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3"/>
  </p:notesMasterIdLst>
  <p:sldIdLst>
    <p:sldId id="256" r:id="rId2"/>
    <p:sldId id="293" r:id="rId3"/>
    <p:sldId id="288" r:id="rId4"/>
    <p:sldId id="300" r:id="rId5"/>
    <p:sldId id="304" r:id="rId6"/>
    <p:sldId id="303" r:id="rId7"/>
    <p:sldId id="302" r:id="rId8"/>
    <p:sldId id="301" r:id="rId9"/>
    <p:sldId id="308" r:id="rId10"/>
    <p:sldId id="305" r:id="rId11"/>
    <p:sldId id="309" r:id="rId12"/>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0">
          <p15:clr>
            <a:srgbClr val="A4A3A4"/>
          </p15:clr>
        </p15:guide>
        <p15:guide id="2" pos="2141">
          <p15:clr>
            <a:srgbClr val="A4A3A4"/>
          </p15:clr>
        </p15:guide>
        <p15:guide id="3" orient="horz" pos="3111">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C9E3"/>
    <a:srgbClr val="85C441"/>
    <a:srgbClr val="EF9526"/>
    <a:srgbClr val="ECF6E2"/>
    <a:srgbClr val="C5E3A5"/>
    <a:srgbClr val="E1F0D0"/>
    <a:srgbClr val="ED1E87"/>
    <a:srgbClr val="6666FF"/>
    <a:srgbClr val="85C405"/>
    <a:srgbClr val="34B5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3" autoAdjust="0"/>
    <p:restoredTop sz="76888" autoAdjust="0"/>
  </p:normalViewPr>
  <p:slideViewPr>
    <p:cSldViewPr>
      <p:cViewPr>
        <p:scale>
          <a:sx n="80" d="100"/>
          <a:sy n="80" d="100"/>
        </p:scale>
        <p:origin x="-480" y="54"/>
      </p:cViewPr>
      <p:guideLst>
        <p:guide orient="horz" pos="2160"/>
        <p:guide pos="2880"/>
      </p:guideLst>
    </p:cSldViewPr>
  </p:slideViewPr>
  <p:outlineViewPr>
    <p:cViewPr>
      <p:scale>
        <a:sx n="33" d="100"/>
        <a:sy n="33" d="100"/>
      </p:scale>
      <p:origin x="6" y="0"/>
    </p:cViewPr>
  </p:outlineViewPr>
  <p:notesTextViewPr>
    <p:cViewPr>
      <p:scale>
        <a:sx n="150" d="100"/>
        <a:sy n="150" d="100"/>
      </p:scale>
      <p:origin x="0" y="4314"/>
    </p:cViewPr>
  </p:notesTextViewPr>
  <p:sorterViewPr>
    <p:cViewPr>
      <p:scale>
        <a:sx n="120" d="100"/>
        <a:sy n="120" d="100"/>
      </p:scale>
      <p:origin x="0" y="0"/>
    </p:cViewPr>
  </p:sorterViewPr>
  <p:notesViewPr>
    <p:cSldViewPr>
      <p:cViewPr>
        <p:scale>
          <a:sx n="100" d="100"/>
          <a:sy n="100" d="100"/>
        </p:scale>
        <p:origin x="516" y="-72"/>
      </p:cViewPr>
      <p:guideLst>
        <p:guide orient="horz" pos="3110"/>
        <p:guide orient="horz" pos="3111"/>
        <p:guide pos="2141"/>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3.xml.rels><?xml version="1.0" encoding="UTF-8" standalone="yes"?>
<Relationships xmlns="http://schemas.openxmlformats.org/package/2006/relationships"><Relationship Id="rId1" Type="http://schemas.openxmlformats.org/officeDocument/2006/relationships/image" Target="../media/image5.png"/></Relationships>
</file>

<file path=ppt/diagrams/_rels/data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ata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_rels/drawing3.xml.rels><?xml version="1.0" encoding="UTF-8" standalone="yes"?>
<Relationships xmlns="http://schemas.openxmlformats.org/package/2006/relationships"><Relationship Id="rId1" Type="http://schemas.openxmlformats.org/officeDocument/2006/relationships/image" Target="../media/image5.png"/></Relationships>
</file>

<file path=ppt/diagrams/_rels/drawing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s>
</file>

<file path=ppt/diagrams/_rels/drawing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B3F19-0587-4874-970F-0CEB44E0455C}" type="doc">
      <dgm:prSet loTypeId="urn:microsoft.com/office/officeart/2005/8/layout/default#1" loCatId="list" qsTypeId="urn:microsoft.com/office/officeart/2005/8/quickstyle/simple4" qsCatId="simple" csTypeId="urn:microsoft.com/office/officeart/2005/8/colors/accent3_2" csCatId="accent3" phldr="1"/>
      <dgm:spPr/>
      <dgm:t>
        <a:bodyPr/>
        <a:lstStyle/>
        <a:p>
          <a:endParaRPr lang="en-GB"/>
        </a:p>
      </dgm:t>
    </dgm:pt>
    <dgm:pt modelId="{03276124-9EFE-483C-903E-C30DB5FDA3DA}">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1. </a:t>
          </a:r>
          <a:r>
            <a:rPr lang="en-GB" sz="1800" dirty="0" smtClean="0">
              <a:solidFill>
                <a:schemeClr val="tx1"/>
              </a:solidFill>
              <a:latin typeface="Arial" panose="020B0604020202020204" pitchFamily="34" charset="0"/>
              <a:cs typeface="Arial" panose="020B0604020202020204" pitchFamily="34" charset="0"/>
            </a:rPr>
            <a:t>Cyflwyniad</a:t>
          </a:r>
          <a:endParaRPr lang="en-GB" sz="1800" dirty="0">
            <a:solidFill>
              <a:schemeClr val="tx1"/>
            </a:solidFill>
            <a:latin typeface="Arial" panose="020B0604020202020204" pitchFamily="34" charset="0"/>
            <a:cs typeface="Arial" panose="020B0604020202020204" pitchFamily="34" charset="0"/>
          </a:endParaRPr>
        </a:p>
      </dgm:t>
    </dgm:pt>
    <dgm:pt modelId="{10BC3C2A-6A08-41E8-9E79-7D93D567AA6E}" type="parTrans" cxnId="{A28AF0BF-A965-4BBD-B4F8-82F83B4548D1}">
      <dgm:prSet/>
      <dgm:spPr/>
      <dgm:t>
        <a:bodyPr/>
        <a:lstStyle/>
        <a:p>
          <a:endParaRPr lang="en-GB"/>
        </a:p>
      </dgm:t>
    </dgm:pt>
    <dgm:pt modelId="{54E0158C-ED9A-44F7-BCA6-A04B881A03AF}" type="sibTrans" cxnId="{A28AF0BF-A965-4BBD-B4F8-82F83B4548D1}">
      <dgm:prSet/>
      <dgm:spPr/>
      <dgm:t>
        <a:bodyPr/>
        <a:lstStyle/>
        <a:p>
          <a:endParaRPr lang="en-GB"/>
        </a:p>
      </dgm:t>
    </dgm:pt>
    <dgm:pt modelId="{9896BB57-DEB9-4B9D-AE91-2D5DB4645A76}">
      <dgm:prSet phldrT="[Text]" custT="1"/>
      <dgm:spPr>
        <a:solidFill>
          <a:srgbClr val="85C441"/>
        </a:solidFill>
      </dgm:spPr>
      <dgm:t>
        <a:bodyPr/>
        <a:lstStyle/>
        <a:p>
          <a:pPr>
            <a:spcAft>
              <a:spcPts val="300"/>
            </a:spcAft>
          </a:pPr>
          <a:r>
            <a:rPr lang="en-GB" sz="1800" dirty="0">
              <a:solidFill>
                <a:schemeClr val="tx1"/>
              </a:solidFill>
              <a:latin typeface="Arial" panose="020B0604020202020204" pitchFamily="34" charset="0"/>
              <a:cs typeface="Arial" panose="020B0604020202020204" pitchFamily="34" charset="0"/>
            </a:rPr>
            <a:t>2. </a:t>
          </a:r>
          <a:r>
            <a:rPr lang="en-GB" sz="1800" dirty="0" smtClean="0">
              <a:solidFill>
                <a:schemeClr val="tx1"/>
              </a:solidFill>
              <a:latin typeface="Arial" panose="020B0604020202020204" pitchFamily="34" charset="0"/>
              <a:cs typeface="Arial" panose="020B0604020202020204" pitchFamily="34" charset="0"/>
            </a:rPr>
            <a:t>Swyddogaethau Cyffredinol</a:t>
          </a:r>
          <a:endParaRPr lang="en-GB" sz="1800" dirty="0">
            <a:solidFill>
              <a:schemeClr val="tx1"/>
            </a:solidFill>
            <a:latin typeface="Arial" panose="020B0604020202020204" pitchFamily="34" charset="0"/>
            <a:cs typeface="Arial" panose="020B0604020202020204" pitchFamily="34" charset="0"/>
          </a:endParaRPr>
        </a:p>
        <a:p>
          <a:pPr>
            <a:spcAft>
              <a:spcPct val="35000"/>
            </a:spcAft>
          </a:pPr>
          <a:r>
            <a:rPr lang="en-GB" sz="1600" i="1" dirty="0">
              <a:solidFill>
                <a:schemeClr val="bg1"/>
              </a:solidFill>
              <a:latin typeface="Arial" panose="020B0604020202020204" pitchFamily="34" charset="0"/>
              <a:cs typeface="Arial" panose="020B0604020202020204" pitchFamily="34" charset="0"/>
            </a:rPr>
            <a:t>asesu anghenion y boblogaeth, gwasanaethau atal ac IAA</a:t>
          </a:r>
        </a:p>
      </dgm:t>
    </dgm:pt>
    <dgm:pt modelId="{063B7A06-1D83-432E-9DBF-8E9701F2AEF2}" type="parTrans" cxnId="{6381ACFE-8324-4C4B-B470-19D76B60BF14}">
      <dgm:prSet/>
      <dgm:spPr/>
      <dgm:t>
        <a:bodyPr/>
        <a:lstStyle/>
        <a:p>
          <a:endParaRPr lang="en-GB"/>
        </a:p>
      </dgm:t>
    </dgm:pt>
    <dgm:pt modelId="{4B071273-5769-4CF9-9205-9AF0CEAE28A3}" type="sibTrans" cxnId="{6381ACFE-8324-4C4B-B470-19D76B60BF14}">
      <dgm:prSet/>
      <dgm:spPr/>
      <dgm:t>
        <a:bodyPr/>
        <a:lstStyle/>
        <a:p>
          <a:endParaRPr lang="en-GB"/>
        </a:p>
      </dgm:t>
    </dgm:pt>
    <dgm:pt modelId="{61495EE5-7F5D-4AEE-93D6-21D394246097}">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3. Asesu </a:t>
          </a:r>
          <a:r>
            <a:rPr lang="en-GB" sz="1800" dirty="0" smtClean="0">
              <a:solidFill>
                <a:schemeClr val="tx1"/>
              </a:solidFill>
              <a:latin typeface="Arial" panose="020B0604020202020204" pitchFamily="34" charset="0"/>
              <a:cs typeface="Arial" panose="020B0604020202020204" pitchFamily="34" charset="0"/>
            </a:rPr>
            <a:t>Anghenion Unigolion</a:t>
          </a:r>
          <a:endParaRPr lang="en-GB" sz="1800" dirty="0">
            <a:solidFill>
              <a:schemeClr val="tx1"/>
            </a:solidFill>
            <a:latin typeface="Arial" panose="020B0604020202020204" pitchFamily="34" charset="0"/>
            <a:cs typeface="Arial" panose="020B0604020202020204" pitchFamily="34" charset="0"/>
          </a:endParaRPr>
        </a:p>
      </dgm:t>
    </dgm:pt>
    <dgm:pt modelId="{29BDA626-57A7-4310-A00B-933689C6DD27}" type="parTrans" cxnId="{64CAD8A4-82BC-4800-95E2-649458EFC269}">
      <dgm:prSet/>
      <dgm:spPr/>
      <dgm:t>
        <a:bodyPr/>
        <a:lstStyle/>
        <a:p>
          <a:endParaRPr lang="en-GB"/>
        </a:p>
      </dgm:t>
    </dgm:pt>
    <dgm:pt modelId="{20948665-1591-48E6-A530-FF500762D1A5}" type="sibTrans" cxnId="{64CAD8A4-82BC-4800-95E2-649458EFC269}">
      <dgm:prSet/>
      <dgm:spPr/>
      <dgm:t>
        <a:bodyPr/>
        <a:lstStyle/>
        <a:p>
          <a:endParaRPr lang="en-GB"/>
        </a:p>
      </dgm:t>
    </dgm:pt>
    <dgm:pt modelId="{4F38AEA4-6D98-40F9-A924-F4DCB57F9412}">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4. Diwallu </a:t>
          </a:r>
          <a:r>
            <a:rPr lang="en-GB" sz="1800" dirty="0" smtClean="0">
              <a:solidFill>
                <a:schemeClr val="tx1"/>
              </a:solidFill>
              <a:latin typeface="Arial" panose="020B0604020202020204" pitchFamily="34" charset="0"/>
              <a:cs typeface="Arial" panose="020B0604020202020204" pitchFamily="34" charset="0"/>
            </a:rPr>
            <a:t>Anghenion</a:t>
          </a:r>
          <a:endParaRPr lang="en-GB" sz="1800" dirty="0">
            <a:solidFill>
              <a:schemeClr val="tx1"/>
            </a:solidFill>
            <a:latin typeface="Arial" panose="020B0604020202020204" pitchFamily="34" charset="0"/>
            <a:cs typeface="Arial" panose="020B0604020202020204" pitchFamily="34" charset="0"/>
          </a:endParaRPr>
        </a:p>
      </dgm:t>
    </dgm:pt>
    <dgm:pt modelId="{5C9AE1E4-AF3E-4D76-8AD9-B074783E1F59}" type="parTrans" cxnId="{FB0B10A7-77E2-4FED-AE86-8362ABB51DAD}">
      <dgm:prSet/>
      <dgm:spPr/>
      <dgm:t>
        <a:bodyPr/>
        <a:lstStyle/>
        <a:p>
          <a:endParaRPr lang="en-GB"/>
        </a:p>
      </dgm:t>
    </dgm:pt>
    <dgm:pt modelId="{6EDC90CD-57B5-45C4-8C5B-58FB39AE4E37}" type="sibTrans" cxnId="{FB0B10A7-77E2-4FED-AE86-8362ABB51DAD}">
      <dgm:prSet/>
      <dgm:spPr/>
      <dgm:t>
        <a:bodyPr/>
        <a:lstStyle/>
        <a:p>
          <a:endParaRPr lang="en-GB"/>
        </a:p>
      </dgm:t>
    </dgm:pt>
    <dgm:pt modelId="{7D821CA3-D3E3-48F1-82B9-01DE661ACD43}">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5. Codi </a:t>
          </a:r>
          <a:r>
            <a:rPr lang="en-GB" sz="1800" dirty="0" smtClean="0">
              <a:solidFill>
                <a:schemeClr val="tx1"/>
              </a:solidFill>
              <a:latin typeface="Arial" panose="020B0604020202020204" pitchFamily="34" charset="0"/>
              <a:cs typeface="Arial" panose="020B0604020202020204" pitchFamily="34" charset="0"/>
            </a:rPr>
            <a:t>Ffioedd </a:t>
          </a:r>
          <a:r>
            <a:rPr lang="en-GB" sz="1800" dirty="0">
              <a:solidFill>
                <a:schemeClr val="tx1"/>
              </a:solidFill>
              <a:latin typeface="Arial" panose="020B0604020202020204" pitchFamily="34" charset="0"/>
              <a:cs typeface="Arial" panose="020B0604020202020204" pitchFamily="34" charset="0"/>
            </a:rPr>
            <a:t>ac </a:t>
          </a:r>
          <a:r>
            <a:rPr lang="en-GB" sz="1800" dirty="0" smtClean="0">
              <a:solidFill>
                <a:schemeClr val="tx1"/>
              </a:solidFill>
              <a:latin typeface="Arial" panose="020B0604020202020204" pitchFamily="34" charset="0"/>
              <a:cs typeface="Arial" panose="020B0604020202020204" pitchFamily="34" charset="0"/>
            </a:rPr>
            <a:t>Asesiadau Ariannol </a:t>
          </a:r>
          <a:endParaRPr lang="en-GB" sz="1800" dirty="0">
            <a:solidFill>
              <a:schemeClr val="tx1"/>
            </a:solidFill>
            <a:latin typeface="Arial" panose="020B0604020202020204" pitchFamily="34" charset="0"/>
            <a:cs typeface="Arial" panose="020B0604020202020204" pitchFamily="34" charset="0"/>
          </a:endParaRPr>
        </a:p>
        <a:p>
          <a:r>
            <a:rPr lang="en-GB" sz="1600" i="1" dirty="0">
              <a:solidFill>
                <a:schemeClr val="bg1"/>
              </a:solidFill>
              <a:latin typeface="Arial" panose="020B0604020202020204" pitchFamily="34" charset="0"/>
              <a:cs typeface="Arial" panose="020B0604020202020204" pitchFamily="34" charset="0"/>
            </a:rPr>
            <a:t>o’r oedolyn dan gadwad </a:t>
          </a:r>
        </a:p>
      </dgm:t>
    </dgm:pt>
    <dgm:pt modelId="{970793B0-5D11-4FA2-98F4-CBA80AF1C47C}" type="parTrans" cxnId="{EAAE2A83-ED48-4FDB-9D94-EC4C67EF8186}">
      <dgm:prSet/>
      <dgm:spPr/>
      <dgm:t>
        <a:bodyPr/>
        <a:lstStyle/>
        <a:p>
          <a:endParaRPr lang="en-GB"/>
        </a:p>
      </dgm:t>
    </dgm:pt>
    <dgm:pt modelId="{91AE2D4D-9D28-4034-AB3B-9FA98EA79C20}" type="sibTrans" cxnId="{EAAE2A83-ED48-4FDB-9D94-EC4C67EF8186}">
      <dgm:prSet/>
      <dgm:spPr/>
      <dgm:t>
        <a:bodyPr/>
        <a:lstStyle/>
        <a:p>
          <a:endParaRPr lang="en-GB"/>
        </a:p>
      </dgm:t>
    </dgm:pt>
    <dgm:pt modelId="{E71EDD43-8776-4725-8DC7-D4AE3465C91E}">
      <dgm:prSet phldrT="[Text]" custT="1"/>
      <dgm:spPr>
        <a:solidFill>
          <a:srgbClr val="85C441"/>
        </a:solidFill>
      </dgm:spPr>
      <dgm:t>
        <a:bodyPr/>
        <a:lstStyle/>
        <a:p>
          <a:pPr>
            <a:spcAft>
              <a:spcPts val="300"/>
            </a:spcAft>
          </a:pPr>
          <a:r>
            <a:rPr lang="en-GB" sz="1600" dirty="0">
              <a:solidFill>
                <a:schemeClr val="tx1"/>
              </a:solidFill>
              <a:latin typeface="Arial" panose="020B0604020202020204" pitchFamily="34" charset="0"/>
              <a:cs typeface="Arial" panose="020B0604020202020204" pitchFamily="34" charset="0"/>
            </a:rPr>
            <a:t>6</a:t>
          </a:r>
          <a:r>
            <a:rPr lang="en-GB" sz="1800" dirty="0">
              <a:solidFill>
                <a:schemeClr val="tx1"/>
              </a:solidFill>
              <a:latin typeface="Arial" panose="020B0604020202020204" pitchFamily="34" charset="0"/>
              <a:cs typeface="Arial" panose="020B0604020202020204" pitchFamily="34" charset="0"/>
            </a:rPr>
            <a:t>. Plant sy’n </a:t>
          </a:r>
          <a:r>
            <a:rPr lang="en-GB" sz="1800" dirty="0" smtClean="0">
              <a:solidFill>
                <a:schemeClr val="tx1"/>
              </a:solidFill>
              <a:latin typeface="Arial" panose="020B0604020202020204" pitchFamily="34" charset="0"/>
              <a:cs typeface="Arial" panose="020B0604020202020204" pitchFamily="34" charset="0"/>
            </a:rPr>
            <a:t>Derbyn Gofal </a:t>
          </a:r>
          <a:r>
            <a:rPr lang="en-GB" sz="1800" dirty="0">
              <a:solidFill>
                <a:schemeClr val="tx1"/>
              </a:solidFill>
              <a:latin typeface="Arial" panose="020B0604020202020204" pitchFamily="34" charset="0"/>
              <a:cs typeface="Arial" panose="020B0604020202020204" pitchFamily="34" charset="0"/>
            </a:rPr>
            <a:t>a </a:t>
          </a:r>
          <a:r>
            <a:rPr lang="en-GB" sz="1800" dirty="0" smtClean="0">
              <a:solidFill>
                <a:schemeClr val="tx1"/>
              </a:solidFill>
              <a:latin typeface="Arial" panose="020B0604020202020204" pitchFamily="34" charset="0"/>
              <a:cs typeface="Arial" panose="020B0604020202020204" pitchFamily="34" charset="0"/>
            </a:rPr>
            <a:t>Phlant sy’n </a:t>
          </a:r>
          <a:r>
            <a:rPr lang="en-GB" sz="1800" dirty="0">
              <a:solidFill>
                <a:schemeClr val="tx1"/>
              </a:solidFill>
              <a:latin typeface="Arial" panose="020B0604020202020204" pitchFamily="34" charset="0"/>
              <a:cs typeface="Arial" panose="020B0604020202020204" pitchFamily="34" charset="0"/>
            </a:rPr>
            <a:t>cael eu </a:t>
          </a:r>
          <a:r>
            <a:rPr lang="en-GB" sz="1800" dirty="0" smtClean="0">
              <a:solidFill>
                <a:schemeClr val="tx1"/>
              </a:solidFill>
              <a:latin typeface="Arial" panose="020B0604020202020204" pitchFamily="34" charset="0"/>
              <a:cs typeface="Arial" panose="020B0604020202020204" pitchFamily="34" charset="0"/>
            </a:rPr>
            <a:t>Lletya</a:t>
          </a:r>
          <a:endParaRPr lang="en-GB" sz="1800" dirty="0">
            <a:solidFill>
              <a:schemeClr val="tx1"/>
            </a:solidFill>
            <a:latin typeface="Arial" panose="020B0604020202020204" pitchFamily="34" charset="0"/>
            <a:cs typeface="Arial" panose="020B0604020202020204" pitchFamily="34" charset="0"/>
          </a:endParaRPr>
        </a:p>
        <a:p>
          <a:pPr>
            <a:spcAft>
              <a:spcPct val="35000"/>
            </a:spcAft>
          </a:pPr>
          <a:r>
            <a:rPr lang="en-GB" sz="1600" i="1" dirty="0">
              <a:solidFill>
                <a:schemeClr val="bg1"/>
              </a:solidFill>
              <a:latin typeface="Arial" panose="020B0604020202020204" pitchFamily="34" charset="0"/>
              <a:cs typeface="Arial" panose="020B0604020202020204" pitchFamily="34" charset="0"/>
            </a:rPr>
            <a:t>ymweliadau â’r holl </a:t>
          </a:r>
          <a:r>
            <a:rPr lang="en-GB" sz="1600" i="1" dirty="0" smtClean="0">
              <a:solidFill>
                <a:schemeClr val="bg1"/>
              </a:solidFill>
              <a:latin typeface="Arial" panose="020B0604020202020204" pitchFamily="34" charset="0"/>
              <a:cs typeface="Arial" panose="020B0604020202020204" pitchFamily="34" charset="0"/>
            </a:rPr>
            <a:t/>
          </a:r>
          <a:br>
            <a:rPr lang="en-GB" sz="1600" i="1" dirty="0" smtClean="0">
              <a:solidFill>
                <a:schemeClr val="bg1"/>
              </a:solidFill>
              <a:latin typeface="Arial" panose="020B0604020202020204" pitchFamily="34" charset="0"/>
              <a:cs typeface="Arial" panose="020B0604020202020204" pitchFamily="34" charset="0"/>
            </a:rPr>
          </a:br>
          <a:r>
            <a:rPr lang="en-GB" sz="1600" i="1" dirty="0" smtClean="0">
              <a:solidFill>
                <a:schemeClr val="bg1"/>
              </a:solidFill>
              <a:latin typeface="Arial" panose="020B0604020202020204" pitchFamily="34" charset="0"/>
              <a:cs typeface="Arial" panose="020B0604020202020204" pitchFamily="34" charset="0"/>
            </a:rPr>
            <a:t>blant </a:t>
          </a:r>
          <a:r>
            <a:rPr lang="en-GB" sz="1600" i="1" dirty="0">
              <a:solidFill>
                <a:schemeClr val="bg1"/>
              </a:solidFill>
              <a:latin typeface="Arial" panose="020B0604020202020204" pitchFamily="34" charset="0"/>
              <a:cs typeface="Arial" panose="020B0604020202020204" pitchFamily="34" charset="0"/>
            </a:rPr>
            <a:t>dan gadwad a chyfrifoldebau i’r rhai </a:t>
          </a:r>
          <a:r>
            <a:rPr lang="en-GB" sz="1600" i="1" dirty="0" smtClean="0">
              <a:solidFill>
                <a:schemeClr val="bg1"/>
              </a:solidFill>
              <a:latin typeface="Arial" panose="020B0604020202020204" pitchFamily="34" charset="0"/>
              <a:cs typeface="Arial" panose="020B0604020202020204" pitchFamily="34" charset="0"/>
            </a:rPr>
            <a:t/>
          </a:r>
          <a:br>
            <a:rPr lang="en-GB" sz="1600" i="1" dirty="0" smtClean="0">
              <a:solidFill>
                <a:schemeClr val="bg1"/>
              </a:solidFill>
              <a:latin typeface="Arial" panose="020B0604020202020204" pitchFamily="34" charset="0"/>
              <a:cs typeface="Arial" panose="020B0604020202020204" pitchFamily="34" charset="0"/>
            </a:rPr>
          </a:br>
          <a:r>
            <a:rPr lang="en-GB" sz="1600" i="1" dirty="0" smtClean="0">
              <a:solidFill>
                <a:schemeClr val="bg1"/>
              </a:solidFill>
              <a:latin typeface="Arial" panose="020B0604020202020204" pitchFamily="34" charset="0"/>
              <a:cs typeface="Arial" panose="020B0604020202020204" pitchFamily="34" charset="0"/>
            </a:rPr>
            <a:t>sy’n </a:t>
          </a:r>
          <a:r>
            <a:rPr lang="en-GB" sz="1600" i="1" dirty="0">
              <a:solidFill>
                <a:schemeClr val="bg1"/>
              </a:solidFill>
              <a:latin typeface="Arial" panose="020B0604020202020204" pitchFamily="34" charset="0"/>
              <a:cs typeface="Arial" panose="020B0604020202020204" pitchFamily="34" charset="0"/>
            </a:rPr>
            <a:t>gadael gofal</a:t>
          </a:r>
        </a:p>
      </dgm:t>
    </dgm:pt>
    <dgm:pt modelId="{E2FB1909-95A0-4D89-9C79-9AE3243DD1B3}" type="parTrans" cxnId="{3B5A7270-C7B2-4384-BE70-07BC29D47E71}">
      <dgm:prSet/>
      <dgm:spPr/>
      <dgm:t>
        <a:bodyPr/>
        <a:lstStyle/>
        <a:p>
          <a:endParaRPr lang="en-GB"/>
        </a:p>
      </dgm:t>
    </dgm:pt>
    <dgm:pt modelId="{99760CF1-FE16-4077-B535-84E76C3EECC6}" type="sibTrans" cxnId="{3B5A7270-C7B2-4384-BE70-07BC29D47E71}">
      <dgm:prSet/>
      <dgm:spPr/>
      <dgm:t>
        <a:bodyPr/>
        <a:lstStyle/>
        <a:p>
          <a:endParaRPr lang="en-GB"/>
        </a:p>
      </dgm:t>
    </dgm:pt>
    <dgm:pt modelId="{17D4B281-B72A-4C6C-9824-6DF9D528F4C4}">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7. Diogelu</a:t>
          </a:r>
        </a:p>
        <a:p>
          <a:r>
            <a:rPr lang="en-GB" sz="1600" i="1" dirty="0">
              <a:solidFill>
                <a:schemeClr val="bg1"/>
              </a:solidFill>
              <a:latin typeface="Arial" panose="020B0604020202020204" pitchFamily="34" charset="0"/>
              <a:cs typeface="Arial" panose="020B0604020202020204" pitchFamily="34" charset="0"/>
            </a:rPr>
            <a:t>y rhai yn yr </a:t>
          </a:r>
          <a:r>
            <a:rPr lang="en-GB" sz="1600" i="1" dirty="0" smtClean="0">
              <a:solidFill>
                <a:schemeClr val="bg1"/>
              </a:solidFill>
              <a:latin typeface="Arial" panose="020B0604020202020204" pitchFamily="34" charset="0"/>
              <a:cs typeface="Arial" panose="020B0604020202020204" pitchFamily="34" charset="0"/>
            </a:rPr>
            <a:t/>
          </a:r>
          <a:br>
            <a:rPr lang="en-GB" sz="1600" i="1" dirty="0" smtClean="0">
              <a:solidFill>
                <a:schemeClr val="bg1"/>
              </a:solidFill>
              <a:latin typeface="Arial" panose="020B0604020202020204" pitchFamily="34" charset="0"/>
              <a:cs typeface="Arial" panose="020B0604020202020204" pitchFamily="34" charset="0"/>
            </a:rPr>
          </a:br>
          <a:r>
            <a:rPr lang="en-GB" sz="1600" i="1" dirty="0" smtClean="0">
              <a:solidFill>
                <a:schemeClr val="bg1"/>
              </a:solidFill>
              <a:latin typeface="Arial" panose="020B0604020202020204" pitchFamily="34" charset="0"/>
              <a:cs typeface="Arial" panose="020B0604020202020204" pitchFamily="34" charset="0"/>
            </a:rPr>
            <a:t>ystad ddiogeledd</a:t>
          </a:r>
          <a:endParaRPr lang="en-GB" sz="1600" i="1" dirty="0">
            <a:solidFill>
              <a:schemeClr val="bg1"/>
            </a:solidFill>
            <a:latin typeface="Arial" panose="020B0604020202020204" pitchFamily="34" charset="0"/>
            <a:cs typeface="Arial" panose="020B0604020202020204" pitchFamily="34" charset="0"/>
          </a:endParaRPr>
        </a:p>
      </dgm:t>
    </dgm:pt>
    <dgm:pt modelId="{8E2BFE76-90BC-44CB-A7B5-E03F8B7BDA8A}" type="parTrans" cxnId="{6FCE7E39-CCDC-4043-BF04-5DFEA926AABB}">
      <dgm:prSet/>
      <dgm:spPr/>
      <dgm:t>
        <a:bodyPr/>
        <a:lstStyle/>
        <a:p>
          <a:endParaRPr lang="en-GB"/>
        </a:p>
      </dgm:t>
    </dgm:pt>
    <dgm:pt modelId="{0D753CAB-A7ED-462E-BD93-DFEEA0CB272B}" type="sibTrans" cxnId="{6FCE7E39-CCDC-4043-BF04-5DFEA926AABB}">
      <dgm:prSet/>
      <dgm:spPr/>
      <dgm:t>
        <a:bodyPr/>
        <a:lstStyle/>
        <a:p>
          <a:endParaRPr lang="en-GB"/>
        </a:p>
      </dgm:t>
    </dgm:pt>
    <dgm:pt modelId="{8C706B17-2C8F-42B6-B343-9610D8C3E049}">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8. </a:t>
          </a:r>
          <a:r>
            <a:rPr lang="en-GB" sz="1800" dirty="0" smtClean="0">
              <a:solidFill>
                <a:schemeClr val="tx1"/>
              </a:solidFill>
              <a:latin typeface="Arial" panose="020B0604020202020204" pitchFamily="34" charset="0"/>
              <a:cs typeface="Arial" panose="020B0604020202020204" pitchFamily="34" charset="0"/>
            </a:rPr>
            <a:t>Swyddogaethau Gwasanaethau Cymdeithasol</a:t>
          </a:r>
          <a:endParaRPr lang="en-GB" sz="1800" dirty="0">
            <a:solidFill>
              <a:schemeClr val="tx1"/>
            </a:solidFill>
            <a:latin typeface="Arial" panose="020B0604020202020204" pitchFamily="34" charset="0"/>
            <a:cs typeface="Arial" panose="020B0604020202020204" pitchFamily="34" charset="0"/>
          </a:endParaRPr>
        </a:p>
      </dgm:t>
    </dgm:pt>
    <dgm:pt modelId="{2EB19A27-D37B-4A77-9E4D-2103F49B7F27}" type="parTrans" cxnId="{94BABD27-73E8-4676-A2CF-BAD3ED122F16}">
      <dgm:prSet/>
      <dgm:spPr/>
      <dgm:t>
        <a:bodyPr/>
        <a:lstStyle/>
        <a:p>
          <a:endParaRPr lang="en-GB"/>
        </a:p>
      </dgm:t>
    </dgm:pt>
    <dgm:pt modelId="{4134812D-B327-4A97-A9AF-AC5193E2B63A}" type="sibTrans" cxnId="{94BABD27-73E8-4676-A2CF-BAD3ED122F16}">
      <dgm:prSet/>
      <dgm:spPr/>
      <dgm:t>
        <a:bodyPr/>
        <a:lstStyle/>
        <a:p>
          <a:endParaRPr lang="en-GB"/>
        </a:p>
      </dgm:t>
    </dgm:pt>
    <dgm:pt modelId="{85DD9F60-FB30-4B6F-A0D1-2927360DCE9F}">
      <dgm:prSet phldrT="[Text]" custT="1"/>
      <dgm:spPr>
        <a:solidFill>
          <a:srgbClr val="85C441"/>
        </a:solidFill>
      </dgm:spPr>
      <dgm:t>
        <a:bodyPr/>
        <a:lstStyle/>
        <a:p>
          <a:pPr>
            <a:spcAft>
              <a:spcPts val="300"/>
            </a:spcAft>
          </a:pPr>
          <a:r>
            <a:rPr lang="en-GB" sz="1800" dirty="0">
              <a:solidFill>
                <a:schemeClr val="tx1"/>
              </a:solidFill>
              <a:latin typeface="Arial" panose="020B0604020202020204" pitchFamily="34" charset="0"/>
              <a:cs typeface="Arial" panose="020B0604020202020204" pitchFamily="34" charset="0"/>
            </a:rPr>
            <a:t>9. Cydweithio a </a:t>
          </a:r>
          <a:r>
            <a:rPr lang="en-GB" sz="1800" dirty="0" smtClean="0">
              <a:solidFill>
                <a:schemeClr val="tx1"/>
              </a:solidFill>
              <a:latin typeface="Arial" panose="020B0604020202020204" pitchFamily="34" charset="0"/>
              <a:cs typeface="Arial" panose="020B0604020202020204" pitchFamily="34" charset="0"/>
            </a:rPr>
            <a:t>Phartneriaeth</a:t>
          </a:r>
          <a:endParaRPr lang="en-GB" sz="1800" dirty="0">
            <a:solidFill>
              <a:schemeClr val="tx1"/>
            </a:solidFill>
            <a:latin typeface="Arial" panose="020B0604020202020204" pitchFamily="34" charset="0"/>
            <a:cs typeface="Arial" panose="020B0604020202020204" pitchFamily="34" charset="0"/>
          </a:endParaRPr>
        </a:p>
        <a:p>
          <a:pPr>
            <a:spcAft>
              <a:spcPct val="35000"/>
            </a:spcAft>
          </a:pPr>
          <a:r>
            <a:rPr lang="en-GB" sz="1600" i="1" dirty="0">
              <a:solidFill>
                <a:schemeClr val="bg1"/>
              </a:solidFill>
              <a:latin typeface="Arial" panose="020B0604020202020204" pitchFamily="34" charset="0"/>
              <a:cs typeface="Arial" panose="020B0604020202020204" pitchFamily="34" charset="0"/>
            </a:rPr>
            <a:t>rhwng yr </a:t>
          </a:r>
          <a:r>
            <a:rPr lang="en-GB" sz="1600" i="1" dirty="0" smtClean="0">
              <a:solidFill>
                <a:schemeClr val="bg1"/>
              </a:solidFill>
              <a:latin typeface="Arial" panose="020B0604020202020204" pitchFamily="34" charset="0"/>
              <a:cs typeface="Arial" panose="020B0604020202020204" pitchFamily="34" charset="0"/>
            </a:rPr>
            <a:t>ALlau </a:t>
          </a:r>
          <a:r>
            <a:rPr lang="en-GB" sz="1600" i="1" dirty="0">
              <a:solidFill>
                <a:schemeClr val="bg1"/>
              </a:solidFill>
              <a:latin typeface="Arial" panose="020B0604020202020204" pitchFamily="34" charset="0"/>
              <a:cs typeface="Arial" panose="020B0604020202020204" pitchFamily="34" charset="0"/>
            </a:rPr>
            <a:t>a’r system cyfiawnder troseddol</a:t>
          </a:r>
        </a:p>
      </dgm:t>
    </dgm:pt>
    <dgm:pt modelId="{0D99BB0F-ED0D-4634-A5E9-83F4859EEFC9}" type="parTrans" cxnId="{EC674F56-3762-4BE7-A57D-C15E94010736}">
      <dgm:prSet/>
      <dgm:spPr/>
      <dgm:t>
        <a:bodyPr/>
        <a:lstStyle/>
        <a:p>
          <a:endParaRPr lang="en-GB"/>
        </a:p>
      </dgm:t>
    </dgm:pt>
    <dgm:pt modelId="{0E3CA167-FA3F-4051-8FAF-697A4EE88365}" type="sibTrans" cxnId="{EC674F56-3762-4BE7-A57D-C15E94010736}">
      <dgm:prSet/>
      <dgm:spPr/>
      <dgm:t>
        <a:bodyPr/>
        <a:lstStyle/>
        <a:p>
          <a:endParaRPr lang="en-GB"/>
        </a:p>
      </dgm:t>
    </dgm:pt>
    <dgm:pt modelId="{CDECA827-B4C9-459A-AFD4-FF57DB214825}">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11. Amrywiol a </a:t>
          </a:r>
          <a:r>
            <a:rPr lang="en-GB" sz="1800" dirty="0" smtClean="0">
              <a:solidFill>
                <a:schemeClr val="tx1"/>
              </a:solidFill>
              <a:latin typeface="Arial" panose="020B0604020202020204" pitchFamily="34" charset="0"/>
              <a:cs typeface="Arial" panose="020B0604020202020204" pitchFamily="34" charset="0"/>
            </a:rPr>
            <a:t>Chyffredinol</a:t>
          </a:r>
          <a:endParaRPr lang="en-GB" sz="1800" dirty="0">
            <a:solidFill>
              <a:schemeClr val="tx1"/>
            </a:solidFill>
            <a:latin typeface="Arial" panose="020B0604020202020204" pitchFamily="34" charset="0"/>
            <a:cs typeface="Arial" panose="020B0604020202020204" pitchFamily="34" charset="0"/>
          </a:endParaRPr>
        </a:p>
      </dgm:t>
    </dgm:pt>
    <dgm:pt modelId="{C6230FAE-55C1-47E9-95CF-B3D6D32C564E}" type="parTrans" cxnId="{F3E5D14D-BAB6-4B88-B316-2E27B0B7DB24}">
      <dgm:prSet/>
      <dgm:spPr/>
      <dgm:t>
        <a:bodyPr/>
        <a:lstStyle/>
        <a:p>
          <a:endParaRPr lang="en-GB"/>
        </a:p>
      </dgm:t>
    </dgm:pt>
    <dgm:pt modelId="{2827BE26-17E5-406B-B47A-51A79A47391D}" type="sibTrans" cxnId="{F3E5D14D-BAB6-4B88-B316-2E27B0B7DB24}">
      <dgm:prSet/>
      <dgm:spPr/>
      <dgm:t>
        <a:bodyPr/>
        <a:lstStyle/>
        <a:p>
          <a:endParaRPr lang="en-GB"/>
        </a:p>
      </dgm:t>
    </dgm:pt>
    <dgm:pt modelId="{68F66413-C26D-49D4-98C0-DDB2B232309D}">
      <dgm:prSet phldrT="[Text]" custT="1"/>
      <dgm:spPr>
        <a:solidFill>
          <a:srgbClr val="85C441"/>
        </a:solidFill>
      </dgm:spPr>
      <dgm:t>
        <a:bodyPr/>
        <a:lstStyle/>
        <a:p>
          <a:r>
            <a:rPr lang="en-GB" sz="1800" dirty="0">
              <a:solidFill>
                <a:schemeClr val="tx1"/>
              </a:solidFill>
              <a:latin typeface="Arial" panose="020B0604020202020204" pitchFamily="34" charset="0"/>
              <a:cs typeface="Arial" panose="020B0604020202020204" pitchFamily="34" charset="0"/>
            </a:rPr>
            <a:t>10. Cwynion ac </a:t>
          </a:r>
          <a:r>
            <a:rPr lang="en-GB" sz="1800" dirty="0" smtClean="0">
              <a:solidFill>
                <a:schemeClr val="tx1"/>
              </a:solidFill>
              <a:latin typeface="Arial" panose="020B0604020202020204" pitchFamily="34" charset="0"/>
              <a:cs typeface="Arial" panose="020B0604020202020204" pitchFamily="34" charset="0"/>
            </a:rPr>
            <a:t>Eiriolaeth</a:t>
          </a:r>
          <a:endParaRPr lang="en-GB" sz="1800" dirty="0">
            <a:solidFill>
              <a:schemeClr val="tx1"/>
            </a:solidFill>
            <a:latin typeface="Arial" panose="020B0604020202020204" pitchFamily="34" charset="0"/>
            <a:cs typeface="Arial" panose="020B0604020202020204" pitchFamily="34" charset="0"/>
          </a:endParaRPr>
        </a:p>
        <a:p>
          <a:r>
            <a:rPr lang="en-GB" sz="1600" i="1" dirty="0">
              <a:solidFill>
                <a:schemeClr val="bg1"/>
              </a:solidFill>
              <a:latin typeface="Arial" panose="020B0604020202020204" pitchFamily="34" charset="0"/>
              <a:cs typeface="Arial" panose="020B0604020202020204" pitchFamily="34" charset="0"/>
            </a:rPr>
            <a:t>cynrychiolaeth os oes angen hynny</a:t>
          </a:r>
        </a:p>
      </dgm:t>
    </dgm:pt>
    <dgm:pt modelId="{CEF85D61-D9F4-4B83-B297-9373B176238D}" type="sibTrans" cxnId="{78106BC2-A27F-4E98-BCEB-9CBC1AA7A3F8}">
      <dgm:prSet/>
      <dgm:spPr/>
      <dgm:t>
        <a:bodyPr/>
        <a:lstStyle/>
        <a:p>
          <a:endParaRPr lang="en-GB"/>
        </a:p>
      </dgm:t>
    </dgm:pt>
    <dgm:pt modelId="{BB47030A-F61C-46BB-A570-87E9CB40E98A}" type="parTrans" cxnId="{78106BC2-A27F-4E98-BCEB-9CBC1AA7A3F8}">
      <dgm:prSet/>
      <dgm:spPr/>
      <dgm:t>
        <a:bodyPr/>
        <a:lstStyle/>
        <a:p>
          <a:endParaRPr lang="en-GB"/>
        </a:p>
      </dgm:t>
    </dgm:pt>
    <dgm:pt modelId="{4C30386A-C1DF-4036-AC58-1EDAEE4359F9}" type="pres">
      <dgm:prSet presAssocID="{41DB3F19-0587-4874-970F-0CEB44E0455C}" presName="diagram" presStyleCnt="0">
        <dgm:presLayoutVars>
          <dgm:dir/>
          <dgm:resizeHandles val="exact"/>
        </dgm:presLayoutVars>
      </dgm:prSet>
      <dgm:spPr/>
      <dgm:t>
        <a:bodyPr/>
        <a:lstStyle/>
        <a:p>
          <a:endParaRPr lang="en-GB"/>
        </a:p>
      </dgm:t>
    </dgm:pt>
    <dgm:pt modelId="{FB85EEE4-3CA6-4DE2-A00F-3EFFE5804BD8}" type="pres">
      <dgm:prSet presAssocID="{03276124-9EFE-483C-903E-C30DB5FDA3DA}" presName="node" presStyleLbl="node1" presStyleIdx="0" presStyleCnt="11" custScaleY="130350" custLinFactNeighborX="6294">
        <dgm:presLayoutVars>
          <dgm:bulletEnabled val="1"/>
        </dgm:presLayoutVars>
      </dgm:prSet>
      <dgm:spPr/>
      <dgm:t>
        <a:bodyPr/>
        <a:lstStyle/>
        <a:p>
          <a:endParaRPr lang="en-GB"/>
        </a:p>
      </dgm:t>
    </dgm:pt>
    <dgm:pt modelId="{757907AF-1E2D-40EE-AFE2-CEBF6114308D}" type="pres">
      <dgm:prSet presAssocID="{54E0158C-ED9A-44F7-BCA6-A04B881A03AF}" presName="sibTrans" presStyleCnt="0"/>
      <dgm:spPr/>
    </dgm:pt>
    <dgm:pt modelId="{BF16F7C4-B9C8-4033-8D82-AEE574D4B027}" type="pres">
      <dgm:prSet presAssocID="{9896BB57-DEB9-4B9D-AE91-2D5DB4645A76}" presName="node" presStyleLbl="node1" presStyleIdx="1" presStyleCnt="11" custScaleY="130350" custLinFactNeighborX="6294">
        <dgm:presLayoutVars>
          <dgm:bulletEnabled val="1"/>
        </dgm:presLayoutVars>
      </dgm:prSet>
      <dgm:spPr/>
      <dgm:t>
        <a:bodyPr/>
        <a:lstStyle/>
        <a:p>
          <a:endParaRPr lang="en-GB"/>
        </a:p>
      </dgm:t>
    </dgm:pt>
    <dgm:pt modelId="{3E3EFB09-5652-4C70-9C37-750C178BA97F}" type="pres">
      <dgm:prSet presAssocID="{4B071273-5769-4CF9-9205-9AF0CEAE28A3}" presName="sibTrans" presStyleCnt="0"/>
      <dgm:spPr/>
    </dgm:pt>
    <dgm:pt modelId="{89886420-9E56-452D-96F3-6BFED2CC43AF}" type="pres">
      <dgm:prSet presAssocID="{61495EE5-7F5D-4AEE-93D6-21D394246097}" presName="node" presStyleLbl="node1" presStyleIdx="2" presStyleCnt="11" custScaleY="130350" custLinFactNeighborX="6294">
        <dgm:presLayoutVars>
          <dgm:bulletEnabled val="1"/>
        </dgm:presLayoutVars>
      </dgm:prSet>
      <dgm:spPr/>
      <dgm:t>
        <a:bodyPr/>
        <a:lstStyle/>
        <a:p>
          <a:endParaRPr lang="en-GB"/>
        </a:p>
      </dgm:t>
    </dgm:pt>
    <dgm:pt modelId="{E53A5F71-D01E-4DCC-9042-A85FDAB091E9}" type="pres">
      <dgm:prSet presAssocID="{20948665-1591-48E6-A530-FF500762D1A5}" presName="sibTrans" presStyleCnt="0"/>
      <dgm:spPr/>
    </dgm:pt>
    <dgm:pt modelId="{BC11C9D1-9083-454A-8D3E-1C751AF28283}" type="pres">
      <dgm:prSet presAssocID="{4F38AEA4-6D98-40F9-A924-F4DCB57F9412}" presName="node" presStyleLbl="node1" presStyleIdx="3" presStyleCnt="11" custScaleY="130350">
        <dgm:presLayoutVars>
          <dgm:bulletEnabled val="1"/>
        </dgm:presLayoutVars>
      </dgm:prSet>
      <dgm:spPr/>
      <dgm:t>
        <a:bodyPr/>
        <a:lstStyle/>
        <a:p>
          <a:endParaRPr lang="en-GB"/>
        </a:p>
      </dgm:t>
    </dgm:pt>
    <dgm:pt modelId="{B7CD1BA5-FF06-4D70-A29C-3D5380962FC2}" type="pres">
      <dgm:prSet presAssocID="{6EDC90CD-57B5-45C4-8C5B-58FB39AE4E37}" presName="sibTrans" presStyleCnt="0"/>
      <dgm:spPr/>
    </dgm:pt>
    <dgm:pt modelId="{7D25DB41-927D-4D31-9142-D1292E8C6ED7}" type="pres">
      <dgm:prSet presAssocID="{7D821CA3-D3E3-48F1-82B9-01DE661ACD43}" presName="node" presStyleLbl="node1" presStyleIdx="4" presStyleCnt="11" custScaleY="142899" custLinFactNeighborX="5825" custLinFactNeighborY="13028">
        <dgm:presLayoutVars>
          <dgm:bulletEnabled val="1"/>
        </dgm:presLayoutVars>
      </dgm:prSet>
      <dgm:spPr/>
      <dgm:t>
        <a:bodyPr/>
        <a:lstStyle/>
        <a:p>
          <a:endParaRPr lang="en-GB"/>
        </a:p>
      </dgm:t>
    </dgm:pt>
    <dgm:pt modelId="{28B08B30-1A5B-43CE-985F-9196E265D1CA}" type="pres">
      <dgm:prSet presAssocID="{91AE2D4D-9D28-4034-AB3B-9FA98EA79C20}" presName="sibTrans" presStyleCnt="0"/>
      <dgm:spPr/>
    </dgm:pt>
    <dgm:pt modelId="{2715E223-CD1D-49B3-ABE8-8AF703C2F468}" type="pres">
      <dgm:prSet presAssocID="{E71EDD43-8776-4725-8DC7-D4AE3465C91E}" presName="node" presStyleLbl="node1" presStyleIdx="5" presStyleCnt="11" custScaleX="136586" custScaleY="142899" custLinFactNeighborX="5000" custLinFactNeighborY="13028">
        <dgm:presLayoutVars>
          <dgm:bulletEnabled val="1"/>
        </dgm:presLayoutVars>
      </dgm:prSet>
      <dgm:spPr/>
      <dgm:t>
        <a:bodyPr/>
        <a:lstStyle/>
        <a:p>
          <a:endParaRPr lang="en-GB"/>
        </a:p>
      </dgm:t>
    </dgm:pt>
    <dgm:pt modelId="{86E68327-F973-4B75-9C9B-183802165E31}" type="pres">
      <dgm:prSet presAssocID="{99760CF1-FE16-4077-B535-84E76C3EECC6}" presName="sibTrans" presStyleCnt="0"/>
      <dgm:spPr/>
    </dgm:pt>
    <dgm:pt modelId="{C7E8F0AD-8372-4C02-9315-7D9F00BFE8A5}" type="pres">
      <dgm:prSet presAssocID="{17D4B281-B72A-4C6C-9824-6DF9D528F4C4}" presName="node" presStyleLbl="node1" presStyleIdx="6" presStyleCnt="11" custScaleY="142899" custLinFactNeighborX="4175" custLinFactNeighborY="13028">
        <dgm:presLayoutVars>
          <dgm:bulletEnabled val="1"/>
        </dgm:presLayoutVars>
      </dgm:prSet>
      <dgm:spPr/>
      <dgm:t>
        <a:bodyPr/>
        <a:lstStyle/>
        <a:p>
          <a:endParaRPr lang="en-GB"/>
        </a:p>
      </dgm:t>
    </dgm:pt>
    <dgm:pt modelId="{A6233E14-71EE-4BE4-9928-B4089EF9635F}" type="pres">
      <dgm:prSet presAssocID="{0D753CAB-A7ED-462E-BD93-DFEEA0CB272B}" presName="sibTrans" presStyleCnt="0"/>
      <dgm:spPr/>
    </dgm:pt>
    <dgm:pt modelId="{68768930-9A2C-453E-A7A1-07D275A0D155}" type="pres">
      <dgm:prSet presAssocID="{8C706B17-2C8F-42B6-B343-9610D8C3E049}" presName="node" presStyleLbl="node1" presStyleIdx="7" presStyleCnt="11" custScaleY="142899" custLinFactNeighborY="13028">
        <dgm:presLayoutVars>
          <dgm:bulletEnabled val="1"/>
        </dgm:presLayoutVars>
      </dgm:prSet>
      <dgm:spPr/>
      <dgm:t>
        <a:bodyPr/>
        <a:lstStyle/>
        <a:p>
          <a:endParaRPr lang="en-GB"/>
        </a:p>
      </dgm:t>
    </dgm:pt>
    <dgm:pt modelId="{CFEE263D-2F3E-4452-9EE9-0AEDF715B2F3}" type="pres">
      <dgm:prSet presAssocID="{4134812D-B327-4A97-A9AF-AC5193E2B63A}" presName="sibTrans" presStyleCnt="0"/>
      <dgm:spPr/>
    </dgm:pt>
    <dgm:pt modelId="{37D5E634-48C8-4E5B-926D-BE5828A259A0}" type="pres">
      <dgm:prSet presAssocID="{85DD9F60-FB30-4B6F-A0D1-2927360DCE9F}" presName="node" presStyleLbl="node1" presStyleIdx="8" presStyleCnt="11" custScaleY="124040" custLinFactNeighborY="20212">
        <dgm:presLayoutVars>
          <dgm:bulletEnabled val="1"/>
        </dgm:presLayoutVars>
      </dgm:prSet>
      <dgm:spPr/>
      <dgm:t>
        <a:bodyPr/>
        <a:lstStyle/>
        <a:p>
          <a:endParaRPr lang="en-GB"/>
        </a:p>
      </dgm:t>
    </dgm:pt>
    <dgm:pt modelId="{09B88825-3D33-4028-8F9C-3113A645317E}" type="pres">
      <dgm:prSet presAssocID="{0E3CA167-FA3F-4051-8FAF-697A4EE88365}" presName="sibTrans" presStyleCnt="0"/>
      <dgm:spPr/>
    </dgm:pt>
    <dgm:pt modelId="{EF5FD781-3F0C-420C-A1B3-24B74D2E1BF2}" type="pres">
      <dgm:prSet presAssocID="{68F66413-C26D-49D4-98C0-DDB2B232309D}" presName="node" presStyleLbl="node1" presStyleIdx="9" presStyleCnt="11" custScaleY="124040" custLinFactNeighborY="20212">
        <dgm:presLayoutVars>
          <dgm:bulletEnabled val="1"/>
        </dgm:presLayoutVars>
      </dgm:prSet>
      <dgm:spPr/>
      <dgm:t>
        <a:bodyPr/>
        <a:lstStyle/>
        <a:p>
          <a:endParaRPr lang="en-GB"/>
        </a:p>
      </dgm:t>
    </dgm:pt>
    <dgm:pt modelId="{6BCB4D3A-10F6-466E-A862-3F28ABC3FF8B}" type="pres">
      <dgm:prSet presAssocID="{CEF85D61-D9F4-4B83-B297-9373B176238D}" presName="sibTrans" presStyleCnt="0"/>
      <dgm:spPr/>
    </dgm:pt>
    <dgm:pt modelId="{43D1F320-6068-435F-A513-70C057340FD9}" type="pres">
      <dgm:prSet presAssocID="{CDECA827-B4C9-459A-AFD4-FF57DB214825}" presName="node" presStyleLbl="node1" presStyleIdx="10" presStyleCnt="11" custScaleY="124040" custLinFactNeighborY="20212">
        <dgm:presLayoutVars>
          <dgm:bulletEnabled val="1"/>
        </dgm:presLayoutVars>
      </dgm:prSet>
      <dgm:spPr/>
      <dgm:t>
        <a:bodyPr/>
        <a:lstStyle/>
        <a:p>
          <a:endParaRPr lang="en-GB"/>
        </a:p>
      </dgm:t>
    </dgm:pt>
  </dgm:ptLst>
  <dgm:cxnLst>
    <dgm:cxn modelId="{78106BC2-A27F-4E98-BCEB-9CBC1AA7A3F8}" srcId="{41DB3F19-0587-4874-970F-0CEB44E0455C}" destId="{68F66413-C26D-49D4-98C0-DDB2B232309D}" srcOrd="9" destOrd="0" parTransId="{BB47030A-F61C-46BB-A570-87E9CB40E98A}" sibTransId="{CEF85D61-D9F4-4B83-B297-9373B176238D}"/>
    <dgm:cxn modelId="{A28AF0BF-A965-4BBD-B4F8-82F83B4548D1}" srcId="{41DB3F19-0587-4874-970F-0CEB44E0455C}" destId="{03276124-9EFE-483C-903E-C30DB5FDA3DA}" srcOrd="0" destOrd="0" parTransId="{10BC3C2A-6A08-41E8-9E79-7D93D567AA6E}" sibTransId="{54E0158C-ED9A-44F7-BCA6-A04B881A03AF}"/>
    <dgm:cxn modelId="{3845603C-E7A9-4C3F-AE36-8A9AD0C4F360}" type="presOf" srcId="{17D4B281-B72A-4C6C-9824-6DF9D528F4C4}" destId="{C7E8F0AD-8372-4C02-9315-7D9F00BFE8A5}" srcOrd="0" destOrd="0" presId="urn:microsoft.com/office/officeart/2005/8/layout/default#1"/>
    <dgm:cxn modelId="{33AC576F-8352-4D97-949D-C4CFEAAEB226}" type="presOf" srcId="{7D821CA3-D3E3-48F1-82B9-01DE661ACD43}" destId="{7D25DB41-927D-4D31-9142-D1292E8C6ED7}" srcOrd="0" destOrd="0" presId="urn:microsoft.com/office/officeart/2005/8/layout/default#1"/>
    <dgm:cxn modelId="{B8F908F8-480E-4C92-BB2E-C4040DDAF6F8}" type="presOf" srcId="{03276124-9EFE-483C-903E-C30DB5FDA3DA}" destId="{FB85EEE4-3CA6-4DE2-A00F-3EFFE5804BD8}" srcOrd="0" destOrd="0" presId="urn:microsoft.com/office/officeart/2005/8/layout/default#1"/>
    <dgm:cxn modelId="{4AC44960-D53B-4EF8-8FE6-EC4E367E122A}" type="presOf" srcId="{E71EDD43-8776-4725-8DC7-D4AE3465C91E}" destId="{2715E223-CD1D-49B3-ABE8-8AF703C2F468}" srcOrd="0" destOrd="0" presId="urn:microsoft.com/office/officeart/2005/8/layout/default#1"/>
    <dgm:cxn modelId="{EF08FFDD-5618-4D9E-8914-037F2C4A8981}" type="presOf" srcId="{CDECA827-B4C9-459A-AFD4-FF57DB214825}" destId="{43D1F320-6068-435F-A513-70C057340FD9}" srcOrd="0" destOrd="0" presId="urn:microsoft.com/office/officeart/2005/8/layout/default#1"/>
    <dgm:cxn modelId="{9CCD18C3-8D96-4750-88C5-8E294E7223D8}" type="presOf" srcId="{85DD9F60-FB30-4B6F-A0D1-2927360DCE9F}" destId="{37D5E634-48C8-4E5B-926D-BE5828A259A0}" srcOrd="0" destOrd="0" presId="urn:microsoft.com/office/officeart/2005/8/layout/default#1"/>
    <dgm:cxn modelId="{64CAD8A4-82BC-4800-95E2-649458EFC269}" srcId="{41DB3F19-0587-4874-970F-0CEB44E0455C}" destId="{61495EE5-7F5D-4AEE-93D6-21D394246097}" srcOrd="2" destOrd="0" parTransId="{29BDA626-57A7-4310-A00B-933689C6DD27}" sibTransId="{20948665-1591-48E6-A530-FF500762D1A5}"/>
    <dgm:cxn modelId="{DD750A76-A4BF-4ACB-B3FC-8F81AE643CD7}" type="presOf" srcId="{8C706B17-2C8F-42B6-B343-9610D8C3E049}" destId="{68768930-9A2C-453E-A7A1-07D275A0D155}" srcOrd="0" destOrd="0" presId="urn:microsoft.com/office/officeart/2005/8/layout/default#1"/>
    <dgm:cxn modelId="{EAAE2A83-ED48-4FDB-9D94-EC4C67EF8186}" srcId="{41DB3F19-0587-4874-970F-0CEB44E0455C}" destId="{7D821CA3-D3E3-48F1-82B9-01DE661ACD43}" srcOrd="4" destOrd="0" parTransId="{970793B0-5D11-4FA2-98F4-CBA80AF1C47C}" sibTransId="{91AE2D4D-9D28-4034-AB3B-9FA98EA79C20}"/>
    <dgm:cxn modelId="{D5BDB59C-239D-487B-B66E-2A30019228ED}" type="presOf" srcId="{4F38AEA4-6D98-40F9-A924-F4DCB57F9412}" destId="{BC11C9D1-9083-454A-8D3E-1C751AF28283}" srcOrd="0" destOrd="0" presId="urn:microsoft.com/office/officeart/2005/8/layout/default#1"/>
    <dgm:cxn modelId="{E873B43B-CDC9-4FF4-B5E1-FDA058FE8A7D}" type="presOf" srcId="{61495EE5-7F5D-4AEE-93D6-21D394246097}" destId="{89886420-9E56-452D-96F3-6BFED2CC43AF}" srcOrd="0" destOrd="0" presId="urn:microsoft.com/office/officeart/2005/8/layout/default#1"/>
    <dgm:cxn modelId="{6381ACFE-8324-4C4B-B470-19D76B60BF14}" srcId="{41DB3F19-0587-4874-970F-0CEB44E0455C}" destId="{9896BB57-DEB9-4B9D-AE91-2D5DB4645A76}" srcOrd="1" destOrd="0" parTransId="{063B7A06-1D83-432E-9DBF-8E9701F2AEF2}" sibTransId="{4B071273-5769-4CF9-9205-9AF0CEAE28A3}"/>
    <dgm:cxn modelId="{F3E5D14D-BAB6-4B88-B316-2E27B0B7DB24}" srcId="{41DB3F19-0587-4874-970F-0CEB44E0455C}" destId="{CDECA827-B4C9-459A-AFD4-FF57DB214825}" srcOrd="10" destOrd="0" parTransId="{C6230FAE-55C1-47E9-95CF-B3D6D32C564E}" sibTransId="{2827BE26-17E5-406B-B47A-51A79A47391D}"/>
    <dgm:cxn modelId="{3B5A7270-C7B2-4384-BE70-07BC29D47E71}" srcId="{41DB3F19-0587-4874-970F-0CEB44E0455C}" destId="{E71EDD43-8776-4725-8DC7-D4AE3465C91E}" srcOrd="5" destOrd="0" parTransId="{E2FB1909-95A0-4D89-9C79-9AE3243DD1B3}" sibTransId="{99760CF1-FE16-4077-B535-84E76C3EECC6}"/>
    <dgm:cxn modelId="{94BABD27-73E8-4676-A2CF-BAD3ED122F16}" srcId="{41DB3F19-0587-4874-970F-0CEB44E0455C}" destId="{8C706B17-2C8F-42B6-B343-9610D8C3E049}" srcOrd="7" destOrd="0" parTransId="{2EB19A27-D37B-4A77-9E4D-2103F49B7F27}" sibTransId="{4134812D-B327-4A97-A9AF-AC5193E2B63A}"/>
    <dgm:cxn modelId="{6FCE7E39-CCDC-4043-BF04-5DFEA926AABB}" srcId="{41DB3F19-0587-4874-970F-0CEB44E0455C}" destId="{17D4B281-B72A-4C6C-9824-6DF9D528F4C4}" srcOrd="6" destOrd="0" parTransId="{8E2BFE76-90BC-44CB-A7B5-E03F8B7BDA8A}" sibTransId="{0D753CAB-A7ED-462E-BD93-DFEEA0CB272B}"/>
    <dgm:cxn modelId="{FB0B10A7-77E2-4FED-AE86-8362ABB51DAD}" srcId="{41DB3F19-0587-4874-970F-0CEB44E0455C}" destId="{4F38AEA4-6D98-40F9-A924-F4DCB57F9412}" srcOrd="3" destOrd="0" parTransId="{5C9AE1E4-AF3E-4D76-8AD9-B074783E1F59}" sibTransId="{6EDC90CD-57B5-45C4-8C5B-58FB39AE4E37}"/>
    <dgm:cxn modelId="{B013DD9F-A7EA-4B56-B4AA-1E696EDA0598}" type="presOf" srcId="{41DB3F19-0587-4874-970F-0CEB44E0455C}" destId="{4C30386A-C1DF-4036-AC58-1EDAEE4359F9}" srcOrd="0" destOrd="0" presId="urn:microsoft.com/office/officeart/2005/8/layout/default#1"/>
    <dgm:cxn modelId="{9158A588-49AF-44BE-BC18-F55B11061ED4}" type="presOf" srcId="{9896BB57-DEB9-4B9D-AE91-2D5DB4645A76}" destId="{BF16F7C4-B9C8-4033-8D82-AEE574D4B027}" srcOrd="0" destOrd="0" presId="urn:microsoft.com/office/officeart/2005/8/layout/default#1"/>
    <dgm:cxn modelId="{EC674F56-3762-4BE7-A57D-C15E94010736}" srcId="{41DB3F19-0587-4874-970F-0CEB44E0455C}" destId="{85DD9F60-FB30-4B6F-A0D1-2927360DCE9F}" srcOrd="8" destOrd="0" parTransId="{0D99BB0F-ED0D-4634-A5E9-83F4859EEFC9}" sibTransId="{0E3CA167-FA3F-4051-8FAF-697A4EE88365}"/>
    <dgm:cxn modelId="{E3337B2A-98C4-41EF-9BEB-519FD7730CBE}" type="presOf" srcId="{68F66413-C26D-49D4-98C0-DDB2B232309D}" destId="{EF5FD781-3F0C-420C-A1B3-24B74D2E1BF2}" srcOrd="0" destOrd="0" presId="urn:microsoft.com/office/officeart/2005/8/layout/default#1"/>
    <dgm:cxn modelId="{2D2789A6-6CD4-4BB5-B626-CC4778E6865B}" type="presParOf" srcId="{4C30386A-C1DF-4036-AC58-1EDAEE4359F9}" destId="{FB85EEE4-3CA6-4DE2-A00F-3EFFE5804BD8}" srcOrd="0" destOrd="0" presId="urn:microsoft.com/office/officeart/2005/8/layout/default#1"/>
    <dgm:cxn modelId="{BB1ADF6F-7808-4620-89B0-7E9D92763FAE}" type="presParOf" srcId="{4C30386A-C1DF-4036-AC58-1EDAEE4359F9}" destId="{757907AF-1E2D-40EE-AFE2-CEBF6114308D}" srcOrd="1" destOrd="0" presId="urn:microsoft.com/office/officeart/2005/8/layout/default#1"/>
    <dgm:cxn modelId="{B867DC83-A398-4843-B3B0-F0DF8018033A}" type="presParOf" srcId="{4C30386A-C1DF-4036-AC58-1EDAEE4359F9}" destId="{BF16F7C4-B9C8-4033-8D82-AEE574D4B027}" srcOrd="2" destOrd="0" presId="urn:microsoft.com/office/officeart/2005/8/layout/default#1"/>
    <dgm:cxn modelId="{B2A8415E-40BD-4D95-8CC5-13DC5D186933}" type="presParOf" srcId="{4C30386A-C1DF-4036-AC58-1EDAEE4359F9}" destId="{3E3EFB09-5652-4C70-9C37-750C178BA97F}" srcOrd="3" destOrd="0" presId="urn:microsoft.com/office/officeart/2005/8/layout/default#1"/>
    <dgm:cxn modelId="{A4DFF8D0-74CC-4BC1-A8C2-06E1F78B2DE0}" type="presParOf" srcId="{4C30386A-C1DF-4036-AC58-1EDAEE4359F9}" destId="{89886420-9E56-452D-96F3-6BFED2CC43AF}" srcOrd="4" destOrd="0" presId="urn:microsoft.com/office/officeart/2005/8/layout/default#1"/>
    <dgm:cxn modelId="{E88D79D5-461B-4A12-800F-728A84E0EC16}" type="presParOf" srcId="{4C30386A-C1DF-4036-AC58-1EDAEE4359F9}" destId="{E53A5F71-D01E-4DCC-9042-A85FDAB091E9}" srcOrd="5" destOrd="0" presId="urn:microsoft.com/office/officeart/2005/8/layout/default#1"/>
    <dgm:cxn modelId="{08521EB2-59A1-49D6-B8D5-94BF92D47AE3}" type="presParOf" srcId="{4C30386A-C1DF-4036-AC58-1EDAEE4359F9}" destId="{BC11C9D1-9083-454A-8D3E-1C751AF28283}" srcOrd="6" destOrd="0" presId="urn:microsoft.com/office/officeart/2005/8/layout/default#1"/>
    <dgm:cxn modelId="{75795209-7A86-462D-A48A-D1B6B3FA7876}" type="presParOf" srcId="{4C30386A-C1DF-4036-AC58-1EDAEE4359F9}" destId="{B7CD1BA5-FF06-4D70-A29C-3D5380962FC2}" srcOrd="7" destOrd="0" presId="urn:microsoft.com/office/officeart/2005/8/layout/default#1"/>
    <dgm:cxn modelId="{663A937F-F239-41F8-9F38-EA823FBF804A}" type="presParOf" srcId="{4C30386A-C1DF-4036-AC58-1EDAEE4359F9}" destId="{7D25DB41-927D-4D31-9142-D1292E8C6ED7}" srcOrd="8" destOrd="0" presId="urn:microsoft.com/office/officeart/2005/8/layout/default#1"/>
    <dgm:cxn modelId="{AF58F58E-CF5E-40F5-BE84-B7A32F301B81}" type="presParOf" srcId="{4C30386A-C1DF-4036-AC58-1EDAEE4359F9}" destId="{28B08B30-1A5B-43CE-985F-9196E265D1CA}" srcOrd="9" destOrd="0" presId="urn:microsoft.com/office/officeart/2005/8/layout/default#1"/>
    <dgm:cxn modelId="{94CCCC8F-CF01-47D8-89A6-31D1B840A0D5}" type="presParOf" srcId="{4C30386A-C1DF-4036-AC58-1EDAEE4359F9}" destId="{2715E223-CD1D-49B3-ABE8-8AF703C2F468}" srcOrd="10" destOrd="0" presId="urn:microsoft.com/office/officeart/2005/8/layout/default#1"/>
    <dgm:cxn modelId="{94E19C56-957A-4706-90B1-A3A86F3471B6}" type="presParOf" srcId="{4C30386A-C1DF-4036-AC58-1EDAEE4359F9}" destId="{86E68327-F973-4B75-9C9B-183802165E31}" srcOrd="11" destOrd="0" presId="urn:microsoft.com/office/officeart/2005/8/layout/default#1"/>
    <dgm:cxn modelId="{6D9A40E6-B821-4726-A800-F4AEB72D1374}" type="presParOf" srcId="{4C30386A-C1DF-4036-AC58-1EDAEE4359F9}" destId="{C7E8F0AD-8372-4C02-9315-7D9F00BFE8A5}" srcOrd="12" destOrd="0" presId="urn:microsoft.com/office/officeart/2005/8/layout/default#1"/>
    <dgm:cxn modelId="{97B12A33-4198-46F3-A59C-A456853EC6B5}" type="presParOf" srcId="{4C30386A-C1DF-4036-AC58-1EDAEE4359F9}" destId="{A6233E14-71EE-4BE4-9928-B4089EF9635F}" srcOrd="13" destOrd="0" presId="urn:microsoft.com/office/officeart/2005/8/layout/default#1"/>
    <dgm:cxn modelId="{D32894DE-4971-4F45-B6D2-68C706FBF47C}" type="presParOf" srcId="{4C30386A-C1DF-4036-AC58-1EDAEE4359F9}" destId="{68768930-9A2C-453E-A7A1-07D275A0D155}" srcOrd="14" destOrd="0" presId="urn:microsoft.com/office/officeart/2005/8/layout/default#1"/>
    <dgm:cxn modelId="{5B57EA7D-F4E5-4F92-8CA1-4C991234909C}" type="presParOf" srcId="{4C30386A-C1DF-4036-AC58-1EDAEE4359F9}" destId="{CFEE263D-2F3E-4452-9EE9-0AEDF715B2F3}" srcOrd="15" destOrd="0" presId="urn:microsoft.com/office/officeart/2005/8/layout/default#1"/>
    <dgm:cxn modelId="{B5DA297E-A6BC-4EB2-AD05-79E8E72A7756}" type="presParOf" srcId="{4C30386A-C1DF-4036-AC58-1EDAEE4359F9}" destId="{37D5E634-48C8-4E5B-926D-BE5828A259A0}" srcOrd="16" destOrd="0" presId="urn:microsoft.com/office/officeart/2005/8/layout/default#1"/>
    <dgm:cxn modelId="{F8DAE8E0-7597-49C7-844B-42829047FA1B}" type="presParOf" srcId="{4C30386A-C1DF-4036-AC58-1EDAEE4359F9}" destId="{09B88825-3D33-4028-8F9C-3113A645317E}" srcOrd="17" destOrd="0" presId="urn:microsoft.com/office/officeart/2005/8/layout/default#1"/>
    <dgm:cxn modelId="{E6D16FF1-2896-44C3-9B81-CA197452F7A9}" type="presParOf" srcId="{4C30386A-C1DF-4036-AC58-1EDAEE4359F9}" destId="{EF5FD781-3F0C-420C-A1B3-24B74D2E1BF2}" srcOrd="18" destOrd="0" presId="urn:microsoft.com/office/officeart/2005/8/layout/default#1"/>
    <dgm:cxn modelId="{CFAFE139-D67D-43E4-8D28-7B4288298842}" type="presParOf" srcId="{4C30386A-C1DF-4036-AC58-1EDAEE4359F9}" destId="{6BCB4D3A-10F6-466E-A862-3F28ABC3FF8B}" srcOrd="19" destOrd="0" presId="urn:microsoft.com/office/officeart/2005/8/layout/default#1"/>
    <dgm:cxn modelId="{9FCEB073-3DF4-440C-B935-042DB1770023}" type="presParOf" srcId="{4C30386A-C1DF-4036-AC58-1EDAEE4359F9}" destId="{43D1F320-6068-435F-A513-70C057340FD9}" srcOrd="20" destOrd="0" presId="urn:microsoft.com/office/officeart/2005/8/layout/defaul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B9C5DE2B-80A2-4E56-9921-4028A6D3BCAF}" type="doc">
      <dgm:prSet loTypeId="urn:microsoft.com/office/officeart/2005/8/layout/cycle2" loCatId="cycle" qsTypeId="urn:microsoft.com/office/officeart/2005/8/quickstyle/simple1" qsCatId="simple" csTypeId="urn:microsoft.com/office/officeart/2005/8/colors/colorful1" csCatId="colorful" phldr="1"/>
      <dgm:spPr>
        <a:scene3d>
          <a:camera prst="orthographicFront">
            <a:rot lat="0" lon="0" rev="0"/>
          </a:camera>
          <a:lightRig rig="soft" dir="t">
            <a:rot lat="0" lon="0" rev="0"/>
          </a:lightRig>
        </a:scene3d>
      </dgm:spPr>
      <dgm:t>
        <a:bodyPr/>
        <a:lstStyle/>
        <a:p>
          <a:endParaRPr lang="en-GB"/>
        </a:p>
      </dgm:t>
    </dgm:pt>
    <dgm:pt modelId="{C7B85453-AE59-4CD2-B3F0-9ADE48036F2C}">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Amgylchiadau personol</a:t>
          </a:r>
        </a:p>
      </dgm:t>
    </dgm:pt>
    <dgm:pt modelId="{53366FD1-671F-42CA-8FE9-ED7C5242B351}" type="parTrans" cxnId="{70355605-E72E-4059-AC44-F2A725E47F59}">
      <dgm:prSet/>
      <dgm:spPr/>
      <dgm:t>
        <a:bodyPr/>
        <a:lstStyle/>
        <a:p>
          <a:endParaRPr lang="en-GB">
            <a:effectLst>
              <a:outerShdw blurRad="50800" dist="38100" dir="2700000" algn="tl" rotWithShape="0">
                <a:prstClr val="black">
                  <a:alpha val="40000"/>
                </a:prstClr>
              </a:outerShdw>
            </a:effectLst>
          </a:endParaRPr>
        </a:p>
      </dgm:t>
    </dgm:pt>
    <dgm:pt modelId="{D5C77C32-E63D-40EE-B47D-F9C9EDB45360}" type="sibTrans" cxnId="{70355605-E72E-4059-AC44-F2A725E47F59}">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dirty="0">
            <a:effectLst>
              <a:outerShdw blurRad="50800" dist="38100" dir="2700000" algn="tl" rotWithShape="0">
                <a:prstClr val="black">
                  <a:alpha val="40000"/>
                </a:prstClr>
              </a:outerShdw>
            </a:effectLst>
          </a:endParaRPr>
        </a:p>
      </dgm:t>
    </dgm:pt>
    <dgm:pt modelId="{EDAACBE7-168B-413A-A404-B3364E12E65E}">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Canlyniadau personol</a:t>
          </a:r>
        </a:p>
      </dgm:t>
    </dgm:pt>
    <dgm:pt modelId="{604D0BF0-9A47-4C01-B268-C67A4D6831DD}" type="parTrans" cxnId="{084B9299-C7DA-4472-A3CD-0DB0D190DA3B}">
      <dgm:prSet/>
      <dgm:spPr/>
      <dgm:t>
        <a:bodyPr/>
        <a:lstStyle/>
        <a:p>
          <a:endParaRPr lang="en-GB">
            <a:effectLst>
              <a:outerShdw blurRad="50800" dist="38100" dir="2700000" algn="tl" rotWithShape="0">
                <a:prstClr val="black">
                  <a:alpha val="40000"/>
                </a:prstClr>
              </a:outerShdw>
            </a:effectLst>
          </a:endParaRPr>
        </a:p>
      </dgm:t>
    </dgm:pt>
    <dgm:pt modelId="{3C7D42B9-495F-44C4-B0DF-3FD3F818C9A9}" type="sibTrans" cxnId="{084B9299-C7DA-4472-A3CD-0DB0D190DA3B}">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dirty="0">
            <a:effectLst>
              <a:outerShdw blurRad="50800" dist="38100" dir="2700000" algn="tl" rotWithShape="0">
                <a:prstClr val="black">
                  <a:alpha val="40000"/>
                </a:prstClr>
              </a:outerShdw>
            </a:effectLst>
          </a:endParaRPr>
        </a:p>
      </dgm:t>
    </dgm:pt>
    <dgm:pt modelId="{906D99E8-A8DA-4B61-ADBA-89B6FD37F1F2}">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Rhwystrau rhag cyflawni canlyniadau</a:t>
          </a:r>
        </a:p>
      </dgm:t>
    </dgm:pt>
    <dgm:pt modelId="{4FD35F28-ED1D-4FD5-AEA6-14BEE8A34C80}" type="parTrans" cxnId="{9E42FC26-E7B8-4C04-89C5-1AF4E0FEBBEE}">
      <dgm:prSet/>
      <dgm:spPr/>
      <dgm:t>
        <a:bodyPr/>
        <a:lstStyle/>
        <a:p>
          <a:endParaRPr lang="en-GB">
            <a:effectLst>
              <a:outerShdw blurRad="50800" dist="38100" dir="2700000" algn="tl" rotWithShape="0">
                <a:prstClr val="black">
                  <a:alpha val="40000"/>
                </a:prstClr>
              </a:outerShdw>
            </a:effectLst>
          </a:endParaRPr>
        </a:p>
      </dgm:t>
    </dgm:pt>
    <dgm:pt modelId="{FC7DB14A-2EC5-4E47-86C3-9C6AB964EDCB}" type="sibTrans" cxnId="{9E42FC26-E7B8-4C04-89C5-1AF4E0FEBBEE}">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dirty="0">
            <a:effectLst>
              <a:outerShdw blurRad="50800" dist="38100" dir="2700000" algn="tl" rotWithShape="0">
                <a:prstClr val="black">
                  <a:alpha val="40000"/>
                </a:prstClr>
              </a:outerShdw>
            </a:effectLst>
          </a:endParaRPr>
        </a:p>
      </dgm:t>
    </dgm:pt>
    <dgm:pt modelId="{524AE220-B121-4290-A4B7-D72481B9CE41}">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Cryfderau a galluoedd</a:t>
          </a:r>
        </a:p>
      </dgm:t>
    </dgm:pt>
    <dgm:pt modelId="{088121C6-3F33-4923-9071-E61B4AAA28C1}" type="parTrans" cxnId="{01E5D0E5-F066-4098-A491-5AF620F99891}">
      <dgm:prSet/>
      <dgm:spPr/>
      <dgm:t>
        <a:bodyPr/>
        <a:lstStyle/>
        <a:p>
          <a:endParaRPr lang="en-GB">
            <a:effectLst>
              <a:outerShdw blurRad="50800" dist="38100" dir="2700000" algn="tl" rotWithShape="0">
                <a:prstClr val="black">
                  <a:alpha val="40000"/>
                </a:prstClr>
              </a:outerShdw>
            </a:effectLst>
          </a:endParaRPr>
        </a:p>
      </dgm:t>
    </dgm:pt>
    <dgm:pt modelId="{D8B5946B-0A48-481F-9934-DAE9F48879CC}" type="sibTrans" cxnId="{01E5D0E5-F066-4098-A491-5AF620F99891}">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dirty="0">
            <a:effectLst>
              <a:outerShdw blurRad="50800" dist="38100" dir="2700000" algn="tl" rotWithShape="0">
                <a:prstClr val="black">
                  <a:alpha val="40000"/>
                </a:prstClr>
              </a:outerShdw>
            </a:effectLst>
          </a:endParaRPr>
        </a:p>
      </dgm:t>
    </dgm:pt>
    <dgm:pt modelId="{556511B6-FDAA-4C5B-AFED-85EBE13679BF}">
      <dgm:prSet custT="1"/>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pPr rtl="0"/>
          <a:r>
            <a:rPr lang="en-GB" sz="14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Risgiau </a:t>
          </a:r>
        </a:p>
      </dgm:t>
    </dgm:pt>
    <dgm:pt modelId="{8027B55A-6219-4120-ABC3-653F2759B875}" type="parTrans" cxnId="{4B7EA24F-981D-42E1-9D9D-75B8BE199630}">
      <dgm:prSet/>
      <dgm:spPr/>
      <dgm:t>
        <a:bodyPr/>
        <a:lstStyle/>
        <a:p>
          <a:endParaRPr lang="en-GB">
            <a:effectLst>
              <a:outerShdw blurRad="50800" dist="38100" dir="2700000" algn="tl" rotWithShape="0">
                <a:prstClr val="black">
                  <a:alpha val="40000"/>
                </a:prstClr>
              </a:outerShdw>
            </a:effectLst>
          </a:endParaRPr>
        </a:p>
      </dgm:t>
    </dgm:pt>
    <dgm:pt modelId="{F8F6202A-9CED-4671-9AFB-03A555040197}" type="sibTrans" cxnId="{4B7EA24F-981D-42E1-9D9D-75B8BE199630}">
      <dgm:prSet/>
      <dgm:spPr>
        <a:solidFill>
          <a:srgbClr val="85C44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gm:spPr>
      <dgm:t>
        <a:bodyPr/>
        <a:lstStyle/>
        <a:p>
          <a:endParaRPr lang="en-GB" dirty="0">
            <a:effectLst>
              <a:outerShdw blurRad="50800" dist="38100" dir="2700000" algn="tl" rotWithShape="0">
                <a:prstClr val="black">
                  <a:alpha val="40000"/>
                </a:prstClr>
              </a:outerShdw>
            </a:effectLst>
          </a:endParaRPr>
        </a:p>
      </dgm:t>
    </dgm:pt>
    <dgm:pt modelId="{62438E32-E02E-4623-81CD-20E0019E68F7}" type="pres">
      <dgm:prSet presAssocID="{B9C5DE2B-80A2-4E56-9921-4028A6D3BCAF}" presName="cycle" presStyleCnt="0">
        <dgm:presLayoutVars>
          <dgm:dir/>
          <dgm:resizeHandles val="exact"/>
        </dgm:presLayoutVars>
      </dgm:prSet>
      <dgm:spPr/>
      <dgm:t>
        <a:bodyPr/>
        <a:lstStyle/>
        <a:p>
          <a:endParaRPr lang="en-GB"/>
        </a:p>
      </dgm:t>
    </dgm:pt>
    <dgm:pt modelId="{032D6B2F-543A-4284-A3A1-9C3EEA8C0F9B}" type="pres">
      <dgm:prSet presAssocID="{C7B85453-AE59-4CD2-B3F0-9ADE48036F2C}" presName="node" presStyleLbl="node1" presStyleIdx="0" presStyleCnt="5" custScaleX="120972" custScaleY="114802" custRadScaleRad="98553">
        <dgm:presLayoutVars>
          <dgm:bulletEnabled val="1"/>
        </dgm:presLayoutVars>
      </dgm:prSet>
      <dgm:spPr/>
      <dgm:t>
        <a:bodyPr/>
        <a:lstStyle/>
        <a:p>
          <a:endParaRPr lang="en-GB"/>
        </a:p>
      </dgm:t>
    </dgm:pt>
    <dgm:pt modelId="{B654B566-5278-46A8-A0B4-64A24AD5A5A0}" type="pres">
      <dgm:prSet presAssocID="{D5C77C32-E63D-40EE-B47D-F9C9EDB45360}" presName="sibTrans" presStyleLbl="sibTrans2D1" presStyleIdx="0" presStyleCnt="5"/>
      <dgm:spPr/>
      <dgm:t>
        <a:bodyPr/>
        <a:lstStyle/>
        <a:p>
          <a:endParaRPr lang="en-GB"/>
        </a:p>
      </dgm:t>
    </dgm:pt>
    <dgm:pt modelId="{92E52A1A-17F5-47E4-BC6E-9CBC20ED89D8}" type="pres">
      <dgm:prSet presAssocID="{D5C77C32-E63D-40EE-B47D-F9C9EDB45360}" presName="connectorText" presStyleLbl="sibTrans2D1" presStyleIdx="0" presStyleCnt="5"/>
      <dgm:spPr/>
      <dgm:t>
        <a:bodyPr/>
        <a:lstStyle/>
        <a:p>
          <a:endParaRPr lang="en-GB"/>
        </a:p>
      </dgm:t>
    </dgm:pt>
    <dgm:pt modelId="{46F39B7D-47CC-418C-B2BE-490A684143A5}" type="pres">
      <dgm:prSet presAssocID="{EDAACBE7-168B-413A-A404-B3364E12E65E}" presName="node" presStyleLbl="node1" presStyleIdx="1" presStyleCnt="5" custScaleX="133591" custScaleY="114802">
        <dgm:presLayoutVars>
          <dgm:bulletEnabled val="1"/>
        </dgm:presLayoutVars>
      </dgm:prSet>
      <dgm:spPr/>
      <dgm:t>
        <a:bodyPr/>
        <a:lstStyle/>
        <a:p>
          <a:endParaRPr lang="en-GB"/>
        </a:p>
      </dgm:t>
    </dgm:pt>
    <dgm:pt modelId="{F7C5FB61-71A3-4F9B-9CCD-1EC2134B43BD}" type="pres">
      <dgm:prSet presAssocID="{3C7D42B9-495F-44C4-B0DF-3FD3F818C9A9}" presName="sibTrans" presStyleLbl="sibTrans2D1" presStyleIdx="1" presStyleCnt="5"/>
      <dgm:spPr/>
      <dgm:t>
        <a:bodyPr/>
        <a:lstStyle/>
        <a:p>
          <a:endParaRPr lang="en-GB"/>
        </a:p>
      </dgm:t>
    </dgm:pt>
    <dgm:pt modelId="{46C42C07-6F96-48BA-8ED3-03B8818C8FEF}" type="pres">
      <dgm:prSet presAssocID="{3C7D42B9-495F-44C4-B0DF-3FD3F818C9A9}" presName="connectorText" presStyleLbl="sibTrans2D1" presStyleIdx="1" presStyleCnt="5"/>
      <dgm:spPr/>
      <dgm:t>
        <a:bodyPr/>
        <a:lstStyle/>
        <a:p>
          <a:endParaRPr lang="en-GB"/>
        </a:p>
      </dgm:t>
    </dgm:pt>
    <dgm:pt modelId="{04E8EE37-6EA4-4B83-97E2-A3017ED6ADBC}" type="pres">
      <dgm:prSet presAssocID="{906D99E8-A8DA-4B61-ADBA-89B6FD37F1F2}" presName="node" presStyleLbl="node1" presStyleIdx="2" presStyleCnt="5" custScaleX="122321" custScaleY="114802">
        <dgm:presLayoutVars>
          <dgm:bulletEnabled val="1"/>
        </dgm:presLayoutVars>
      </dgm:prSet>
      <dgm:spPr/>
      <dgm:t>
        <a:bodyPr/>
        <a:lstStyle/>
        <a:p>
          <a:endParaRPr lang="en-GB"/>
        </a:p>
      </dgm:t>
    </dgm:pt>
    <dgm:pt modelId="{E10F7DBA-77D0-4D30-98C8-6844D699979A}" type="pres">
      <dgm:prSet presAssocID="{FC7DB14A-2EC5-4E47-86C3-9C6AB964EDCB}" presName="sibTrans" presStyleLbl="sibTrans2D1" presStyleIdx="2" presStyleCnt="5"/>
      <dgm:spPr/>
      <dgm:t>
        <a:bodyPr/>
        <a:lstStyle/>
        <a:p>
          <a:endParaRPr lang="en-GB"/>
        </a:p>
      </dgm:t>
    </dgm:pt>
    <dgm:pt modelId="{C99D75F1-B3DF-4846-AD67-C2518431F1A6}" type="pres">
      <dgm:prSet presAssocID="{FC7DB14A-2EC5-4E47-86C3-9C6AB964EDCB}" presName="connectorText" presStyleLbl="sibTrans2D1" presStyleIdx="2" presStyleCnt="5"/>
      <dgm:spPr/>
      <dgm:t>
        <a:bodyPr/>
        <a:lstStyle/>
        <a:p>
          <a:endParaRPr lang="en-GB"/>
        </a:p>
      </dgm:t>
    </dgm:pt>
    <dgm:pt modelId="{3081EC96-3DB6-4F8D-8580-0FF1BEF04703}" type="pres">
      <dgm:prSet presAssocID="{524AE220-B121-4290-A4B7-D72481B9CE41}" presName="node" presStyleLbl="node1" presStyleIdx="3" presStyleCnt="5" custScaleX="108988" custScaleY="114802">
        <dgm:presLayoutVars>
          <dgm:bulletEnabled val="1"/>
        </dgm:presLayoutVars>
      </dgm:prSet>
      <dgm:spPr/>
      <dgm:t>
        <a:bodyPr/>
        <a:lstStyle/>
        <a:p>
          <a:endParaRPr lang="en-GB"/>
        </a:p>
      </dgm:t>
    </dgm:pt>
    <dgm:pt modelId="{85CE9F47-045A-470F-8A16-0D88882110C9}" type="pres">
      <dgm:prSet presAssocID="{D8B5946B-0A48-481F-9934-DAE9F48879CC}" presName="sibTrans" presStyleLbl="sibTrans2D1" presStyleIdx="3" presStyleCnt="5"/>
      <dgm:spPr/>
      <dgm:t>
        <a:bodyPr/>
        <a:lstStyle/>
        <a:p>
          <a:endParaRPr lang="en-GB"/>
        </a:p>
      </dgm:t>
    </dgm:pt>
    <dgm:pt modelId="{7C372857-7D65-4E19-BCD5-C41184FCFDF1}" type="pres">
      <dgm:prSet presAssocID="{D8B5946B-0A48-481F-9934-DAE9F48879CC}" presName="connectorText" presStyleLbl="sibTrans2D1" presStyleIdx="3" presStyleCnt="5"/>
      <dgm:spPr/>
      <dgm:t>
        <a:bodyPr/>
        <a:lstStyle/>
        <a:p>
          <a:endParaRPr lang="en-GB"/>
        </a:p>
      </dgm:t>
    </dgm:pt>
    <dgm:pt modelId="{2B13B1A9-7E4C-4949-9131-506A9B969461}" type="pres">
      <dgm:prSet presAssocID="{556511B6-FDAA-4C5B-AFED-85EBE13679BF}" presName="node" presStyleLbl="node1" presStyleIdx="4" presStyleCnt="5" custScaleX="108988" custScaleY="114802">
        <dgm:presLayoutVars>
          <dgm:bulletEnabled val="1"/>
        </dgm:presLayoutVars>
      </dgm:prSet>
      <dgm:spPr/>
      <dgm:t>
        <a:bodyPr/>
        <a:lstStyle/>
        <a:p>
          <a:endParaRPr lang="en-GB"/>
        </a:p>
      </dgm:t>
    </dgm:pt>
    <dgm:pt modelId="{B379BA0D-21D2-41EF-B20D-4444AC053157}" type="pres">
      <dgm:prSet presAssocID="{F8F6202A-9CED-4671-9AFB-03A555040197}" presName="sibTrans" presStyleLbl="sibTrans2D1" presStyleIdx="4" presStyleCnt="5"/>
      <dgm:spPr/>
      <dgm:t>
        <a:bodyPr/>
        <a:lstStyle/>
        <a:p>
          <a:endParaRPr lang="en-GB"/>
        </a:p>
      </dgm:t>
    </dgm:pt>
    <dgm:pt modelId="{F0CBB6AB-6B77-473B-BD67-5B046D30BB82}" type="pres">
      <dgm:prSet presAssocID="{F8F6202A-9CED-4671-9AFB-03A555040197}" presName="connectorText" presStyleLbl="sibTrans2D1" presStyleIdx="4" presStyleCnt="5"/>
      <dgm:spPr/>
      <dgm:t>
        <a:bodyPr/>
        <a:lstStyle/>
        <a:p>
          <a:endParaRPr lang="en-GB"/>
        </a:p>
      </dgm:t>
    </dgm:pt>
  </dgm:ptLst>
  <dgm:cxnLst>
    <dgm:cxn modelId="{2FF73C0F-BC16-44D2-A286-36A408550A8E}" type="presOf" srcId="{D5C77C32-E63D-40EE-B47D-F9C9EDB45360}" destId="{B654B566-5278-46A8-A0B4-64A24AD5A5A0}" srcOrd="0" destOrd="0" presId="urn:microsoft.com/office/officeart/2005/8/layout/cycle2"/>
    <dgm:cxn modelId="{604BC791-25B2-45B1-BACF-3256E9B91045}" type="presOf" srcId="{C7B85453-AE59-4CD2-B3F0-9ADE48036F2C}" destId="{032D6B2F-543A-4284-A3A1-9C3EEA8C0F9B}" srcOrd="0" destOrd="0" presId="urn:microsoft.com/office/officeart/2005/8/layout/cycle2"/>
    <dgm:cxn modelId="{068FAE23-E5C1-4630-A9CA-91E4265F17F3}" type="presOf" srcId="{3C7D42B9-495F-44C4-B0DF-3FD3F818C9A9}" destId="{46C42C07-6F96-48BA-8ED3-03B8818C8FEF}" srcOrd="1" destOrd="0" presId="urn:microsoft.com/office/officeart/2005/8/layout/cycle2"/>
    <dgm:cxn modelId="{C6EB65F5-6139-476C-B872-B288F1C8F41D}" type="presOf" srcId="{F8F6202A-9CED-4671-9AFB-03A555040197}" destId="{B379BA0D-21D2-41EF-B20D-4444AC053157}" srcOrd="0" destOrd="0" presId="urn:microsoft.com/office/officeart/2005/8/layout/cycle2"/>
    <dgm:cxn modelId="{DAAB4A67-C461-4792-B856-982D37F79456}" type="presOf" srcId="{524AE220-B121-4290-A4B7-D72481B9CE41}" destId="{3081EC96-3DB6-4F8D-8580-0FF1BEF04703}" srcOrd="0" destOrd="0" presId="urn:microsoft.com/office/officeart/2005/8/layout/cycle2"/>
    <dgm:cxn modelId="{01E5D0E5-F066-4098-A491-5AF620F99891}" srcId="{B9C5DE2B-80A2-4E56-9921-4028A6D3BCAF}" destId="{524AE220-B121-4290-A4B7-D72481B9CE41}" srcOrd="3" destOrd="0" parTransId="{088121C6-3F33-4923-9071-E61B4AAA28C1}" sibTransId="{D8B5946B-0A48-481F-9934-DAE9F48879CC}"/>
    <dgm:cxn modelId="{3544092D-0545-4C7D-9B1F-754A9A7E6453}" type="presOf" srcId="{EDAACBE7-168B-413A-A404-B3364E12E65E}" destId="{46F39B7D-47CC-418C-B2BE-490A684143A5}" srcOrd="0" destOrd="0" presId="urn:microsoft.com/office/officeart/2005/8/layout/cycle2"/>
    <dgm:cxn modelId="{4D9D644D-93EE-4908-8261-ACF4692813E1}" type="presOf" srcId="{3C7D42B9-495F-44C4-B0DF-3FD3F818C9A9}" destId="{F7C5FB61-71A3-4F9B-9CCD-1EC2134B43BD}" srcOrd="0" destOrd="0" presId="urn:microsoft.com/office/officeart/2005/8/layout/cycle2"/>
    <dgm:cxn modelId="{1F3205AE-BCF9-4CB6-8ECB-8F3299F051DF}" type="presOf" srcId="{D5C77C32-E63D-40EE-B47D-F9C9EDB45360}" destId="{92E52A1A-17F5-47E4-BC6E-9CBC20ED89D8}" srcOrd="1" destOrd="0" presId="urn:microsoft.com/office/officeart/2005/8/layout/cycle2"/>
    <dgm:cxn modelId="{49C85D5A-CA67-4271-8FF6-98F11EAB4329}" type="presOf" srcId="{906D99E8-A8DA-4B61-ADBA-89B6FD37F1F2}" destId="{04E8EE37-6EA4-4B83-97E2-A3017ED6ADBC}" srcOrd="0" destOrd="0" presId="urn:microsoft.com/office/officeart/2005/8/layout/cycle2"/>
    <dgm:cxn modelId="{C55C90D5-04C6-4649-AEAD-C9BF4CB65B82}" type="presOf" srcId="{D8B5946B-0A48-481F-9934-DAE9F48879CC}" destId="{7C372857-7D65-4E19-BCD5-C41184FCFDF1}" srcOrd="1" destOrd="0" presId="urn:microsoft.com/office/officeart/2005/8/layout/cycle2"/>
    <dgm:cxn modelId="{9E42FC26-E7B8-4C04-89C5-1AF4E0FEBBEE}" srcId="{B9C5DE2B-80A2-4E56-9921-4028A6D3BCAF}" destId="{906D99E8-A8DA-4B61-ADBA-89B6FD37F1F2}" srcOrd="2" destOrd="0" parTransId="{4FD35F28-ED1D-4FD5-AEA6-14BEE8A34C80}" sibTransId="{FC7DB14A-2EC5-4E47-86C3-9C6AB964EDCB}"/>
    <dgm:cxn modelId="{F7A73C9E-4FAD-4CAB-8D9B-466BE69449B6}" type="presOf" srcId="{556511B6-FDAA-4C5B-AFED-85EBE13679BF}" destId="{2B13B1A9-7E4C-4949-9131-506A9B969461}" srcOrd="0" destOrd="0" presId="urn:microsoft.com/office/officeart/2005/8/layout/cycle2"/>
    <dgm:cxn modelId="{084B9299-C7DA-4472-A3CD-0DB0D190DA3B}" srcId="{B9C5DE2B-80A2-4E56-9921-4028A6D3BCAF}" destId="{EDAACBE7-168B-413A-A404-B3364E12E65E}" srcOrd="1" destOrd="0" parTransId="{604D0BF0-9A47-4C01-B268-C67A4D6831DD}" sibTransId="{3C7D42B9-495F-44C4-B0DF-3FD3F818C9A9}"/>
    <dgm:cxn modelId="{713B1B53-3BE0-48AE-A285-4882B4FFC824}" type="presOf" srcId="{FC7DB14A-2EC5-4E47-86C3-9C6AB964EDCB}" destId="{C99D75F1-B3DF-4846-AD67-C2518431F1A6}" srcOrd="1" destOrd="0" presId="urn:microsoft.com/office/officeart/2005/8/layout/cycle2"/>
    <dgm:cxn modelId="{21707268-DC4D-4328-A8EF-15765A7DCF58}" type="presOf" srcId="{D8B5946B-0A48-481F-9934-DAE9F48879CC}" destId="{85CE9F47-045A-470F-8A16-0D88882110C9}" srcOrd="0" destOrd="0" presId="urn:microsoft.com/office/officeart/2005/8/layout/cycle2"/>
    <dgm:cxn modelId="{BC386ECE-8EE9-4475-92F7-D2D0975AB614}" type="presOf" srcId="{FC7DB14A-2EC5-4E47-86C3-9C6AB964EDCB}" destId="{E10F7DBA-77D0-4D30-98C8-6844D699979A}" srcOrd="0" destOrd="0" presId="urn:microsoft.com/office/officeart/2005/8/layout/cycle2"/>
    <dgm:cxn modelId="{4B7EA24F-981D-42E1-9D9D-75B8BE199630}" srcId="{B9C5DE2B-80A2-4E56-9921-4028A6D3BCAF}" destId="{556511B6-FDAA-4C5B-AFED-85EBE13679BF}" srcOrd="4" destOrd="0" parTransId="{8027B55A-6219-4120-ABC3-653F2759B875}" sibTransId="{F8F6202A-9CED-4671-9AFB-03A555040197}"/>
    <dgm:cxn modelId="{70355605-E72E-4059-AC44-F2A725E47F59}" srcId="{B9C5DE2B-80A2-4E56-9921-4028A6D3BCAF}" destId="{C7B85453-AE59-4CD2-B3F0-9ADE48036F2C}" srcOrd="0" destOrd="0" parTransId="{53366FD1-671F-42CA-8FE9-ED7C5242B351}" sibTransId="{D5C77C32-E63D-40EE-B47D-F9C9EDB45360}"/>
    <dgm:cxn modelId="{8C839B91-613A-4584-BFF6-800481F9C4E2}" type="presOf" srcId="{F8F6202A-9CED-4671-9AFB-03A555040197}" destId="{F0CBB6AB-6B77-473B-BD67-5B046D30BB82}" srcOrd="1" destOrd="0" presId="urn:microsoft.com/office/officeart/2005/8/layout/cycle2"/>
    <dgm:cxn modelId="{D014E4A5-3C4B-4119-A4F1-67B11804EA17}" type="presOf" srcId="{B9C5DE2B-80A2-4E56-9921-4028A6D3BCAF}" destId="{62438E32-E02E-4623-81CD-20E0019E68F7}" srcOrd="0" destOrd="0" presId="urn:microsoft.com/office/officeart/2005/8/layout/cycle2"/>
    <dgm:cxn modelId="{50A18BE4-AA06-4F90-9AD6-0B796513A624}" type="presParOf" srcId="{62438E32-E02E-4623-81CD-20E0019E68F7}" destId="{032D6B2F-543A-4284-A3A1-9C3EEA8C0F9B}" srcOrd="0" destOrd="0" presId="urn:microsoft.com/office/officeart/2005/8/layout/cycle2"/>
    <dgm:cxn modelId="{BE3BCA60-6845-416A-B98C-F99CFDB66B07}" type="presParOf" srcId="{62438E32-E02E-4623-81CD-20E0019E68F7}" destId="{B654B566-5278-46A8-A0B4-64A24AD5A5A0}" srcOrd="1" destOrd="0" presId="urn:microsoft.com/office/officeart/2005/8/layout/cycle2"/>
    <dgm:cxn modelId="{2D695CC4-2E22-450A-A407-2DB94799ECDE}" type="presParOf" srcId="{B654B566-5278-46A8-A0B4-64A24AD5A5A0}" destId="{92E52A1A-17F5-47E4-BC6E-9CBC20ED89D8}" srcOrd="0" destOrd="0" presId="urn:microsoft.com/office/officeart/2005/8/layout/cycle2"/>
    <dgm:cxn modelId="{7E31237F-6513-4703-BCD4-D3CA33E5411A}" type="presParOf" srcId="{62438E32-E02E-4623-81CD-20E0019E68F7}" destId="{46F39B7D-47CC-418C-B2BE-490A684143A5}" srcOrd="2" destOrd="0" presId="urn:microsoft.com/office/officeart/2005/8/layout/cycle2"/>
    <dgm:cxn modelId="{EE33AB2D-ECAF-4E75-83DE-9D482FFFC8C0}" type="presParOf" srcId="{62438E32-E02E-4623-81CD-20E0019E68F7}" destId="{F7C5FB61-71A3-4F9B-9CCD-1EC2134B43BD}" srcOrd="3" destOrd="0" presId="urn:microsoft.com/office/officeart/2005/8/layout/cycle2"/>
    <dgm:cxn modelId="{F950F1A0-0B1B-49F9-9F0A-DDAF3E95D9DA}" type="presParOf" srcId="{F7C5FB61-71A3-4F9B-9CCD-1EC2134B43BD}" destId="{46C42C07-6F96-48BA-8ED3-03B8818C8FEF}" srcOrd="0" destOrd="0" presId="urn:microsoft.com/office/officeart/2005/8/layout/cycle2"/>
    <dgm:cxn modelId="{79F0BE34-DB31-4746-87FA-31C9B7ACC28D}" type="presParOf" srcId="{62438E32-E02E-4623-81CD-20E0019E68F7}" destId="{04E8EE37-6EA4-4B83-97E2-A3017ED6ADBC}" srcOrd="4" destOrd="0" presId="urn:microsoft.com/office/officeart/2005/8/layout/cycle2"/>
    <dgm:cxn modelId="{A9E7F6A1-526F-431B-B513-7C6A952DACC2}" type="presParOf" srcId="{62438E32-E02E-4623-81CD-20E0019E68F7}" destId="{E10F7DBA-77D0-4D30-98C8-6844D699979A}" srcOrd="5" destOrd="0" presId="urn:microsoft.com/office/officeart/2005/8/layout/cycle2"/>
    <dgm:cxn modelId="{4AFF3706-EB30-47FC-A38B-B910183AD3A9}" type="presParOf" srcId="{E10F7DBA-77D0-4D30-98C8-6844D699979A}" destId="{C99D75F1-B3DF-4846-AD67-C2518431F1A6}" srcOrd="0" destOrd="0" presId="urn:microsoft.com/office/officeart/2005/8/layout/cycle2"/>
    <dgm:cxn modelId="{F12872E5-0226-4E5D-9152-580FC0E5436D}" type="presParOf" srcId="{62438E32-E02E-4623-81CD-20E0019E68F7}" destId="{3081EC96-3DB6-4F8D-8580-0FF1BEF04703}" srcOrd="6" destOrd="0" presId="urn:microsoft.com/office/officeart/2005/8/layout/cycle2"/>
    <dgm:cxn modelId="{BBC2E105-C8AF-4842-8FC4-FC7AD8FB5DAB}" type="presParOf" srcId="{62438E32-E02E-4623-81CD-20E0019E68F7}" destId="{85CE9F47-045A-470F-8A16-0D88882110C9}" srcOrd="7" destOrd="0" presId="urn:microsoft.com/office/officeart/2005/8/layout/cycle2"/>
    <dgm:cxn modelId="{CBFE2947-AFF0-4AA5-BA19-55E98095CAE8}" type="presParOf" srcId="{85CE9F47-045A-470F-8A16-0D88882110C9}" destId="{7C372857-7D65-4E19-BCD5-C41184FCFDF1}" srcOrd="0" destOrd="0" presId="urn:microsoft.com/office/officeart/2005/8/layout/cycle2"/>
    <dgm:cxn modelId="{DDF66557-AB6B-4F68-9912-37959A0436F6}" type="presParOf" srcId="{62438E32-E02E-4623-81CD-20E0019E68F7}" destId="{2B13B1A9-7E4C-4949-9131-506A9B969461}" srcOrd="8" destOrd="0" presId="urn:microsoft.com/office/officeart/2005/8/layout/cycle2"/>
    <dgm:cxn modelId="{8537F328-B353-4941-BB3D-E3CC45CAE056}" type="presParOf" srcId="{62438E32-E02E-4623-81CD-20E0019E68F7}" destId="{B379BA0D-21D2-41EF-B20D-4444AC053157}" srcOrd="9" destOrd="0" presId="urn:microsoft.com/office/officeart/2005/8/layout/cycle2"/>
    <dgm:cxn modelId="{54BF52AA-E4EC-403F-AB6D-B7679F274DB4}" type="presParOf" srcId="{B379BA0D-21D2-41EF-B20D-4444AC053157}" destId="{F0CBB6AB-6B77-473B-BD67-5B046D30BB82}" srcOrd="0" destOrd="0" presId="urn:microsoft.com/office/officeart/2005/8/layout/cycle2"/>
  </dgm:cxnLst>
  <dgm:bg>
    <a:effectLst>
      <a:outerShdw blurRad="50800" dist="38100" dir="5400000" algn="t" rotWithShape="0">
        <a:prstClr val="black">
          <a:alpha val="40000"/>
        </a:prstClr>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88B43E7-4362-498C-9E4C-77612B71BAD3}"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20BBDE3C-5EEB-4A9C-AA59-217EE1212B15}">
      <dgm:prSet phldrT="[Text]"/>
      <dgm:spPr>
        <a:solidFill>
          <a:srgbClr val="85C441"/>
        </a:solidFill>
      </dgm:spPr>
      <dgm:t>
        <a:bodyPr/>
        <a:lstStyle/>
        <a:p>
          <a:r>
            <a:rPr lang="en-GB" dirty="0"/>
            <a:t>Taliadau uniongyrchol</a:t>
          </a:r>
        </a:p>
      </dgm:t>
    </dgm:pt>
    <dgm:pt modelId="{19E3DD12-EE79-4E10-8B63-8F3B918EC4C1}" type="parTrans" cxnId="{68628AF5-6038-446B-A86A-31AD72D459F5}">
      <dgm:prSet/>
      <dgm:spPr>
        <a:solidFill>
          <a:srgbClr val="C5E3A5"/>
        </a:solidFill>
      </dgm:spPr>
      <dgm:t>
        <a:bodyPr/>
        <a:lstStyle/>
        <a:p>
          <a:endParaRPr lang="en-GB"/>
        </a:p>
      </dgm:t>
    </dgm:pt>
    <dgm:pt modelId="{586EC8CC-AA92-4491-9B5C-389E7680AADE}" type="sibTrans" cxnId="{68628AF5-6038-446B-A86A-31AD72D459F5}">
      <dgm:prSet/>
      <dgm:spPr/>
      <dgm:t>
        <a:bodyPr/>
        <a:lstStyle/>
        <a:p>
          <a:endParaRPr lang="en-GB"/>
        </a:p>
      </dgm:t>
    </dgm:pt>
    <dgm:pt modelId="{8A53E94B-77F9-4D80-9E1A-28FBC1CBFB77}">
      <dgm:prSet phldrT="[Text]"/>
      <dgm:spPr>
        <a:solidFill>
          <a:srgbClr val="85C441"/>
        </a:solidFill>
      </dgm:spPr>
      <dgm:t>
        <a:bodyPr/>
        <a:lstStyle/>
        <a:p>
          <a:r>
            <a:rPr lang="en-GB" dirty="0"/>
            <a:t>Dewis o ba fath o lety</a:t>
          </a:r>
        </a:p>
      </dgm:t>
    </dgm:pt>
    <dgm:pt modelId="{8336358F-B6F2-4895-8D2F-35A8A5825175}" type="parTrans" cxnId="{BB7FAA65-45E4-4F69-A86C-392B7F0E76E1}">
      <dgm:prSet/>
      <dgm:spPr>
        <a:solidFill>
          <a:srgbClr val="C5E3A5"/>
        </a:solidFill>
      </dgm:spPr>
      <dgm:t>
        <a:bodyPr/>
        <a:lstStyle/>
        <a:p>
          <a:endParaRPr lang="en-GB"/>
        </a:p>
      </dgm:t>
    </dgm:pt>
    <dgm:pt modelId="{56CFE49C-BB55-4E26-B68C-4A7A5FE60F69}" type="sibTrans" cxnId="{BB7FAA65-45E4-4F69-A86C-392B7F0E76E1}">
      <dgm:prSet/>
      <dgm:spPr/>
      <dgm:t>
        <a:bodyPr/>
        <a:lstStyle/>
        <a:p>
          <a:endParaRPr lang="en-GB"/>
        </a:p>
      </dgm:t>
    </dgm:pt>
    <dgm:pt modelId="{5CC45CFD-0D17-46E3-B341-71758BEBD104}">
      <dgm:prSet phldrT="[Text]"/>
      <dgm:spPr>
        <a:solidFill>
          <a:srgbClr val="85C441"/>
        </a:solidFill>
      </dgm:spPr>
      <dgm:t>
        <a:bodyPr/>
        <a:lstStyle/>
        <a:p>
          <a:r>
            <a:rPr lang="en-GB" dirty="0"/>
            <a:t>Eiddo wedi ei ddiogelu</a:t>
          </a:r>
        </a:p>
      </dgm:t>
    </dgm:pt>
    <dgm:pt modelId="{F06EE1D1-259B-41F7-BF73-DBDAABFC881B}" type="parTrans" cxnId="{187371FB-ADF9-486A-BD17-81DC38FCFC4E}">
      <dgm:prSet/>
      <dgm:spPr>
        <a:solidFill>
          <a:srgbClr val="C5E3A5"/>
        </a:solidFill>
      </dgm:spPr>
      <dgm:t>
        <a:bodyPr/>
        <a:lstStyle/>
        <a:p>
          <a:endParaRPr lang="en-GB"/>
        </a:p>
      </dgm:t>
    </dgm:pt>
    <dgm:pt modelId="{89EB2516-C442-40E0-B1C4-5402AEB639F6}" type="sibTrans" cxnId="{187371FB-ADF9-486A-BD17-81DC38FCFC4E}">
      <dgm:prSet/>
      <dgm:spPr/>
      <dgm:t>
        <a:bodyPr/>
        <a:lstStyle/>
        <a:p>
          <a:endParaRPr lang="en-GB"/>
        </a:p>
      </dgm:t>
    </dgm:pt>
    <dgm:pt modelId="{8A46AC06-F950-4F66-AAB2-2C505E7EE01C}">
      <dgm:prSet phldrT="[Text]"/>
      <dgm:spPr>
        <a:solidFill>
          <a:srgbClr val="85C441"/>
        </a:solidFill>
      </dgm:spPr>
      <dgm:t>
        <a:bodyPr/>
        <a:lstStyle/>
        <a:p>
          <a:r>
            <a:rPr lang="en-GB" dirty="0"/>
            <a:t>Bod yn ofalwr</a:t>
          </a:r>
        </a:p>
      </dgm:t>
    </dgm:pt>
    <dgm:pt modelId="{8D413887-BD95-44FC-878D-5F19372A63C7}" type="sibTrans" cxnId="{165DB8E1-E606-4A93-BCD3-BBE81D4C401E}">
      <dgm:prSet/>
      <dgm:spPr/>
      <dgm:t>
        <a:bodyPr/>
        <a:lstStyle/>
        <a:p>
          <a:endParaRPr lang="en-GB"/>
        </a:p>
      </dgm:t>
    </dgm:pt>
    <dgm:pt modelId="{BFBC8EEA-A430-4F3D-9553-132EBA98F84E}" type="parTrans" cxnId="{165DB8E1-E606-4A93-BCD3-BBE81D4C401E}">
      <dgm:prSet/>
      <dgm:spPr>
        <a:solidFill>
          <a:srgbClr val="C5E3A5"/>
        </a:solidFill>
      </dgm:spPr>
      <dgm:t>
        <a:bodyPr/>
        <a:lstStyle/>
        <a:p>
          <a:endParaRPr lang="en-GB"/>
        </a:p>
      </dgm:t>
    </dgm:pt>
    <dgm:pt modelId="{0E1FCA5B-FEC3-4E2B-9653-6F27F1A8BB0D}">
      <dgm:prSet phldrT="[Text]"/>
      <dgm:spPr>
        <a:blipFill rotWithShape="0">
          <a:blip xmlns:r="http://schemas.openxmlformats.org/officeDocument/2006/relationships" r:embed="rId1"/>
          <a:stretch>
            <a:fillRect/>
          </a:stretch>
        </a:blipFill>
      </dgm:spPr>
      <dgm:t>
        <a:bodyPr/>
        <a:lstStyle/>
        <a:p>
          <a:r>
            <a:rPr lang="en-GB" dirty="0"/>
            <a:t> </a:t>
          </a:r>
        </a:p>
      </dgm:t>
    </dgm:pt>
    <dgm:pt modelId="{E709BEC3-E22F-40B4-A72C-FF4879556543}" type="sibTrans" cxnId="{0D3CD566-D6B6-4508-8CF9-FBDC3A7144CC}">
      <dgm:prSet/>
      <dgm:spPr/>
      <dgm:t>
        <a:bodyPr/>
        <a:lstStyle/>
        <a:p>
          <a:endParaRPr lang="en-GB"/>
        </a:p>
      </dgm:t>
    </dgm:pt>
    <dgm:pt modelId="{6C8C03F8-DDCD-45F9-A1EC-8CC43EB64463}" type="parTrans" cxnId="{0D3CD566-D6B6-4508-8CF9-FBDC3A7144CC}">
      <dgm:prSet/>
      <dgm:spPr/>
      <dgm:t>
        <a:bodyPr/>
        <a:lstStyle/>
        <a:p>
          <a:endParaRPr lang="en-GB"/>
        </a:p>
      </dgm:t>
    </dgm:pt>
    <dgm:pt modelId="{7967D106-A64D-4E1D-A065-EE82CDB9FE85}" type="pres">
      <dgm:prSet presAssocID="{188B43E7-4362-498C-9E4C-77612B71BAD3}" presName="cycle" presStyleCnt="0">
        <dgm:presLayoutVars>
          <dgm:chMax val="1"/>
          <dgm:dir/>
          <dgm:animLvl val="ctr"/>
          <dgm:resizeHandles val="exact"/>
        </dgm:presLayoutVars>
      </dgm:prSet>
      <dgm:spPr/>
      <dgm:t>
        <a:bodyPr/>
        <a:lstStyle/>
        <a:p>
          <a:endParaRPr lang="en-GB"/>
        </a:p>
      </dgm:t>
    </dgm:pt>
    <dgm:pt modelId="{7A50912E-C8D3-4595-8949-EEA3A4261CE8}" type="pres">
      <dgm:prSet presAssocID="{0E1FCA5B-FEC3-4E2B-9653-6F27F1A8BB0D}" presName="centerShape" presStyleLbl="node0" presStyleIdx="0" presStyleCnt="1"/>
      <dgm:spPr/>
      <dgm:t>
        <a:bodyPr/>
        <a:lstStyle/>
        <a:p>
          <a:endParaRPr lang="en-GB"/>
        </a:p>
      </dgm:t>
    </dgm:pt>
    <dgm:pt modelId="{0C7A1FC3-22EC-4D4C-9CD2-D1DDFCD83140}" type="pres">
      <dgm:prSet presAssocID="{BFBC8EEA-A430-4F3D-9553-132EBA98F84E}" presName="parTrans" presStyleLbl="bgSibTrans2D1" presStyleIdx="0" presStyleCnt="4"/>
      <dgm:spPr/>
      <dgm:t>
        <a:bodyPr/>
        <a:lstStyle/>
        <a:p>
          <a:endParaRPr lang="en-GB"/>
        </a:p>
      </dgm:t>
    </dgm:pt>
    <dgm:pt modelId="{E86D38C8-81F5-47C1-B364-60309E15E841}" type="pres">
      <dgm:prSet presAssocID="{8A46AC06-F950-4F66-AAB2-2C505E7EE01C}" presName="node" presStyleLbl="node1" presStyleIdx="0" presStyleCnt="4">
        <dgm:presLayoutVars>
          <dgm:bulletEnabled val="1"/>
        </dgm:presLayoutVars>
      </dgm:prSet>
      <dgm:spPr/>
      <dgm:t>
        <a:bodyPr/>
        <a:lstStyle/>
        <a:p>
          <a:endParaRPr lang="en-GB"/>
        </a:p>
      </dgm:t>
    </dgm:pt>
    <dgm:pt modelId="{A9937B16-F678-4C6E-A030-1E1EB6093C41}" type="pres">
      <dgm:prSet presAssocID="{19E3DD12-EE79-4E10-8B63-8F3B918EC4C1}" presName="parTrans" presStyleLbl="bgSibTrans2D1" presStyleIdx="1" presStyleCnt="4"/>
      <dgm:spPr/>
      <dgm:t>
        <a:bodyPr/>
        <a:lstStyle/>
        <a:p>
          <a:endParaRPr lang="en-GB"/>
        </a:p>
      </dgm:t>
    </dgm:pt>
    <dgm:pt modelId="{3A62B187-8680-4F0F-B42A-3E5D5969053D}" type="pres">
      <dgm:prSet presAssocID="{20BBDE3C-5EEB-4A9C-AA59-217EE1212B15}" presName="node" presStyleLbl="node1" presStyleIdx="1" presStyleCnt="4">
        <dgm:presLayoutVars>
          <dgm:bulletEnabled val="1"/>
        </dgm:presLayoutVars>
      </dgm:prSet>
      <dgm:spPr/>
      <dgm:t>
        <a:bodyPr/>
        <a:lstStyle/>
        <a:p>
          <a:endParaRPr lang="en-GB"/>
        </a:p>
      </dgm:t>
    </dgm:pt>
    <dgm:pt modelId="{AA34AA9A-173D-426A-AE08-5111016F97EC}" type="pres">
      <dgm:prSet presAssocID="{8336358F-B6F2-4895-8D2F-35A8A5825175}" presName="parTrans" presStyleLbl="bgSibTrans2D1" presStyleIdx="2" presStyleCnt="4"/>
      <dgm:spPr/>
      <dgm:t>
        <a:bodyPr/>
        <a:lstStyle/>
        <a:p>
          <a:endParaRPr lang="en-GB"/>
        </a:p>
      </dgm:t>
    </dgm:pt>
    <dgm:pt modelId="{16B042F1-8330-4F1A-860E-9D1FCBD31317}" type="pres">
      <dgm:prSet presAssocID="{8A53E94B-77F9-4D80-9E1A-28FBC1CBFB77}" presName="node" presStyleLbl="node1" presStyleIdx="2" presStyleCnt="4">
        <dgm:presLayoutVars>
          <dgm:bulletEnabled val="1"/>
        </dgm:presLayoutVars>
      </dgm:prSet>
      <dgm:spPr/>
      <dgm:t>
        <a:bodyPr/>
        <a:lstStyle/>
        <a:p>
          <a:endParaRPr lang="en-GB"/>
        </a:p>
      </dgm:t>
    </dgm:pt>
    <dgm:pt modelId="{B62CCC6E-CE5D-47BC-8F43-790B7C39E5A8}" type="pres">
      <dgm:prSet presAssocID="{F06EE1D1-259B-41F7-BF73-DBDAABFC881B}" presName="parTrans" presStyleLbl="bgSibTrans2D1" presStyleIdx="3" presStyleCnt="4"/>
      <dgm:spPr/>
      <dgm:t>
        <a:bodyPr/>
        <a:lstStyle/>
        <a:p>
          <a:endParaRPr lang="en-GB"/>
        </a:p>
      </dgm:t>
    </dgm:pt>
    <dgm:pt modelId="{5A826FB4-48AB-4B13-B16A-D63EEE380E33}" type="pres">
      <dgm:prSet presAssocID="{5CC45CFD-0D17-46E3-B341-71758BEBD104}" presName="node" presStyleLbl="node1" presStyleIdx="3" presStyleCnt="4">
        <dgm:presLayoutVars>
          <dgm:bulletEnabled val="1"/>
        </dgm:presLayoutVars>
      </dgm:prSet>
      <dgm:spPr/>
      <dgm:t>
        <a:bodyPr/>
        <a:lstStyle/>
        <a:p>
          <a:endParaRPr lang="en-GB"/>
        </a:p>
      </dgm:t>
    </dgm:pt>
  </dgm:ptLst>
  <dgm:cxnLst>
    <dgm:cxn modelId="{CC4B1121-51B7-4398-BC53-4D938ADB2302}" type="presOf" srcId="{8A53E94B-77F9-4D80-9E1A-28FBC1CBFB77}" destId="{16B042F1-8330-4F1A-860E-9D1FCBD31317}" srcOrd="0" destOrd="0" presId="urn:microsoft.com/office/officeart/2005/8/layout/radial4"/>
    <dgm:cxn modelId="{E4CB4D5D-EA36-41AB-8521-D5121B4C7CF8}" type="presOf" srcId="{BFBC8EEA-A430-4F3D-9553-132EBA98F84E}" destId="{0C7A1FC3-22EC-4D4C-9CD2-D1DDFCD83140}" srcOrd="0" destOrd="0" presId="urn:microsoft.com/office/officeart/2005/8/layout/radial4"/>
    <dgm:cxn modelId="{68628AF5-6038-446B-A86A-31AD72D459F5}" srcId="{0E1FCA5B-FEC3-4E2B-9653-6F27F1A8BB0D}" destId="{20BBDE3C-5EEB-4A9C-AA59-217EE1212B15}" srcOrd="1" destOrd="0" parTransId="{19E3DD12-EE79-4E10-8B63-8F3B918EC4C1}" sibTransId="{586EC8CC-AA92-4491-9B5C-389E7680AADE}"/>
    <dgm:cxn modelId="{FF18BC02-D36E-46B0-A886-E057FE21665A}" type="presOf" srcId="{F06EE1D1-259B-41F7-BF73-DBDAABFC881B}" destId="{B62CCC6E-CE5D-47BC-8F43-790B7C39E5A8}" srcOrd="0" destOrd="0" presId="urn:microsoft.com/office/officeart/2005/8/layout/radial4"/>
    <dgm:cxn modelId="{8D138A83-F8E8-4C9D-9F99-D22FAC90399C}" type="presOf" srcId="{19E3DD12-EE79-4E10-8B63-8F3B918EC4C1}" destId="{A9937B16-F678-4C6E-A030-1E1EB6093C41}" srcOrd="0" destOrd="0" presId="urn:microsoft.com/office/officeart/2005/8/layout/radial4"/>
    <dgm:cxn modelId="{165DB8E1-E606-4A93-BCD3-BBE81D4C401E}" srcId="{0E1FCA5B-FEC3-4E2B-9653-6F27F1A8BB0D}" destId="{8A46AC06-F950-4F66-AAB2-2C505E7EE01C}" srcOrd="0" destOrd="0" parTransId="{BFBC8EEA-A430-4F3D-9553-132EBA98F84E}" sibTransId="{8D413887-BD95-44FC-878D-5F19372A63C7}"/>
    <dgm:cxn modelId="{1EDB3EE6-9035-4D39-85DD-71E561022A76}" type="presOf" srcId="{8A46AC06-F950-4F66-AAB2-2C505E7EE01C}" destId="{E86D38C8-81F5-47C1-B364-60309E15E841}" srcOrd="0" destOrd="0" presId="urn:microsoft.com/office/officeart/2005/8/layout/radial4"/>
    <dgm:cxn modelId="{6B54AE98-A497-4862-934D-3DFD9DBCD426}" type="presOf" srcId="{8336358F-B6F2-4895-8D2F-35A8A5825175}" destId="{AA34AA9A-173D-426A-AE08-5111016F97EC}" srcOrd="0" destOrd="0" presId="urn:microsoft.com/office/officeart/2005/8/layout/radial4"/>
    <dgm:cxn modelId="{A03C8EB6-D1C3-44E3-BE5F-994C1A4DE9DF}" type="presOf" srcId="{188B43E7-4362-498C-9E4C-77612B71BAD3}" destId="{7967D106-A64D-4E1D-A065-EE82CDB9FE85}" srcOrd="0" destOrd="0" presId="urn:microsoft.com/office/officeart/2005/8/layout/radial4"/>
    <dgm:cxn modelId="{BB7FAA65-45E4-4F69-A86C-392B7F0E76E1}" srcId="{0E1FCA5B-FEC3-4E2B-9653-6F27F1A8BB0D}" destId="{8A53E94B-77F9-4D80-9E1A-28FBC1CBFB77}" srcOrd="2" destOrd="0" parTransId="{8336358F-B6F2-4895-8D2F-35A8A5825175}" sibTransId="{56CFE49C-BB55-4E26-B68C-4A7A5FE60F69}"/>
    <dgm:cxn modelId="{0D3CD566-D6B6-4508-8CF9-FBDC3A7144CC}" srcId="{188B43E7-4362-498C-9E4C-77612B71BAD3}" destId="{0E1FCA5B-FEC3-4E2B-9653-6F27F1A8BB0D}" srcOrd="0" destOrd="0" parTransId="{6C8C03F8-DDCD-45F9-A1EC-8CC43EB64463}" sibTransId="{E709BEC3-E22F-40B4-A72C-FF4879556543}"/>
    <dgm:cxn modelId="{B29BF0F0-B700-41C8-BBF0-2AA9D3916ACE}" type="presOf" srcId="{5CC45CFD-0D17-46E3-B341-71758BEBD104}" destId="{5A826FB4-48AB-4B13-B16A-D63EEE380E33}" srcOrd="0" destOrd="0" presId="urn:microsoft.com/office/officeart/2005/8/layout/radial4"/>
    <dgm:cxn modelId="{DC00C44E-4F58-48BD-A9B9-7E2FF179C296}" type="presOf" srcId="{20BBDE3C-5EEB-4A9C-AA59-217EE1212B15}" destId="{3A62B187-8680-4F0F-B42A-3E5D5969053D}" srcOrd="0" destOrd="0" presId="urn:microsoft.com/office/officeart/2005/8/layout/radial4"/>
    <dgm:cxn modelId="{187371FB-ADF9-486A-BD17-81DC38FCFC4E}" srcId="{0E1FCA5B-FEC3-4E2B-9653-6F27F1A8BB0D}" destId="{5CC45CFD-0D17-46E3-B341-71758BEBD104}" srcOrd="3" destOrd="0" parTransId="{F06EE1D1-259B-41F7-BF73-DBDAABFC881B}" sibTransId="{89EB2516-C442-40E0-B1C4-5402AEB639F6}"/>
    <dgm:cxn modelId="{B17BD739-89FE-4340-B421-D4DDB86DB351}" type="presOf" srcId="{0E1FCA5B-FEC3-4E2B-9653-6F27F1A8BB0D}" destId="{7A50912E-C8D3-4595-8949-EEA3A4261CE8}" srcOrd="0" destOrd="0" presId="urn:microsoft.com/office/officeart/2005/8/layout/radial4"/>
    <dgm:cxn modelId="{12CADDD4-D56A-4EAE-9054-7B2384718764}" type="presParOf" srcId="{7967D106-A64D-4E1D-A065-EE82CDB9FE85}" destId="{7A50912E-C8D3-4595-8949-EEA3A4261CE8}" srcOrd="0" destOrd="0" presId="urn:microsoft.com/office/officeart/2005/8/layout/radial4"/>
    <dgm:cxn modelId="{DE10ECDE-D324-4596-A239-FC8C5AEA4D4F}" type="presParOf" srcId="{7967D106-A64D-4E1D-A065-EE82CDB9FE85}" destId="{0C7A1FC3-22EC-4D4C-9CD2-D1DDFCD83140}" srcOrd="1" destOrd="0" presId="urn:microsoft.com/office/officeart/2005/8/layout/radial4"/>
    <dgm:cxn modelId="{58A93FDD-CC40-4E75-9E96-566BE77C1B64}" type="presParOf" srcId="{7967D106-A64D-4E1D-A065-EE82CDB9FE85}" destId="{E86D38C8-81F5-47C1-B364-60309E15E841}" srcOrd="2" destOrd="0" presId="urn:microsoft.com/office/officeart/2005/8/layout/radial4"/>
    <dgm:cxn modelId="{2BE4B5D4-5835-40B5-ADE5-9C4595CBD13E}" type="presParOf" srcId="{7967D106-A64D-4E1D-A065-EE82CDB9FE85}" destId="{A9937B16-F678-4C6E-A030-1E1EB6093C41}" srcOrd="3" destOrd="0" presId="urn:microsoft.com/office/officeart/2005/8/layout/radial4"/>
    <dgm:cxn modelId="{DCFA7965-06F3-48DC-AB6D-B2DB72D077D5}" type="presParOf" srcId="{7967D106-A64D-4E1D-A065-EE82CDB9FE85}" destId="{3A62B187-8680-4F0F-B42A-3E5D5969053D}" srcOrd="4" destOrd="0" presId="urn:microsoft.com/office/officeart/2005/8/layout/radial4"/>
    <dgm:cxn modelId="{62B4C125-C182-47D9-B201-69281B5AC9E1}" type="presParOf" srcId="{7967D106-A64D-4E1D-A065-EE82CDB9FE85}" destId="{AA34AA9A-173D-426A-AE08-5111016F97EC}" srcOrd="5" destOrd="0" presId="urn:microsoft.com/office/officeart/2005/8/layout/radial4"/>
    <dgm:cxn modelId="{7F47C960-A5FD-497B-B708-99369A2FA2DA}" type="presParOf" srcId="{7967D106-A64D-4E1D-A065-EE82CDB9FE85}" destId="{16B042F1-8330-4F1A-860E-9D1FCBD31317}" srcOrd="6" destOrd="0" presId="urn:microsoft.com/office/officeart/2005/8/layout/radial4"/>
    <dgm:cxn modelId="{BAF45C40-104E-4ACF-8928-045F64AB2B84}" type="presParOf" srcId="{7967D106-A64D-4E1D-A065-EE82CDB9FE85}" destId="{B62CCC6E-CE5D-47BC-8F43-790B7C39E5A8}" srcOrd="7" destOrd="0" presId="urn:microsoft.com/office/officeart/2005/8/layout/radial4"/>
    <dgm:cxn modelId="{FA8A91C5-D0C6-4394-B257-C58042604B2E}" type="presParOf" srcId="{7967D106-A64D-4E1D-A065-EE82CDB9FE85}" destId="{5A826FB4-48AB-4B13-B16A-D63EEE380E33}"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E83F173-CDC8-4603-91AE-DA2828D8371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BDD5B9F1-6E83-4C18-90CE-CDC57C307CEC}">
      <dgm:prSet phldrT="[Text]" custT="1"/>
      <dgm:spPr>
        <a:solidFill>
          <a:srgbClr val="85C441"/>
        </a:solidFill>
      </dgm:spPr>
      <dgm:t>
        <a:bodyPr/>
        <a:lstStyle/>
        <a:p>
          <a:r>
            <a:rPr lang="en-GB" sz="2400" dirty="0">
              <a:latin typeface="Arial" panose="020B0604020202020204" pitchFamily="34" charset="0"/>
              <a:cs typeface="Arial" panose="020B0604020202020204" pitchFamily="34" charset="0"/>
            </a:rPr>
            <a:t>Yr holl oedolion sydd dan gadwad yng Nghymru</a:t>
          </a:r>
        </a:p>
      </dgm:t>
    </dgm:pt>
    <dgm:pt modelId="{45F30D4D-8838-4F32-A5F8-67C5CC7C397B}" type="parTrans" cxnId="{001FF4C0-26CA-435C-9E05-A5FD98B61DCD}">
      <dgm:prSet/>
      <dgm:spPr/>
      <dgm:t>
        <a:bodyPr/>
        <a:lstStyle/>
        <a:p>
          <a:endParaRPr lang="en-GB"/>
        </a:p>
      </dgm:t>
    </dgm:pt>
    <dgm:pt modelId="{61B65BE0-E2B4-4247-90F8-F45B38B5B1E5}" type="sibTrans" cxnId="{001FF4C0-26CA-435C-9E05-A5FD98B61DCD}">
      <dgm:prSet/>
      <dgm:spPr/>
      <dgm:t>
        <a:bodyPr/>
        <a:lstStyle/>
        <a:p>
          <a:endParaRPr lang="en-GB"/>
        </a:p>
      </dgm:t>
    </dgm:pt>
    <dgm:pt modelId="{841136E6-362E-48A1-B336-17ED2588B04B}">
      <dgm:prSet phldrT="[Text]"/>
      <dgm:spPr>
        <a:solidFill>
          <a:srgbClr val="85C441"/>
        </a:solidFill>
      </dgm:spPr>
      <dgm:t>
        <a:bodyPr/>
        <a:lstStyle/>
        <a:p>
          <a:r>
            <a:rPr lang="en-GB" sz="2000" dirty="0">
              <a:latin typeface="Arial" panose="020B0604020202020204" pitchFamily="34" charset="0"/>
              <a:cs typeface="Arial" panose="020B0604020202020204" pitchFamily="34" charset="0"/>
            </a:rPr>
            <a:t>Awdurdodau lleol sydd â sefydliad(au) </a:t>
          </a:r>
          <a:r>
            <a:rPr lang="en-GB" sz="2000" dirty="0" smtClean="0">
              <a:latin typeface="Arial" panose="020B0604020202020204" pitchFamily="34" charset="0"/>
              <a:cs typeface="Arial" panose="020B0604020202020204" pitchFamily="34" charset="0"/>
            </a:rPr>
            <a:t>diogel </a:t>
          </a:r>
          <a:r>
            <a:rPr lang="en-GB" sz="2000" dirty="0">
              <a:latin typeface="Arial" panose="020B0604020202020204" pitchFamily="34" charset="0"/>
              <a:cs typeface="Arial" panose="020B0604020202020204" pitchFamily="34" charset="0"/>
            </a:rPr>
            <a:t>o fewn eu ffiniau</a:t>
          </a:r>
        </a:p>
      </dgm:t>
    </dgm:pt>
    <dgm:pt modelId="{F160D27E-040C-4D31-98D2-12CC78E5BA39}" type="parTrans" cxnId="{5CDA557B-06F1-43BC-9035-EA5D21CD4025}">
      <dgm:prSet/>
      <dgm:spPr/>
      <dgm:t>
        <a:bodyPr/>
        <a:lstStyle/>
        <a:p>
          <a:endParaRPr lang="en-GB"/>
        </a:p>
      </dgm:t>
    </dgm:pt>
    <dgm:pt modelId="{E581A61D-6D93-410B-A4D4-93FA960AFE09}" type="sibTrans" cxnId="{5CDA557B-06F1-43BC-9035-EA5D21CD4025}">
      <dgm:prSet/>
      <dgm:spPr/>
      <dgm:t>
        <a:bodyPr/>
        <a:lstStyle/>
        <a:p>
          <a:endParaRPr lang="en-GB"/>
        </a:p>
      </dgm:t>
    </dgm:pt>
    <dgm:pt modelId="{86571CDF-51F7-4779-874E-45795F0A2DE1}">
      <dgm:prSet phldrT="[Text]" custT="1"/>
      <dgm:spPr>
        <a:solidFill>
          <a:srgbClr val="5CC9E3"/>
        </a:solidFill>
      </dgm:spPr>
      <dgm:t>
        <a:bodyPr/>
        <a:lstStyle/>
        <a:p>
          <a:r>
            <a:rPr lang="en-GB" sz="2400" dirty="0">
              <a:solidFill>
                <a:schemeClr val="tx1"/>
              </a:solidFill>
              <a:latin typeface="Arial" panose="020B0604020202020204" pitchFamily="34" charset="0"/>
              <a:cs typeface="Arial" panose="020B0604020202020204" pitchFamily="34" charset="0"/>
            </a:rPr>
            <a:t>Yr holl oedolion sydd dan gadwad yn Lloegr</a:t>
          </a:r>
        </a:p>
      </dgm:t>
    </dgm:pt>
    <dgm:pt modelId="{4FA41058-CF08-42E3-BD97-B72F334B5038}" type="parTrans" cxnId="{34394E78-7C0F-434B-B257-FA2033561838}">
      <dgm:prSet/>
      <dgm:spPr/>
      <dgm:t>
        <a:bodyPr/>
        <a:lstStyle/>
        <a:p>
          <a:endParaRPr lang="en-GB"/>
        </a:p>
      </dgm:t>
    </dgm:pt>
    <dgm:pt modelId="{B7FCF6B0-47DC-4FBA-BE59-CF158E4CC705}" type="sibTrans" cxnId="{34394E78-7C0F-434B-B257-FA2033561838}">
      <dgm:prSet/>
      <dgm:spPr/>
      <dgm:t>
        <a:bodyPr/>
        <a:lstStyle/>
        <a:p>
          <a:endParaRPr lang="en-GB"/>
        </a:p>
      </dgm:t>
    </dgm:pt>
    <dgm:pt modelId="{515A58E4-61B0-4D8B-BFF7-A210448E446E}">
      <dgm:prSet phldrT="[Text]" custT="1"/>
      <dgm:spPr>
        <a:solidFill>
          <a:srgbClr val="5CC9E3"/>
        </a:solidFill>
      </dgm:spPr>
      <dgm:t>
        <a:bodyPr/>
        <a:lstStyle/>
        <a:p>
          <a:r>
            <a:rPr lang="en-GB" sz="2000" dirty="0">
              <a:solidFill>
                <a:schemeClr val="tx1"/>
              </a:solidFill>
              <a:latin typeface="Arial" panose="020B0604020202020204" pitchFamily="34" charset="0"/>
              <a:cs typeface="Arial" panose="020B0604020202020204" pitchFamily="34" charset="0"/>
            </a:rPr>
            <a:t>Awdurdodau lleol yn Lloegr sydd â sefydliadau </a:t>
          </a:r>
          <a:r>
            <a:rPr lang="en-GB" sz="2000" dirty="0" smtClean="0">
              <a:solidFill>
                <a:schemeClr val="tx1"/>
              </a:solidFill>
              <a:latin typeface="Arial" panose="020B0604020202020204" pitchFamily="34" charset="0"/>
              <a:cs typeface="Arial" panose="020B0604020202020204" pitchFamily="34" charset="0"/>
            </a:rPr>
            <a:t>diogel </a:t>
          </a:r>
          <a:r>
            <a:rPr lang="en-GB" sz="2000" dirty="0">
              <a:solidFill>
                <a:schemeClr val="tx1"/>
              </a:solidFill>
              <a:latin typeface="Arial" panose="020B0604020202020204" pitchFamily="34" charset="0"/>
              <a:cs typeface="Arial" panose="020B0604020202020204" pitchFamily="34" charset="0"/>
            </a:rPr>
            <a:t>o fewn eu ffiniau</a:t>
          </a:r>
        </a:p>
      </dgm:t>
    </dgm:pt>
    <dgm:pt modelId="{1CB608B2-7934-4181-80E1-A5F1F48F207B}" type="parTrans" cxnId="{9F340CA9-2036-427C-B95D-BA87623DBDB1}">
      <dgm:prSet/>
      <dgm:spPr/>
      <dgm:t>
        <a:bodyPr/>
        <a:lstStyle/>
        <a:p>
          <a:endParaRPr lang="en-GB"/>
        </a:p>
      </dgm:t>
    </dgm:pt>
    <dgm:pt modelId="{0E3B3783-06D2-4BDF-967F-3964318C6709}" type="sibTrans" cxnId="{9F340CA9-2036-427C-B95D-BA87623DBDB1}">
      <dgm:prSet/>
      <dgm:spPr/>
      <dgm:t>
        <a:bodyPr/>
        <a:lstStyle/>
        <a:p>
          <a:endParaRPr lang="en-GB"/>
        </a:p>
      </dgm:t>
    </dgm:pt>
    <dgm:pt modelId="{406596B7-C663-4B4E-979D-300A691D3E1C}">
      <dgm:prSet phldrT="[Text]" custT="1"/>
      <dgm:spPr>
        <a:solidFill>
          <a:srgbClr val="EF9526"/>
        </a:solidFill>
      </dgm:spPr>
      <dgm:t>
        <a:bodyPr/>
        <a:lstStyle/>
        <a:p>
          <a:r>
            <a:rPr lang="en-GB" sz="2400" dirty="0">
              <a:latin typeface="Arial" panose="020B0604020202020204" pitchFamily="34" charset="0"/>
              <a:cs typeface="Arial" panose="020B0604020202020204" pitchFamily="34" charset="0"/>
            </a:rPr>
            <a:t>Trosglwyddiad i bobl ifanc yn cyrraedd 18 oed</a:t>
          </a:r>
        </a:p>
      </dgm:t>
    </dgm:pt>
    <dgm:pt modelId="{7B83FEFB-1556-4E2F-B6B4-3840A4610CD9}" type="parTrans" cxnId="{F9DE3127-2B69-4996-8CB5-A5D8A7A94C47}">
      <dgm:prSet/>
      <dgm:spPr/>
      <dgm:t>
        <a:bodyPr/>
        <a:lstStyle/>
        <a:p>
          <a:endParaRPr lang="en-GB"/>
        </a:p>
      </dgm:t>
    </dgm:pt>
    <dgm:pt modelId="{5B87C9E3-E471-4209-BAEA-E2BA75788C07}" type="sibTrans" cxnId="{F9DE3127-2B69-4996-8CB5-A5D8A7A94C47}">
      <dgm:prSet/>
      <dgm:spPr/>
      <dgm:t>
        <a:bodyPr/>
        <a:lstStyle/>
        <a:p>
          <a:endParaRPr lang="en-GB"/>
        </a:p>
      </dgm:t>
    </dgm:pt>
    <dgm:pt modelId="{B1E40852-F1F6-49F1-BC1B-53E02618AC88}">
      <dgm:prSet phldrT="[Text]" custT="1"/>
      <dgm:spPr>
        <a:solidFill>
          <a:srgbClr val="EF9526"/>
        </a:solidFill>
      </dgm:spPr>
      <dgm:t>
        <a:bodyPr/>
        <a:lstStyle/>
        <a:p>
          <a:r>
            <a:rPr lang="en-GB" sz="2000" dirty="0">
              <a:latin typeface="Arial" panose="020B0604020202020204" pitchFamily="34" charset="0"/>
              <a:cs typeface="Arial" panose="020B0604020202020204" pitchFamily="34" charset="0"/>
            </a:rPr>
            <a:t>Yr awdurdod lleol lle mae’r carchar wedi ei leoli y mae’r person ifanc yn cael ei symud iddo</a:t>
          </a:r>
          <a:endParaRPr lang="en-GB" sz="2000" dirty="0">
            <a:solidFill>
              <a:schemeClr val="bg1"/>
            </a:solidFill>
            <a:latin typeface="Arial" panose="020B0604020202020204" pitchFamily="34" charset="0"/>
            <a:cs typeface="Arial" panose="020B0604020202020204" pitchFamily="34" charset="0"/>
          </a:endParaRPr>
        </a:p>
      </dgm:t>
    </dgm:pt>
    <dgm:pt modelId="{818241D5-5442-41D6-985F-F1BA6389BF2F}" type="parTrans" cxnId="{EB465940-BD4C-47B3-B2F4-CE3040242270}">
      <dgm:prSet/>
      <dgm:spPr/>
      <dgm:t>
        <a:bodyPr/>
        <a:lstStyle/>
        <a:p>
          <a:endParaRPr lang="en-GB"/>
        </a:p>
      </dgm:t>
    </dgm:pt>
    <dgm:pt modelId="{37785527-425F-4872-95AC-EC397B71A9AB}" type="sibTrans" cxnId="{EB465940-BD4C-47B3-B2F4-CE3040242270}">
      <dgm:prSet/>
      <dgm:spPr/>
      <dgm:t>
        <a:bodyPr/>
        <a:lstStyle/>
        <a:p>
          <a:endParaRPr lang="en-GB"/>
        </a:p>
      </dgm:t>
    </dgm:pt>
    <dgm:pt modelId="{93C64997-6E04-4492-9FA4-3152B4A9FCA1}">
      <dgm:prSet phldrT="[Text]" custT="1"/>
      <dgm:spPr>
        <a:solidFill>
          <a:srgbClr val="EF9526"/>
        </a:solidFill>
      </dgm:spPr>
      <dgm:t>
        <a:bodyPr/>
        <a:lstStyle/>
        <a:p>
          <a:r>
            <a:rPr lang="en-GB" sz="2000" dirty="0">
              <a:latin typeface="Arial" panose="020B0604020202020204" pitchFamily="34" charset="0"/>
              <a:cs typeface="Arial" panose="020B0604020202020204" pitchFamily="34" charset="0"/>
            </a:rPr>
            <a:t>Yr awdurdod lleol cartref i rai sy’n gadael gofal</a:t>
          </a:r>
        </a:p>
      </dgm:t>
    </dgm:pt>
    <dgm:pt modelId="{8E9C4B82-B079-4A50-ACD0-969BD38A53E5}" type="parTrans" cxnId="{FB052040-D969-4797-A71D-11809457653B}">
      <dgm:prSet/>
      <dgm:spPr/>
      <dgm:t>
        <a:bodyPr/>
        <a:lstStyle/>
        <a:p>
          <a:endParaRPr lang="en-GB"/>
        </a:p>
      </dgm:t>
    </dgm:pt>
    <dgm:pt modelId="{D415B32F-AC4A-4C6B-9B6B-4E5EA7DD258C}" type="sibTrans" cxnId="{FB052040-D969-4797-A71D-11809457653B}">
      <dgm:prSet/>
      <dgm:spPr/>
      <dgm:t>
        <a:bodyPr/>
        <a:lstStyle/>
        <a:p>
          <a:endParaRPr lang="en-GB"/>
        </a:p>
      </dgm:t>
    </dgm:pt>
    <dgm:pt modelId="{891D5F54-19E5-4B9C-BC99-D8E0A6346314}" type="pres">
      <dgm:prSet presAssocID="{0E83F173-CDC8-4603-91AE-DA2828D83716}" presName="linear" presStyleCnt="0">
        <dgm:presLayoutVars>
          <dgm:dir/>
          <dgm:resizeHandles val="exact"/>
        </dgm:presLayoutVars>
      </dgm:prSet>
      <dgm:spPr/>
      <dgm:t>
        <a:bodyPr/>
        <a:lstStyle/>
        <a:p>
          <a:endParaRPr lang="en-GB"/>
        </a:p>
      </dgm:t>
    </dgm:pt>
    <dgm:pt modelId="{3D45D0CD-239E-4B28-87E5-544794430389}" type="pres">
      <dgm:prSet presAssocID="{BDD5B9F1-6E83-4C18-90CE-CDC57C307CEC}" presName="comp" presStyleCnt="0"/>
      <dgm:spPr/>
    </dgm:pt>
    <dgm:pt modelId="{A0458C39-D962-4B31-B456-70D8BC21EE4B}" type="pres">
      <dgm:prSet presAssocID="{BDD5B9F1-6E83-4C18-90CE-CDC57C307CEC}" presName="box" presStyleLbl="node1" presStyleIdx="0" presStyleCnt="3"/>
      <dgm:spPr/>
      <dgm:t>
        <a:bodyPr/>
        <a:lstStyle/>
        <a:p>
          <a:endParaRPr lang="en-GB"/>
        </a:p>
      </dgm:t>
    </dgm:pt>
    <dgm:pt modelId="{9444FACA-1BB0-4452-B239-09EA1147D2C6}" type="pres">
      <dgm:prSet presAssocID="{BDD5B9F1-6E83-4C18-90CE-CDC57C307CEC}" presName="img" presStyleLbl="fgImgPlace1" presStyleIdx="0" presStyleCnt="3"/>
      <dgm:spPr>
        <a:blipFill rotWithShape="1">
          <a:blip xmlns:r="http://schemas.openxmlformats.org/officeDocument/2006/relationships" r:embed="rId1"/>
          <a:stretch>
            <a:fillRect/>
          </a:stretch>
        </a:blipFill>
      </dgm:spPr>
    </dgm:pt>
    <dgm:pt modelId="{93821275-8C46-4C61-8C47-C086EBB77DCF}" type="pres">
      <dgm:prSet presAssocID="{BDD5B9F1-6E83-4C18-90CE-CDC57C307CEC}" presName="text" presStyleLbl="node1" presStyleIdx="0" presStyleCnt="3">
        <dgm:presLayoutVars>
          <dgm:bulletEnabled val="1"/>
        </dgm:presLayoutVars>
      </dgm:prSet>
      <dgm:spPr/>
      <dgm:t>
        <a:bodyPr/>
        <a:lstStyle/>
        <a:p>
          <a:endParaRPr lang="en-GB"/>
        </a:p>
      </dgm:t>
    </dgm:pt>
    <dgm:pt modelId="{0A8030A0-5601-4AAB-A666-C5AA9E4ED6B2}" type="pres">
      <dgm:prSet presAssocID="{61B65BE0-E2B4-4247-90F8-F45B38B5B1E5}" presName="spacer" presStyleCnt="0"/>
      <dgm:spPr/>
    </dgm:pt>
    <dgm:pt modelId="{36576653-34B4-4F6A-AD9A-698374CEC47A}" type="pres">
      <dgm:prSet presAssocID="{86571CDF-51F7-4779-874E-45795F0A2DE1}" presName="comp" presStyleCnt="0"/>
      <dgm:spPr/>
    </dgm:pt>
    <dgm:pt modelId="{8AD35E17-BE6C-4B0F-B093-1D338FFA72C5}" type="pres">
      <dgm:prSet presAssocID="{86571CDF-51F7-4779-874E-45795F0A2DE1}" presName="box" presStyleLbl="node1" presStyleIdx="1" presStyleCnt="3"/>
      <dgm:spPr/>
      <dgm:t>
        <a:bodyPr/>
        <a:lstStyle/>
        <a:p>
          <a:endParaRPr lang="en-GB"/>
        </a:p>
      </dgm:t>
    </dgm:pt>
    <dgm:pt modelId="{A372BE60-469D-4B38-A83C-551EB04C9021}" type="pres">
      <dgm:prSet presAssocID="{86571CDF-51F7-4779-874E-45795F0A2DE1}" presName="img" presStyleLbl="fgImgPlace1" presStyleIdx="1" presStyleCnt="3"/>
      <dgm:spPr>
        <a:blipFill rotWithShape="1">
          <a:blip xmlns:r="http://schemas.openxmlformats.org/officeDocument/2006/relationships" r:embed="rId2"/>
          <a:stretch>
            <a:fillRect/>
          </a:stretch>
        </a:blipFill>
      </dgm:spPr>
    </dgm:pt>
    <dgm:pt modelId="{4A6EC392-DBC8-46AE-B66E-C1EF8EDAC336}" type="pres">
      <dgm:prSet presAssocID="{86571CDF-51F7-4779-874E-45795F0A2DE1}" presName="text" presStyleLbl="node1" presStyleIdx="1" presStyleCnt="3">
        <dgm:presLayoutVars>
          <dgm:bulletEnabled val="1"/>
        </dgm:presLayoutVars>
      </dgm:prSet>
      <dgm:spPr/>
      <dgm:t>
        <a:bodyPr/>
        <a:lstStyle/>
        <a:p>
          <a:endParaRPr lang="en-GB"/>
        </a:p>
      </dgm:t>
    </dgm:pt>
    <dgm:pt modelId="{33490272-0F66-4B93-8D59-7F23AF28E0E9}" type="pres">
      <dgm:prSet presAssocID="{B7FCF6B0-47DC-4FBA-BE59-CF158E4CC705}" presName="spacer" presStyleCnt="0"/>
      <dgm:spPr/>
    </dgm:pt>
    <dgm:pt modelId="{53F2B325-97FE-4C54-B1E2-15BD262FB34D}" type="pres">
      <dgm:prSet presAssocID="{406596B7-C663-4B4E-979D-300A691D3E1C}" presName="comp" presStyleCnt="0"/>
      <dgm:spPr/>
    </dgm:pt>
    <dgm:pt modelId="{FDC24DEC-702B-4B1D-96F2-CFAF1F439CD8}" type="pres">
      <dgm:prSet presAssocID="{406596B7-C663-4B4E-979D-300A691D3E1C}" presName="box" presStyleLbl="node1" presStyleIdx="2" presStyleCnt="3"/>
      <dgm:spPr/>
      <dgm:t>
        <a:bodyPr/>
        <a:lstStyle/>
        <a:p>
          <a:endParaRPr lang="en-GB"/>
        </a:p>
      </dgm:t>
    </dgm:pt>
    <dgm:pt modelId="{37FBA040-1413-46A6-88D7-BC04644F9496}" type="pres">
      <dgm:prSet presAssocID="{406596B7-C663-4B4E-979D-300A691D3E1C}" presName="img" presStyleLbl="fgImgPlace1" presStyleIdx="2" presStyleCnt="3"/>
      <dgm:spPr>
        <a:blipFill rotWithShape="1">
          <a:blip xmlns:r="http://schemas.openxmlformats.org/officeDocument/2006/relationships" r:embed="rId3"/>
          <a:stretch>
            <a:fillRect/>
          </a:stretch>
        </a:blipFill>
      </dgm:spPr>
    </dgm:pt>
    <dgm:pt modelId="{010E870D-5811-49BD-9066-7AB0FB6B3914}" type="pres">
      <dgm:prSet presAssocID="{406596B7-C663-4B4E-979D-300A691D3E1C}" presName="text" presStyleLbl="node1" presStyleIdx="2" presStyleCnt="3">
        <dgm:presLayoutVars>
          <dgm:bulletEnabled val="1"/>
        </dgm:presLayoutVars>
      </dgm:prSet>
      <dgm:spPr/>
      <dgm:t>
        <a:bodyPr/>
        <a:lstStyle/>
        <a:p>
          <a:endParaRPr lang="en-GB"/>
        </a:p>
      </dgm:t>
    </dgm:pt>
  </dgm:ptLst>
  <dgm:cxnLst>
    <dgm:cxn modelId="{001FF4C0-26CA-435C-9E05-A5FD98B61DCD}" srcId="{0E83F173-CDC8-4603-91AE-DA2828D83716}" destId="{BDD5B9F1-6E83-4C18-90CE-CDC57C307CEC}" srcOrd="0" destOrd="0" parTransId="{45F30D4D-8838-4F32-A5F8-67C5CC7C397B}" sibTransId="{61B65BE0-E2B4-4247-90F8-F45B38B5B1E5}"/>
    <dgm:cxn modelId="{6C126129-9B86-4199-93F2-73F0DEE1078B}" type="presOf" srcId="{406596B7-C663-4B4E-979D-300A691D3E1C}" destId="{010E870D-5811-49BD-9066-7AB0FB6B3914}" srcOrd="1" destOrd="0" presId="urn:microsoft.com/office/officeart/2005/8/layout/vList4"/>
    <dgm:cxn modelId="{5CDA557B-06F1-43BC-9035-EA5D21CD4025}" srcId="{BDD5B9F1-6E83-4C18-90CE-CDC57C307CEC}" destId="{841136E6-362E-48A1-B336-17ED2588B04B}" srcOrd="0" destOrd="0" parTransId="{F160D27E-040C-4D31-98D2-12CC78E5BA39}" sibTransId="{E581A61D-6D93-410B-A4D4-93FA960AFE09}"/>
    <dgm:cxn modelId="{AB673FE2-A969-4689-AA7A-FA0C3F25E041}" type="presOf" srcId="{BDD5B9F1-6E83-4C18-90CE-CDC57C307CEC}" destId="{93821275-8C46-4C61-8C47-C086EBB77DCF}" srcOrd="1" destOrd="0" presId="urn:microsoft.com/office/officeart/2005/8/layout/vList4"/>
    <dgm:cxn modelId="{864F9CD5-55FC-4853-8779-0F8294A3416D}" type="presOf" srcId="{BDD5B9F1-6E83-4C18-90CE-CDC57C307CEC}" destId="{A0458C39-D962-4B31-B456-70D8BC21EE4B}" srcOrd="0" destOrd="0" presId="urn:microsoft.com/office/officeart/2005/8/layout/vList4"/>
    <dgm:cxn modelId="{EB465940-BD4C-47B3-B2F4-CE3040242270}" srcId="{406596B7-C663-4B4E-979D-300A691D3E1C}" destId="{B1E40852-F1F6-49F1-BC1B-53E02618AC88}" srcOrd="0" destOrd="0" parTransId="{818241D5-5442-41D6-985F-F1BA6389BF2F}" sibTransId="{37785527-425F-4872-95AC-EC397B71A9AB}"/>
    <dgm:cxn modelId="{4876FBE2-250D-4A7F-A6D1-D9395D65423C}" type="presOf" srcId="{406596B7-C663-4B4E-979D-300A691D3E1C}" destId="{FDC24DEC-702B-4B1D-96F2-CFAF1F439CD8}" srcOrd="0" destOrd="0" presId="urn:microsoft.com/office/officeart/2005/8/layout/vList4"/>
    <dgm:cxn modelId="{7E43C598-E3F5-4F97-9494-1069952B0776}" type="presOf" srcId="{93C64997-6E04-4492-9FA4-3152B4A9FCA1}" destId="{FDC24DEC-702B-4B1D-96F2-CFAF1F439CD8}" srcOrd="0" destOrd="2" presId="urn:microsoft.com/office/officeart/2005/8/layout/vList4"/>
    <dgm:cxn modelId="{784FF116-5812-4D57-A326-A9140AC1BC39}" type="presOf" srcId="{0E83F173-CDC8-4603-91AE-DA2828D83716}" destId="{891D5F54-19E5-4B9C-BC99-D8E0A6346314}" srcOrd="0" destOrd="0" presId="urn:microsoft.com/office/officeart/2005/8/layout/vList4"/>
    <dgm:cxn modelId="{189F3210-6547-4969-B5E3-476280BF01E8}" type="presOf" srcId="{841136E6-362E-48A1-B336-17ED2588B04B}" destId="{93821275-8C46-4C61-8C47-C086EBB77DCF}" srcOrd="1" destOrd="1" presId="urn:microsoft.com/office/officeart/2005/8/layout/vList4"/>
    <dgm:cxn modelId="{3023828D-42B4-4191-9F70-C9B53F8A837D}" type="presOf" srcId="{515A58E4-61B0-4D8B-BFF7-A210448E446E}" destId="{8AD35E17-BE6C-4B0F-B093-1D338FFA72C5}" srcOrd="0" destOrd="1" presId="urn:microsoft.com/office/officeart/2005/8/layout/vList4"/>
    <dgm:cxn modelId="{7C9ED82D-3B84-4C8E-BD20-5C3ECF2A5D9A}" type="presOf" srcId="{93C64997-6E04-4492-9FA4-3152B4A9FCA1}" destId="{010E870D-5811-49BD-9066-7AB0FB6B3914}" srcOrd="1" destOrd="2" presId="urn:microsoft.com/office/officeart/2005/8/layout/vList4"/>
    <dgm:cxn modelId="{9F340CA9-2036-427C-B95D-BA87623DBDB1}" srcId="{86571CDF-51F7-4779-874E-45795F0A2DE1}" destId="{515A58E4-61B0-4D8B-BFF7-A210448E446E}" srcOrd="0" destOrd="0" parTransId="{1CB608B2-7934-4181-80E1-A5F1F48F207B}" sibTransId="{0E3B3783-06D2-4BDF-967F-3964318C6709}"/>
    <dgm:cxn modelId="{67A110F0-AFC0-4AE9-BF8C-2B4E40AC789A}" type="presOf" srcId="{86571CDF-51F7-4779-874E-45795F0A2DE1}" destId="{4A6EC392-DBC8-46AE-B66E-C1EF8EDAC336}" srcOrd="1" destOrd="0" presId="urn:microsoft.com/office/officeart/2005/8/layout/vList4"/>
    <dgm:cxn modelId="{FB052040-D969-4797-A71D-11809457653B}" srcId="{406596B7-C663-4B4E-979D-300A691D3E1C}" destId="{93C64997-6E04-4492-9FA4-3152B4A9FCA1}" srcOrd="1" destOrd="0" parTransId="{8E9C4B82-B079-4A50-ACD0-969BD38A53E5}" sibTransId="{D415B32F-AC4A-4C6B-9B6B-4E5EA7DD258C}"/>
    <dgm:cxn modelId="{145ADC3B-9A81-40FA-9765-E65C7E720DA7}" type="presOf" srcId="{515A58E4-61B0-4D8B-BFF7-A210448E446E}" destId="{4A6EC392-DBC8-46AE-B66E-C1EF8EDAC336}" srcOrd="1" destOrd="1" presId="urn:microsoft.com/office/officeart/2005/8/layout/vList4"/>
    <dgm:cxn modelId="{34394E78-7C0F-434B-B257-FA2033561838}" srcId="{0E83F173-CDC8-4603-91AE-DA2828D83716}" destId="{86571CDF-51F7-4779-874E-45795F0A2DE1}" srcOrd="1" destOrd="0" parTransId="{4FA41058-CF08-42E3-BD97-B72F334B5038}" sibTransId="{B7FCF6B0-47DC-4FBA-BE59-CF158E4CC705}"/>
    <dgm:cxn modelId="{E70BB2DB-591B-4D6A-8CD0-328E4F267A8F}" type="presOf" srcId="{86571CDF-51F7-4779-874E-45795F0A2DE1}" destId="{8AD35E17-BE6C-4B0F-B093-1D338FFA72C5}" srcOrd="0" destOrd="0" presId="urn:microsoft.com/office/officeart/2005/8/layout/vList4"/>
    <dgm:cxn modelId="{64F590BD-50F4-40CA-BC55-234904241763}" type="presOf" srcId="{841136E6-362E-48A1-B336-17ED2588B04B}" destId="{A0458C39-D962-4B31-B456-70D8BC21EE4B}" srcOrd="0" destOrd="1" presId="urn:microsoft.com/office/officeart/2005/8/layout/vList4"/>
    <dgm:cxn modelId="{F9DE3127-2B69-4996-8CB5-A5D8A7A94C47}" srcId="{0E83F173-CDC8-4603-91AE-DA2828D83716}" destId="{406596B7-C663-4B4E-979D-300A691D3E1C}" srcOrd="2" destOrd="0" parTransId="{7B83FEFB-1556-4E2F-B6B4-3840A4610CD9}" sibTransId="{5B87C9E3-E471-4209-BAEA-E2BA75788C07}"/>
    <dgm:cxn modelId="{F960AE3F-8458-4C70-AA28-F6855F4C453B}" type="presOf" srcId="{B1E40852-F1F6-49F1-BC1B-53E02618AC88}" destId="{010E870D-5811-49BD-9066-7AB0FB6B3914}" srcOrd="1" destOrd="1" presId="urn:microsoft.com/office/officeart/2005/8/layout/vList4"/>
    <dgm:cxn modelId="{2565B9DA-36EC-445E-8253-B24DD031FA19}" type="presOf" srcId="{B1E40852-F1F6-49F1-BC1B-53E02618AC88}" destId="{FDC24DEC-702B-4B1D-96F2-CFAF1F439CD8}" srcOrd="0" destOrd="1" presId="urn:microsoft.com/office/officeart/2005/8/layout/vList4"/>
    <dgm:cxn modelId="{0F7CCA4C-D7D4-4FB6-B7CD-826293AB0E0C}" type="presParOf" srcId="{891D5F54-19E5-4B9C-BC99-D8E0A6346314}" destId="{3D45D0CD-239E-4B28-87E5-544794430389}" srcOrd="0" destOrd="0" presId="urn:microsoft.com/office/officeart/2005/8/layout/vList4"/>
    <dgm:cxn modelId="{CB20BFA2-C9D2-4F1C-BDA5-C8827250776D}" type="presParOf" srcId="{3D45D0CD-239E-4B28-87E5-544794430389}" destId="{A0458C39-D962-4B31-B456-70D8BC21EE4B}" srcOrd="0" destOrd="0" presId="urn:microsoft.com/office/officeart/2005/8/layout/vList4"/>
    <dgm:cxn modelId="{9EE0C471-223A-4B4C-93B4-065D9BF04BA9}" type="presParOf" srcId="{3D45D0CD-239E-4B28-87E5-544794430389}" destId="{9444FACA-1BB0-4452-B239-09EA1147D2C6}" srcOrd="1" destOrd="0" presId="urn:microsoft.com/office/officeart/2005/8/layout/vList4"/>
    <dgm:cxn modelId="{770C3810-2490-4DE6-8E13-B03BC2AE9B2B}" type="presParOf" srcId="{3D45D0CD-239E-4B28-87E5-544794430389}" destId="{93821275-8C46-4C61-8C47-C086EBB77DCF}" srcOrd="2" destOrd="0" presId="urn:microsoft.com/office/officeart/2005/8/layout/vList4"/>
    <dgm:cxn modelId="{A824B352-1545-4C96-95FC-5C64FCF81ACD}" type="presParOf" srcId="{891D5F54-19E5-4B9C-BC99-D8E0A6346314}" destId="{0A8030A0-5601-4AAB-A666-C5AA9E4ED6B2}" srcOrd="1" destOrd="0" presId="urn:microsoft.com/office/officeart/2005/8/layout/vList4"/>
    <dgm:cxn modelId="{8F08E874-22D4-42EC-8C28-A677D7207513}" type="presParOf" srcId="{891D5F54-19E5-4B9C-BC99-D8E0A6346314}" destId="{36576653-34B4-4F6A-AD9A-698374CEC47A}" srcOrd="2" destOrd="0" presId="urn:microsoft.com/office/officeart/2005/8/layout/vList4"/>
    <dgm:cxn modelId="{2D5D96BC-F88C-480E-BADB-2B7B872422EE}" type="presParOf" srcId="{36576653-34B4-4F6A-AD9A-698374CEC47A}" destId="{8AD35E17-BE6C-4B0F-B093-1D338FFA72C5}" srcOrd="0" destOrd="0" presId="urn:microsoft.com/office/officeart/2005/8/layout/vList4"/>
    <dgm:cxn modelId="{6E222A21-C21D-4CED-AFF9-2F65CFF5F6EC}" type="presParOf" srcId="{36576653-34B4-4F6A-AD9A-698374CEC47A}" destId="{A372BE60-469D-4B38-A83C-551EB04C9021}" srcOrd="1" destOrd="0" presId="urn:microsoft.com/office/officeart/2005/8/layout/vList4"/>
    <dgm:cxn modelId="{266EF964-C1E8-4E8F-BA27-9F01F0930702}" type="presParOf" srcId="{36576653-34B4-4F6A-AD9A-698374CEC47A}" destId="{4A6EC392-DBC8-46AE-B66E-C1EF8EDAC336}" srcOrd="2" destOrd="0" presId="urn:microsoft.com/office/officeart/2005/8/layout/vList4"/>
    <dgm:cxn modelId="{0E699CE9-D75E-4F96-A9CE-2E9B77C00AF0}" type="presParOf" srcId="{891D5F54-19E5-4B9C-BC99-D8E0A6346314}" destId="{33490272-0F66-4B93-8D59-7F23AF28E0E9}" srcOrd="3" destOrd="0" presId="urn:microsoft.com/office/officeart/2005/8/layout/vList4"/>
    <dgm:cxn modelId="{2F8B95E2-CED8-4622-BBD2-13A74CA9DAA4}" type="presParOf" srcId="{891D5F54-19E5-4B9C-BC99-D8E0A6346314}" destId="{53F2B325-97FE-4C54-B1E2-15BD262FB34D}" srcOrd="4" destOrd="0" presId="urn:microsoft.com/office/officeart/2005/8/layout/vList4"/>
    <dgm:cxn modelId="{333DA225-E5C7-4649-8069-FD52A18C28AF}" type="presParOf" srcId="{53F2B325-97FE-4C54-B1E2-15BD262FB34D}" destId="{FDC24DEC-702B-4B1D-96F2-CFAF1F439CD8}" srcOrd="0" destOrd="0" presId="urn:microsoft.com/office/officeart/2005/8/layout/vList4"/>
    <dgm:cxn modelId="{45FFEF47-0C2A-44AD-8E09-211F232A6062}" type="presParOf" srcId="{53F2B325-97FE-4C54-B1E2-15BD262FB34D}" destId="{37FBA040-1413-46A6-88D7-BC04644F9496}" srcOrd="1" destOrd="0" presId="urn:microsoft.com/office/officeart/2005/8/layout/vList4"/>
    <dgm:cxn modelId="{88DD5369-6D12-4521-ADBB-A6B6DB34836A}" type="presParOf" srcId="{53F2B325-97FE-4C54-B1E2-15BD262FB34D}" destId="{010E870D-5811-49BD-9066-7AB0FB6B3914}"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E84905-C32D-4B15-B390-DA14F9145578}"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02035CE1-CC62-425E-90DA-7FC1B4B7CD9D}">
      <dgm:prSet phldrT="[Text]" custT="1"/>
      <dgm:spPr>
        <a:solidFill>
          <a:srgbClr val="85C441"/>
        </a:solidFill>
      </dgm:spPr>
      <dgm:t>
        <a:bodyPr/>
        <a:lstStyle/>
        <a:p>
          <a:r>
            <a:rPr lang="en-GB" sz="2400" dirty="0">
              <a:latin typeface="Arial" panose="020B0604020202020204" pitchFamily="34" charset="0"/>
              <a:cs typeface="Arial" panose="020B0604020202020204" pitchFamily="34" charset="0"/>
            </a:rPr>
            <a:t>Rhyddhau o </a:t>
          </a:r>
          <a:r>
            <a:rPr lang="en-GB" sz="2400" dirty="0" smtClean="0">
              <a:latin typeface="Arial" panose="020B0604020202020204" pitchFamily="34" charset="0"/>
              <a:cs typeface="Arial" panose="020B0604020202020204" pitchFamily="34" charset="0"/>
            </a:rPr>
            <a:t>ystad ddiogeledd </a:t>
          </a:r>
          <a:r>
            <a:rPr lang="en-GB" sz="2400" dirty="0">
              <a:latin typeface="Arial" panose="020B0604020202020204" pitchFamily="34" charset="0"/>
              <a:cs typeface="Arial" panose="020B0604020202020204" pitchFamily="34" charset="0"/>
            </a:rPr>
            <a:t>neu drosglwyddiad o un man i’r llall</a:t>
          </a:r>
        </a:p>
      </dgm:t>
    </dgm:pt>
    <dgm:pt modelId="{B78133F8-7F2B-484A-8029-ADA8E75A17BC}" type="parTrans" cxnId="{CC3CECBB-95AC-4B94-AF6F-1B8F981E77CC}">
      <dgm:prSet/>
      <dgm:spPr/>
      <dgm:t>
        <a:bodyPr/>
        <a:lstStyle/>
        <a:p>
          <a:endParaRPr lang="en-GB"/>
        </a:p>
      </dgm:t>
    </dgm:pt>
    <dgm:pt modelId="{B91FB8F8-E928-431B-9C59-A638048B27B4}" type="sibTrans" cxnId="{CC3CECBB-95AC-4B94-AF6F-1B8F981E77CC}">
      <dgm:prSet/>
      <dgm:spPr/>
      <dgm:t>
        <a:bodyPr/>
        <a:lstStyle/>
        <a:p>
          <a:endParaRPr lang="en-GB"/>
        </a:p>
      </dgm:t>
    </dgm:pt>
    <dgm:pt modelId="{86898A62-F63A-45DE-B7B3-BD9A263095F4}">
      <dgm:prSet phldrT="[Text]" custT="1"/>
      <dgm:spPr>
        <a:solidFill>
          <a:srgbClr val="85C441"/>
        </a:solidFill>
      </dgm:spPr>
      <dgm:t>
        <a:bodyPr/>
        <a:lstStyle/>
        <a:p>
          <a:r>
            <a:rPr lang="en-GB" sz="2000" dirty="0">
              <a:latin typeface="Arial" panose="020B0604020202020204" pitchFamily="34" charset="0"/>
              <a:cs typeface="Arial" panose="020B0604020202020204" pitchFamily="34" charset="0"/>
            </a:rPr>
            <a:t>Gall yr awdurdod lleol </a:t>
          </a:r>
          <a:r>
            <a:rPr lang="en-GB" sz="2000" dirty="0" smtClean="0">
              <a:latin typeface="Arial" panose="020B0604020202020204" pitchFamily="34" charset="0"/>
              <a:cs typeface="Arial" panose="020B0604020202020204" pitchFamily="34" charset="0"/>
            </a:rPr>
            <a:t>cyfrifol </a:t>
          </a:r>
          <a:r>
            <a:rPr lang="en-GB" sz="2000" dirty="0">
              <a:latin typeface="Arial" panose="020B0604020202020204" pitchFamily="34" charset="0"/>
              <a:cs typeface="Arial" panose="020B0604020202020204" pitchFamily="34" charset="0"/>
            </a:rPr>
            <a:t>newid</a:t>
          </a:r>
        </a:p>
      </dgm:t>
    </dgm:pt>
    <dgm:pt modelId="{F2AC55DC-A922-4454-B6C0-5BBEBDE4009F}" type="parTrans" cxnId="{3D61A0DA-62EC-47CF-82A6-966D50861AB9}">
      <dgm:prSet/>
      <dgm:spPr/>
      <dgm:t>
        <a:bodyPr/>
        <a:lstStyle/>
        <a:p>
          <a:endParaRPr lang="en-GB"/>
        </a:p>
      </dgm:t>
    </dgm:pt>
    <dgm:pt modelId="{5104D40F-A9CE-4D25-90BF-85844BB94040}" type="sibTrans" cxnId="{3D61A0DA-62EC-47CF-82A6-966D50861AB9}">
      <dgm:prSet/>
      <dgm:spPr/>
      <dgm:t>
        <a:bodyPr/>
        <a:lstStyle/>
        <a:p>
          <a:endParaRPr lang="en-GB"/>
        </a:p>
      </dgm:t>
    </dgm:pt>
    <dgm:pt modelId="{2E576B53-A133-42BB-BCB1-C5E496B53BA2}">
      <dgm:prSet phldrT="[Text]" custT="1"/>
      <dgm:spPr>
        <a:solidFill>
          <a:srgbClr val="EF9526"/>
        </a:solidFill>
      </dgm:spPr>
      <dgm:t>
        <a:bodyPr/>
        <a:lstStyle/>
        <a:p>
          <a:r>
            <a:rPr lang="en-GB" sz="2400" dirty="0">
              <a:latin typeface="Arial" panose="020B0604020202020204" pitchFamily="34" charset="0"/>
              <a:cs typeface="Arial" panose="020B0604020202020204" pitchFamily="34" charset="0"/>
            </a:rPr>
            <a:t>Dilyniant mewn gofal</a:t>
          </a:r>
        </a:p>
      </dgm:t>
    </dgm:pt>
    <dgm:pt modelId="{7F81334F-FA82-4661-BA4B-AA52F1750CBA}" type="parTrans" cxnId="{F8C6F2D3-D3CF-4BDC-8C31-600C574E05AE}">
      <dgm:prSet/>
      <dgm:spPr/>
      <dgm:t>
        <a:bodyPr/>
        <a:lstStyle/>
        <a:p>
          <a:endParaRPr lang="en-GB"/>
        </a:p>
      </dgm:t>
    </dgm:pt>
    <dgm:pt modelId="{C280A890-6A92-4B32-8DAA-F9078964BA1D}" type="sibTrans" cxnId="{F8C6F2D3-D3CF-4BDC-8C31-600C574E05AE}">
      <dgm:prSet/>
      <dgm:spPr/>
      <dgm:t>
        <a:bodyPr/>
        <a:lstStyle/>
        <a:p>
          <a:endParaRPr lang="en-GB"/>
        </a:p>
      </dgm:t>
    </dgm:pt>
    <dgm:pt modelId="{0AC55574-6CC7-4DC7-8D94-F2A999FD1CC9}">
      <dgm:prSet phldrT="[Text]" custT="1"/>
      <dgm:spPr>
        <a:solidFill>
          <a:srgbClr val="EF9526"/>
        </a:solidFill>
      </dgm:spPr>
      <dgm:t>
        <a:bodyPr/>
        <a:lstStyle/>
        <a:p>
          <a:r>
            <a:rPr lang="en-GB" sz="2000" dirty="0">
              <a:latin typeface="Arial" panose="020B0604020202020204" pitchFamily="34" charset="0"/>
              <a:cs typeface="Arial" panose="020B0604020202020204" pitchFamily="34" charset="0"/>
            </a:rPr>
            <a:t>Yr awdurdod lleol sy’n ‘anfon’ yn hysbysu’r awdurdod lleol sy’n ‘derbyn’</a:t>
          </a:r>
        </a:p>
      </dgm:t>
    </dgm:pt>
    <dgm:pt modelId="{696CB9BE-2C98-4FF3-80F8-E4EB926346AE}" type="parTrans" cxnId="{0139673B-33FB-4D48-B9C9-EAAF6D5EA99A}">
      <dgm:prSet/>
      <dgm:spPr/>
      <dgm:t>
        <a:bodyPr/>
        <a:lstStyle/>
        <a:p>
          <a:endParaRPr lang="en-GB"/>
        </a:p>
      </dgm:t>
    </dgm:pt>
    <dgm:pt modelId="{5C081F8D-8DC3-4EC5-A44E-3E05162D4FC6}" type="sibTrans" cxnId="{0139673B-33FB-4D48-B9C9-EAAF6D5EA99A}">
      <dgm:prSet/>
      <dgm:spPr/>
      <dgm:t>
        <a:bodyPr/>
        <a:lstStyle/>
        <a:p>
          <a:endParaRPr lang="en-GB"/>
        </a:p>
      </dgm:t>
    </dgm:pt>
    <dgm:pt modelId="{AA41C255-9E6E-43DC-804F-95885ACCFEEB}">
      <dgm:prSet phldrT="[Text]" custT="1"/>
      <dgm:spPr>
        <a:solidFill>
          <a:srgbClr val="5CC9E3"/>
        </a:solidFill>
      </dgm:spPr>
      <dgm:t>
        <a:bodyPr/>
        <a:lstStyle/>
        <a:p>
          <a:r>
            <a:rPr lang="en-GB" sz="2400" dirty="0">
              <a:latin typeface="Arial" panose="020B0604020202020204" pitchFamily="34" charset="0"/>
              <a:cs typeface="Arial" panose="020B0604020202020204" pitchFamily="34" charset="0"/>
            </a:rPr>
            <a:t>Trefniadau </a:t>
          </a:r>
          <a:r>
            <a:rPr lang="en-GB" sz="2400" dirty="0" smtClean="0">
              <a:latin typeface="Arial" panose="020B0604020202020204" pitchFamily="34" charset="0"/>
              <a:cs typeface="Arial" panose="020B0604020202020204" pitchFamily="34" charset="0"/>
            </a:rPr>
            <a:t>trawsffiniol</a:t>
          </a:r>
          <a:endParaRPr lang="en-GB" sz="2400" dirty="0">
            <a:latin typeface="Arial" panose="020B0604020202020204" pitchFamily="34" charset="0"/>
            <a:cs typeface="Arial" panose="020B0604020202020204" pitchFamily="34" charset="0"/>
          </a:endParaRPr>
        </a:p>
      </dgm:t>
    </dgm:pt>
    <dgm:pt modelId="{D1E2BE12-0971-4BC3-97F9-DA9F9020F8F0}" type="parTrans" cxnId="{01456AFD-1A27-423D-81CF-6DA03B07CD67}">
      <dgm:prSet/>
      <dgm:spPr/>
      <dgm:t>
        <a:bodyPr/>
        <a:lstStyle/>
        <a:p>
          <a:endParaRPr lang="en-GB"/>
        </a:p>
      </dgm:t>
    </dgm:pt>
    <dgm:pt modelId="{B71C7F34-64C3-4E95-8A2F-DFC044B95374}" type="sibTrans" cxnId="{01456AFD-1A27-423D-81CF-6DA03B07CD67}">
      <dgm:prSet/>
      <dgm:spPr/>
      <dgm:t>
        <a:bodyPr/>
        <a:lstStyle/>
        <a:p>
          <a:endParaRPr lang="en-GB"/>
        </a:p>
      </dgm:t>
    </dgm:pt>
    <dgm:pt modelId="{0F7D4576-92A3-49E9-B4F1-3A4E2A54C883}">
      <dgm:prSet phldrT="[Text]" custT="1"/>
      <dgm:spPr>
        <a:solidFill>
          <a:srgbClr val="5CC9E3"/>
        </a:solidFill>
      </dgm:spPr>
      <dgm:t>
        <a:bodyPr/>
        <a:lstStyle/>
        <a:p>
          <a:r>
            <a:rPr lang="en-GB" sz="2000" dirty="0">
              <a:latin typeface="Arial" panose="020B0604020202020204" pitchFamily="34" charset="0"/>
              <a:cs typeface="Arial" panose="020B0604020202020204" pitchFamily="34" charset="0"/>
            </a:rPr>
            <a:t>Egwyddorion parhad gofal </a:t>
          </a:r>
          <a:r>
            <a:rPr lang="en-GB" sz="2000" dirty="0" smtClean="0">
              <a:latin typeface="Arial" panose="020B0604020202020204" pitchFamily="34" charset="0"/>
              <a:cs typeface="Arial" panose="020B0604020202020204" pitchFamily="34" charset="0"/>
            </a:rPr>
            <a:t>trawsffiniol </a:t>
          </a:r>
          <a:r>
            <a:rPr lang="en-GB" sz="2000" dirty="0">
              <a:latin typeface="Arial" panose="020B0604020202020204" pitchFamily="34" charset="0"/>
              <a:cs typeface="Arial" panose="020B0604020202020204" pitchFamily="34" charset="0"/>
            </a:rPr>
            <a:t>o fewn y Deyrnas Unedig</a:t>
          </a:r>
        </a:p>
      </dgm:t>
    </dgm:pt>
    <dgm:pt modelId="{0F6F927A-9D3B-4BBF-90DE-3D50CCCAF66B}" type="parTrans" cxnId="{A768123C-83BA-4651-98CD-9F87DCFDFDD0}">
      <dgm:prSet/>
      <dgm:spPr/>
      <dgm:t>
        <a:bodyPr/>
        <a:lstStyle/>
        <a:p>
          <a:endParaRPr lang="en-GB"/>
        </a:p>
      </dgm:t>
    </dgm:pt>
    <dgm:pt modelId="{91CF50DB-079F-4E04-B69C-7E09D2670FDD}" type="sibTrans" cxnId="{A768123C-83BA-4651-98CD-9F87DCFDFDD0}">
      <dgm:prSet/>
      <dgm:spPr/>
      <dgm:t>
        <a:bodyPr/>
        <a:lstStyle/>
        <a:p>
          <a:endParaRPr lang="en-GB"/>
        </a:p>
      </dgm:t>
    </dgm:pt>
    <dgm:pt modelId="{9A2CBC55-E938-492B-9DA8-EDF89AB0EB22}" type="pres">
      <dgm:prSet presAssocID="{CBE84905-C32D-4B15-B390-DA14F9145578}" presName="linear" presStyleCnt="0">
        <dgm:presLayoutVars>
          <dgm:dir/>
          <dgm:resizeHandles val="exact"/>
        </dgm:presLayoutVars>
      </dgm:prSet>
      <dgm:spPr/>
      <dgm:t>
        <a:bodyPr/>
        <a:lstStyle/>
        <a:p>
          <a:endParaRPr lang="en-GB"/>
        </a:p>
      </dgm:t>
    </dgm:pt>
    <dgm:pt modelId="{EA40B93E-0F09-4212-8F98-9F677AB62353}" type="pres">
      <dgm:prSet presAssocID="{02035CE1-CC62-425E-90DA-7FC1B4B7CD9D}" presName="comp" presStyleCnt="0"/>
      <dgm:spPr/>
    </dgm:pt>
    <dgm:pt modelId="{32B32497-D8EB-4255-B888-532348819CD6}" type="pres">
      <dgm:prSet presAssocID="{02035CE1-CC62-425E-90DA-7FC1B4B7CD9D}" presName="box" presStyleLbl="node1" presStyleIdx="0" presStyleCnt="3"/>
      <dgm:spPr/>
      <dgm:t>
        <a:bodyPr/>
        <a:lstStyle/>
        <a:p>
          <a:endParaRPr lang="en-GB"/>
        </a:p>
      </dgm:t>
    </dgm:pt>
    <dgm:pt modelId="{747727BF-E4BB-490E-8336-4A3F6B6A10E3}" type="pres">
      <dgm:prSet presAssocID="{02035CE1-CC62-425E-90DA-7FC1B4B7CD9D}" presName="img" presStyleLbl="fgImgPlace1" presStyleIdx="0" presStyleCnt="3"/>
      <dgm:spPr>
        <a:blipFill rotWithShape="1">
          <a:blip xmlns:r="http://schemas.openxmlformats.org/officeDocument/2006/relationships" r:embed="rId1"/>
          <a:stretch>
            <a:fillRect/>
          </a:stretch>
        </a:blipFill>
      </dgm:spPr>
    </dgm:pt>
    <dgm:pt modelId="{4444E0C3-DCDB-44F0-993B-42B34F9CED9F}" type="pres">
      <dgm:prSet presAssocID="{02035CE1-CC62-425E-90DA-7FC1B4B7CD9D}" presName="text" presStyleLbl="node1" presStyleIdx="0" presStyleCnt="3">
        <dgm:presLayoutVars>
          <dgm:bulletEnabled val="1"/>
        </dgm:presLayoutVars>
      </dgm:prSet>
      <dgm:spPr/>
      <dgm:t>
        <a:bodyPr/>
        <a:lstStyle/>
        <a:p>
          <a:endParaRPr lang="en-GB"/>
        </a:p>
      </dgm:t>
    </dgm:pt>
    <dgm:pt modelId="{4D876668-0A1F-4F69-89D9-15613130643A}" type="pres">
      <dgm:prSet presAssocID="{B91FB8F8-E928-431B-9C59-A638048B27B4}" presName="spacer" presStyleCnt="0"/>
      <dgm:spPr/>
    </dgm:pt>
    <dgm:pt modelId="{D9F2D4DC-90A8-47B8-93BC-D9DD4DD905BA}" type="pres">
      <dgm:prSet presAssocID="{2E576B53-A133-42BB-BCB1-C5E496B53BA2}" presName="comp" presStyleCnt="0"/>
      <dgm:spPr/>
    </dgm:pt>
    <dgm:pt modelId="{B245F0DF-C865-4074-ABDF-119EB11B6FB4}" type="pres">
      <dgm:prSet presAssocID="{2E576B53-A133-42BB-BCB1-C5E496B53BA2}" presName="box" presStyleLbl="node1" presStyleIdx="1" presStyleCnt="3"/>
      <dgm:spPr/>
      <dgm:t>
        <a:bodyPr/>
        <a:lstStyle/>
        <a:p>
          <a:endParaRPr lang="en-GB"/>
        </a:p>
      </dgm:t>
    </dgm:pt>
    <dgm:pt modelId="{3FFEF6F6-DEA0-469D-AC54-FA1E9D22F7E9}" type="pres">
      <dgm:prSet presAssocID="{2E576B53-A133-42BB-BCB1-C5E496B53BA2}" presName="img" presStyleLbl="fgImgPlace1" presStyleIdx="1" presStyleCnt="3"/>
      <dgm:spPr>
        <a:blipFill rotWithShape="1">
          <a:blip xmlns:r="http://schemas.openxmlformats.org/officeDocument/2006/relationships" r:embed="rId2"/>
          <a:stretch>
            <a:fillRect/>
          </a:stretch>
        </a:blipFill>
      </dgm:spPr>
    </dgm:pt>
    <dgm:pt modelId="{20808839-FBC0-475E-8C83-4556BA738BAE}" type="pres">
      <dgm:prSet presAssocID="{2E576B53-A133-42BB-BCB1-C5E496B53BA2}" presName="text" presStyleLbl="node1" presStyleIdx="1" presStyleCnt="3">
        <dgm:presLayoutVars>
          <dgm:bulletEnabled val="1"/>
        </dgm:presLayoutVars>
      </dgm:prSet>
      <dgm:spPr/>
      <dgm:t>
        <a:bodyPr/>
        <a:lstStyle/>
        <a:p>
          <a:endParaRPr lang="en-GB"/>
        </a:p>
      </dgm:t>
    </dgm:pt>
    <dgm:pt modelId="{F5015495-ECEE-4FB9-A621-F4205DEDC506}" type="pres">
      <dgm:prSet presAssocID="{C280A890-6A92-4B32-8DAA-F9078964BA1D}" presName="spacer" presStyleCnt="0"/>
      <dgm:spPr/>
    </dgm:pt>
    <dgm:pt modelId="{823FBE45-0D92-4524-B108-DFB960E03298}" type="pres">
      <dgm:prSet presAssocID="{AA41C255-9E6E-43DC-804F-95885ACCFEEB}" presName="comp" presStyleCnt="0"/>
      <dgm:spPr/>
    </dgm:pt>
    <dgm:pt modelId="{75ABBE52-FE80-49F6-99E0-D357EACDF62C}" type="pres">
      <dgm:prSet presAssocID="{AA41C255-9E6E-43DC-804F-95885ACCFEEB}" presName="box" presStyleLbl="node1" presStyleIdx="2" presStyleCnt="3"/>
      <dgm:spPr/>
      <dgm:t>
        <a:bodyPr/>
        <a:lstStyle/>
        <a:p>
          <a:endParaRPr lang="en-GB"/>
        </a:p>
      </dgm:t>
    </dgm:pt>
    <dgm:pt modelId="{61DB7D18-C0D3-48F2-8212-1652C04DCD57}" type="pres">
      <dgm:prSet presAssocID="{AA41C255-9E6E-43DC-804F-95885ACCFEEB}" presName="img" presStyleLbl="fgImgPlace1" presStyleIdx="2" presStyleCnt="3"/>
      <dgm:spPr>
        <a:blipFill rotWithShape="1">
          <a:blip xmlns:r="http://schemas.openxmlformats.org/officeDocument/2006/relationships" r:embed="rId3"/>
          <a:stretch>
            <a:fillRect/>
          </a:stretch>
        </a:blipFill>
      </dgm:spPr>
    </dgm:pt>
    <dgm:pt modelId="{D693D6BB-23ED-4EEC-B731-DE4AFE501998}" type="pres">
      <dgm:prSet presAssocID="{AA41C255-9E6E-43DC-804F-95885ACCFEEB}" presName="text" presStyleLbl="node1" presStyleIdx="2" presStyleCnt="3">
        <dgm:presLayoutVars>
          <dgm:bulletEnabled val="1"/>
        </dgm:presLayoutVars>
      </dgm:prSet>
      <dgm:spPr/>
      <dgm:t>
        <a:bodyPr/>
        <a:lstStyle/>
        <a:p>
          <a:endParaRPr lang="en-GB"/>
        </a:p>
      </dgm:t>
    </dgm:pt>
  </dgm:ptLst>
  <dgm:cxnLst>
    <dgm:cxn modelId="{6405CA75-57F7-4437-B0DD-065E1348BD20}" type="presOf" srcId="{2E576B53-A133-42BB-BCB1-C5E496B53BA2}" destId="{20808839-FBC0-475E-8C83-4556BA738BAE}" srcOrd="1" destOrd="0" presId="urn:microsoft.com/office/officeart/2005/8/layout/vList4"/>
    <dgm:cxn modelId="{3D61A0DA-62EC-47CF-82A6-966D50861AB9}" srcId="{02035CE1-CC62-425E-90DA-7FC1B4B7CD9D}" destId="{86898A62-F63A-45DE-B7B3-BD9A263095F4}" srcOrd="0" destOrd="0" parTransId="{F2AC55DC-A922-4454-B6C0-5BBEBDE4009F}" sibTransId="{5104D40F-A9CE-4D25-90BF-85844BB94040}"/>
    <dgm:cxn modelId="{175DCE49-F8E1-4BFB-AFEA-130EE7794F9C}" type="presOf" srcId="{CBE84905-C32D-4B15-B390-DA14F9145578}" destId="{9A2CBC55-E938-492B-9DA8-EDF89AB0EB22}" srcOrd="0" destOrd="0" presId="urn:microsoft.com/office/officeart/2005/8/layout/vList4"/>
    <dgm:cxn modelId="{CC3CECBB-95AC-4B94-AF6F-1B8F981E77CC}" srcId="{CBE84905-C32D-4B15-B390-DA14F9145578}" destId="{02035CE1-CC62-425E-90DA-7FC1B4B7CD9D}" srcOrd="0" destOrd="0" parTransId="{B78133F8-7F2B-484A-8029-ADA8E75A17BC}" sibTransId="{B91FB8F8-E928-431B-9C59-A638048B27B4}"/>
    <dgm:cxn modelId="{F8C6F2D3-D3CF-4BDC-8C31-600C574E05AE}" srcId="{CBE84905-C32D-4B15-B390-DA14F9145578}" destId="{2E576B53-A133-42BB-BCB1-C5E496B53BA2}" srcOrd="1" destOrd="0" parTransId="{7F81334F-FA82-4661-BA4B-AA52F1750CBA}" sibTransId="{C280A890-6A92-4B32-8DAA-F9078964BA1D}"/>
    <dgm:cxn modelId="{32EA5F1F-ABAA-4E44-807E-C90938B0C63F}" type="presOf" srcId="{2E576B53-A133-42BB-BCB1-C5E496B53BA2}" destId="{B245F0DF-C865-4074-ABDF-119EB11B6FB4}" srcOrd="0" destOrd="0" presId="urn:microsoft.com/office/officeart/2005/8/layout/vList4"/>
    <dgm:cxn modelId="{2408198A-8776-44A0-A048-2EADBD69FFDC}" type="presOf" srcId="{AA41C255-9E6E-43DC-804F-95885ACCFEEB}" destId="{D693D6BB-23ED-4EEC-B731-DE4AFE501998}" srcOrd="1" destOrd="0" presId="urn:microsoft.com/office/officeart/2005/8/layout/vList4"/>
    <dgm:cxn modelId="{01456AFD-1A27-423D-81CF-6DA03B07CD67}" srcId="{CBE84905-C32D-4B15-B390-DA14F9145578}" destId="{AA41C255-9E6E-43DC-804F-95885ACCFEEB}" srcOrd="2" destOrd="0" parTransId="{D1E2BE12-0971-4BC3-97F9-DA9F9020F8F0}" sibTransId="{B71C7F34-64C3-4E95-8A2F-DFC044B95374}"/>
    <dgm:cxn modelId="{366E3C7D-5E42-42B3-A8BC-9B531133CAA9}" type="presOf" srcId="{0AC55574-6CC7-4DC7-8D94-F2A999FD1CC9}" destId="{B245F0DF-C865-4074-ABDF-119EB11B6FB4}" srcOrd="0" destOrd="1" presId="urn:microsoft.com/office/officeart/2005/8/layout/vList4"/>
    <dgm:cxn modelId="{F79CDABD-1786-4E9E-8DA6-BF3CCCFA51AC}" type="presOf" srcId="{0AC55574-6CC7-4DC7-8D94-F2A999FD1CC9}" destId="{20808839-FBC0-475E-8C83-4556BA738BAE}" srcOrd="1" destOrd="1" presId="urn:microsoft.com/office/officeart/2005/8/layout/vList4"/>
    <dgm:cxn modelId="{BB6850E6-86A1-44A5-9619-19EB7722B036}" type="presOf" srcId="{86898A62-F63A-45DE-B7B3-BD9A263095F4}" destId="{32B32497-D8EB-4255-B888-532348819CD6}" srcOrd="0" destOrd="1" presId="urn:microsoft.com/office/officeart/2005/8/layout/vList4"/>
    <dgm:cxn modelId="{E61C9D74-629C-4A6D-A236-C4FB7FB65A72}" type="presOf" srcId="{02035CE1-CC62-425E-90DA-7FC1B4B7CD9D}" destId="{4444E0C3-DCDB-44F0-993B-42B34F9CED9F}" srcOrd="1" destOrd="0" presId="urn:microsoft.com/office/officeart/2005/8/layout/vList4"/>
    <dgm:cxn modelId="{457A803B-E01B-4CAE-8FC3-D27D627E2891}" type="presOf" srcId="{0F7D4576-92A3-49E9-B4F1-3A4E2A54C883}" destId="{75ABBE52-FE80-49F6-99E0-D357EACDF62C}" srcOrd="0" destOrd="1" presId="urn:microsoft.com/office/officeart/2005/8/layout/vList4"/>
    <dgm:cxn modelId="{473FE9F7-EF3A-44B1-A3AD-3EB58D8BB0E0}" type="presOf" srcId="{02035CE1-CC62-425E-90DA-7FC1B4B7CD9D}" destId="{32B32497-D8EB-4255-B888-532348819CD6}" srcOrd="0" destOrd="0" presId="urn:microsoft.com/office/officeart/2005/8/layout/vList4"/>
    <dgm:cxn modelId="{A3EF846A-CABD-4C7E-9310-A8EE89D95B3E}" type="presOf" srcId="{86898A62-F63A-45DE-B7B3-BD9A263095F4}" destId="{4444E0C3-DCDB-44F0-993B-42B34F9CED9F}" srcOrd="1" destOrd="1" presId="urn:microsoft.com/office/officeart/2005/8/layout/vList4"/>
    <dgm:cxn modelId="{4CC35A86-4E55-4BC3-B178-93007BD84BD1}" type="presOf" srcId="{0F7D4576-92A3-49E9-B4F1-3A4E2A54C883}" destId="{D693D6BB-23ED-4EEC-B731-DE4AFE501998}" srcOrd="1" destOrd="1" presId="urn:microsoft.com/office/officeart/2005/8/layout/vList4"/>
    <dgm:cxn modelId="{0139673B-33FB-4D48-B9C9-EAAF6D5EA99A}" srcId="{2E576B53-A133-42BB-BCB1-C5E496B53BA2}" destId="{0AC55574-6CC7-4DC7-8D94-F2A999FD1CC9}" srcOrd="0" destOrd="0" parTransId="{696CB9BE-2C98-4FF3-80F8-E4EB926346AE}" sibTransId="{5C081F8D-8DC3-4EC5-A44E-3E05162D4FC6}"/>
    <dgm:cxn modelId="{A768123C-83BA-4651-98CD-9F87DCFDFDD0}" srcId="{AA41C255-9E6E-43DC-804F-95885ACCFEEB}" destId="{0F7D4576-92A3-49E9-B4F1-3A4E2A54C883}" srcOrd="0" destOrd="0" parTransId="{0F6F927A-9D3B-4BBF-90DE-3D50CCCAF66B}" sibTransId="{91CF50DB-079F-4E04-B69C-7E09D2670FDD}"/>
    <dgm:cxn modelId="{29BFA17D-4DF0-4F4B-9747-0E78EEE1430F}" type="presOf" srcId="{AA41C255-9E6E-43DC-804F-95885ACCFEEB}" destId="{75ABBE52-FE80-49F6-99E0-D357EACDF62C}" srcOrd="0" destOrd="0" presId="urn:microsoft.com/office/officeart/2005/8/layout/vList4"/>
    <dgm:cxn modelId="{9E93C839-F0FE-4422-B666-9FC3CF8344B9}" type="presParOf" srcId="{9A2CBC55-E938-492B-9DA8-EDF89AB0EB22}" destId="{EA40B93E-0F09-4212-8F98-9F677AB62353}" srcOrd="0" destOrd="0" presId="urn:microsoft.com/office/officeart/2005/8/layout/vList4"/>
    <dgm:cxn modelId="{80258BA7-F278-4CDB-9A7D-795F325587F8}" type="presParOf" srcId="{EA40B93E-0F09-4212-8F98-9F677AB62353}" destId="{32B32497-D8EB-4255-B888-532348819CD6}" srcOrd="0" destOrd="0" presId="urn:microsoft.com/office/officeart/2005/8/layout/vList4"/>
    <dgm:cxn modelId="{49C220C4-6D14-4580-A5B4-60CA0E4202DF}" type="presParOf" srcId="{EA40B93E-0F09-4212-8F98-9F677AB62353}" destId="{747727BF-E4BB-490E-8336-4A3F6B6A10E3}" srcOrd="1" destOrd="0" presId="urn:microsoft.com/office/officeart/2005/8/layout/vList4"/>
    <dgm:cxn modelId="{D1DC6DA2-C5BA-4FE6-99F6-4FCA40BEB043}" type="presParOf" srcId="{EA40B93E-0F09-4212-8F98-9F677AB62353}" destId="{4444E0C3-DCDB-44F0-993B-42B34F9CED9F}" srcOrd="2" destOrd="0" presId="urn:microsoft.com/office/officeart/2005/8/layout/vList4"/>
    <dgm:cxn modelId="{F79E69D2-065C-4BFA-98CC-E424548C26CF}" type="presParOf" srcId="{9A2CBC55-E938-492B-9DA8-EDF89AB0EB22}" destId="{4D876668-0A1F-4F69-89D9-15613130643A}" srcOrd="1" destOrd="0" presId="urn:microsoft.com/office/officeart/2005/8/layout/vList4"/>
    <dgm:cxn modelId="{ACFF7C0B-D7C5-414F-853A-716CD92EB9DB}" type="presParOf" srcId="{9A2CBC55-E938-492B-9DA8-EDF89AB0EB22}" destId="{D9F2D4DC-90A8-47B8-93BC-D9DD4DD905BA}" srcOrd="2" destOrd="0" presId="urn:microsoft.com/office/officeart/2005/8/layout/vList4"/>
    <dgm:cxn modelId="{B6FB4A05-4511-43B1-95AE-478D69732ED1}" type="presParOf" srcId="{D9F2D4DC-90A8-47B8-93BC-D9DD4DD905BA}" destId="{B245F0DF-C865-4074-ABDF-119EB11B6FB4}" srcOrd="0" destOrd="0" presId="urn:microsoft.com/office/officeart/2005/8/layout/vList4"/>
    <dgm:cxn modelId="{2E2A3911-4553-439F-83EC-11856CB31952}" type="presParOf" srcId="{D9F2D4DC-90A8-47B8-93BC-D9DD4DD905BA}" destId="{3FFEF6F6-DEA0-469D-AC54-FA1E9D22F7E9}" srcOrd="1" destOrd="0" presId="urn:microsoft.com/office/officeart/2005/8/layout/vList4"/>
    <dgm:cxn modelId="{76AAE2AE-E0C0-410C-8209-AD686FBA9973}" type="presParOf" srcId="{D9F2D4DC-90A8-47B8-93BC-D9DD4DD905BA}" destId="{20808839-FBC0-475E-8C83-4556BA738BAE}" srcOrd="2" destOrd="0" presId="urn:microsoft.com/office/officeart/2005/8/layout/vList4"/>
    <dgm:cxn modelId="{7562F0F7-AA7E-425F-93E5-98D414A4ADE4}" type="presParOf" srcId="{9A2CBC55-E938-492B-9DA8-EDF89AB0EB22}" destId="{F5015495-ECEE-4FB9-A621-F4205DEDC506}" srcOrd="3" destOrd="0" presId="urn:microsoft.com/office/officeart/2005/8/layout/vList4"/>
    <dgm:cxn modelId="{A57FDDE5-CDAA-4C33-B3ED-77EE9C04F76B}" type="presParOf" srcId="{9A2CBC55-E938-492B-9DA8-EDF89AB0EB22}" destId="{823FBE45-0D92-4524-B108-DFB960E03298}" srcOrd="4" destOrd="0" presId="urn:microsoft.com/office/officeart/2005/8/layout/vList4"/>
    <dgm:cxn modelId="{C840CA10-FB34-4333-BF43-C4D5F3AA6A47}" type="presParOf" srcId="{823FBE45-0D92-4524-B108-DFB960E03298}" destId="{75ABBE52-FE80-49F6-99E0-D357EACDF62C}" srcOrd="0" destOrd="0" presId="urn:microsoft.com/office/officeart/2005/8/layout/vList4"/>
    <dgm:cxn modelId="{4A2C4B9F-051B-4217-94F1-7FAF06CE2AAD}" type="presParOf" srcId="{823FBE45-0D92-4524-B108-DFB960E03298}" destId="{61DB7D18-C0D3-48F2-8212-1652C04DCD57}" srcOrd="1" destOrd="0" presId="urn:microsoft.com/office/officeart/2005/8/layout/vList4"/>
    <dgm:cxn modelId="{06594063-2A07-4F42-B1DE-490C4510EB19}" type="presParOf" srcId="{823FBE45-0D92-4524-B108-DFB960E03298}" destId="{D693D6BB-23ED-4EEC-B731-DE4AFE501998}"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85EEE4-3CA6-4DE2-A00F-3EFFE5804BD8}">
      <dsp:nvSpPr>
        <dsp:cNvPr id="0" name=""/>
        <dsp:cNvSpPr/>
      </dsp:nvSpPr>
      <dsp:spPr>
        <a:xfrm>
          <a:off x="328269" y="1755"/>
          <a:ext cx="1814289" cy="1418955"/>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1. </a:t>
          </a:r>
          <a:r>
            <a:rPr lang="en-GB" sz="1800" kern="1200" dirty="0" smtClean="0">
              <a:solidFill>
                <a:schemeClr val="tx1"/>
              </a:solidFill>
              <a:latin typeface="Arial" panose="020B0604020202020204" pitchFamily="34" charset="0"/>
              <a:cs typeface="Arial" panose="020B0604020202020204" pitchFamily="34" charset="0"/>
            </a:rPr>
            <a:t>Cyflwyniad</a:t>
          </a:r>
          <a:endParaRPr lang="en-GB" sz="1800" kern="1200" dirty="0">
            <a:solidFill>
              <a:schemeClr val="tx1"/>
            </a:solidFill>
            <a:latin typeface="Arial" panose="020B0604020202020204" pitchFamily="34" charset="0"/>
            <a:cs typeface="Arial" panose="020B0604020202020204" pitchFamily="34" charset="0"/>
          </a:endParaRPr>
        </a:p>
      </dsp:txBody>
      <dsp:txXfrm>
        <a:off x="328269" y="1755"/>
        <a:ext cx="1814289" cy="1418955"/>
      </dsp:txXfrm>
    </dsp:sp>
    <dsp:sp modelId="{BF16F7C4-B9C8-4033-8D82-AEE574D4B027}">
      <dsp:nvSpPr>
        <dsp:cNvPr id="0" name=""/>
        <dsp:cNvSpPr/>
      </dsp:nvSpPr>
      <dsp:spPr>
        <a:xfrm>
          <a:off x="2323987" y="1755"/>
          <a:ext cx="1814289" cy="1418955"/>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300"/>
            </a:spcAft>
          </a:pPr>
          <a:r>
            <a:rPr lang="en-GB" sz="1800" kern="1200" dirty="0">
              <a:solidFill>
                <a:schemeClr val="tx1"/>
              </a:solidFill>
              <a:latin typeface="Arial" panose="020B0604020202020204" pitchFamily="34" charset="0"/>
              <a:cs typeface="Arial" panose="020B0604020202020204" pitchFamily="34" charset="0"/>
            </a:rPr>
            <a:t>2. </a:t>
          </a:r>
          <a:r>
            <a:rPr lang="en-GB" sz="1800" kern="1200" dirty="0" smtClean="0">
              <a:solidFill>
                <a:schemeClr val="tx1"/>
              </a:solidFill>
              <a:latin typeface="Arial" panose="020B0604020202020204" pitchFamily="34" charset="0"/>
              <a:cs typeface="Arial" panose="020B0604020202020204" pitchFamily="34" charset="0"/>
            </a:rPr>
            <a:t>Swyddogaethau Cyffredinol</a:t>
          </a:r>
          <a:endParaRPr lang="en-GB" sz="1800" kern="1200" dirty="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a:solidFill>
                <a:schemeClr val="bg1"/>
              </a:solidFill>
              <a:latin typeface="Arial" panose="020B0604020202020204" pitchFamily="34" charset="0"/>
              <a:cs typeface="Arial" panose="020B0604020202020204" pitchFamily="34" charset="0"/>
            </a:rPr>
            <a:t>asesu anghenion y boblogaeth, gwasanaethau atal ac IAA</a:t>
          </a:r>
        </a:p>
      </dsp:txBody>
      <dsp:txXfrm>
        <a:off x="2323987" y="1755"/>
        <a:ext cx="1814289" cy="1418955"/>
      </dsp:txXfrm>
    </dsp:sp>
    <dsp:sp modelId="{89886420-9E56-452D-96F3-6BFED2CC43AF}">
      <dsp:nvSpPr>
        <dsp:cNvPr id="0" name=""/>
        <dsp:cNvSpPr/>
      </dsp:nvSpPr>
      <dsp:spPr>
        <a:xfrm>
          <a:off x="4319705" y="1755"/>
          <a:ext cx="1814289" cy="1418955"/>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3. Asesu </a:t>
          </a:r>
          <a:r>
            <a:rPr lang="en-GB" sz="1800" kern="1200" dirty="0" smtClean="0">
              <a:solidFill>
                <a:schemeClr val="tx1"/>
              </a:solidFill>
              <a:latin typeface="Arial" panose="020B0604020202020204" pitchFamily="34" charset="0"/>
              <a:cs typeface="Arial" panose="020B0604020202020204" pitchFamily="34" charset="0"/>
            </a:rPr>
            <a:t>Anghenion Unigolion</a:t>
          </a:r>
          <a:endParaRPr lang="en-GB" sz="1800" kern="1200" dirty="0">
            <a:solidFill>
              <a:schemeClr val="tx1"/>
            </a:solidFill>
            <a:latin typeface="Arial" panose="020B0604020202020204" pitchFamily="34" charset="0"/>
            <a:cs typeface="Arial" panose="020B0604020202020204" pitchFamily="34" charset="0"/>
          </a:endParaRPr>
        </a:p>
      </dsp:txBody>
      <dsp:txXfrm>
        <a:off x="4319705" y="1755"/>
        <a:ext cx="1814289" cy="1418955"/>
      </dsp:txXfrm>
    </dsp:sp>
    <dsp:sp modelId="{BC11C9D1-9083-454A-8D3E-1C751AF28283}">
      <dsp:nvSpPr>
        <dsp:cNvPr id="0" name=""/>
        <dsp:cNvSpPr/>
      </dsp:nvSpPr>
      <dsp:spPr>
        <a:xfrm>
          <a:off x="6201232" y="1755"/>
          <a:ext cx="1814289" cy="1418955"/>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4. Diwallu </a:t>
          </a:r>
          <a:r>
            <a:rPr lang="en-GB" sz="1800" kern="1200" dirty="0" smtClean="0">
              <a:solidFill>
                <a:schemeClr val="tx1"/>
              </a:solidFill>
              <a:latin typeface="Arial" panose="020B0604020202020204" pitchFamily="34" charset="0"/>
              <a:cs typeface="Arial" panose="020B0604020202020204" pitchFamily="34" charset="0"/>
            </a:rPr>
            <a:t>Anghenion</a:t>
          </a:r>
          <a:endParaRPr lang="en-GB" sz="1800" kern="1200" dirty="0">
            <a:solidFill>
              <a:schemeClr val="tx1"/>
            </a:solidFill>
            <a:latin typeface="Arial" panose="020B0604020202020204" pitchFamily="34" charset="0"/>
            <a:cs typeface="Arial" panose="020B0604020202020204" pitchFamily="34" charset="0"/>
          </a:endParaRPr>
        </a:p>
      </dsp:txBody>
      <dsp:txXfrm>
        <a:off x="6201232" y="1755"/>
        <a:ext cx="1814289" cy="1418955"/>
      </dsp:txXfrm>
    </dsp:sp>
    <dsp:sp modelId="{7D25DB41-927D-4D31-9142-D1292E8C6ED7}">
      <dsp:nvSpPr>
        <dsp:cNvPr id="0" name=""/>
        <dsp:cNvSpPr/>
      </dsp:nvSpPr>
      <dsp:spPr>
        <a:xfrm>
          <a:off x="985731" y="1743958"/>
          <a:ext cx="1814289" cy="1555560"/>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5. Codi </a:t>
          </a:r>
          <a:r>
            <a:rPr lang="en-GB" sz="1800" kern="1200" dirty="0" smtClean="0">
              <a:solidFill>
                <a:schemeClr val="tx1"/>
              </a:solidFill>
              <a:latin typeface="Arial" panose="020B0604020202020204" pitchFamily="34" charset="0"/>
              <a:cs typeface="Arial" panose="020B0604020202020204" pitchFamily="34" charset="0"/>
            </a:rPr>
            <a:t>Ffioedd </a:t>
          </a:r>
          <a:r>
            <a:rPr lang="en-GB" sz="1800" kern="1200" dirty="0">
              <a:solidFill>
                <a:schemeClr val="tx1"/>
              </a:solidFill>
              <a:latin typeface="Arial" panose="020B0604020202020204" pitchFamily="34" charset="0"/>
              <a:cs typeface="Arial" panose="020B0604020202020204" pitchFamily="34" charset="0"/>
            </a:rPr>
            <a:t>ac </a:t>
          </a:r>
          <a:r>
            <a:rPr lang="en-GB" sz="1800" kern="1200" dirty="0" smtClean="0">
              <a:solidFill>
                <a:schemeClr val="tx1"/>
              </a:solidFill>
              <a:latin typeface="Arial" panose="020B0604020202020204" pitchFamily="34" charset="0"/>
              <a:cs typeface="Arial" panose="020B0604020202020204" pitchFamily="34" charset="0"/>
            </a:rPr>
            <a:t>Asesiadau Ariannol </a:t>
          </a:r>
          <a:endParaRPr lang="en-GB" sz="1800" kern="1200" dirty="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a:solidFill>
                <a:schemeClr val="bg1"/>
              </a:solidFill>
              <a:latin typeface="Arial" panose="020B0604020202020204" pitchFamily="34" charset="0"/>
              <a:cs typeface="Arial" panose="020B0604020202020204" pitchFamily="34" charset="0"/>
            </a:rPr>
            <a:t>o’r oedolyn dan gadwad </a:t>
          </a:r>
        </a:p>
      </dsp:txBody>
      <dsp:txXfrm>
        <a:off x="985731" y="1743958"/>
        <a:ext cx="1814289" cy="1555560"/>
      </dsp:txXfrm>
    </dsp:sp>
    <dsp:sp modelId="{2715E223-CD1D-49B3-ABE8-8AF703C2F468}">
      <dsp:nvSpPr>
        <dsp:cNvPr id="0" name=""/>
        <dsp:cNvSpPr/>
      </dsp:nvSpPr>
      <dsp:spPr>
        <a:xfrm>
          <a:off x="2966481" y="1743958"/>
          <a:ext cx="2478065" cy="1555560"/>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ts val="300"/>
            </a:spcAft>
          </a:pPr>
          <a:r>
            <a:rPr lang="en-GB" sz="1600" kern="1200" dirty="0">
              <a:solidFill>
                <a:schemeClr val="tx1"/>
              </a:solidFill>
              <a:latin typeface="Arial" panose="020B0604020202020204" pitchFamily="34" charset="0"/>
              <a:cs typeface="Arial" panose="020B0604020202020204" pitchFamily="34" charset="0"/>
            </a:rPr>
            <a:t>6</a:t>
          </a:r>
          <a:r>
            <a:rPr lang="en-GB" sz="1800" kern="1200" dirty="0">
              <a:solidFill>
                <a:schemeClr val="tx1"/>
              </a:solidFill>
              <a:latin typeface="Arial" panose="020B0604020202020204" pitchFamily="34" charset="0"/>
              <a:cs typeface="Arial" panose="020B0604020202020204" pitchFamily="34" charset="0"/>
            </a:rPr>
            <a:t>. Plant sy’n </a:t>
          </a:r>
          <a:r>
            <a:rPr lang="en-GB" sz="1800" kern="1200" dirty="0" smtClean="0">
              <a:solidFill>
                <a:schemeClr val="tx1"/>
              </a:solidFill>
              <a:latin typeface="Arial" panose="020B0604020202020204" pitchFamily="34" charset="0"/>
              <a:cs typeface="Arial" panose="020B0604020202020204" pitchFamily="34" charset="0"/>
            </a:rPr>
            <a:t>Derbyn Gofal </a:t>
          </a:r>
          <a:r>
            <a:rPr lang="en-GB" sz="1800" kern="1200" dirty="0">
              <a:solidFill>
                <a:schemeClr val="tx1"/>
              </a:solidFill>
              <a:latin typeface="Arial" panose="020B0604020202020204" pitchFamily="34" charset="0"/>
              <a:cs typeface="Arial" panose="020B0604020202020204" pitchFamily="34" charset="0"/>
            </a:rPr>
            <a:t>a </a:t>
          </a:r>
          <a:r>
            <a:rPr lang="en-GB" sz="1800" kern="1200" dirty="0" smtClean="0">
              <a:solidFill>
                <a:schemeClr val="tx1"/>
              </a:solidFill>
              <a:latin typeface="Arial" panose="020B0604020202020204" pitchFamily="34" charset="0"/>
              <a:cs typeface="Arial" panose="020B0604020202020204" pitchFamily="34" charset="0"/>
            </a:rPr>
            <a:t>Phlant sy’n </a:t>
          </a:r>
          <a:r>
            <a:rPr lang="en-GB" sz="1800" kern="1200" dirty="0">
              <a:solidFill>
                <a:schemeClr val="tx1"/>
              </a:solidFill>
              <a:latin typeface="Arial" panose="020B0604020202020204" pitchFamily="34" charset="0"/>
              <a:cs typeface="Arial" panose="020B0604020202020204" pitchFamily="34" charset="0"/>
            </a:rPr>
            <a:t>cael eu </a:t>
          </a:r>
          <a:r>
            <a:rPr lang="en-GB" sz="1800" kern="1200" dirty="0" smtClean="0">
              <a:solidFill>
                <a:schemeClr val="tx1"/>
              </a:solidFill>
              <a:latin typeface="Arial" panose="020B0604020202020204" pitchFamily="34" charset="0"/>
              <a:cs typeface="Arial" panose="020B0604020202020204" pitchFamily="34" charset="0"/>
            </a:rPr>
            <a:t>Lletya</a:t>
          </a:r>
          <a:endParaRPr lang="en-GB" sz="1800" kern="1200" dirty="0">
            <a:solidFill>
              <a:schemeClr val="tx1"/>
            </a:solidFill>
            <a:latin typeface="Arial" panose="020B0604020202020204" pitchFamily="34" charset="0"/>
            <a:cs typeface="Arial" panose="020B0604020202020204" pitchFamily="34" charset="0"/>
          </a:endParaRPr>
        </a:p>
        <a:p>
          <a:pPr lvl="0" algn="ctr" defTabSz="711200">
            <a:lnSpc>
              <a:spcPct val="90000"/>
            </a:lnSpc>
            <a:spcBef>
              <a:spcPct val="0"/>
            </a:spcBef>
            <a:spcAft>
              <a:spcPct val="35000"/>
            </a:spcAft>
          </a:pPr>
          <a:r>
            <a:rPr lang="en-GB" sz="1600" i="1" kern="1200" dirty="0">
              <a:solidFill>
                <a:schemeClr val="bg1"/>
              </a:solidFill>
              <a:latin typeface="Arial" panose="020B0604020202020204" pitchFamily="34" charset="0"/>
              <a:cs typeface="Arial" panose="020B0604020202020204" pitchFamily="34" charset="0"/>
            </a:rPr>
            <a:t>ymweliadau â’r holl </a:t>
          </a:r>
          <a:r>
            <a:rPr lang="en-GB" sz="1600" i="1" kern="1200" dirty="0" smtClean="0">
              <a:solidFill>
                <a:schemeClr val="bg1"/>
              </a:solidFill>
              <a:latin typeface="Arial" panose="020B0604020202020204" pitchFamily="34" charset="0"/>
              <a:cs typeface="Arial" panose="020B0604020202020204" pitchFamily="34" charset="0"/>
            </a:rPr>
            <a:t/>
          </a:r>
          <a:br>
            <a:rPr lang="en-GB" sz="1600" i="1" kern="1200" dirty="0" smtClean="0">
              <a:solidFill>
                <a:schemeClr val="bg1"/>
              </a:solidFill>
              <a:latin typeface="Arial" panose="020B0604020202020204" pitchFamily="34" charset="0"/>
              <a:cs typeface="Arial" panose="020B0604020202020204" pitchFamily="34" charset="0"/>
            </a:rPr>
          </a:br>
          <a:r>
            <a:rPr lang="en-GB" sz="1600" i="1" kern="1200" dirty="0" smtClean="0">
              <a:solidFill>
                <a:schemeClr val="bg1"/>
              </a:solidFill>
              <a:latin typeface="Arial" panose="020B0604020202020204" pitchFamily="34" charset="0"/>
              <a:cs typeface="Arial" panose="020B0604020202020204" pitchFamily="34" charset="0"/>
            </a:rPr>
            <a:t>blant </a:t>
          </a:r>
          <a:r>
            <a:rPr lang="en-GB" sz="1600" i="1" kern="1200" dirty="0">
              <a:solidFill>
                <a:schemeClr val="bg1"/>
              </a:solidFill>
              <a:latin typeface="Arial" panose="020B0604020202020204" pitchFamily="34" charset="0"/>
              <a:cs typeface="Arial" panose="020B0604020202020204" pitchFamily="34" charset="0"/>
            </a:rPr>
            <a:t>dan gadwad a chyfrifoldebau i’r rhai </a:t>
          </a:r>
          <a:r>
            <a:rPr lang="en-GB" sz="1600" i="1" kern="1200" dirty="0" smtClean="0">
              <a:solidFill>
                <a:schemeClr val="bg1"/>
              </a:solidFill>
              <a:latin typeface="Arial" panose="020B0604020202020204" pitchFamily="34" charset="0"/>
              <a:cs typeface="Arial" panose="020B0604020202020204" pitchFamily="34" charset="0"/>
            </a:rPr>
            <a:t/>
          </a:r>
          <a:br>
            <a:rPr lang="en-GB" sz="1600" i="1" kern="1200" dirty="0" smtClean="0">
              <a:solidFill>
                <a:schemeClr val="bg1"/>
              </a:solidFill>
              <a:latin typeface="Arial" panose="020B0604020202020204" pitchFamily="34" charset="0"/>
              <a:cs typeface="Arial" panose="020B0604020202020204" pitchFamily="34" charset="0"/>
            </a:rPr>
          </a:br>
          <a:r>
            <a:rPr lang="en-GB" sz="1600" i="1" kern="1200" dirty="0" smtClean="0">
              <a:solidFill>
                <a:schemeClr val="bg1"/>
              </a:solidFill>
              <a:latin typeface="Arial" panose="020B0604020202020204" pitchFamily="34" charset="0"/>
              <a:cs typeface="Arial" panose="020B0604020202020204" pitchFamily="34" charset="0"/>
            </a:rPr>
            <a:t>sy’n </a:t>
          </a:r>
          <a:r>
            <a:rPr lang="en-GB" sz="1600" i="1" kern="1200" dirty="0">
              <a:solidFill>
                <a:schemeClr val="bg1"/>
              </a:solidFill>
              <a:latin typeface="Arial" panose="020B0604020202020204" pitchFamily="34" charset="0"/>
              <a:cs typeface="Arial" panose="020B0604020202020204" pitchFamily="34" charset="0"/>
            </a:rPr>
            <a:t>gadael gofal</a:t>
          </a:r>
        </a:p>
      </dsp:txBody>
      <dsp:txXfrm>
        <a:off x="2966481" y="1743958"/>
        <a:ext cx="2478065" cy="1555560"/>
      </dsp:txXfrm>
    </dsp:sp>
    <dsp:sp modelId="{C7E8F0AD-8372-4C02-9315-7D9F00BFE8A5}">
      <dsp:nvSpPr>
        <dsp:cNvPr id="0" name=""/>
        <dsp:cNvSpPr/>
      </dsp:nvSpPr>
      <dsp:spPr>
        <a:xfrm>
          <a:off x="5611008" y="1743958"/>
          <a:ext cx="1814289" cy="1555560"/>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7. Diogelu</a:t>
          </a:r>
        </a:p>
        <a:p>
          <a:pPr lvl="0" algn="ctr" defTabSz="800100">
            <a:lnSpc>
              <a:spcPct val="90000"/>
            </a:lnSpc>
            <a:spcBef>
              <a:spcPct val="0"/>
            </a:spcBef>
            <a:spcAft>
              <a:spcPct val="35000"/>
            </a:spcAft>
          </a:pPr>
          <a:r>
            <a:rPr lang="en-GB" sz="1600" i="1" kern="1200" dirty="0">
              <a:solidFill>
                <a:schemeClr val="bg1"/>
              </a:solidFill>
              <a:latin typeface="Arial" panose="020B0604020202020204" pitchFamily="34" charset="0"/>
              <a:cs typeface="Arial" panose="020B0604020202020204" pitchFamily="34" charset="0"/>
            </a:rPr>
            <a:t>y rhai yn yr </a:t>
          </a:r>
          <a:r>
            <a:rPr lang="en-GB" sz="1600" i="1" kern="1200" dirty="0" smtClean="0">
              <a:solidFill>
                <a:schemeClr val="bg1"/>
              </a:solidFill>
              <a:latin typeface="Arial" panose="020B0604020202020204" pitchFamily="34" charset="0"/>
              <a:cs typeface="Arial" panose="020B0604020202020204" pitchFamily="34" charset="0"/>
            </a:rPr>
            <a:t/>
          </a:r>
          <a:br>
            <a:rPr lang="en-GB" sz="1600" i="1" kern="1200" dirty="0" smtClean="0">
              <a:solidFill>
                <a:schemeClr val="bg1"/>
              </a:solidFill>
              <a:latin typeface="Arial" panose="020B0604020202020204" pitchFamily="34" charset="0"/>
              <a:cs typeface="Arial" panose="020B0604020202020204" pitchFamily="34" charset="0"/>
            </a:rPr>
          </a:br>
          <a:r>
            <a:rPr lang="en-GB" sz="1600" i="1" kern="1200" dirty="0" smtClean="0">
              <a:solidFill>
                <a:schemeClr val="bg1"/>
              </a:solidFill>
              <a:latin typeface="Arial" panose="020B0604020202020204" pitchFamily="34" charset="0"/>
              <a:cs typeface="Arial" panose="020B0604020202020204" pitchFamily="34" charset="0"/>
            </a:rPr>
            <a:t>ystad ddiogeledd</a:t>
          </a:r>
          <a:endParaRPr lang="en-GB" sz="1600" i="1" kern="1200" dirty="0">
            <a:solidFill>
              <a:schemeClr val="bg1"/>
            </a:solidFill>
            <a:latin typeface="Arial" panose="020B0604020202020204" pitchFamily="34" charset="0"/>
            <a:cs typeface="Arial" panose="020B0604020202020204" pitchFamily="34" charset="0"/>
          </a:endParaRPr>
        </a:p>
      </dsp:txBody>
      <dsp:txXfrm>
        <a:off x="5611008" y="1743958"/>
        <a:ext cx="1814289" cy="1555560"/>
      </dsp:txXfrm>
    </dsp:sp>
    <dsp:sp modelId="{68768930-9A2C-453E-A7A1-07D275A0D155}">
      <dsp:nvSpPr>
        <dsp:cNvPr id="0" name=""/>
        <dsp:cNvSpPr/>
      </dsp:nvSpPr>
      <dsp:spPr>
        <a:xfrm>
          <a:off x="214078" y="3340884"/>
          <a:ext cx="1814289" cy="1555560"/>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8. </a:t>
          </a:r>
          <a:r>
            <a:rPr lang="en-GB" sz="1800" kern="1200" dirty="0" smtClean="0">
              <a:solidFill>
                <a:schemeClr val="tx1"/>
              </a:solidFill>
              <a:latin typeface="Arial" panose="020B0604020202020204" pitchFamily="34" charset="0"/>
              <a:cs typeface="Arial" panose="020B0604020202020204" pitchFamily="34" charset="0"/>
            </a:rPr>
            <a:t>Swyddogaethau Gwasanaethau Cymdeithasol</a:t>
          </a:r>
          <a:endParaRPr lang="en-GB" sz="1800" kern="1200" dirty="0">
            <a:solidFill>
              <a:schemeClr val="tx1"/>
            </a:solidFill>
            <a:latin typeface="Arial" panose="020B0604020202020204" pitchFamily="34" charset="0"/>
            <a:cs typeface="Arial" panose="020B0604020202020204" pitchFamily="34" charset="0"/>
          </a:endParaRPr>
        </a:p>
      </dsp:txBody>
      <dsp:txXfrm>
        <a:off x="214078" y="3340884"/>
        <a:ext cx="1814289" cy="1555560"/>
      </dsp:txXfrm>
    </dsp:sp>
    <dsp:sp modelId="{37D5E634-48C8-4E5B-926D-BE5828A259A0}">
      <dsp:nvSpPr>
        <dsp:cNvPr id="0" name=""/>
        <dsp:cNvSpPr/>
      </dsp:nvSpPr>
      <dsp:spPr>
        <a:xfrm>
          <a:off x="2209796" y="3546178"/>
          <a:ext cx="1814289" cy="1350266"/>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ts val="300"/>
            </a:spcAft>
          </a:pPr>
          <a:r>
            <a:rPr lang="en-GB" sz="1800" kern="1200" dirty="0">
              <a:solidFill>
                <a:schemeClr val="tx1"/>
              </a:solidFill>
              <a:latin typeface="Arial" panose="020B0604020202020204" pitchFamily="34" charset="0"/>
              <a:cs typeface="Arial" panose="020B0604020202020204" pitchFamily="34" charset="0"/>
            </a:rPr>
            <a:t>9. Cydweithio a </a:t>
          </a:r>
          <a:r>
            <a:rPr lang="en-GB" sz="1800" kern="1200" dirty="0" smtClean="0">
              <a:solidFill>
                <a:schemeClr val="tx1"/>
              </a:solidFill>
              <a:latin typeface="Arial" panose="020B0604020202020204" pitchFamily="34" charset="0"/>
              <a:cs typeface="Arial" panose="020B0604020202020204" pitchFamily="34" charset="0"/>
            </a:rPr>
            <a:t>Phartneriaeth</a:t>
          </a:r>
          <a:endParaRPr lang="en-GB" sz="1800" kern="1200" dirty="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a:solidFill>
                <a:schemeClr val="bg1"/>
              </a:solidFill>
              <a:latin typeface="Arial" panose="020B0604020202020204" pitchFamily="34" charset="0"/>
              <a:cs typeface="Arial" panose="020B0604020202020204" pitchFamily="34" charset="0"/>
            </a:rPr>
            <a:t>rhwng yr </a:t>
          </a:r>
          <a:r>
            <a:rPr lang="en-GB" sz="1600" i="1" kern="1200" dirty="0" smtClean="0">
              <a:solidFill>
                <a:schemeClr val="bg1"/>
              </a:solidFill>
              <a:latin typeface="Arial" panose="020B0604020202020204" pitchFamily="34" charset="0"/>
              <a:cs typeface="Arial" panose="020B0604020202020204" pitchFamily="34" charset="0"/>
            </a:rPr>
            <a:t>ALlau </a:t>
          </a:r>
          <a:r>
            <a:rPr lang="en-GB" sz="1600" i="1" kern="1200" dirty="0">
              <a:solidFill>
                <a:schemeClr val="bg1"/>
              </a:solidFill>
              <a:latin typeface="Arial" panose="020B0604020202020204" pitchFamily="34" charset="0"/>
              <a:cs typeface="Arial" panose="020B0604020202020204" pitchFamily="34" charset="0"/>
            </a:rPr>
            <a:t>a’r system cyfiawnder troseddol</a:t>
          </a:r>
        </a:p>
      </dsp:txBody>
      <dsp:txXfrm>
        <a:off x="2209796" y="3546178"/>
        <a:ext cx="1814289" cy="1350266"/>
      </dsp:txXfrm>
    </dsp:sp>
    <dsp:sp modelId="{EF5FD781-3F0C-420C-A1B3-24B74D2E1BF2}">
      <dsp:nvSpPr>
        <dsp:cNvPr id="0" name=""/>
        <dsp:cNvSpPr/>
      </dsp:nvSpPr>
      <dsp:spPr>
        <a:xfrm>
          <a:off x="4205514" y="3546178"/>
          <a:ext cx="1814289" cy="1350266"/>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10. Cwynion ac </a:t>
          </a:r>
          <a:r>
            <a:rPr lang="en-GB" sz="1800" kern="1200" dirty="0" smtClean="0">
              <a:solidFill>
                <a:schemeClr val="tx1"/>
              </a:solidFill>
              <a:latin typeface="Arial" panose="020B0604020202020204" pitchFamily="34" charset="0"/>
              <a:cs typeface="Arial" panose="020B0604020202020204" pitchFamily="34" charset="0"/>
            </a:rPr>
            <a:t>Eiriolaeth</a:t>
          </a:r>
          <a:endParaRPr lang="en-GB" sz="1800" kern="1200" dirty="0">
            <a:solidFill>
              <a:schemeClr val="tx1"/>
            </a:solidFill>
            <a:latin typeface="Arial" panose="020B0604020202020204" pitchFamily="34" charset="0"/>
            <a:cs typeface="Arial" panose="020B0604020202020204" pitchFamily="34" charset="0"/>
          </a:endParaRPr>
        </a:p>
        <a:p>
          <a:pPr lvl="0" algn="ctr" defTabSz="800100">
            <a:lnSpc>
              <a:spcPct val="90000"/>
            </a:lnSpc>
            <a:spcBef>
              <a:spcPct val="0"/>
            </a:spcBef>
            <a:spcAft>
              <a:spcPct val="35000"/>
            </a:spcAft>
          </a:pPr>
          <a:r>
            <a:rPr lang="en-GB" sz="1600" i="1" kern="1200" dirty="0">
              <a:solidFill>
                <a:schemeClr val="bg1"/>
              </a:solidFill>
              <a:latin typeface="Arial" panose="020B0604020202020204" pitchFamily="34" charset="0"/>
              <a:cs typeface="Arial" panose="020B0604020202020204" pitchFamily="34" charset="0"/>
            </a:rPr>
            <a:t>cynrychiolaeth os oes angen hynny</a:t>
          </a:r>
        </a:p>
      </dsp:txBody>
      <dsp:txXfrm>
        <a:off x="4205514" y="3546178"/>
        <a:ext cx="1814289" cy="1350266"/>
      </dsp:txXfrm>
    </dsp:sp>
    <dsp:sp modelId="{43D1F320-6068-435F-A513-70C057340FD9}">
      <dsp:nvSpPr>
        <dsp:cNvPr id="0" name=""/>
        <dsp:cNvSpPr/>
      </dsp:nvSpPr>
      <dsp:spPr>
        <a:xfrm>
          <a:off x="6201232" y="3546178"/>
          <a:ext cx="1814289" cy="1350266"/>
        </a:xfrm>
        <a:prstGeom prst="rect">
          <a:avLst/>
        </a:prstGeom>
        <a:solidFill>
          <a:srgbClr val="85C441"/>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a:solidFill>
                <a:schemeClr val="tx1"/>
              </a:solidFill>
              <a:latin typeface="Arial" panose="020B0604020202020204" pitchFamily="34" charset="0"/>
              <a:cs typeface="Arial" panose="020B0604020202020204" pitchFamily="34" charset="0"/>
            </a:rPr>
            <a:t>11. Amrywiol a </a:t>
          </a:r>
          <a:r>
            <a:rPr lang="en-GB" sz="1800" kern="1200" dirty="0" smtClean="0">
              <a:solidFill>
                <a:schemeClr val="tx1"/>
              </a:solidFill>
              <a:latin typeface="Arial" panose="020B0604020202020204" pitchFamily="34" charset="0"/>
              <a:cs typeface="Arial" panose="020B0604020202020204" pitchFamily="34" charset="0"/>
            </a:rPr>
            <a:t>Chyffredinol</a:t>
          </a:r>
          <a:endParaRPr lang="en-GB" sz="1800" kern="1200" dirty="0">
            <a:solidFill>
              <a:schemeClr val="tx1"/>
            </a:solidFill>
            <a:latin typeface="Arial" panose="020B0604020202020204" pitchFamily="34" charset="0"/>
            <a:cs typeface="Arial" panose="020B0604020202020204" pitchFamily="34" charset="0"/>
          </a:endParaRPr>
        </a:p>
      </dsp:txBody>
      <dsp:txXfrm>
        <a:off x="6201232" y="3546178"/>
        <a:ext cx="1814289" cy="1350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2D6B2F-543A-4284-A3A1-9C3EEA8C0F9B}">
      <dsp:nvSpPr>
        <dsp:cNvPr id="0" name=""/>
        <dsp:cNvSpPr/>
      </dsp:nvSpPr>
      <dsp:spPr>
        <a:xfrm>
          <a:off x="1302138" y="144488"/>
          <a:ext cx="1501820"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en-GB" sz="12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Amgylchiadau personol</a:t>
          </a:r>
        </a:p>
      </dsp:txBody>
      <dsp:txXfrm>
        <a:off x="1522074" y="353207"/>
        <a:ext cx="1061948" cy="1007784"/>
      </dsp:txXfrm>
    </dsp:sp>
    <dsp:sp modelId="{B654B566-5278-46A8-A0B4-64A24AD5A5A0}">
      <dsp:nvSpPr>
        <dsp:cNvPr id="0" name=""/>
        <dsp:cNvSpPr/>
      </dsp:nvSpPr>
      <dsp:spPr>
        <a:xfrm rot="2125518">
          <a:off x="2696809" y="1167639"/>
          <a:ext cx="174635"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effectLst>
              <a:outerShdw blurRad="50800" dist="38100" dir="2700000" algn="tl" rotWithShape="0">
                <a:prstClr val="black">
                  <a:alpha val="40000"/>
                </a:prstClr>
              </a:outerShdw>
            </a:effectLst>
          </a:endParaRPr>
        </a:p>
      </dsp:txBody>
      <dsp:txXfrm>
        <a:off x="2701658" y="1236254"/>
        <a:ext cx="122245" cy="251395"/>
      </dsp:txXfrm>
    </dsp:sp>
    <dsp:sp modelId="{46F39B7D-47CC-418C-B2BE-490A684143A5}">
      <dsp:nvSpPr>
        <dsp:cNvPr id="0" name=""/>
        <dsp:cNvSpPr/>
      </dsp:nvSpPr>
      <dsp:spPr>
        <a:xfrm>
          <a:off x="2731956" y="1217275"/>
          <a:ext cx="1658480"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Canlyniadau personol</a:t>
          </a:r>
        </a:p>
      </dsp:txBody>
      <dsp:txXfrm>
        <a:off x="2974835" y="1425994"/>
        <a:ext cx="1172722" cy="1007784"/>
      </dsp:txXfrm>
    </dsp:sp>
    <dsp:sp modelId="{F7C5FB61-71A3-4F9B-9CCD-1EC2134B43BD}">
      <dsp:nvSpPr>
        <dsp:cNvPr id="0" name=""/>
        <dsp:cNvSpPr/>
      </dsp:nvSpPr>
      <dsp:spPr>
        <a:xfrm rot="6480000">
          <a:off x="3161535" y="2603150"/>
          <a:ext cx="225670"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effectLst>
              <a:outerShdw blurRad="50800" dist="38100" dir="2700000" algn="tl" rotWithShape="0">
                <a:prstClr val="black">
                  <a:alpha val="40000"/>
                </a:prstClr>
              </a:outerShdw>
            </a:effectLst>
          </a:endParaRPr>
        </a:p>
      </dsp:txBody>
      <dsp:txXfrm rot="10800000">
        <a:off x="3205846" y="2654755"/>
        <a:ext cx="157969" cy="251395"/>
      </dsp:txXfrm>
    </dsp:sp>
    <dsp:sp modelId="{04E8EE37-6EA4-4B83-97E2-A3017ED6ADBC}">
      <dsp:nvSpPr>
        <dsp:cNvPr id="0" name=""/>
        <dsp:cNvSpPr/>
      </dsp:nvSpPr>
      <dsp:spPr>
        <a:xfrm>
          <a:off x="2225851" y="2990210"/>
          <a:ext cx="1518568"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Rhwystrau rhag cyflawni canlyniadau</a:t>
          </a:r>
        </a:p>
      </dsp:txBody>
      <dsp:txXfrm>
        <a:off x="2448240" y="3198929"/>
        <a:ext cx="1073790" cy="1007784"/>
      </dsp:txXfrm>
    </dsp:sp>
    <dsp:sp modelId="{E10F7DBA-77D0-4D30-98C8-6844D699979A}">
      <dsp:nvSpPr>
        <dsp:cNvPr id="0" name=""/>
        <dsp:cNvSpPr/>
      </dsp:nvSpPr>
      <dsp:spPr>
        <a:xfrm rot="10800000">
          <a:off x="1904575" y="3493324"/>
          <a:ext cx="227034"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effectLst>
              <a:outerShdw blurRad="50800" dist="38100" dir="2700000" algn="tl" rotWithShape="0">
                <a:prstClr val="black">
                  <a:alpha val="40000"/>
                </a:prstClr>
              </a:outerShdw>
            </a:effectLst>
          </a:endParaRPr>
        </a:p>
      </dsp:txBody>
      <dsp:txXfrm rot="10800000">
        <a:off x="1972685" y="3577123"/>
        <a:ext cx="158924" cy="251395"/>
      </dsp:txXfrm>
    </dsp:sp>
    <dsp:sp modelId="{3081EC96-3DB6-4F8D-8580-0FF1BEF04703}">
      <dsp:nvSpPr>
        <dsp:cNvPr id="0" name=""/>
        <dsp:cNvSpPr/>
      </dsp:nvSpPr>
      <dsp:spPr>
        <a:xfrm>
          <a:off x="444440" y="2990210"/>
          <a:ext cx="1353044"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Cryfderau a galluoedd</a:t>
          </a:r>
        </a:p>
      </dsp:txBody>
      <dsp:txXfrm>
        <a:off x="642589" y="3198929"/>
        <a:ext cx="956746" cy="1007784"/>
      </dsp:txXfrm>
    </dsp:sp>
    <dsp:sp modelId="{85CE9F47-045A-470F-8A16-0D88882110C9}">
      <dsp:nvSpPr>
        <dsp:cNvPr id="0" name=""/>
        <dsp:cNvSpPr/>
      </dsp:nvSpPr>
      <dsp:spPr>
        <a:xfrm rot="15120000">
          <a:off x="716718" y="2613225"/>
          <a:ext cx="236563"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effectLst>
              <a:outerShdw blurRad="50800" dist="38100" dir="2700000" algn="tl" rotWithShape="0">
                <a:prstClr val="black">
                  <a:alpha val="40000"/>
                </a:prstClr>
              </a:outerShdw>
            </a:effectLst>
          </a:endParaRPr>
        </a:p>
      </dsp:txBody>
      <dsp:txXfrm rot="10800000">
        <a:off x="763168" y="2730772"/>
        <a:ext cx="165594" cy="251395"/>
      </dsp:txXfrm>
    </dsp:sp>
    <dsp:sp modelId="{2B13B1A9-7E4C-4949-9131-506A9B969461}">
      <dsp:nvSpPr>
        <dsp:cNvPr id="0" name=""/>
        <dsp:cNvSpPr/>
      </dsp:nvSpPr>
      <dsp:spPr>
        <a:xfrm>
          <a:off x="-131621" y="1217275"/>
          <a:ext cx="1353044" cy="1425222"/>
        </a:xfrm>
        <a:prstGeom prst="ellipse">
          <a:avLst/>
        </a:prstGeom>
        <a:solidFill>
          <a:srgbClr val="85C441"/>
        </a:solidFill>
        <a:ln w="25400" cap="flat" cmpd="sng" algn="ctr">
          <a:noFill/>
          <a:prstDash val="solid"/>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0">
            <a:lnSpc>
              <a:spcPct val="90000"/>
            </a:lnSpc>
            <a:spcBef>
              <a:spcPct val="0"/>
            </a:spcBef>
            <a:spcAft>
              <a:spcPct val="35000"/>
            </a:spcAft>
          </a:pPr>
          <a:r>
            <a:rPr lang="en-GB" sz="1400" kern="12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Risgiau </a:t>
          </a:r>
        </a:p>
      </dsp:txBody>
      <dsp:txXfrm>
        <a:off x="66528" y="1425994"/>
        <a:ext cx="956746" cy="1007784"/>
      </dsp:txXfrm>
    </dsp:sp>
    <dsp:sp modelId="{B379BA0D-21D2-41EF-B20D-4444AC053157}">
      <dsp:nvSpPr>
        <dsp:cNvPr id="0" name=""/>
        <dsp:cNvSpPr/>
      </dsp:nvSpPr>
      <dsp:spPr>
        <a:xfrm rot="19474482">
          <a:off x="1160947" y="1201993"/>
          <a:ext cx="225455" cy="418993"/>
        </a:xfrm>
        <a:prstGeom prst="rightArrow">
          <a:avLst>
            <a:gd name="adj1" fmla="val 60000"/>
            <a:gd name="adj2" fmla="val 50000"/>
          </a:avLst>
        </a:prstGeom>
        <a:solidFill>
          <a:srgbClr val="85C441"/>
        </a:solidFill>
        <a:ln>
          <a:noFill/>
        </a:ln>
        <a:effectLst>
          <a:outerShdw blurRad="107950" dist="12700" dir="5400000" algn="ctr" rotWithShape="0">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GB" sz="1800" kern="1200" dirty="0">
            <a:effectLst>
              <a:outerShdw blurRad="50800" dist="38100" dir="2700000" algn="tl" rotWithShape="0">
                <a:prstClr val="black">
                  <a:alpha val="40000"/>
                </a:prstClr>
              </a:outerShdw>
            </a:effectLst>
          </a:endParaRPr>
        </a:p>
      </dsp:txBody>
      <dsp:txXfrm>
        <a:off x="1167208" y="1305394"/>
        <a:ext cx="157819" cy="251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0912E-C8D3-4595-8949-EEA3A4261CE8}">
      <dsp:nvSpPr>
        <dsp:cNvPr id="0" name=""/>
        <dsp:cNvSpPr/>
      </dsp:nvSpPr>
      <dsp:spPr>
        <a:xfrm>
          <a:off x="3009228" y="2313678"/>
          <a:ext cx="2211142" cy="221114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lvl="0" algn="ctr" defTabSz="2889250">
            <a:lnSpc>
              <a:spcPct val="90000"/>
            </a:lnSpc>
            <a:spcBef>
              <a:spcPct val="0"/>
            </a:spcBef>
            <a:spcAft>
              <a:spcPct val="35000"/>
            </a:spcAft>
          </a:pPr>
          <a:r>
            <a:rPr lang="en-GB" sz="6500" kern="1200" dirty="0"/>
            <a:t> </a:t>
          </a:r>
        </a:p>
      </dsp:txBody>
      <dsp:txXfrm>
        <a:off x="3333042" y="2637492"/>
        <a:ext cx="1563514" cy="1563514"/>
      </dsp:txXfrm>
    </dsp:sp>
    <dsp:sp modelId="{0C7A1FC3-22EC-4D4C-9CD2-D1DDFCD83140}">
      <dsp:nvSpPr>
        <dsp:cNvPr id="0" name=""/>
        <dsp:cNvSpPr/>
      </dsp:nvSpPr>
      <dsp:spPr>
        <a:xfrm rot="11700000">
          <a:off x="1339356" y="2580625"/>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E86D38C8-81F5-47C1-B364-60309E15E841}">
      <dsp:nvSpPr>
        <dsp:cNvPr id="0" name=""/>
        <dsp:cNvSpPr/>
      </dsp:nvSpPr>
      <dsp:spPr>
        <a:xfrm>
          <a:off x="317059" y="1842838"/>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GB" sz="2800" kern="1200" dirty="0"/>
            <a:t>Bod yn ofalwr</a:t>
          </a:r>
        </a:p>
      </dsp:txBody>
      <dsp:txXfrm>
        <a:off x="366278" y="1892057"/>
        <a:ext cx="2002147" cy="1582030"/>
      </dsp:txXfrm>
    </dsp:sp>
    <dsp:sp modelId="{A9937B16-F678-4C6E-A030-1E1EB6093C41}">
      <dsp:nvSpPr>
        <dsp:cNvPr id="0" name=""/>
        <dsp:cNvSpPr/>
      </dsp:nvSpPr>
      <dsp:spPr>
        <a:xfrm rot="14700000">
          <a:off x="2438352" y="1270894"/>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3A62B187-8680-4F0F-B42A-3E5D5969053D}">
      <dsp:nvSpPr>
        <dsp:cNvPr id="0" name=""/>
        <dsp:cNvSpPr/>
      </dsp:nvSpPr>
      <dsp:spPr>
        <a:xfrm>
          <a:off x="1862425" y="1142"/>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GB" sz="2800" kern="1200" dirty="0"/>
            <a:t>Taliadau uniongyrchol</a:t>
          </a:r>
        </a:p>
      </dsp:txBody>
      <dsp:txXfrm>
        <a:off x="1911644" y="50361"/>
        <a:ext cx="2002147" cy="1582030"/>
      </dsp:txXfrm>
    </dsp:sp>
    <dsp:sp modelId="{AA34AA9A-173D-426A-AE08-5111016F97EC}">
      <dsp:nvSpPr>
        <dsp:cNvPr id="0" name=""/>
        <dsp:cNvSpPr/>
      </dsp:nvSpPr>
      <dsp:spPr>
        <a:xfrm rot="17700000">
          <a:off x="4148085" y="1270894"/>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16B042F1-8330-4F1A-860E-9D1FCBD31317}">
      <dsp:nvSpPr>
        <dsp:cNvPr id="0" name=""/>
        <dsp:cNvSpPr/>
      </dsp:nvSpPr>
      <dsp:spPr>
        <a:xfrm>
          <a:off x="4266589" y="1142"/>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GB" sz="2800" kern="1200" dirty="0"/>
            <a:t>Dewis o ba fath o lety</a:t>
          </a:r>
        </a:p>
      </dsp:txBody>
      <dsp:txXfrm>
        <a:off x="4315808" y="50361"/>
        <a:ext cx="2002147" cy="1582030"/>
      </dsp:txXfrm>
    </dsp:sp>
    <dsp:sp modelId="{B62CCC6E-CE5D-47BC-8F43-790B7C39E5A8}">
      <dsp:nvSpPr>
        <dsp:cNvPr id="0" name=""/>
        <dsp:cNvSpPr/>
      </dsp:nvSpPr>
      <dsp:spPr>
        <a:xfrm rot="20700000">
          <a:off x="5247080" y="2580625"/>
          <a:ext cx="1643162" cy="630175"/>
        </a:xfrm>
        <a:prstGeom prst="leftArrow">
          <a:avLst>
            <a:gd name="adj1" fmla="val 60000"/>
            <a:gd name="adj2" fmla="val 50000"/>
          </a:avLst>
        </a:prstGeom>
        <a:solidFill>
          <a:srgbClr val="C5E3A5"/>
        </a:solidFill>
        <a:ln>
          <a:noFill/>
        </a:ln>
        <a:effectLst/>
      </dsp:spPr>
      <dsp:style>
        <a:lnRef idx="0">
          <a:scrgbClr r="0" g="0" b="0"/>
        </a:lnRef>
        <a:fillRef idx="1">
          <a:scrgbClr r="0" g="0" b="0"/>
        </a:fillRef>
        <a:effectRef idx="0">
          <a:scrgbClr r="0" g="0" b="0"/>
        </a:effectRef>
        <a:fontRef idx="minor">
          <a:schemeClr val="lt1"/>
        </a:fontRef>
      </dsp:style>
    </dsp:sp>
    <dsp:sp modelId="{5A826FB4-48AB-4B13-B16A-D63EEE380E33}">
      <dsp:nvSpPr>
        <dsp:cNvPr id="0" name=""/>
        <dsp:cNvSpPr/>
      </dsp:nvSpPr>
      <dsp:spPr>
        <a:xfrm>
          <a:off x="5811955" y="1842838"/>
          <a:ext cx="2100585" cy="1680468"/>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en-GB" sz="2800" kern="1200" dirty="0"/>
            <a:t>Eiddo wedi ei ddiogelu</a:t>
          </a:r>
        </a:p>
      </dsp:txBody>
      <dsp:txXfrm>
        <a:off x="5861174" y="1892057"/>
        <a:ext cx="2002147" cy="15820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458C39-D962-4B31-B456-70D8BC21EE4B}">
      <dsp:nvSpPr>
        <dsp:cNvPr id="0" name=""/>
        <dsp:cNvSpPr/>
      </dsp:nvSpPr>
      <dsp:spPr>
        <a:xfrm>
          <a:off x="0" y="0"/>
          <a:ext cx="8229600" cy="1440129"/>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a:latin typeface="Arial" panose="020B0604020202020204" pitchFamily="34" charset="0"/>
              <a:cs typeface="Arial" panose="020B0604020202020204" pitchFamily="34" charset="0"/>
            </a:rPr>
            <a:t>Yr holl oedolion sydd dan gadwad yng Nghymru</a:t>
          </a: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Awdurdodau lleol sydd â sefydliad(au) </a:t>
          </a:r>
          <a:r>
            <a:rPr lang="en-GB" sz="2000" kern="1200" dirty="0" smtClean="0">
              <a:latin typeface="Arial" panose="020B0604020202020204" pitchFamily="34" charset="0"/>
              <a:cs typeface="Arial" panose="020B0604020202020204" pitchFamily="34" charset="0"/>
            </a:rPr>
            <a:t>diogel </a:t>
          </a:r>
          <a:r>
            <a:rPr lang="en-GB" sz="2000" kern="1200" dirty="0">
              <a:latin typeface="Arial" panose="020B0604020202020204" pitchFamily="34" charset="0"/>
              <a:cs typeface="Arial" panose="020B0604020202020204" pitchFamily="34" charset="0"/>
            </a:rPr>
            <a:t>o fewn eu ffiniau</a:t>
          </a:r>
        </a:p>
      </dsp:txBody>
      <dsp:txXfrm>
        <a:off x="1789932" y="0"/>
        <a:ext cx="6439667" cy="1440129"/>
      </dsp:txXfrm>
    </dsp:sp>
    <dsp:sp modelId="{9444FACA-1BB0-4452-B239-09EA1147D2C6}">
      <dsp:nvSpPr>
        <dsp:cNvPr id="0" name=""/>
        <dsp:cNvSpPr/>
      </dsp:nvSpPr>
      <dsp:spPr>
        <a:xfrm>
          <a:off x="144012" y="144012"/>
          <a:ext cx="1645920" cy="1152103"/>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D35E17-BE6C-4B0F-B093-1D338FFA72C5}">
      <dsp:nvSpPr>
        <dsp:cNvPr id="0" name=""/>
        <dsp:cNvSpPr/>
      </dsp:nvSpPr>
      <dsp:spPr>
        <a:xfrm>
          <a:off x="0" y="1584141"/>
          <a:ext cx="8229600" cy="1440129"/>
        </a:xfrm>
        <a:prstGeom prst="roundRect">
          <a:avLst>
            <a:gd name="adj" fmla="val 100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a:solidFill>
                <a:schemeClr val="tx1"/>
              </a:solidFill>
              <a:latin typeface="Arial" panose="020B0604020202020204" pitchFamily="34" charset="0"/>
              <a:cs typeface="Arial" panose="020B0604020202020204" pitchFamily="34" charset="0"/>
            </a:rPr>
            <a:t>Yr holl oedolion sydd dan gadwad yn Lloegr</a:t>
          </a:r>
        </a:p>
        <a:p>
          <a:pPr marL="228600" lvl="1" indent="-228600" algn="l" defTabSz="889000">
            <a:lnSpc>
              <a:spcPct val="90000"/>
            </a:lnSpc>
            <a:spcBef>
              <a:spcPct val="0"/>
            </a:spcBef>
            <a:spcAft>
              <a:spcPct val="15000"/>
            </a:spcAft>
            <a:buChar char="••"/>
          </a:pPr>
          <a:r>
            <a:rPr lang="en-GB" sz="2000" kern="1200" dirty="0">
              <a:solidFill>
                <a:schemeClr val="tx1"/>
              </a:solidFill>
              <a:latin typeface="Arial" panose="020B0604020202020204" pitchFamily="34" charset="0"/>
              <a:cs typeface="Arial" panose="020B0604020202020204" pitchFamily="34" charset="0"/>
            </a:rPr>
            <a:t>Awdurdodau lleol yn Lloegr sydd â sefydliadau </a:t>
          </a:r>
          <a:r>
            <a:rPr lang="en-GB" sz="2000" kern="1200" dirty="0" smtClean="0">
              <a:solidFill>
                <a:schemeClr val="tx1"/>
              </a:solidFill>
              <a:latin typeface="Arial" panose="020B0604020202020204" pitchFamily="34" charset="0"/>
              <a:cs typeface="Arial" panose="020B0604020202020204" pitchFamily="34" charset="0"/>
            </a:rPr>
            <a:t>diogel </a:t>
          </a:r>
          <a:r>
            <a:rPr lang="en-GB" sz="2000" kern="1200" dirty="0">
              <a:solidFill>
                <a:schemeClr val="tx1"/>
              </a:solidFill>
              <a:latin typeface="Arial" panose="020B0604020202020204" pitchFamily="34" charset="0"/>
              <a:cs typeface="Arial" panose="020B0604020202020204" pitchFamily="34" charset="0"/>
            </a:rPr>
            <a:t>o fewn eu ffiniau</a:t>
          </a:r>
        </a:p>
      </dsp:txBody>
      <dsp:txXfrm>
        <a:off x="1789932" y="1584141"/>
        <a:ext cx="6439667" cy="1440129"/>
      </dsp:txXfrm>
    </dsp:sp>
    <dsp:sp modelId="{A372BE60-469D-4B38-A83C-551EB04C9021}">
      <dsp:nvSpPr>
        <dsp:cNvPr id="0" name=""/>
        <dsp:cNvSpPr/>
      </dsp:nvSpPr>
      <dsp:spPr>
        <a:xfrm>
          <a:off x="144012" y="1728154"/>
          <a:ext cx="1645920" cy="1152103"/>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C24DEC-702B-4B1D-96F2-CFAF1F439CD8}">
      <dsp:nvSpPr>
        <dsp:cNvPr id="0" name=""/>
        <dsp:cNvSpPr/>
      </dsp:nvSpPr>
      <dsp:spPr>
        <a:xfrm>
          <a:off x="0" y="3168283"/>
          <a:ext cx="8229600" cy="1440129"/>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a:latin typeface="Arial" panose="020B0604020202020204" pitchFamily="34" charset="0"/>
              <a:cs typeface="Arial" panose="020B0604020202020204" pitchFamily="34" charset="0"/>
            </a:rPr>
            <a:t>Trosglwyddiad i bobl ifanc yn cyrraedd 18 oed</a:t>
          </a: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Yr awdurdod lleol lle mae’r carchar wedi ei leoli y mae’r person ifanc yn cael ei symud iddo</a:t>
          </a:r>
          <a:endParaRPr lang="en-GB" sz="2000" kern="1200" dirty="0">
            <a:solidFill>
              <a:schemeClr val="bg1"/>
            </a:solidFill>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Yr awdurdod lleol cartref i rai sy’n gadael gofal</a:t>
          </a:r>
        </a:p>
      </dsp:txBody>
      <dsp:txXfrm>
        <a:off x="1789932" y="3168283"/>
        <a:ext cx="6439667" cy="1440129"/>
      </dsp:txXfrm>
    </dsp:sp>
    <dsp:sp modelId="{37FBA040-1413-46A6-88D7-BC04644F9496}">
      <dsp:nvSpPr>
        <dsp:cNvPr id="0" name=""/>
        <dsp:cNvSpPr/>
      </dsp:nvSpPr>
      <dsp:spPr>
        <a:xfrm>
          <a:off x="144012" y="3312296"/>
          <a:ext cx="1645920" cy="1152103"/>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32497-D8EB-4255-B888-532348819CD6}">
      <dsp:nvSpPr>
        <dsp:cNvPr id="0" name=""/>
        <dsp:cNvSpPr/>
      </dsp:nvSpPr>
      <dsp:spPr>
        <a:xfrm>
          <a:off x="0" y="0"/>
          <a:ext cx="8229600" cy="1414363"/>
        </a:xfrm>
        <a:prstGeom prst="roundRect">
          <a:avLst>
            <a:gd name="adj" fmla="val 10000"/>
          </a:avLst>
        </a:prstGeom>
        <a:solidFill>
          <a:srgbClr val="85C44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a:latin typeface="Arial" panose="020B0604020202020204" pitchFamily="34" charset="0"/>
              <a:cs typeface="Arial" panose="020B0604020202020204" pitchFamily="34" charset="0"/>
            </a:rPr>
            <a:t>Rhyddhau o </a:t>
          </a:r>
          <a:r>
            <a:rPr lang="en-GB" sz="2400" kern="1200" dirty="0" smtClean="0">
              <a:latin typeface="Arial" panose="020B0604020202020204" pitchFamily="34" charset="0"/>
              <a:cs typeface="Arial" panose="020B0604020202020204" pitchFamily="34" charset="0"/>
            </a:rPr>
            <a:t>ystad ddiogeledd </a:t>
          </a:r>
          <a:r>
            <a:rPr lang="en-GB" sz="2400" kern="1200" dirty="0">
              <a:latin typeface="Arial" panose="020B0604020202020204" pitchFamily="34" charset="0"/>
              <a:cs typeface="Arial" panose="020B0604020202020204" pitchFamily="34" charset="0"/>
            </a:rPr>
            <a:t>neu drosglwyddiad o un man i’r llall</a:t>
          </a: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Gall yr awdurdod lleol </a:t>
          </a:r>
          <a:r>
            <a:rPr lang="en-GB" sz="2000" kern="1200" dirty="0" smtClean="0">
              <a:latin typeface="Arial" panose="020B0604020202020204" pitchFamily="34" charset="0"/>
              <a:cs typeface="Arial" panose="020B0604020202020204" pitchFamily="34" charset="0"/>
            </a:rPr>
            <a:t>cyfrifol </a:t>
          </a:r>
          <a:r>
            <a:rPr lang="en-GB" sz="2000" kern="1200" dirty="0">
              <a:latin typeface="Arial" panose="020B0604020202020204" pitchFamily="34" charset="0"/>
              <a:cs typeface="Arial" panose="020B0604020202020204" pitchFamily="34" charset="0"/>
            </a:rPr>
            <a:t>newid</a:t>
          </a:r>
        </a:p>
      </dsp:txBody>
      <dsp:txXfrm>
        <a:off x="1787356" y="0"/>
        <a:ext cx="6442243" cy="1414363"/>
      </dsp:txXfrm>
    </dsp:sp>
    <dsp:sp modelId="{747727BF-E4BB-490E-8336-4A3F6B6A10E3}">
      <dsp:nvSpPr>
        <dsp:cNvPr id="0" name=""/>
        <dsp:cNvSpPr/>
      </dsp:nvSpPr>
      <dsp:spPr>
        <a:xfrm>
          <a:off x="141436" y="141436"/>
          <a:ext cx="1645920" cy="1131490"/>
        </a:xfrm>
        <a:prstGeom prst="roundRect">
          <a:avLst>
            <a:gd name="adj" fmla="val 10000"/>
          </a:avLst>
        </a:prstGeom>
        <a:blipFill rotWithShape="1">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45F0DF-C865-4074-ABDF-119EB11B6FB4}">
      <dsp:nvSpPr>
        <dsp:cNvPr id="0" name=""/>
        <dsp:cNvSpPr/>
      </dsp:nvSpPr>
      <dsp:spPr>
        <a:xfrm>
          <a:off x="0" y="1555799"/>
          <a:ext cx="8229600" cy="1414363"/>
        </a:xfrm>
        <a:prstGeom prst="roundRect">
          <a:avLst>
            <a:gd name="adj" fmla="val 10000"/>
          </a:avLst>
        </a:prstGeom>
        <a:solidFill>
          <a:srgbClr val="EF95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a:latin typeface="Arial" panose="020B0604020202020204" pitchFamily="34" charset="0"/>
              <a:cs typeface="Arial" panose="020B0604020202020204" pitchFamily="34" charset="0"/>
            </a:rPr>
            <a:t>Dilyniant mewn gofal</a:t>
          </a: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Yr awdurdod lleol sy’n ‘anfon’ yn hysbysu’r awdurdod lleol sy’n ‘derbyn’</a:t>
          </a:r>
        </a:p>
      </dsp:txBody>
      <dsp:txXfrm>
        <a:off x="1787356" y="1555799"/>
        <a:ext cx="6442243" cy="1414363"/>
      </dsp:txXfrm>
    </dsp:sp>
    <dsp:sp modelId="{3FFEF6F6-DEA0-469D-AC54-FA1E9D22F7E9}">
      <dsp:nvSpPr>
        <dsp:cNvPr id="0" name=""/>
        <dsp:cNvSpPr/>
      </dsp:nvSpPr>
      <dsp:spPr>
        <a:xfrm>
          <a:off x="141436" y="1697236"/>
          <a:ext cx="1645920" cy="1131490"/>
        </a:xfrm>
        <a:prstGeom prst="roundRect">
          <a:avLst>
            <a:gd name="adj" fmla="val 10000"/>
          </a:avLst>
        </a:prstGeom>
        <a:blipFill rotWithShape="1">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5ABBE52-FE80-49F6-99E0-D357EACDF62C}">
      <dsp:nvSpPr>
        <dsp:cNvPr id="0" name=""/>
        <dsp:cNvSpPr/>
      </dsp:nvSpPr>
      <dsp:spPr>
        <a:xfrm>
          <a:off x="0" y="3111599"/>
          <a:ext cx="8229600" cy="1414363"/>
        </a:xfrm>
        <a:prstGeom prst="roundRect">
          <a:avLst>
            <a:gd name="adj" fmla="val 10000"/>
          </a:avLst>
        </a:prstGeom>
        <a:solidFill>
          <a:srgbClr val="5CC9E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GB" sz="2400" kern="1200" dirty="0">
              <a:latin typeface="Arial" panose="020B0604020202020204" pitchFamily="34" charset="0"/>
              <a:cs typeface="Arial" panose="020B0604020202020204" pitchFamily="34" charset="0"/>
            </a:rPr>
            <a:t>Trefniadau </a:t>
          </a:r>
          <a:r>
            <a:rPr lang="en-GB" sz="2400" kern="1200" dirty="0" smtClean="0">
              <a:latin typeface="Arial" panose="020B0604020202020204" pitchFamily="34" charset="0"/>
              <a:cs typeface="Arial" panose="020B0604020202020204" pitchFamily="34" charset="0"/>
            </a:rPr>
            <a:t>trawsffiniol</a:t>
          </a:r>
          <a:endParaRPr lang="en-GB" sz="2400" kern="1200" dirty="0">
            <a:latin typeface="Arial" panose="020B0604020202020204" pitchFamily="34" charset="0"/>
            <a:cs typeface="Arial" panose="020B0604020202020204" pitchFamily="34" charset="0"/>
          </a:endParaRPr>
        </a:p>
        <a:p>
          <a:pPr marL="228600" lvl="1" indent="-228600" algn="l" defTabSz="889000">
            <a:lnSpc>
              <a:spcPct val="90000"/>
            </a:lnSpc>
            <a:spcBef>
              <a:spcPct val="0"/>
            </a:spcBef>
            <a:spcAft>
              <a:spcPct val="15000"/>
            </a:spcAft>
            <a:buChar char="••"/>
          </a:pPr>
          <a:r>
            <a:rPr lang="en-GB" sz="2000" kern="1200" dirty="0">
              <a:latin typeface="Arial" panose="020B0604020202020204" pitchFamily="34" charset="0"/>
              <a:cs typeface="Arial" panose="020B0604020202020204" pitchFamily="34" charset="0"/>
            </a:rPr>
            <a:t>Egwyddorion parhad gofal </a:t>
          </a:r>
          <a:r>
            <a:rPr lang="en-GB" sz="2000" kern="1200" dirty="0" smtClean="0">
              <a:latin typeface="Arial" panose="020B0604020202020204" pitchFamily="34" charset="0"/>
              <a:cs typeface="Arial" panose="020B0604020202020204" pitchFamily="34" charset="0"/>
            </a:rPr>
            <a:t>trawsffiniol </a:t>
          </a:r>
          <a:r>
            <a:rPr lang="en-GB" sz="2000" kern="1200" dirty="0">
              <a:latin typeface="Arial" panose="020B0604020202020204" pitchFamily="34" charset="0"/>
              <a:cs typeface="Arial" panose="020B0604020202020204" pitchFamily="34" charset="0"/>
            </a:rPr>
            <a:t>o fewn y Deyrnas Unedig</a:t>
          </a:r>
        </a:p>
      </dsp:txBody>
      <dsp:txXfrm>
        <a:off x="1787356" y="3111599"/>
        <a:ext cx="6442243" cy="1414363"/>
      </dsp:txXfrm>
    </dsp:sp>
    <dsp:sp modelId="{61DB7D18-C0D3-48F2-8212-1652C04DCD57}">
      <dsp:nvSpPr>
        <dsp:cNvPr id="0" name=""/>
        <dsp:cNvSpPr/>
      </dsp:nvSpPr>
      <dsp:spPr>
        <a:xfrm>
          <a:off x="141436" y="3253035"/>
          <a:ext cx="1645920" cy="1131490"/>
        </a:xfrm>
        <a:prstGeom prst="roundRect">
          <a:avLst>
            <a:gd name="adj" fmla="val 10000"/>
          </a:avLst>
        </a:prstGeom>
        <a:blipFill rotWithShape="1">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3713"/>
          </a:xfrm>
          <a:prstGeom prst="rect">
            <a:avLst/>
          </a:prstGeom>
        </p:spPr>
        <p:txBody>
          <a:bodyPr vert="horz" lIns="91438" tIns="45719" rIns="91438" bIns="45719" rtlCol="0"/>
          <a:lstStyle>
            <a:lvl1pPr algn="l">
              <a:defRPr sz="1200"/>
            </a:lvl1pPr>
          </a:lstStyle>
          <a:p>
            <a:endParaRPr lang="en-GB" dirty="0"/>
          </a:p>
        </p:txBody>
      </p:sp>
      <p:sp>
        <p:nvSpPr>
          <p:cNvPr id="3" name="Date Placeholder 2"/>
          <p:cNvSpPr>
            <a:spLocks noGrp="1"/>
          </p:cNvSpPr>
          <p:nvPr>
            <p:ph type="dt" idx="1"/>
          </p:nvPr>
        </p:nvSpPr>
        <p:spPr>
          <a:xfrm>
            <a:off x="3850444" y="1"/>
            <a:ext cx="2945659" cy="493713"/>
          </a:xfrm>
          <a:prstGeom prst="rect">
            <a:avLst/>
          </a:prstGeom>
        </p:spPr>
        <p:txBody>
          <a:bodyPr vert="horz" lIns="91438" tIns="45719" rIns="91438" bIns="45719" rtlCol="0"/>
          <a:lstStyle>
            <a:lvl1pPr algn="r">
              <a:defRPr sz="1200"/>
            </a:lvl1pPr>
          </a:lstStyle>
          <a:p>
            <a:fld id="{2F6F487F-92FD-490C-ABF8-B7476D80A5B8}" type="datetimeFigureOut">
              <a:rPr lang="en-GB" smtClean="0"/>
              <a:pPr/>
              <a:t>13/05/2016</a:t>
            </a:fld>
            <a:endParaRPr lang="en-GB" dirty="0"/>
          </a:p>
        </p:txBody>
      </p:sp>
      <p:sp>
        <p:nvSpPr>
          <p:cNvPr id="4" name="Slide Image Placeholder 3"/>
          <p:cNvSpPr>
            <a:spLocks noGrp="1" noRot="1" noChangeAspect="1"/>
          </p:cNvSpPr>
          <p:nvPr>
            <p:ph type="sldImg" idx="2"/>
          </p:nvPr>
        </p:nvSpPr>
        <p:spPr>
          <a:xfrm>
            <a:off x="930275" y="741363"/>
            <a:ext cx="4937125" cy="3702050"/>
          </a:xfrm>
          <a:prstGeom prst="rect">
            <a:avLst/>
          </a:prstGeom>
          <a:noFill/>
          <a:ln w="12700">
            <a:solidFill>
              <a:prstClr val="black"/>
            </a:solidFill>
          </a:ln>
        </p:spPr>
        <p:txBody>
          <a:bodyPr vert="horz" lIns="91438" tIns="45719" rIns="91438" bIns="45719" rtlCol="0" anchor="ctr"/>
          <a:lstStyle/>
          <a:p>
            <a:endParaRPr lang="en-GB" dirty="0"/>
          </a:p>
        </p:txBody>
      </p:sp>
      <p:sp>
        <p:nvSpPr>
          <p:cNvPr id="5" name="Notes Placeholder 4"/>
          <p:cNvSpPr>
            <a:spLocks noGrp="1"/>
          </p:cNvSpPr>
          <p:nvPr>
            <p:ph type="body" sz="quarter" idx="3"/>
          </p:nvPr>
        </p:nvSpPr>
        <p:spPr>
          <a:xfrm>
            <a:off x="230486" y="4526160"/>
            <a:ext cx="6408712" cy="4659437"/>
          </a:xfrm>
          <a:prstGeom prst="rect">
            <a:avLst/>
          </a:prstGeom>
        </p:spPr>
        <p:txBody>
          <a:bodyPr vert="horz" lIns="91438" tIns="45719" rIns="91438" bIns="4571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378825"/>
            <a:ext cx="2945659" cy="493713"/>
          </a:xfrm>
          <a:prstGeom prst="rect">
            <a:avLst/>
          </a:prstGeom>
        </p:spPr>
        <p:txBody>
          <a:bodyPr vert="horz" lIns="91438" tIns="45719" rIns="91438" bIns="4571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4" y="9378825"/>
            <a:ext cx="2945659" cy="493713"/>
          </a:xfrm>
          <a:prstGeom prst="rect">
            <a:avLst/>
          </a:prstGeom>
        </p:spPr>
        <p:txBody>
          <a:bodyPr vert="horz" lIns="91438" tIns="45719" rIns="91438" bIns="45719" rtlCol="0" anchor="b"/>
          <a:lstStyle>
            <a:lvl1pPr algn="r">
              <a:defRPr sz="1200"/>
            </a:lvl1pPr>
          </a:lstStyle>
          <a:p>
            <a:fld id="{A771E050-A66B-4E11-9C20-135C160BC1C9}" type="slidenum">
              <a:rPr lang="en-GB" smtClean="0"/>
              <a:pPr/>
              <a:t>‹#›</a:t>
            </a:fld>
            <a:endParaRPr lang="en-GB" dirty="0"/>
          </a:p>
        </p:txBody>
      </p:sp>
    </p:spTree>
    <p:extLst>
      <p:ext uri="{BB962C8B-B14F-4D97-AF65-F5344CB8AC3E}">
        <p14:creationId xmlns:p14="http://schemas.microsoft.com/office/powerpoint/2010/main" val="29670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cy-GB" dirty="0"/>
              <a:t>[</a:t>
            </a:r>
            <a:r>
              <a:rPr lang="cy-GB" b="1" dirty="0"/>
              <a:t>NODYN I HWYLUSWYR</a:t>
            </a:r>
            <a:r>
              <a:rPr lang="cy-GB" dirty="0"/>
              <a:t>: </a:t>
            </a:r>
            <a:r>
              <a:rPr lang="cy-GB" dirty="0" smtClean="0"/>
              <a:t>Mae </a:t>
            </a:r>
            <a:r>
              <a:rPr lang="cy-GB" dirty="0"/>
              <a:t>animeiddio ar </a:t>
            </a:r>
            <a:r>
              <a:rPr lang="cy-GB" dirty="0" smtClean="0"/>
              <a:t>sleidiau </a:t>
            </a:r>
            <a:r>
              <a:rPr lang="cy-GB" dirty="0"/>
              <a:t>1, 3, 4, 6 ac </a:t>
            </a:r>
            <a:r>
              <a:rPr lang="cy-GB" dirty="0" smtClean="0"/>
              <a:t>8.]</a:t>
            </a:r>
            <a:endParaRPr lang="cy-GB" dirty="0"/>
          </a:p>
          <a:p>
            <a:pPr>
              <a:spcAft>
                <a:spcPts val="1200"/>
              </a:spcAft>
            </a:pPr>
            <a:endParaRPr lang="cy-GB" dirty="0"/>
          </a:p>
          <a:p>
            <a:pPr marL="228600" lvl="0" indent="-228600">
              <a:spcBef>
                <a:spcPts val="600"/>
              </a:spcBef>
              <a:spcAft>
                <a:spcPts val="1200"/>
              </a:spcAft>
              <a:buFont typeface="+mj-lt"/>
              <a:buAutoNum type="arabicPeriod"/>
            </a:pPr>
            <a:r>
              <a:rPr lang="cy-GB" dirty="0"/>
              <a:t>Mae’r trosolwg hwn yn rhan o gyfres o ddeunyddiau dysgu a ddatblygwyd i gynorthwyo gweithredu Deddf Gwasanaethau Cymdeithasol a Llesiant (Cymru) 2014. </a:t>
            </a:r>
            <a:r>
              <a:rPr lang="cy-GB" dirty="0" smtClean="0"/>
              <a:t>Mae’r deunyddiau hyn yn crynhoi ac yn egluro codau ymarfer neu ganllawiau statudol sy’n sail i’r Ddeddf ac wedi’u llunio i helpu’r rhai sydd yn ymwneud â gwasanaethau gofal a chymorth i allu ei deall a’i gweithredu. </a:t>
            </a:r>
          </a:p>
          <a:p>
            <a:pPr marL="228600" lvl="0" indent="-228600">
              <a:spcBef>
                <a:spcPts val="600"/>
              </a:spcBef>
              <a:spcAft>
                <a:spcPts val="1200"/>
              </a:spcAft>
              <a:buFont typeface="+mj-lt"/>
              <a:buAutoNum type="arabicPeriod"/>
            </a:pPr>
            <a:endParaRPr lang="cy-GB" dirty="0"/>
          </a:p>
          <a:p>
            <a:pPr marL="228600" lvl="0" indent="-228600">
              <a:spcBef>
                <a:spcPts val="600"/>
              </a:spcBef>
              <a:spcAft>
                <a:spcPts val="1200"/>
              </a:spcAft>
              <a:buFont typeface="+mj-lt"/>
              <a:buAutoNum type="arabicPeriod"/>
            </a:pPr>
            <a:r>
              <a:rPr lang="cy-GB" dirty="0"/>
              <a:t>Derbyniodd y Ddeddf Gysyniad Brenhinol ar </a:t>
            </a:r>
            <a:r>
              <a:rPr lang="cy-GB" dirty="0" smtClean="0"/>
              <a:t>1 Mai </a:t>
            </a:r>
            <a:r>
              <a:rPr lang="cy-GB" dirty="0"/>
              <a:t>2014 a daw i rym </a:t>
            </a:r>
            <a:r>
              <a:rPr lang="cy-GB" dirty="0" smtClean="0"/>
              <a:t>6 </a:t>
            </a:r>
            <a:r>
              <a:rPr lang="cy-GB" dirty="0"/>
              <a:t>Ebrill 2016. Pwrpas cyffredinol y Ddeddf </a:t>
            </a:r>
            <a:r>
              <a:rPr lang="cy-GB" dirty="0" smtClean="0"/>
              <a:t>yw </a:t>
            </a:r>
            <a:r>
              <a:rPr lang="cy-GB" dirty="0"/>
              <a:t>diwygio a symleiddio’r gyfraith: mae’n diddymu ac yn diosodli nifer o ddeddfau a chanllawiau blaenorol ar ofal a chymorth. Mae’r Ddeddf yn cyflwyno dyletswyddau newydd ar gyfer awdurdodau lleol, byrddau iechyd lleol a chyrff cyhoeddus </a:t>
            </a:r>
            <a:r>
              <a:rPr lang="cy-GB" dirty="0" smtClean="0"/>
              <a:t>eraill, </a:t>
            </a:r>
            <a:r>
              <a:rPr lang="cy-GB" dirty="0"/>
              <a:t>ac mae’n </a:t>
            </a:r>
            <a:r>
              <a:rPr lang="cy-GB" dirty="0" smtClean="0"/>
              <a:t>ymwneud </a:t>
            </a:r>
            <a:r>
              <a:rPr lang="cy-GB" dirty="0"/>
              <a:t>ag oedolion, plant a </a:t>
            </a:r>
            <a:r>
              <a:rPr lang="cy-GB" dirty="0" smtClean="0"/>
              <a:t>gofalwyr.</a:t>
            </a:r>
          </a:p>
          <a:p>
            <a:pPr marL="228600" lvl="0" indent="-228600">
              <a:spcBef>
                <a:spcPts val="600"/>
              </a:spcBef>
              <a:spcAft>
                <a:spcPts val="1200"/>
              </a:spcAft>
              <a:buFont typeface="+mj-lt"/>
              <a:buAutoNum type="arabicPeriod"/>
            </a:pPr>
            <a:endParaRPr lang="cy-GB" dirty="0"/>
          </a:p>
          <a:p>
            <a:pPr marL="228600" lvl="0" indent="-228600">
              <a:spcBef>
                <a:spcPts val="600"/>
              </a:spcBef>
              <a:spcAft>
                <a:spcPts val="1200"/>
              </a:spcAft>
              <a:buFont typeface="+mj-lt"/>
              <a:buAutoNum type="arabicPeriod"/>
            </a:pPr>
            <a:r>
              <a:rPr lang="cy-GB" dirty="0"/>
              <a:t>Mae’r cyflwyniad hwn yn drosolwg o asesu a diwallu anghenion oedolion a phlant (y rhai o dan 18 oed yn ôl y diffiniad) yn yr </a:t>
            </a:r>
            <a:r>
              <a:rPr lang="cy-GB" dirty="0" smtClean="0"/>
              <a:t>ystad ddiogeledd </a:t>
            </a:r>
            <a:r>
              <a:rPr lang="cy-GB" dirty="0" smtClean="0"/>
              <a:t>h.y. </a:t>
            </a:r>
            <a:r>
              <a:rPr lang="cy-GB" dirty="0"/>
              <a:t>yn y carchar, mewn llety cadw ieuenctid, </a:t>
            </a:r>
            <a:r>
              <a:rPr lang="cy-GB" dirty="0" smtClean="0"/>
              <a:t>adeliadau </a:t>
            </a:r>
            <a:r>
              <a:rPr lang="cy-GB" dirty="0"/>
              <a:t>a </a:t>
            </a:r>
            <a:r>
              <a:rPr lang="cy-GB" dirty="0" smtClean="0"/>
              <a:t>gymeradwywyd, </a:t>
            </a:r>
            <a:r>
              <a:rPr lang="cy-GB" dirty="0"/>
              <a:t>a llety mechnïaeth. </a:t>
            </a:r>
            <a:endParaRPr lang="cy-GB" dirty="0" smtClean="0"/>
          </a:p>
          <a:p>
            <a:pPr marL="228600" lvl="0" indent="-228600">
              <a:spcBef>
                <a:spcPts val="600"/>
              </a:spcBef>
              <a:spcAft>
                <a:spcPts val="1200"/>
              </a:spcAft>
              <a:buFont typeface="+mj-lt"/>
              <a:buAutoNum type="arabicPeriod"/>
            </a:pPr>
            <a:endParaRPr lang="cy-GB" dirty="0"/>
          </a:p>
          <a:p>
            <a:pPr marL="228600" lvl="0" indent="-228600">
              <a:spcBef>
                <a:spcPts val="600"/>
              </a:spcBef>
              <a:spcAft>
                <a:spcPts val="1200"/>
              </a:spcAft>
              <a:buFont typeface="+mj-lt"/>
              <a:buAutoNum type="arabicPeriod"/>
            </a:pPr>
            <a:r>
              <a:rPr lang="cy-GB" dirty="0"/>
              <a:t>Mae hwn </a:t>
            </a:r>
            <a:r>
              <a:rPr lang="cy-GB" dirty="0" smtClean="0"/>
              <a:t>wedi </a:t>
            </a:r>
            <a:r>
              <a:rPr lang="cy-GB" dirty="0"/>
              <a:t>ei fwriadu ar gyfer unrhywun a hoffai </a:t>
            </a:r>
            <a:r>
              <a:rPr lang="cy-GB" dirty="0" smtClean="0"/>
              <a:t>drosolwg </a:t>
            </a:r>
            <a:r>
              <a:rPr lang="cy-GB" dirty="0"/>
              <a:t>cyffredinol byr o </a:t>
            </a:r>
            <a:r>
              <a:rPr lang="cy-GB" dirty="0" smtClean="0"/>
              <a:t>Ran </a:t>
            </a:r>
            <a:r>
              <a:rPr lang="cy-GB" dirty="0"/>
              <a:t>11, Pennod 1 o’r Ddeddf a sut mae’n effeithio ar gyfrifoldebau o dan Ran 3 </a:t>
            </a:r>
            <a:r>
              <a:rPr lang="cy-GB" dirty="0" smtClean="0"/>
              <a:t>(Asesu Anghenion Unigolion</a:t>
            </a:r>
            <a:r>
              <a:rPr lang="cy-GB" dirty="0"/>
              <a:t>) a Rhan 4 </a:t>
            </a:r>
            <a:r>
              <a:rPr lang="cy-GB" dirty="0" smtClean="0"/>
              <a:t>(Diwallu Anghenion Unigolion</a:t>
            </a:r>
            <a:r>
              <a:rPr lang="cy-GB" dirty="0"/>
              <a:t>) o’r Ddeddf</a:t>
            </a:r>
            <a:r>
              <a:rPr lang="cy-GB" dirty="0" smtClean="0"/>
              <a:t>.</a:t>
            </a:r>
          </a:p>
          <a:p>
            <a:pPr marL="228600" lvl="0" indent="-228600">
              <a:spcBef>
                <a:spcPts val="600"/>
              </a:spcBef>
              <a:spcAft>
                <a:spcPts val="1200"/>
              </a:spcAft>
              <a:buFont typeface="+mj-lt"/>
              <a:buAutoNum type="arabicPeriod"/>
            </a:pPr>
            <a:endParaRPr lang="cy-GB" dirty="0"/>
          </a:p>
          <a:p>
            <a:pPr marL="228600" lvl="0" indent="-228600">
              <a:spcBef>
                <a:spcPts val="600"/>
              </a:spcBef>
              <a:spcAft>
                <a:spcPts val="1200"/>
              </a:spcAft>
              <a:buFont typeface="+mj-lt"/>
              <a:buAutoNum type="arabicPeriod"/>
            </a:pPr>
            <a:r>
              <a:rPr lang="cy-GB" dirty="0"/>
              <a:t>Sylwer bod cyflwyniad llawn a deunyddiau dysgu mwy trylwyr ar y pwnc hwn ar gael ar gyfer ymarferwyr sydd angen gwybod rhagor. </a:t>
            </a:r>
          </a:p>
        </p:txBody>
      </p:sp>
      <p:sp>
        <p:nvSpPr>
          <p:cNvPr id="4" name="Slide Number Placeholder 3"/>
          <p:cNvSpPr>
            <a:spLocks noGrp="1"/>
          </p:cNvSpPr>
          <p:nvPr>
            <p:ph type="sldNum" sz="quarter" idx="10"/>
          </p:nvPr>
        </p:nvSpPr>
        <p:spPr/>
        <p:txBody>
          <a:bodyPr/>
          <a:lstStyle/>
          <a:p>
            <a:fld id="{A771E050-A66B-4E11-9C20-135C160BC1C9}" type="slidenum">
              <a:rPr lang="en-GB" smtClean="0"/>
              <a:pPr/>
              <a:t>0</a:t>
            </a:fld>
            <a:endParaRPr lang="en-GB" dirty="0"/>
          </a:p>
        </p:txBody>
      </p:sp>
    </p:spTree>
    <p:extLst>
      <p:ext uri="{BB962C8B-B14F-4D97-AF65-F5344CB8AC3E}">
        <p14:creationId xmlns:p14="http://schemas.microsoft.com/office/powerpoint/2010/main" val="1826616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6" y="4526160"/>
            <a:ext cx="6408712" cy="5091485"/>
          </a:xfrm>
        </p:spPr>
        <p:txBody>
          <a:bodyPr/>
          <a:lstStyle/>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Mae dyletswydd o dan y Ddeddf gan yr awdurdod lleol, sydd â chyfrifoldeb, i asesu a diwallu anghenion gofal a chymorth unigolyn – y broses asesu a chynllunio gofal a ddisgrifiwyd ar sleid 3 a 4. Fodd bynnag, os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unigolyn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mae ystyriaethau eraill oherwydd y lleoliad a chyfrifoldebau eraill </a:t>
            </a:r>
            <a:r>
              <a:rPr lang="cy-GB" sz="1200" kern="1200" dirty="0" smtClean="0">
                <a:solidFill>
                  <a:schemeClr val="tx1"/>
                </a:solidFill>
                <a:effectLst/>
                <a:latin typeface="Arial" panose="020B0604020202020204" pitchFamily="34" charset="0"/>
                <a:ea typeface="+mn-ea"/>
                <a:cs typeface="Arial" panose="020B0604020202020204" pitchFamily="34" charset="0"/>
              </a:rPr>
              <a:t>tra’i fod </a:t>
            </a:r>
            <a:r>
              <a:rPr lang="cy-GB" sz="1200" kern="1200" dirty="0">
                <a:solidFill>
                  <a:schemeClr val="tx1"/>
                </a:solidFill>
                <a:effectLst/>
                <a:latin typeface="Arial" panose="020B0604020202020204" pitchFamily="34" charset="0"/>
                <a:ea typeface="+mn-ea"/>
                <a:cs typeface="Arial" panose="020B0604020202020204" pitchFamily="34" charset="0"/>
              </a:rPr>
              <a:t>dan gadwad a phan mae’n cael ei rhyddhau. Ceir crynodeb o’r cyfrifoldebau ar y tabl hwn a dylid ei esbonio ar y cyd â’r ‘Llwybr Cenedlaethol Gofal a Chymorth ar gyfer oedolion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Yn ystod </a:t>
            </a:r>
            <a:r>
              <a:rPr lang="cy-GB" sz="1200" b="1" kern="1200" dirty="0">
                <a:solidFill>
                  <a:schemeClr val="tx1"/>
                </a:solidFill>
                <a:effectLst/>
                <a:latin typeface="Arial" panose="020B0604020202020204" pitchFamily="34" charset="0"/>
                <a:ea typeface="+mn-ea"/>
                <a:cs typeface="Arial" panose="020B0604020202020204" pitchFamily="34" charset="0"/>
              </a:rPr>
              <a:t>y cam yn y llys neu cyn y ddedfryd</a:t>
            </a:r>
            <a:r>
              <a:rPr lang="cy-GB" sz="1200" kern="1200" dirty="0">
                <a:solidFill>
                  <a:schemeClr val="tx1"/>
                </a:solidFill>
                <a:effectLst/>
                <a:latin typeface="Arial" panose="020B0604020202020204" pitchFamily="34" charset="0"/>
                <a:ea typeface="+mn-ea"/>
                <a:cs typeface="Arial" panose="020B0604020202020204" pitchFamily="34" charset="0"/>
              </a:rPr>
              <a:t>, bydd y Gwasanaeth Prawf Cenedlaethol neu Swyddog y Llys yn cyflwyno Adroddiad </a:t>
            </a:r>
            <a:r>
              <a:rPr lang="cy-GB" sz="1200" kern="1200" dirty="0" smtClean="0">
                <a:solidFill>
                  <a:schemeClr val="tx1"/>
                </a:solidFill>
                <a:effectLst/>
                <a:latin typeface="Arial" panose="020B0604020202020204" pitchFamily="34" charset="0"/>
                <a:ea typeface="+mn-ea"/>
                <a:cs typeface="Arial" panose="020B0604020202020204" pitchFamily="34" charset="0"/>
              </a:rPr>
              <a:t>Cyn</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D</a:t>
            </a:r>
            <a:r>
              <a:rPr lang="cy-GB" sz="1200" kern="1200" dirty="0" smtClean="0">
                <a:solidFill>
                  <a:schemeClr val="tx1"/>
                </a:solidFill>
                <a:effectLst/>
                <a:latin typeface="Arial" panose="020B0604020202020204" pitchFamily="34" charset="0"/>
                <a:ea typeface="+mn-ea"/>
                <a:cs typeface="Arial" panose="020B0604020202020204" pitchFamily="34" charset="0"/>
              </a:rPr>
              <a:t>edfrydu </a:t>
            </a:r>
            <a:r>
              <a:rPr lang="cy-GB" sz="1200" kern="1200" dirty="0">
                <a:solidFill>
                  <a:schemeClr val="tx1"/>
                </a:solidFill>
                <a:effectLst/>
                <a:latin typeface="Arial" panose="020B0604020202020204" pitchFamily="34" charset="0"/>
                <a:ea typeface="+mn-ea"/>
                <a:cs typeface="Arial" panose="020B0604020202020204" pitchFamily="34" charset="0"/>
              </a:rPr>
              <a:t>sy’n gyfle i nodi os oes gan oedolyn sy’n aros i gael ei ddedfrydu unrhyw anghenion gofal a chymorth. Bydd angen i’r Gwasanaeth Prawf Cenedlaethol gysylltu â’r awdurdod lleol lle bu’r oedolyn yn byw i wybod rhagor am y sefyllfa gyfredol. Mae hefyd yn gyfle i gofnodi a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unigolyn 18-24 oed yn berson sy’n gadael gofal. Dylai’r Gwasanaeth Prawf Cenedlaethol rybuddio’r awdurdod lleol sy’n gyfrifol os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hi’n ymddangos bod gan yr oedolyn anghenion gofal a chymorth, os </a:t>
            </a:r>
            <a:r>
              <a:rPr lang="cy-GB" sz="1200" kern="1200" dirty="0" smtClean="0">
                <a:solidFill>
                  <a:schemeClr val="tx1"/>
                </a:solidFill>
                <a:effectLst/>
                <a:latin typeface="Arial" panose="020B0604020202020204" pitchFamily="34" charset="0"/>
                <a:ea typeface="+mn-ea"/>
                <a:cs typeface="Arial" panose="020B0604020202020204" pitchFamily="34" charset="0"/>
              </a:rPr>
              <a:t>yw’n </a:t>
            </a:r>
            <a:r>
              <a:rPr lang="cy-GB" sz="1200" kern="1200" dirty="0">
                <a:solidFill>
                  <a:schemeClr val="tx1"/>
                </a:solidFill>
                <a:effectLst/>
                <a:latin typeface="Arial" panose="020B0604020202020204" pitchFamily="34" charset="0"/>
                <a:ea typeface="+mn-ea"/>
                <a:cs typeface="Arial" panose="020B0604020202020204" pitchFamily="34" charset="0"/>
              </a:rPr>
              <a:t>cael ei ddedfrydu neu ei ryddhau.</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Pan fydd unigolyn yn cael ei </a:t>
            </a:r>
            <a:r>
              <a:rPr lang="cy-GB" sz="1200" b="1" kern="1200" dirty="0">
                <a:solidFill>
                  <a:schemeClr val="tx1"/>
                </a:solidFill>
                <a:effectLst/>
                <a:latin typeface="Arial" panose="020B0604020202020204" pitchFamily="34" charset="0"/>
                <a:ea typeface="+mn-ea"/>
                <a:cs typeface="Arial" panose="020B0604020202020204" pitchFamily="34" charset="0"/>
              </a:rPr>
              <a:t>dderbyn</a:t>
            </a:r>
            <a:r>
              <a:rPr lang="cy-GB" sz="1200" kern="1200" dirty="0">
                <a:solidFill>
                  <a:schemeClr val="tx1"/>
                </a:solidFill>
                <a:effectLst/>
                <a:latin typeface="Arial" panose="020B0604020202020204" pitchFamily="34" charset="0"/>
                <a:ea typeface="+mn-ea"/>
                <a:cs typeface="Arial" panose="020B0604020202020204" pitchFamily="34" charset="0"/>
              </a:rPr>
              <a:t> </a:t>
            </a:r>
            <a:r>
              <a:rPr lang="cy-GB" sz="1200" b="1" kern="1200" dirty="0">
                <a:solidFill>
                  <a:schemeClr val="tx1"/>
                </a:solidFill>
                <a:effectLst/>
                <a:latin typeface="Arial" panose="020B0604020202020204" pitchFamily="34" charset="0"/>
                <a:ea typeface="+mn-ea"/>
                <a:cs typeface="Arial" panose="020B0604020202020204" pitchFamily="34" charset="0"/>
              </a:rPr>
              <a:t>i’r ddalfa</a:t>
            </a:r>
            <a:r>
              <a:rPr lang="cy-GB" sz="1200" kern="1200" dirty="0">
                <a:solidFill>
                  <a:schemeClr val="tx1"/>
                </a:solidFill>
                <a:effectLst/>
                <a:latin typeface="Arial" panose="020B0604020202020204" pitchFamily="34" charset="0"/>
                <a:ea typeface="+mn-ea"/>
                <a:cs typeface="Arial" panose="020B0604020202020204" pitchFamily="34" charset="0"/>
              </a:rPr>
              <a:t>, bydd staff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yn cynnal sgrinio ar y noson gyntaf a sgrinio sylfaenol y ddalfa (o fewn 72 awr). Bydd staff gofal iechyd yn cynnal asesiad gofal iechyd rhagarweiniol ac ail asesiad gofal iechyd (o fewn 72 awr). Bydd y sgrinio hyn yn darparu cyfle i wirio a oes gan yr oedolyn sy’n dod i mewn i’r ddalfa eisoes gynllun gofal a chymorth neu’n ymddangos bod angen gofal a chymorth arno. Dylai staff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a staff gofal iechyd drafod a chytuno a oes angen cyfeirio’r unigolyn at yr awdurdod lleol am asesiad a phwy fydd yn ei </a:t>
            </a:r>
            <a:r>
              <a:rPr lang="cy-GB" sz="1200" kern="1200" dirty="0" smtClean="0">
                <a:solidFill>
                  <a:schemeClr val="tx1"/>
                </a:solidFill>
                <a:effectLst/>
                <a:latin typeface="Arial" panose="020B0604020202020204" pitchFamily="34" charset="0"/>
                <a:ea typeface="+mn-ea"/>
                <a:cs typeface="Arial" panose="020B0604020202020204" pitchFamily="34" charset="0"/>
              </a:rPr>
              <a:t>weithredu. </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Yn ystod eu cyfnod </a:t>
            </a:r>
            <a:r>
              <a:rPr lang="cy-GB" sz="1200" b="1" kern="1200" dirty="0">
                <a:solidFill>
                  <a:schemeClr val="tx1"/>
                </a:solidFill>
                <a:effectLst/>
                <a:latin typeface="Arial" panose="020B0604020202020204" pitchFamily="34" charset="0"/>
                <a:ea typeface="+mn-ea"/>
                <a:cs typeface="Arial" panose="020B0604020202020204" pitchFamily="34" charset="0"/>
              </a:rPr>
              <a:t>dan gadwad</a:t>
            </a:r>
            <a:r>
              <a:rPr lang="cy-GB" sz="1200" kern="1200" dirty="0">
                <a:solidFill>
                  <a:schemeClr val="tx1"/>
                </a:solidFill>
                <a:effectLst/>
                <a:latin typeface="Arial" panose="020B0604020202020204" pitchFamily="34" charset="0"/>
                <a:ea typeface="+mn-ea"/>
                <a:cs typeface="Arial" panose="020B0604020202020204" pitchFamily="34" charset="0"/>
              </a:rPr>
              <a:t>, bydd pob carcharor yn cymryd rhan mewn cwrs sefydlu o fewn yr wythnos </a:t>
            </a:r>
            <a:r>
              <a:rPr lang="cy-GB" sz="1200" kern="1200" dirty="0" smtClean="0">
                <a:solidFill>
                  <a:schemeClr val="tx1"/>
                </a:solidFill>
                <a:effectLst/>
                <a:latin typeface="Arial" panose="020B0604020202020204" pitchFamily="34" charset="0"/>
                <a:ea typeface="+mn-ea"/>
                <a:cs typeface="Arial" panose="020B0604020202020204" pitchFamily="34" charset="0"/>
              </a:rPr>
              <a:t>gyntaf, </a:t>
            </a:r>
            <a:r>
              <a:rPr lang="cy-GB" sz="1200" kern="1200" dirty="0">
                <a:solidFill>
                  <a:schemeClr val="tx1"/>
                </a:solidFill>
                <a:effectLst/>
                <a:latin typeface="Arial" panose="020B0604020202020204" pitchFamily="34" charset="0"/>
                <a:ea typeface="+mn-ea"/>
                <a:cs typeface="Arial" panose="020B0604020202020204" pitchFamily="34" charset="0"/>
              </a:rPr>
              <a:t>a’r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sy’n rheoli hyn, ond dylai’r awdurdod lleol ddarparu gwybodaeth am ofal a chymorth e.e. sut i ddod o hyd i wasanaethau gwybodaeth, cyngor a chymorth (IAA) a sut i hunan-gyfeirio. Os hysbysir awdurdod lleol ei bod hi’n ymddangos bod gan unigolyn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anghenion gofal a chymorth neu gynllun gofal a chymorth rhaid i’r awdurdod lleol hwnnw gynnal asesiad neu ail-asesiad.</a:t>
            </a:r>
          </a:p>
          <a:p>
            <a:pPr marL="228600" lvl="0" indent="-228600">
              <a:buFont typeface="+mj-lt"/>
              <a:buAutoNum type="arabicPeriod"/>
            </a:pPr>
            <a:r>
              <a:rPr lang="cy-GB" sz="1200" b="1" kern="1200" dirty="0">
                <a:solidFill>
                  <a:schemeClr val="tx1"/>
                </a:solidFill>
                <a:effectLst/>
                <a:latin typeface="Arial" panose="020B0604020202020204" pitchFamily="34" charset="0"/>
                <a:ea typeface="+mn-ea"/>
                <a:cs typeface="Arial" panose="020B0604020202020204" pitchFamily="34" charset="0"/>
              </a:rPr>
              <a:t>Cyn rhyddhau unigolyn</a:t>
            </a:r>
            <a:r>
              <a:rPr lang="cy-GB" sz="1200" kern="1200" dirty="0">
                <a:solidFill>
                  <a:schemeClr val="tx1"/>
                </a:solidFill>
                <a:effectLst/>
                <a:latin typeface="Arial" panose="020B0604020202020204" pitchFamily="34" charset="0"/>
                <a:ea typeface="+mn-ea"/>
                <a:cs typeface="Arial" panose="020B0604020202020204" pitchFamily="34" charset="0"/>
              </a:rPr>
              <a:t>, bydd Cwmni Adsefydlu Cymunedol Cymru (CRCW) yn adolygu cynllun adsefydlu’r unigolyn, gan gynnwys ei anghenion gofal a chymorth ar ôl cael ei ryddhau a gofyn am asesiad pan gaiff ei ryddau. Bydd staff gofal iechyd yn cynnal asesiad o anghenion iechyd yr unigolyn a bydd hwn yn gyfle arall i ystyried anghenion gofal a chymorth yr oedolyn. Os oes angen, rhaid i CRCW hefyd gyfeirio’r unigolyn at yr awdurdod lleol perthnasol i sbarduno asesiad tai o dan Ddeddf Tai (Cymru). Yn ogystal â chyfrifoldebau’r CRCW mae gan staff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gyfrifoldeb i hysbysu’r awdurdod lleol ac yna dylai’r awdurdod lleol hwnnw gysylltu â’r awdurdod lleol sy’n derbyn.  </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Mae’n bwysig nodi y gall anghenion gofal a chymorth amlygu eu hunain ar unrhyw adeg ac er mai llwybr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hwn, nid yw’n haearnaidd o ran cyfnodau penodol pan all oedolyn ofyn am asesiad gofal a chymorth. Ar ben hynny mae gan yr awdurdod lleol gyfrifoldeb i ddiwallu anghenion gofal a chymorth unigolyn drwy gydol y llwybr, nid dim ond pan fydd yr unigolyn hwnnw dan gadwad.</a:t>
            </a:r>
          </a:p>
          <a:p>
            <a:pPr marL="228600" indent="-228600" latinLnBrk="1">
              <a:buFont typeface="+mj-lt"/>
              <a:buAutoNum type="arabicPeriod"/>
            </a:pPr>
            <a:endParaRPr lang="en-GB" sz="1100" b="1" u="sng" dirty="0"/>
          </a:p>
        </p:txBody>
      </p:sp>
      <p:sp>
        <p:nvSpPr>
          <p:cNvPr id="4" name="Slide Number Placeholder 3"/>
          <p:cNvSpPr>
            <a:spLocks noGrp="1"/>
          </p:cNvSpPr>
          <p:nvPr>
            <p:ph type="sldNum" sz="quarter" idx="10"/>
          </p:nvPr>
        </p:nvSpPr>
        <p:spPr/>
        <p:txBody>
          <a:bodyPr/>
          <a:lstStyle/>
          <a:p>
            <a:fld id="{A771E050-A66B-4E11-9C20-135C160BC1C9}" type="slidenum">
              <a:rPr lang="en-GB" smtClean="0"/>
              <a:pPr/>
              <a:t>9</a:t>
            </a:fld>
            <a:endParaRPr lang="en-GB" dirty="0"/>
          </a:p>
        </p:txBody>
      </p:sp>
    </p:spTree>
    <p:extLst>
      <p:ext uri="{BB962C8B-B14F-4D97-AF65-F5344CB8AC3E}">
        <p14:creationId xmlns:p14="http://schemas.microsoft.com/office/powerpoint/2010/main" val="18474835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05077"/>
            <a:ext cx="6480721" cy="5184576"/>
          </a:xfrm>
        </p:spPr>
        <p:txBody>
          <a:bodyPr/>
          <a:lstStyle/>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Mae gan yr awdurdod lleol sydd â chyfrifoldeb, ddyletswydd o dan y Ddeddf i asesu a diwallu anghenion gofal a chymorth unigolyn – y broses asesu a chynllunio gofal a ddisgrifiwyd ar sleid 3 a 4. Fodd bynnag, os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unigolyn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mae ystyriaethau eraill oherwydd y lleoliad a chyfrifoldebau eraill </a:t>
            </a:r>
            <a:r>
              <a:rPr lang="cy-GB" sz="1200" kern="1200" dirty="0" smtClean="0">
                <a:solidFill>
                  <a:schemeClr val="tx1"/>
                </a:solidFill>
                <a:effectLst/>
                <a:latin typeface="Arial" panose="020B0604020202020204" pitchFamily="34" charset="0"/>
                <a:ea typeface="+mn-ea"/>
                <a:cs typeface="Arial" panose="020B0604020202020204" pitchFamily="34" charset="0"/>
              </a:rPr>
              <a:t>tra’i </a:t>
            </a:r>
            <a:r>
              <a:rPr lang="cy-GB" sz="1200" kern="1200" dirty="0">
                <a:solidFill>
                  <a:schemeClr val="tx1"/>
                </a:solidFill>
                <a:effectLst/>
                <a:latin typeface="Arial" panose="020B0604020202020204" pitchFamily="34" charset="0"/>
                <a:ea typeface="+mn-ea"/>
                <a:cs typeface="Arial" panose="020B0604020202020204" pitchFamily="34" charset="0"/>
              </a:rPr>
              <a:t>f</a:t>
            </a:r>
            <a:r>
              <a:rPr lang="cy-GB" sz="1200" kern="1200" dirty="0" smtClean="0">
                <a:solidFill>
                  <a:schemeClr val="tx1"/>
                </a:solidFill>
                <a:effectLst/>
                <a:latin typeface="Arial" panose="020B0604020202020204" pitchFamily="34" charset="0"/>
                <a:ea typeface="+mn-ea"/>
                <a:cs typeface="Arial" panose="020B0604020202020204" pitchFamily="34" charset="0"/>
              </a:rPr>
              <a:t>od </a:t>
            </a:r>
            <a:r>
              <a:rPr lang="cy-GB" sz="1200" kern="1200" dirty="0">
                <a:solidFill>
                  <a:schemeClr val="tx1"/>
                </a:solidFill>
                <a:effectLst/>
                <a:latin typeface="Arial" panose="020B0604020202020204" pitchFamily="34" charset="0"/>
                <a:ea typeface="+mn-ea"/>
                <a:cs typeface="Arial" panose="020B0604020202020204" pitchFamily="34" charset="0"/>
              </a:rPr>
              <a:t>dan gadwad a phan mae’n cael ei ryddhau. Ceir crynodeb o’r cyfrifoldebau ar y tabl hwn a dylid ei esbonio ar y cyd â’r ‘Llwybr Cenedlaethol Gofal a Chymorth ar gyfer plant a phobl ifanc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Yn ystod </a:t>
            </a:r>
            <a:r>
              <a:rPr lang="cy-GB" sz="1200" b="1" kern="1200" dirty="0">
                <a:solidFill>
                  <a:schemeClr val="tx1"/>
                </a:solidFill>
                <a:effectLst/>
                <a:latin typeface="Arial" panose="020B0604020202020204" pitchFamily="34" charset="0"/>
                <a:ea typeface="+mn-ea"/>
                <a:cs typeface="Arial" panose="020B0604020202020204" pitchFamily="34" charset="0"/>
              </a:rPr>
              <a:t>y cam yn y llys neu cyn y ddedfryd</a:t>
            </a:r>
            <a:r>
              <a:rPr lang="cy-GB" sz="1200" kern="1200" dirty="0">
                <a:solidFill>
                  <a:schemeClr val="tx1"/>
                </a:solidFill>
                <a:effectLst/>
                <a:latin typeface="Arial" panose="020B0604020202020204" pitchFamily="34" charset="0"/>
                <a:ea typeface="+mn-ea"/>
                <a:cs typeface="Arial" panose="020B0604020202020204" pitchFamily="34" charset="0"/>
              </a:rPr>
              <a:t>, bydd y Tîm Troseddwyr Ifanc (TTI/YOT)) yn cyflwyno Adroddiad </a:t>
            </a:r>
            <a:r>
              <a:rPr lang="cy-GB" sz="1200" kern="1200" dirty="0" smtClean="0">
                <a:solidFill>
                  <a:schemeClr val="tx1"/>
                </a:solidFill>
                <a:effectLst/>
                <a:latin typeface="Arial" panose="020B0604020202020204" pitchFamily="34" charset="0"/>
                <a:ea typeface="+mn-ea"/>
                <a:cs typeface="Arial" panose="020B0604020202020204" pitchFamily="34" charset="0"/>
              </a:rPr>
              <a:t>Cyn</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D</a:t>
            </a:r>
            <a:r>
              <a:rPr lang="cy-GB" sz="1200" kern="1200" dirty="0" smtClean="0">
                <a:solidFill>
                  <a:schemeClr val="tx1"/>
                </a:solidFill>
                <a:effectLst/>
                <a:latin typeface="Arial" panose="020B0604020202020204" pitchFamily="34" charset="0"/>
                <a:ea typeface="+mn-ea"/>
                <a:cs typeface="Arial" panose="020B0604020202020204" pitchFamily="34" charset="0"/>
              </a:rPr>
              <a:t>edfrydu </a:t>
            </a:r>
            <a:r>
              <a:rPr lang="cy-GB" sz="1200" kern="1200" dirty="0">
                <a:solidFill>
                  <a:schemeClr val="tx1"/>
                </a:solidFill>
                <a:effectLst/>
                <a:latin typeface="Arial" panose="020B0604020202020204" pitchFamily="34" charset="0"/>
                <a:ea typeface="+mn-ea"/>
                <a:cs typeface="Arial" panose="020B0604020202020204" pitchFamily="34" charset="0"/>
              </a:rPr>
              <a:t>sy’n gyfle i nodi os oes gan blentyn sy’n aros i gael ei ddedfrydu unrhyw anghenion gofal a chymorth. Bydd angen i’r TTI gysylltu â’r awdurdod lleol lle bu’r oedolyn yn byw i wybod rhagor am y sefyllfa gyfredol. Os caiff y plentyn ei ddedfrydu mae’n gyfrifoldeb ar y TTI i hysybysu’r awdurdod lleol o fewn 24 awr bod plentyn wedi’i leoli gan fod gan yr awdurdod lleol sydd â chyfrifoleb ddyletswydd o dan Ran 6 o’r Ddeddf i ymweld â phob plentyn dan gadwad o fewn 10 diwrnod i’r plentyn gyrraedd y cyfleuster diogel. Pan gaiff plentyn ei ryddhau a bod y TTI yn credu bod gan y plentyn anghenion gofal a chymorth, ond heb fod ganddo/ganddi gynllun gofal a chymorth, gallan nhw ystyried cyfeirio’r plentyn at yr awdurdod lleol am </a:t>
            </a:r>
            <a:r>
              <a:rPr lang="cy-GB" sz="1200" kern="1200" dirty="0" smtClean="0">
                <a:solidFill>
                  <a:schemeClr val="tx1"/>
                </a:solidFill>
                <a:effectLst/>
                <a:latin typeface="Arial" panose="020B0604020202020204" pitchFamily="34" charset="0"/>
                <a:ea typeface="+mn-ea"/>
                <a:cs typeface="Arial" panose="020B0604020202020204" pitchFamily="34" charset="0"/>
              </a:rPr>
              <a:t>asesiad.  </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Pan fydd pentyn yn cael ei </a:t>
            </a:r>
            <a:r>
              <a:rPr lang="cy-GB" sz="1200" b="1" kern="1200" dirty="0">
                <a:solidFill>
                  <a:schemeClr val="tx1"/>
                </a:solidFill>
                <a:effectLst/>
                <a:latin typeface="Arial" panose="020B0604020202020204" pitchFamily="34" charset="0"/>
                <a:ea typeface="+mn-ea"/>
                <a:cs typeface="Arial" panose="020B0604020202020204" pitchFamily="34" charset="0"/>
              </a:rPr>
              <a:t>dderbyn</a:t>
            </a:r>
            <a:r>
              <a:rPr lang="cy-GB" sz="1200" kern="1200" dirty="0">
                <a:solidFill>
                  <a:schemeClr val="tx1"/>
                </a:solidFill>
                <a:effectLst/>
                <a:latin typeface="Arial" panose="020B0604020202020204" pitchFamily="34" charset="0"/>
                <a:ea typeface="+mn-ea"/>
                <a:cs typeface="Arial" panose="020B0604020202020204" pitchFamily="34" charset="0"/>
              </a:rPr>
              <a:t> </a:t>
            </a:r>
            <a:r>
              <a:rPr lang="cy-GB" sz="1200" b="1" kern="1200" dirty="0">
                <a:solidFill>
                  <a:schemeClr val="tx1"/>
                </a:solidFill>
                <a:effectLst/>
                <a:latin typeface="Arial" panose="020B0604020202020204" pitchFamily="34" charset="0"/>
                <a:ea typeface="+mn-ea"/>
                <a:cs typeface="Arial" panose="020B0604020202020204" pitchFamily="34" charset="0"/>
              </a:rPr>
              <a:t>dan gadwad</a:t>
            </a:r>
            <a:r>
              <a:rPr lang="cy-GB" sz="1200" kern="1200" dirty="0">
                <a:solidFill>
                  <a:schemeClr val="tx1"/>
                </a:solidFill>
                <a:effectLst/>
                <a:latin typeface="Arial" panose="020B0604020202020204" pitchFamily="34" charset="0"/>
                <a:ea typeface="+mn-ea"/>
                <a:cs typeface="Arial" panose="020B0604020202020204" pitchFamily="34" charset="0"/>
              </a:rPr>
              <a:t>, bydd staff gofal iechyd yn cynnal asesiad cychwynnol. Bydd staff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yn cynnal cyfweliad derbyn. Os canfyddir anghenion gofal a chymorth yn syth, byddai’r staff yn sicrhau bod y plentyn yn ddiogel ac yna cysylltu â’r awdurdod lleol i ofyn am asesiad â blaenoriaeth. Os oes gan y plentyn gynllun gofal a chymorth eisoes, dylai adolygiad fod wedi cael ei drefnu yn syth ar ôl i’r TTI hysybysu’r awdurdod lleol fod plentyn dan gadwad. </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Tra’u bod </a:t>
            </a:r>
            <a:r>
              <a:rPr lang="cy-GB" sz="1200" b="1" kern="1200" dirty="0">
                <a:solidFill>
                  <a:schemeClr val="tx1"/>
                </a:solidFill>
                <a:effectLst/>
                <a:latin typeface="Arial" panose="020B0604020202020204" pitchFamily="34" charset="0"/>
                <a:ea typeface="+mn-ea"/>
                <a:cs typeface="Arial" panose="020B0604020202020204" pitchFamily="34" charset="0"/>
              </a:rPr>
              <a:t>dan gadwad</a:t>
            </a:r>
            <a:r>
              <a:rPr lang="cy-GB" sz="1200" kern="1200" dirty="0">
                <a:solidFill>
                  <a:schemeClr val="tx1"/>
                </a:solidFill>
                <a:effectLst/>
                <a:latin typeface="Arial" panose="020B0604020202020204" pitchFamily="34" charset="0"/>
                <a:ea typeface="+mn-ea"/>
                <a:cs typeface="Arial" panose="020B0604020202020204" pitchFamily="34" charset="0"/>
              </a:rPr>
              <a:t>, bydd pob plentyn yn cael eu sefydlu. Dylai’r awdurdod lleol ddarparu gwybodaeth fel bod y plentyn yn deall sut i wneud defnydd o’r gwasanaethau gwybodaeth, cyngor a chymorth (IAA) a sut i hunan-gyfeirio ar gyfer asesiad gofal a chymorth. Gallai’r plentyn, aelodau’r teulu neu bobl broffesiynol eraill sy’n gweithio gyda’r cyfleuster diogeledd gyfeirio’r plentyn am asesiad ar unrhyw adeg. Pan hysbysir yr awdurdod mae rhaid i’r awdurdod lleol hwnnw gynnal asesiad neu ail-asesiad. O fewn 10 diwrnod rhaid i’r TTI a staff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gynnal cyfarfod ar y cyd i ddatblygu cynllun ar gyfer cyfnod y ddedfryd. Dylai’r awdurdod lleol gymryd rhan yn y cyfarfod cynllunio hwn ac mae gan yr awdurod lleol ddyletswydd i ymweld â phob plentyn dan gadwad o fewn 10 diwrnod. </a:t>
            </a:r>
          </a:p>
          <a:p>
            <a:pPr marL="228600" lvl="0" indent="-228600">
              <a:buFont typeface="+mj-lt"/>
              <a:buAutoNum type="arabicPeriod"/>
            </a:pPr>
            <a:r>
              <a:rPr lang="cy-GB" sz="1200" b="1" kern="1200" dirty="0">
                <a:solidFill>
                  <a:schemeClr val="tx1"/>
                </a:solidFill>
                <a:effectLst/>
                <a:latin typeface="Arial" panose="020B0604020202020204" pitchFamily="34" charset="0"/>
                <a:ea typeface="+mn-ea"/>
                <a:cs typeface="Arial" panose="020B0604020202020204" pitchFamily="34" charset="0"/>
              </a:rPr>
              <a:t>Cyn ei ryddhau</a:t>
            </a:r>
            <a:r>
              <a:rPr lang="cy-GB" sz="1200" kern="1200" dirty="0">
                <a:solidFill>
                  <a:schemeClr val="tx1"/>
                </a:solidFill>
                <a:effectLst/>
                <a:latin typeface="Arial" panose="020B0604020202020204" pitchFamily="34" charset="0"/>
                <a:ea typeface="+mn-ea"/>
                <a:cs typeface="Arial" panose="020B0604020202020204" pitchFamily="34" charset="0"/>
              </a:rPr>
              <a:t>, bydd y TTI yn trefnu cyfarfodydd cyn rhyddhau i ystyried holl anghenion y plentyn ac, os oes anghenion gofal a chymorth neu lety’n bodoli, sut i ddiwallu’r rhain pan gaiff y plentyn ei ryddhau. Rhaid i’r awdurdod lleol gymryd rhan os oes gan y plentyn gynllun gofal a chymorth pan fydd dan gadwad. Bydd staff gofal iechyd yn cynnal asesiad o anghenion iechyd. Yr awdurdod lleol sydd yn gyfrifol am unrhyw broblemau tai.</a:t>
            </a:r>
          </a:p>
        </p:txBody>
      </p:sp>
      <p:sp>
        <p:nvSpPr>
          <p:cNvPr id="4" name="Slide Number Placeholder 3"/>
          <p:cNvSpPr>
            <a:spLocks noGrp="1"/>
          </p:cNvSpPr>
          <p:nvPr>
            <p:ph type="sldNum" sz="quarter" idx="10"/>
          </p:nvPr>
        </p:nvSpPr>
        <p:spPr/>
        <p:txBody>
          <a:bodyPr/>
          <a:lstStyle/>
          <a:p>
            <a:fld id="{A771E050-A66B-4E11-9C20-135C160BC1C9}" type="slidenum">
              <a:rPr lang="en-GB" smtClean="0"/>
              <a:pPr/>
              <a:t>10</a:t>
            </a:fld>
            <a:endParaRPr lang="en-GB" dirty="0"/>
          </a:p>
        </p:txBody>
      </p:sp>
    </p:spTree>
    <p:extLst>
      <p:ext uri="{BB962C8B-B14F-4D97-AF65-F5344CB8AC3E}">
        <p14:creationId xmlns:p14="http://schemas.microsoft.com/office/powerpoint/2010/main" val="1847483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31272"/>
            <a:ext cx="6408712" cy="5014365"/>
          </a:xfrm>
        </p:spPr>
        <p:txBody>
          <a:bodyPr/>
          <a:lstStyle/>
          <a:p>
            <a:pPr marL="228600" lvl="0" indent="-228600">
              <a:spcAft>
                <a:spcPts val="1200"/>
              </a:spcAft>
              <a:buFont typeface="+mj-lt"/>
              <a:buAutoNum type="arabicPeriod"/>
            </a:pPr>
            <a:r>
              <a:rPr lang="cy-GB" dirty="0" smtClean="0"/>
              <a:t>Bwriad y Ddeddf yw newid y dull o ddiwallu anghenion gofal a chymorth pobl – </a:t>
            </a:r>
            <a:br>
              <a:rPr lang="cy-GB" dirty="0" smtClean="0"/>
            </a:br>
            <a:r>
              <a:rPr lang="cy-GB" dirty="0" smtClean="0"/>
              <a:t>a sicrhau bod unigolion a’u hanghenion yn ganolog i’r gofal a’r chymorth y maen nhw’n eu derbyn, a rhoi cyfle iddyn nhw leisio’u barn a rheoli’r targedau personol sy’n bwysig iddyn nhw.</a:t>
            </a:r>
            <a:endParaRPr lang="cy-GB" sz="1100" dirty="0"/>
          </a:p>
          <a:p>
            <a:pPr marL="228600" lvl="0" indent="-228600">
              <a:spcAft>
                <a:spcPts val="1200"/>
              </a:spcAft>
              <a:buFont typeface="+mj-lt"/>
              <a:buAutoNum type="arabicPeriod"/>
            </a:pPr>
            <a:r>
              <a:rPr lang="cy-GB" dirty="0"/>
              <a:t>Mae’r cysyniad o</a:t>
            </a:r>
            <a:r>
              <a:rPr lang="cy-GB" b="1" dirty="0"/>
              <a:t> lesiant</a:t>
            </a:r>
            <a:r>
              <a:rPr lang="cy-GB" dirty="0"/>
              <a:t> yn ganolog i’r Ddeddf – helpu pobl i fanteisio i’r eithaf ar eu llesiant eu hunain. Mae Rhan 2 o’r Ddeddf yn gofyn i "</a:t>
            </a:r>
            <a:r>
              <a:rPr lang="cy-GB" i="1" dirty="0"/>
              <a:t>unrhyw berson â swyddogaethau o dan y Ddeddf geisio hyrwyddo llesiant pobl sydd angen gofal a chymorth...” </a:t>
            </a:r>
            <a:r>
              <a:rPr lang="cy-GB" i="1" dirty="0" smtClean="0"/>
              <a:t> </a:t>
            </a:r>
            <a:r>
              <a:rPr lang="cy-GB" dirty="0" smtClean="0"/>
              <a:t>Mae’r </a:t>
            </a:r>
            <a:r>
              <a:rPr lang="cy-GB" dirty="0"/>
              <a:t>ddyletswydd hollgyffredinol hon yn berthnasol i awdurdodau lleol (neu sefydliadau eraill y maen nhw wedi dirprwyo swyddogaethau iddyn nhw) a’u hymarferwyr pan, er enghraifft, maen nhw’n cynnal asesiad neu’n darparu gwybodaeth a chyngor. </a:t>
            </a:r>
            <a:endParaRPr lang="cy-GB" sz="1100" dirty="0"/>
          </a:p>
          <a:p>
            <a:pPr marL="228600" lvl="0" indent="-228600">
              <a:spcAft>
                <a:spcPts val="1200"/>
              </a:spcAft>
              <a:buFont typeface="+mj-lt"/>
              <a:buAutoNum type="arabicPeriod"/>
            </a:pPr>
            <a:r>
              <a:rPr lang="cy-GB" dirty="0"/>
              <a:t>Mae </a:t>
            </a:r>
            <a:r>
              <a:rPr lang="cy-GB" b="1" dirty="0"/>
              <a:t>dyletswyddau hollgyffredinol eraill</a:t>
            </a:r>
            <a:r>
              <a:rPr lang="cy-GB" dirty="0"/>
              <a:t> yn sylfaenol i’r Ddeddf. Wrth asesu a diwallu anghenion unigolion, rhaid i ymarferwyr:</a:t>
            </a:r>
            <a:endParaRPr lang="cy-GB" sz="1100" dirty="0"/>
          </a:p>
          <a:p>
            <a:pPr marL="685800" lvl="1" indent="-228600">
              <a:spcAft>
                <a:spcPts val="1200"/>
              </a:spcAft>
              <a:buFont typeface="Arial" panose="020B0604020202020204" pitchFamily="34" charset="0"/>
              <a:buChar char="•"/>
            </a:pPr>
            <a:r>
              <a:rPr lang="cy-GB" dirty="0"/>
              <a:t>ganfod a rhoi sylw i farn, dymuniadau a theimladau’r unigolyn (ac i’r rhai hynny o dan 16 oed â chyfrifoldeb rhiant os yw’n ymarferol a chyson â llesiant y plentyn); </a:t>
            </a:r>
            <a:endParaRPr lang="cy-GB" sz="1100" dirty="0"/>
          </a:p>
          <a:p>
            <a:pPr marL="685800" lvl="1" indent="-228600">
              <a:spcAft>
                <a:spcPts val="1200"/>
              </a:spcAft>
              <a:buFont typeface="Arial" panose="020B0604020202020204" pitchFamily="34" charset="0"/>
              <a:buChar char="•"/>
            </a:pPr>
            <a:r>
              <a:rPr lang="cy-GB" dirty="0"/>
              <a:t>eu cynorthwyo i gymryd rhan mewn penderfyniadau ac i gyfathrebu;</a:t>
            </a:r>
            <a:endParaRPr lang="cy-GB" sz="1100" dirty="0"/>
          </a:p>
          <a:p>
            <a:pPr marL="685800" lvl="1" indent="-228600">
              <a:spcAft>
                <a:spcPts val="1200"/>
              </a:spcAft>
              <a:buFont typeface="Arial" panose="020B0604020202020204" pitchFamily="34" charset="0"/>
              <a:buChar char="•"/>
            </a:pPr>
            <a:r>
              <a:rPr lang="cy-GB" dirty="0"/>
              <a:t>hybu a pharchu eu hurddas; a  </a:t>
            </a:r>
            <a:endParaRPr lang="cy-GB" sz="1100" dirty="0"/>
          </a:p>
          <a:p>
            <a:pPr marL="685800" lvl="1" indent="-228600">
              <a:spcAft>
                <a:spcPts val="1200"/>
              </a:spcAft>
              <a:buFont typeface="Arial" panose="020B0604020202020204" pitchFamily="34" charset="0"/>
              <a:buChar char="•"/>
            </a:pPr>
            <a:r>
              <a:rPr lang="cy-GB" dirty="0"/>
              <a:t>rhoi sylw i nodweddion, diwylliant a chred yr unigolion, gan gynnwys eu hanghenion ieithyddol fel y nodir yn y ddeddf. </a:t>
            </a:r>
            <a:endParaRPr lang="cy-GB" sz="1100" dirty="0"/>
          </a:p>
          <a:p>
            <a:pPr marL="228600" lvl="0" indent="-228600">
              <a:spcAft>
                <a:spcPts val="1200"/>
              </a:spcAft>
              <a:buFont typeface="+mj-lt"/>
              <a:buAutoNum type="arabicPeriod"/>
            </a:pPr>
            <a:r>
              <a:rPr lang="cy-GB" dirty="0"/>
              <a:t>Rhaid i ymarferwyr hefyd ystyried </a:t>
            </a:r>
            <a:r>
              <a:rPr lang="cy-GB" b="1" dirty="0"/>
              <a:t>hawliau dynol. </a:t>
            </a:r>
            <a:r>
              <a:rPr lang="cy-GB" dirty="0"/>
              <a:t>Sylwer bod Egwyddorion y Cenhedloedd Unedig ar gyfer Pobl Hŷn, Confensiwn y Cenhedloedd Unedig ar Hawliau Pobl </a:t>
            </a:r>
            <a:r>
              <a:rPr lang="cy-GB" dirty="0" smtClean="0"/>
              <a:t>Anabl, </a:t>
            </a:r>
            <a:r>
              <a:rPr lang="cy-GB" dirty="0"/>
              <a:t>a Chonfensiwn y Cenhedloedd Unedig ar Hawliau’r </a:t>
            </a:r>
            <a:r>
              <a:rPr lang="cy-GB" dirty="0" smtClean="0"/>
              <a:t>Plentyn, </a:t>
            </a:r>
            <a:r>
              <a:rPr lang="cy-GB" dirty="0"/>
              <a:t>yn ogystal â’r Confensiwn Ewropeaidd ar Hawliau Dynol hefyd yn berthnasol.</a:t>
            </a:r>
            <a:endParaRPr lang="cy-GB" sz="1100" dirty="0"/>
          </a:p>
          <a:p>
            <a:pPr marL="228600" lvl="0" indent="-228600">
              <a:spcAft>
                <a:spcPts val="1200"/>
              </a:spcAft>
              <a:buFont typeface="+mj-lt"/>
              <a:buAutoNum type="arabicPeriod"/>
            </a:pPr>
            <a:r>
              <a:rPr lang="cy-GB" b="1" dirty="0"/>
              <a:t>Mae’r holl ddyletswyddau hyn yr un mor berthnasol i unigolion (yn oedolion a phlant) yn yr </a:t>
            </a:r>
            <a:r>
              <a:rPr lang="cy-GB" b="1" dirty="0" smtClean="0"/>
              <a:t>ystad ddiogeledd </a:t>
            </a:r>
            <a:r>
              <a:rPr lang="cy-GB" b="1" dirty="0"/>
              <a:t>gydag anghenion gofal a chymorth ag yw i’r rhai sydd yn y gymuned. </a:t>
            </a:r>
            <a:endParaRPr lang="cy-GB" sz="1100" dirty="0"/>
          </a:p>
          <a:p>
            <a:pPr marL="228600" lvl="0" indent="-228600">
              <a:spcAft>
                <a:spcPts val="1200"/>
              </a:spcAft>
              <a:buFont typeface="+mj-lt"/>
              <a:buAutoNum type="arabicPeriod"/>
            </a:pPr>
            <a:r>
              <a:rPr lang="cy-GB" dirty="0"/>
              <a:t>Mae’n bwysig nodi bod cyfrifoldebau awdurdodau lleol o dan y Ddeddf yn berthnasol i’r awdurdod lleol cyfan nid yn unig i’r gwasanaethau cymdeithasol. </a:t>
            </a:r>
            <a:endParaRPr lang="cy-GB" sz="1100" dirty="0"/>
          </a:p>
        </p:txBody>
      </p:sp>
      <p:sp>
        <p:nvSpPr>
          <p:cNvPr id="4" name="Slide Number Placeholder 3"/>
          <p:cNvSpPr>
            <a:spLocks noGrp="1"/>
          </p:cNvSpPr>
          <p:nvPr>
            <p:ph type="sldNum" sz="quarter" idx="10"/>
          </p:nvPr>
        </p:nvSpPr>
        <p:spPr/>
        <p:txBody>
          <a:bodyPr/>
          <a:lstStyle/>
          <a:p>
            <a:fld id="{A771E050-A66B-4E11-9C20-135C160BC1C9}" type="slidenum">
              <a:rPr lang="en-GB" smtClean="0">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30471353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6" y="4526160"/>
            <a:ext cx="6408712" cy="13372405"/>
          </a:xfrm>
        </p:spPr>
        <p:txBody>
          <a:bodyPr/>
          <a:lstStyle/>
          <a:p>
            <a:pPr marL="228600" lvl="0" indent="-228600">
              <a:spcAft>
                <a:spcPts val="1200"/>
              </a:spcAft>
              <a:buFont typeface="+mj-lt"/>
              <a:buAutoNum type="arabicPeriod"/>
            </a:pPr>
            <a:r>
              <a:rPr lang="cy-GB" dirty="0"/>
              <a:t>Mae 11 </a:t>
            </a:r>
            <a:r>
              <a:rPr lang="cy-GB" dirty="0" smtClean="0"/>
              <a:t>rhan </a:t>
            </a:r>
            <a:r>
              <a:rPr lang="cy-GB" dirty="0"/>
              <a:t>i’r Ddeddf – fel y gwelir ar y sleid hon. Mae’r cyflwyniad hwn yn cynnig golwg cyffredinol byr o Bennod 1 o Ran 11 (Amrywiol a </a:t>
            </a:r>
            <a:r>
              <a:rPr lang="cy-GB" dirty="0" smtClean="0"/>
              <a:t>Chyffredinol</a:t>
            </a:r>
            <a:r>
              <a:rPr lang="cy-GB" dirty="0"/>
              <a:t>) a sut mae’n effeithio ar ddyletswydd awdurdodau lleol i asesu (Rhan 3) a diwallu anghenion gofal a chymorth (Rhan 4) unigolion yn yr </a:t>
            </a:r>
            <a:r>
              <a:rPr lang="cy-GB" dirty="0" smtClean="0"/>
              <a:t>ystad ddiogeledd. </a:t>
            </a:r>
            <a:r>
              <a:rPr lang="cy-GB" dirty="0"/>
              <a:t>Fodd bynnag, mae rhannau eraill o’r Ddeddf yn berthnasol i oedolion a phlant yn yr </a:t>
            </a:r>
            <a:r>
              <a:rPr lang="cy-GB" dirty="0" smtClean="0"/>
              <a:t>ystad ddiogeledd </a:t>
            </a:r>
            <a:r>
              <a:rPr lang="cy-GB" dirty="0"/>
              <a:t>fel y gwelir mewn italig ar y sleid hon</a:t>
            </a:r>
            <a:r>
              <a:rPr lang="cy-GB" dirty="0" smtClean="0"/>
              <a:t>.</a:t>
            </a:r>
            <a:endParaRPr lang="cy-GB" dirty="0"/>
          </a:p>
          <a:p>
            <a:pPr marL="228600" lvl="0" indent="-228600">
              <a:spcAft>
                <a:spcPts val="1200"/>
              </a:spcAft>
              <a:buFont typeface="+mj-lt"/>
              <a:buAutoNum type="arabicPeriod"/>
            </a:pPr>
            <a:r>
              <a:rPr lang="cy-GB" dirty="0"/>
              <a:t>Yn ogystal â llesiant a’r dyletswyddau hollgyffredinol eraill a ddisgrifir ar sleid 2, mae </a:t>
            </a:r>
            <a:r>
              <a:rPr lang="cy-GB" b="1" dirty="0"/>
              <a:t>Rhan 2</a:t>
            </a:r>
            <a:r>
              <a:rPr lang="cy-GB" dirty="0"/>
              <a:t> yn gofyn i awdurdodau lleol a byrddau iechyd lleol </a:t>
            </a:r>
            <a:r>
              <a:rPr lang="cy-GB" dirty="0" smtClean="0"/>
              <a:t/>
            </a:r>
            <a:br>
              <a:rPr lang="cy-GB" dirty="0" smtClean="0"/>
            </a:br>
            <a:r>
              <a:rPr lang="cy-GB" dirty="0" smtClean="0"/>
              <a:t>gyd-asesu </a:t>
            </a:r>
            <a:r>
              <a:rPr lang="cy-GB" dirty="0"/>
              <a:t>anghenion gofal a chymorth a gwasanaethau ataliol yn eu hardal a chyhoeddi asesiad o’r boblogaeth. I’r rhai sydd â sefydliad </a:t>
            </a:r>
            <a:r>
              <a:rPr lang="cy-GB" dirty="0" smtClean="0"/>
              <a:t>diogel </a:t>
            </a:r>
            <a:r>
              <a:rPr lang="cy-GB" dirty="0"/>
              <a:t>o fewn eu ffiniau, bydd rhaid i’r asesiad o’r boblogaeth ystyried anghenion gofal a chymorth pobl o fewn yr </a:t>
            </a:r>
            <a:r>
              <a:rPr lang="cy-GB" dirty="0" smtClean="0"/>
              <a:t>ystad ddiogeledd. </a:t>
            </a:r>
            <a:r>
              <a:rPr lang="cy-GB" dirty="0"/>
              <a:t>Bydd hyn yn gofyn am weithio gyda’r Gwasanaeth Cenedlaethol ar Reoli Troseddwyr, y Bwrdd Cyfiawnder Ieuenctid a’r lleoliadau caethiwo a gyda Iechyd Cyhoeddus Cymru i ystyried goblygiadau Asesiadau Anghenion Iechyd. Rhaid i awdurdodau lleol ddarparu neu drefnu gwasanaethau a fydd yn atal neu’n gohirio anghenion gofal a chymorth pobl rhag datblygu, ac felly, rhaid iddyn nhw ystyried sut byddan nhw’n cyflenwi gwasanaethau ataliol i’r rhai yn y ddalfa ac i droseddwyr sy’n dod o dan gyfrifoldeb y gwasanaethau prawf yn y gymuned gan ystyried Strategaeth Gostwng Ail-droseddu yng Nghymru. Mae </a:t>
            </a:r>
            <a:r>
              <a:rPr lang="cy-GB" b="1" dirty="0"/>
              <a:t>Rhan 2 </a:t>
            </a:r>
            <a:r>
              <a:rPr lang="cy-GB" dirty="0"/>
              <a:t>hefyd yn gofyn i awdurdodau lleol ystyried sut gall unigolion yn yr </a:t>
            </a:r>
            <a:r>
              <a:rPr lang="cy-GB" dirty="0" smtClean="0"/>
              <a:t>ystad ddiogeledd </a:t>
            </a:r>
            <a:r>
              <a:rPr lang="cy-GB" dirty="0"/>
              <a:t>ddod o hyd i wybodaeth, cyngor a chymorth. </a:t>
            </a:r>
          </a:p>
          <a:p>
            <a:pPr marL="228600" lvl="0" indent="-228600">
              <a:spcAft>
                <a:spcPts val="1200"/>
              </a:spcAft>
              <a:buFont typeface="+mj-lt"/>
              <a:buAutoNum type="arabicPeriod"/>
            </a:pPr>
            <a:r>
              <a:rPr lang="cy-GB" dirty="0"/>
              <a:t>Mae’r ddyletswydd i asesu o dan </a:t>
            </a:r>
            <a:r>
              <a:rPr lang="cy-GB" b="1" dirty="0"/>
              <a:t>Ran 3</a:t>
            </a:r>
            <a:r>
              <a:rPr lang="cy-GB" dirty="0"/>
              <a:t> yn berthnasol i unigolion yn yr </a:t>
            </a:r>
            <a:r>
              <a:rPr lang="cy-GB" dirty="0" smtClean="0"/>
              <a:t>ystad ddiogeledd </a:t>
            </a:r>
            <a:r>
              <a:rPr lang="cy-GB" dirty="0"/>
              <a:t>– gweler sleid 3</a:t>
            </a:r>
            <a:r>
              <a:rPr lang="cy-GB" dirty="0" smtClean="0"/>
              <a:t>.</a:t>
            </a:r>
            <a:endParaRPr lang="cy-GB" dirty="0"/>
          </a:p>
          <a:p>
            <a:pPr marL="228600" lvl="0" indent="-228600">
              <a:spcAft>
                <a:spcPts val="1200"/>
              </a:spcAft>
              <a:buFont typeface="+mj-lt"/>
              <a:buAutoNum type="arabicPeriod"/>
            </a:pPr>
            <a:r>
              <a:rPr lang="cy-GB" dirty="0"/>
              <a:t>Mae’r ddyletswydd i ddiwallu anghenion o dan </a:t>
            </a:r>
            <a:r>
              <a:rPr lang="cy-GB" b="1" dirty="0"/>
              <a:t>Ran 4</a:t>
            </a:r>
            <a:r>
              <a:rPr lang="cy-GB" dirty="0"/>
              <a:t> (os bydd anghenion gofal a chymorth unigolyn yn gymwys) yn berthnasol i unigolion yn yr </a:t>
            </a:r>
            <a:r>
              <a:rPr lang="cy-GB" dirty="0" smtClean="0"/>
              <a:t>ystad ddiogeledd </a:t>
            </a:r>
            <a:r>
              <a:rPr lang="cy-GB" dirty="0"/>
              <a:t>– gweler sleid 4. </a:t>
            </a:r>
          </a:p>
          <a:p>
            <a:pPr marL="228600" lvl="0" indent="-228600">
              <a:spcAft>
                <a:spcPts val="1200"/>
              </a:spcAft>
              <a:buFont typeface="+mj-lt"/>
              <a:buAutoNum type="arabicPeriod"/>
            </a:pPr>
            <a:r>
              <a:rPr lang="cy-GB" dirty="0"/>
              <a:t>Codir tâl am ofal a chymorth (</a:t>
            </a:r>
            <a:r>
              <a:rPr lang="cy-GB" b="1" dirty="0"/>
              <a:t>Rhan 5</a:t>
            </a:r>
            <a:r>
              <a:rPr lang="cy-GB" dirty="0"/>
              <a:t>) y rhai dan gadwad yn yr un modd ag y gwneir i unrhyw ddinesydd arall. Felly, er y gallai amgylchiadau ariannol oedolion dan gadwad fod yn wahanol i’r boblogaeth gyffredinol oherwydd eu lleoliad, dylid dal i’w hasesu’n ariannol ar gyfer codi tâl arnyn nhw yn yr un modd â phawb arall. Sylwer na ellir codi tâl ar blentyn</a:t>
            </a:r>
            <a:r>
              <a:rPr lang="cy-GB" dirty="0" smtClean="0"/>
              <a:t>.</a:t>
            </a:r>
            <a:endParaRPr lang="cy-GB" dirty="0"/>
          </a:p>
          <a:p>
            <a:pPr marL="228600" lvl="0" indent="-228600">
              <a:spcAft>
                <a:spcPts val="1200"/>
              </a:spcAft>
              <a:buFont typeface="+mj-lt"/>
              <a:buAutoNum type="arabicPeriod"/>
            </a:pPr>
            <a:r>
              <a:rPr lang="cy-GB" dirty="0"/>
              <a:t>Mae </a:t>
            </a:r>
            <a:r>
              <a:rPr lang="cy-GB" b="1" dirty="0"/>
              <a:t>Rhan 6</a:t>
            </a:r>
            <a:r>
              <a:rPr lang="cy-GB" dirty="0"/>
              <a:t> yn datgan cyfrifoldebau’r awdurdod lleol o dan y Ddeddf o ran plant sy’n derbyn gofal a threfniadau ar gyfer gadael gofal. Mae Adran 97 o’r Ddeddf yn ymestyn dyletswyddau awdurdod lleol i ymweld â phlentyn sy’n derbyn gofal neu blant sydd wedi derbyn gofal yn y gorffennol</a:t>
            </a:r>
            <a:r>
              <a:rPr lang="cy-GB" b="1" dirty="0"/>
              <a:t> i bob plentyn</a:t>
            </a:r>
            <a:r>
              <a:rPr lang="cy-GB" dirty="0"/>
              <a:t> yn yr </a:t>
            </a:r>
            <a:r>
              <a:rPr lang="cy-GB" dirty="0" smtClean="0"/>
              <a:t>ystad ddiogeledd. </a:t>
            </a:r>
            <a:r>
              <a:rPr lang="cy-GB" dirty="0"/>
              <a:t>Sylwer bod y term ‘plentyn’ yn cael ei ddefnyddio yn y Ddeddf i olygu rhywun sydd o dan 18 oed. Gall pobl ifanc adael ‘gofal yr awdurdod lleol’ rhwng 17 a 25 oed fel bo’n briodol. Felly, gall y rhai sy’n gadael gofal fod yn oedolion neu’n blant yn dibynnu ar eu hoed. </a:t>
            </a:r>
          </a:p>
          <a:p>
            <a:pPr marL="228600" lvl="0" indent="-228600">
              <a:spcAft>
                <a:spcPts val="1200"/>
              </a:spcAft>
              <a:buFont typeface="+mj-lt"/>
              <a:buAutoNum type="arabicPeriod"/>
            </a:pPr>
            <a:r>
              <a:rPr lang="cy-GB" dirty="0"/>
              <a:t>O dan </a:t>
            </a:r>
            <a:r>
              <a:rPr lang="cy-GB" b="1" dirty="0"/>
              <a:t>Rhan 7</a:t>
            </a:r>
            <a:r>
              <a:rPr lang="cy-GB" dirty="0"/>
              <a:t> o’r Ddeddf mae’r Gwasanaeth Prawf Cenedlaethol a Chwmni Adsefyldu </a:t>
            </a:r>
            <a:r>
              <a:rPr lang="cy-GB" dirty="0" smtClean="0"/>
              <a:t>Cymunedol </a:t>
            </a:r>
            <a:r>
              <a:rPr lang="cy-GB" dirty="0"/>
              <a:t>Cymru yn bartneriaid statudol ar </a:t>
            </a:r>
            <a:r>
              <a:rPr lang="cy-GB" dirty="0" smtClean="0"/>
              <a:t>Fyrddau Diogelu Oedolion </a:t>
            </a:r>
            <a:r>
              <a:rPr lang="cy-GB" dirty="0"/>
              <a:t>a </a:t>
            </a:r>
            <a:r>
              <a:rPr lang="cy-GB" dirty="0" smtClean="0"/>
              <a:t>Phlant</a:t>
            </a:r>
            <a:r>
              <a:rPr lang="cy-GB" dirty="0"/>
              <a:t>. </a:t>
            </a:r>
            <a:r>
              <a:rPr lang="cy-GB" dirty="0" smtClean="0"/>
              <a:t>Dyw </a:t>
            </a:r>
            <a:r>
              <a:rPr lang="cy-GB" dirty="0"/>
              <a:t>llywodraethwyr carchar ddim yn bartner </a:t>
            </a:r>
            <a:r>
              <a:rPr lang="cy-GB" dirty="0" smtClean="0"/>
              <a:t>Bwrdd Diogelu </a:t>
            </a:r>
            <a:r>
              <a:rPr lang="cy-GB" dirty="0"/>
              <a:t>penodol ac felly nid oes gofyn iddyn nhw fod yn aelodau o’r bwrdd. Fodd bynnag, mae Cyfarwyddyd y Gwasanaeth Carchar 16/2015 Diogelu Oedolion mewn Carchardai yn datgan bod </a:t>
            </a:r>
            <a:r>
              <a:rPr lang="cy-GB" dirty="0" smtClean="0"/>
              <a:t>Byrddau Diogelu </a:t>
            </a:r>
            <a:r>
              <a:rPr lang="cy-GB" dirty="0"/>
              <a:t>â charchardai yn eu hardal yn cael eu hannog i gydweithio gyda llywodraethwyr carchardai ac anogir llywodraethwyr i fod yn rhagweithiol wrth gydweithio gyda’r </a:t>
            </a:r>
            <a:r>
              <a:rPr lang="cy-GB" dirty="0" smtClean="0"/>
              <a:t>Bwrdd Diogelu </a:t>
            </a:r>
            <a:r>
              <a:rPr lang="cy-GB" dirty="0"/>
              <a:t>mewn ysbryd o gydweithrediad. Rhaid i lywodraethwyr carchar sicrhau bod systemau yn bodoli i ddiogelu oedolion yn y carchar rhag cael eu cam-drin a’u hesgeuluso. Cyfrifoldeb y rheolwr cofrestredig </a:t>
            </a:r>
            <a:r>
              <a:rPr lang="cy-GB" dirty="0" smtClean="0"/>
              <a:t>yw’r </a:t>
            </a:r>
            <a:r>
              <a:rPr lang="cy-GB" dirty="0"/>
              <a:t>cyfrifoldebau dros drefniadau diogelu o ddydd i ddydd a hynny o dan arolygiaeth yr awdurdod lleol. Rhaid i </a:t>
            </a:r>
            <a:r>
              <a:rPr lang="cy-GB" dirty="0" smtClean="0"/>
              <a:t>Fyrddau Diogelu </a:t>
            </a:r>
            <a:r>
              <a:rPr lang="cy-GB" dirty="0"/>
              <a:t>a llywodraethwyr carchar/rheolwr cartref plant diogel sefydlu mecanweithiau i osod allan sut caiff dyletswyddau a chyfrifoldebau a rennir i ddiogelu unigolion yn yr </a:t>
            </a:r>
            <a:r>
              <a:rPr lang="cy-GB" dirty="0" smtClean="0"/>
              <a:t>ystad ddiogeledd </a:t>
            </a:r>
            <a:r>
              <a:rPr lang="cy-GB" dirty="0"/>
              <a:t>eu gweithredu mewn modd cydlynol a chyfreithlon. </a:t>
            </a:r>
          </a:p>
          <a:p>
            <a:pPr marL="228600" lvl="0" indent="-228600">
              <a:spcAft>
                <a:spcPts val="1200"/>
              </a:spcAft>
              <a:buFont typeface="+mj-lt"/>
              <a:buAutoNum type="arabicPeriod"/>
            </a:pPr>
            <a:r>
              <a:rPr lang="cy-GB" dirty="0"/>
              <a:t>Mae </a:t>
            </a:r>
            <a:r>
              <a:rPr lang="cy-GB" b="1" dirty="0"/>
              <a:t>Rhan 8</a:t>
            </a:r>
            <a:r>
              <a:rPr lang="cy-GB" dirty="0"/>
              <a:t> yn nodi swyddogaethau gwasanaethau cymdeithasol awdurdodau lleol ac yn darparu sail ar gyfer ymyrraeth gan Weinidogion Llywodraeth Cymru os bydd awdurdod lleol yn methu â chyflawni’r swyddogaethau hynny.   </a:t>
            </a:r>
          </a:p>
          <a:p>
            <a:pPr marL="228600" lvl="0" indent="-228600">
              <a:spcAft>
                <a:spcPts val="1200"/>
              </a:spcAft>
              <a:buFont typeface="+mj-lt"/>
              <a:buAutoNum type="arabicPeriod"/>
            </a:pPr>
            <a:r>
              <a:rPr lang="cy-GB" dirty="0"/>
              <a:t>Mae </a:t>
            </a:r>
            <a:r>
              <a:rPr lang="cy-GB" b="1" dirty="0"/>
              <a:t>Rhan 9</a:t>
            </a:r>
            <a:r>
              <a:rPr lang="cy-GB" dirty="0"/>
              <a:t> yn nodi’r dyletswyddau o ran cydweithio a phartneriaeth ac o fewn yr </a:t>
            </a:r>
            <a:r>
              <a:rPr lang="cy-GB" dirty="0" smtClean="0"/>
              <a:t>ystad ddiogeledd </a:t>
            </a:r>
            <a:r>
              <a:rPr lang="cy-GB" dirty="0"/>
              <a:t>mae nifer o ofynion ar yr awdurdod lleol ac asiantaethau cyfiawnder troseddol i gydweithio. Rhaid i awdurdodau lleol sydd â sefydliad diogel o fewn eu ffiniau sefydlu Memorandwm </a:t>
            </a:r>
            <a:r>
              <a:rPr lang="cy-GB" dirty="0" smtClean="0"/>
              <a:t/>
            </a:r>
            <a:br>
              <a:rPr lang="cy-GB" dirty="0" smtClean="0"/>
            </a:br>
            <a:r>
              <a:rPr lang="cy-GB" dirty="0" smtClean="0"/>
              <a:t>Cyd-dealltwriaeth </a:t>
            </a:r>
            <a:r>
              <a:rPr lang="cy-GB" dirty="0"/>
              <a:t>(MOU) rhyngddyn nhw eu hunain, y NOMS/ y Bwrdd Cyfiawnder Ieuenctid a’r cyfleuster </a:t>
            </a:r>
            <a:r>
              <a:rPr lang="cy-GB" dirty="0" smtClean="0"/>
              <a:t>ystad ddiogeledd </a:t>
            </a:r>
            <a:r>
              <a:rPr lang="cy-GB" dirty="0"/>
              <a:t>y mae’n nhw’n cydweithio gydag e. Bydd y Memorandwm Cyd-ddealltwriaeth yn cofnodi sut caiff y trefniadau gofal a chymorth eu cyflenwi o fewn y cyfleuster </a:t>
            </a:r>
            <a:r>
              <a:rPr lang="cy-GB" dirty="0" smtClean="0"/>
              <a:t>ystad ddiogeledd.</a:t>
            </a:r>
            <a:endParaRPr lang="cy-GB" dirty="0"/>
          </a:p>
          <a:p>
            <a:pPr marL="228600" lvl="0" indent="-228600">
              <a:spcAft>
                <a:spcPts val="1200"/>
              </a:spcAft>
              <a:buFont typeface="+mj-lt"/>
              <a:buAutoNum type="arabicPeriod"/>
            </a:pPr>
            <a:r>
              <a:rPr lang="cy-GB" dirty="0"/>
              <a:t>O dan </a:t>
            </a:r>
            <a:r>
              <a:rPr lang="cy-GB" b="1" dirty="0"/>
              <a:t>Rhan 10</a:t>
            </a:r>
            <a:r>
              <a:rPr lang="cy-GB" dirty="0"/>
              <a:t> rhaid i awdurdodau lleol ddarparu gwybodaeth ar gyfer y rhai sydd mewn lleoliadau caethiwo ar sut i wneud cwyn a cheisio gweld gwneud iawn am y darpariaethau gwasanaeth gofal a chymorth. Rhaid i awdurdodau lleol gael gwybod gan reolwyr lleoliadau cadw os bydd carcharor am wneud cwyn cyn gynted ag y byddan nhw’n ymwybodol o hynny. Mae </a:t>
            </a:r>
            <a:r>
              <a:rPr lang="cy-GB" b="1" dirty="0"/>
              <a:t>Rhan 10</a:t>
            </a:r>
            <a:r>
              <a:rPr lang="cy-GB" dirty="0"/>
              <a:t> hefyd yn darparu i wasanaethau eiriolaeth fod ar gael er mwyn i unigolion fod yn rhan o’u gofal a’u cymorth, gan gynnwys yr angen am eiriolwr proffesiynol annibynnol mewn rhai amgylchiadau.</a:t>
            </a:r>
          </a:p>
        </p:txBody>
      </p:sp>
      <p:sp>
        <p:nvSpPr>
          <p:cNvPr id="4" name="Slide Number Placeholder 3"/>
          <p:cNvSpPr>
            <a:spLocks noGrp="1"/>
          </p:cNvSpPr>
          <p:nvPr>
            <p:ph type="sldNum" sz="quarter" idx="10"/>
          </p:nvPr>
        </p:nvSpPr>
        <p:spPr/>
        <p:txBody>
          <a:bodyPr/>
          <a:lstStyle/>
          <a:p>
            <a:fld id="{A771E050-A66B-4E11-9C20-135C160BC1C9}" type="slidenum">
              <a:rPr lang="en-GB" smtClean="0"/>
              <a:pPr/>
              <a:t>2</a:t>
            </a:fld>
            <a:endParaRPr lang="en-GB" dirty="0"/>
          </a:p>
        </p:txBody>
      </p:sp>
    </p:spTree>
    <p:extLst>
      <p:ext uri="{BB962C8B-B14F-4D97-AF65-F5344CB8AC3E}">
        <p14:creationId xmlns:p14="http://schemas.microsoft.com/office/powerpoint/2010/main" val="856770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507357"/>
            <a:ext cx="6624736" cy="5110288"/>
          </a:xfrm>
        </p:spPr>
        <p:txBody>
          <a:bodyPr/>
          <a:lstStyle/>
          <a:p>
            <a:pPr marL="228600" lvl="0" indent="-228600">
              <a:spcAft>
                <a:spcPts val="1200"/>
              </a:spcAft>
              <a:buFont typeface="+mj-lt"/>
              <a:buAutoNum type="arabicPeriod"/>
            </a:pPr>
            <a:r>
              <a:rPr lang="cy-GB" dirty="0" smtClean="0"/>
              <a:t>Mae’r Ddeddf </a:t>
            </a:r>
            <a:r>
              <a:rPr lang="cy-GB" dirty="0"/>
              <a:t>yn creu </a:t>
            </a:r>
            <a:r>
              <a:rPr lang="cy-GB" b="1" dirty="0"/>
              <a:t>hawl i</a:t>
            </a:r>
            <a:r>
              <a:rPr lang="cy-GB" dirty="0"/>
              <a:t> </a:t>
            </a:r>
            <a:r>
              <a:rPr lang="cy-GB" b="1" dirty="0"/>
              <a:t>gael asesiad</a:t>
            </a:r>
            <a:r>
              <a:rPr lang="cy-GB" dirty="0"/>
              <a:t> ar gyfer oedolion, plant a gofalwyr os yw’n ymddangos y gallai fod gan yr unigolyn anghenion gofal a chymorth. Mae’r ddyletswydd i asesu yn berthnasol i oedolion a phlant waeth beth fo lefel eu hangen (neu eu hadnoddau ariannol). Y nod </a:t>
            </a:r>
            <a:r>
              <a:rPr lang="cy-GB" dirty="0" smtClean="0"/>
              <a:t>yw </a:t>
            </a:r>
            <a:r>
              <a:rPr lang="cy-GB" dirty="0"/>
              <a:t>symleiddio asesiadau drwy ddefnyddio </a:t>
            </a:r>
            <a:r>
              <a:rPr lang="cy-GB" b="1" dirty="0"/>
              <a:t>un</a:t>
            </a:r>
            <a:r>
              <a:rPr lang="cy-GB" dirty="0"/>
              <a:t> </a:t>
            </a:r>
            <a:r>
              <a:rPr lang="cy-GB" b="1" dirty="0"/>
              <a:t>proses unigol</a:t>
            </a:r>
            <a:r>
              <a:rPr lang="cy-GB" dirty="0"/>
              <a:t> ar gyfer plant ac </a:t>
            </a:r>
            <a:r>
              <a:rPr lang="cy-GB" dirty="0" smtClean="0"/>
              <a:t>oedolion sy’n </a:t>
            </a:r>
            <a:r>
              <a:rPr lang="cy-GB" dirty="0"/>
              <a:t>berthnasol i’r rhai yn y gymuned </a:t>
            </a:r>
            <a:r>
              <a:rPr lang="cy-GB" b="1" dirty="0"/>
              <a:t>ac </a:t>
            </a:r>
            <a:r>
              <a:rPr lang="cy-GB" dirty="0"/>
              <a:t>yn yr </a:t>
            </a:r>
            <a:r>
              <a:rPr lang="cy-GB" dirty="0" smtClean="0"/>
              <a:t>ystad ddiogeledd </a:t>
            </a:r>
            <a:r>
              <a:rPr lang="cy-GB" dirty="0" smtClean="0"/>
              <a:t>(tra’n cydnabod a sylweddoli bod eu hanghenion yn wahanol). </a:t>
            </a:r>
            <a:r>
              <a:rPr lang="cy-GB" dirty="0"/>
              <a:t>Gellir atgyfeirio neu hunan-gyfeirio ar gyfer asesiad ar unrhyw adeg.</a:t>
            </a:r>
            <a:endParaRPr lang="cy-GB" sz="1100" dirty="0"/>
          </a:p>
          <a:p>
            <a:pPr marL="228600" lvl="0" indent="-228600">
              <a:spcAft>
                <a:spcPts val="1200"/>
              </a:spcAft>
              <a:buFont typeface="+mj-lt"/>
              <a:buAutoNum type="arabicPeriod"/>
            </a:pPr>
            <a:r>
              <a:rPr lang="cy-GB" dirty="0"/>
              <a:t>Rhaid i asesiadau, o leiaf, gofnodi gwybodaeth yn unol ag </a:t>
            </a:r>
            <a:r>
              <a:rPr lang="cy-GB" b="1" dirty="0"/>
              <a:t>offeryn asesu a chymhwystra cenedlaethol</a:t>
            </a:r>
            <a:r>
              <a:rPr lang="cy-GB" dirty="0"/>
              <a:t> sy’n cynnwys set ddata graidd sylfaenol cenedlaethol a dadansoddiad wedi’i strwythuro o gwmpas </a:t>
            </a:r>
            <a:r>
              <a:rPr lang="cy-GB" b="1" dirty="0" smtClean="0"/>
              <a:t>pum </a:t>
            </a:r>
            <a:r>
              <a:rPr lang="cy-GB" b="1" dirty="0"/>
              <a:t>elfen asesu </a:t>
            </a:r>
            <a:r>
              <a:rPr lang="cy-GB" dirty="0"/>
              <a:t>(a welir ar y sleid):</a:t>
            </a:r>
            <a:endParaRPr lang="cy-GB" sz="1100" dirty="0"/>
          </a:p>
          <a:p>
            <a:pPr marL="685800" lvl="1" indent="-228600">
              <a:spcAft>
                <a:spcPts val="1200"/>
              </a:spcAft>
              <a:buFont typeface="Arial" panose="020B0604020202020204" pitchFamily="34" charset="0"/>
              <a:buChar char="•"/>
            </a:pPr>
            <a:r>
              <a:rPr lang="cy-GB" dirty="0"/>
              <a:t>asesu ac ystyried </a:t>
            </a:r>
            <a:r>
              <a:rPr lang="cy-GB" b="1" dirty="0"/>
              <a:t>amgylchiadau’r person</a:t>
            </a:r>
            <a:r>
              <a:rPr lang="cy-GB" dirty="0"/>
              <a:t>;</a:t>
            </a:r>
            <a:endParaRPr lang="cy-GB" sz="1100" dirty="0"/>
          </a:p>
          <a:p>
            <a:pPr marL="685800" lvl="1" indent="-228600">
              <a:spcAft>
                <a:spcPts val="1200"/>
              </a:spcAft>
              <a:buFont typeface="Arial" panose="020B0604020202020204" pitchFamily="34" charset="0"/>
              <a:buChar char="•"/>
            </a:pPr>
            <a:r>
              <a:rPr lang="cy-GB" dirty="0"/>
              <a:t>ystyried eu </a:t>
            </a:r>
            <a:r>
              <a:rPr lang="cy-GB" b="1" dirty="0"/>
              <a:t>canlyniadau personol;</a:t>
            </a:r>
            <a:endParaRPr lang="cy-GB" sz="1100" dirty="0"/>
          </a:p>
          <a:p>
            <a:pPr marL="685800" lvl="1" indent="-228600">
              <a:spcAft>
                <a:spcPts val="1200"/>
              </a:spcAft>
              <a:buFont typeface="Arial" panose="020B0604020202020204" pitchFamily="34" charset="0"/>
              <a:buChar char="•"/>
            </a:pPr>
            <a:r>
              <a:rPr lang="cy-GB" dirty="0"/>
              <a:t>asesu a rhoi’r sylw priodol i unrhyw </a:t>
            </a:r>
            <a:r>
              <a:rPr lang="cy-GB" b="1" dirty="0"/>
              <a:t>rwystr </a:t>
            </a:r>
            <a:r>
              <a:rPr lang="cy-GB" b="0" dirty="0"/>
              <a:t>rhag</a:t>
            </a:r>
            <a:r>
              <a:rPr lang="cy-GB" b="0" baseline="0" dirty="0"/>
              <a:t> c</a:t>
            </a:r>
            <a:r>
              <a:rPr lang="cy-GB" dirty="0"/>
              <a:t>yflawni’r canlyniadau hynny;</a:t>
            </a:r>
            <a:endParaRPr lang="cy-GB" sz="1100" dirty="0"/>
          </a:p>
          <a:p>
            <a:pPr marL="685800" lvl="1" indent="-228600">
              <a:spcAft>
                <a:spcPts val="1200"/>
              </a:spcAft>
              <a:buFont typeface="Arial" panose="020B0604020202020204" pitchFamily="34" charset="0"/>
              <a:buChar char="•"/>
            </a:pPr>
            <a:r>
              <a:rPr lang="cy-GB" dirty="0"/>
              <a:t>asesu ac ystyried unrhyw</a:t>
            </a:r>
            <a:r>
              <a:rPr lang="cy-GB" b="1" dirty="0"/>
              <a:t> risg </a:t>
            </a:r>
            <a:r>
              <a:rPr lang="cy-GB" dirty="0"/>
              <a:t>i’r person os na chyflawnir y canlyniadau; ac </a:t>
            </a:r>
            <a:endParaRPr lang="cy-GB" sz="1100" dirty="0"/>
          </a:p>
          <a:p>
            <a:pPr marL="685800" lvl="1" indent="-228600">
              <a:spcAft>
                <a:spcPts val="1200"/>
              </a:spcAft>
              <a:buFont typeface="Arial" panose="020B0604020202020204" pitchFamily="34" charset="0"/>
              <a:buChar char="•"/>
            </a:pPr>
            <a:r>
              <a:rPr lang="cy-GB" dirty="0"/>
              <a:t>asesu a rhoi’r sylw priodol i </a:t>
            </a:r>
            <a:r>
              <a:rPr lang="cy-GB" b="1" dirty="0"/>
              <a:t>gryfderau a galluoedd </a:t>
            </a:r>
            <a:r>
              <a:rPr lang="cy-GB" dirty="0"/>
              <a:t>y person.</a:t>
            </a:r>
            <a:endParaRPr lang="cy-GB" sz="1100" dirty="0"/>
          </a:p>
          <a:p>
            <a:pPr marL="228600" lvl="0" indent="-228600">
              <a:spcAft>
                <a:spcPts val="1200"/>
              </a:spcAft>
              <a:buFont typeface="+mj-lt"/>
              <a:buAutoNum type="arabicPeriod"/>
            </a:pPr>
            <a:r>
              <a:rPr lang="cy-GB" dirty="0"/>
              <a:t>Mae’r broses asesu yn gofyn bod ymarferwyr yn trafod gyda phobl </a:t>
            </a:r>
            <a:r>
              <a:rPr lang="cy-GB" dirty="0" smtClean="0"/>
              <a:t>er mwyn adnabod yr </a:t>
            </a:r>
            <a:r>
              <a:rPr lang="cy-GB" dirty="0"/>
              <a:t>hyn </a:t>
            </a:r>
            <a:r>
              <a:rPr lang="cy-GB" dirty="0" smtClean="0"/>
              <a:t>sy’n </a:t>
            </a:r>
            <a:r>
              <a:rPr lang="cy-GB" dirty="0"/>
              <a:t>bwysig iddyn nhw a’r canlyniadau personol y maen nhw’n dymuno eu cyflawni (ac yn achos plant, y canlyniadau y mae unrhyw berson(au) gyda chyfrifoldeb rhiant yn dymuno ei gyflawni dros y plentyn), a pha gyfraniad gall yr unigolyn a’i deulu neu’r gymuned ehangach ei wneud i gyflawni’r canlyniadau hynny, gan ystyried yr effaith ar amodau’r cadwad. </a:t>
            </a:r>
            <a:endParaRPr lang="cy-GB" sz="1100" dirty="0"/>
          </a:p>
          <a:p>
            <a:pPr marL="228600" lvl="0" indent="-228600">
              <a:spcAft>
                <a:spcPts val="1200"/>
              </a:spcAft>
              <a:buFont typeface="+mj-lt"/>
              <a:buAutoNum type="arabicPeriod"/>
            </a:pPr>
            <a:r>
              <a:rPr lang="cy-GB" dirty="0"/>
              <a:t>Awdurdodau lleol sy’n gyfrifol am asesu ond gallan nhw gomisiynu neu drefnu eraill i wneud hynny neu ddirprwyo’r swyddogaeth i barti arall ei gweithredu, ond bydd y cyfrifoldeb dros gyflawni’r ddyletswydd yn dal ar ysgwyddau’r awdurdod lleol.</a:t>
            </a:r>
            <a:endParaRPr lang="cy-GB" sz="1100" dirty="0"/>
          </a:p>
          <a:p>
            <a:pPr marL="228600" lvl="0" indent="-228600">
              <a:spcAft>
                <a:spcPts val="1200"/>
              </a:spcAft>
              <a:buFont typeface="+mj-lt"/>
              <a:buAutoNum type="arabicPeriod"/>
            </a:pPr>
            <a:r>
              <a:rPr lang="cy-GB" dirty="0"/>
              <a:t>Mae’n bwysig bod awdurdodau lleol </a:t>
            </a:r>
            <a:r>
              <a:rPr lang="cy-GB" b="1" dirty="0"/>
              <a:t>yn gweithio a chydweithredu gyda</a:t>
            </a:r>
            <a:r>
              <a:rPr lang="cy-GB" dirty="0"/>
              <a:t> phartneriaid, gan gynnwys y Gwasanaeth Cenedlaethol ar Reoli Troseddwyr (NOMS) </a:t>
            </a:r>
            <a:r>
              <a:rPr lang="cy-GB" dirty="0" smtClean="0"/>
              <a:t>– </a:t>
            </a:r>
            <a:r>
              <a:rPr lang="cy-GB" dirty="0"/>
              <a:t>a thrwyddyn nhw y gwasanaethau carchardai yng Nghymru </a:t>
            </a:r>
            <a:r>
              <a:rPr lang="cy-GB" dirty="0" smtClean="0"/>
              <a:t>– </a:t>
            </a:r>
            <a:r>
              <a:rPr lang="cy-GB" dirty="0"/>
              <a:t>Y Gwasanaeth Prawf Cenedlaethol, Cwmni Adsefydlu Cymunedol Cymru a hefyd gyda thimoedd troseddwyr ifanc, </a:t>
            </a:r>
            <a:r>
              <a:rPr lang="cy-GB" dirty="0" smtClean="0"/>
              <a:t>wrth </a:t>
            </a:r>
            <a:r>
              <a:rPr lang="cy-GB" dirty="0"/>
              <a:t>gyflawni eu dyletswyddiau – gweler sleid 9 a 10.</a:t>
            </a:r>
            <a:endParaRPr lang="cy-GB" sz="1100" dirty="0"/>
          </a:p>
        </p:txBody>
      </p:sp>
      <p:sp>
        <p:nvSpPr>
          <p:cNvPr id="4" name="Slide Number Placeholder 3"/>
          <p:cNvSpPr>
            <a:spLocks noGrp="1"/>
          </p:cNvSpPr>
          <p:nvPr>
            <p:ph type="sldNum" sz="quarter" idx="10"/>
          </p:nvPr>
        </p:nvSpPr>
        <p:spPr/>
        <p:txBody>
          <a:bodyPr/>
          <a:lstStyle/>
          <a:p>
            <a:fld id="{A771E050-A66B-4E11-9C20-135C160BC1C9}" type="slidenum">
              <a:rPr lang="en-GB" smtClean="0"/>
              <a:t>3</a:t>
            </a:fld>
            <a:endParaRPr lang="en-GB" dirty="0"/>
          </a:p>
        </p:txBody>
      </p:sp>
    </p:spTree>
    <p:extLst>
      <p:ext uri="{BB962C8B-B14F-4D97-AF65-F5344CB8AC3E}">
        <p14:creationId xmlns:p14="http://schemas.microsoft.com/office/powerpoint/2010/main" val="3284738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505077"/>
            <a:ext cx="6624736" cy="5328592"/>
          </a:xfrm>
        </p:spPr>
        <p:txBody>
          <a:bodyPr/>
          <a:lstStyle/>
          <a:p>
            <a:pPr marL="228600" lvl="0" indent="-228600">
              <a:spcAft>
                <a:spcPts val="600"/>
              </a:spcAft>
              <a:buFont typeface="+mj-lt"/>
              <a:buAutoNum type="arabicPeriod"/>
            </a:pPr>
            <a:r>
              <a:rPr lang="cy-GB" dirty="0" smtClean="0"/>
              <a:t>Ar y sleid hon ceir diagram sy’n dangos y broses o gynllunio cymhwystra a gofal. Mae penderfynu ar gymhwystra unigolion yn yr </a:t>
            </a:r>
            <a:r>
              <a:rPr lang="cy-GB" dirty="0" smtClean="0"/>
              <a:t>ystad ddiogeledd </a:t>
            </a:r>
            <a:r>
              <a:rPr lang="cy-GB" dirty="0" smtClean="0"/>
              <a:t>yn rhan o’r broses asesu yn yr un modd ag yw i’r rhai sy’n byw yn y gymuned. </a:t>
            </a:r>
          </a:p>
          <a:p>
            <a:pPr marL="228600" lvl="0" indent="-228600">
              <a:spcAft>
                <a:spcPts val="600"/>
              </a:spcAft>
              <a:buFont typeface="+mj-lt"/>
              <a:buAutoNum type="arabicPeriod"/>
            </a:pPr>
            <a:r>
              <a:rPr lang="cy-GB" dirty="0" smtClean="0"/>
              <a:t>Gall </a:t>
            </a:r>
            <a:r>
              <a:rPr lang="cy-GB" dirty="0"/>
              <a:t>anghenion cyfnewidiol unigolion olygu bod angen asesiad neu adolygiad arnyn nhw ar adegau gwahanol megis wrth fynd i mewn i’r ddalfa, yn ystod eu cyfnod yn y ddalfa neu wrth drosglwyddo rhwng sefydliadau. Yn syth ar ôl cael gwybod bod gan unigolyn yn yr </a:t>
            </a:r>
            <a:r>
              <a:rPr lang="cy-GB" dirty="0" smtClean="0"/>
              <a:t>ystad ddiogeledd </a:t>
            </a:r>
            <a:r>
              <a:rPr lang="cy-GB" dirty="0"/>
              <a:t>anghenion gofal a chymorth, rhaid i awdurdod lleol sicrhau bod </a:t>
            </a:r>
            <a:r>
              <a:rPr lang="cy-GB" b="1" dirty="0"/>
              <a:t>asesiad</a:t>
            </a:r>
            <a:r>
              <a:rPr lang="cy-GB" dirty="0"/>
              <a:t> cymesur yn cael ei ddarparu gan ystyried y pum elfen asesu. </a:t>
            </a:r>
          </a:p>
          <a:p>
            <a:pPr marL="228600" lvl="0" indent="-228600">
              <a:spcAft>
                <a:spcPts val="600"/>
              </a:spcAft>
              <a:buFont typeface="+mj-lt"/>
              <a:buAutoNum type="arabicPeriod"/>
            </a:pPr>
            <a:r>
              <a:rPr lang="cy-GB" dirty="0"/>
              <a:t>O’r cychwyn cyntaf dylai ymarferwyr ystyried a fyddai angen cymorth </a:t>
            </a:r>
            <a:r>
              <a:rPr lang="cy-GB" b="1" dirty="0"/>
              <a:t>eiriolaeth</a:t>
            </a:r>
            <a:r>
              <a:rPr lang="cy-GB" dirty="0"/>
              <a:t> ar yr unigolyn er mwyn iddo/iddi allu cymryd rhan lawn yn y broses.</a:t>
            </a:r>
          </a:p>
          <a:p>
            <a:pPr marL="228600" lvl="0" indent="-228600">
              <a:spcAft>
                <a:spcPts val="600"/>
              </a:spcAft>
              <a:buFont typeface="+mj-lt"/>
              <a:buAutoNum type="arabicPeriod"/>
            </a:pPr>
            <a:r>
              <a:rPr lang="cy-GB" dirty="0"/>
              <a:t>Bydd penderfynu ar </a:t>
            </a:r>
            <a:r>
              <a:rPr lang="cy-GB" b="1" dirty="0" smtClean="0"/>
              <a:t>gymhwystra </a:t>
            </a:r>
            <a:r>
              <a:rPr lang="cy-GB" dirty="0"/>
              <a:t>yn deillio o’r broses asesu, ac yn </a:t>
            </a:r>
            <a:r>
              <a:rPr lang="cy-GB" dirty="0" smtClean="0"/>
              <a:t>gynnyrch</a:t>
            </a:r>
            <a:r>
              <a:rPr lang="cy-GB" baseline="0" dirty="0" smtClean="0"/>
              <a:t> o’r broses</a:t>
            </a:r>
            <a:r>
              <a:rPr lang="cy-GB" dirty="0" smtClean="0"/>
              <a:t>. </a:t>
            </a:r>
            <a:r>
              <a:rPr lang="cy-GB" dirty="0"/>
              <a:t>Yn dilyn asesiad rhaid dyfarnu a </a:t>
            </a:r>
            <a:r>
              <a:rPr lang="cy-GB" dirty="0" smtClean="0"/>
              <a:t>yw’r </a:t>
            </a:r>
            <a:r>
              <a:rPr lang="cy-GB" dirty="0"/>
              <a:t>angen asesiedig yn gymwys yn ôl y meini prawf </a:t>
            </a:r>
            <a:r>
              <a:rPr lang="cy-GB" dirty="0" smtClean="0"/>
              <a:t>cymhwystra </a:t>
            </a:r>
            <a:r>
              <a:rPr lang="cy-GB" dirty="0"/>
              <a:t>cenedlaethol ar gyfer oedolion a phlant. </a:t>
            </a:r>
          </a:p>
          <a:p>
            <a:pPr marL="228600" lvl="0" indent="-228600">
              <a:spcAft>
                <a:spcPts val="600"/>
              </a:spcAft>
              <a:buFont typeface="+mj-lt"/>
              <a:buAutoNum type="arabicPeriod"/>
            </a:pPr>
            <a:r>
              <a:rPr lang="cy-GB" dirty="0"/>
              <a:t>Mae model </a:t>
            </a:r>
            <a:r>
              <a:rPr lang="cy-GB" dirty="0" smtClean="0"/>
              <a:t>cymhwystra </a:t>
            </a:r>
            <a:r>
              <a:rPr lang="cy-GB" dirty="0"/>
              <a:t>o dan y Ddeddf yn rhoi statws </a:t>
            </a:r>
            <a:r>
              <a:rPr lang="cy-GB" dirty="0" smtClean="0"/>
              <a:t>cymhwystra </a:t>
            </a:r>
            <a:r>
              <a:rPr lang="cy-GB" dirty="0"/>
              <a:t>ar yr angen ac nid ar y person, sy’n golygu y bydd rhai anghenion y person yn gymwys ac na fydd eraill yn gymwys. Mae gan unigolyn angen cymwys am ofal a chymorth os bydd asesiad yn sefydlu mai’r unig ffordd i oresgyn eu rhwystrau i gyflawni eu canlyniadau personol fydd drwy i’r awdurdod lleol gydweithio gyda nhw i </a:t>
            </a:r>
            <a:r>
              <a:rPr lang="cy-GB" dirty="0" smtClean="0"/>
              <a:t/>
            </a:r>
            <a:br>
              <a:rPr lang="cy-GB" dirty="0" smtClean="0"/>
            </a:br>
            <a:r>
              <a:rPr lang="cy-GB" dirty="0" smtClean="0"/>
              <a:t>gyd-baratoi </a:t>
            </a:r>
            <a:r>
              <a:rPr lang="cy-GB" dirty="0"/>
              <a:t>cynllun gofal a chymorth ac yna sicrhau bydd y cynllun yn cael ei wireddu. </a:t>
            </a:r>
          </a:p>
          <a:p>
            <a:pPr marL="228600" lvl="0" indent="-228600">
              <a:spcAft>
                <a:spcPts val="600"/>
              </a:spcAft>
              <a:buFont typeface="+mj-lt"/>
              <a:buAutoNum type="arabicPeriod"/>
            </a:pPr>
            <a:r>
              <a:rPr lang="cy-GB" dirty="0"/>
              <a:t>Os </a:t>
            </a:r>
            <a:r>
              <a:rPr lang="cy-GB" b="1" dirty="0"/>
              <a:t>na</a:t>
            </a:r>
            <a:r>
              <a:rPr lang="cy-GB" dirty="0"/>
              <a:t> fydd yr anghenion </a:t>
            </a:r>
            <a:r>
              <a:rPr lang="cy-GB" b="1" dirty="0"/>
              <a:t>yn gymwys,</a:t>
            </a:r>
            <a:r>
              <a:rPr lang="cy-GB" dirty="0"/>
              <a:t> dylid </a:t>
            </a:r>
            <a:r>
              <a:rPr lang="cy-GB" b="1" dirty="0"/>
              <a:t>cyfeirio’r</a:t>
            </a:r>
            <a:r>
              <a:rPr lang="cy-GB" dirty="0"/>
              <a:t> unigolyn at y gwasanaethau gwybodaeth, cyngor a chymorth (IAA) a’r gwasanaethau ataliol. </a:t>
            </a:r>
          </a:p>
          <a:p>
            <a:pPr marL="228600" lvl="0" indent="-228600">
              <a:spcAft>
                <a:spcPts val="600"/>
              </a:spcAft>
              <a:buFont typeface="+mj-lt"/>
              <a:buAutoNum type="arabicPeriod"/>
            </a:pPr>
            <a:r>
              <a:rPr lang="cy-GB" dirty="0"/>
              <a:t>Os bydd yr anghenion </a:t>
            </a:r>
            <a:r>
              <a:rPr lang="cy-GB" b="1" dirty="0"/>
              <a:t>yn gymwys</a:t>
            </a:r>
            <a:r>
              <a:rPr lang="cy-GB" dirty="0"/>
              <a:t>, rhaid i’r awdurdod lleol ddatblygu (neu adolygu) </a:t>
            </a:r>
            <a:r>
              <a:rPr lang="cy-GB" b="1" dirty="0"/>
              <a:t>cynllun gofal a chymorth</a:t>
            </a:r>
            <a:r>
              <a:rPr lang="cy-GB" dirty="0"/>
              <a:t>, i roi manylion am y dull gorau i ddiwallu’r anghenion hynny gan gynnwys dangos sut i ddod o hyd i’r gwasanaethau gwybodaeth, cyngor a chymorth </a:t>
            </a:r>
            <a:r>
              <a:rPr lang="cy-GB" dirty="0" smtClean="0"/>
              <a:t>(IAA) ac </a:t>
            </a:r>
            <a:r>
              <a:rPr lang="cy-GB" dirty="0"/>
              <a:t>ataliol a rhannu hyn gyda’r unigolyn a’r asiantaethau partner allweddol. Tra bydd yr unigolyn dan gadwad, dylai’r awdurdod lleol gydweithio gyda’r </a:t>
            </a:r>
            <a:r>
              <a:rPr lang="cy-GB" dirty="0" smtClean="0"/>
              <a:t>ystad ddiogeledd </a:t>
            </a:r>
            <a:r>
              <a:rPr lang="cy-GB" dirty="0"/>
              <a:t>i gyflenwi gofal a chymorth fel yr amlinellwyd yn y cynllun.</a:t>
            </a:r>
          </a:p>
          <a:p>
            <a:pPr marL="228600" lvl="0" indent="-228600">
              <a:spcAft>
                <a:spcPts val="600"/>
              </a:spcAft>
              <a:buFont typeface="+mj-lt"/>
              <a:buAutoNum type="arabicPeriod"/>
            </a:pPr>
            <a:r>
              <a:rPr lang="cy-GB" dirty="0"/>
              <a:t>Rhaid dilyn dyletswyddau hollgyffredinol y Ddeddf wrth ddatblygu cynlluniau a ddylai fod yn berson-ganolog, yn hyrwyddo llesiant ac yn seiliedig ar ganlyniadau. Mae hefyd yn bwysig eu bod yn glir a chryno ac yn defnyddio iaith briodol, dulliau cyfathrebu addas ac mewn fformat hygyrch fel y gall yr unigolyn gymryd rhan wrth gynllunio ac yna deall eu cynllun.</a:t>
            </a:r>
          </a:p>
          <a:p>
            <a:pPr marL="228600" lvl="0" indent="-228600">
              <a:spcAft>
                <a:spcPts val="600"/>
              </a:spcAft>
              <a:buFont typeface="+mj-lt"/>
              <a:buAutoNum type="arabicPeriod"/>
            </a:pPr>
            <a:r>
              <a:rPr lang="cy-GB" dirty="0"/>
              <a:t>Yr un fydd y broses adolygu cynlluniau gofal a chymorth ar gyfer y rhai mewn lleoliadau </a:t>
            </a:r>
            <a:r>
              <a:rPr lang="cy-GB" dirty="0" smtClean="0"/>
              <a:t>carcharu </a:t>
            </a:r>
            <a:r>
              <a:rPr lang="cy-GB" dirty="0"/>
              <a:t>a dylai’r cynlluniau gael eu hadolygu bob tro y bydd unigolyn yn mynd i mewn i’r ddalfa, yn cael eu drosglwyddo rhwng sefydliadau neu’n cael ei ryddhau.</a:t>
            </a:r>
          </a:p>
        </p:txBody>
      </p:sp>
      <p:sp>
        <p:nvSpPr>
          <p:cNvPr id="4" name="Slide Number Placeholder 3"/>
          <p:cNvSpPr>
            <a:spLocks noGrp="1"/>
          </p:cNvSpPr>
          <p:nvPr>
            <p:ph type="sldNum" sz="quarter" idx="10"/>
          </p:nvPr>
        </p:nvSpPr>
        <p:spPr/>
        <p:txBody>
          <a:bodyPr/>
          <a:lstStyle/>
          <a:p>
            <a:fld id="{A771E050-A66B-4E11-9C20-135C160BC1C9}" type="slidenum">
              <a:rPr lang="en-GB" smtClean="0"/>
              <a:pPr/>
              <a:t>4</a:t>
            </a:fld>
            <a:endParaRPr lang="en-GB" dirty="0"/>
          </a:p>
        </p:txBody>
      </p:sp>
    </p:spTree>
    <p:extLst>
      <p:ext uri="{BB962C8B-B14F-4D97-AF65-F5344CB8AC3E}">
        <p14:creationId xmlns:p14="http://schemas.microsoft.com/office/powerpoint/2010/main" val="3104762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30486" y="4526160"/>
            <a:ext cx="6408712" cy="4947469"/>
          </a:xfrm>
        </p:spPr>
        <p:txBody>
          <a:bodyPr/>
          <a:lstStyle/>
          <a:p>
            <a:pPr marL="228600" lvl="0" indent="-228600">
              <a:buFont typeface="+mj-lt"/>
              <a:buAutoNum type="arabicPeriod"/>
            </a:pPr>
            <a:r>
              <a:rPr lang="cy-GB" sz="1200" kern="1200" dirty="0" smtClean="0">
                <a:solidFill>
                  <a:schemeClr val="tx1"/>
                </a:solidFill>
                <a:effectLst/>
                <a:latin typeface="Arial" panose="020B0604020202020204" pitchFamily="34" charset="0"/>
                <a:ea typeface="+mn-ea"/>
                <a:cs typeface="Arial" panose="020B0604020202020204" pitchFamily="34" charset="0"/>
              </a:rPr>
              <a:t>Mae’r </a:t>
            </a:r>
            <a:r>
              <a:rPr lang="cy-GB" sz="1200" kern="1200" dirty="0">
                <a:solidFill>
                  <a:schemeClr val="tx1"/>
                </a:solidFill>
                <a:effectLst/>
                <a:latin typeface="Arial" panose="020B0604020202020204" pitchFamily="34" charset="0"/>
                <a:ea typeface="+mn-ea"/>
                <a:cs typeface="Arial" panose="020B0604020202020204" pitchFamily="34" charset="0"/>
              </a:rPr>
              <a:t>Ddeddf yn un gynhwysol ac felly dylid trin pobl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yn yr un modd â phobl yn y gymuned, ond mae rhai eithriadau. Ni all unigolion dan gadwad:</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b="1" kern="1200" dirty="0">
                <a:solidFill>
                  <a:schemeClr val="tx1"/>
                </a:solidFill>
                <a:effectLst/>
                <a:latin typeface="Arial" panose="020B0604020202020204" pitchFamily="34" charset="0"/>
                <a:ea typeface="+mn-ea"/>
                <a:cs typeface="Arial" panose="020B0604020202020204" pitchFamily="34" charset="0"/>
              </a:rPr>
              <a:t>fod yn ofalwyr </a:t>
            </a:r>
            <a:r>
              <a:rPr lang="cy-GB" sz="1200" kern="1200" dirty="0">
                <a:solidFill>
                  <a:schemeClr val="tx1"/>
                </a:solidFill>
                <a:effectLst/>
                <a:latin typeface="Arial" panose="020B0604020202020204" pitchFamily="34" charset="0"/>
                <a:ea typeface="+mn-ea"/>
                <a:cs typeface="Arial" panose="020B0604020202020204" pitchFamily="34" charset="0"/>
              </a:rPr>
              <a:t>os ydyn nhw’n cael eu cadw yn y carchar, </a:t>
            </a:r>
            <a:r>
              <a:rPr lang="cy-GB" sz="1200" kern="1200" dirty="0" smtClean="0">
                <a:solidFill>
                  <a:schemeClr val="tx1"/>
                </a:solidFill>
                <a:effectLst/>
                <a:latin typeface="Arial" panose="020B0604020202020204" pitchFamily="34" charset="0"/>
                <a:ea typeface="+mn-ea"/>
                <a:cs typeface="Arial" panose="020B0604020202020204" pitchFamily="34" charset="0"/>
              </a:rPr>
              <a:t>adeiladau </a:t>
            </a:r>
            <a:r>
              <a:rPr lang="cy-GB" sz="1200" kern="1200" dirty="0">
                <a:solidFill>
                  <a:schemeClr val="tx1"/>
                </a:solidFill>
                <a:effectLst/>
                <a:latin typeface="Arial" panose="020B0604020202020204" pitchFamily="34" charset="0"/>
                <a:ea typeface="+mn-ea"/>
                <a:cs typeface="Arial" panose="020B0604020202020204" pitchFamily="34" charset="0"/>
              </a:rPr>
              <a:t>a </a:t>
            </a:r>
            <a:r>
              <a:rPr lang="cy-GB" sz="1200" kern="1200" dirty="0" smtClean="0">
                <a:solidFill>
                  <a:schemeClr val="tx1"/>
                </a:solidFill>
                <a:effectLst/>
                <a:latin typeface="Arial" panose="020B0604020202020204" pitchFamily="34" charset="0"/>
                <a:ea typeface="+mn-ea"/>
                <a:cs typeface="Arial" panose="020B0604020202020204" pitchFamily="34" charset="0"/>
              </a:rPr>
              <a:t>gymeradwywyd, </a:t>
            </a:r>
            <a:r>
              <a:rPr lang="cy-GB" sz="1200" kern="1200" dirty="0">
                <a:solidFill>
                  <a:schemeClr val="tx1"/>
                </a:solidFill>
                <a:effectLst/>
                <a:latin typeface="Arial" panose="020B0604020202020204" pitchFamily="34" charset="0"/>
                <a:ea typeface="+mn-ea"/>
                <a:cs typeface="Arial" panose="020B0604020202020204" pitchFamily="34" charset="0"/>
              </a:rPr>
              <a:t>neu mewn llety cadw </a:t>
            </a:r>
            <a:r>
              <a:rPr lang="cy-GB" sz="1200" kern="1200" dirty="0" smtClean="0">
                <a:solidFill>
                  <a:schemeClr val="tx1"/>
                </a:solidFill>
                <a:effectLst/>
                <a:latin typeface="Arial" panose="020B0604020202020204" pitchFamily="34" charset="0"/>
                <a:ea typeface="+mn-ea"/>
                <a:cs typeface="Arial" panose="020B0604020202020204" pitchFamily="34" charset="0"/>
              </a:rPr>
              <a:t>ieuenctid; </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b="1" kern="1200" dirty="0">
                <a:solidFill>
                  <a:schemeClr val="tx1"/>
                </a:solidFill>
                <a:effectLst/>
                <a:latin typeface="Arial" panose="020B0604020202020204" pitchFamily="34" charset="0"/>
                <a:ea typeface="+mn-ea"/>
                <a:cs typeface="Arial" panose="020B0604020202020204" pitchFamily="34" charset="0"/>
              </a:rPr>
              <a:t>dderbyn taliadau uniongyrchol </a:t>
            </a:r>
            <a:r>
              <a:rPr lang="cy-GB" sz="1200" kern="1200" dirty="0">
                <a:solidFill>
                  <a:schemeClr val="tx1"/>
                </a:solidFill>
                <a:effectLst/>
                <a:latin typeface="Arial" panose="020B0604020202020204" pitchFamily="34" charset="0"/>
                <a:ea typeface="+mn-ea"/>
                <a:cs typeface="Arial" panose="020B0604020202020204" pitchFamily="34" charset="0"/>
              </a:rPr>
              <a:t>tuag at dalu cost eu gofal a’u cymorth os ydyn nhw yn y carchar, mewn llety a </a:t>
            </a:r>
            <a:r>
              <a:rPr lang="cy-GB" sz="1200" kern="1200" dirty="0" smtClean="0">
                <a:solidFill>
                  <a:schemeClr val="tx1"/>
                </a:solidFill>
                <a:effectLst/>
                <a:latin typeface="Arial" panose="020B0604020202020204" pitchFamily="34" charset="0"/>
                <a:ea typeface="+mn-ea"/>
                <a:cs typeface="Arial" panose="020B0604020202020204" pitchFamily="34" charset="0"/>
              </a:rPr>
              <a:t>gymeradwywyd, </a:t>
            </a:r>
            <a:r>
              <a:rPr lang="cy-GB" sz="1200" kern="1200" dirty="0">
                <a:solidFill>
                  <a:schemeClr val="tx1"/>
                </a:solidFill>
                <a:effectLst/>
                <a:latin typeface="Arial" panose="020B0604020202020204" pitchFamily="34" charset="0"/>
                <a:ea typeface="+mn-ea"/>
                <a:cs typeface="Arial" panose="020B0604020202020204" pitchFamily="34" charset="0"/>
              </a:rPr>
              <a:t>neu mewn llety mechnïaeth;</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fynegi eu </a:t>
            </a:r>
            <a:r>
              <a:rPr lang="cy-GB" sz="1200" b="1" kern="1200" dirty="0">
                <a:solidFill>
                  <a:schemeClr val="tx1"/>
                </a:solidFill>
                <a:effectLst/>
                <a:latin typeface="Arial" panose="020B0604020202020204" pitchFamily="34" charset="0"/>
                <a:ea typeface="+mn-ea"/>
                <a:cs typeface="Arial" panose="020B0604020202020204" pitchFamily="34" charset="0"/>
              </a:rPr>
              <a:t>dewis o ba fath o lety yr hoffen nhw </a:t>
            </a:r>
            <a:r>
              <a:rPr lang="cy-GB" sz="1200" kern="1200" dirty="0">
                <a:solidFill>
                  <a:schemeClr val="tx1"/>
                </a:solidFill>
                <a:effectLst/>
                <a:latin typeface="Arial" panose="020B0604020202020204" pitchFamily="34" charset="0"/>
                <a:ea typeface="+mn-ea"/>
                <a:cs typeface="Arial" panose="020B0604020202020204" pitchFamily="34" charset="0"/>
              </a:rPr>
              <a:t>tra yn y dalfa er y bydden nhw’n gallu gwneud hynny petaen nhw’n dweud pa fath o lety yr hoffen nhw pan fyddan nhw’n cael eu </a:t>
            </a:r>
            <a:r>
              <a:rPr lang="cy-GB" sz="1200" kern="1200" dirty="0" smtClean="0">
                <a:solidFill>
                  <a:schemeClr val="tx1"/>
                </a:solidFill>
                <a:effectLst/>
                <a:latin typeface="Arial" panose="020B0604020202020204" pitchFamily="34" charset="0"/>
                <a:ea typeface="+mn-ea"/>
                <a:cs typeface="Arial" panose="020B0604020202020204" pitchFamily="34" charset="0"/>
              </a:rPr>
              <a:t>rhyddhau; </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b="1" kern="1200" dirty="0">
                <a:solidFill>
                  <a:schemeClr val="tx1"/>
                </a:solidFill>
                <a:effectLst/>
                <a:latin typeface="Arial" panose="020B0604020202020204" pitchFamily="34" charset="0"/>
                <a:ea typeface="+mn-ea"/>
                <a:cs typeface="Arial" panose="020B0604020202020204" pitchFamily="34" charset="0"/>
              </a:rPr>
              <a:t>gael eu heiddo wedi ei ddiogelu </a:t>
            </a:r>
            <a:r>
              <a:rPr lang="cy-GB" sz="1200" kern="1200" dirty="0">
                <a:solidFill>
                  <a:schemeClr val="tx1"/>
                </a:solidFill>
                <a:effectLst/>
                <a:latin typeface="Arial" panose="020B0604020202020204" pitchFamily="34" charset="0"/>
                <a:ea typeface="+mn-ea"/>
                <a:cs typeface="Arial" panose="020B0604020202020204" pitchFamily="34" charset="0"/>
              </a:rPr>
              <a:t>os ydyn nhw yn y carchar, llety cadw ieuenctid neu lety </a:t>
            </a:r>
            <a:r>
              <a:rPr lang="cy-GB" sz="1200" kern="1200" dirty="0" smtClean="0">
                <a:solidFill>
                  <a:schemeClr val="tx1"/>
                </a:solidFill>
                <a:effectLst/>
                <a:latin typeface="Arial" panose="020B0604020202020204" pitchFamily="34" charset="0"/>
                <a:ea typeface="+mn-ea"/>
                <a:cs typeface="Arial" panose="020B0604020202020204" pitchFamily="34" charset="0"/>
              </a:rPr>
              <a:t>mechnïaeth.</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Byddai’r rhai sydd ar </a:t>
            </a:r>
            <a:r>
              <a:rPr lang="cy-GB" sz="1200" kern="1200" dirty="0" smtClean="0">
                <a:solidFill>
                  <a:schemeClr val="tx1"/>
                </a:solidFill>
                <a:effectLst/>
                <a:latin typeface="Arial" panose="020B0604020202020204" pitchFamily="34" charset="0"/>
                <a:ea typeface="+mn-ea"/>
                <a:cs typeface="Arial" panose="020B0604020202020204" pitchFamily="34" charset="0"/>
              </a:rPr>
              <a:t>remánd </a:t>
            </a:r>
            <a:r>
              <a:rPr lang="cy-GB" sz="1200" kern="1200" dirty="0">
                <a:solidFill>
                  <a:schemeClr val="tx1"/>
                </a:solidFill>
                <a:effectLst/>
                <a:latin typeface="Arial" panose="020B0604020202020204" pitchFamily="34" charset="0"/>
                <a:ea typeface="+mn-ea"/>
                <a:cs typeface="Arial" panose="020B0604020202020204" pitchFamily="34" charset="0"/>
              </a:rPr>
              <a:t>ac yn byw mewn llety mechnïaeth neu o dan </a:t>
            </a:r>
            <a:r>
              <a:rPr lang="cy-GB" sz="1200" kern="1200" dirty="0" smtClean="0">
                <a:solidFill>
                  <a:schemeClr val="tx1"/>
                </a:solidFill>
                <a:effectLst/>
                <a:latin typeface="Arial" panose="020B0604020202020204" pitchFamily="34" charset="0"/>
                <a:ea typeface="+mn-ea"/>
                <a:cs typeface="Arial" panose="020B0604020202020204" pitchFamily="34" charset="0"/>
              </a:rPr>
              <a:t>Gyrffyw Cyfyngu </a:t>
            </a:r>
            <a:r>
              <a:rPr lang="cy-GB" sz="1200" kern="1200" dirty="0">
                <a:solidFill>
                  <a:schemeClr val="tx1"/>
                </a:solidFill>
                <a:effectLst/>
                <a:latin typeface="Arial" panose="020B0604020202020204" pitchFamily="34" charset="0"/>
                <a:ea typeface="+mn-ea"/>
                <a:cs typeface="Arial" panose="020B0604020202020204" pitchFamily="34" charset="0"/>
              </a:rPr>
              <a:t>i’r Cartref (plentyn / oedolyn) yn dal i allu bod yn ofalwyr, derbyn taliadau uniongyrchol lle bo’n berthnasol, yn gallu mynegi pa fath o lety yr hoffen nhw (fel rhan o’r gofyniad llys), ac i’w heiddo gael ei amddiffyn yn yr un </a:t>
            </a:r>
            <a:r>
              <a:rPr lang="cy-GB" sz="1200" kern="1200" dirty="0" smtClean="0">
                <a:solidFill>
                  <a:schemeClr val="tx1"/>
                </a:solidFill>
                <a:effectLst/>
                <a:latin typeface="Arial" panose="020B0604020202020204" pitchFamily="34" charset="0"/>
                <a:ea typeface="+mn-ea"/>
                <a:cs typeface="Arial" panose="020B0604020202020204" pitchFamily="34" charset="0"/>
              </a:rPr>
              <a:t>modd </a:t>
            </a:r>
            <a:r>
              <a:rPr lang="cy-GB" sz="1200" kern="1200" dirty="0">
                <a:solidFill>
                  <a:schemeClr val="tx1"/>
                </a:solidFill>
                <a:effectLst/>
                <a:latin typeface="Arial" panose="020B0604020202020204" pitchFamily="34" charset="0"/>
                <a:ea typeface="+mn-ea"/>
                <a:cs typeface="Arial" panose="020B0604020202020204" pitchFamily="34" charset="0"/>
              </a:rPr>
              <a:t>ac unrhyw unigolyn arall yn ardal yr awdurdod lleol.</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Sylwch hefyd na ellir defnyddio gorchymyn amddiffyn a chynorthwyo oedolion o fewn adeiladau’r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carchardai na Chanolfannau Cadw Ieuenctid.</a:t>
            </a:r>
            <a:endParaRPr lang="cy-GB" sz="11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pPr/>
              <a:t>5</a:t>
            </a:fld>
            <a:endParaRPr lang="en-GB" dirty="0"/>
          </a:p>
        </p:txBody>
      </p:sp>
    </p:spTree>
    <p:extLst>
      <p:ext uri="{BB962C8B-B14F-4D97-AF65-F5344CB8AC3E}">
        <p14:creationId xmlns:p14="http://schemas.microsoft.com/office/powerpoint/2010/main" val="2194582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433069"/>
            <a:ext cx="6624736" cy="5328592"/>
          </a:xfrm>
        </p:spPr>
        <p:txBody>
          <a:bodyPr/>
          <a:lstStyle/>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Mae’r </a:t>
            </a:r>
            <a:r>
              <a:rPr lang="cy-GB" sz="1200" kern="1200" dirty="0" smtClean="0">
                <a:solidFill>
                  <a:schemeClr val="tx1"/>
                </a:solidFill>
                <a:effectLst/>
                <a:latin typeface="Arial" panose="020B0604020202020204" pitchFamily="34" charset="0"/>
                <a:ea typeface="+mn-ea"/>
                <a:cs typeface="Arial" panose="020B0604020202020204" pitchFamily="34" charset="0"/>
              </a:rPr>
              <a:t>Ddeddf </a:t>
            </a:r>
            <a:r>
              <a:rPr lang="cy-GB" sz="1200" kern="1200" dirty="0">
                <a:solidFill>
                  <a:schemeClr val="tx1"/>
                </a:solidFill>
                <a:effectLst/>
                <a:latin typeface="Arial" panose="020B0604020202020204" pitchFamily="34" charset="0"/>
                <a:ea typeface="+mn-ea"/>
                <a:cs typeface="Arial" panose="020B0604020202020204" pitchFamily="34" charset="0"/>
              </a:rPr>
              <a:t>yn gosod </a:t>
            </a:r>
            <a:r>
              <a:rPr lang="cy-GB" sz="1200" b="1" kern="1200" dirty="0">
                <a:solidFill>
                  <a:schemeClr val="tx1"/>
                </a:solidFill>
                <a:effectLst/>
                <a:latin typeface="Arial" panose="020B0604020202020204" pitchFamily="34" charset="0"/>
                <a:ea typeface="+mn-ea"/>
                <a:cs typeface="Arial" panose="020B0604020202020204" pitchFamily="34" charset="0"/>
              </a:rPr>
              <a:t>dyletswyddau newydd</a:t>
            </a:r>
            <a:r>
              <a:rPr lang="cy-GB" sz="1200" kern="1200" dirty="0">
                <a:solidFill>
                  <a:schemeClr val="tx1"/>
                </a:solidFill>
                <a:effectLst/>
                <a:latin typeface="Arial" panose="020B0604020202020204" pitchFamily="34" charset="0"/>
                <a:ea typeface="+mn-ea"/>
                <a:cs typeface="Arial" panose="020B0604020202020204" pitchFamily="34" charset="0"/>
              </a:rPr>
              <a:t> ar awdurdodau lleol i asesu a chwrdd ag anghenion gofal a chymorth oedolion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Yn y gymuned mae’r awdurdod lleol yn gyfrifol am unrhywun a all ddangos ei fod yn ‘preswylio’n arferol’ o fewn ei ffiniau. Mae cael carchar o fewn ffin awdurdod lleol yn golygu ystyried bod y carcharion yn preswylio’n arferol yno ac mai’r awdurdod lleol dan sylw sy’n gyfrifol am gynorthwyo’r unigolyn yn ystod ei gyfnod dan gadwad.</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Mae hyn yn golygu bod y cyfrifoldeb dros yr angen am ofal a chymorth i oedolion, waeth ble roedden nhw’n byw fel arfer cyn eu bod dan gadwad, ar yr awdurdod lleol lle lleolir y ddarpariaeth. Mae hwn yn newid mawr i awdurdodau lleol sydd â charchardai o fewn eu hardal gan y bydd ganddyn nhw yr un dyletswyddau i’w cyflawni o ran asesu a diwallu anghenion gofal a chymorth oedolion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ag sydd ganddyn nhw i’w dinasyddion yn y gymuned. </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Felly, rhaid i awdurdod lleol yng Nghymru gyda sefydliad(au) </a:t>
            </a:r>
            <a:r>
              <a:rPr lang="cy-GB" sz="1200" kern="1200" dirty="0" smtClean="0">
                <a:solidFill>
                  <a:schemeClr val="tx1"/>
                </a:solidFill>
                <a:effectLst/>
                <a:latin typeface="Arial" panose="020B0604020202020204" pitchFamily="34" charset="0"/>
                <a:ea typeface="+mn-ea"/>
                <a:cs typeface="Arial" panose="020B0604020202020204" pitchFamily="34" charset="0"/>
              </a:rPr>
              <a:t>diogel </a:t>
            </a:r>
            <a:r>
              <a:rPr lang="cy-GB" sz="1200" kern="1200" dirty="0">
                <a:solidFill>
                  <a:schemeClr val="tx1"/>
                </a:solidFill>
                <a:effectLst/>
                <a:latin typeface="Arial" panose="020B0604020202020204" pitchFamily="34" charset="0"/>
                <a:ea typeface="+mn-ea"/>
                <a:cs typeface="Arial" panose="020B0604020202020204" pitchFamily="34" charset="0"/>
              </a:rPr>
              <a:t>o fewn eu ffiniau ddiwallu cyfrifoldebau gofal a chymorth oedolion dan gadwad </a:t>
            </a:r>
            <a:r>
              <a:rPr lang="cy-GB" sz="1200" b="1" kern="1200" dirty="0">
                <a:solidFill>
                  <a:schemeClr val="tx1"/>
                </a:solidFill>
                <a:effectLst/>
                <a:latin typeface="Arial" panose="020B0604020202020204" pitchFamily="34" charset="0"/>
                <a:ea typeface="+mn-ea"/>
                <a:cs typeface="Arial" panose="020B0604020202020204" pitchFamily="34" charset="0"/>
              </a:rPr>
              <a:t>waeth ble </a:t>
            </a:r>
            <a:r>
              <a:rPr lang="cy-GB" sz="1200" kern="1200" dirty="0">
                <a:solidFill>
                  <a:schemeClr val="tx1"/>
                </a:solidFill>
                <a:effectLst/>
                <a:latin typeface="Arial" panose="020B0604020202020204" pitchFamily="34" charset="0"/>
                <a:ea typeface="+mn-ea"/>
                <a:cs typeface="Arial" panose="020B0604020202020204" pitchFamily="34" charset="0"/>
              </a:rPr>
              <a:t>roedden nhw’n byw fel arfer, yng Nghymru neu rywle arall, cyn mynd i’r ddalfa. </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Bydd rhai oedolion o droseddwyr o Gymru yn treulio rhan neu’r oll o’u tymor yn y carchar yn Lloegr. Bydd merched o droseddwyr o Gymru yn treulio tymor cyfan eu dedfryd mewn carchar yn Lloegr gan nad oes carchar i ferched yng Nghymru. Gallai unigolion o Gymru gael eu rhoi mewn </a:t>
            </a:r>
            <a:r>
              <a:rPr lang="cy-GB" sz="1200" kern="1200" dirty="0" smtClean="0">
                <a:solidFill>
                  <a:schemeClr val="tx1"/>
                </a:solidFill>
                <a:effectLst/>
                <a:latin typeface="Arial" panose="020B0604020202020204" pitchFamily="34" charset="0"/>
                <a:ea typeface="+mn-ea"/>
                <a:cs typeface="Arial" panose="020B0604020202020204" pitchFamily="34" charset="0"/>
              </a:rPr>
              <a:t>adeiladau </a:t>
            </a:r>
            <a:r>
              <a:rPr lang="cy-GB" sz="1200" kern="1200" dirty="0">
                <a:solidFill>
                  <a:schemeClr val="tx1"/>
                </a:solidFill>
                <a:effectLst/>
                <a:latin typeface="Arial" panose="020B0604020202020204" pitchFamily="34" charset="0"/>
                <a:ea typeface="+mn-ea"/>
                <a:cs typeface="Arial" panose="020B0604020202020204" pitchFamily="34" charset="0"/>
              </a:rPr>
              <a:t>a gymeradwywyd yn Lloegr. Bydd anghenion gofal a chymorth oedolion sydd fel arfer yn preswylio yng Nghymru ond dan gadwad yn Lloegr yn cael eu diwallu o dan Ddeddf Gofal (2014) gan yr awdurdod perthnasol yn Lloegr lle lleolir y ddarpariaeth. Os caiff yr oedolyn ei drosglwyddo wedi hynny i Gymru mae’n gyfrifoldeb ar yr awdurdod lleol yng Nghymru lle lleolir y ddarpariaeth o dan Ddeddf Gwasanaethau Cymdeithasol a </a:t>
            </a:r>
            <a:r>
              <a:rPr lang="cy-GB" sz="1200" kern="1200" dirty="0" smtClean="0">
                <a:solidFill>
                  <a:schemeClr val="tx1"/>
                </a:solidFill>
                <a:effectLst/>
                <a:latin typeface="Arial" panose="020B0604020202020204" pitchFamily="34" charset="0"/>
                <a:ea typeface="+mn-ea"/>
                <a:cs typeface="Arial" panose="020B0604020202020204" pitchFamily="34" charset="0"/>
              </a:rPr>
              <a:t>Llesiant (Cymru) 2014.</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Pan fydd plant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yn cyrraedd 18 oed, ystyrir eu bod yn oedolion cyfreithlon. Yr awdurdod lleol lle lleolir y ddarpariaeth y trosglwyddwyd yr oedolion ifanc hynny iddi fydd â chyfrifoldeb dros eu hanghenion gofal a chymorth. Yn y rhan fwyaf o achosion does dim rhwymedigaeth parhaus ar yr awdurdol lleol cartref yng Nghymru dros y plentyn ar ôl i iddo/iddi gyrraedd 18 oed, oni chaiff yr oedolyn ifanc ei drosglwyddo/ei throsglwyddo i ddarpariaeth o fewn ei ffiniau. </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Fodd bynnag, pan fydd plentyn sy’n derbyn gofal yn cyrraedd 18 oed tra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yr awdurdod lleol cartref sydd yn parhau â chyfrifoldeb dros </a:t>
            </a:r>
            <a:r>
              <a:rPr lang="cy-GB" sz="1200" b="1" kern="1200" dirty="0">
                <a:solidFill>
                  <a:schemeClr val="tx1"/>
                </a:solidFill>
                <a:effectLst/>
                <a:latin typeface="Arial" panose="020B0604020202020204" pitchFamily="34" charset="0"/>
                <a:ea typeface="+mn-ea"/>
                <a:cs typeface="Arial" panose="020B0604020202020204" pitchFamily="34" charset="0"/>
              </a:rPr>
              <a:t>y person sy’n gadael </a:t>
            </a:r>
            <a:r>
              <a:rPr lang="cy-GB" sz="1200" b="1" kern="1200" dirty="0" smtClean="0">
                <a:solidFill>
                  <a:schemeClr val="tx1"/>
                </a:solidFill>
                <a:effectLst/>
                <a:latin typeface="Arial" panose="020B0604020202020204" pitchFamily="34" charset="0"/>
                <a:ea typeface="+mn-ea"/>
                <a:cs typeface="Arial" panose="020B0604020202020204" pitchFamily="34" charset="0"/>
              </a:rPr>
              <a:t>gofal</a:t>
            </a:r>
            <a:r>
              <a:rPr lang="cy-GB" sz="1200" kern="120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a:solidFill>
                  <a:schemeClr val="tx1"/>
                </a:solidFill>
                <a:effectLst/>
                <a:latin typeface="Arial" panose="020B0604020202020204" pitchFamily="34" charset="0"/>
                <a:ea typeface="+mn-ea"/>
                <a:cs typeface="Arial" panose="020B0604020202020204" pitchFamily="34" charset="0"/>
              </a:rPr>
              <a:t>(gan gadw cysylltiad, darparu ymgynghorwyr personol, llwybrau asesu a chynlluniau ar gyfer trefniadau byw ar ôl 18 oed) yn ystod y cyfnod y mae’r person sy’n gadael gofal dan gadwad. Caiff rhai dyletswyddau arbennig eu gohirio yn ystod y cyfnod y mae’r un sy’n gadael gofal dan gadwad ond maen nhw’n dod i rym eto pan gaiff yr unigolyn ei ryddhau, er enghraifft darparu llety a chymorth o ran addysg a hyfforddiant.</a:t>
            </a:r>
          </a:p>
        </p:txBody>
      </p:sp>
      <p:sp>
        <p:nvSpPr>
          <p:cNvPr id="4" name="Slide Number Placeholder 3"/>
          <p:cNvSpPr>
            <a:spLocks noGrp="1"/>
          </p:cNvSpPr>
          <p:nvPr>
            <p:ph type="sldNum" sz="quarter" idx="10"/>
          </p:nvPr>
        </p:nvSpPr>
        <p:spPr/>
        <p:txBody>
          <a:bodyPr/>
          <a:lstStyle/>
          <a:p>
            <a:fld id="{A771E050-A66B-4E11-9C20-135C160BC1C9}" type="slidenum">
              <a:rPr lang="en-GB" smtClean="0"/>
              <a:pPr/>
              <a:t>6</a:t>
            </a:fld>
            <a:endParaRPr lang="en-GB" dirty="0"/>
          </a:p>
        </p:txBody>
      </p:sp>
    </p:spTree>
    <p:extLst>
      <p:ext uri="{BB962C8B-B14F-4D97-AF65-F5344CB8AC3E}">
        <p14:creationId xmlns:p14="http://schemas.microsoft.com/office/powerpoint/2010/main" val="23013903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58477" y="4526160"/>
            <a:ext cx="6480721" cy="5163493"/>
          </a:xfrm>
        </p:spPr>
        <p:txBody>
          <a:bodyPr/>
          <a:lstStyle/>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Preswylfa arferol </a:t>
            </a:r>
            <a:r>
              <a:rPr lang="cy-GB" sz="1200" kern="1200" dirty="0" smtClean="0">
                <a:solidFill>
                  <a:schemeClr val="tx1"/>
                </a:solidFill>
                <a:effectLst/>
                <a:latin typeface="Arial" panose="020B0604020202020204" pitchFamily="34" charset="0"/>
                <a:ea typeface="+mn-ea"/>
                <a:cs typeface="Arial" panose="020B0604020202020204" pitchFamily="34" charset="0"/>
              </a:rPr>
              <a:t>yw’r </a:t>
            </a:r>
            <a:r>
              <a:rPr lang="cy-GB" sz="1200" kern="1200" dirty="0">
                <a:solidFill>
                  <a:schemeClr val="tx1"/>
                </a:solidFill>
                <a:effectLst/>
                <a:latin typeface="Arial" panose="020B0604020202020204" pitchFamily="34" charset="0"/>
                <a:ea typeface="+mn-ea"/>
                <a:cs typeface="Arial" panose="020B0604020202020204" pitchFamily="34" charset="0"/>
              </a:rPr>
              <a:t>cysyniad allweddol a ddefnyddir i benderfynu pa awdurdod lleol sydd â’r ddyletswydd o dan y Ddeddf i asesu a chwrdd ag anghenion gofal a chymorth plentyn. Yn y tabl hwn gwelir pa awdurdod lleol sy’n gyfrifol ym mha amgylchiadau. Mae awdurdod lleol cartref Cymru yn golygu ardal yr awdurdod lleol lle roedd y pentyn yn preswylio’n arferol cyn cael ei roi dan gadwad:  </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Os bydd plentyn mudol neu blentyn heb statws preswylfa arferol dan gadwad yng Nghymru, mae’r cyfrifoldeb ar yr awdurdod lleol </a:t>
            </a:r>
            <a:r>
              <a:rPr lang="cy-GB" sz="1200" b="1" kern="1200" dirty="0">
                <a:solidFill>
                  <a:schemeClr val="tx1"/>
                </a:solidFill>
                <a:effectLst/>
                <a:latin typeface="Arial" panose="020B0604020202020204" pitchFamily="34" charset="0"/>
                <a:ea typeface="+mn-ea"/>
                <a:cs typeface="Arial" panose="020B0604020202020204" pitchFamily="34" charset="0"/>
              </a:rPr>
              <a:t>Cymreig</a:t>
            </a:r>
            <a:r>
              <a:rPr lang="cy-GB" sz="1200" kern="1200" dirty="0">
                <a:solidFill>
                  <a:schemeClr val="tx1"/>
                </a:solidFill>
                <a:effectLst/>
                <a:latin typeface="Arial" panose="020B0604020202020204" pitchFamily="34" charset="0"/>
                <a:ea typeface="+mn-ea"/>
                <a:cs typeface="Arial" panose="020B0604020202020204" pitchFamily="34" charset="0"/>
              </a:rPr>
              <a:t> lle cedwir y plentyn</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Os bydd plentyn sydd yn preswylio fel arfer </a:t>
            </a:r>
            <a:r>
              <a:rPr lang="cy-GB" sz="1200" b="1" kern="1200" dirty="0">
                <a:solidFill>
                  <a:schemeClr val="tx1"/>
                </a:solidFill>
                <a:effectLst/>
                <a:latin typeface="Arial" panose="020B0604020202020204" pitchFamily="34" charset="0"/>
                <a:ea typeface="+mn-ea"/>
                <a:cs typeface="Arial" panose="020B0604020202020204" pitchFamily="34" charset="0"/>
              </a:rPr>
              <a:t>yng Nghymru</a:t>
            </a:r>
            <a:r>
              <a:rPr lang="cy-GB" sz="1200" kern="1200" dirty="0">
                <a:solidFill>
                  <a:schemeClr val="tx1"/>
                </a:solidFill>
                <a:effectLst/>
                <a:latin typeface="Arial" panose="020B0604020202020204" pitchFamily="34" charset="0"/>
                <a:ea typeface="+mn-ea"/>
                <a:cs typeface="Arial" panose="020B0604020202020204" pitchFamily="34" charset="0"/>
              </a:rPr>
              <a:t> dan gadwad </a:t>
            </a:r>
            <a:r>
              <a:rPr lang="cy-GB" sz="1200" b="1" kern="1200" dirty="0">
                <a:solidFill>
                  <a:schemeClr val="tx1"/>
                </a:solidFill>
                <a:effectLst/>
                <a:latin typeface="Arial" panose="020B0604020202020204" pitchFamily="34" charset="0"/>
                <a:ea typeface="+mn-ea"/>
                <a:cs typeface="Arial" panose="020B0604020202020204" pitchFamily="34" charset="0"/>
              </a:rPr>
              <a:t>yng Nghymru</a:t>
            </a:r>
            <a:r>
              <a:rPr lang="cy-GB" sz="1200" kern="1200" dirty="0">
                <a:solidFill>
                  <a:schemeClr val="tx1"/>
                </a:solidFill>
                <a:effectLst/>
                <a:latin typeface="Arial" panose="020B0604020202020204" pitchFamily="34" charset="0"/>
                <a:ea typeface="+mn-ea"/>
                <a:cs typeface="Arial" panose="020B0604020202020204" pitchFamily="34" charset="0"/>
              </a:rPr>
              <a:t>, ac wedi bod yn ymwneud â’r gwasanaethau cymdeithasol ai peidio, </a:t>
            </a:r>
            <a:r>
              <a:rPr lang="cy-GB" sz="1200" kern="1200" dirty="0" smtClean="0">
                <a:solidFill>
                  <a:schemeClr val="tx1"/>
                </a:solidFill>
                <a:effectLst/>
                <a:latin typeface="Arial" panose="020B0604020202020204" pitchFamily="34" charset="0"/>
                <a:ea typeface="+mn-ea"/>
                <a:cs typeface="Arial" panose="020B0604020202020204" pitchFamily="34" charset="0"/>
              </a:rPr>
              <a:t>mae’r cyfrifoldeb yn aros gyda’i awdurdod </a:t>
            </a:r>
            <a:r>
              <a:rPr lang="cy-GB" sz="1200" kern="1200" dirty="0">
                <a:solidFill>
                  <a:schemeClr val="tx1"/>
                </a:solidFill>
                <a:effectLst/>
                <a:latin typeface="Arial" panose="020B0604020202020204" pitchFamily="34" charset="0"/>
                <a:ea typeface="+mn-ea"/>
                <a:cs typeface="Arial" panose="020B0604020202020204" pitchFamily="34" charset="0"/>
              </a:rPr>
              <a:t>lleol cartref </a:t>
            </a:r>
            <a:r>
              <a:rPr lang="cy-GB" sz="1200" b="1" kern="1200" dirty="0">
                <a:solidFill>
                  <a:schemeClr val="tx1"/>
                </a:solidFill>
                <a:effectLst/>
                <a:latin typeface="Arial" panose="020B0604020202020204" pitchFamily="34" charset="0"/>
                <a:ea typeface="+mn-ea"/>
                <a:cs typeface="Arial" panose="020B0604020202020204" pitchFamily="34" charset="0"/>
              </a:rPr>
              <a:t>yng Nghymru </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Os oedd plentyn â phreswylfa arferol yng </a:t>
            </a:r>
            <a:r>
              <a:rPr lang="cy-GB" sz="1200" b="1" kern="1200" dirty="0">
                <a:solidFill>
                  <a:schemeClr val="tx1"/>
                </a:solidFill>
                <a:effectLst/>
                <a:latin typeface="Arial" panose="020B0604020202020204" pitchFamily="34" charset="0"/>
                <a:ea typeface="+mn-ea"/>
                <a:cs typeface="Arial" panose="020B0604020202020204" pitchFamily="34" charset="0"/>
              </a:rPr>
              <a:t>Nghymru</a:t>
            </a:r>
            <a:r>
              <a:rPr lang="cy-GB" sz="1200" kern="1200" dirty="0">
                <a:solidFill>
                  <a:schemeClr val="tx1"/>
                </a:solidFill>
                <a:effectLst/>
                <a:latin typeface="Arial" panose="020B0604020202020204" pitchFamily="34" charset="0"/>
                <a:ea typeface="+mn-ea"/>
                <a:cs typeface="Arial" panose="020B0604020202020204" pitchFamily="34" charset="0"/>
              </a:rPr>
              <a:t> ac yn derbyn gofal o dan </a:t>
            </a:r>
            <a:r>
              <a:rPr lang="cy-GB" sz="1200" kern="1200" dirty="0" smtClean="0">
                <a:solidFill>
                  <a:schemeClr val="tx1"/>
                </a:solidFill>
                <a:effectLst/>
                <a:latin typeface="Arial" panose="020B0604020202020204" pitchFamily="34" charset="0"/>
                <a:ea typeface="+mn-ea"/>
                <a:cs typeface="Arial" panose="020B0604020202020204" pitchFamily="34" charset="0"/>
              </a:rPr>
              <a:t>Adran </a:t>
            </a:r>
            <a:r>
              <a:rPr lang="cy-GB" sz="1200" kern="1200" dirty="0">
                <a:solidFill>
                  <a:schemeClr val="tx1"/>
                </a:solidFill>
                <a:effectLst/>
                <a:latin typeface="Arial" panose="020B0604020202020204" pitchFamily="34" charset="0"/>
                <a:ea typeface="+mn-ea"/>
                <a:cs typeface="Arial" panose="020B0604020202020204" pitchFamily="34" charset="0"/>
              </a:rPr>
              <a:t>20 neu 31 Deddf Plant 1989, bydd yn parhau yn gyfrifoldeb i’w awdurdod lleol cartref yng </a:t>
            </a:r>
            <a:r>
              <a:rPr lang="cy-GB" sz="1200" b="1" kern="1200" dirty="0">
                <a:solidFill>
                  <a:schemeClr val="tx1"/>
                </a:solidFill>
                <a:effectLst/>
                <a:latin typeface="Arial" panose="020B0604020202020204" pitchFamily="34" charset="0"/>
                <a:ea typeface="+mn-ea"/>
                <a:cs typeface="Arial" panose="020B0604020202020204" pitchFamily="34" charset="0"/>
              </a:rPr>
              <a:t>Nghymru</a:t>
            </a:r>
            <a:r>
              <a:rPr lang="cy-GB" sz="1200" kern="1200" dirty="0">
                <a:solidFill>
                  <a:schemeClr val="tx1"/>
                </a:solidFill>
                <a:effectLst/>
                <a:latin typeface="Arial" panose="020B0604020202020204" pitchFamily="34" charset="0"/>
                <a:ea typeface="+mn-ea"/>
                <a:cs typeface="Arial" panose="020B0604020202020204" pitchFamily="34" charset="0"/>
              </a:rPr>
              <a:t> boed dan gadwad yng Nghymru neu yn </a:t>
            </a:r>
            <a:r>
              <a:rPr lang="cy-GB" sz="1200" kern="1200" dirty="0" smtClean="0">
                <a:solidFill>
                  <a:schemeClr val="tx1"/>
                </a:solidFill>
                <a:effectLst/>
                <a:latin typeface="Arial" panose="020B0604020202020204" pitchFamily="34" charset="0"/>
                <a:ea typeface="+mn-ea"/>
                <a:cs typeface="Arial" panose="020B0604020202020204" pitchFamily="34" charset="0"/>
              </a:rPr>
              <a:t>Lloegr</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Os bydd plentyn â phreswylfa arferol yn</a:t>
            </a:r>
            <a:r>
              <a:rPr lang="cy-GB" sz="1200" b="1" kern="1200" dirty="0">
                <a:solidFill>
                  <a:schemeClr val="tx1"/>
                </a:solidFill>
                <a:effectLst/>
                <a:latin typeface="Arial" panose="020B0604020202020204" pitchFamily="34" charset="0"/>
                <a:ea typeface="+mn-ea"/>
                <a:cs typeface="Arial" panose="020B0604020202020204" pitchFamily="34" charset="0"/>
              </a:rPr>
              <a:t> Lloegr</a:t>
            </a:r>
            <a:r>
              <a:rPr lang="cy-GB" sz="1200" kern="1200" dirty="0">
                <a:solidFill>
                  <a:schemeClr val="tx1"/>
                </a:solidFill>
                <a:effectLst/>
                <a:latin typeface="Arial" panose="020B0604020202020204" pitchFamily="34" charset="0"/>
                <a:ea typeface="+mn-ea"/>
                <a:cs typeface="Arial" panose="020B0604020202020204" pitchFamily="34" charset="0"/>
              </a:rPr>
              <a:t> – oedd naill ai’n anhysbys i’r gwasanaethau cymdeithasol yn flaenorol neu wedi cael ei asesu’n blentyn mewn angen yn ôl </a:t>
            </a:r>
            <a:r>
              <a:rPr lang="cy-GB" sz="1200" kern="1200" dirty="0" smtClean="0">
                <a:solidFill>
                  <a:schemeClr val="tx1"/>
                </a:solidFill>
                <a:effectLst/>
                <a:latin typeface="Arial" panose="020B0604020202020204" pitchFamily="34" charset="0"/>
                <a:ea typeface="+mn-ea"/>
                <a:cs typeface="Arial" panose="020B0604020202020204" pitchFamily="34" charset="0"/>
              </a:rPr>
              <a:t>Adran </a:t>
            </a:r>
            <a:r>
              <a:rPr lang="cy-GB" sz="1200" kern="1200" dirty="0">
                <a:solidFill>
                  <a:schemeClr val="tx1"/>
                </a:solidFill>
                <a:effectLst/>
                <a:latin typeface="Arial" panose="020B0604020202020204" pitchFamily="34" charset="0"/>
                <a:ea typeface="+mn-ea"/>
                <a:cs typeface="Arial" panose="020B0604020202020204" pitchFamily="34" charset="0"/>
              </a:rPr>
              <a:t>17 o Ddeddf Plant </a:t>
            </a:r>
            <a:r>
              <a:rPr lang="cy-GB" sz="1200" kern="1200" dirty="0" smtClean="0">
                <a:solidFill>
                  <a:schemeClr val="tx1"/>
                </a:solidFill>
                <a:effectLst/>
                <a:latin typeface="Arial" panose="020B0604020202020204" pitchFamily="34" charset="0"/>
                <a:ea typeface="+mn-ea"/>
                <a:cs typeface="Arial" panose="020B0604020202020204" pitchFamily="34" charset="0"/>
              </a:rPr>
              <a:t>1989 h.y. nid oeddent yn blentyn dan ofal yn</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flaenorol</a:t>
            </a:r>
            <a:r>
              <a:rPr lang="cy-GB" sz="1200" kern="1200" dirty="0" smtClean="0">
                <a:solidFill>
                  <a:schemeClr val="tx1"/>
                </a:solidFill>
                <a:effectLst/>
                <a:latin typeface="Arial" panose="020B0604020202020204" pitchFamily="34" charset="0"/>
                <a:ea typeface="+mn-ea"/>
                <a:cs typeface="Arial" panose="020B0604020202020204" pitchFamily="34" charset="0"/>
              </a:rPr>
              <a:t> – </a:t>
            </a:r>
            <a:r>
              <a:rPr lang="cy-GB" sz="1200" kern="1200" dirty="0">
                <a:solidFill>
                  <a:schemeClr val="tx1"/>
                </a:solidFill>
                <a:effectLst/>
                <a:latin typeface="Arial" panose="020B0604020202020204" pitchFamily="34" charset="0"/>
                <a:ea typeface="+mn-ea"/>
                <a:cs typeface="Arial" panose="020B0604020202020204" pitchFamily="34" charset="0"/>
              </a:rPr>
              <a:t>dan gadwad yng Nghymru, yna mae’r cyfrifoldeb ar yr awdurdod lleol yng </a:t>
            </a:r>
            <a:r>
              <a:rPr lang="cy-GB" sz="1200" b="1" kern="1200" dirty="0">
                <a:solidFill>
                  <a:schemeClr val="tx1"/>
                </a:solidFill>
                <a:effectLst/>
                <a:latin typeface="Arial" panose="020B0604020202020204" pitchFamily="34" charset="0"/>
                <a:ea typeface="+mn-ea"/>
                <a:cs typeface="Arial" panose="020B0604020202020204" pitchFamily="34" charset="0"/>
              </a:rPr>
              <a:t>Nghymru</a:t>
            </a:r>
            <a:r>
              <a:rPr lang="cy-GB" sz="1200" kern="1200" dirty="0">
                <a:solidFill>
                  <a:schemeClr val="tx1"/>
                </a:solidFill>
                <a:effectLst/>
                <a:latin typeface="Arial" panose="020B0604020202020204" pitchFamily="34" charset="0"/>
                <a:ea typeface="+mn-ea"/>
                <a:cs typeface="Arial" panose="020B0604020202020204" pitchFamily="34" charset="0"/>
              </a:rPr>
              <a:t> lle mae’r plentyn dan </a:t>
            </a:r>
            <a:r>
              <a:rPr lang="cy-GB" sz="1200" kern="1200" dirty="0" smtClean="0">
                <a:solidFill>
                  <a:schemeClr val="tx1"/>
                </a:solidFill>
                <a:effectLst/>
                <a:latin typeface="Arial" panose="020B0604020202020204" pitchFamily="34" charset="0"/>
                <a:ea typeface="+mn-ea"/>
                <a:cs typeface="Arial" panose="020B0604020202020204" pitchFamily="34" charset="0"/>
              </a:rPr>
              <a:t>gadwad</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Os oedd plentyn â phreswylfa arferol yn </a:t>
            </a:r>
            <a:r>
              <a:rPr lang="cy-GB" sz="1200" b="1" kern="1200" dirty="0">
                <a:solidFill>
                  <a:schemeClr val="tx1"/>
                </a:solidFill>
                <a:effectLst/>
                <a:latin typeface="Arial" panose="020B0604020202020204" pitchFamily="34" charset="0"/>
                <a:ea typeface="+mn-ea"/>
                <a:cs typeface="Arial" panose="020B0604020202020204" pitchFamily="34" charset="0"/>
              </a:rPr>
              <a:t>Lloegr</a:t>
            </a:r>
            <a:r>
              <a:rPr lang="cy-GB" sz="1200" kern="1200" dirty="0">
                <a:solidFill>
                  <a:schemeClr val="tx1"/>
                </a:solidFill>
                <a:effectLst/>
                <a:latin typeface="Arial" panose="020B0604020202020204" pitchFamily="34" charset="0"/>
                <a:ea typeface="+mn-ea"/>
                <a:cs typeface="Arial" panose="020B0604020202020204" pitchFamily="34" charset="0"/>
              </a:rPr>
              <a:t> ac derbyn gofal o dan </a:t>
            </a:r>
            <a:r>
              <a:rPr lang="cy-GB" sz="1200" kern="1200" dirty="0" smtClean="0">
                <a:solidFill>
                  <a:schemeClr val="tx1"/>
                </a:solidFill>
                <a:effectLst/>
                <a:latin typeface="Arial" panose="020B0604020202020204" pitchFamily="34" charset="0"/>
                <a:ea typeface="+mn-ea"/>
                <a:cs typeface="Arial" panose="020B0604020202020204" pitchFamily="34" charset="0"/>
              </a:rPr>
              <a:t>Adran </a:t>
            </a:r>
            <a:r>
              <a:rPr lang="cy-GB" sz="1200" kern="1200" dirty="0">
                <a:solidFill>
                  <a:schemeClr val="tx1"/>
                </a:solidFill>
                <a:effectLst/>
                <a:latin typeface="Arial" panose="020B0604020202020204" pitchFamily="34" charset="0"/>
                <a:ea typeface="+mn-ea"/>
                <a:cs typeface="Arial" panose="020B0604020202020204" pitchFamily="34" charset="0"/>
              </a:rPr>
              <a:t>20 neu 31 Deddf Plant 1989, bydd yn parhau yn gyfrifoldeb i’w awdurdod lleol yn </a:t>
            </a:r>
            <a:r>
              <a:rPr lang="cy-GB" sz="1200" b="1" kern="1200" dirty="0">
                <a:solidFill>
                  <a:schemeClr val="tx1"/>
                </a:solidFill>
                <a:effectLst/>
                <a:latin typeface="Arial" panose="020B0604020202020204" pitchFamily="34" charset="0"/>
                <a:ea typeface="+mn-ea"/>
                <a:cs typeface="Arial" panose="020B0604020202020204" pitchFamily="34" charset="0"/>
              </a:rPr>
              <a:t>Lloegr,</a:t>
            </a:r>
            <a:r>
              <a:rPr lang="cy-GB" sz="1200" kern="1200" dirty="0">
                <a:solidFill>
                  <a:schemeClr val="tx1"/>
                </a:solidFill>
                <a:effectLst/>
                <a:latin typeface="Arial" panose="020B0604020202020204" pitchFamily="34" charset="0"/>
                <a:ea typeface="+mn-ea"/>
                <a:cs typeface="Arial" panose="020B0604020202020204" pitchFamily="34" charset="0"/>
              </a:rPr>
              <a:t> boed dan gadwad yng Nghymru neu yn </a:t>
            </a:r>
            <a:r>
              <a:rPr lang="cy-GB" sz="1200" kern="1200" dirty="0" smtClean="0">
                <a:solidFill>
                  <a:schemeClr val="tx1"/>
                </a:solidFill>
                <a:effectLst/>
                <a:latin typeface="Arial" panose="020B0604020202020204" pitchFamily="34" charset="0"/>
                <a:ea typeface="+mn-ea"/>
                <a:cs typeface="Arial" panose="020B0604020202020204" pitchFamily="34" charset="0"/>
              </a:rPr>
              <a:t>Lloegr</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685800" lvl="1" indent="-228600">
              <a:buFont typeface="Arial" panose="020B0604020202020204" pitchFamily="34" charset="0"/>
              <a:buChar char="•"/>
            </a:pPr>
            <a:r>
              <a:rPr lang="cy-GB" sz="1200" kern="1200" dirty="0">
                <a:solidFill>
                  <a:schemeClr val="tx1"/>
                </a:solidFill>
                <a:effectLst/>
                <a:latin typeface="Arial" panose="020B0604020202020204" pitchFamily="34" charset="0"/>
                <a:ea typeface="+mn-ea"/>
                <a:cs typeface="Arial" panose="020B0604020202020204" pitchFamily="34" charset="0"/>
              </a:rPr>
              <a:t>Os bydd plentyn â phreswylfa arferol yng </a:t>
            </a:r>
            <a:r>
              <a:rPr lang="cy-GB" sz="1200" b="1" kern="1200" dirty="0">
                <a:solidFill>
                  <a:schemeClr val="tx1"/>
                </a:solidFill>
                <a:effectLst/>
                <a:latin typeface="Arial" panose="020B0604020202020204" pitchFamily="34" charset="0"/>
                <a:ea typeface="+mn-ea"/>
                <a:cs typeface="Arial" panose="020B0604020202020204" pitchFamily="34" charset="0"/>
              </a:rPr>
              <a:t>Nghymru</a:t>
            </a:r>
            <a:r>
              <a:rPr lang="cy-GB" sz="1200" kern="1200" dirty="0">
                <a:solidFill>
                  <a:schemeClr val="tx1"/>
                </a:solidFill>
                <a:effectLst/>
                <a:latin typeface="Arial" panose="020B0604020202020204" pitchFamily="34" charset="0"/>
                <a:ea typeface="+mn-ea"/>
                <a:cs typeface="Arial" panose="020B0604020202020204" pitchFamily="34" charset="0"/>
              </a:rPr>
              <a:t> dan gadwad yn </a:t>
            </a:r>
            <a:r>
              <a:rPr lang="cy-GB" sz="1200" b="1" kern="1200" dirty="0">
                <a:solidFill>
                  <a:schemeClr val="tx1"/>
                </a:solidFill>
                <a:effectLst/>
                <a:latin typeface="Arial" panose="020B0604020202020204" pitchFamily="34" charset="0"/>
                <a:ea typeface="+mn-ea"/>
                <a:cs typeface="Arial" panose="020B0604020202020204" pitchFamily="34" charset="0"/>
              </a:rPr>
              <a:t>Lloegr</a:t>
            </a:r>
            <a:r>
              <a:rPr lang="cy-GB" sz="1200" kern="1200" dirty="0">
                <a:solidFill>
                  <a:schemeClr val="tx1"/>
                </a:solidFill>
                <a:effectLst/>
                <a:latin typeface="Arial" panose="020B0604020202020204" pitchFamily="34" charset="0"/>
                <a:ea typeface="+mn-ea"/>
                <a:cs typeface="Arial" panose="020B0604020202020204" pitchFamily="34" charset="0"/>
              </a:rPr>
              <a:t> ond heb fod yn hysbys i’r gwasanaethau cymdeithasol yn flaenorol, yna mae’r awdurdod lleol cartref yng Nghymru a’r awdurdod lleol yn Lloegr lle mae’r plentyn dan gadwad yn </a:t>
            </a:r>
            <a:r>
              <a:rPr lang="cy-GB" sz="1200" b="1" kern="1200" dirty="0" smtClean="0">
                <a:solidFill>
                  <a:schemeClr val="tx1"/>
                </a:solidFill>
                <a:effectLst/>
                <a:latin typeface="Arial" panose="020B0604020202020204" pitchFamily="34" charset="0"/>
                <a:ea typeface="+mn-ea"/>
                <a:cs typeface="Arial" panose="020B0604020202020204" pitchFamily="34" charset="0"/>
              </a:rPr>
              <a:t>gyfrifol gyda’i gilydd. </a:t>
            </a:r>
            <a:r>
              <a:rPr lang="cy-GB" sz="1200" kern="1200" dirty="0">
                <a:solidFill>
                  <a:schemeClr val="tx1"/>
                </a:solidFill>
                <a:effectLst/>
                <a:latin typeface="Arial" panose="020B0604020202020204" pitchFamily="34" charset="0"/>
                <a:ea typeface="+mn-ea"/>
                <a:cs typeface="Arial" panose="020B0604020202020204" pitchFamily="34" charset="0"/>
              </a:rPr>
              <a:t>Bydd rhaid i’r naill awdurdod lleol dan sylw a’r llall yn Lloegr a Chymru gytuno pwy sydd yn bennaf gyfrifol a sut mae symud ymlaen a gweithredu fesul </a:t>
            </a:r>
            <a:r>
              <a:rPr lang="cy-GB" sz="1200" kern="1200" dirty="0" smtClean="0">
                <a:solidFill>
                  <a:schemeClr val="tx1"/>
                </a:solidFill>
                <a:effectLst/>
                <a:latin typeface="Arial" panose="020B0604020202020204" pitchFamily="34" charset="0"/>
                <a:ea typeface="+mn-ea"/>
                <a:cs typeface="Arial" panose="020B0604020202020204" pitchFamily="34" charset="0"/>
              </a:rPr>
              <a:t>achos</a:t>
            </a:r>
            <a:endParaRPr lang="cy-GB" sz="1100" kern="1200" dirty="0">
              <a:solidFill>
                <a:schemeClr val="tx1"/>
              </a:solidFill>
              <a:effectLst/>
              <a:latin typeface="Arial" panose="020B0604020202020204" pitchFamily="34" charset="0"/>
              <a:ea typeface="+mn-ea"/>
              <a:cs typeface="Arial" panose="020B0604020202020204" pitchFamily="34" charset="0"/>
            </a:endParaRPr>
          </a:p>
          <a:p>
            <a:pPr marL="22860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Mae’r Ddeddf yn gosod yr un cyfrifoldeb ar awdurdodau lleol i ddiwallu anghenion gofal a chymorth plentyn tan y bydd yn 18 ac yn cael ei letya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ac y mae ar gyfer unrhyw blentyn yn byw yn y </a:t>
            </a:r>
            <a:r>
              <a:rPr lang="cy-GB" sz="1200" kern="1200" dirty="0" smtClean="0">
                <a:solidFill>
                  <a:schemeClr val="tx1"/>
                </a:solidFill>
                <a:effectLst/>
                <a:latin typeface="Arial" panose="020B0604020202020204" pitchFamily="34" charset="0"/>
                <a:ea typeface="+mn-ea"/>
                <a:cs typeface="Arial" panose="020B0604020202020204" pitchFamily="34" charset="0"/>
              </a:rPr>
              <a:t>gymuned, </a:t>
            </a:r>
            <a:r>
              <a:rPr lang="cy-GB" sz="1200" kern="1200" dirty="0">
                <a:solidFill>
                  <a:schemeClr val="tx1"/>
                </a:solidFill>
                <a:effectLst/>
                <a:latin typeface="Arial" panose="020B0604020202020204" pitchFamily="34" charset="0"/>
                <a:ea typeface="+mn-ea"/>
                <a:cs typeface="Arial" panose="020B0604020202020204" pitchFamily="34" charset="0"/>
              </a:rPr>
              <a:t>gan gynnwys cyfrifoldeb dros y rhai sy’n gadael gofal a’u helpu i gynorthwyo’u hunain, fel ateb posibl.</a:t>
            </a:r>
            <a:endParaRPr lang="cy-GB" sz="1100" kern="1200" dirty="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A771E050-A66B-4E11-9C20-135C160BC1C9}" type="slidenum">
              <a:rPr lang="en-GB" smtClean="0"/>
              <a:pPr/>
              <a:t>7</a:t>
            </a:fld>
            <a:endParaRPr lang="en-GB" dirty="0"/>
          </a:p>
        </p:txBody>
      </p:sp>
    </p:spTree>
    <p:extLst>
      <p:ext uri="{BB962C8B-B14F-4D97-AF65-F5344CB8AC3E}">
        <p14:creationId xmlns:p14="http://schemas.microsoft.com/office/powerpoint/2010/main" val="843396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6469" y="4454152"/>
            <a:ext cx="6552729" cy="5307509"/>
          </a:xfrm>
        </p:spPr>
        <p:txBody>
          <a:bodyPr/>
          <a:lstStyle/>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O ran oedolion, </a:t>
            </a:r>
            <a:r>
              <a:rPr lang="cy-GB" sz="1200" kern="1200" dirty="0" smtClean="0">
                <a:solidFill>
                  <a:schemeClr val="tx1"/>
                </a:solidFill>
                <a:effectLst/>
                <a:latin typeface="Arial" panose="020B0604020202020204" pitchFamily="34" charset="0"/>
                <a:ea typeface="+mn-ea"/>
                <a:cs typeface="Arial" panose="020B0604020202020204" pitchFamily="34" charset="0"/>
              </a:rPr>
              <a:t>yn</a:t>
            </a:r>
            <a:r>
              <a:rPr lang="cy-GB" sz="1200" kern="1200" baseline="0" dirty="0" smtClean="0">
                <a:solidFill>
                  <a:schemeClr val="tx1"/>
                </a:solidFill>
                <a:effectLst/>
                <a:latin typeface="Arial" panose="020B0604020202020204" pitchFamily="34" charset="0"/>
                <a:ea typeface="+mn-ea"/>
                <a:cs typeface="Arial" panose="020B0604020202020204" pitchFamily="34" charset="0"/>
              </a:rPr>
              <a:t> y rhan fwyaf o achosion,</a:t>
            </a:r>
            <a:r>
              <a:rPr lang="cy-GB" sz="1200" kern="120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a:solidFill>
                  <a:schemeClr val="tx1"/>
                </a:solidFill>
                <a:effectLst/>
                <a:latin typeface="Arial" panose="020B0604020202020204" pitchFamily="34" charset="0"/>
                <a:ea typeface="+mn-ea"/>
                <a:cs typeface="Arial" panose="020B0604020202020204" pitchFamily="34" charset="0"/>
              </a:rPr>
              <a:t>yr awdurdod lleol sy’n gyfrifol am anghenion gofal a chymorth oedolion pan fyddan nhw dan gadwad </a:t>
            </a:r>
            <a:r>
              <a:rPr lang="cy-GB" sz="1200" kern="1200" dirty="0" smtClean="0">
                <a:solidFill>
                  <a:schemeClr val="tx1"/>
                </a:solidFill>
                <a:effectLst/>
                <a:latin typeface="Arial" panose="020B0604020202020204" pitchFamily="34" charset="0"/>
                <a:ea typeface="+mn-ea"/>
                <a:cs typeface="Arial" panose="020B0604020202020204" pitchFamily="34" charset="0"/>
              </a:rPr>
              <a:t>yw’r </a:t>
            </a:r>
            <a:r>
              <a:rPr lang="cy-GB" sz="1200" kern="1200" dirty="0">
                <a:solidFill>
                  <a:schemeClr val="tx1"/>
                </a:solidFill>
                <a:effectLst/>
                <a:latin typeface="Arial" panose="020B0604020202020204" pitchFamily="34" charset="0"/>
                <a:ea typeface="+mn-ea"/>
                <a:cs typeface="Arial" panose="020B0604020202020204" pitchFamily="34" charset="0"/>
              </a:rPr>
              <a:t>awdurdod lleol lle lleolir y sefydliad </a:t>
            </a:r>
            <a:r>
              <a:rPr lang="cy-GB" sz="1200" kern="1200" dirty="0" smtClean="0">
                <a:solidFill>
                  <a:schemeClr val="tx1"/>
                </a:solidFill>
                <a:effectLst/>
                <a:latin typeface="Arial" panose="020B0604020202020204" pitchFamily="34" charset="0"/>
                <a:ea typeface="+mn-ea"/>
                <a:cs typeface="Arial" panose="020B0604020202020204" pitchFamily="34" charset="0"/>
              </a:rPr>
              <a:t>diogel </a:t>
            </a:r>
            <a:r>
              <a:rPr lang="cy-GB" sz="1200" kern="1200" dirty="0">
                <a:solidFill>
                  <a:schemeClr val="tx1"/>
                </a:solidFill>
                <a:effectLst/>
                <a:latin typeface="Arial" panose="020B0604020202020204" pitchFamily="34" charset="0"/>
                <a:ea typeface="+mn-ea"/>
                <a:cs typeface="Arial" panose="020B0604020202020204" pitchFamily="34" charset="0"/>
              </a:rPr>
              <a:t>o fewn ei ffiniau. Pan gaiff oedolyn ei </a:t>
            </a:r>
            <a:r>
              <a:rPr lang="cy-GB" sz="1200" b="1" kern="1200" dirty="0">
                <a:solidFill>
                  <a:schemeClr val="tx1"/>
                </a:solidFill>
                <a:effectLst/>
                <a:latin typeface="Arial" panose="020B0604020202020204" pitchFamily="34" charset="0"/>
                <a:ea typeface="+mn-ea"/>
                <a:cs typeface="Arial" panose="020B0604020202020204" pitchFamily="34" charset="0"/>
              </a:rPr>
              <a:t>ryddhau </a:t>
            </a:r>
            <a:r>
              <a:rPr lang="cy-GB" sz="1200" kern="1200" dirty="0">
                <a:solidFill>
                  <a:schemeClr val="tx1"/>
                </a:solidFill>
                <a:effectLst/>
                <a:latin typeface="Arial" panose="020B0604020202020204" pitchFamily="34" charset="0"/>
                <a:ea typeface="+mn-ea"/>
                <a:cs typeface="Arial" panose="020B0604020202020204" pitchFamily="34" charset="0"/>
              </a:rPr>
              <a:t>o’r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gallai eu ‘preswylfa arferol’ </a:t>
            </a:r>
            <a:r>
              <a:rPr lang="cy-GB" sz="1200" kern="120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a:solidFill>
                  <a:schemeClr val="tx1"/>
                </a:solidFill>
                <a:effectLst/>
                <a:latin typeface="Arial" panose="020B0604020202020204" pitchFamily="34" charset="0"/>
                <a:ea typeface="+mn-ea"/>
                <a:cs typeface="Arial" panose="020B0604020202020204" pitchFamily="34" charset="0"/>
              </a:rPr>
              <a:t>ac felly’r awdurdod lleol sy’n gyfrifol am asesu a diwallu eu hangenion gofal a chymorth – newid os, er enghraifft y byddan nhw’n symud allan o ardal yr awdurdod lleol lle lleolwyd y ddarpariaeth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endParaRPr lang="cy-GB" sz="1200" kern="1200" dirty="0">
              <a:solidFill>
                <a:schemeClr val="tx1"/>
              </a:solidFill>
              <a:effectLst/>
              <a:latin typeface="Arial" panose="020B0604020202020204" pitchFamily="34" charset="0"/>
              <a:ea typeface="+mn-ea"/>
              <a:cs typeface="Arial" panose="020B0604020202020204" pitchFamily="34" charset="0"/>
            </a:endParaRP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O ran plant, yn y rhan fwyaf o achosion, tra byddan nhw dan gadwad</a:t>
            </a:r>
            <a:r>
              <a:rPr lang="cy-GB" sz="1200" kern="120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a:solidFill>
                  <a:schemeClr val="tx1"/>
                </a:solidFill>
                <a:effectLst/>
                <a:latin typeface="Arial" panose="020B0604020202020204" pitchFamily="34" charset="0"/>
                <a:ea typeface="+mn-ea"/>
                <a:cs typeface="Arial" panose="020B0604020202020204" pitchFamily="34" charset="0"/>
              </a:rPr>
              <a:t>yr awdurdod lleol cyfrifol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eu hawdurdod lleol ’cartref’; ac mae’n </a:t>
            </a:r>
            <a:r>
              <a:rPr lang="cy-GB" sz="1200" kern="1200" dirty="0" smtClean="0">
                <a:solidFill>
                  <a:schemeClr val="tx1"/>
                </a:solidFill>
                <a:effectLst/>
                <a:latin typeface="Arial" panose="020B0604020202020204" pitchFamily="34" charset="0"/>
                <a:ea typeface="+mn-ea"/>
                <a:cs typeface="Arial" panose="020B0604020202020204" pitchFamily="34" charset="0"/>
              </a:rPr>
              <a:t>llai tebygol y </a:t>
            </a:r>
            <a:r>
              <a:rPr lang="cy-GB" sz="1200" kern="1200" dirty="0">
                <a:solidFill>
                  <a:schemeClr val="tx1"/>
                </a:solidFill>
                <a:effectLst/>
                <a:latin typeface="Arial" panose="020B0604020202020204" pitchFamily="34" charset="0"/>
                <a:ea typeface="+mn-ea"/>
                <a:cs typeface="Arial" panose="020B0604020202020204" pitchFamily="34" charset="0"/>
              </a:rPr>
              <a:t>byddai </a:t>
            </a:r>
            <a:r>
              <a:rPr lang="cy-GB" sz="1200" kern="1200" dirty="0" smtClean="0">
                <a:solidFill>
                  <a:schemeClr val="tx1"/>
                </a:solidFill>
                <a:effectLst/>
                <a:latin typeface="Arial" panose="020B0604020202020204" pitchFamily="34" charset="0"/>
                <a:ea typeface="+mn-ea"/>
                <a:cs typeface="Arial" panose="020B0604020202020204" pitchFamily="34" charset="0"/>
              </a:rPr>
              <a:t>hynny’n </a:t>
            </a:r>
            <a:r>
              <a:rPr lang="cy-GB" sz="1200" kern="1200" dirty="0">
                <a:solidFill>
                  <a:schemeClr val="tx1"/>
                </a:solidFill>
                <a:effectLst/>
                <a:latin typeface="Arial" panose="020B0604020202020204" pitchFamily="34" charset="0"/>
                <a:ea typeface="+mn-ea"/>
                <a:cs typeface="Arial" panose="020B0604020202020204" pitchFamily="34" charset="0"/>
              </a:rPr>
              <a:t>newid pan fyddan nhw’n cael eu rhyddhau. </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Gallai’r awdurdod lleol cyfrifol hefyd newid yn ystod cyfnod dedfryd yr unigolyn, er enghraifft oherwydd ei fod/ei bod yn cael ei drosglwyddo/ei throsglwyddo rhwng carchardai tra dan gadwad neu os bydd person ifanc yn troi’n 18 oed tra dan gadwad.</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Pan fydd oedolion yn yr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yn symud ar draws ffiniau awdurdod lleol (naill ai o fewn Cymru neu ar draws ffin Cymru / Lloegr</a:t>
            </a:r>
            <a:r>
              <a:rPr lang="cy-GB" sz="1200" kern="1200" dirty="0" smtClean="0">
                <a:solidFill>
                  <a:schemeClr val="tx1"/>
                </a:solidFill>
                <a:effectLst/>
                <a:latin typeface="Arial" panose="020B0604020202020204" pitchFamily="34" charset="0"/>
                <a:ea typeface="+mn-ea"/>
                <a:cs typeface="Arial" panose="020B0604020202020204" pitchFamily="34" charset="0"/>
              </a:rPr>
              <a:t>), </a:t>
            </a:r>
            <a:r>
              <a:rPr lang="cy-GB" sz="1200" kern="1200" dirty="0">
                <a:solidFill>
                  <a:schemeClr val="tx1"/>
                </a:solidFill>
                <a:effectLst/>
                <a:latin typeface="Arial" panose="020B0604020202020204" pitchFamily="34" charset="0"/>
                <a:ea typeface="+mn-ea"/>
                <a:cs typeface="Arial" panose="020B0604020202020204" pitchFamily="34" charset="0"/>
              </a:rPr>
              <a:t>oherwydd eu bod yn cael eu symud o un carchar i’r llall tra dan gadwad neu pan fyddan nhw’n cael eu hail-sefydlu ar ôl cael eu rhyddhau, mae’n bwysig cynnal </a:t>
            </a:r>
            <a:r>
              <a:rPr lang="cy-GB" sz="1200" b="1" kern="1200" dirty="0">
                <a:solidFill>
                  <a:schemeClr val="tx1"/>
                </a:solidFill>
                <a:effectLst/>
                <a:latin typeface="Arial" panose="020B0604020202020204" pitchFamily="34" charset="0"/>
                <a:ea typeface="+mn-ea"/>
                <a:cs typeface="Arial" panose="020B0604020202020204" pitchFamily="34" charset="0"/>
              </a:rPr>
              <a:t>dilyniant yn y gofal a’r cymorth. </a:t>
            </a:r>
            <a:r>
              <a:rPr lang="cy-GB" sz="1200" kern="1200" dirty="0">
                <a:solidFill>
                  <a:schemeClr val="tx1"/>
                </a:solidFill>
                <a:effectLst/>
                <a:latin typeface="Arial" panose="020B0604020202020204" pitchFamily="34" charset="0"/>
                <a:ea typeface="+mn-ea"/>
                <a:cs typeface="Arial" panose="020B0604020202020204" pitchFamily="34" charset="0"/>
              </a:rPr>
              <a:t>Ar ôl i’r </a:t>
            </a:r>
            <a:r>
              <a:rPr lang="cy-GB" sz="1200" kern="1200" dirty="0" smtClean="0">
                <a:solidFill>
                  <a:schemeClr val="tx1"/>
                </a:solidFill>
                <a:effectLst/>
                <a:latin typeface="Arial" panose="020B0604020202020204" pitchFamily="34" charset="0"/>
                <a:ea typeface="+mn-ea"/>
                <a:cs typeface="Arial" panose="020B0604020202020204" pitchFamily="34" charset="0"/>
              </a:rPr>
              <a:t>ystad ddiogeledd </a:t>
            </a:r>
            <a:r>
              <a:rPr lang="cy-GB" sz="1200" kern="1200" dirty="0">
                <a:solidFill>
                  <a:schemeClr val="tx1"/>
                </a:solidFill>
                <a:effectLst/>
                <a:latin typeface="Arial" panose="020B0604020202020204" pitchFamily="34" charset="0"/>
                <a:ea typeface="+mn-ea"/>
                <a:cs typeface="Arial" panose="020B0604020202020204" pitchFamily="34" charset="0"/>
              </a:rPr>
              <a:t>roi gwybod am drosglwyddiad neu bod carcharor ar fin cael ei ryddhau, yr ‘awdurdod lleol sy’n anfon’ fydd yn gyfrifol am gysylltu â’r awdurdod lleol lle adleolir yr unigolyn (yr awdurdod sy’n derbyn) cyn gynted â </a:t>
            </a:r>
            <a:r>
              <a:rPr lang="cy-GB" sz="1200" kern="1200" dirty="0" smtClean="0">
                <a:solidFill>
                  <a:schemeClr val="tx1"/>
                </a:solidFill>
                <a:effectLst/>
                <a:latin typeface="Arial" panose="020B0604020202020204" pitchFamily="34" charset="0"/>
                <a:ea typeface="+mn-ea"/>
                <a:cs typeface="Arial" panose="020B0604020202020204" pitchFamily="34" charset="0"/>
              </a:rPr>
              <a:t>phosibl</a:t>
            </a:r>
            <a:r>
              <a:rPr lang="cy-GB" sz="1200" kern="1200" dirty="0">
                <a:solidFill>
                  <a:schemeClr val="tx1"/>
                </a:solidFill>
                <a:effectLst/>
                <a:latin typeface="Arial" panose="020B0604020202020204" pitchFamily="34" charset="0"/>
                <a:ea typeface="+mn-ea"/>
                <a:cs typeface="Arial" panose="020B0604020202020204" pitchFamily="34" charset="0"/>
              </a:rPr>
              <a:t>. Bydd rhaid i’r ddau awdurdod gydweithio a rhannu gwybodaeth berthnasol hyd nes i’r awdurdod sy’n derbyn ail-asesu anghenion yr unigolyn.</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Yn achos plentyn, os oes angen i’r awdurdod lleol sy’n gyfrifol am ei anghenion gofal a chymorth newid pethau, dylai’r un trefniadau fod yn berthnasol.</a:t>
            </a:r>
          </a:p>
          <a:p>
            <a:pPr marL="228600" lvl="0" indent="-228600">
              <a:buFont typeface="+mj-lt"/>
              <a:buAutoNum type="arabicPeriod"/>
            </a:pPr>
            <a:r>
              <a:rPr lang="cy-GB" sz="1200" kern="1200" dirty="0">
                <a:solidFill>
                  <a:schemeClr val="tx1"/>
                </a:solidFill>
                <a:effectLst/>
                <a:latin typeface="Arial" panose="020B0604020202020204" pitchFamily="34" charset="0"/>
                <a:ea typeface="+mn-ea"/>
                <a:cs typeface="Arial" panose="020B0604020202020204" pitchFamily="34" charset="0"/>
              </a:rPr>
              <a:t>Mae’r trefniadau hyn yn seiliedig ar egwyddorion dilyniant gofal </a:t>
            </a:r>
            <a:r>
              <a:rPr lang="cy-GB" sz="1200" b="1" kern="1200" dirty="0">
                <a:solidFill>
                  <a:schemeClr val="tx1"/>
                </a:solidFill>
                <a:effectLst/>
                <a:latin typeface="Arial" panose="020B0604020202020204" pitchFamily="34" charset="0"/>
                <a:ea typeface="+mn-ea"/>
                <a:cs typeface="Arial" panose="020B0604020202020204" pitchFamily="34" charset="0"/>
              </a:rPr>
              <a:t>ar draws ffiniau</a:t>
            </a:r>
            <a:r>
              <a:rPr lang="cy-GB" sz="1200" kern="1200" dirty="0">
                <a:solidFill>
                  <a:schemeClr val="tx1"/>
                </a:solidFill>
                <a:effectLst/>
                <a:latin typeface="Arial" panose="020B0604020202020204" pitchFamily="34" charset="0"/>
                <a:ea typeface="+mn-ea"/>
                <a:cs typeface="Arial" panose="020B0604020202020204" pitchFamily="34" charset="0"/>
              </a:rPr>
              <a:t> </a:t>
            </a:r>
            <a:r>
              <a:rPr lang="cy-GB" sz="1200" kern="1200" dirty="0" smtClean="0">
                <a:solidFill>
                  <a:schemeClr val="tx1"/>
                </a:solidFill>
                <a:effectLst/>
                <a:latin typeface="Arial" panose="020B0604020202020204" pitchFamily="34" charset="0"/>
                <a:ea typeface="+mn-ea"/>
                <a:cs typeface="Arial" panose="020B0604020202020204" pitchFamily="34" charset="0"/>
              </a:rPr>
              <a:t>o </a:t>
            </a:r>
            <a:r>
              <a:rPr lang="cy-GB" sz="1200" kern="1200" dirty="0">
                <a:solidFill>
                  <a:schemeClr val="tx1"/>
                </a:solidFill>
                <a:effectLst/>
                <a:latin typeface="Arial" panose="020B0604020202020204" pitchFamily="34" charset="0"/>
                <a:ea typeface="+mn-ea"/>
                <a:cs typeface="Arial" panose="020B0604020202020204" pitchFamily="34" charset="0"/>
              </a:rPr>
              <a:t>fewn y Deyrnas Unedig fel y gwelir yng </a:t>
            </a:r>
            <a:r>
              <a:rPr lang="cy-GB" sz="1200" kern="1200" dirty="0" smtClean="0">
                <a:solidFill>
                  <a:schemeClr val="tx1"/>
                </a:solidFill>
                <a:effectLst/>
                <a:latin typeface="Arial" panose="020B0604020202020204" pitchFamily="34" charset="0"/>
                <a:ea typeface="+mn-ea"/>
                <a:cs typeface="Arial" panose="020B0604020202020204" pitchFamily="34" charset="0"/>
              </a:rPr>
              <a:t>Nghôd Ymarfer </a:t>
            </a:r>
            <a:r>
              <a:rPr lang="cy-GB" sz="1200" kern="1200" dirty="0">
                <a:solidFill>
                  <a:schemeClr val="tx1"/>
                </a:solidFill>
                <a:effectLst/>
                <a:latin typeface="Arial" panose="020B0604020202020204" pitchFamily="34" charset="0"/>
                <a:ea typeface="+mn-ea"/>
                <a:cs typeface="Arial" panose="020B0604020202020204" pitchFamily="34" charset="0"/>
              </a:rPr>
              <a:t>Rhan 4 o’r Ddeddf – Atodiad 2. Mae’r egwyddorion yn datgan sut y dylai awdurdodau cyfrifol yn y DU sicrhau dilyniant yng ngofal oedolion sy’n derbyn gofal a chymorth ac sy’n symud o fewn y DU. Y nod </a:t>
            </a:r>
            <a:r>
              <a:rPr lang="cy-GB" sz="1200" kern="1200" dirty="0" smtClean="0">
                <a:solidFill>
                  <a:schemeClr val="tx1"/>
                </a:solidFill>
                <a:effectLst/>
                <a:latin typeface="Arial" panose="020B0604020202020204" pitchFamily="34" charset="0"/>
                <a:ea typeface="+mn-ea"/>
                <a:cs typeface="Arial" panose="020B0604020202020204" pitchFamily="34" charset="0"/>
              </a:rPr>
              <a:t>yw </a:t>
            </a:r>
            <a:r>
              <a:rPr lang="cy-GB" sz="1200" kern="1200" dirty="0">
                <a:solidFill>
                  <a:schemeClr val="tx1"/>
                </a:solidFill>
                <a:effectLst/>
                <a:latin typeface="Arial" panose="020B0604020202020204" pitchFamily="34" charset="0"/>
                <a:ea typeface="+mn-ea"/>
                <a:cs typeface="Arial" panose="020B0604020202020204" pitchFamily="34" charset="0"/>
              </a:rPr>
              <a:t>cynnal llesiant yr oedolyn a’i atal rhag cael ei hunan mewn sefyllfa argyfyngus; sicrhau bod yr oedolyn yn ganolog yn y broses a gofyn i awdurdodau lleol gydweithio a rhannu </a:t>
            </a:r>
            <a:r>
              <a:rPr lang="cy-GB" sz="1200" kern="1200" dirty="0" smtClean="0">
                <a:solidFill>
                  <a:schemeClr val="tx1"/>
                </a:solidFill>
                <a:effectLst/>
                <a:latin typeface="Arial" panose="020B0604020202020204" pitchFamily="34" charset="0"/>
                <a:ea typeface="+mn-ea"/>
                <a:cs typeface="Arial" panose="020B0604020202020204" pitchFamily="34" charset="0"/>
              </a:rPr>
              <a:t>gwybodaeth, </a:t>
            </a:r>
            <a:r>
              <a:rPr lang="cy-GB" sz="1200" kern="1200" dirty="0">
                <a:solidFill>
                  <a:schemeClr val="tx1"/>
                </a:solidFill>
                <a:effectLst/>
                <a:latin typeface="Arial" panose="020B0604020202020204" pitchFamily="34" charset="0"/>
                <a:ea typeface="+mn-ea"/>
                <a:cs typeface="Arial" panose="020B0604020202020204" pitchFamily="34" charset="0"/>
              </a:rPr>
              <a:t>a gwneud hynny yn amserol er mwyn sicrhau bod anghenion yn cael eu diwallu ar ddiwrnod y symud ac wedi hynny. </a:t>
            </a:r>
          </a:p>
        </p:txBody>
      </p:sp>
      <p:sp>
        <p:nvSpPr>
          <p:cNvPr id="4" name="Slide Number Placeholder 3"/>
          <p:cNvSpPr>
            <a:spLocks noGrp="1"/>
          </p:cNvSpPr>
          <p:nvPr>
            <p:ph type="sldNum" sz="quarter" idx="10"/>
          </p:nvPr>
        </p:nvSpPr>
        <p:spPr/>
        <p:txBody>
          <a:bodyPr/>
          <a:lstStyle/>
          <a:p>
            <a:fld id="{A771E050-A66B-4E11-9C20-135C160BC1C9}" type="slidenum">
              <a:rPr lang="en-GB" smtClean="0"/>
              <a:pPr/>
              <a:t>8</a:t>
            </a:fld>
            <a:endParaRPr lang="en-GB" dirty="0"/>
          </a:p>
        </p:txBody>
      </p:sp>
    </p:spTree>
    <p:extLst>
      <p:ext uri="{BB962C8B-B14F-4D97-AF65-F5344CB8AC3E}">
        <p14:creationId xmlns:p14="http://schemas.microsoft.com/office/powerpoint/2010/main" val="10812462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df"/><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jpe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00192" y="291666"/>
            <a:ext cx="2144044"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userDrawn="1"/>
        </p:nvCxnSpPr>
        <p:spPr>
          <a:xfrm>
            <a:off x="683568" y="2638500"/>
            <a:ext cx="7776864" cy="0"/>
          </a:xfrm>
          <a:prstGeom prst="line">
            <a:avLst/>
          </a:prstGeom>
          <a:ln>
            <a:solidFill>
              <a:srgbClr val="85C441"/>
            </a:solidFill>
          </a:ln>
          <a:effectLst/>
        </p:spPr>
        <p:style>
          <a:lnRef idx="2">
            <a:schemeClr val="accent1"/>
          </a:lnRef>
          <a:fillRef idx="0">
            <a:schemeClr val="accent1"/>
          </a:fillRef>
          <a:effectRef idx="1">
            <a:schemeClr val="accent1"/>
          </a:effectRef>
          <a:fontRef idx="minor">
            <a:schemeClr val="tx1"/>
          </a:fontRef>
        </p:style>
      </p:cxnSp>
      <p:pic>
        <p:nvPicPr>
          <p:cNvPr id="8" name="Picture 7" descr="CCW LOGO.pdf"/>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3"/>
              <a:stretch>
                <a:fillRect/>
              </a:stretch>
            </p:blipFill>
          </mc:Choice>
          <mc:Fallback>
            <p:blipFill>
              <a:blip r:embed="rId4"/>
              <a:stretch>
                <a:fillRect/>
              </a:stretch>
            </p:blipFill>
          </mc:Fallback>
        </mc:AlternateContent>
        <p:spPr>
          <a:xfrm>
            <a:off x="683568" y="404664"/>
            <a:ext cx="2482209" cy="720000"/>
          </a:xfrm>
          <a:prstGeom prst="rect">
            <a:avLst/>
          </a:prstGeom>
        </p:spPr>
      </p:pic>
      <p:pic>
        <p:nvPicPr>
          <p:cNvPr id="7" name="Picture 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02415" y="2780928"/>
            <a:ext cx="4139170" cy="3600000"/>
          </a:xfrm>
          <a:prstGeom prst="rect">
            <a:avLst/>
          </a:prstGeom>
        </p:spPr>
      </p:pic>
    </p:spTree>
    <p:extLst>
      <p:ext uri="{BB962C8B-B14F-4D97-AF65-F5344CB8AC3E}">
        <p14:creationId xmlns:p14="http://schemas.microsoft.com/office/powerpoint/2010/main" val="368895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9673" y="260768"/>
            <a:ext cx="1241751" cy="1080000"/>
          </a:xfrm>
          <a:prstGeom prst="rect">
            <a:avLst/>
          </a:prstGeom>
        </p:spPr>
      </p:pic>
      <p:sp>
        <p:nvSpPr>
          <p:cNvPr id="2" name="Title 1"/>
          <p:cNvSpPr>
            <a:spLocks noGrp="1"/>
          </p:cNvSpPr>
          <p:nvPr>
            <p:ph type="title"/>
          </p:nvPr>
        </p:nvSpPr>
        <p:spPr>
          <a:xfrm>
            <a:off x="467544" y="260648"/>
            <a:ext cx="7128792" cy="998984"/>
          </a:xfrm>
        </p:spPr>
        <p:txBody>
          <a:bodyPr anchor="b">
            <a:noAutofit/>
          </a:bodyPr>
          <a:lstStyle>
            <a:lvl1pPr algn="l">
              <a:defRPr sz="3200" b="1">
                <a:solidFill>
                  <a:srgbClr val="85C44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457200" y="1412776"/>
            <a:ext cx="8229600" cy="4525963"/>
          </a:xfrm>
        </p:spPr>
        <p:txBody>
          <a:bodyPr/>
          <a:lstStyle>
            <a:lvl1pPr>
              <a:buClr>
                <a:srgbClr val="85C441"/>
              </a:buClr>
              <a:defRPr sz="2400">
                <a:latin typeface="Arial" panose="020B0604020202020204" pitchFamily="34" charset="0"/>
                <a:cs typeface="Arial" panose="020B0604020202020204" pitchFamily="34" charset="0"/>
              </a:defRPr>
            </a:lvl1pPr>
            <a:lvl2pPr>
              <a:buClr>
                <a:srgbClr val="85C441"/>
              </a:buClr>
              <a:defRPr sz="2000">
                <a:latin typeface="Arial" panose="020B0604020202020204" pitchFamily="34" charset="0"/>
                <a:cs typeface="Arial" panose="020B0604020202020204" pitchFamily="34" charset="0"/>
              </a:defRPr>
            </a:lvl2pPr>
            <a:lvl3pPr>
              <a:buClr>
                <a:srgbClr val="85C441"/>
              </a:buClr>
              <a:defRPr sz="2000">
                <a:latin typeface="Arial" panose="020B0604020202020204" pitchFamily="34" charset="0"/>
                <a:cs typeface="Arial" panose="020B0604020202020204" pitchFamily="34" charset="0"/>
              </a:defRPr>
            </a:lvl3pPr>
            <a:lvl4pPr>
              <a:buClr>
                <a:srgbClr val="85C441"/>
              </a:buClr>
              <a:defRPr>
                <a:latin typeface="Arial" panose="020B0604020202020204" pitchFamily="34" charset="0"/>
                <a:cs typeface="Arial" panose="020B0604020202020204" pitchFamily="34" charset="0"/>
              </a:defRPr>
            </a:lvl4pPr>
            <a:lvl5pPr>
              <a:buClr>
                <a:srgbClr val="85C441"/>
              </a:buCl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cxnSp>
        <p:nvCxnSpPr>
          <p:cNvPr id="9" name="Straight Connector 8"/>
          <p:cNvCxnSpPr/>
          <p:nvPr userDrawn="1"/>
        </p:nvCxnSpPr>
        <p:spPr>
          <a:xfrm>
            <a:off x="467544" y="1268760"/>
            <a:ext cx="7128792" cy="0"/>
          </a:xfrm>
          <a:prstGeom prst="line">
            <a:avLst/>
          </a:prstGeom>
          <a:ln>
            <a:solidFill>
              <a:srgbClr val="85C44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2509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spTree>
    <p:extLst>
      <p:ext uri="{BB962C8B-B14F-4D97-AF65-F5344CB8AC3E}">
        <p14:creationId xmlns:p14="http://schemas.microsoft.com/office/powerpoint/2010/main" val="29760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4"/>
            <a:ext cx="4038600" cy="4525963"/>
          </a:xfrm>
        </p:spPr>
        <p:txBody>
          <a:bodyPr/>
          <a:lstStyle>
            <a:lvl1pPr>
              <a:buClr>
                <a:srgbClr val="85C441"/>
              </a:buClr>
              <a:defRPr sz="2400">
                <a:latin typeface="Arial" panose="020B0604020202020204" pitchFamily="34" charset="0"/>
                <a:cs typeface="Arial" panose="020B0604020202020204" pitchFamily="34" charset="0"/>
              </a:defRPr>
            </a:lvl1pPr>
            <a:lvl2pPr>
              <a:buClr>
                <a:srgbClr val="85C441"/>
              </a:buClr>
              <a:defRPr sz="2000">
                <a:latin typeface="Arial" panose="020B0604020202020204" pitchFamily="34" charset="0"/>
                <a:cs typeface="Arial" panose="020B0604020202020204" pitchFamily="34" charset="0"/>
              </a:defRPr>
            </a:lvl2pPr>
            <a:lvl3pPr>
              <a:buClr>
                <a:srgbClr val="85C441"/>
              </a:buClr>
              <a:defRPr sz="2000">
                <a:latin typeface="Arial" panose="020B0604020202020204" pitchFamily="34" charset="0"/>
                <a:cs typeface="Arial" panose="020B0604020202020204" pitchFamily="34" charset="0"/>
              </a:defRPr>
            </a:lvl3pPr>
            <a:lvl4pPr>
              <a:buClr>
                <a:srgbClr val="85C441"/>
              </a:buClr>
              <a:defRPr sz="2000">
                <a:latin typeface="Arial" panose="020B0604020202020204" pitchFamily="34" charset="0"/>
                <a:cs typeface="Arial" panose="020B0604020202020204" pitchFamily="34" charset="0"/>
              </a:defRPr>
            </a:lvl4pPr>
            <a:lvl5pPr>
              <a:buClr>
                <a:srgbClr val="85C441"/>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484784"/>
            <a:ext cx="4038600" cy="4525963"/>
          </a:xfrm>
        </p:spPr>
        <p:txBody>
          <a:bodyPr/>
          <a:lstStyle>
            <a:lvl1pPr>
              <a:buClr>
                <a:srgbClr val="85C441"/>
              </a:buClr>
              <a:defRPr sz="2400">
                <a:latin typeface="Arial" panose="020B0604020202020204" pitchFamily="34" charset="0"/>
                <a:cs typeface="Arial" panose="020B0604020202020204" pitchFamily="34" charset="0"/>
              </a:defRPr>
            </a:lvl1pPr>
            <a:lvl2pPr>
              <a:buClr>
                <a:srgbClr val="85C441"/>
              </a:buClr>
              <a:defRPr sz="2000">
                <a:latin typeface="Arial" panose="020B0604020202020204" pitchFamily="34" charset="0"/>
                <a:cs typeface="Arial" panose="020B0604020202020204" pitchFamily="34" charset="0"/>
              </a:defRPr>
            </a:lvl2pPr>
            <a:lvl3pPr>
              <a:buClr>
                <a:srgbClr val="85C441"/>
              </a:buClr>
              <a:defRPr sz="2000">
                <a:latin typeface="Arial" panose="020B0604020202020204" pitchFamily="34" charset="0"/>
                <a:cs typeface="Arial" panose="020B0604020202020204" pitchFamily="34" charset="0"/>
              </a:defRPr>
            </a:lvl3pPr>
            <a:lvl4pPr>
              <a:buClr>
                <a:srgbClr val="85C441"/>
              </a:buClr>
              <a:defRPr sz="2000">
                <a:latin typeface="Arial" panose="020B0604020202020204" pitchFamily="34" charset="0"/>
                <a:cs typeface="Arial" panose="020B0604020202020204" pitchFamily="34" charset="0"/>
              </a:defRPr>
            </a:lvl4pPr>
            <a:lvl5pPr>
              <a:buClr>
                <a:srgbClr val="85C441"/>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9673" y="260768"/>
            <a:ext cx="1241751" cy="1080000"/>
          </a:xfrm>
          <a:prstGeom prst="rect">
            <a:avLst/>
          </a:prstGeom>
        </p:spPr>
      </p:pic>
      <p:sp>
        <p:nvSpPr>
          <p:cNvPr id="11" name="Title 1"/>
          <p:cNvSpPr>
            <a:spLocks noGrp="1"/>
          </p:cNvSpPr>
          <p:nvPr>
            <p:ph type="title"/>
          </p:nvPr>
        </p:nvSpPr>
        <p:spPr>
          <a:xfrm>
            <a:off x="467544" y="260648"/>
            <a:ext cx="7128792" cy="998984"/>
          </a:xfrm>
        </p:spPr>
        <p:txBody>
          <a:bodyPr anchor="b">
            <a:noAutofit/>
          </a:bodyPr>
          <a:lstStyle>
            <a:lvl1pPr algn="l">
              <a:defRPr sz="3200" b="1">
                <a:solidFill>
                  <a:srgbClr val="85C44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cxnSp>
        <p:nvCxnSpPr>
          <p:cNvPr id="14" name="Straight Connector 13"/>
          <p:cNvCxnSpPr/>
          <p:nvPr userDrawn="1"/>
        </p:nvCxnSpPr>
        <p:spPr>
          <a:xfrm>
            <a:off x="467544" y="1268760"/>
            <a:ext cx="7128792" cy="0"/>
          </a:xfrm>
          <a:prstGeom prst="line">
            <a:avLst/>
          </a:prstGeom>
          <a:ln>
            <a:solidFill>
              <a:srgbClr val="85C44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13684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C62F-30C0-4A15-BEEE-9BC3816535A8}" type="slidenum">
              <a:rPr lang="en-GB" smtClean="0"/>
              <a:pPr/>
              <a:t>‹#›</a:t>
            </a:fld>
            <a:endParaRPr lang="en-GB" dirty="0"/>
          </a:p>
        </p:txBody>
      </p:sp>
    </p:spTree>
    <p:extLst>
      <p:ext uri="{BB962C8B-B14F-4D97-AF65-F5344CB8AC3E}">
        <p14:creationId xmlns:p14="http://schemas.microsoft.com/office/powerpoint/2010/main" val="33579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4"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Trosolwg </a:t>
            </a:r>
            <a:r>
              <a:rPr lang="en-GB" dirty="0" smtClean="0"/>
              <a:t>– </a:t>
            </a:r>
            <a:r>
              <a:rPr lang="en-GB" dirty="0"/>
              <a:t>Asesu a Diwallu Anghenion  Unigolion yn yr </a:t>
            </a:r>
            <a:r>
              <a:rPr lang="en-GB" dirty="0" smtClean="0"/>
              <a:t>Ystad Ddiogeledd</a:t>
            </a:r>
            <a:endParaRPr lang="en-GB" dirty="0"/>
          </a:p>
        </p:txBody>
      </p:sp>
    </p:spTree>
    <p:extLst>
      <p:ext uri="{BB962C8B-B14F-4D97-AF65-F5344CB8AC3E}">
        <p14:creationId xmlns:p14="http://schemas.microsoft.com/office/powerpoint/2010/main" val="2734465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Cyfrifoldeb</a:t>
            </a:r>
            <a:r>
              <a:rPr lang="en-GB" baseline="0" dirty="0"/>
              <a:t> dros oedolion ag anghenion gofal a chymorth</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337794865"/>
              </p:ext>
            </p:extLst>
          </p:nvPr>
        </p:nvGraphicFramePr>
        <p:xfrm>
          <a:off x="395536" y="1340768"/>
          <a:ext cx="8291263" cy="5183864"/>
        </p:xfrm>
        <a:graphic>
          <a:graphicData uri="http://schemas.openxmlformats.org/drawingml/2006/table">
            <a:tbl>
              <a:tblPr firstRow="1" bandRow="1">
                <a:tableStyleId>{F5AB1C69-6EDB-4FF4-983F-18BD219EF322}</a:tableStyleId>
              </a:tblPr>
              <a:tblGrid>
                <a:gridCol w="1656184">
                  <a:extLst>
                    <a:ext uri="{9D8B030D-6E8A-4147-A177-3AD203B41FA5}">
                      <a16:colId xmlns="" xmlns:a16="http://schemas.microsoft.com/office/drawing/2014/main" val="20000"/>
                    </a:ext>
                  </a:extLst>
                </a:gridCol>
                <a:gridCol w="2520846">
                  <a:extLst>
                    <a:ext uri="{9D8B030D-6E8A-4147-A177-3AD203B41FA5}">
                      <a16:colId xmlns="" xmlns:a16="http://schemas.microsoft.com/office/drawing/2014/main" val="20001"/>
                    </a:ext>
                  </a:extLst>
                </a:gridCol>
                <a:gridCol w="4114233">
                  <a:extLst>
                    <a:ext uri="{9D8B030D-6E8A-4147-A177-3AD203B41FA5}">
                      <a16:colId xmlns="" xmlns:a16="http://schemas.microsoft.com/office/drawing/2014/main" val="20002"/>
                    </a:ext>
                  </a:extLst>
                </a:gridCol>
              </a:tblGrid>
              <a:tr h="400904">
                <a:tc>
                  <a:txBody>
                    <a:bodyPr/>
                    <a:lstStyle/>
                    <a:p>
                      <a:r>
                        <a:rPr lang="en-GB" sz="2000" dirty="0">
                          <a:latin typeface="Arial" panose="020B0604020202020204" pitchFamily="34" charset="0"/>
                          <a:cs typeface="Arial" panose="020B0604020202020204" pitchFamily="34" charset="0"/>
                        </a:rPr>
                        <a:t>Cam</a:t>
                      </a:r>
                    </a:p>
                  </a:txBody>
                  <a:tcPr>
                    <a:solidFill>
                      <a:srgbClr val="85C441"/>
                    </a:solidFill>
                  </a:tcPr>
                </a:tc>
                <a:tc>
                  <a:txBody>
                    <a:bodyPr/>
                    <a:lstStyle/>
                    <a:p>
                      <a:r>
                        <a:rPr lang="en-GB" sz="2000" dirty="0">
                          <a:latin typeface="Arial" panose="020B0604020202020204" pitchFamily="34" charset="0"/>
                          <a:cs typeface="Arial" panose="020B0604020202020204" pitchFamily="34" charset="0"/>
                        </a:rPr>
                        <a:t>Asiantaeth</a:t>
                      </a:r>
                    </a:p>
                  </a:txBody>
                  <a:tcPr>
                    <a:solidFill>
                      <a:srgbClr val="85C441"/>
                    </a:solidFill>
                  </a:tcPr>
                </a:tc>
                <a:tc>
                  <a:txBody>
                    <a:bodyPr/>
                    <a:lstStyle/>
                    <a:p>
                      <a:r>
                        <a:rPr lang="en-GB" sz="2000" dirty="0">
                          <a:latin typeface="Arial" panose="020B0604020202020204" pitchFamily="34" charset="0"/>
                          <a:cs typeface="Arial" panose="020B0604020202020204" pitchFamily="34" charset="0"/>
                        </a:rPr>
                        <a:t>Cyfrifoldeb</a:t>
                      </a:r>
                    </a:p>
                  </a:txBody>
                  <a:tcPr>
                    <a:solidFill>
                      <a:srgbClr val="85C441"/>
                    </a:solidFill>
                  </a:tcPr>
                </a:tc>
                <a:extLst>
                  <a:ext uri="{0D108BD9-81ED-4DB2-BD59-A6C34878D82A}">
                    <a16:rowId xmlns="" xmlns:a16="http://schemas.microsoft.com/office/drawing/2014/main" val="10000"/>
                  </a:ext>
                </a:extLst>
              </a:tr>
              <a:tr h="666000">
                <a:tc>
                  <a:txBody>
                    <a:bodyPr/>
                    <a:lstStyle/>
                    <a:p>
                      <a:r>
                        <a:rPr lang="en-GB" sz="2000" dirty="0">
                          <a:latin typeface="Arial" panose="020B0604020202020204" pitchFamily="34" charset="0"/>
                          <a:cs typeface="Arial" panose="020B0604020202020204" pitchFamily="34" charset="0"/>
                        </a:rPr>
                        <a:t>Cyn</a:t>
                      </a:r>
                      <a:r>
                        <a:rPr lang="en-GB" sz="2000" baseline="0" dirty="0">
                          <a:latin typeface="Arial" panose="020B0604020202020204" pitchFamily="34" charset="0"/>
                          <a:cs typeface="Arial" panose="020B0604020202020204" pitchFamily="34" charset="0"/>
                        </a:rPr>
                        <a:t> y ddedfryd</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cy-GB" sz="2000" kern="1200" dirty="0">
                          <a:solidFill>
                            <a:schemeClr val="tx1"/>
                          </a:solidFill>
                          <a:effectLst/>
                          <a:latin typeface="Arial" panose="020B0604020202020204" pitchFamily="34" charset="0"/>
                          <a:ea typeface="+mn-ea"/>
                          <a:cs typeface="Arial" panose="020B0604020202020204" pitchFamily="34" charset="0"/>
                        </a:rPr>
                        <a:t>Y Gwasanaeth Prawf Cenedlaethol</a:t>
                      </a:r>
                      <a:r>
                        <a:rPr lang="en-GB" sz="2000" dirty="0">
                          <a:latin typeface="Arial" panose="020B0604020202020204" pitchFamily="34" charset="0"/>
                          <a:cs typeface="Arial" panose="020B0604020202020204" pitchFamily="34" charset="0"/>
                        </a:rPr>
                        <a:t> (NPS)</a:t>
                      </a: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Cwblhau </a:t>
                      </a:r>
                      <a:r>
                        <a:rPr lang="en-GB" sz="2000" dirty="0">
                          <a:latin typeface="Arial" panose="020B0604020202020204" pitchFamily="34" charset="0"/>
                          <a:cs typeface="Arial" panose="020B0604020202020204" pitchFamily="34" charset="0"/>
                        </a:rPr>
                        <a:t>adroddiad cyn-dedfrydu</a:t>
                      </a:r>
                    </a:p>
                  </a:txBody>
                  <a:tcPr>
                    <a:solidFill>
                      <a:srgbClr val="C5E3A5"/>
                    </a:solidFill>
                  </a:tcPr>
                </a:tc>
                <a:extLst>
                  <a:ext uri="{0D108BD9-81ED-4DB2-BD59-A6C34878D82A}">
                    <a16:rowId xmlns="" xmlns:a16="http://schemas.microsoft.com/office/drawing/2014/main" val="10001"/>
                  </a:ext>
                </a:extLst>
              </a:tr>
              <a:tr h="666000">
                <a:tc>
                  <a:txBody>
                    <a:bodyPr/>
                    <a:lstStyle/>
                    <a:p>
                      <a:r>
                        <a:rPr lang="en-GB" sz="2000" dirty="0">
                          <a:latin typeface="Arial" panose="020B0604020202020204" pitchFamily="34" charset="0"/>
                          <a:cs typeface="Arial" panose="020B0604020202020204" pitchFamily="34" charset="0"/>
                        </a:rPr>
                        <a:t>Derbyn</a:t>
                      </a:r>
                      <a:r>
                        <a:rPr lang="en-GB" sz="2000" baseline="0" dirty="0">
                          <a:latin typeface="Arial" panose="020B0604020202020204" pitchFamily="34" charset="0"/>
                          <a:cs typeface="Arial" panose="020B0604020202020204" pitchFamily="34" charset="0"/>
                        </a:rPr>
                        <a:t> i’r ddalfa</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solidFill>
                            <a:schemeClr val="tx1"/>
                          </a:solidFill>
                          <a:latin typeface="Arial" panose="020B0604020202020204" pitchFamily="34" charset="0"/>
                          <a:cs typeface="Arial" panose="020B0604020202020204" pitchFamily="34" charset="0"/>
                        </a:rPr>
                        <a:t>Yr </a:t>
                      </a:r>
                      <a:r>
                        <a:rPr lang="en-GB" sz="2000" dirty="0" smtClean="0">
                          <a:solidFill>
                            <a:schemeClr val="tx1"/>
                          </a:solidFill>
                          <a:latin typeface="Arial" panose="020B0604020202020204" pitchFamily="34" charset="0"/>
                          <a:cs typeface="Arial" panose="020B0604020202020204" pitchFamily="34" charset="0"/>
                        </a:rPr>
                        <a:t>ystad ddiogeledd</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solidFill>
                            <a:schemeClr val="tx1"/>
                          </a:solidFill>
                          <a:latin typeface="Arial" panose="020B0604020202020204" pitchFamily="34" charset="0"/>
                          <a:cs typeface="Arial" panose="020B0604020202020204" pitchFamily="34" charset="0"/>
                        </a:rPr>
                        <a:t>Cynnal</a:t>
                      </a:r>
                      <a:r>
                        <a:rPr lang="en-GB" sz="2000" baseline="0" dirty="0">
                          <a:solidFill>
                            <a:schemeClr val="tx1"/>
                          </a:solidFill>
                          <a:latin typeface="Arial" panose="020B0604020202020204" pitchFamily="34" charset="0"/>
                          <a:cs typeface="Arial" panose="020B0604020202020204" pitchFamily="34" charset="0"/>
                        </a:rPr>
                        <a:t> sgrinio</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extLst>
                  <a:ext uri="{0D108BD9-81ED-4DB2-BD59-A6C34878D82A}">
                    <a16:rowId xmlns="" xmlns:a16="http://schemas.microsoft.com/office/drawing/2014/main" val="10002"/>
                  </a:ext>
                </a:extLst>
              </a:tr>
              <a:tr h="666000">
                <a:tc>
                  <a:txBody>
                    <a:bodyPr/>
                    <a:lstStyle/>
                    <a:p>
                      <a:r>
                        <a:rPr lang="en-GB" sz="2000" dirty="0">
                          <a:latin typeface="Arial" panose="020B0604020202020204" pitchFamily="34" charset="0"/>
                          <a:cs typeface="Arial" panose="020B0604020202020204" pitchFamily="34" charset="0"/>
                        </a:rPr>
                        <a:t>Derbyn</a:t>
                      </a:r>
                      <a:r>
                        <a:rPr lang="en-GB" sz="2000" baseline="0" dirty="0">
                          <a:latin typeface="Arial" panose="020B0604020202020204" pitchFamily="34" charset="0"/>
                          <a:cs typeface="Arial" panose="020B0604020202020204" pitchFamily="34" charset="0"/>
                        </a:rPr>
                        <a:t> i’r ddalfa</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a:solidFill>
                            <a:schemeClr val="tx1"/>
                          </a:solidFill>
                          <a:latin typeface="Arial" panose="020B0604020202020204" pitchFamily="34" charset="0"/>
                          <a:cs typeface="Arial" panose="020B0604020202020204" pitchFamily="34" charset="0"/>
                        </a:rPr>
                        <a:t>Iechyd</a:t>
                      </a:r>
                    </a:p>
                  </a:txBody>
                  <a:tcPr>
                    <a:solidFill>
                      <a:srgbClr val="C5E3A5"/>
                    </a:solidFill>
                  </a:tcPr>
                </a:tc>
                <a:tc>
                  <a:txBody>
                    <a:bodyPr/>
                    <a:lstStyle/>
                    <a:p>
                      <a:r>
                        <a:rPr lang="en-GB" sz="2000" dirty="0">
                          <a:solidFill>
                            <a:schemeClr val="tx1"/>
                          </a:solidFill>
                          <a:latin typeface="Arial" panose="020B0604020202020204" pitchFamily="34" charset="0"/>
                          <a:cs typeface="Arial" panose="020B0604020202020204" pitchFamily="34" charset="0"/>
                        </a:rPr>
                        <a:t>Cynnal asesiad</a:t>
                      </a:r>
                      <a:r>
                        <a:rPr lang="en-GB" sz="2000" baseline="0" dirty="0">
                          <a:solidFill>
                            <a:schemeClr val="tx1"/>
                          </a:solidFill>
                          <a:latin typeface="Arial" panose="020B0604020202020204" pitchFamily="34" charset="0"/>
                          <a:cs typeface="Arial" panose="020B0604020202020204" pitchFamily="34" charset="0"/>
                        </a:rPr>
                        <a:t> iechyd</a:t>
                      </a:r>
                      <a:endParaRPr lang="en-GB" sz="2000" dirty="0">
                        <a:solidFill>
                          <a:schemeClr val="tx1"/>
                        </a:solidFill>
                        <a:latin typeface="Arial" panose="020B0604020202020204" pitchFamily="34" charset="0"/>
                        <a:cs typeface="Arial" panose="020B0604020202020204" pitchFamily="34" charset="0"/>
                      </a:endParaRPr>
                    </a:p>
                  </a:txBody>
                  <a:tcPr>
                    <a:solidFill>
                      <a:srgbClr val="C5E3A5"/>
                    </a:solidFill>
                  </a:tcPr>
                </a:tc>
                <a:extLst>
                  <a:ext uri="{0D108BD9-81ED-4DB2-BD59-A6C34878D82A}">
                    <a16:rowId xmlns="" xmlns:a16="http://schemas.microsoft.com/office/drawing/2014/main" val="10003"/>
                  </a:ext>
                </a:extLst>
              </a:tr>
              <a:tr h="666000">
                <a:tc>
                  <a:txBody>
                    <a:bodyPr/>
                    <a:lstStyle/>
                    <a:p>
                      <a:r>
                        <a:rPr lang="en-GB" sz="2000" dirty="0">
                          <a:latin typeface="Arial" panose="020B0604020202020204" pitchFamily="34" charset="0"/>
                          <a:cs typeface="Arial" panose="020B0604020202020204" pitchFamily="34" charset="0"/>
                        </a:rPr>
                        <a:t>Dan</a:t>
                      </a:r>
                      <a:r>
                        <a:rPr lang="en-GB" sz="2000" baseline="0" dirty="0">
                          <a:latin typeface="Arial" panose="020B0604020202020204" pitchFamily="34" charset="0"/>
                          <a:cs typeface="Arial" panose="020B0604020202020204" pitchFamily="34" charset="0"/>
                        </a:rPr>
                        <a:t> gadwad</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Awdurdod</a:t>
                      </a:r>
                      <a:r>
                        <a:rPr lang="en-GB" sz="2000" baseline="0" dirty="0">
                          <a:latin typeface="Arial" panose="020B0604020202020204" pitchFamily="34" charset="0"/>
                          <a:cs typeface="Arial" panose="020B0604020202020204" pitchFamily="34" charset="0"/>
                        </a:rPr>
                        <a:t> Lleol</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Asesiad a </a:t>
                      </a:r>
                      <a:r>
                        <a:rPr lang="en-GB" sz="2000" dirty="0" smtClean="0">
                          <a:latin typeface="Arial" panose="020B0604020202020204" pitchFamily="34" charset="0"/>
                          <a:cs typeface="Arial" panose="020B0604020202020204" pitchFamily="34" charset="0"/>
                        </a:rPr>
                        <a:t>chynllunio </a:t>
                      </a:r>
                      <a:r>
                        <a:rPr lang="en-GB" sz="2000" dirty="0">
                          <a:latin typeface="Arial" panose="020B0604020202020204" pitchFamily="34" charset="0"/>
                          <a:cs typeface="Arial" panose="020B0604020202020204" pitchFamily="34" charset="0"/>
                        </a:rPr>
                        <a:t>gofal</a:t>
                      </a:r>
                    </a:p>
                  </a:txBody>
                  <a:tcPr>
                    <a:solidFill>
                      <a:srgbClr val="ECF6E2"/>
                    </a:solidFill>
                  </a:tcPr>
                </a:tc>
                <a:extLst>
                  <a:ext uri="{0D108BD9-81ED-4DB2-BD59-A6C34878D82A}">
                    <a16:rowId xmlns="" xmlns:a16="http://schemas.microsoft.com/office/drawing/2014/main" val="10004"/>
                  </a:ext>
                </a:extLst>
              </a:tr>
              <a:tr h="1008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Cyn</a:t>
                      </a:r>
                      <a:r>
                        <a:rPr lang="en-GB" sz="2000" baseline="0" dirty="0">
                          <a:latin typeface="Arial" panose="020B0604020202020204" pitchFamily="34" charset="0"/>
                          <a:cs typeface="Arial" panose="020B0604020202020204" pitchFamily="34" charset="0"/>
                        </a:rPr>
                        <a:t> rhyddhau</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Cwmni Adsefydlu Cymunedol Cymru (CRCW)</a:t>
                      </a:r>
                    </a:p>
                  </a:txBody>
                  <a:tcPr>
                    <a:solidFill>
                      <a:srgbClr val="C5E3A5"/>
                    </a:solidFill>
                  </a:tcPr>
                </a:tc>
                <a:tc>
                  <a:txBody>
                    <a:bodyPr/>
                    <a:lstStyle/>
                    <a:p>
                      <a:r>
                        <a:rPr lang="en-GB" sz="2000" dirty="0">
                          <a:latin typeface="Arial" panose="020B0604020202020204" pitchFamily="34" charset="0"/>
                          <a:cs typeface="Arial" panose="020B0604020202020204" pitchFamily="34" charset="0"/>
                        </a:rPr>
                        <a:t>Cychwyn</a:t>
                      </a:r>
                      <a:r>
                        <a:rPr lang="en-GB" sz="2000" baseline="0" dirty="0">
                          <a:latin typeface="Arial" panose="020B0604020202020204" pitchFamily="34" charset="0"/>
                          <a:cs typeface="Arial" panose="020B0604020202020204" pitchFamily="34" charset="0"/>
                        </a:rPr>
                        <a:t> paratoadau ar gyfer rhyddhau</a:t>
                      </a:r>
                      <a:endParaRPr lang="en-GB" sz="2000" dirty="0">
                        <a:latin typeface="Arial" panose="020B0604020202020204" pitchFamily="34" charset="0"/>
                        <a:cs typeface="Arial" panose="020B0604020202020204" pitchFamily="34" charset="0"/>
                      </a:endParaRPr>
                    </a:p>
                  </a:txBody>
                  <a:tcPr>
                    <a:solidFill>
                      <a:srgbClr val="C5E3A5"/>
                    </a:solidFill>
                  </a:tcPr>
                </a:tc>
                <a:extLst>
                  <a:ext uri="{0D108BD9-81ED-4DB2-BD59-A6C34878D82A}">
                    <a16:rowId xmlns="" xmlns:a16="http://schemas.microsoft.com/office/drawing/2014/main" val="10005"/>
                  </a:ext>
                </a:extLst>
              </a:tr>
              <a:tr h="66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Cyn</a:t>
                      </a:r>
                      <a:r>
                        <a:rPr lang="en-GB" sz="2000" baseline="0" dirty="0">
                          <a:latin typeface="Arial" panose="020B0604020202020204" pitchFamily="34" charset="0"/>
                          <a:cs typeface="Arial" panose="020B0604020202020204" pitchFamily="34" charset="0"/>
                        </a:rPr>
                        <a:t> rhyddhau</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Tai</a:t>
                      </a: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Cynnal asesiad tai</a:t>
                      </a:r>
                    </a:p>
                  </a:txBody>
                  <a:tcPr>
                    <a:solidFill>
                      <a:srgbClr val="ECF6E2"/>
                    </a:solidFill>
                  </a:tcPr>
                </a:tc>
                <a:extLst>
                  <a:ext uri="{0D108BD9-81ED-4DB2-BD59-A6C34878D82A}">
                    <a16:rowId xmlns=""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9</a:t>
            </a:fld>
            <a:endParaRPr lang="en-GB" dirty="0"/>
          </a:p>
        </p:txBody>
      </p:sp>
    </p:spTree>
    <p:extLst>
      <p:ext uri="{BB962C8B-B14F-4D97-AF65-F5344CB8AC3E}">
        <p14:creationId xmlns:p14="http://schemas.microsoft.com/office/powerpoint/2010/main" val="2114744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Cyfrifoldeb</a:t>
            </a:r>
            <a:r>
              <a:rPr lang="en-GB" baseline="0" dirty="0"/>
              <a:t> dros blant ag anghenion gofal a chymorth</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631688013"/>
              </p:ext>
            </p:extLst>
          </p:nvPr>
        </p:nvGraphicFramePr>
        <p:xfrm>
          <a:off x="251520" y="1340768"/>
          <a:ext cx="8712968" cy="4696520"/>
        </p:xfrm>
        <a:graphic>
          <a:graphicData uri="http://schemas.openxmlformats.org/drawingml/2006/table">
            <a:tbl>
              <a:tblPr firstRow="1" bandRow="1">
                <a:tableStyleId>{F5AB1C69-6EDB-4FF4-983F-18BD219EF322}</a:tableStyleId>
              </a:tblPr>
              <a:tblGrid>
                <a:gridCol w="1679334">
                  <a:extLst>
                    <a:ext uri="{9D8B030D-6E8A-4147-A177-3AD203B41FA5}">
                      <a16:colId xmlns="" xmlns:a16="http://schemas.microsoft.com/office/drawing/2014/main" val="20000"/>
                    </a:ext>
                  </a:extLst>
                </a:gridCol>
                <a:gridCol w="2672268">
                  <a:extLst>
                    <a:ext uri="{9D8B030D-6E8A-4147-A177-3AD203B41FA5}">
                      <a16:colId xmlns="" xmlns:a16="http://schemas.microsoft.com/office/drawing/2014/main" val="20001"/>
                    </a:ext>
                  </a:extLst>
                </a:gridCol>
                <a:gridCol w="4361366">
                  <a:extLst>
                    <a:ext uri="{9D8B030D-6E8A-4147-A177-3AD203B41FA5}">
                      <a16:colId xmlns="" xmlns:a16="http://schemas.microsoft.com/office/drawing/2014/main" val="20002"/>
                    </a:ext>
                  </a:extLst>
                </a:gridCol>
              </a:tblGrid>
              <a:tr h="400904">
                <a:tc>
                  <a:txBody>
                    <a:bodyPr/>
                    <a:lstStyle/>
                    <a:p>
                      <a:r>
                        <a:rPr lang="en-GB" sz="2000" dirty="0">
                          <a:latin typeface="Arial" panose="020B0604020202020204" pitchFamily="34" charset="0"/>
                          <a:cs typeface="Arial" panose="020B0604020202020204" pitchFamily="34" charset="0"/>
                        </a:rPr>
                        <a:t>Cam</a:t>
                      </a:r>
                    </a:p>
                  </a:txBody>
                  <a:tcPr>
                    <a:solidFill>
                      <a:srgbClr val="85C441"/>
                    </a:solidFill>
                  </a:tcPr>
                </a:tc>
                <a:tc>
                  <a:txBody>
                    <a:bodyPr/>
                    <a:lstStyle/>
                    <a:p>
                      <a:r>
                        <a:rPr lang="en-GB" sz="2000" dirty="0">
                          <a:latin typeface="Arial" panose="020B0604020202020204" pitchFamily="34" charset="0"/>
                          <a:cs typeface="Arial" panose="020B0604020202020204" pitchFamily="34" charset="0"/>
                        </a:rPr>
                        <a:t>Asiantaeth</a:t>
                      </a:r>
                    </a:p>
                  </a:txBody>
                  <a:tcPr>
                    <a:solidFill>
                      <a:srgbClr val="85C441"/>
                    </a:solidFill>
                  </a:tcPr>
                </a:tc>
                <a:tc>
                  <a:txBody>
                    <a:bodyPr/>
                    <a:lstStyle/>
                    <a:p>
                      <a:r>
                        <a:rPr lang="en-GB" sz="2000" dirty="0">
                          <a:latin typeface="Arial" panose="020B0604020202020204" pitchFamily="34" charset="0"/>
                          <a:cs typeface="Arial" panose="020B0604020202020204" pitchFamily="34" charset="0"/>
                        </a:rPr>
                        <a:t>Cyfrifoldeb</a:t>
                      </a:r>
                    </a:p>
                  </a:txBody>
                  <a:tcPr>
                    <a:solidFill>
                      <a:srgbClr val="85C441"/>
                    </a:solidFill>
                  </a:tcPr>
                </a:tc>
                <a:extLst>
                  <a:ext uri="{0D108BD9-81ED-4DB2-BD59-A6C34878D82A}">
                    <a16:rowId xmlns="" xmlns:a16="http://schemas.microsoft.com/office/drawing/2014/main" val="10000"/>
                  </a:ext>
                </a:extLst>
              </a:tr>
              <a:tr h="666000">
                <a:tc>
                  <a:txBody>
                    <a:bodyPr/>
                    <a:lstStyle/>
                    <a:p>
                      <a:r>
                        <a:rPr lang="en-GB" sz="2000" dirty="0">
                          <a:latin typeface="Arial" panose="020B0604020202020204" pitchFamily="34" charset="0"/>
                          <a:cs typeface="Arial" panose="020B0604020202020204" pitchFamily="34" charset="0"/>
                        </a:rPr>
                        <a:t>Cyn</a:t>
                      </a:r>
                      <a:r>
                        <a:rPr lang="en-GB" sz="2000" baseline="0" dirty="0">
                          <a:latin typeface="Arial" panose="020B0604020202020204" pitchFamily="34" charset="0"/>
                          <a:cs typeface="Arial" panose="020B0604020202020204" pitchFamily="34" charset="0"/>
                        </a:rPr>
                        <a:t> y ddedfryd</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a:latin typeface="Arial" panose="020B0604020202020204" pitchFamily="34" charset="0"/>
                          <a:cs typeface="Arial" panose="020B0604020202020204" pitchFamily="34" charset="0"/>
                        </a:rPr>
                        <a:t>Y Tîm Troseddwyr Ifanc (TTI/YOT)</a:t>
                      </a:r>
                    </a:p>
                  </a:txBody>
                  <a:tcPr>
                    <a:solidFill>
                      <a:srgbClr val="C5E3A5"/>
                    </a:solidFill>
                  </a:tcPr>
                </a:tc>
                <a:tc>
                  <a:txBody>
                    <a:bodyPr/>
                    <a:lstStyle/>
                    <a:p>
                      <a:r>
                        <a:rPr lang="en-GB" sz="2000" dirty="0" smtClean="0">
                          <a:latin typeface="Arial" panose="020B0604020202020204" pitchFamily="34" charset="0"/>
                          <a:cs typeface="Arial" panose="020B0604020202020204" pitchFamily="34" charset="0"/>
                        </a:rPr>
                        <a:t>Cwblhau </a:t>
                      </a:r>
                      <a:r>
                        <a:rPr lang="en-GB" sz="2000" dirty="0">
                          <a:latin typeface="Arial" panose="020B0604020202020204" pitchFamily="34" charset="0"/>
                          <a:cs typeface="Arial" panose="020B0604020202020204" pitchFamily="34" charset="0"/>
                        </a:rPr>
                        <a:t>adroddiad cyn-dedfrydu</a:t>
                      </a:r>
                    </a:p>
                  </a:txBody>
                  <a:tcPr>
                    <a:solidFill>
                      <a:srgbClr val="C5E3A5"/>
                    </a:solidFill>
                  </a:tcPr>
                </a:tc>
                <a:extLst>
                  <a:ext uri="{0D108BD9-81ED-4DB2-BD59-A6C34878D82A}">
                    <a16:rowId xmlns="" xmlns:a16="http://schemas.microsoft.com/office/drawing/2014/main" val="10001"/>
                  </a:ext>
                </a:extLst>
              </a:tr>
              <a:tr h="666000">
                <a:tc>
                  <a:txBody>
                    <a:bodyPr/>
                    <a:lstStyle/>
                    <a:p>
                      <a:r>
                        <a:rPr lang="en-GB" sz="2000" dirty="0">
                          <a:latin typeface="Arial" panose="020B0604020202020204" pitchFamily="34" charset="0"/>
                          <a:cs typeface="Arial" panose="020B0604020202020204" pitchFamily="34" charset="0"/>
                        </a:rPr>
                        <a:t>Derbyn</a:t>
                      </a:r>
                      <a:r>
                        <a:rPr lang="en-GB" sz="2000" baseline="0" dirty="0">
                          <a:latin typeface="Arial" panose="020B0604020202020204" pitchFamily="34" charset="0"/>
                          <a:cs typeface="Arial" panose="020B0604020202020204" pitchFamily="34" charset="0"/>
                        </a:rPr>
                        <a:t> i’r ddalfa</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solidFill>
                            <a:schemeClr val="tx1"/>
                          </a:solidFill>
                          <a:latin typeface="Arial" panose="020B0604020202020204" pitchFamily="34" charset="0"/>
                          <a:cs typeface="Arial" panose="020B0604020202020204" pitchFamily="34" charset="0"/>
                        </a:rPr>
                        <a:t>Yr </a:t>
                      </a:r>
                      <a:r>
                        <a:rPr lang="en-GB" sz="2000" dirty="0" smtClean="0">
                          <a:solidFill>
                            <a:schemeClr val="tx1"/>
                          </a:solidFill>
                          <a:latin typeface="Arial" panose="020B0604020202020204" pitchFamily="34" charset="0"/>
                          <a:cs typeface="Arial" panose="020B0604020202020204" pitchFamily="34" charset="0"/>
                        </a:rPr>
                        <a:t>ystad ddiogeledd</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solidFill>
                            <a:schemeClr val="tx1"/>
                          </a:solidFill>
                          <a:latin typeface="Arial" panose="020B0604020202020204" pitchFamily="34" charset="0"/>
                          <a:cs typeface="Arial" panose="020B0604020202020204" pitchFamily="34" charset="0"/>
                        </a:rPr>
                        <a:t>Cynnal</a:t>
                      </a:r>
                      <a:r>
                        <a:rPr lang="en-GB" sz="2000" baseline="0" dirty="0">
                          <a:solidFill>
                            <a:schemeClr val="tx1"/>
                          </a:solidFill>
                          <a:latin typeface="Arial" panose="020B0604020202020204" pitchFamily="34" charset="0"/>
                          <a:cs typeface="Arial" panose="020B0604020202020204" pitchFamily="34" charset="0"/>
                        </a:rPr>
                        <a:t> sgrinio</a:t>
                      </a:r>
                      <a:endParaRPr lang="en-GB" sz="2000" dirty="0">
                        <a:solidFill>
                          <a:schemeClr val="tx1"/>
                        </a:solidFill>
                        <a:latin typeface="Arial" panose="020B0604020202020204" pitchFamily="34" charset="0"/>
                        <a:cs typeface="Arial" panose="020B0604020202020204" pitchFamily="34" charset="0"/>
                      </a:endParaRPr>
                    </a:p>
                  </a:txBody>
                  <a:tcPr>
                    <a:solidFill>
                      <a:srgbClr val="ECF6E2"/>
                    </a:solidFill>
                  </a:tcPr>
                </a:tc>
                <a:extLst>
                  <a:ext uri="{0D108BD9-81ED-4DB2-BD59-A6C34878D82A}">
                    <a16:rowId xmlns="" xmlns:a16="http://schemas.microsoft.com/office/drawing/2014/main" val="10002"/>
                  </a:ext>
                </a:extLst>
              </a:tr>
              <a:tr h="666000">
                <a:tc>
                  <a:txBody>
                    <a:bodyPr/>
                    <a:lstStyle/>
                    <a:p>
                      <a:r>
                        <a:rPr lang="en-GB" sz="2000" dirty="0">
                          <a:latin typeface="Arial" panose="020B0604020202020204" pitchFamily="34" charset="0"/>
                          <a:cs typeface="Arial" panose="020B0604020202020204" pitchFamily="34" charset="0"/>
                        </a:rPr>
                        <a:t>Derbyn</a:t>
                      </a:r>
                      <a:r>
                        <a:rPr lang="en-GB" sz="2000" baseline="0" dirty="0">
                          <a:latin typeface="Arial" panose="020B0604020202020204" pitchFamily="34" charset="0"/>
                          <a:cs typeface="Arial" panose="020B0604020202020204" pitchFamily="34" charset="0"/>
                        </a:rPr>
                        <a:t> i’r ddalfa</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a:solidFill>
                            <a:schemeClr val="tx1"/>
                          </a:solidFill>
                          <a:latin typeface="Arial" panose="020B0604020202020204" pitchFamily="34" charset="0"/>
                          <a:cs typeface="Arial" panose="020B0604020202020204" pitchFamily="34" charset="0"/>
                        </a:rPr>
                        <a:t>Iechyd</a:t>
                      </a:r>
                    </a:p>
                  </a:txBody>
                  <a:tcPr>
                    <a:solidFill>
                      <a:srgbClr val="C5E3A5"/>
                    </a:solidFill>
                  </a:tcPr>
                </a:tc>
                <a:tc>
                  <a:txBody>
                    <a:bodyPr/>
                    <a:lstStyle/>
                    <a:p>
                      <a:r>
                        <a:rPr lang="en-GB" sz="2000" dirty="0">
                          <a:solidFill>
                            <a:schemeClr val="tx1"/>
                          </a:solidFill>
                          <a:latin typeface="Arial" panose="020B0604020202020204" pitchFamily="34" charset="0"/>
                          <a:cs typeface="Arial" panose="020B0604020202020204" pitchFamily="34" charset="0"/>
                        </a:rPr>
                        <a:t>Cynnal asesiad</a:t>
                      </a:r>
                      <a:r>
                        <a:rPr lang="en-GB" sz="2000" baseline="0" dirty="0">
                          <a:solidFill>
                            <a:schemeClr val="tx1"/>
                          </a:solidFill>
                          <a:latin typeface="Arial" panose="020B0604020202020204" pitchFamily="34" charset="0"/>
                          <a:cs typeface="Arial" panose="020B0604020202020204" pitchFamily="34" charset="0"/>
                        </a:rPr>
                        <a:t> iechyd</a:t>
                      </a:r>
                      <a:endParaRPr lang="en-GB" sz="2000" dirty="0">
                        <a:solidFill>
                          <a:schemeClr val="tx1"/>
                        </a:solidFill>
                        <a:latin typeface="Arial" panose="020B0604020202020204" pitchFamily="34" charset="0"/>
                        <a:cs typeface="Arial" panose="020B0604020202020204" pitchFamily="34" charset="0"/>
                      </a:endParaRPr>
                    </a:p>
                  </a:txBody>
                  <a:tcPr>
                    <a:solidFill>
                      <a:srgbClr val="C5E3A5"/>
                    </a:solidFill>
                  </a:tcPr>
                </a:tc>
                <a:extLst>
                  <a:ext uri="{0D108BD9-81ED-4DB2-BD59-A6C34878D82A}">
                    <a16:rowId xmlns="" xmlns:a16="http://schemas.microsoft.com/office/drawing/2014/main" val="10003"/>
                  </a:ext>
                </a:extLst>
              </a:tr>
              <a:tr h="666000">
                <a:tc>
                  <a:txBody>
                    <a:bodyPr/>
                    <a:lstStyle/>
                    <a:p>
                      <a:r>
                        <a:rPr lang="en-GB" sz="2000" dirty="0">
                          <a:latin typeface="Arial" panose="020B0604020202020204" pitchFamily="34" charset="0"/>
                          <a:cs typeface="Arial" panose="020B0604020202020204" pitchFamily="34" charset="0"/>
                        </a:rPr>
                        <a:t>Dan</a:t>
                      </a:r>
                      <a:r>
                        <a:rPr lang="en-GB" sz="2000" baseline="0" dirty="0">
                          <a:latin typeface="Arial" panose="020B0604020202020204" pitchFamily="34" charset="0"/>
                          <a:cs typeface="Arial" panose="020B0604020202020204" pitchFamily="34" charset="0"/>
                        </a:rPr>
                        <a:t> gadwad</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Awdurdod</a:t>
                      </a:r>
                      <a:r>
                        <a:rPr lang="en-GB" sz="2000" baseline="0" dirty="0">
                          <a:latin typeface="Arial" panose="020B0604020202020204" pitchFamily="34" charset="0"/>
                          <a:cs typeface="Arial" panose="020B0604020202020204" pitchFamily="34" charset="0"/>
                        </a:rPr>
                        <a:t> Lleol</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Ymweliad cyntaf o fewn 10 diwrnod </a:t>
                      </a:r>
                    </a:p>
                    <a:p>
                      <a:r>
                        <a:rPr lang="en-GB" sz="2000" dirty="0">
                          <a:latin typeface="Arial" panose="020B0604020202020204" pitchFamily="34" charset="0"/>
                          <a:cs typeface="Arial" panose="020B0604020202020204" pitchFamily="34" charset="0"/>
                        </a:rPr>
                        <a:t>Asesiad a chynllunio gofal</a:t>
                      </a:r>
                    </a:p>
                  </a:txBody>
                  <a:tcPr>
                    <a:solidFill>
                      <a:srgbClr val="ECF6E2"/>
                    </a:solidFill>
                  </a:tcPr>
                </a:tc>
                <a:extLst>
                  <a:ext uri="{0D108BD9-81ED-4DB2-BD59-A6C34878D82A}">
                    <a16:rowId xmlns="" xmlns:a16="http://schemas.microsoft.com/office/drawing/2014/main" val="10004"/>
                  </a:ext>
                </a:extLst>
              </a:tr>
              <a:tr h="7904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Cyn</a:t>
                      </a:r>
                      <a:r>
                        <a:rPr lang="en-GB" sz="2000" baseline="0" dirty="0">
                          <a:latin typeface="Arial" panose="020B0604020202020204" pitchFamily="34" charset="0"/>
                          <a:cs typeface="Arial" panose="020B0604020202020204" pitchFamily="34" charset="0"/>
                        </a:rPr>
                        <a:t> rhyddhau</a:t>
                      </a:r>
                      <a:endParaRPr lang="en-GB" sz="20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2000" dirty="0">
                          <a:latin typeface="Arial" panose="020B0604020202020204" pitchFamily="34" charset="0"/>
                          <a:cs typeface="Arial" panose="020B0604020202020204" pitchFamily="34" charset="0"/>
                        </a:rPr>
                        <a:t>Y Tîm Troseddwyr Ifanc (TTI/YOT)</a:t>
                      </a:r>
                    </a:p>
                  </a:txBody>
                  <a:tcPr>
                    <a:solidFill>
                      <a:srgbClr val="C5E3A5"/>
                    </a:solidFill>
                  </a:tcPr>
                </a:tc>
                <a:tc>
                  <a:txBody>
                    <a:bodyPr/>
                    <a:lstStyle/>
                    <a:p>
                      <a:r>
                        <a:rPr lang="en-GB" sz="2000" dirty="0">
                          <a:latin typeface="Arial" panose="020B0604020202020204" pitchFamily="34" charset="0"/>
                          <a:cs typeface="Arial" panose="020B0604020202020204" pitchFamily="34" charset="0"/>
                        </a:rPr>
                        <a:t>Cychwyn</a:t>
                      </a:r>
                      <a:r>
                        <a:rPr lang="en-GB" sz="2000" baseline="0" dirty="0">
                          <a:latin typeface="Arial" panose="020B0604020202020204" pitchFamily="34" charset="0"/>
                          <a:cs typeface="Arial" panose="020B0604020202020204" pitchFamily="34" charset="0"/>
                        </a:rPr>
                        <a:t> paratoadau ar gyfer rhyddhau</a:t>
                      </a:r>
                      <a:endParaRPr lang="en-GB" sz="2000" dirty="0">
                        <a:latin typeface="Arial" panose="020B0604020202020204" pitchFamily="34" charset="0"/>
                        <a:cs typeface="Arial" panose="020B0604020202020204" pitchFamily="34" charset="0"/>
                      </a:endParaRPr>
                    </a:p>
                  </a:txBody>
                  <a:tcPr>
                    <a:solidFill>
                      <a:srgbClr val="C5E3A5"/>
                    </a:solidFill>
                  </a:tcPr>
                </a:tc>
                <a:extLst>
                  <a:ext uri="{0D108BD9-81ED-4DB2-BD59-A6C34878D82A}">
                    <a16:rowId xmlns="" xmlns:a16="http://schemas.microsoft.com/office/drawing/2014/main" val="10005"/>
                  </a:ext>
                </a:extLst>
              </a:tr>
              <a:tr h="66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000" dirty="0">
                          <a:latin typeface="Arial" panose="020B0604020202020204" pitchFamily="34" charset="0"/>
                          <a:cs typeface="Arial" panose="020B0604020202020204" pitchFamily="34" charset="0"/>
                        </a:rPr>
                        <a:t>Cyn</a:t>
                      </a:r>
                      <a:r>
                        <a:rPr lang="en-GB" sz="2000" baseline="0" dirty="0">
                          <a:latin typeface="Arial" panose="020B0604020202020204" pitchFamily="34" charset="0"/>
                          <a:cs typeface="Arial" panose="020B0604020202020204" pitchFamily="34" charset="0"/>
                        </a:rPr>
                        <a:t> rhyddhau</a:t>
                      </a:r>
                      <a:endParaRPr lang="en-GB" sz="20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Tai</a:t>
                      </a:r>
                    </a:p>
                  </a:txBody>
                  <a:tcPr>
                    <a:solidFill>
                      <a:srgbClr val="ECF6E2"/>
                    </a:solidFill>
                  </a:tcPr>
                </a:tc>
                <a:tc>
                  <a:txBody>
                    <a:bodyPr/>
                    <a:lstStyle/>
                    <a:p>
                      <a:r>
                        <a:rPr lang="en-GB" sz="2000" dirty="0">
                          <a:latin typeface="Arial" panose="020B0604020202020204" pitchFamily="34" charset="0"/>
                          <a:cs typeface="Arial" panose="020B0604020202020204" pitchFamily="34" charset="0"/>
                        </a:rPr>
                        <a:t>Cynnal asesiad tai</a:t>
                      </a:r>
                    </a:p>
                  </a:txBody>
                  <a:tcPr>
                    <a:solidFill>
                      <a:srgbClr val="ECF6E2"/>
                    </a:solidFill>
                  </a:tcPr>
                </a:tc>
                <a:extLst>
                  <a:ext uri="{0D108BD9-81ED-4DB2-BD59-A6C34878D82A}">
                    <a16:rowId xmlns=""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10</a:t>
            </a:fld>
            <a:endParaRPr lang="en-GB" dirty="0"/>
          </a:p>
        </p:txBody>
      </p:sp>
    </p:spTree>
    <p:extLst>
      <p:ext uri="{BB962C8B-B14F-4D97-AF65-F5344CB8AC3E}">
        <p14:creationId xmlns:p14="http://schemas.microsoft.com/office/powerpoint/2010/main" val="3266410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a:t>Llesiant a dylestwyddau hollgyffredinol eraill</a:t>
            </a:r>
          </a:p>
        </p:txBody>
      </p:sp>
      <p:sp>
        <p:nvSpPr>
          <p:cNvPr id="3" name="Content Placeholder 2"/>
          <p:cNvSpPr>
            <a:spLocks noGrp="1"/>
          </p:cNvSpPr>
          <p:nvPr>
            <p:ph idx="1"/>
          </p:nvPr>
        </p:nvSpPr>
        <p:spPr/>
        <p:txBody>
          <a:bodyPr>
            <a:normAutofit/>
          </a:bodyPr>
          <a:lstStyle/>
          <a:p>
            <a:pPr marL="0" indent="0">
              <a:buNone/>
            </a:pPr>
            <a:r>
              <a:rPr lang="en-GB" dirty="0"/>
              <a:t>Mae’r Ddeddf yn anelu i newid y modd mae anghenion gofal a chymorth pobl yn cael eu </a:t>
            </a:r>
            <a:r>
              <a:rPr lang="en-GB" dirty="0" smtClean="0"/>
              <a:t>diwallu.</a:t>
            </a:r>
            <a:endParaRPr lang="en-GB" dirty="0"/>
          </a:p>
          <a:p>
            <a:pPr marL="0" indent="0">
              <a:buNone/>
            </a:pPr>
            <a:endParaRPr lang="en-GB" dirty="0"/>
          </a:p>
          <a:p>
            <a:pPr marL="0" indent="0">
              <a:buNone/>
            </a:pPr>
            <a:endParaRPr lang="en-GB" dirty="0"/>
          </a:p>
        </p:txBody>
      </p:sp>
      <p:sp>
        <p:nvSpPr>
          <p:cNvPr id="6" name="Slide Number Placeholder 5"/>
          <p:cNvSpPr>
            <a:spLocks noGrp="1"/>
          </p:cNvSpPr>
          <p:nvPr>
            <p:ph type="sldNum" sz="quarter" idx="12"/>
          </p:nvPr>
        </p:nvSpPr>
        <p:spPr/>
        <p:txBody>
          <a:bodyPr/>
          <a:lstStyle/>
          <a:p>
            <a:fld id="{259CC62F-30C0-4A15-BEEE-9BC3816535A8}" type="slidenum">
              <a:rPr lang="en-GB" smtClean="0"/>
              <a:pPr/>
              <a:t>1</a:t>
            </a:fld>
            <a:endParaRPr lang="en-GB" dirty="0"/>
          </a:p>
        </p:txBody>
      </p:sp>
      <p:sp>
        <p:nvSpPr>
          <p:cNvPr id="8" name="Rounded Rectangular Callout 7"/>
          <p:cNvSpPr/>
          <p:nvPr/>
        </p:nvSpPr>
        <p:spPr>
          <a:xfrm>
            <a:off x="3888338" y="2231941"/>
            <a:ext cx="4608512" cy="2374851"/>
          </a:xfrm>
          <a:prstGeom prst="wedgeRoundRectCallout">
            <a:avLst/>
          </a:prstGeom>
          <a:solidFill>
            <a:srgbClr val="85C44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b="1" dirty="0">
                <a:solidFill>
                  <a:prstClr val="white"/>
                </a:solidFill>
                <a:latin typeface="Arial" panose="020B0604020202020204" pitchFamily="34" charset="0"/>
                <a:cs typeface="Arial" panose="020B0604020202020204" pitchFamily="34" charset="0"/>
              </a:rPr>
              <a:t>Rhaid i</a:t>
            </a:r>
            <a:r>
              <a:rPr lang="en-GB" sz="2400" dirty="0">
                <a:solidFill>
                  <a:prstClr val="white"/>
                </a:solidFill>
                <a:latin typeface="Arial" panose="020B0604020202020204" pitchFamily="34" charset="0"/>
                <a:cs typeface="Arial" panose="020B0604020202020204" pitchFamily="34" charset="0"/>
              </a:rPr>
              <a:t> berson sy’n gweithredu dyletswyddau dan y Ddeddf hon geisio hyrwyddo llesiant y bobl sydd angen gofal a chymorth</a:t>
            </a:r>
          </a:p>
        </p:txBody>
      </p:sp>
      <p:sp>
        <p:nvSpPr>
          <p:cNvPr id="9" name="Content Placeholder 2"/>
          <p:cNvSpPr txBox="1">
            <a:spLocks/>
          </p:cNvSpPr>
          <p:nvPr/>
        </p:nvSpPr>
        <p:spPr>
          <a:xfrm>
            <a:off x="511172" y="2276872"/>
            <a:ext cx="3196732" cy="316835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Clr>
                <a:srgbClr val="5CC9E3"/>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5CC9E3"/>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dirty="0" smtClean="0">
                <a:solidFill>
                  <a:prstClr val="black"/>
                </a:solidFill>
              </a:rPr>
              <a:t>Rhaid i chi hefyd roi sylw i ddyletswyddau hollgyffredinol eraill: </a:t>
            </a:r>
            <a:endParaRPr lang="en-GB" dirty="0">
              <a:solidFill>
                <a:prstClr val="black"/>
              </a:solidFill>
            </a:endParaRPr>
          </a:p>
          <a:p>
            <a:pPr>
              <a:buClr>
                <a:srgbClr val="34B555"/>
              </a:buClr>
            </a:pPr>
            <a:r>
              <a:rPr lang="en-GB" dirty="0">
                <a:solidFill>
                  <a:prstClr val="black"/>
                </a:solidFill>
              </a:rPr>
              <a:t>Barn, dymuniadau, teimladau</a:t>
            </a:r>
          </a:p>
          <a:p>
            <a:pPr>
              <a:buClr>
                <a:srgbClr val="34B555"/>
              </a:buClr>
            </a:pPr>
            <a:r>
              <a:rPr lang="en-GB" dirty="0"/>
              <a:t>Cymryd rhan</a:t>
            </a:r>
          </a:p>
          <a:p>
            <a:pPr>
              <a:buClr>
                <a:srgbClr val="34B555"/>
              </a:buClr>
            </a:pPr>
            <a:r>
              <a:rPr lang="en-GB" dirty="0">
                <a:solidFill>
                  <a:prstClr val="black"/>
                </a:solidFill>
              </a:rPr>
              <a:t>Urddas</a:t>
            </a:r>
          </a:p>
          <a:p>
            <a:pPr>
              <a:buClr>
                <a:srgbClr val="34B555"/>
              </a:buClr>
            </a:pPr>
            <a:r>
              <a:rPr lang="en-GB" dirty="0">
                <a:solidFill>
                  <a:prstClr val="black"/>
                </a:solidFill>
              </a:rPr>
              <a:t>Diwylliant </a:t>
            </a:r>
          </a:p>
          <a:p>
            <a:endParaRPr lang="en-GB" sz="2200" dirty="0">
              <a:solidFill>
                <a:prstClr val="black"/>
              </a:solidFill>
            </a:endParaRPr>
          </a:p>
          <a:p>
            <a:pPr marL="0" indent="0">
              <a:buFont typeface="Arial" panose="020B0604020202020204" pitchFamily="34" charset="0"/>
              <a:buNone/>
            </a:pPr>
            <a:endParaRPr lang="en-GB" dirty="0">
              <a:solidFill>
                <a:prstClr val="black"/>
              </a:solidFill>
            </a:endParaRPr>
          </a:p>
          <a:p>
            <a:pPr marL="0" indent="0">
              <a:buFont typeface="Arial" panose="020B0604020202020204" pitchFamily="34" charset="0"/>
              <a:buNone/>
            </a:pPr>
            <a:endParaRPr lang="en-GB" dirty="0">
              <a:solidFill>
                <a:prstClr val="black"/>
              </a:solidFill>
            </a:endParaRPr>
          </a:p>
          <a:p>
            <a:pPr marL="0" indent="0">
              <a:buFont typeface="Arial" panose="020B0604020202020204" pitchFamily="34" charset="0"/>
              <a:buNone/>
            </a:pPr>
            <a:endParaRPr lang="en-GB" dirty="0">
              <a:solidFill>
                <a:prstClr val="black"/>
              </a:solidFill>
            </a:endParaRPr>
          </a:p>
          <a:p>
            <a:pPr marL="0" indent="0">
              <a:buFont typeface="Arial" panose="020B0604020202020204" pitchFamily="34" charset="0"/>
              <a:buNone/>
            </a:pPr>
            <a:endParaRPr lang="en-GB" dirty="0">
              <a:solidFill>
                <a:prstClr val="black"/>
              </a:solidFill>
            </a:endParaRPr>
          </a:p>
        </p:txBody>
      </p:sp>
      <p:sp>
        <p:nvSpPr>
          <p:cNvPr id="10" name="Cloud 9"/>
          <p:cNvSpPr/>
          <p:nvPr/>
        </p:nvSpPr>
        <p:spPr>
          <a:xfrm>
            <a:off x="1835696" y="5331942"/>
            <a:ext cx="3312367" cy="720080"/>
          </a:xfrm>
          <a:prstGeom prst="cloud">
            <a:avLst/>
          </a:prstGeom>
          <a:solidFill>
            <a:srgbClr val="85C44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prstClr val="white"/>
                </a:solidFill>
                <a:latin typeface="Arial" panose="020B0604020202020204" pitchFamily="34" charset="0"/>
                <a:cs typeface="Arial" panose="020B0604020202020204" pitchFamily="34" charset="0"/>
              </a:rPr>
              <a:t>Hawliau dynol</a:t>
            </a:r>
            <a:endParaRPr lang="en-GB" sz="2400" b="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0653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1000"/>
                                        <p:tgtEl>
                                          <p:spTgt spid="9"/>
                                        </p:tgtEl>
                                      </p:cBhvr>
                                    </p:animEffect>
                                    <p:anim calcmode="lin" valueType="num">
                                      <p:cBhvr>
                                        <p:cTn id="13" dur="1000" fill="hold"/>
                                        <p:tgtEl>
                                          <p:spTgt spid="9"/>
                                        </p:tgtEl>
                                        <p:attrNameLst>
                                          <p:attrName>ppt_x</p:attrName>
                                        </p:attrNameLst>
                                      </p:cBhvr>
                                      <p:tavLst>
                                        <p:tav tm="0">
                                          <p:val>
                                            <p:strVal val="#ppt_x"/>
                                          </p:val>
                                        </p:tav>
                                        <p:tav tm="100000">
                                          <p:val>
                                            <p:strVal val="#ppt_x"/>
                                          </p:val>
                                        </p:tav>
                                      </p:tavLst>
                                    </p:anim>
                                    <p:anim calcmode="lin" valueType="num">
                                      <p:cBhvr>
                                        <p:cTn id="1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barn(inVertical)">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706117"/>
              </p:ext>
            </p:extLst>
          </p:nvPr>
        </p:nvGraphicFramePr>
        <p:xfrm>
          <a:off x="457200" y="1412875"/>
          <a:ext cx="8229600" cy="48964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2</a:t>
            </a:fld>
            <a:endParaRPr lang="en-GB" dirty="0"/>
          </a:p>
        </p:txBody>
      </p:sp>
      <p:sp>
        <p:nvSpPr>
          <p:cNvPr id="2" name="Title 1"/>
          <p:cNvSpPr>
            <a:spLocks noGrp="1"/>
          </p:cNvSpPr>
          <p:nvPr>
            <p:ph type="title"/>
          </p:nvPr>
        </p:nvSpPr>
        <p:spPr/>
        <p:txBody>
          <a:bodyPr/>
          <a:lstStyle/>
          <a:p>
            <a:r>
              <a:rPr lang="en-GB" dirty="0"/>
              <a:t>Rhannau’r Ddeddf</a:t>
            </a:r>
            <a:r>
              <a:rPr lang="en-GB" dirty="0">
                <a:solidFill>
                  <a:srgbClr val="85C441"/>
                </a:solidFill>
              </a:rPr>
              <a:t>   </a:t>
            </a:r>
          </a:p>
        </p:txBody>
      </p:sp>
    </p:spTree>
    <p:extLst>
      <p:ext uri="{BB962C8B-B14F-4D97-AF65-F5344CB8AC3E}">
        <p14:creationId xmlns:p14="http://schemas.microsoft.com/office/powerpoint/2010/main" val="1130414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r>
              <a:rPr lang="en-GB" dirty="0"/>
              <a:t>Hawl i asesiad seiliedig </a:t>
            </a:r>
            <a:r>
              <a:rPr lang="en-GB" dirty="0" smtClean="0"/>
              <a:t>ar ymddangosiad o angen </a:t>
            </a:r>
            <a:r>
              <a:rPr lang="en-GB" dirty="0"/>
              <a:t>am ofal a chymorth, waeth beth fo lefel yr angen</a:t>
            </a:r>
          </a:p>
          <a:p>
            <a:r>
              <a:rPr lang="en-GB" dirty="0"/>
              <a:t>Anelu i symleiddio asesiadau drwy broses sengl i blant ac oedolion yn y gymuned neu </a:t>
            </a:r>
            <a:r>
              <a:rPr lang="en-GB" dirty="0" smtClean="0"/>
              <a:t>ystad ddiogeledd</a:t>
            </a:r>
            <a:endParaRPr lang="en-GB" dirty="0"/>
          </a:p>
        </p:txBody>
      </p:sp>
      <p:graphicFrame>
        <p:nvGraphicFramePr>
          <p:cNvPr id="8" name="Content Placeholder 5"/>
          <p:cNvGraphicFramePr>
            <a:graphicFrameLocks noGrp="1"/>
          </p:cNvGraphicFramePr>
          <p:nvPr>
            <p:ph sz="half" idx="2"/>
            <p:extLst>
              <p:ext uri="{D42A27DB-BD31-4B8C-83A1-F6EECF244321}">
                <p14:modId xmlns:p14="http://schemas.microsoft.com/office/powerpoint/2010/main" val="3852739233"/>
              </p:ext>
            </p:extLst>
          </p:nvPr>
        </p:nvGraphicFramePr>
        <p:xfrm>
          <a:off x="4427984" y="1484312"/>
          <a:ext cx="4258816" cy="45369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3</a:t>
            </a:fld>
            <a:endParaRPr lang="en-GB" dirty="0"/>
          </a:p>
        </p:txBody>
      </p:sp>
      <p:sp>
        <p:nvSpPr>
          <p:cNvPr id="5" name="Title 4"/>
          <p:cNvSpPr>
            <a:spLocks noGrp="1"/>
          </p:cNvSpPr>
          <p:nvPr>
            <p:ph type="title"/>
          </p:nvPr>
        </p:nvSpPr>
        <p:spPr/>
        <p:txBody>
          <a:bodyPr/>
          <a:lstStyle/>
          <a:p>
            <a:r>
              <a:rPr lang="en-GB" dirty="0"/>
              <a:t>Asesu anghenion yr unigolyn</a:t>
            </a:r>
          </a:p>
        </p:txBody>
      </p:sp>
    </p:spTree>
    <p:extLst>
      <p:ext uri="{BB962C8B-B14F-4D97-AF65-F5344CB8AC3E}">
        <p14:creationId xmlns:p14="http://schemas.microsoft.com/office/powerpoint/2010/main" val="349618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graphicEl>
                                              <a:dgm id="{032D6B2F-543A-4284-A3A1-9C3EEA8C0F9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graphicEl>
                                              <a:dgm id="{B654B566-5278-46A8-A0B4-64A24AD5A5A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graphicEl>
                                              <a:dgm id="{46F39B7D-47CC-418C-B2BE-490A684143A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graphicEl>
                                              <a:dgm id="{F7C5FB61-71A3-4F9B-9CCD-1EC2134B43BD}"/>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graphicEl>
                                              <a:dgm id="{04E8EE37-6EA4-4B83-97E2-A3017ED6ADB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graphicEl>
                                              <a:dgm id="{E10F7DBA-77D0-4D30-98C8-6844D699979A}"/>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graphicEl>
                                              <a:dgm id="{3081EC96-3DB6-4F8D-8580-0FF1BEF04703}"/>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graphicEl>
                                              <a:dgm id="{85CE9F47-045A-470F-8A16-0D88882110C9}"/>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graphicEl>
                                              <a:dgm id="{2B13B1A9-7E4C-4949-9131-506A9B969461}"/>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graphicEl>
                                              <a:dgm id="{B379BA0D-21D2-41EF-B20D-4444AC053157}"/>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Diwallu</a:t>
            </a:r>
            <a:r>
              <a:rPr lang="en-GB" baseline="0" dirty="0"/>
              <a:t> anghenion unigolion</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4</a:t>
            </a:fld>
            <a:endParaRPr lang="en-GB" dirty="0"/>
          </a:p>
        </p:txBody>
      </p:sp>
      <p:sp>
        <p:nvSpPr>
          <p:cNvPr id="10" name="Rounded Rectangle 9"/>
          <p:cNvSpPr/>
          <p:nvPr/>
        </p:nvSpPr>
        <p:spPr>
          <a:xfrm>
            <a:off x="6199872" y="1490429"/>
            <a:ext cx="2476584" cy="1257400"/>
          </a:xfrm>
          <a:prstGeom prst="roundRect">
            <a:avLst/>
          </a:prstGeom>
          <a:solidFill>
            <a:srgbClr val="5CC9E3"/>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1" name="TextBox 10"/>
          <p:cNvSpPr txBox="1"/>
          <p:nvPr/>
        </p:nvSpPr>
        <p:spPr>
          <a:xfrm>
            <a:off x="6199872" y="1543516"/>
            <a:ext cx="2476584" cy="1169551"/>
          </a:xfrm>
          <a:prstGeom prst="rect">
            <a:avLst/>
          </a:prstGeom>
          <a:noFill/>
        </p:spPr>
        <p:txBody>
          <a:bodyPr wrap="square" rtlCol="0">
            <a:spAutoFit/>
          </a:bodyPr>
          <a:lstStyle/>
          <a:p>
            <a:r>
              <a:rPr lang="en-GB" sz="1400" b="1" dirty="0">
                <a:solidFill>
                  <a:prstClr val="black"/>
                </a:solidFill>
                <a:latin typeface="Arial" panose="020B0604020202020204" pitchFamily="34" charset="0"/>
                <a:cs typeface="Arial" panose="020B0604020202020204" pitchFamily="34" charset="0"/>
              </a:rPr>
              <a:t>Eirolaeth</a:t>
            </a:r>
            <a:r>
              <a:rPr lang="en-GB" sz="1000" b="1" dirty="0">
                <a:solidFill>
                  <a:prstClr val="black"/>
                </a:solidFill>
                <a:latin typeface="Arial" panose="020B0604020202020204" pitchFamily="34" charset="0"/>
                <a:cs typeface="Arial" panose="020B0604020202020204" pitchFamily="34" charset="0"/>
              </a:rPr>
              <a:t>:</a:t>
            </a:r>
          </a:p>
          <a:p>
            <a:r>
              <a:rPr lang="en-GB" sz="1400" b="1" i="1" dirty="0">
                <a:solidFill>
                  <a:prstClr val="black"/>
                </a:solidFill>
                <a:latin typeface="Arial" panose="020B0604020202020204" pitchFamily="34" charset="0"/>
                <a:cs typeface="Arial" panose="020B0604020202020204" pitchFamily="34" charset="0"/>
              </a:rPr>
              <a:t>Os </a:t>
            </a:r>
            <a:r>
              <a:rPr lang="en-GB" sz="1400" dirty="0">
                <a:solidFill>
                  <a:prstClr val="black"/>
                </a:solidFill>
                <a:latin typeface="Arial" panose="020B0604020202020204" pitchFamily="34" charset="0"/>
                <a:cs typeface="Arial" panose="020B0604020202020204" pitchFamily="34" charset="0"/>
              </a:rPr>
              <a:t>bydd pobl angen help i gymryd rhan yn y broses hon  rhaid sicrhrau bydd help neu eiriolaeth ar gael.</a:t>
            </a:r>
          </a:p>
        </p:txBody>
      </p:sp>
      <p:cxnSp>
        <p:nvCxnSpPr>
          <p:cNvPr id="12" name="Straight Arrow Connector 11"/>
          <p:cNvCxnSpPr/>
          <p:nvPr/>
        </p:nvCxnSpPr>
        <p:spPr>
          <a:xfrm flipH="1">
            <a:off x="5802714" y="2161502"/>
            <a:ext cx="353462" cy="15779"/>
          </a:xfrm>
          <a:prstGeom prst="straightConnector1">
            <a:avLst/>
          </a:prstGeom>
          <a:ln w="28575">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2755604" y="1709399"/>
            <a:ext cx="3003414" cy="904206"/>
          </a:xfrm>
          <a:prstGeom prst="roundRect">
            <a:avLst/>
          </a:prstGeom>
          <a:solidFill>
            <a:srgbClr val="EF9526"/>
          </a:solidFill>
          <a:ln>
            <a:solidFill>
              <a:srgbClr val="EF95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prstClr val="white"/>
              </a:solidFill>
            </a:endParaRPr>
          </a:p>
        </p:txBody>
      </p:sp>
      <p:sp>
        <p:nvSpPr>
          <p:cNvPr id="14" name="TextBox 13"/>
          <p:cNvSpPr txBox="1"/>
          <p:nvPr/>
        </p:nvSpPr>
        <p:spPr>
          <a:xfrm>
            <a:off x="2834973" y="1699277"/>
            <a:ext cx="2888372" cy="861774"/>
          </a:xfrm>
          <a:prstGeom prst="rect">
            <a:avLst/>
          </a:prstGeom>
          <a:noFill/>
        </p:spPr>
        <p:txBody>
          <a:bodyPr wrap="square" rtlCol="0">
            <a:spAutoFit/>
          </a:bodyPr>
          <a:lstStyle/>
          <a:p>
            <a:pPr algn="ctr"/>
            <a:r>
              <a:rPr lang="en-GB" sz="1600" b="1" dirty="0">
                <a:solidFill>
                  <a:schemeClr val="bg1"/>
                </a:solidFill>
                <a:latin typeface="Arial" panose="020B0604020202020204" pitchFamily="34" charset="0"/>
                <a:cs typeface="Arial" panose="020B0604020202020204" pitchFamily="34" charset="0"/>
              </a:rPr>
              <a:t>Asesiad </a:t>
            </a:r>
            <a:endParaRPr lang="en-GB" sz="1000" b="1" dirty="0">
              <a:solidFill>
                <a:schemeClr val="bg1"/>
              </a:solidFill>
              <a:latin typeface="Arial" panose="020B0604020202020204" pitchFamily="34" charset="0"/>
              <a:cs typeface="Arial" panose="020B0604020202020204" pitchFamily="34" charset="0"/>
            </a:endParaRPr>
          </a:p>
          <a:p>
            <a:endParaRPr lang="en-GB" sz="200" b="1" dirty="0">
              <a:solidFill>
                <a:schemeClr val="bg1"/>
              </a:solidFill>
              <a:latin typeface="Arial" panose="020B0604020202020204" pitchFamily="34" charset="0"/>
              <a:cs typeface="Arial" panose="020B0604020202020204" pitchFamily="34" charset="0"/>
            </a:endParaRPr>
          </a:p>
          <a:p>
            <a:pPr algn="ctr"/>
            <a:r>
              <a:rPr lang="en-GB" sz="1600" dirty="0">
                <a:solidFill>
                  <a:schemeClr val="bg1"/>
                </a:solidFill>
                <a:latin typeface="Arial" panose="020B0604020202020204" pitchFamily="34" charset="0"/>
                <a:cs typeface="Arial" panose="020B0604020202020204" pitchFamily="34" charset="0"/>
              </a:rPr>
              <a:t>Oes gan y person anghenion </a:t>
            </a:r>
            <a:r>
              <a:rPr lang="en-GB" sz="1600" dirty="0" smtClean="0">
                <a:solidFill>
                  <a:schemeClr val="bg1"/>
                </a:solidFill>
                <a:latin typeface="Arial" panose="020B0604020202020204" pitchFamily="34" charset="0"/>
                <a:cs typeface="Arial" panose="020B0604020202020204" pitchFamily="34" charset="0"/>
              </a:rPr>
              <a:t>gofal </a:t>
            </a:r>
            <a:r>
              <a:rPr lang="en-GB" sz="1600" dirty="0">
                <a:solidFill>
                  <a:schemeClr val="bg1"/>
                </a:solidFill>
                <a:latin typeface="Arial" panose="020B0604020202020204" pitchFamily="34" charset="0"/>
                <a:cs typeface="Arial" panose="020B0604020202020204" pitchFamily="34" charset="0"/>
              </a:rPr>
              <a:t>a chymorth?</a:t>
            </a:r>
          </a:p>
        </p:txBody>
      </p:sp>
      <p:sp>
        <p:nvSpPr>
          <p:cNvPr id="16" name="Down Arrow Callout 15"/>
          <p:cNvSpPr/>
          <p:nvPr/>
        </p:nvSpPr>
        <p:spPr>
          <a:xfrm>
            <a:off x="467544" y="2996952"/>
            <a:ext cx="2736304" cy="2016224"/>
          </a:xfrm>
          <a:prstGeom prst="downArrowCallou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TextBox 17"/>
          <p:cNvSpPr txBox="1"/>
          <p:nvPr/>
        </p:nvSpPr>
        <p:spPr>
          <a:xfrm>
            <a:off x="467544" y="3039768"/>
            <a:ext cx="2808312" cy="1261884"/>
          </a:xfrm>
          <a:prstGeom prst="rect">
            <a:avLst/>
          </a:prstGeom>
          <a:noFill/>
        </p:spPr>
        <p:txBody>
          <a:bodyPr wrap="square" rtlCol="0">
            <a:spAutoFit/>
          </a:bodyPr>
          <a:lstStyle/>
          <a:p>
            <a:pPr algn="ctr"/>
            <a:r>
              <a:rPr lang="en-GB" sz="1600" b="1" dirty="0">
                <a:solidFill>
                  <a:schemeClr val="bg1"/>
                </a:solidFill>
                <a:latin typeface="Arial" panose="020B0604020202020204" pitchFamily="34" charset="0"/>
                <a:cs typeface="Arial" panose="020B0604020202020204" pitchFamily="34" charset="0"/>
              </a:rPr>
              <a:t>Os na fydd anghenion </a:t>
            </a:r>
            <a:r>
              <a:rPr lang="en-GB" sz="1600" b="1" dirty="0" smtClean="0">
                <a:solidFill>
                  <a:schemeClr val="bg1"/>
                </a:solidFill>
                <a:latin typeface="Arial" panose="020B0604020202020204" pitchFamily="34" charset="0"/>
                <a:cs typeface="Arial" panose="020B0604020202020204" pitchFamily="34" charset="0"/>
              </a:rPr>
              <a:t/>
            </a:r>
            <a:br>
              <a:rPr lang="en-GB" sz="1600" b="1" dirty="0" smtClean="0">
                <a:solidFill>
                  <a:schemeClr val="bg1"/>
                </a:solidFill>
                <a:latin typeface="Arial" panose="020B0604020202020204" pitchFamily="34" charset="0"/>
                <a:cs typeface="Arial" panose="020B0604020202020204" pitchFamily="34" charset="0"/>
              </a:rPr>
            </a:br>
            <a:r>
              <a:rPr lang="en-GB" sz="1600" b="1" dirty="0" smtClean="0">
                <a:solidFill>
                  <a:schemeClr val="bg1"/>
                </a:solidFill>
                <a:latin typeface="Arial" panose="020B0604020202020204" pitchFamily="34" charset="0"/>
                <a:cs typeface="Arial" panose="020B0604020202020204" pitchFamily="34" charset="0"/>
              </a:rPr>
              <a:t>yn </a:t>
            </a:r>
            <a:r>
              <a:rPr lang="en-GB" sz="1600" b="1" dirty="0">
                <a:solidFill>
                  <a:schemeClr val="bg1"/>
                </a:solidFill>
                <a:latin typeface="Arial" panose="020B0604020202020204" pitchFamily="34" charset="0"/>
                <a:cs typeface="Arial" panose="020B0604020202020204" pitchFamily="34" charset="0"/>
              </a:rPr>
              <a:t>gymwys</a:t>
            </a:r>
            <a:endParaRPr lang="en-GB" sz="200" b="1" dirty="0">
              <a:solidFill>
                <a:schemeClr val="bg1"/>
              </a:solidFill>
              <a:latin typeface="Arial" panose="020B0604020202020204" pitchFamily="34" charset="0"/>
              <a:cs typeface="Arial" panose="020B0604020202020204" pitchFamily="34" charset="0"/>
            </a:endParaRPr>
          </a:p>
          <a:p>
            <a:endParaRPr lang="en-GB" sz="200" b="1" dirty="0">
              <a:solidFill>
                <a:schemeClr val="bg1"/>
              </a:solidFill>
              <a:latin typeface="Arial" panose="020B0604020202020204" pitchFamily="34" charset="0"/>
              <a:cs typeface="Arial" panose="020B0604020202020204" pitchFamily="34" charset="0"/>
            </a:endParaRPr>
          </a:p>
          <a:p>
            <a:pPr algn="ctr"/>
            <a:r>
              <a:rPr lang="en-GB" sz="1400" dirty="0">
                <a:solidFill>
                  <a:schemeClr val="bg1"/>
                </a:solidFill>
                <a:latin typeface="Arial" panose="020B0604020202020204" pitchFamily="34" charset="0"/>
                <a:cs typeface="Arial" panose="020B0604020202020204" pitchFamily="34" charset="0"/>
              </a:rPr>
              <a:t>Cyfeirio at y gwasanaethau gwybodaeth, cyngor a chymorth (IAA) </a:t>
            </a:r>
            <a:r>
              <a:rPr lang="en-GB" sz="1400" dirty="0" smtClean="0">
                <a:solidFill>
                  <a:schemeClr val="bg1"/>
                </a:solidFill>
                <a:latin typeface="Arial" panose="020B0604020202020204" pitchFamily="34" charset="0"/>
                <a:cs typeface="Arial" panose="020B0604020202020204" pitchFamily="34" charset="0"/>
              </a:rPr>
              <a:t>a’r </a:t>
            </a:r>
            <a:r>
              <a:rPr lang="en-GB" sz="1400" dirty="0">
                <a:solidFill>
                  <a:schemeClr val="bg1"/>
                </a:solidFill>
                <a:latin typeface="Arial" panose="020B0604020202020204" pitchFamily="34" charset="0"/>
                <a:cs typeface="Arial" panose="020B0604020202020204" pitchFamily="34" charset="0"/>
              </a:rPr>
              <a:t>rhai  ataliol</a:t>
            </a:r>
          </a:p>
        </p:txBody>
      </p:sp>
      <p:sp>
        <p:nvSpPr>
          <p:cNvPr id="19" name="Down Arrow Callout 18"/>
          <p:cNvSpPr/>
          <p:nvPr/>
        </p:nvSpPr>
        <p:spPr>
          <a:xfrm>
            <a:off x="3322320" y="2996952"/>
            <a:ext cx="2664297" cy="2160240"/>
          </a:xfrm>
          <a:prstGeom prst="downArrowCallout">
            <a:avLst>
              <a:gd name="adj1" fmla="val 25000"/>
              <a:gd name="adj2" fmla="val 25000"/>
              <a:gd name="adj3" fmla="val 25000"/>
              <a:gd name="adj4" fmla="val 75000"/>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p:cNvSpPr txBox="1"/>
          <p:nvPr/>
        </p:nvSpPr>
        <p:spPr>
          <a:xfrm>
            <a:off x="3203848" y="2998893"/>
            <a:ext cx="2813112" cy="1477328"/>
          </a:xfrm>
          <a:prstGeom prst="rect">
            <a:avLst/>
          </a:prstGeom>
          <a:noFill/>
        </p:spPr>
        <p:txBody>
          <a:bodyPr wrap="square" rtlCol="0">
            <a:spAutoFit/>
          </a:bodyPr>
          <a:lstStyle/>
          <a:p>
            <a:pPr algn="ctr"/>
            <a:r>
              <a:rPr lang="en-GB" sz="1600" b="1" dirty="0">
                <a:solidFill>
                  <a:schemeClr val="bg1"/>
                </a:solidFill>
                <a:latin typeface="Arial" panose="020B0604020202020204" pitchFamily="34" charset="0"/>
                <a:cs typeface="Arial" panose="020B0604020202020204" pitchFamily="34" charset="0"/>
              </a:rPr>
              <a:t>Os bydd anghenion </a:t>
            </a:r>
            <a:r>
              <a:rPr lang="en-GB" sz="1600" b="1" dirty="0" smtClean="0">
                <a:solidFill>
                  <a:schemeClr val="bg1"/>
                </a:solidFill>
                <a:latin typeface="Arial" panose="020B0604020202020204" pitchFamily="34" charset="0"/>
                <a:cs typeface="Arial" panose="020B0604020202020204" pitchFamily="34" charset="0"/>
              </a:rPr>
              <a:t/>
            </a:r>
            <a:br>
              <a:rPr lang="en-GB" sz="1600" b="1" dirty="0" smtClean="0">
                <a:solidFill>
                  <a:schemeClr val="bg1"/>
                </a:solidFill>
                <a:latin typeface="Arial" panose="020B0604020202020204" pitchFamily="34" charset="0"/>
                <a:cs typeface="Arial" panose="020B0604020202020204" pitchFamily="34" charset="0"/>
              </a:rPr>
            </a:br>
            <a:r>
              <a:rPr lang="en-GB" sz="1600" b="1" dirty="0" smtClean="0">
                <a:solidFill>
                  <a:schemeClr val="bg1"/>
                </a:solidFill>
                <a:latin typeface="Arial" panose="020B0604020202020204" pitchFamily="34" charset="0"/>
                <a:cs typeface="Arial" panose="020B0604020202020204" pitchFamily="34" charset="0"/>
              </a:rPr>
              <a:t>yn </a:t>
            </a:r>
            <a:r>
              <a:rPr lang="en-GB" sz="1600" b="1" dirty="0">
                <a:solidFill>
                  <a:schemeClr val="bg1"/>
                </a:solidFill>
                <a:latin typeface="Arial" panose="020B0604020202020204" pitchFamily="34" charset="0"/>
                <a:cs typeface="Arial" panose="020B0604020202020204" pitchFamily="34" charset="0"/>
              </a:rPr>
              <a:t>gymwys</a:t>
            </a:r>
            <a:endParaRPr lang="en-GB" sz="200" b="1" dirty="0">
              <a:solidFill>
                <a:schemeClr val="bg1"/>
              </a:solidFill>
              <a:latin typeface="Arial" panose="020B0604020202020204" pitchFamily="34" charset="0"/>
              <a:cs typeface="Arial" panose="020B0604020202020204" pitchFamily="34" charset="0"/>
            </a:endParaRPr>
          </a:p>
          <a:p>
            <a:endParaRPr lang="en-GB" sz="200" b="1" dirty="0">
              <a:solidFill>
                <a:schemeClr val="bg1"/>
              </a:solidFill>
              <a:latin typeface="Arial" panose="020B0604020202020204" pitchFamily="34" charset="0"/>
              <a:cs typeface="Arial" panose="020B0604020202020204" pitchFamily="34" charset="0"/>
            </a:endParaRPr>
          </a:p>
          <a:p>
            <a:pPr algn="ctr"/>
            <a:r>
              <a:rPr lang="en-GB" sz="1400" dirty="0">
                <a:solidFill>
                  <a:schemeClr val="bg1"/>
                </a:solidFill>
                <a:latin typeface="Arial" panose="020B0604020202020204" pitchFamily="34" charset="0"/>
                <a:cs typeface="Arial" panose="020B0604020202020204" pitchFamily="34" charset="0"/>
              </a:rPr>
              <a:t>Datblygu cynllun gofal a chymorth, yn cynnwys cyfeirio, a’i rannu â’r </a:t>
            </a:r>
            <a:r>
              <a:rPr lang="en-GB" sz="1400" dirty="0" smtClean="0">
                <a:solidFill>
                  <a:schemeClr val="bg1"/>
                </a:solidFill>
                <a:latin typeface="Arial" panose="020B0604020202020204" pitchFamily="34" charset="0"/>
                <a:cs typeface="Arial" panose="020B0604020202020204" pitchFamily="34" charset="0"/>
              </a:rPr>
              <a:t>unigolyn </a:t>
            </a:r>
            <a:r>
              <a:rPr lang="en-GB" sz="1400" dirty="0">
                <a:solidFill>
                  <a:schemeClr val="bg1"/>
                </a:solidFill>
                <a:latin typeface="Arial" panose="020B0604020202020204" pitchFamily="34" charset="0"/>
                <a:cs typeface="Arial" panose="020B0604020202020204" pitchFamily="34" charset="0"/>
              </a:rPr>
              <a:t>a’r asiantaethau allweddol</a:t>
            </a:r>
          </a:p>
        </p:txBody>
      </p:sp>
      <p:sp>
        <p:nvSpPr>
          <p:cNvPr id="21" name="Down Arrow Callout 20"/>
          <p:cNvSpPr/>
          <p:nvPr/>
        </p:nvSpPr>
        <p:spPr>
          <a:xfrm>
            <a:off x="6084168" y="2996952"/>
            <a:ext cx="2592288" cy="2016224"/>
          </a:xfrm>
          <a:prstGeom prst="downArrowCallou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2" name="TextBox 21"/>
          <p:cNvSpPr txBox="1"/>
          <p:nvPr/>
        </p:nvSpPr>
        <p:spPr>
          <a:xfrm>
            <a:off x="6156176" y="3102060"/>
            <a:ext cx="2473994" cy="861774"/>
          </a:xfrm>
          <a:prstGeom prst="rect">
            <a:avLst/>
          </a:prstGeom>
          <a:noFill/>
        </p:spPr>
        <p:txBody>
          <a:bodyPr wrap="square" rtlCol="0">
            <a:spAutoFit/>
          </a:bodyPr>
          <a:lstStyle/>
          <a:p>
            <a:pPr algn="ctr"/>
            <a:r>
              <a:rPr lang="en-GB" sz="1600" b="1" dirty="0">
                <a:solidFill>
                  <a:schemeClr val="bg1"/>
                </a:solidFill>
                <a:latin typeface="Arial" panose="020B0604020202020204" pitchFamily="34" charset="0"/>
                <a:cs typeface="Arial" panose="020B0604020202020204" pitchFamily="34" charset="0"/>
              </a:rPr>
              <a:t>Os oes cynllun gofal </a:t>
            </a:r>
            <a:r>
              <a:rPr lang="en-GB" sz="1600" b="1" dirty="0" smtClean="0">
                <a:solidFill>
                  <a:schemeClr val="bg1"/>
                </a:solidFill>
                <a:latin typeface="Arial" panose="020B0604020202020204" pitchFamily="34" charset="0"/>
                <a:cs typeface="Arial" panose="020B0604020202020204" pitchFamily="34" charset="0"/>
              </a:rPr>
              <a:t/>
            </a:r>
            <a:br>
              <a:rPr lang="en-GB" sz="1600" b="1" dirty="0" smtClean="0">
                <a:solidFill>
                  <a:schemeClr val="bg1"/>
                </a:solidFill>
                <a:latin typeface="Arial" panose="020B0604020202020204" pitchFamily="34" charset="0"/>
                <a:cs typeface="Arial" panose="020B0604020202020204" pitchFamily="34" charset="0"/>
              </a:rPr>
            </a:br>
            <a:r>
              <a:rPr lang="en-GB" sz="1600" b="1" dirty="0" smtClean="0">
                <a:solidFill>
                  <a:schemeClr val="bg1"/>
                </a:solidFill>
                <a:latin typeface="Arial" panose="020B0604020202020204" pitchFamily="34" charset="0"/>
                <a:cs typeface="Arial" panose="020B0604020202020204" pitchFamily="34" charset="0"/>
              </a:rPr>
              <a:t>a </a:t>
            </a:r>
            <a:r>
              <a:rPr lang="en-GB" sz="1600" b="1" dirty="0">
                <a:solidFill>
                  <a:schemeClr val="bg1"/>
                </a:solidFill>
                <a:latin typeface="Arial" panose="020B0604020202020204" pitchFamily="34" charset="0"/>
                <a:cs typeface="Arial" panose="020B0604020202020204" pitchFamily="34" charset="0"/>
              </a:rPr>
              <a:t>chymorth ar gael</a:t>
            </a:r>
            <a:endParaRPr lang="en-GB" sz="1000" b="1" dirty="0">
              <a:solidFill>
                <a:schemeClr val="bg1"/>
              </a:solidFill>
              <a:latin typeface="Arial" panose="020B0604020202020204" pitchFamily="34" charset="0"/>
              <a:cs typeface="Arial" panose="020B0604020202020204" pitchFamily="34" charset="0"/>
            </a:endParaRPr>
          </a:p>
          <a:p>
            <a:endParaRPr lang="en-GB" sz="200" b="1" dirty="0">
              <a:solidFill>
                <a:schemeClr val="bg1"/>
              </a:solidFill>
              <a:latin typeface="Arial" panose="020B0604020202020204" pitchFamily="34" charset="0"/>
              <a:cs typeface="Arial" panose="020B0604020202020204" pitchFamily="34" charset="0"/>
            </a:endParaRPr>
          </a:p>
          <a:p>
            <a:pPr algn="ctr"/>
            <a:endParaRPr lang="en-GB" sz="200" dirty="0">
              <a:solidFill>
                <a:schemeClr val="bg1"/>
              </a:solidFill>
              <a:latin typeface="Arial" panose="020B0604020202020204" pitchFamily="34" charset="0"/>
              <a:cs typeface="Arial" panose="020B0604020202020204" pitchFamily="34" charset="0"/>
            </a:endParaRPr>
          </a:p>
          <a:p>
            <a:pPr algn="ctr"/>
            <a:r>
              <a:rPr lang="en-GB" sz="1400" dirty="0">
                <a:solidFill>
                  <a:schemeClr val="bg1"/>
                </a:solidFill>
                <a:latin typeface="Arial" panose="020B0604020202020204" pitchFamily="34" charset="0"/>
                <a:cs typeface="Arial" panose="020B0604020202020204" pitchFamily="34" charset="0"/>
              </a:rPr>
              <a:t>Ystyried </a:t>
            </a:r>
            <a:r>
              <a:rPr lang="en-GB" sz="1400" dirty="0" smtClean="0">
                <a:solidFill>
                  <a:schemeClr val="bg1"/>
                </a:solidFill>
                <a:latin typeface="Arial" panose="020B0604020202020204" pitchFamily="34" charset="0"/>
                <a:cs typeface="Arial" panose="020B0604020202020204" pitchFamily="34" charset="0"/>
              </a:rPr>
              <a:t>ail-asesiad</a:t>
            </a:r>
            <a:endParaRPr lang="en-GB" sz="1400" b="1" dirty="0">
              <a:solidFill>
                <a:schemeClr val="bg1"/>
              </a:solidFill>
              <a:latin typeface="Arial" panose="020B0604020202020204" pitchFamily="34" charset="0"/>
              <a:cs typeface="Arial" panose="020B0604020202020204" pitchFamily="34" charset="0"/>
            </a:endParaRPr>
          </a:p>
        </p:txBody>
      </p:sp>
      <p:sp>
        <p:nvSpPr>
          <p:cNvPr id="3" name="Rectangle 2"/>
          <p:cNvSpPr/>
          <p:nvPr/>
        </p:nvSpPr>
        <p:spPr>
          <a:xfrm>
            <a:off x="323528" y="5157192"/>
            <a:ext cx="1440160" cy="936104"/>
          </a:xfrm>
          <a:prstGeom prst="rec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p:cNvSpPr txBox="1"/>
          <p:nvPr/>
        </p:nvSpPr>
        <p:spPr>
          <a:xfrm>
            <a:off x="323527" y="5140228"/>
            <a:ext cx="1558633" cy="584775"/>
          </a:xfrm>
          <a:prstGeom prst="rect">
            <a:avLst/>
          </a:prstGeom>
          <a:noFill/>
        </p:spPr>
        <p:txBody>
          <a:bodyPr wrap="square" rtlCol="0">
            <a:spAutoFit/>
          </a:bodyPr>
          <a:lstStyle/>
          <a:p>
            <a:pPr algn="ctr"/>
            <a:r>
              <a:rPr lang="en-GB" sz="1600" dirty="0">
                <a:solidFill>
                  <a:schemeClr val="bg1"/>
                </a:solidFill>
                <a:latin typeface="Arial" panose="020B0604020202020204" pitchFamily="34" charset="0"/>
                <a:cs typeface="Arial" panose="020B0604020202020204" pitchFamily="34" charset="0"/>
              </a:rPr>
              <a:t>Gwasanaeth IAA </a:t>
            </a:r>
          </a:p>
        </p:txBody>
      </p:sp>
      <p:sp>
        <p:nvSpPr>
          <p:cNvPr id="23" name="Rectangle 22"/>
          <p:cNvSpPr/>
          <p:nvPr/>
        </p:nvSpPr>
        <p:spPr>
          <a:xfrm>
            <a:off x="1882160" y="5157192"/>
            <a:ext cx="1609720" cy="936104"/>
          </a:xfrm>
          <a:prstGeom prst="rec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TextBox 23"/>
          <p:cNvSpPr txBox="1"/>
          <p:nvPr/>
        </p:nvSpPr>
        <p:spPr>
          <a:xfrm>
            <a:off x="1882159" y="5157192"/>
            <a:ext cx="1630641" cy="584775"/>
          </a:xfrm>
          <a:prstGeom prst="rect">
            <a:avLst/>
          </a:prstGeom>
          <a:noFill/>
        </p:spPr>
        <p:txBody>
          <a:bodyPr wrap="square" rtlCol="0">
            <a:spAutoFit/>
          </a:bodyPr>
          <a:lstStyle/>
          <a:p>
            <a:pPr algn="ctr"/>
            <a:r>
              <a:rPr lang="en-GB" sz="1600" dirty="0">
                <a:solidFill>
                  <a:schemeClr val="bg1"/>
                </a:solidFill>
                <a:latin typeface="Arial" panose="020B0604020202020204" pitchFamily="34" charset="0"/>
                <a:cs typeface="Arial" panose="020B0604020202020204" pitchFamily="34" charset="0"/>
              </a:rPr>
              <a:t>Gwasanaethau atal</a:t>
            </a:r>
          </a:p>
        </p:txBody>
      </p:sp>
      <p:sp>
        <p:nvSpPr>
          <p:cNvPr id="25" name="Rectangle 24"/>
          <p:cNvSpPr/>
          <p:nvPr/>
        </p:nvSpPr>
        <p:spPr>
          <a:xfrm>
            <a:off x="3610352" y="5157192"/>
            <a:ext cx="5066104" cy="936104"/>
          </a:xfrm>
          <a:prstGeom prst="rect">
            <a:avLst/>
          </a:prstGeom>
          <a:solidFill>
            <a:srgbClr val="85C441"/>
          </a:solidFill>
          <a:ln>
            <a:solidFill>
              <a:srgbClr val="85C44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6" name="TextBox 25"/>
          <p:cNvSpPr txBox="1"/>
          <p:nvPr/>
        </p:nvSpPr>
        <p:spPr>
          <a:xfrm>
            <a:off x="3610352" y="5157192"/>
            <a:ext cx="5019818" cy="830997"/>
          </a:xfrm>
          <a:prstGeom prst="rect">
            <a:avLst/>
          </a:prstGeom>
          <a:noFill/>
        </p:spPr>
        <p:txBody>
          <a:bodyPr wrap="square" rtlCol="0">
            <a:spAutoFit/>
          </a:bodyPr>
          <a:lstStyle/>
          <a:p>
            <a:pPr algn="ctr"/>
            <a:r>
              <a:rPr lang="en-GB" sz="1600" dirty="0">
                <a:solidFill>
                  <a:schemeClr val="bg1"/>
                </a:solidFill>
                <a:latin typeface="Arial" panose="020B0604020202020204" pitchFamily="34" charset="0"/>
                <a:cs typeface="Arial" panose="020B0604020202020204" pitchFamily="34" charset="0"/>
              </a:rPr>
              <a:t>Awdurdod lleol i gydweithio â’r unigolyn, a’r </a:t>
            </a:r>
            <a:r>
              <a:rPr lang="en-GB" sz="1600" dirty="0" smtClean="0">
                <a:solidFill>
                  <a:schemeClr val="bg1"/>
                </a:solidFill>
                <a:latin typeface="Arial" panose="020B0604020202020204" pitchFamily="34" charset="0"/>
                <a:cs typeface="Arial" panose="020B0604020202020204" pitchFamily="34" charset="0"/>
              </a:rPr>
              <a:t>ystad ddiogeledd tra </a:t>
            </a:r>
            <a:r>
              <a:rPr lang="en-GB" sz="1600" dirty="0" smtClean="0">
                <a:solidFill>
                  <a:schemeClr val="bg1"/>
                </a:solidFill>
                <a:latin typeface="Arial" panose="020B0604020202020204" pitchFamily="34" charset="0"/>
                <a:cs typeface="Arial" panose="020B0604020202020204" pitchFamily="34" charset="0"/>
              </a:rPr>
              <a:t>eu bod dan </a:t>
            </a:r>
            <a:r>
              <a:rPr lang="en-GB" sz="1600" dirty="0">
                <a:solidFill>
                  <a:schemeClr val="bg1"/>
                </a:solidFill>
                <a:latin typeface="Arial" panose="020B0604020202020204" pitchFamily="34" charset="0"/>
                <a:cs typeface="Arial" panose="020B0604020202020204" pitchFamily="34" charset="0"/>
              </a:rPr>
              <a:t>gadwad, i ddarparu gofal </a:t>
            </a:r>
            <a:r>
              <a:rPr lang="en-GB" sz="1600" dirty="0" smtClean="0">
                <a:solidFill>
                  <a:schemeClr val="bg1"/>
                </a:solidFill>
                <a:latin typeface="Arial" panose="020B0604020202020204" pitchFamily="34" charset="0"/>
                <a:cs typeface="Arial" panose="020B0604020202020204" pitchFamily="34" charset="0"/>
              </a:rPr>
              <a:t/>
            </a:r>
            <a:br>
              <a:rPr lang="en-GB" sz="1600" dirty="0" smtClean="0">
                <a:solidFill>
                  <a:schemeClr val="bg1"/>
                </a:solidFill>
                <a:latin typeface="Arial" panose="020B0604020202020204" pitchFamily="34" charset="0"/>
                <a:cs typeface="Arial" panose="020B0604020202020204" pitchFamily="34" charset="0"/>
              </a:rPr>
            </a:br>
            <a:r>
              <a:rPr lang="en-GB" sz="1600" dirty="0" smtClean="0">
                <a:solidFill>
                  <a:schemeClr val="bg1"/>
                </a:solidFill>
                <a:latin typeface="Arial" panose="020B0604020202020204" pitchFamily="34" charset="0"/>
                <a:cs typeface="Arial" panose="020B0604020202020204" pitchFamily="34" charset="0"/>
              </a:rPr>
              <a:t>a </a:t>
            </a:r>
            <a:r>
              <a:rPr lang="en-GB" sz="1600" dirty="0">
                <a:solidFill>
                  <a:schemeClr val="bg1"/>
                </a:solidFill>
                <a:latin typeface="Arial" panose="020B0604020202020204" pitchFamily="34" charset="0"/>
                <a:cs typeface="Arial" panose="020B0604020202020204" pitchFamily="34" charset="0"/>
              </a:rPr>
              <a:t>chymorth o fewn y cynllun</a:t>
            </a:r>
          </a:p>
        </p:txBody>
      </p:sp>
    </p:spTree>
    <p:extLst>
      <p:ext uri="{BB962C8B-B14F-4D97-AF65-F5344CB8AC3E}">
        <p14:creationId xmlns:p14="http://schemas.microsoft.com/office/powerpoint/2010/main" val="1013418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barn(inVertical)">
                                      <p:cBhvr>
                                        <p:cTn id="10" dur="500"/>
                                        <p:tgtEl>
                                          <p:spTgt spid="1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arn(inVertical)">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1000" fill="hold"/>
                                        <p:tgtEl>
                                          <p:spTgt spid="16"/>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1000"/>
                                        <p:tgtEl>
                                          <p:spTgt spid="23"/>
                                        </p:tgtEl>
                                      </p:cBhvr>
                                    </p:animEffect>
                                    <p:anim calcmode="lin" valueType="num">
                                      <p:cBhvr>
                                        <p:cTn id="39" dur="1000" fill="hold"/>
                                        <p:tgtEl>
                                          <p:spTgt spid="23"/>
                                        </p:tgtEl>
                                        <p:attrNameLst>
                                          <p:attrName>ppt_x</p:attrName>
                                        </p:attrNameLst>
                                      </p:cBhvr>
                                      <p:tavLst>
                                        <p:tav tm="0">
                                          <p:val>
                                            <p:strVal val="#ppt_x"/>
                                          </p:val>
                                        </p:tav>
                                        <p:tav tm="100000">
                                          <p:val>
                                            <p:strVal val="#ppt_x"/>
                                          </p:val>
                                        </p:tav>
                                      </p:tavLst>
                                    </p:anim>
                                    <p:anim calcmode="lin" valueType="num">
                                      <p:cBhvr>
                                        <p:cTn id="40" dur="1000" fill="hold"/>
                                        <p:tgtEl>
                                          <p:spTgt spid="23"/>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fade">
                                      <p:cBhvr>
                                        <p:cTn id="43" dur="1000"/>
                                        <p:tgtEl>
                                          <p:spTgt spid="24"/>
                                        </p:tgtEl>
                                      </p:cBhvr>
                                    </p:animEffect>
                                    <p:anim calcmode="lin" valueType="num">
                                      <p:cBhvr>
                                        <p:cTn id="44" dur="1000" fill="hold"/>
                                        <p:tgtEl>
                                          <p:spTgt spid="24"/>
                                        </p:tgtEl>
                                        <p:attrNameLst>
                                          <p:attrName>ppt_x</p:attrName>
                                        </p:attrNameLst>
                                      </p:cBhvr>
                                      <p:tavLst>
                                        <p:tav tm="0">
                                          <p:val>
                                            <p:strVal val="#ppt_x"/>
                                          </p:val>
                                        </p:tav>
                                        <p:tav tm="100000">
                                          <p:val>
                                            <p:strVal val="#ppt_x"/>
                                          </p:val>
                                        </p:tav>
                                      </p:tavLst>
                                    </p:anim>
                                    <p:anim calcmode="lin" valueType="num">
                                      <p:cBhvr>
                                        <p:cTn id="45"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1000"/>
                                        <p:tgtEl>
                                          <p:spTgt spid="20"/>
                                        </p:tgtEl>
                                      </p:cBhvr>
                                    </p:animEffect>
                                    <p:anim calcmode="lin" valueType="num">
                                      <p:cBhvr>
                                        <p:cTn id="51" dur="1000" fill="hold"/>
                                        <p:tgtEl>
                                          <p:spTgt spid="20"/>
                                        </p:tgtEl>
                                        <p:attrNameLst>
                                          <p:attrName>ppt_x</p:attrName>
                                        </p:attrNameLst>
                                      </p:cBhvr>
                                      <p:tavLst>
                                        <p:tav tm="0">
                                          <p:val>
                                            <p:strVal val="#ppt_x"/>
                                          </p:val>
                                        </p:tav>
                                        <p:tav tm="100000">
                                          <p:val>
                                            <p:strVal val="#ppt_x"/>
                                          </p:val>
                                        </p:tav>
                                      </p:tavLst>
                                    </p:anim>
                                    <p:anim calcmode="lin" valueType="num">
                                      <p:cBhvr>
                                        <p:cTn id="52" dur="1000" fill="hold"/>
                                        <p:tgtEl>
                                          <p:spTgt spid="20"/>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fade">
                                      <p:cBhvr>
                                        <p:cTn id="55" dur="1000"/>
                                        <p:tgtEl>
                                          <p:spTgt spid="19"/>
                                        </p:tgtEl>
                                      </p:cBhvr>
                                    </p:animEffect>
                                    <p:anim calcmode="lin" valueType="num">
                                      <p:cBhvr>
                                        <p:cTn id="56" dur="1000" fill="hold"/>
                                        <p:tgtEl>
                                          <p:spTgt spid="19"/>
                                        </p:tgtEl>
                                        <p:attrNameLst>
                                          <p:attrName>ppt_x</p:attrName>
                                        </p:attrNameLst>
                                      </p:cBhvr>
                                      <p:tavLst>
                                        <p:tav tm="0">
                                          <p:val>
                                            <p:strVal val="#ppt_x"/>
                                          </p:val>
                                        </p:tav>
                                        <p:tav tm="100000">
                                          <p:val>
                                            <p:strVal val="#ppt_x"/>
                                          </p:val>
                                        </p:tav>
                                      </p:tavLst>
                                    </p:anim>
                                    <p:anim calcmode="lin" valueType="num">
                                      <p:cBhvr>
                                        <p:cTn id="57" dur="1000" fill="hold"/>
                                        <p:tgtEl>
                                          <p:spTgt spid="19"/>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1000"/>
                                        <p:tgtEl>
                                          <p:spTgt spid="22"/>
                                        </p:tgtEl>
                                      </p:cBhvr>
                                    </p:animEffect>
                                    <p:anim calcmode="lin" valueType="num">
                                      <p:cBhvr>
                                        <p:cTn id="61" dur="1000" fill="hold"/>
                                        <p:tgtEl>
                                          <p:spTgt spid="22"/>
                                        </p:tgtEl>
                                        <p:attrNameLst>
                                          <p:attrName>ppt_x</p:attrName>
                                        </p:attrNameLst>
                                      </p:cBhvr>
                                      <p:tavLst>
                                        <p:tav tm="0">
                                          <p:val>
                                            <p:strVal val="#ppt_x"/>
                                          </p:val>
                                        </p:tav>
                                        <p:tav tm="100000">
                                          <p:val>
                                            <p:strVal val="#ppt_x"/>
                                          </p:val>
                                        </p:tav>
                                      </p:tavLst>
                                    </p:anim>
                                    <p:anim calcmode="lin" valueType="num">
                                      <p:cBhvr>
                                        <p:cTn id="62" dur="1000" fill="hold"/>
                                        <p:tgtEl>
                                          <p:spTgt spid="22"/>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1000"/>
                                        <p:tgtEl>
                                          <p:spTgt spid="21"/>
                                        </p:tgtEl>
                                      </p:cBhvr>
                                    </p:animEffect>
                                    <p:anim calcmode="lin" valueType="num">
                                      <p:cBhvr>
                                        <p:cTn id="66" dur="1000" fill="hold"/>
                                        <p:tgtEl>
                                          <p:spTgt spid="21"/>
                                        </p:tgtEl>
                                        <p:attrNameLst>
                                          <p:attrName>ppt_x</p:attrName>
                                        </p:attrNameLst>
                                      </p:cBhvr>
                                      <p:tavLst>
                                        <p:tav tm="0">
                                          <p:val>
                                            <p:strVal val="#ppt_x"/>
                                          </p:val>
                                        </p:tav>
                                        <p:tav tm="100000">
                                          <p:val>
                                            <p:strVal val="#ppt_x"/>
                                          </p:val>
                                        </p:tav>
                                      </p:tavLst>
                                    </p:anim>
                                    <p:anim calcmode="lin" valueType="num">
                                      <p:cBhvr>
                                        <p:cTn id="67" dur="1000" fill="hold"/>
                                        <p:tgtEl>
                                          <p:spTgt spid="2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1000"/>
                                        <p:tgtEl>
                                          <p:spTgt spid="26"/>
                                        </p:tgtEl>
                                      </p:cBhvr>
                                    </p:animEffect>
                                    <p:anim calcmode="lin" valueType="num">
                                      <p:cBhvr>
                                        <p:cTn id="71" dur="1000" fill="hold"/>
                                        <p:tgtEl>
                                          <p:spTgt spid="26"/>
                                        </p:tgtEl>
                                        <p:attrNameLst>
                                          <p:attrName>ppt_x</p:attrName>
                                        </p:attrNameLst>
                                      </p:cBhvr>
                                      <p:tavLst>
                                        <p:tav tm="0">
                                          <p:val>
                                            <p:strVal val="#ppt_x"/>
                                          </p:val>
                                        </p:tav>
                                        <p:tav tm="100000">
                                          <p:val>
                                            <p:strVal val="#ppt_x"/>
                                          </p:val>
                                        </p:tav>
                                      </p:tavLst>
                                    </p:anim>
                                    <p:anim calcmode="lin" valueType="num">
                                      <p:cBhvr>
                                        <p:cTn id="72" dur="1000" fill="hold"/>
                                        <p:tgtEl>
                                          <p:spTgt spid="26"/>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1000"/>
                                        <p:tgtEl>
                                          <p:spTgt spid="25"/>
                                        </p:tgtEl>
                                      </p:cBhvr>
                                    </p:animEffect>
                                    <p:anim calcmode="lin" valueType="num">
                                      <p:cBhvr>
                                        <p:cTn id="76" dur="1000" fill="hold"/>
                                        <p:tgtEl>
                                          <p:spTgt spid="25"/>
                                        </p:tgtEl>
                                        <p:attrNameLst>
                                          <p:attrName>ppt_x</p:attrName>
                                        </p:attrNameLst>
                                      </p:cBhvr>
                                      <p:tavLst>
                                        <p:tav tm="0">
                                          <p:val>
                                            <p:strVal val="#ppt_x"/>
                                          </p:val>
                                        </p:tav>
                                        <p:tav tm="100000">
                                          <p:val>
                                            <p:strVal val="#ppt_x"/>
                                          </p:val>
                                        </p:tav>
                                      </p:tavLst>
                                    </p:anim>
                                    <p:anim calcmode="lin" valueType="num">
                                      <p:cBhvr>
                                        <p:cTn id="7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6" grpId="0" animBg="1"/>
      <p:bldP spid="18" grpId="0"/>
      <p:bldP spid="19" grpId="0" animBg="1"/>
      <p:bldP spid="20" grpId="0"/>
      <p:bldP spid="21" grpId="0" animBg="1"/>
      <p:bldP spid="22" grpId="0"/>
      <p:bldP spid="3" grpId="0" animBg="1"/>
      <p:bldP spid="5" grpId="0"/>
      <p:bldP spid="23" grpId="0" animBg="1"/>
      <p:bldP spid="24" grpId="0"/>
      <p:bldP spid="25" grpId="0" animBg="1"/>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Eithriadau</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28139281"/>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5</a:t>
            </a:fld>
            <a:endParaRPr lang="en-GB" dirty="0"/>
          </a:p>
        </p:txBody>
      </p:sp>
    </p:spTree>
    <p:extLst>
      <p:ext uri="{BB962C8B-B14F-4D97-AF65-F5344CB8AC3E}">
        <p14:creationId xmlns:p14="http://schemas.microsoft.com/office/powerpoint/2010/main" val="3994209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a:t>
            </a:r>
            <a:r>
              <a:rPr lang="en-GB" baseline="0" dirty="0"/>
              <a:t> awdurdod lleol sy’n gyfrifol </a:t>
            </a:r>
            <a:r>
              <a:rPr lang="en-GB" baseline="0" dirty="0" smtClean="0"/>
              <a:t/>
            </a:r>
            <a:br>
              <a:rPr lang="en-GB" baseline="0" dirty="0" smtClean="0"/>
            </a:br>
            <a:r>
              <a:rPr lang="en-GB" baseline="0" dirty="0" smtClean="0"/>
              <a:t>am </a:t>
            </a:r>
            <a:r>
              <a:rPr lang="en-GB" baseline="0" dirty="0"/>
              <a:t>oedolion</a:t>
            </a:r>
            <a:r>
              <a:rPr lang="en-GB" dirty="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19796034"/>
              </p:ext>
            </p:extLst>
          </p:nvPr>
        </p:nvGraphicFramePr>
        <p:xfrm>
          <a:off x="457200" y="1412875"/>
          <a:ext cx="8229600" cy="46084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6</a:t>
            </a:fld>
            <a:endParaRPr lang="en-GB" dirty="0"/>
          </a:p>
        </p:txBody>
      </p:sp>
    </p:spTree>
    <p:extLst>
      <p:ext uri="{BB962C8B-B14F-4D97-AF65-F5344CB8AC3E}">
        <p14:creationId xmlns:p14="http://schemas.microsoft.com/office/powerpoint/2010/main" val="250600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9444FACA-1BB0-4452-B239-09EA1147D2C6}"/>
                                            </p:graphicEl>
                                          </p:spTgt>
                                        </p:tgtEl>
                                        <p:attrNameLst>
                                          <p:attrName>style.visibility</p:attrName>
                                        </p:attrNameLst>
                                      </p:cBhvr>
                                      <p:to>
                                        <p:strVal val="visible"/>
                                      </p:to>
                                    </p:set>
                                    <p:animEffect transition="in" filter="fade">
                                      <p:cBhvr>
                                        <p:cTn id="7" dur="1000"/>
                                        <p:tgtEl>
                                          <p:spTgt spid="5">
                                            <p:graphicEl>
                                              <a:dgm id="{9444FACA-1BB0-4452-B239-09EA1147D2C6}"/>
                                            </p:graphicEl>
                                          </p:spTgt>
                                        </p:tgtEl>
                                      </p:cBhvr>
                                    </p:animEffect>
                                    <p:anim calcmode="lin" valueType="num">
                                      <p:cBhvr>
                                        <p:cTn id="8" dur="1000" fill="hold"/>
                                        <p:tgtEl>
                                          <p:spTgt spid="5">
                                            <p:graphicEl>
                                              <a:dgm id="{9444FACA-1BB0-4452-B239-09EA1147D2C6}"/>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9444FACA-1BB0-4452-B239-09EA1147D2C6}"/>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A0458C39-D962-4B31-B456-70D8BC21EE4B}"/>
                                            </p:graphicEl>
                                          </p:spTgt>
                                        </p:tgtEl>
                                        <p:attrNameLst>
                                          <p:attrName>style.visibility</p:attrName>
                                        </p:attrNameLst>
                                      </p:cBhvr>
                                      <p:to>
                                        <p:strVal val="visible"/>
                                      </p:to>
                                    </p:set>
                                    <p:animEffect transition="in" filter="fade">
                                      <p:cBhvr>
                                        <p:cTn id="12" dur="1000"/>
                                        <p:tgtEl>
                                          <p:spTgt spid="5">
                                            <p:graphicEl>
                                              <a:dgm id="{A0458C39-D962-4B31-B456-70D8BC21EE4B}"/>
                                            </p:graphicEl>
                                          </p:spTgt>
                                        </p:tgtEl>
                                      </p:cBhvr>
                                    </p:animEffect>
                                    <p:anim calcmode="lin" valueType="num">
                                      <p:cBhvr>
                                        <p:cTn id="13" dur="1000" fill="hold"/>
                                        <p:tgtEl>
                                          <p:spTgt spid="5">
                                            <p:graphicEl>
                                              <a:dgm id="{A0458C39-D962-4B31-B456-70D8BC21EE4B}"/>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A0458C39-D962-4B31-B456-70D8BC21EE4B}"/>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graphicEl>
                                              <a:dgm id="{A372BE60-469D-4B38-A83C-551EB04C9021}"/>
                                            </p:graphicEl>
                                          </p:spTgt>
                                        </p:tgtEl>
                                        <p:attrNameLst>
                                          <p:attrName>style.visibility</p:attrName>
                                        </p:attrNameLst>
                                      </p:cBhvr>
                                      <p:to>
                                        <p:strVal val="visible"/>
                                      </p:to>
                                    </p:set>
                                    <p:animEffect transition="in" filter="fade">
                                      <p:cBhvr>
                                        <p:cTn id="19" dur="1000"/>
                                        <p:tgtEl>
                                          <p:spTgt spid="5">
                                            <p:graphicEl>
                                              <a:dgm id="{A372BE60-469D-4B38-A83C-551EB04C9021}"/>
                                            </p:graphicEl>
                                          </p:spTgt>
                                        </p:tgtEl>
                                      </p:cBhvr>
                                    </p:animEffect>
                                    <p:anim calcmode="lin" valueType="num">
                                      <p:cBhvr>
                                        <p:cTn id="20" dur="1000" fill="hold"/>
                                        <p:tgtEl>
                                          <p:spTgt spid="5">
                                            <p:graphicEl>
                                              <a:dgm id="{A372BE60-469D-4B38-A83C-551EB04C9021}"/>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A372BE60-469D-4B38-A83C-551EB04C9021}"/>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graphicEl>
                                              <a:dgm id="{8AD35E17-BE6C-4B0F-B093-1D338FFA72C5}"/>
                                            </p:graphicEl>
                                          </p:spTgt>
                                        </p:tgtEl>
                                        <p:attrNameLst>
                                          <p:attrName>style.visibility</p:attrName>
                                        </p:attrNameLst>
                                      </p:cBhvr>
                                      <p:to>
                                        <p:strVal val="visible"/>
                                      </p:to>
                                    </p:set>
                                    <p:animEffect transition="in" filter="fade">
                                      <p:cBhvr>
                                        <p:cTn id="24" dur="1000"/>
                                        <p:tgtEl>
                                          <p:spTgt spid="5">
                                            <p:graphicEl>
                                              <a:dgm id="{8AD35E17-BE6C-4B0F-B093-1D338FFA72C5}"/>
                                            </p:graphicEl>
                                          </p:spTgt>
                                        </p:tgtEl>
                                      </p:cBhvr>
                                    </p:animEffect>
                                    <p:anim calcmode="lin" valueType="num">
                                      <p:cBhvr>
                                        <p:cTn id="25" dur="1000" fill="hold"/>
                                        <p:tgtEl>
                                          <p:spTgt spid="5">
                                            <p:graphicEl>
                                              <a:dgm id="{8AD35E17-BE6C-4B0F-B093-1D338FFA72C5}"/>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8AD35E17-BE6C-4B0F-B093-1D338FFA72C5}"/>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graphicEl>
                                              <a:dgm id="{37FBA040-1413-46A6-88D7-BC04644F9496}"/>
                                            </p:graphicEl>
                                          </p:spTgt>
                                        </p:tgtEl>
                                        <p:attrNameLst>
                                          <p:attrName>style.visibility</p:attrName>
                                        </p:attrNameLst>
                                      </p:cBhvr>
                                      <p:to>
                                        <p:strVal val="visible"/>
                                      </p:to>
                                    </p:set>
                                    <p:animEffect transition="in" filter="fade">
                                      <p:cBhvr>
                                        <p:cTn id="31" dur="1000"/>
                                        <p:tgtEl>
                                          <p:spTgt spid="5">
                                            <p:graphicEl>
                                              <a:dgm id="{37FBA040-1413-46A6-88D7-BC04644F9496}"/>
                                            </p:graphicEl>
                                          </p:spTgt>
                                        </p:tgtEl>
                                      </p:cBhvr>
                                    </p:animEffect>
                                    <p:anim calcmode="lin" valueType="num">
                                      <p:cBhvr>
                                        <p:cTn id="32" dur="1000" fill="hold"/>
                                        <p:tgtEl>
                                          <p:spTgt spid="5">
                                            <p:graphicEl>
                                              <a:dgm id="{37FBA040-1413-46A6-88D7-BC04644F9496}"/>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37FBA040-1413-46A6-88D7-BC04644F9496}"/>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graphicEl>
                                              <a:dgm id="{FDC24DEC-702B-4B1D-96F2-CFAF1F439CD8}"/>
                                            </p:graphicEl>
                                          </p:spTgt>
                                        </p:tgtEl>
                                        <p:attrNameLst>
                                          <p:attrName>style.visibility</p:attrName>
                                        </p:attrNameLst>
                                      </p:cBhvr>
                                      <p:to>
                                        <p:strVal val="visible"/>
                                      </p:to>
                                    </p:set>
                                    <p:animEffect transition="in" filter="fade">
                                      <p:cBhvr>
                                        <p:cTn id="36" dur="1000"/>
                                        <p:tgtEl>
                                          <p:spTgt spid="5">
                                            <p:graphicEl>
                                              <a:dgm id="{FDC24DEC-702B-4B1D-96F2-CFAF1F439CD8}"/>
                                            </p:graphicEl>
                                          </p:spTgt>
                                        </p:tgtEl>
                                      </p:cBhvr>
                                    </p:animEffect>
                                    <p:anim calcmode="lin" valueType="num">
                                      <p:cBhvr>
                                        <p:cTn id="37" dur="1000" fill="hold"/>
                                        <p:tgtEl>
                                          <p:spTgt spid="5">
                                            <p:graphicEl>
                                              <a:dgm id="{FDC24DEC-702B-4B1D-96F2-CFAF1F439CD8}"/>
                                            </p:graphicEl>
                                          </p:spTgt>
                                        </p:tgtEl>
                                        <p:attrNameLst>
                                          <p:attrName>ppt_x</p:attrName>
                                        </p:attrNameLst>
                                      </p:cBhvr>
                                      <p:tavLst>
                                        <p:tav tm="0">
                                          <p:val>
                                            <p:strVal val="#ppt_x"/>
                                          </p:val>
                                        </p:tav>
                                        <p:tav tm="100000">
                                          <p:val>
                                            <p:strVal val="#ppt_x"/>
                                          </p:val>
                                        </p:tav>
                                      </p:tavLst>
                                    </p:anim>
                                    <p:anim calcmode="lin" valueType="num">
                                      <p:cBhvr>
                                        <p:cTn id="38" dur="1000" fill="hold"/>
                                        <p:tgtEl>
                                          <p:spTgt spid="5">
                                            <p:graphicEl>
                                              <a:dgm id="{FDC24DEC-702B-4B1D-96F2-CFAF1F439CD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3200" b="1" kern="1200" dirty="0">
                <a:solidFill>
                  <a:srgbClr val="85C441"/>
                </a:solidFill>
                <a:effectLst/>
                <a:latin typeface="Arial" panose="020B0604020202020204" pitchFamily="34" charset="0"/>
                <a:ea typeface="+mj-ea"/>
                <a:cs typeface="Arial" panose="020B0604020202020204" pitchFamily="34" charset="0"/>
              </a:rPr>
              <a:t>Pa</a:t>
            </a:r>
            <a:r>
              <a:rPr lang="en-GB" sz="3200" b="1" kern="1200" baseline="0" dirty="0">
                <a:solidFill>
                  <a:srgbClr val="85C441"/>
                </a:solidFill>
                <a:effectLst/>
                <a:latin typeface="Arial" panose="020B0604020202020204" pitchFamily="34" charset="0"/>
                <a:ea typeface="+mj-ea"/>
                <a:cs typeface="Arial" panose="020B0604020202020204" pitchFamily="34" charset="0"/>
              </a:rPr>
              <a:t> awdurdod lleol sy’n gyfrifol </a:t>
            </a:r>
            <a:r>
              <a:rPr lang="en-GB" sz="3200" b="1" kern="1200" baseline="0" dirty="0" smtClean="0">
                <a:solidFill>
                  <a:srgbClr val="85C441"/>
                </a:solidFill>
                <a:effectLst/>
                <a:latin typeface="Arial" panose="020B0604020202020204" pitchFamily="34" charset="0"/>
                <a:ea typeface="+mj-ea"/>
                <a:cs typeface="Arial" panose="020B0604020202020204" pitchFamily="34" charset="0"/>
              </a:rPr>
              <a:t/>
            </a:r>
            <a:br>
              <a:rPr lang="en-GB" sz="3200" b="1" kern="1200" baseline="0" dirty="0" smtClean="0">
                <a:solidFill>
                  <a:srgbClr val="85C441"/>
                </a:solidFill>
                <a:effectLst/>
                <a:latin typeface="Arial" panose="020B0604020202020204" pitchFamily="34" charset="0"/>
                <a:ea typeface="+mj-ea"/>
                <a:cs typeface="Arial" panose="020B0604020202020204" pitchFamily="34" charset="0"/>
              </a:rPr>
            </a:br>
            <a:r>
              <a:rPr lang="en-GB" sz="3200" b="1" kern="1200" baseline="0" dirty="0" smtClean="0">
                <a:solidFill>
                  <a:srgbClr val="85C441"/>
                </a:solidFill>
                <a:effectLst/>
                <a:latin typeface="Arial" panose="020B0604020202020204" pitchFamily="34" charset="0"/>
                <a:ea typeface="+mj-ea"/>
                <a:cs typeface="Arial" panose="020B0604020202020204" pitchFamily="34" charset="0"/>
              </a:rPr>
              <a:t>am </a:t>
            </a:r>
            <a:r>
              <a:rPr lang="en-GB" sz="3200" b="1" kern="1200" baseline="0" dirty="0">
                <a:solidFill>
                  <a:srgbClr val="85C441"/>
                </a:solidFill>
                <a:effectLst/>
                <a:latin typeface="Arial" panose="020B0604020202020204" pitchFamily="34" charset="0"/>
                <a:ea typeface="+mj-ea"/>
                <a:cs typeface="Arial" panose="020B0604020202020204" pitchFamily="34" charset="0"/>
              </a:rPr>
              <a:t>blant</a:t>
            </a:r>
            <a:r>
              <a:rPr lang="en-GB" dirty="0"/>
              <a: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9079839"/>
              </p:ext>
            </p:extLst>
          </p:nvPr>
        </p:nvGraphicFramePr>
        <p:xfrm>
          <a:off x="467543" y="1295400"/>
          <a:ext cx="8568953" cy="5303520"/>
        </p:xfrm>
        <a:graphic>
          <a:graphicData uri="http://schemas.openxmlformats.org/drawingml/2006/table">
            <a:tbl>
              <a:tblPr firstRow="1" bandRow="1">
                <a:tableStyleId>{F5AB1C69-6EDB-4FF4-983F-18BD219EF322}</a:tableStyleId>
              </a:tblPr>
              <a:tblGrid>
                <a:gridCol w="2027067">
                  <a:extLst>
                    <a:ext uri="{9D8B030D-6E8A-4147-A177-3AD203B41FA5}">
                      <a16:colId xmlns="" xmlns:a16="http://schemas.microsoft.com/office/drawing/2014/main" val="20000"/>
                    </a:ext>
                  </a:extLst>
                </a:gridCol>
                <a:gridCol w="3661566">
                  <a:extLst>
                    <a:ext uri="{9D8B030D-6E8A-4147-A177-3AD203B41FA5}">
                      <a16:colId xmlns="" xmlns:a16="http://schemas.microsoft.com/office/drawing/2014/main" val="20001"/>
                    </a:ext>
                  </a:extLst>
                </a:gridCol>
                <a:gridCol w="1080120">
                  <a:extLst>
                    <a:ext uri="{9D8B030D-6E8A-4147-A177-3AD203B41FA5}">
                      <a16:colId xmlns="" xmlns:a16="http://schemas.microsoft.com/office/drawing/2014/main" val="20002"/>
                    </a:ext>
                  </a:extLst>
                </a:gridCol>
                <a:gridCol w="1800200">
                  <a:extLst>
                    <a:ext uri="{9D8B030D-6E8A-4147-A177-3AD203B41FA5}">
                      <a16:colId xmlns="" xmlns:a16="http://schemas.microsoft.com/office/drawing/2014/main" val="20003"/>
                    </a:ext>
                  </a:extLst>
                </a:gridCol>
              </a:tblGrid>
              <a:tr h="370840">
                <a:tc>
                  <a:txBody>
                    <a:bodyPr/>
                    <a:lstStyle/>
                    <a:p>
                      <a:r>
                        <a:rPr lang="en-GB" sz="1700" dirty="0">
                          <a:latin typeface="Arial" panose="020B0604020202020204" pitchFamily="34" charset="0"/>
                          <a:cs typeface="Arial" panose="020B0604020202020204" pitchFamily="34" charset="0"/>
                        </a:rPr>
                        <a:t>Preswylfa</a:t>
                      </a:r>
                      <a:r>
                        <a:rPr lang="en-GB" sz="1700" baseline="0" dirty="0">
                          <a:latin typeface="Arial" panose="020B0604020202020204" pitchFamily="34" charset="0"/>
                          <a:cs typeface="Arial" panose="020B0604020202020204" pitchFamily="34" charset="0"/>
                        </a:rPr>
                        <a:t> arferol</a:t>
                      </a:r>
                      <a:endParaRPr lang="en-GB" sz="1700" dirty="0">
                        <a:latin typeface="Arial" panose="020B0604020202020204" pitchFamily="34" charset="0"/>
                        <a:cs typeface="Arial" panose="020B0604020202020204" pitchFamily="34" charset="0"/>
                      </a:endParaRPr>
                    </a:p>
                  </a:txBody>
                  <a:tcPr>
                    <a:solidFill>
                      <a:srgbClr val="85C441"/>
                    </a:solidFill>
                  </a:tcPr>
                </a:tc>
                <a:tc>
                  <a:txBody>
                    <a:bodyPr/>
                    <a:lstStyle/>
                    <a:p>
                      <a:r>
                        <a:rPr lang="en-GB" sz="1700" dirty="0">
                          <a:latin typeface="Arial" panose="020B0604020202020204" pitchFamily="34" charset="0"/>
                          <a:cs typeface="Arial" panose="020B0604020202020204" pitchFamily="34" charset="0"/>
                        </a:rPr>
                        <a:t>Statws y plentyn</a:t>
                      </a:r>
                    </a:p>
                  </a:txBody>
                  <a:tcPr>
                    <a:solidFill>
                      <a:srgbClr val="85C441"/>
                    </a:solidFill>
                  </a:tcPr>
                </a:tc>
                <a:tc>
                  <a:txBody>
                    <a:bodyPr/>
                    <a:lstStyle/>
                    <a:p>
                      <a:r>
                        <a:rPr lang="en-GB" sz="1700" dirty="0">
                          <a:latin typeface="Arial" panose="020B0604020202020204" pitchFamily="34" charset="0"/>
                          <a:cs typeface="Arial" panose="020B0604020202020204" pitchFamily="34" charset="0"/>
                        </a:rPr>
                        <a:t>Lleoliad y cadwad</a:t>
                      </a:r>
                    </a:p>
                  </a:txBody>
                  <a:tcPr>
                    <a:solidFill>
                      <a:srgbClr val="85C441"/>
                    </a:solidFill>
                  </a:tcPr>
                </a:tc>
                <a:tc>
                  <a:txBody>
                    <a:bodyPr/>
                    <a:lstStyle/>
                    <a:p>
                      <a:r>
                        <a:rPr lang="en-GB" sz="1700" dirty="0">
                          <a:latin typeface="Arial" panose="020B0604020202020204" pitchFamily="34" charset="0"/>
                          <a:cs typeface="Arial" panose="020B0604020202020204" pitchFamily="34" charset="0"/>
                        </a:rPr>
                        <a:t>Pwy</a:t>
                      </a:r>
                    </a:p>
                  </a:txBody>
                  <a:tcPr>
                    <a:solidFill>
                      <a:srgbClr val="85C441"/>
                    </a:solidFill>
                  </a:tcPr>
                </a:tc>
                <a:extLst>
                  <a:ext uri="{0D108BD9-81ED-4DB2-BD59-A6C34878D82A}">
                    <a16:rowId xmlns="" xmlns:a16="http://schemas.microsoft.com/office/drawing/2014/main" val="10000"/>
                  </a:ext>
                </a:extLst>
              </a:tr>
              <a:tr h="370840">
                <a:tc>
                  <a:txBody>
                    <a:bodyPr/>
                    <a:lstStyle/>
                    <a:p>
                      <a:r>
                        <a:rPr lang="en-GB" sz="1700" dirty="0">
                          <a:latin typeface="Arial" panose="020B0604020202020204" pitchFamily="34" charset="0"/>
                          <a:cs typeface="Arial" panose="020B0604020202020204" pitchFamily="34" charset="0"/>
                        </a:rPr>
                        <a:t>Heb</a:t>
                      </a:r>
                      <a:r>
                        <a:rPr lang="en-GB" sz="1700" baseline="0" dirty="0">
                          <a:latin typeface="Arial" panose="020B0604020202020204" pitchFamily="34" charset="0"/>
                          <a:cs typeface="Arial" panose="020B0604020202020204" pitchFamily="34" charset="0"/>
                        </a:rPr>
                        <a:t> statws preswyl arferol</a:t>
                      </a:r>
                      <a:endParaRPr lang="en-GB" sz="17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700" dirty="0">
                          <a:latin typeface="Arial" panose="020B0604020202020204" pitchFamily="34" charset="0"/>
                          <a:cs typeface="Arial" panose="020B0604020202020204" pitchFamily="34" charset="0"/>
                        </a:rPr>
                        <a:t>Plentyn mudol neu heb statws preswylfa arferol </a:t>
                      </a:r>
                    </a:p>
                  </a:txBody>
                  <a:tcPr>
                    <a:solidFill>
                      <a:srgbClr val="C5E3A5"/>
                    </a:solidFill>
                  </a:tcPr>
                </a:tc>
                <a:tc>
                  <a:txBody>
                    <a:bodyPr/>
                    <a:lstStyle/>
                    <a:p>
                      <a:r>
                        <a:rPr lang="en-GB" sz="1700" dirty="0">
                          <a:latin typeface="Arial" panose="020B0604020202020204" pitchFamily="34" charset="0"/>
                          <a:cs typeface="Arial" panose="020B0604020202020204" pitchFamily="34" charset="0"/>
                        </a:rPr>
                        <a:t>Cymru</a:t>
                      </a:r>
                    </a:p>
                  </a:txBody>
                  <a:tcPr>
                    <a:solidFill>
                      <a:srgbClr val="C5E3A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ALl Cymreig lle mae’r plentyn dan gadwad</a:t>
                      </a:r>
                    </a:p>
                  </a:txBody>
                  <a:tcPr>
                    <a:solidFill>
                      <a:srgbClr val="C5E3A5"/>
                    </a:solidFill>
                  </a:tcPr>
                </a:tc>
                <a:extLst>
                  <a:ext uri="{0D108BD9-81ED-4DB2-BD59-A6C34878D82A}">
                    <a16:rowId xmlns="" xmlns:a16="http://schemas.microsoft.com/office/drawing/2014/main" val="10001"/>
                  </a:ext>
                </a:extLst>
              </a:tr>
              <a:tr h="370840">
                <a:tc>
                  <a:txBody>
                    <a:bodyPr/>
                    <a:lstStyle/>
                    <a:p>
                      <a:r>
                        <a:rPr lang="en-GB" sz="1700" baseline="0" dirty="0" smtClean="0">
                          <a:latin typeface="Arial" panose="020B0604020202020204" pitchFamily="34" charset="0"/>
                          <a:cs typeface="Arial" panose="020B0604020202020204" pitchFamily="34" charset="0"/>
                        </a:rPr>
                        <a:t>Yn preswylio fel arfer </a:t>
                      </a:r>
                      <a:r>
                        <a:rPr lang="en-GB" sz="1700" baseline="0" dirty="0">
                          <a:latin typeface="Arial" panose="020B0604020202020204" pitchFamily="34" charset="0"/>
                          <a:cs typeface="Arial" panose="020B0604020202020204" pitchFamily="34" charset="0"/>
                        </a:rPr>
                        <a:t>yng Nghymru</a:t>
                      </a:r>
                      <a:endParaRPr lang="en-GB" sz="17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700" dirty="0">
                          <a:latin typeface="Arial" panose="020B0604020202020204" pitchFamily="34" charset="0"/>
                          <a:cs typeface="Arial" panose="020B0604020202020204" pitchFamily="34" charset="0"/>
                        </a:rPr>
                        <a:t>Waeth</a:t>
                      </a:r>
                      <a:r>
                        <a:rPr lang="en-GB" sz="1700" baseline="0" dirty="0">
                          <a:latin typeface="Arial" panose="020B0604020202020204" pitchFamily="34" charset="0"/>
                          <a:cs typeface="Arial" panose="020B0604020202020204" pitchFamily="34" charset="0"/>
                        </a:rPr>
                        <a:t> beth fo’r ymwneud blaenorol â’r gwasanaethau cymdeithasol</a:t>
                      </a:r>
                      <a:endParaRPr lang="en-GB" sz="17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700" dirty="0">
                          <a:latin typeface="Arial" panose="020B0604020202020204" pitchFamily="34" charset="0"/>
                          <a:cs typeface="Arial" panose="020B0604020202020204" pitchFamily="34" charset="0"/>
                        </a:rPr>
                        <a:t>Cymru</a:t>
                      </a:r>
                    </a:p>
                  </a:txBody>
                  <a:tcPr>
                    <a:solidFill>
                      <a:srgbClr val="ECF6E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ALl</a:t>
                      </a:r>
                      <a:r>
                        <a:rPr lang="en-GB" sz="1700" baseline="0" dirty="0">
                          <a:latin typeface="Arial" panose="020B0604020202020204" pitchFamily="34" charset="0"/>
                          <a:cs typeface="Arial" panose="020B0604020202020204" pitchFamily="34" charset="0"/>
                        </a:rPr>
                        <a:t> cartref yng Nghymru</a:t>
                      </a:r>
                      <a:endParaRPr lang="en-GB" sz="1700" dirty="0">
                        <a:latin typeface="Arial" panose="020B0604020202020204" pitchFamily="34" charset="0"/>
                        <a:cs typeface="Arial" panose="020B0604020202020204" pitchFamily="34" charset="0"/>
                      </a:endParaRPr>
                    </a:p>
                  </a:txBody>
                  <a:tcPr>
                    <a:solidFill>
                      <a:srgbClr val="ECF6E2"/>
                    </a:solidFill>
                  </a:tcPr>
                </a:tc>
                <a:extLst>
                  <a:ext uri="{0D108BD9-81ED-4DB2-BD59-A6C34878D82A}">
                    <a16:rowId xmlns="" xmlns:a16="http://schemas.microsoft.com/office/drawing/2014/main" val="10002"/>
                  </a:ext>
                </a:extLst>
              </a:tr>
              <a:tr h="370840">
                <a:tc>
                  <a:txBody>
                    <a:bodyPr/>
                    <a:lstStyle/>
                    <a:p>
                      <a:r>
                        <a:rPr lang="en-GB" sz="1700" baseline="0" dirty="0" smtClean="0">
                          <a:latin typeface="Arial" panose="020B0604020202020204" pitchFamily="34" charset="0"/>
                          <a:cs typeface="Arial" panose="020B0604020202020204" pitchFamily="34" charset="0"/>
                        </a:rPr>
                        <a:t>Yn preswylio fel arfer yng </a:t>
                      </a:r>
                      <a:r>
                        <a:rPr lang="en-GB" sz="1700" baseline="0" dirty="0">
                          <a:latin typeface="Arial" panose="020B0604020202020204" pitchFamily="34" charset="0"/>
                          <a:cs typeface="Arial" panose="020B0604020202020204" pitchFamily="34" charset="0"/>
                        </a:rPr>
                        <a:t>Nghymru</a:t>
                      </a:r>
                      <a:endParaRPr lang="en-GB" sz="17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700" dirty="0" smtClean="0">
                          <a:latin typeface="Arial" panose="020B0604020202020204" pitchFamily="34" charset="0"/>
                          <a:cs typeface="Arial" panose="020B0604020202020204" pitchFamily="34" charset="0"/>
                        </a:rPr>
                        <a:t>Adran</a:t>
                      </a:r>
                      <a:r>
                        <a:rPr lang="en-GB" sz="1700" baseline="0" dirty="0" smtClean="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20 neu 31 o Ddeddf</a:t>
                      </a:r>
                      <a:r>
                        <a:rPr lang="en-GB" sz="1700" baseline="0" dirty="0">
                          <a:latin typeface="Arial" panose="020B0604020202020204" pitchFamily="34" charset="0"/>
                          <a:cs typeface="Arial" panose="020B0604020202020204" pitchFamily="34" charset="0"/>
                        </a:rPr>
                        <a:t> Plant </a:t>
                      </a:r>
                      <a:r>
                        <a:rPr lang="en-GB" sz="1700" dirty="0">
                          <a:latin typeface="Arial" panose="020B0604020202020204" pitchFamily="34" charset="0"/>
                          <a:cs typeface="Arial" panose="020B0604020202020204" pitchFamily="34" charset="0"/>
                        </a:rPr>
                        <a:t>1989 cyn mynd dan gadwad</a:t>
                      </a:r>
                    </a:p>
                  </a:txBody>
                  <a:tcPr>
                    <a:solidFill>
                      <a:srgbClr val="C5E3A5"/>
                    </a:solidFill>
                  </a:tcPr>
                </a:tc>
                <a:tc>
                  <a:txBody>
                    <a:bodyPr/>
                    <a:lstStyle/>
                    <a:p>
                      <a:r>
                        <a:rPr lang="en-GB" sz="1700" dirty="0">
                          <a:latin typeface="Arial" panose="020B0604020202020204" pitchFamily="34" charset="0"/>
                          <a:cs typeface="Arial" panose="020B0604020202020204" pitchFamily="34" charset="0"/>
                        </a:rPr>
                        <a:t>Lloegr</a:t>
                      </a:r>
                    </a:p>
                  </a:txBody>
                  <a:tcPr>
                    <a:solidFill>
                      <a:srgbClr val="C5E3A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ALl</a:t>
                      </a:r>
                      <a:r>
                        <a:rPr lang="en-GB" sz="1700" baseline="0" dirty="0">
                          <a:latin typeface="Arial" panose="020B0604020202020204" pitchFamily="34" charset="0"/>
                          <a:cs typeface="Arial" panose="020B0604020202020204" pitchFamily="34" charset="0"/>
                        </a:rPr>
                        <a:t> cartref yng Nghymru</a:t>
                      </a:r>
                      <a:endParaRPr lang="en-GB" sz="1700" dirty="0">
                        <a:latin typeface="Arial" panose="020B0604020202020204" pitchFamily="34" charset="0"/>
                        <a:cs typeface="Arial" panose="020B0604020202020204" pitchFamily="34" charset="0"/>
                      </a:endParaRPr>
                    </a:p>
                  </a:txBody>
                  <a:tcPr>
                    <a:solidFill>
                      <a:srgbClr val="C5E3A5"/>
                    </a:solidFill>
                  </a:tcPr>
                </a:tc>
                <a:extLst>
                  <a:ext uri="{0D108BD9-81ED-4DB2-BD59-A6C34878D82A}">
                    <a16:rowId xmlns="" xmlns:a16="http://schemas.microsoft.com/office/drawing/2014/main" val="10003"/>
                  </a:ext>
                </a:extLst>
              </a:tr>
              <a:tr h="370840">
                <a:tc>
                  <a:txBody>
                    <a:bodyPr/>
                    <a:lstStyle/>
                    <a:p>
                      <a:r>
                        <a:rPr lang="en-GB" sz="1700" baseline="0" dirty="0" smtClean="0">
                          <a:latin typeface="Arial" panose="020B0604020202020204" pitchFamily="34" charset="0"/>
                          <a:cs typeface="Arial" panose="020B0604020202020204" pitchFamily="34" charset="0"/>
                        </a:rPr>
                        <a:t>Yn preswylio fel arfer yn </a:t>
                      </a:r>
                      <a:r>
                        <a:rPr lang="en-GB" sz="1700" baseline="0" dirty="0">
                          <a:latin typeface="Arial" panose="020B0604020202020204" pitchFamily="34" charset="0"/>
                          <a:cs typeface="Arial" panose="020B0604020202020204" pitchFamily="34" charset="0"/>
                        </a:rPr>
                        <a:t>Lloegr</a:t>
                      </a:r>
                      <a:endParaRPr lang="en-GB" sz="17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700" dirty="0" smtClean="0">
                          <a:latin typeface="Arial" panose="020B0604020202020204" pitchFamily="34" charset="0"/>
                          <a:cs typeface="Arial" panose="020B0604020202020204" pitchFamily="34" charset="0"/>
                        </a:rPr>
                        <a:t>Adran</a:t>
                      </a:r>
                      <a:r>
                        <a:rPr lang="en-GB" sz="1700" baseline="0" dirty="0" smtClean="0">
                          <a:latin typeface="Arial" panose="020B0604020202020204" pitchFamily="34" charset="0"/>
                          <a:cs typeface="Arial" panose="020B0604020202020204" pitchFamily="34" charset="0"/>
                        </a:rPr>
                        <a:t> </a:t>
                      </a:r>
                      <a:r>
                        <a:rPr lang="en-GB" sz="1700" dirty="0">
                          <a:latin typeface="Arial" panose="020B0604020202020204" pitchFamily="34" charset="0"/>
                          <a:cs typeface="Arial" panose="020B0604020202020204" pitchFamily="34" charset="0"/>
                        </a:rPr>
                        <a:t>20 neu 31 o Ddeddf</a:t>
                      </a:r>
                      <a:r>
                        <a:rPr lang="en-GB" sz="1700" baseline="0" dirty="0">
                          <a:latin typeface="Arial" panose="020B0604020202020204" pitchFamily="34" charset="0"/>
                          <a:cs typeface="Arial" panose="020B0604020202020204" pitchFamily="34" charset="0"/>
                        </a:rPr>
                        <a:t> Plant </a:t>
                      </a:r>
                      <a:r>
                        <a:rPr lang="en-GB" sz="1700" dirty="0">
                          <a:latin typeface="Arial" panose="020B0604020202020204" pitchFamily="34" charset="0"/>
                          <a:cs typeface="Arial" panose="020B0604020202020204" pitchFamily="34" charset="0"/>
                        </a:rPr>
                        <a:t>1989 cyn mynd dan gadwad</a:t>
                      </a:r>
                    </a:p>
                  </a:txBody>
                  <a:tcPr>
                    <a:solidFill>
                      <a:srgbClr val="ECF6E2"/>
                    </a:solidFill>
                  </a:tcPr>
                </a:tc>
                <a:tc>
                  <a:txBody>
                    <a:bodyPr/>
                    <a:lstStyle/>
                    <a:p>
                      <a:r>
                        <a:rPr lang="en-GB" sz="1700" dirty="0">
                          <a:latin typeface="Arial" panose="020B0604020202020204" pitchFamily="34" charset="0"/>
                          <a:cs typeface="Arial" panose="020B0604020202020204" pitchFamily="34" charset="0"/>
                        </a:rPr>
                        <a:t>Cymru</a:t>
                      </a:r>
                    </a:p>
                  </a:txBody>
                  <a:tcPr>
                    <a:solidFill>
                      <a:srgbClr val="ECF6E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ALl cartref yn Lloegr</a:t>
                      </a:r>
                    </a:p>
                  </a:txBody>
                  <a:tcPr>
                    <a:solidFill>
                      <a:srgbClr val="ECF6E2"/>
                    </a:solidFill>
                  </a:tcPr>
                </a:tc>
                <a:extLst>
                  <a:ext uri="{0D108BD9-81ED-4DB2-BD59-A6C34878D82A}">
                    <a16:rowId xmlns="" xmlns:a16="http://schemas.microsoft.com/office/drawing/2014/main" val="10004"/>
                  </a:ext>
                </a:extLst>
              </a:tr>
              <a:tr h="370840">
                <a:tc>
                  <a:txBody>
                    <a:bodyPr/>
                    <a:lstStyle/>
                    <a:p>
                      <a:r>
                        <a:rPr lang="en-GB" sz="1700" baseline="0" dirty="0" smtClean="0">
                          <a:latin typeface="Arial" panose="020B0604020202020204" pitchFamily="34" charset="0"/>
                          <a:cs typeface="Arial" panose="020B0604020202020204" pitchFamily="34" charset="0"/>
                        </a:rPr>
                        <a:t>Yn preswylio fel arfer yn </a:t>
                      </a:r>
                      <a:r>
                        <a:rPr lang="en-GB" sz="1700" baseline="0" dirty="0">
                          <a:latin typeface="Arial" panose="020B0604020202020204" pitchFamily="34" charset="0"/>
                          <a:cs typeface="Arial" panose="020B0604020202020204" pitchFamily="34" charset="0"/>
                        </a:rPr>
                        <a:t>Lloegr</a:t>
                      </a:r>
                      <a:endParaRPr lang="en-GB" sz="1700" dirty="0">
                        <a:latin typeface="Arial" panose="020B0604020202020204" pitchFamily="34" charset="0"/>
                        <a:cs typeface="Arial" panose="020B0604020202020204" pitchFamily="34" charset="0"/>
                      </a:endParaRPr>
                    </a:p>
                  </a:txBody>
                  <a:tcPr>
                    <a:solidFill>
                      <a:srgbClr val="C5E3A5"/>
                    </a:solidFill>
                  </a:tcPr>
                </a:tc>
                <a:tc>
                  <a:txBody>
                    <a:bodyPr/>
                    <a:lstStyle/>
                    <a:p>
                      <a:r>
                        <a:rPr lang="en-GB" sz="1700" dirty="0">
                          <a:latin typeface="Arial" panose="020B0604020202020204" pitchFamily="34" charset="0"/>
                          <a:cs typeface="Arial" panose="020B0604020202020204" pitchFamily="34" charset="0"/>
                        </a:rPr>
                        <a:t>Dim ymwneud blaenorol â’r gwasanaethau cymdeithasol nac </a:t>
                      </a:r>
                      <a:r>
                        <a:rPr lang="en-GB" sz="1700" dirty="0" smtClean="0">
                          <a:latin typeface="Arial" panose="020B0604020202020204" pitchFamily="34" charset="0"/>
                          <a:cs typeface="Arial" panose="020B0604020202020204" pitchFamily="34" charset="0"/>
                        </a:rPr>
                        <a:t/>
                      </a:r>
                      <a:br>
                        <a:rPr lang="en-GB" sz="1700" dirty="0" smtClean="0">
                          <a:latin typeface="Arial" panose="020B0604020202020204" pitchFamily="34" charset="0"/>
                          <a:cs typeface="Arial" panose="020B0604020202020204" pitchFamily="34" charset="0"/>
                        </a:rPr>
                      </a:br>
                      <a:r>
                        <a:rPr lang="en-GB" sz="1700" dirty="0" smtClean="0">
                          <a:latin typeface="Arial" panose="020B0604020202020204" pitchFamily="34" charset="0"/>
                          <a:cs typeface="Arial" panose="020B0604020202020204" pitchFamily="34" charset="0"/>
                        </a:rPr>
                        <a:t>yn </a:t>
                      </a:r>
                      <a:r>
                        <a:rPr lang="en-GB" sz="1700" dirty="0">
                          <a:latin typeface="Arial" panose="020B0604020202020204" pitchFamily="34" charset="0"/>
                          <a:cs typeface="Arial" panose="020B0604020202020204" pitchFamily="34" charset="0"/>
                        </a:rPr>
                        <a:t>blant</a:t>
                      </a:r>
                      <a:r>
                        <a:rPr lang="en-GB" sz="1700" baseline="0" dirty="0">
                          <a:latin typeface="Arial" panose="020B0604020202020204" pitchFamily="34" charset="0"/>
                          <a:cs typeface="Arial" panose="020B0604020202020204" pitchFamily="34" charset="0"/>
                        </a:rPr>
                        <a:t> sy’n </a:t>
                      </a:r>
                      <a:r>
                        <a:rPr lang="en-GB" sz="1700" dirty="0">
                          <a:latin typeface="Arial" panose="020B0604020202020204" pitchFamily="34" charset="0"/>
                          <a:cs typeface="Arial" panose="020B0604020202020204" pitchFamily="34" charset="0"/>
                        </a:rPr>
                        <a:t>derbyn gofal</a:t>
                      </a:r>
                    </a:p>
                  </a:txBody>
                  <a:tcPr>
                    <a:solidFill>
                      <a:srgbClr val="C5E3A5"/>
                    </a:solidFill>
                  </a:tcPr>
                </a:tc>
                <a:tc>
                  <a:txBody>
                    <a:bodyPr/>
                    <a:lstStyle/>
                    <a:p>
                      <a:r>
                        <a:rPr lang="en-GB" sz="1700" dirty="0">
                          <a:latin typeface="Arial" panose="020B0604020202020204" pitchFamily="34" charset="0"/>
                          <a:cs typeface="Arial" panose="020B0604020202020204" pitchFamily="34" charset="0"/>
                        </a:rPr>
                        <a:t>Cymru</a:t>
                      </a:r>
                    </a:p>
                  </a:txBody>
                  <a:tcPr>
                    <a:solidFill>
                      <a:srgbClr val="C5E3A5"/>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700" dirty="0">
                          <a:latin typeface="Arial" panose="020B0604020202020204" pitchFamily="34" charset="0"/>
                          <a:cs typeface="Arial" panose="020B0604020202020204" pitchFamily="34" charset="0"/>
                        </a:rPr>
                        <a:t>ALl Cymreig lle mae’r plentyn dan gadwad</a:t>
                      </a:r>
                    </a:p>
                  </a:txBody>
                  <a:tcPr>
                    <a:solidFill>
                      <a:srgbClr val="C5E3A5"/>
                    </a:solidFill>
                  </a:tcPr>
                </a:tc>
                <a:extLst>
                  <a:ext uri="{0D108BD9-81ED-4DB2-BD59-A6C34878D82A}">
                    <a16:rowId xmlns="" xmlns:a16="http://schemas.microsoft.com/office/drawing/2014/main" val="10005"/>
                  </a:ext>
                </a:extLst>
              </a:tr>
              <a:tr h="370840">
                <a:tc>
                  <a:txBody>
                    <a:bodyPr/>
                    <a:lstStyle/>
                    <a:p>
                      <a:r>
                        <a:rPr lang="en-GB" sz="1700" baseline="0" dirty="0" smtClean="0">
                          <a:latin typeface="Arial" panose="020B0604020202020204" pitchFamily="34" charset="0"/>
                          <a:cs typeface="Arial" panose="020B0604020202020204" pitchFamily="34" charset="0"/>
                        </a:rPr>
                        <a:t>Yn preswylio fel arfer yng </a:t>
                      </a:r>
                      <a:r>
                        <a:rPr lang="en-GB" sz="1700" baseline="0" dirty="0">
                          <a:latin typeface="Arial" panose="020B0604020202020204" pitchFamily="34" charset="0"/>
                          <a:cs typeface="Arial" panose="020B0604020202020204" pitchFamily="34" charset="0"/>
                        </a:rPr>
                        <a:t>Nghymru</a:t>
                      </a:r>
                      <a:endParaRPr lang="en-GB" sz="1700" dirty="0">
                        <a:latin typeface="Arial" panose="020B0604020202020204" pitchFamily="34" charset="0"/>
                        <a:cs typeface="Arial" panose="020B0604020202020204" pitchFamily="34" charset="0"/>
                      </a:endParaRPr>
                    </a:p>
                  </a:txBody>
                  <a:tcPr>
                    <a:solidFill>
                      <a:srgbClr val="ECF6E2"/>
                    </a:solidFill>
                  </a:tcPr>
                </a:tc>
                <a:tc>
                  <a:txBody>
                    <a:bodyPr/>
                    <a:lstStyle/>
                    <a:p>
                      <a:r>
                        <a:rPr lang="en-GB" sz="1700" dirty="0">
                          <a:latin typeface="Arial" panose="020B0604020202020204" pitchFamily="34" charset="0"/>
                          <a:cs typeface="Arial" panose="020B0604020202020204" pitchFamily="34" charset="0"/>
                        </a:rPr>
                        <a:t>Dim ymwneud blaenorol â’r gwasanaethau cymdeithasol nac </a:t>
                      </a:r>
                      <a:r>
                        <a:rPr lang="en-GB" sz="1700" dirty="0" smtClean="0">
                          <a:latin typeface="Arial" panose="020B0604020202020204" pitchFamily="34" charset="0"/>
                          <a:cs typeface="Arial" panose="020B0604020202020204" pitchFamily="34" charset="0"/>
                        </a:rPr>
                        <a:t/>
                      </a:r>
                      <a:br>
                        <a:rPr lang="en-GB" sz="1700" dirty="0" smtClean="0">
                          <a:latin typeface="Arial" panose="020B0604020202020204" pitchFamily="34" charset="0"/>
                          <a:cs typeface="Arial" panose="020B0604020202020204" pitchFamily="34" charset="0"/>
                        </a:rPr>
                      </a:br>
                      <a:r>
                        <a:rPr lang="en-GB" sz="1700" dirty="0" smtClean="0">
                          <a:latin typeface="Arial" panose="020B0604020202020204" pitchFamily="34" charset="0"/>
                          <a:cs typeface="Arial" panose="020B0604020202020204" pitchFamily="34" charset="0"/>
                        </a:rPr>
                        <a:t>yn </a:t>
                      </a:r>
                      <a:r>
                        <a:rPr lang="en-GB" sz="1700" dirty="0">
                          <a:latin typeface="Arial" panose="020B0604020202020204" pitchFamily="34" charset="0"/>
                          <a:cs typeface="Arial" panose="020B0604020202020204" pitchFamily="34" charset="0"/>
                        </a:rPr>
                        <a:t>blant</a:t>
                      </a:r>
                      <a:r>
                        <a:rPr lang="en-GB" sz="1700" baseline="0" dirty="0">
                          <a:latin typeface="Arial" panose="020B0604020202020204" pitchFamily="34" charset="0"/>
                          <a:cs typeface="Arial" panose="020B0604020202020204" pitchFamily="34" charset="0"/>
                        </a:rPr>
                        <a:t> sy’n </a:t>
                      </a:r>
                      <a:r>
                        <a:rPr lang="en-GB" sz="1700" dirty="0">
                          <a:latin typeface="Arial" panose="020B0604020202020204" pitchFamily="34" charset="0"/>
                          <a:cs typeface="Arial" panose="020B0604020202020204" pitchFamily="34" charset="0"/>
                        </a:rPr>
                        <a:t>derbyn gofal</a:t>
                      </a:r>
                    </a:p>
                  </a:txBody>
                  <a:tcPr>
                    <a:solidFill>
                      <a:srgbClr val="ECF6E2"/>
                    </a:solidFill>
                  </a:tcPr>
                </a:tc>
                <a:tc>
                  <a:txBody>
                    <a:bodyPr/>
                    <a:lstStyle/>
                    <a:p>
                      <a:r>
                        <a:rPr lang="en-GB" sz="1700" dirty="0">
                          <a:latin typeface="Arial" panose="020B0604020202020204" pitchFamily="34" charset="0"/>
                          <a:cs typeface="Arial" panose="020B0604020202020204" pitchFamily="34" charset="0"/>
                        </a:rPr>
                        <a:t>Lloegr</a:t>
                      </a:r>
                    </a:p>
                  </a:txBody>
                  <a:tcPr>
                    <a:solidFill>
                      <a:srgbClr val="ECF6E2"/>
                    </a:solidFill>
                  </a:tcPr>
                </a:tc>
                <a:tc>
                  <a:txBody>
                    <a:bodyPr/>
                    <a:lstStyle/>
                    <a:p>
                      <a:r>
                        <a:rPr lang="en-GB" sz="1700" dirty="0">
                          <a:latin typeface="Arial" panose="020B0604020202020204" pitchFamily="34" charset="0"/>
                          <a:cs typeface="Arial" panose="020B0604020202020204" pitchFamily="34" charset="0"/>
                        </a:rPr>
                        <a:t>Cyfrifoldeb deuol</a:t>
                      </a:r>
                    </a:p>
                  </a:txBody>
                  <a:tcPr>
                    <a:solidFill>
                      <a:srgbClr val="ECF6E2"/>
                    </a:solidFill>
                  </a:tcPr>
                </a:tc>
                <a:extLst>
                  <a:ext uri="{0D108BD9-81ED-4DB2-BD59-A6C34878D82A}">
                    <a16:rowId xmlns="" xmlns:a16="http://schemas.microsoft.com/office/drawing/2014/main" val="10006"/>
                  </a:ext>
                </a:extLst>
              </a:tr>
            </a:tbl>
          </a:graphicData>
        </a:graphic>
      </p:graphicFrame>
      <p:sp>
        <p:nvSpPr>
          <p:cNvPr id="2" name="Slide Number Placeholder 1"/>
          <p:cNvSpPr>
            <a:spLocks noGrp="1"/>
          </p:cNvSpPr>
          <p:nvPr>
            <p:ph type="sldNum" sz="quarter" idx="12"/>
          </p:nvPr>
        </p:nvSpPr>
        <p:spPr/>
        <p:txBody>
          <a:bodyPr/>
          <a:lstStyle/>
          <a:p>
            <a:fld id="{259CC62F-30C0-4A15-BEEE-9BC3816535A8}" type="slidenum">
              <a:rPr lang="en-GB" smtClean="0"/>
              <a:pPr/>
              <a:t>7</a:t>
            </a:fld>
            <a:endParaRPr lang="en-GB" dirty="0"/>
          </a:p>
        </p:txBody>
      </p:sp>
    </p:spTree>
    <p:extLst>
      <p:ext uri="{BB962C8B-B14F-4D97-AF65-F5344CB8AC3E}">
        <p14:creationId xmlns:p14="http://schemas.microsoft.com/office/powerpoint/2010/main" val="4085222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Cludadwyedd</a:t>
            </a:r>
            <a:r>
              <a:rPr lang="en-GB" baseline="0" dirty="0"/>
              <a:t> a thefniadau </a:t>
            </a:r>
            <a:r>
              <a:rPr lang="en-GB" baseline="0" dirty="0" smtClean="0"/>
              <a:t/>
            </a:r>
            <a:br>
              <a:rPr lang="en-GB" baseline="0" dirty="0" smtClean="0"/>
            </a:br>
            <a:r>
              <a:rPr lang="en-GB" baseline="0" dirty="0" smtClean="0"/>
              <a:t>trawsffiniol</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8336931"/>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8</a:t>
            </a:fld>
            <a:endParaRPr lang="en-GB" dirty="0"/>
          </a:p>
        </p:txBody>
      </p:sp>
    </p:spTree>
    <p:extLst>
      <p:ext uri="{BB962C8B-B14F-4D97-AF65-F5344CB8AC3E}">
        <p14:creationId xmlns:p14="http://schemas.microsoft.com/office/powerpoint/2010/main" val="84287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747727BF-E4BB-490E-8336-4A3F6B6A10E3}"/>
                                            </p:graphicEl>
                                          </p:spTgt>
                                        </p:tgtEl>
                                        <p:attrNameLst>
                                          <p:attrName>style.visibility</p:attrName>
                                        </p:attrNameLst>
                                      </p:cBhvr>
                                      <p:to>
                                        <p:strVal val="visible"/>
                                      </p:to>
                                    </p:set>
                                    <p:animEffect transition="in" filter="fade">
                                      <p:cBhvr>
                                        <p:cTn id="7" dur="1000"/>
                                        <p:tgtEl>
                                          <p:spTgt spid="5">
                                            <p:graphicEl>
                                              <a:dgm id="{747727BF-E4BB-490E-8336-4A3F6B6A10E3}"/>
                                            </p:graphicEl>
                                          </p:spTgt>
                                        </p:tgtEl>
                                      </p:cBhvr>
                                    </p:animEffect>
                                    <p:anim calcmode="lin" valueType="num">
                                      <p:cBhvr>
                                        <p:cTn id="8" dur="1000" fill="hold"/>
                                        <p:tgtEl>
                                          <p:spTgt spid="5">
                                            <p:graphicEl>
                                              <a:dgm id="{747727BF-E4BB-490E-8336-4A3F6B6A10E3}"/>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747727BF-E4BB-490E-8336-4A3F6B6A10E3}"/>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32B32497-D8EB-4255-B888-532348819CD6}"/>
                                            </p:graphicEl>
                                          </p:spTgt>
                                        </p:tgtEl>
                                        <p:attrNameLst>
                                          <p:attrName>style.visibility</p:attrName>
                                        </p:attrNameLst>
                                      </p:cBhvr>
                                      <p:to>
                                        <p:strVal val="visible"/>
                                      </p:to>
                                    </p:set>
                                    <p:animEffect transition="in" filter="fade">
                                      <p:cBhvr>
                                        <p:cTn id="12" dur="1000"/>
                                        <p:tgtEl>
                                          <p:spTgt spid="5">
                                            <p:graphicEl>
                                              <a:dgm id="{32B32497-D8EB-4255-B888-532348819CD6}"/>
                                            </p:graphicEl>
                                          </p:spTgt>
                                        </p:tgtEl>
                                      </p:cBhvr>
                                    </p:animEffect>
                                    <p:anim calcmode="lin" valueType="num">
                                      <p:cBhvr>
                                        <p:cTn id="13" dur="1000" fill="hold"/>
                                        <p:tgtEl>
                                          <p:spTgt spid="5">
                                            <p:graphicEl>
                                              <a:dgm id="{32B32497-D8EB-4255-B888-532348819CD6}"/>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32B32497-D8EB-4255-B888-532348819CD6}"/>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graphicEl>
                                              <a:dgm id="{3FFEF6F6-DEA0-469D-AC54-FA1E9D22F7E9}"/>
                                            </p:graphicEl>
                                          </p:spTgt>
                                        </p:tgtEl>
                                        <p:attrNameLst>
                                          <p:attrName>style.visibility</p:attrName>
                                        </p:attrNameLst>
                                      </p:cBhvr>
                                      <p:to>
                                        <p:strVal val="visible"/>
                                      </p:to>
                                    </p:set>
                                    <p:animEffect transition="in" filter="fade">
                                      <p:cBhvr>
                                        <p:cTn id="19" dur="1000"/>
                                        <p:tgtEl>
                                          <p:spTgt spid="5">
                                            <p:graphicEl>
                                              <a:dgm id="{3FFEF6F6-DEA0-469D-AC54-FA1E9D22F7E9}"/>
                                            </p:graphicEl>
                                          </p:spTgt>
                                        </p:tgtEl>
                                      </p:cBhvr>
                                    </p:animEffect>
                                    <p:anim calcmode="lin" valueType="num">
                                      <p:cBhvr>
                                        <p:cTn id="20" dur="1000" fill="hold"/>
                                        <p:tgtEl>
                                          <p:spTgt spid="5">
                                            <p:graphicEl>
                                              <a:dgm id="{3FFEF6F6-DEA0-469D-AC54-FA1E9D22F7E9}"/>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3FFEF6F6-DEA0-469D-AC54-FA1E9D22F7E9}"/>
                                            </p:graphic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5">
                                            <p:graphicEl>
                                              <a:dgm id="{B245F0DF-C865-4074-ABDF-119EB11B6FB4}"/>
                                            </p:graphicEl>
                                          </p:spTgt>
                                        </p:tgtEl>
                                        <p:attrNameLst>
                                          <p:attrName>style.visibility</p:attrName>
                                        </p:attrNameLst>
                                      </p:cBhvr>
                                      <p:to>
                                        <p:strVal val="visible"/>
                                      </p:to>
                                    </p:set>
                                    <p:animEffect transition="in" filter="fade">
                                      <p:cBhvr>
                                        <p:cTn id="24" dur="1000"/>
                                        <p:tgtEl>
                                          <p:spTgt spid="5">
                                            <p:graphicEl>
                                              <a:dgm id="{B245F0DF-C865-4074-ABDF-119EB11B6FB4}"/>
                                            </p:graphicEl>
                                          </p:spTgt>
                                        </p:tgtEl>
                                      </p:cBhvr>
                                    </p:animEffect>
                                    <p:anim calcmode="lin" valueType="num">
                                      <p:cBhvr>
                                        <p:cTn id="25" dur="1000" fill="hold"/>
                                        <p:tgtEl>
                                          <p:spTgt spid="5">
                                            <p:graphicEl>
                                              <a:dgm id="{B245F0DF-C865-4074-ABDF-119EB11B6FB4}"/>
                                            </p:graphicEl>
                                          </p:spTgt>
                                        </p:tgtEl>
                                        <p:attrNameLst>
                                          <p:attrName>ppt_x</p:attrName>
                                        </p:attrNameLst>
                                      </p:cBhvr>
                                      <p:tavLst>
                                        <p:tav tm="0">
                                          <p:val>
                                            <p:strVal val="#ppt_x"/>
                                          </p:val>
                                        </p:tav>
                                        <p:tav tm="100000">
                                          <p:val>
                                            <p:strVal val="#ppt_x"/>
                                          </p:val>
                                        </p:tav>
                                      </p:tavLst>
                                    </p:anim>
                                    <p:anim calcmode="lin" valueType="num">
                                      <p:cBhvr>
                                        <p:cTn id="26" dur="1000" fill="hold"/>
                                        <p:tgtEl>
                                          <p:spTgt spid="5">
                                            <p:graphicEl>
                                              <a:dgm id="{B245F0DF-C865-4074-ABDF-119EB11B6FB4}"/>
                                            </p:graphic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5">
                                            <p:graphicEl>
                                              <a:dgm id="{61DB7D18-C0D3-48F2-8212-1652C04DCD57}"/>
                                            </p:graphicEl>
                                          </p:spTgt>
                                        </p:tgtEl>
                                        <p:attrNameLst>
                                          <p:attrName>style.visibility</p:attrName>
                                        </p:attrNameLst>
                                      </p:cBhvr>
                                      <p:to>
                                        <p:strVal val="visible"/>
                                      </p:to>
                                    </p:set>
                                    <p:animEffect transition="in" filter="fade">
                                      <p:cBhvr>
                                        <p:cTn id="31" dur="1000"/>
                                        <p:tgtEl>
                                          <p:spTgt spid="5">
                                            <p:graphicEl>
                                              <a:dgm id="{61DB7D18-C0D3-48F2-8212-1652C04DCD57}"/>
                                            </p:graphicEl>
                                          </p:spTgt>
                                        </p:tgtEl>
                                      </p:cBhvr>
                                    </p:animEffect>
                                    <p:anim calcmode="lin" valueType="num">
                                      <p:cBhvr>
                                        <p:cTn id="32" dur="1000" fill="hold"/>
                                        <p:tgtEl>
                                          <p:spTgt spid="5">
                                            <p:graphicEl>
                                              <a:dgm id="{61DB7D18-C0D3-48F2-8212-1652C04DCD57}"/>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61DB7D18-C0D3-48F2-8212-1652C04DCD57}"/>
                                            </p:graphic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
                                            <p:graphicEl>
                                              <a:dgm id="{75ABBE52-FE80-49F6-99E0-D357EACDF62C}"/>
                                            </p:graphicEl>
                                          </p:spTgt>
                                        </p:tgtEl>
                                        <p:attrNameLst>
                                          <p:attrName>style.visibility</p:attrName>
                                        </p:attrNameLst>
                                      </p:cBhvr>
                                      <p:to>
                                        <p:strVal val="visible"/>
                                      </p:to>
                                    </p:set>
                                    <p:animEffect transition="in" filter="fade">
                                      <p:cBhvr>
                                        <p:cTn id="36" dur="1000"/>
                                        <p:tgtEl>
                                          <p:spTgt spid="5">
                                            <p:graphicEl>
                                              <a:dgm id="{75ABBE52-FE80-49F6-99E0-D357EACDF62C}"/>
                                            </p:graphicEl>
                                          </p:spTgt>
                                        </p:tgtEl>
                                      </p:cBhvr>
                                    </p:animEffect>
                                    <p:anim calcmode="lin" valueType="num">
                                      <p:cBhvr>
                                        <p:cTn id="37" dur="1000" fill="hold"/>
                                        <p:tgtEl>
                                          <p:spTgt spid="5">
                                            <p:graphicEl>
                                              <a:dgm id="{75ABBE52-FE80-49F6-99E0-D357EACDF62C}"/>
                                            </p:graphicEl>
                                          </p:spTgt>
                                        </p:tgtEl>
                                        <p:attrNameLst>
                                          <p:attrName>ppt_x</p:attrName>
                                        </p:attrNameLst>
                                      </p:cBhvr>
                                      <p:tavLst>
                                        <p:tav tm="0">
                                          <p:val>
                                            <p:strVal val="#ppt_x"/>
                                          </p:val>
                                        </p:tav>
                                        <p:tav tm="100000">
                                          <p:val>
                                            <p:strVal val="#ppt_x"/>
                                          </p:val>
                                        </p:tav>
                                      </p:tavLst>
                                    </p:anim>
                                    <p:anim calcmode="lin" valueType="num">
                                      <p:cBhvr>
                                        <p:cTn id="38" dur="1000" fill="hold"/>
                                        <p:tgtEl>
                                          <p:spTgt spid="5">
                                            <p:graphicEl>
                                              <a:dgm id="{75ABBE52-FE80-49F6-99E0-D357EACDF62C}"/>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6047</TotalTime>
  <Words>4625</Words>
  <Application>Microsoft Office PowerPoint</Application>
  <PresentationFormat>On-screen Show (4:3)</PresentationFormat>
  <Paragraphs>262</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Trosolwg – Asesu a Diwallu Anghenion  Unigolion yn yr Ystad Ddiogeledd</vt:lpstr>
      <vt:lpstr>Llesiant a dylestwyddau hollgyffredinol eraill</vt:lpstr>
      <vt:lpstr>Rhannau’r Ddeddf   </vt:lpstr>
      <vt:lpstr>Asesu anghenion yr unigolyn</vt:lpstr>
      <vt:lpstr>Diwallu anghenion unigolion</vt:lpstr>
      <vt:lpstr>Eithriadau</vt:lpstr>
      <vt:lpstr>Pa awdurdod lleol sy’n gyfrifol  am oedolion?</vt:lpstr>
      <vt:lpstr>Pa awdurdod lleol sy’n gyfrifol  am blant?</vt:lpstr>
      <vt:lpstr>Cludadwyedd a thefniadau  trawsffiniol</vt:lpstr>
      <vt:lpstr>Cyfrifoldeb dros oedolion ag anghenion gofal a chymorth</vt:lpstr>
      <vt:lpstr>Cyfrifoldeb dros blant ag anghenion gofal a chymorth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Richardson</dc:creator>
  <cp:lastModifiedBy>Bethan Price</cp:lastModifiedBy>
  <cp:revision>329</cp:revision>
  <cp:lastPrinted>2016-02-09T17:06:27Z</cp:lastPrinted>
  <dcterms:created xsi:type="dcterms:W3CDTF">2016-01-17T11:17:12Z</dcterms:created>
  <dcterms:modified xsi:type="dcterms:W3CDTF">2016-05-13T15:44:37Z</dcterms:modified>
</cp:coreProperties>
</file>