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76" r:id="rId3"/>
    <p:sldId id="269" r:id="rId4"/>
    <p:sldId id="268" r:id="rId5"/>
    <p:sldId id="275" r:id="rId6"/>
    <p:sldId id="257" r:id="rId7"/>
    <p:sldId id="265" r:id="rId8"/>
    <p:sldId id="271" r:id="rId9"/>
    <p:sldId id="270" r:id="rId10"/>
    <p:sldId id="259" r:id="rId11"/>
    <p:sldId id="272" r:id="rId12"/>
    <p:sldId id="260" r:id="rId13"/>
    <p:sldId id="263" r:id="rId14"/>
    <p:sldId id="261" r:id="rId15"/>
    <p:sldId id="273" r:id="rId16"/>
    <p:sldId id="2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7C30"/>
    <a:srgbClr val="E9B73C"/>
    <a:srgbClr val="C50067"/>
    <a:srgbClr val="36B555"/>
    <a:srgbClr val="5CC9E3"/>
    <a:srgbClr val="F9E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031" autoAdjust="0"/>
    <p:restoredTop sz="68633" autoAdjust="0"/>
  </p:normalViewPr>
  <p:slideViewPr>
    <p:cSldViewPr snapToGrid="0">
      <p:cViewPr>
        <p:scale>
          <a:sx n="80" d="100"/>
          <a:sy n="80" d="100"/>
        </p:scale>
        <p:origin x="-1506" y="-60"/>
      </p:cViewPr>
      <p:guideLst>
        <p:guide orient="horz" pos="2160"/>
        <p:guide pos="3840"/>
      </p:guideLst>
    </p:cSldViewPr>
  </p:slideViewPr>
  <p:outlineViewPr>
    <p:cViewPr>
      <p:scale>
        <a:sx n="33" d="100"/>
        <a:sy n="33" d="100"/>
      </p:scale>
      <p:origin x="0" y="16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17E1B6-612E-4EAB-AEB5-83CB761930C8}" type="datetimeFigureOut">
              <a:rPr lang="en-GB" smtClean="0"/>
              <a:pPr/>
              <a:t>14/07/2016</a:t>
            </a:fld>
            <a:endParaRPr lang="en-GB"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9D6F3E-2A04-40F1-9BCF-6E1D56561353}" type="slidenum">
              <a:rPr lang="en-GB" smtClean="0"/>
              <a:pPr/>
              <a:t>‹#›</a:t>
            </a:fld>
            <a:endParaRPr lang="en-GB" dirty="0"/>
          </a:p>
        </p:txBody>
      </p:sp>
    </p:spTree>
    <p:extLst>
      <p:ext uri="{BB962C8B-B14F-4D97-AF65-F5344CB8AC3E}">
        <p14:creationId xmlns:p14="http://schemas.microsoft.com/office/powerpoint/2010/main" val="39171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Dylai’r modiwl Cyflwyniad a Chefndir gael ei ddarparu</a:t>
            </a:r>
            <a:r>
              <a:rPr lang="en-GB" baseline="0" dirty="0" smtClean="0"/>
              <a:t> ar ddechrau’r hyfforddiant eiriolaeth cyn dechrau’r modiwl hwn. </a:t>
            </a:r>
            <a:endParaRPr lang="en-GB" dirty="0" smtClean="0"/>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a:t>
            </a:fld>
            <a:endParaRPr lang="en-GB" dirty="0"/>
          </a:p>
        </p:txBody>
      </p:sp>
    </p:spTree>
    <p:extLst>
      <p:ext uri="{BB962C8B-B14F-4D97-AF65-F5344CB8AC3E}">
        <p14:creationId xmlns:p14="http://schemas.microsoft.com/office/powerpoint/2010/main" val="2764398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smtClean="0"/>
              <a:t>NOD: </a:t>
            </a:r>
            <a:r>
              <a:rPr lang="cy-GB" noProof="0" dirty="0" smtClean="0"/>
              <a:t>Hysbysu’r </a:t>
            </a:r>
            <a:r>
              <a:rPr lang="cy-GB" noProof="0" dirty="0" smtClean="0"/>
              <a:t>dysgwyr</a:t>
            </a:r>
            <a:r>
              <a:rPr lang="cy-GB" baseline="0" noProof="0" dirty="0" smtClean="0"/>
              <a:t> o’r dulliau eirioli gwahanol.</a:t>
            </a:r>
          </a:p>
          <a:p>
            <a:r>
              <a:rPr lang="cy-GB" baseline="0" noProof="0" dirty="0" smtClean="0"/>
              <a:t>	</a:t>
            </a:r>
          </a:p>
          <a:p>
            <a:r>
              <a:rPr lang="cy-GB" baseline="0" noProof="0" dirty="0" smtClean="0"/>
              <a:t>HYFFORDDWR: Cyflwynwch ac eglurwch bob math o eiriolaeth ar wahân (gweler y brîff hyfforddi ‘Mathau o 	eiriolaeth’).  </a:t>
            </a:r>
          </a:p>
          <a:p>
            <a:endParaRPr lang="cy-GB" baseline="0" noProof="0" dirty="0" smtClean="0"/>
          </a:p>
          <a:p>
            <a:r>
              <a:rPr lang="cy-GB" baseline="0" noProof="0" dirty="0" smtClean="0"/>
              <a:t>Anogwch </a:t>
            </a:r>
            <a:r>
              <a:rPr lang="cy-GB" baseline="0" noProof="0" dirty="0" smtClean="0"/>
              <a:t>drafodaeth ymhlith y dysgwyr gyda chwestiynau megis: </a:t>
            </a:r>
          </a:p>
          <a:p>
            <a:pPr marL="628650" lvl="1" indent="-171450">
              <a:buFont typeface="Arial" panose="020B0604020202020204" pitchFamily="34" charset="0"/>
              <a:buChar char="•"/>
            </a:pPr>
            <a:r>
              <a:rPr lang="cy-GB" baseline="0" noProof="0" dirty="0" smtClean="0"/>
              <a:t>Pwy allai ddarparu’r math hwn o eiriolaeth? </a:t>
            </a:r>
          </a:p>
          <a:p>
            <a:pPr marL="628650" lvl="1" indent="-171450">
              <a:buFont typeface="Arial" panose="020B0604020202020204" pitchFamily="34" charset="0"/>
              <a:buChar char="•"/>
            </a:pPr>
            <a:r>
              <a:rPr lang="cy-GB" baseline="0" noProof="0" dirty="0" smtClean="0"/>
              <a:t>Oes gan unrhyw un enghraifft o’r math hwn o eiriolaeth?</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10</a:t>
            </a:fld>
            <a:endParaRPr lang="en-GB" dirty="0"/>
          </a:p>
        </p:txBody>
      </p:sp>
    </p:spTree>
    <p:extLst>
      <p:ext uri="{BB962C8B-B14F-4D97-AF65-F5344CB8AC3E}">
        <p14:creationId xmlns:p14="http://schemas.microsoft.com/office/powerpoint/2010/main" val="802625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smtClean="0"/>
              <a:t>NOD: </a:t>
            </a:r>
            <a:r>
              <a:rPr lang="cy-GB" noProof="0" dirty="0" smtClean="0"/>
              <a:t>Cyfuno </a:t>
            </a:r>
            <a:r>
              <a:rPr lang="cy-GB" noProof="0" dirty="0" smtClean="0"/>
              <a:t>dealltwriaeth y dysgwr o’r mathau gwahanol o eiriolaeth.</a:t>
            </a:r>
            <a:endParaRPr lang="cy-GB" baseline="0" noProof="0" dirty="0" smtClean="0"/>
          </a:p>
          <a:p>
            <a:r>
              <a:rPr lang="cy-GB" baseline="0" noProof="0" dirty="0" smtClean="0"/>
              <a:t>Cefnogi’r </a:t>
            </a:r>
            <a:r>
              <a:rPr lang="cy-GB" baseline="0" noProof="0" dirty="0" smtClean="0"/>
              <a:t>dysgwyr i gymharu a gwrthgyferbynnu’r mathau gwahanol o eiriolaeth.</a:t>
            </a:r>
          </a:p>
          <a:p>
            <a:endParaRPr lang="cy-GB" baseline="0" noProof="0" dirty="0" smtClean="0"/>
          </a:p>
          <a:p>
            <a:r>
              <a:rPr lang="cy-GB" baseline="0" noProof="0" dirty="0" smtClean="0"/>
              <a:t>HYFFORDDWR: Mewn parau neu grwpiau, gofynnwch i’r dysgwyr gwblhau’r tabl drwy ystyried y pethau sy’n debyg ac yn wahanol rhwng y mathau o eiriolaeth.</a:t>
            </a:r>
          </a:p>
          <a:p>
            <a:r>
              <a:rPr lang="cy-GB" baseline="0" noProof="0" dirty="0" smtClean="0"/>
              <a:t>Gofynnwch </a:t>
            </a:r>
            <a:r>
              <a:rPr lang="cy-GB" baseline="0" noProof="0" dirty="0" smtClean="0"/>
              <a:t>i bob pâr neu grŵp ddarparu adborth sy’n ymwneud ag un math o eiriolaeth.</a:t>
            </a:r>
          </a:p>
          <a:p>
            <a:endParaRPr lang="cy-GB" baseline="0" noProof="0" dirty="0" smtClean="0"/>
          </a:p>
          <a:p>
            <a:r>
              <a:rPr lang="cy-GB" baseline="0" noProof="0" dirty="0" smtClean="0"/>
              <a:t>(Adnodd 1d)</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11</a:t>
            </a:fld>
            <a:endParaRPr lang="en-GB" dirty="0"/>
          </a:p>
        </p:txBody>
      </p:sp>
    </p:spTree>
    <p:extLst>
      <p:ext uri="{BB962C8B-B14F-4D97-AF65-F5344CB8AC3E}">
        <p14:creationId xmlns:p14="http://schemas.microsoft.com/office/powerpoint/2010/main" val="61838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 </a:t>
            </a:r>
            <a:r>
              <a:rPr lang="en-GB" sz="1200" kern="1200" dirty="0" err="1" smtClean="0">
                <a:solidFill>
                  <a:schemeClr val="tx1"/>
                </a:solidFill>
                <a:effectLst/>
                <a:latin typeface="+mn-lt"/>
                <a:ea typeface="+mn-ea"/>
                <a:cs typeface="+mn-cs"/>
              </a:rPr>
              <a:t>Cyfuno</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theori eiriolaeth drwy ei chyflwyno mewn termau mwy ymarferol.</a:t>
            </a:r>
            <a:endParaRPr lang="cy-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Annog</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dysgwyr i ddechrau ystyried sut mae eu profiadau eu hunain yn berthnasol i’r rôl eirioli.</a:t>
            </a:r>
            <a:endParaRPr lang="cy-GB" sz="1200" kern="1200" dirty="0" smtClean="0">
              <a:solidFill>
                <a:schemeClr val="tx1"/>
              </a:solidFill>
              <a:effectLst/>
              <a:latin typeface="+mn-lt"/>
              <a:ea typeface="+mn-ea"/>
              <a:cs typeface="+mn-cs"/>
            </a:endParaRPr>
          </a:p>
          <a:p>
            <a:r>
              <a:rPr lang="en-GB" baseline="0" dirty="0" smtClean="0"/>
              <a:t> </a:t>
            </a:r>
          </a:p>
          <a:p>
            <a:r>
              <a:rPr lang="en-GB" baseline="0" dirty="0" smtClean="0"/>
              <a:t>HYFFORDDWR: Rhowch un set o gardiau fesul pâr/grŵp. Gofynnwch i’r dysgwyr greu’r ‘broses eirioli’ drwy roi’r cardiau yn y drefn y byddent yn ymddangos yn ystod sefyllfa eirioli yn eu barn hwn.  </a:t>
            </a:r>
          </a:p>
          <a:p>
            <a:endParaRPr lang="en-GB" b="1" baseline="0" dirty="0" smtClean="0"/>
          </a:p>
          <a:p>
            <a:r>
              <a:rPr lang="en-GB" b="1" baseline="0" dirty="0" err="1" smtClean="0"/>
              <a:t>Nid</a:t>
            </a:r>
            <a:r>
              <a:rPr lang="en-GB" b="1" baseline="0" dirty="0" smtClean="0"/>
              <a:t> </a:t>
            </a:r>
            <a:r>
              <a:rPr lang="en-GB" b="1" baseline="0" dirty="0" smtClean="0"/>
              <a:t>yw rhai cardiau yn rhan o’r broses eirioli</a:t>
            </a:r>
            <a:r>
              <a:rPr lang="en-GB" baseline="0" dirty="0" smtClean="0"/>
              <a:t> – gofynnwch i’r dysgwyr gadw’r rhain i’r naill ochr. </a:t>
            </a:r>
          </a:p>
          <a:p>
            <a:endParaRPr lang="en-GB" baseline="0" dirty="0" smtClean="0"/>
          </a:p>
          <a:p>
            <a:r>
              <a:rPr lang="en-GB" baseline="0" dirty="0" err="1" smtClean="0"/>
              <a:t>Mae’n</a:t>
            </a:r>
            <a:r>
              <a:rPr lang="en-GB" baseline="0" dirty="0" smtClean="0"/>
              <a:t> </a:t>
            </a:r>
            <a:r>
              <a:rPr lang="en-GB" baseline="0" dirty="0" smtClean="0"/>
              <a:t>bwysig nodi nad oes </a:t>
            </a:r>
            <a:r>
              <a:rPr lang="en-GB" b="1" baseline="0" dirty="0" smtClean="0"/>
              <a:t>un</a:t>
            </a:r>
            <a:r>
              <a:rPr lang="en-GB" baseline="0" dirty="0" smtClean="0"/>
              <a:t> broses neu lwybr ar gyfer eiriolaeth. Efallai bydd angen treulio mwy o amser/llai o amser ar rai camau, gallwn neidio dros gam, neu gallai’r drefn newid.  </a:t>
            </a:r>
          </a:p>
          <a:p>
            <a:endParaRPr lang="en-GB" baseline="0" dirty="0" smtClean="0"/>
          </a:p>
          <a:p>
            <a:r>
              <a:rPr lang="en-GB" baseline="0" dirty="0" err="1" smtClean="0"/>
              <a:t>Gofynnwch</a:t>
            </a:r>
            <a:r>
              <a:rPr lang="en-GB" baseline="0" dirty="0" smtClean="0"/>
              <a:t> </a:t>
            </a:r>
            <a:r>
              <a:rPr lang="en-GB" baseline="0" dirty="0" smtClean="0"/>
              <a:t>i grwpiau/parau roi adborth. Trafodwch pam nad yw codi sgwarnogod yn rhan o’r broses eirioli.</a:t>
            </a:r>
          </a:p>
          <a:p>
            <a:endParaRPr lang="en-GB" baseline="0" dirty="0" smtClean="0"/>
          </a:p>
          <a:p>
            <a:r>
              <a:rPr lang="en-GB" baseline="0" dirty="0" smtClean="0"/>
              <a:t>(Adnodd 1e)</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12</a:t>
            </a:fld>
            <a:endParaRPr lang="en-GB" dirty="0"/>
          </a:p>
        </p:txBody>
      </p:sp>
    </p:spTree>
    <p:extLst>
      <p:ext uri="{BB962C8B-B14F-4D97-AF65-F5344CB8AC3E}">
        <p14:creationId xmlns:p14="http://schemas.microsoft.com/office/powerpoint/2010/main" val="1172941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a:t>
            </a:r>
            <a:r>
              <a:rPr lang="en-GB" baseline="0" dirty="0" smtClean="0"/>
              <a:t> </a:t>
            </a:r>
            <a:r>
              <a:rPr lang="en-GB" baseline="0" dirty="0" err="1" smtClean="0"/>
              <a:t>Rhoi</a:t>
            </a:r>
            <a:r>
              <a:rPr lang="en-GB" baseline="0" dirty="0" smtClean="0"/>
              <a:t> </a:t>
            </a:r>
            <a:r>
              <a:rPr lang="en-GB" baseline="0" dirty="0" smtClean="0"/>
              <a:t>awgrym i’r dysgwyr o sut olwg sydd ar broses eirioli, waeth pa fath o eiriolaeth a ddefnyddir, er mwyn troi’r theori yn realiti.</a:t>
            </a:r>
          </a:p>
          <a:p>
            <a:endParaRPr lang="en-GB" baseline="0" dirty="0" smtClean="0"/>
          </a:p>
          <a:p>
            <a:r>
              <a:rPr lang="en-GB" baseline="0" dirty="0" smtClean="0"/>
              <a:t>HYFFORDDWR: Trafodaeth grŵp llawn – Pam fod pob cam yn bwysig, a beth y gallai’r eiriolwr fod angen ei ystyried ar bob cam?</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13</a:t>
            </a:fld>
            <a:endParaRPr lang="en-GB" dirty="0"/>
          </a:p>
        </p:txBody>
      </p:sp>
    </p:spTree>
    <p:extLst>
      <p:ext uri="{BB962C8B-B14F-4D97-AF65-F5344CB8AC3E}">
        <p14:creationId xmlns:p14="http://schemas.microsoft.com/office/powerpoint/2010/main" val="1548944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a:t>
            </a:r>
            <a:r>
              <a:rPr lang="en-GB" dirty="0" smtClean="0"/>
              <a:t>: </a:t>
            </a:r>
            <a:r>
              <a:rPr lang="en-GB" dirty="0" err="1" smtClean="0"/>
              <a:t>Cyfuno’r</a:t>
            </a:r>
            <a:r>
              <a:rPr lang="en-GB" dirty="0" smtClean="0"/>
              <a:t> </a:t>
            </a:r>
            <a:r>
              <a:rPr lang="en-GB" dirty="0" smtClean="0"/>
              <a:t>dysgu a dod â’r sesiwn i ben.</a:t>
            </a:r>
          </a:p>
          <a:p>
            <a:endParaRPr lang="en-GB" dirty="0" smtClean="0"/>
          </a:p>
          <a:p>
            <a:r>
              <a:rPr lang="en-GB" dirty="0" smtClean="0"/>
              <a:t>HYFFORDDWR:</a:t>
            </a:r>
            <a:r>
              <a:rPr lang="en-GB" baseline="0" dirty="0" smtClean="0"/>
              <a:t> Gofynnwch i’r dysgwyr ystyried yr hyn a drafodwyd. </a:t>
            </a:r>
          </a:p>
          <a:p>
            <a:pPr marL="1543050" lvl="3" indent="-171450">
              <a:buFont typeface="Arial" panose="020B0604020202020204" pitchFamily="34" charset="0"/>
              <a:buChar char="•"/>
            </a:pPr>
            <a:r>
              <a:rPr lang="en-GB" baseline="0" dirty="0" smtClean="0"/>
              <a:t>Ydyn nhw’n deall beth yw eiriolaeth?	</a:t>
            </a:r>
          </a:p>
          <a:p>
            <a:pPr marL="1543050" lvl="3" indent="-171450">
              <a:buFont typeface="Arial" panose="020B0604020202020204" pitchFamily="34" charset="0"/>
              <a:buChar char="•"/>
            </a:pPr>
            <a:r>
              <a:rPr lang="en-GB" baseline="0" dirty="0" smtClean="0"/>
              <a:t>Ydyn nhw’n gallu gwerthfawrogi pam mae eiriolaeth yn bwysig i bobl? 	</a:t>
            </a:r>
          </a:p>
          <a:p>
            <a:pPr marL="1543050" lvl="3" indent="-171450">
              <a:buFont typeface="Arial" panose="020B0604020202020204" pitchFamily="34" charset="0"/>
              <a:buChar char="•"/>
            </a:pPr>
            <a:r>
              <a:rPr lang="en-GB" baseline="0" dirty="0" smtClean="0"/>
              <a:t>Ydyn nhw’n gallu adnabod pryd maen nhw’n gweithredu fel eiriolwr neu pryd y gallen nhw wneud hynny yn eu rôl bresennol? – Mae hyn yn arwain at y modiwl nesaf.</a:t>
            </a:r>
          </a:p>
          <a:p>
            <a:r>
              <a:rPr lang="en-GB" baseline="0" dirty="0" smtClean="0"/>
              <a:t>	</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14</a:t>
            </a:fld>
            <a:endParaRPr lang="en-GB" dirty="0"/>
          </a:p>
        </p:txBody>
      </p:sp>
    </p:spTree>
    <p:extLst>
      <p:ext uri="{BB962C8B-B14F-4D97-AF65-F5344CB8AC3E}">
        <p14:creationId xmlns:p14="http://schemas.microsoft.com/office/powerpoint/2010/main" val="3012974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 </a:t>
            </a:r>
            <a:r>
              <a:rPr lang="en-GB" dirty="0" err="1" smtClean="0"/>
              <a:t>Egluro</a:t>
            </a:r>
            <a:r>
              <a:rPr lang="en-GB" dirty="0" smtClean="0"/>
              <a:t> </a:t>
            </a:r>
            <a:r>
              <a:rPr lang="en-GB" dirty="0" smtClean="0"/>
              <a:t>i’r dysgwyr beth y</a:t>
            </a:r>
            <a:r>
              <a:rPr lang="en-GB" baseline="0" dirty="0" smtClean="0"/>
              <a:t> bwriadwyd ei gyflwyno yn ystod y sesiwn. </a:t>
            </a:r>
            <a:r>
              <a:rPr lang="en-GB" dirty="0" smtClean="0"/>
              <a:t>	</a:t>
            </a:r>
          </a:p>
          <a:p>
            <a:r>
              <a:rPr lang="en-GB" dirty="0" err="1" smtClean="0"/>
              <a:t>Gadael</a:t>
            </a:r>
            <a:r>
              <a:rPr lang="en-GB" baseline="0" dirty="0" smtClean="0"/>
              <a:t> </a:t>
            </a:r>
            <a:r>
              <a:rPr lang="en-GB" baseline="0" dirty="0" smtClean="0"/>
              <a:t>i’r dysgwyr werthuso’r sesiwn yn seiliedig ar y canlyniadau bwriadedig.</a:t>
            </a:r>
            <a:r>
              <a:rPr lang="en-GB" dirty="0" smtClean="0"/>
              <a:t> </a:t>
            </a:r>
          </a:p>
          <a:p>
            <a:endParaRPr lang="en-GB" dirty="0" smtClean="0"/>
          </a:p>
          <a:p>
            <a:r>
              <a:rPr lang="en-GB" dirty="0" smtClean="0"/>
              <a:t>HYFFORDDWR:</a:t>
            </a:r>
            <a:r>
              <a:rPr lang="en-GB" baseline="0" dirty="0" smtClean="0"/>
              <a:t> Gofynnwch i’r dysgwyr roi sylwadau ar y canlyniadau dysgu ar gyfer y sesiwn – ydy’r rhain wedi’u cyflawni yn eu barn hwy? </a:t>
            </a:r>
          </a:p>
          <a:p>
            <a:r>
              <a:rPr lang="en-GB" baseline="0" dirty="0" err="1" smtClean="0"/>
              <a:t>Gofynnwch</a:t>
            </a:r>
            <a:r>
              <a:rPr lang="en-GB" baseline="0" dirty="0" smtClean="0"/>
              <a:t> </a:t>
            </a:r>
            <a:r>
              <a:rPr lang="en-GB" baseline="0" dirty="0" smtClean="0"/>
              <a:t>i’r dysgwyr gwblhau gwerthusiad.</a:t>
            </a:r>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15</a:t>
            </a:fld>
            <a:endParaRPr lang="en-GB" dirty="0"/>
          </a:p>
        </p:txBody>
      </p:sp>
    </p:spTree>
    <p:extLst>
      <p:ext uri="{BB962C8B-B14F-4D97-AF65-F5344CB8AC3E}">
        <p14:creationId xmlns:p14="http://schemas.microsoft.com/office/powerpoint/2010/main" val="1175158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smtClean="0"/>
              <a:t>NOD: </a:t>
            </a:r>
            <a:r>
              <a:rPr lang="cy-GB" noProof="0" dirty="0" smtClean="0"/>
              <a:t>Egluro </a:t>
            </a:r>
            <a:r>
              <a:rPr lang="cy-GB" noProof="0" dirty="0" smtClean="0"/>
              <a:t>wrth y dysgwyr beth fydd yn cael ei drafod yn ystod y sesiwn.</a:t>
            </a:r>
            <a:endParaRPr lang="cy-GB" baseline="0" noProof="0" dirty="0" smtClean="0"/>
          </a:p>
          <a:p>
            <a:r>
              <a:rPr lang="cy-GB" noProof="0" dirty="0" smtClean="0"/>
              <a:t>Caniatáu </a:t>
            </a:r>
            <a:r>
              <a:rPr lang="cy-GB" noProof="0" dirty="0" smtClean="0"/>
              <a:t>i’r dysgwyr werthuso’r</a:t>
            </a:r>
            <a:r>
              <a:rPr lang="cy-GB" baseline="0" noProof="0" dirty="0" smtClean="0"/>
              <a:t> sesiwn yn seiliedig ar y canlyniadau bwriadedig.</a:t>
            </a:r>
          </a:p>
          <a:p>
            <a:endParaRPr lang="cy-GB" noProof="0" dirty="0" smtClean="0"/>
          </a:p>
          <a:p>
            <a:r>
              <a:rPr lang="cy-GB" baseline="0" noProof="0" dirty="0" smtClean="0"/>
              <a:t>HYFFORDDWR: Gofynnwch i’r dysgwyr roi sylwadau ar y canlyniadau dysgu ar gyfer y sesiwn – A yw hyn yn gydnaws â’r hyn roeddech yn ei ddisgwyl? A oes unrhyw beth ar goll y byddech yn hoffi ei </a:t>
            </a:r>
            <a:r>
              <a:rPr lang="cy-GB" baseline="0" noProof="0" dirty="0" smtClean="0"/>
              <a:t>gwmpasu</a:t>
            </a:r>
            <a:r>
              <a:rPr lang="cy-GB" baseline="0" noProof="0" dirty="0" smtClean="0"/>
              <a:t>?</a:t>
            </a:r>
          </a:p>
          <a:p>
            <a:endParaRPr lang="cy-GB" baseline="0" noProof="0" dirty="0" smtClean="0"/>
          </a:p>
          <a:p>
            <a:r>
              <a:rPr lang="cy-GB" baseline="0" noProof="0" dirty="0" smtClean="0"/>
              <a:t>Lle </a:t>
            </a:r>
            <a:r>
              <a:rPr lang="cy-GB" baseline="0" noProof="0" dirty="0" smtClean="0"/>
              <a:t>y bydd y dysgwyr am drafod pynciau ychwanegol, ystyriwch a fydd hyn yn cael ei drafod yn ystod y sesiwn – os na fydd, a fyddai’n fwy perthnasol i un o’r modiwlau eraill? A allai gael ei gynnwys 	yn y sesiwn hon? </a:t>
            </a:r>
            <a:r>
              <a:rPr lang="en-GB" baseline="0" dirty="0" smtClean="0"/>
              <a:t> </a:t>
            </a:r>
          </a:p>
        </p:txBody>
      </p:sp>
      <p:sp>
        <p:nvSpPr>
          <p:cNvPr id="4" name="Slide Number Placeholder 3"/>
          <p:cNvSpPr>
            <a:spLocks noGrp="1"/>
          </p:cNvSpPr>
          <p:nvPr>
            <p:ph type="sldNum" sz="quarter" idx="10"/>
          </p:nvPr>
        </p:nvSpPr>
        <p:spPr/>
        <p:txBody>
          <a:bodyPr/>
          <a:lstStyle/>
          <a:p>
            <a:fld id="{C39D6F3E-2A04-40F1-9BCF-6E1D56561353}" type="slidenum">
              <a:rPr lang="en-GB" smtClean="0"/>
              <a:pPr/>
              <a:t>2</a:t>
            </a:fld>
            <a:endParaRPr lang="en-GB" dirty="0"/>
          </a:p>
        </p:txBody>
      </p:sp>
    </p:spTree>
    <p:extLst>
      <p:ext uri="{BB962C8B-B14F-4D97-AF65-F5344CB8AC3E}">
        <p14:creationId xmlns:p14="http://schemas.microsoft.com/office/powerpoint/2010/main" val="230999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 </a:t>
            </a:r>
            <a:r>
              <a:rPr lang="en-GB" sz="1200" kern="1200" dirty="0" err="1" smtClean="0">
                <a:solidFill>
                  <a:schemeClr val="tx1"/>
                </a:solidFill>
                <a:effectLst/>
                <a:latin typeface="+mn-lt"/>
                <a:ea typeface="+mn-ea"/>
                <a:cs typeface="+mn-cs"/>
              </a:rPr>
              <a:t>Ennyn</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diddordeb y dysgwyr ac annog empathi â’r unigolion yn y datganiadau.</a:t>
            </a:r>
            <a:endParaRPr lang="cy-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Dechrau</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dangos pŵer eiriolaeth a sut mae’n gallu cael effaith bositif ar fywydau pobl.</a:t>
            </a:r>
            <a:endParaRPr lang="cy-GB" sz="1200" kern="1200" dirty="0" smtClean="0">
              <a:solidFill>
                <a:schemeClr val="tx1"/>
              </a:solidFill>
              <a:effectLst/>
              <a:latin typeface="+mn-lt"/>
              <a:ea typeface="+mn-ea"/>
              <a:cs typeface="+mn-cs"/>
            </a:endParaRPr>
          </a:p>
          <a:p>
            <a:r>
              <a:rPr lang="en-GB" dirty="0" smtClean="0"/>
              <a:t> </a:t>
            </a:r>
          </a:p>
          <a:p>
            <a:pPr defTabSz="931774">
              <a:defRPr/>
            </a:pPr>
            <a:r>
              <a:rPr lang="cy-GB" noProof="0" dirty="0" smtClean="0"/>
              <a:t>HYFFORDDWR:</a:t>
            </a:r>
            <a:r>
              <a:rPr lang="cy-GB" baseline="0" noProof="0" dirty="0" smtClean="0"/>
              <a:t> Naill ai gall yr hyfforddwr ddarllen yr enghreifftiau bywyd go iawn ar goedd neu eu dosbarthu 	ymhlith y grwpiau fel bod un person yn eu darllen ar goedd a’r grŵp yn eu trafod (efallai y byddai’n </a:t>
            </a:r>
            <a:r>
              <a:rPr lang="cy-GB" baseline="0" noProof="0" dirty="0" smtClean="0"/>
              <a:t>well </a:t>
            </a:r>
            <a:r>
              <a:rPr lang="cy-GB" baseline="0" noProof="0" dirty="0" smtClean="0"/>
              <a:t>gennych ddefnyddio eich enghreifftiau eich hun). </a:t>
            </a:r>
          </a:p>
          <a:p>
            <a:endParaRPr lang="cy-GB" baseline="0" noProof="0" dirty="0" smtClean="0"/>
          </a:p>
          <a:p>
            <a:r>
              <a:rPr lang="cy-GB" baseline="0" noProof="0" dirty="0" smtClean="0"/>
              <a:t>Mewn </a:t>
            </a:r>
            <a:r>
              <a:rPr lang="cy-GB" baseline="0" noProof="0" dirty="0" smtClean="0"/>
              <a:t>grwpiau neu barau, gofynnwch i’r dysgwyr drafod sut maen nhw’n teimlo ar </a:t>
            </a:r>
            <a:r>
              <a:rPr lang="cy-GB" baseline="0" noProof="0" dirty="0" smtClean="0">
                <a:latin typeface="Calibri" panose="020F0502020204030204" pitchFamily="34" charset="0"/>
              </a:rPr>
              <a:t>ôl clywed/darllen y sylwadau a ph’un a ydynt yn uniaethu â’r eiriolwr, y person sy’n derbyn yr eiriolaeth neu’r ddau</a:t>
            </a:r>
            <a:r>
              <a:rPr lang="cy-GB" baseline="0" noProof="0" dirty="0" smtClean="0"/>
              <a:t>.</a:t>
            </a:r>
            <a:endParaRPr lang="cy-GB" noProof="0" dirty="0" smtClean="0"/>
          </a:p>
          <a:p>
            <a:endParaRPr lang="en-GB" baseline="0" dirty="0" smtClean="0"/>
          </a:p>
          <a:p>
            <a:r>
              <a:rPr lang="en-GB" baseline="0" dirty="0" smtClean="0"/>
              <a:t>(Adnodd 1a)</a:t>
            </a:r>
          </a:p>
        </p:txBody>
      </p:sp>
      <p:sp>
        <p:nvSpPr>
          <p:cNvPr id="4" name="Slide Number Placeholder 3"/>
          <p:cNvSpPr>
            <a:spLocks noGrp="1"/>
          </p:cNvSpPr>
          <p:nvPr>
            <p:ph type="sldNum" sz="quarter" idx="10"/>
          </p:nvPr>
        </p:nvSpPr>
        <p:spPr/>
        <p:txBody>
          <a:bodyPr/>
          <a:lstStyle/>
          <a:p>
            <a:fld id="{C39D6F3E-2A04-40F1-9BCF-6E1D56561353}" type="slidenum">
              <a:rPr lang="en-GB" smtClean="0"/>
              <a:pPr/>
              <a:t>3</a:t>
            </a:fld>
            <a:endParaRPr lang="en-GB" dirty="0"/>
          </a:p>
        </p:txBody>
      </p:sp>
    </p:spTree>
    <p:extLst>
      <p:ext uri="{BB962C8B-B14F-4D97-AF65-F5344CB8AC3E}">
        <p14:creationId xmlns:p14="http://schemas.microsoft.com/office/powerpoint/2010/main" val="334675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smtClean="0"/>
              <a:t>NOD:</a:t>
            </a:r>
            <a:r>
              <a:rPr lang="cy-GB" baseline="0" noProof="0" dirty="0" smtClean="0"/>
              <a:t> </a:t>
            </a:r>
            <a:r>
              <a:rPr lang="cy-GB" noProof="0" dirty="0" smtClean="0"/>
              <a:t>Cysylltu’r </a:t>
            </a:r>
            <a:r>
              <a:rPr lang="cy-GB" noProof="0" dirty="0" smtClean="0"/>
              <a:t>gwahaniaeth y gall eiriolaeth</a:t>
            </a:r>
            <a:r>
              <a:rPr lang="cy-GB" baseline="0" noProof="0" dirty="0" smtClean="0"/>
              <a:t> ei wneud â’r datganiadau llesiant yn y Ddeddf, er mwyn pwysleisio pa mor bwysig y gall eiriolaeth fod er mwyn sicrhau bod canlyniadau llesiant pobl yn </a:t>
            </a:r>
            <a:r>
              <a:rPr lang="cy-GB" baseline="0" noProof="0" dirty="0" smtClean="0"/>
              <a:t>cael </a:t>
            </a:r>
            <a:r>
              <a:rPr lang="cy-GB" baseline="0" noProof="0" dirty="0" smtClean="0"/>
              <a:t>eu cyflawni, yn unol â nod y Ddeddf.</a:t>
            </a:r>
          </a:p>
          <a:p>
            <a:endParaRPr lang="cy-GB" baseline="0" noProof="0" dirty="0" smtClean="0"/>
          </a:p>
          <a:p>
            <a:r>
              <a:rPr lang="cy-GB" baseline="0" noProof="0" dirty="0" smtClean="0"/>
              <a:t>HYFFORDDWR: O dan y Ddeddf, mae’n rhaid i awdurdodau lleol ddeall a chefnogi’r canlyniadau llesiant y mae pobl am eu cyflawni. </a:t>
            </a:r>
          </a:p>
          <a:p>
            <a:endParaRPr lang="cy-GB" baseline="0" noProof="0" dirty="0" smtClean="0"/>
          </a:p>
          <a:p>
            <a:r>
              <a:rPr lang="cy-GB" baseline="0" noProof="0" dirty="0" smtClean="0"/>
              <a:t>Mae’r </a:t>
            </a:r>
            <a:r>
              <a:rPr lang="cy-GB" baseline="0" noProof="0" dirty="0" smtClean="0"/>
              <a:t>datganiadau canlyniadau a nodir yn y Côd Ymarfer ar Ran 2 Swyddogaethau Cyffredinol yn nodi’r meysydd allweddol lle y gall gofal a chymorth wneud gwahaniaeth er mwyn gwella canlyniadau </a:t>
            </a:r>
            <a:r>
              <a:rPr lang="cy-GB" baseline="0" noProof="0" dirty="0" smtClean="0"/>
              <a:t>llesiant </a:t>
            </a:r>
            <a:r>
              <a:rPr lang="cy-GB" baseline="0" noProof="0" dirty="0" smtClean="0"/>
              <a:t>pobl, sef:</a:t>
            </a:r>
          </a:p>
          <a:p>
            <a:endParaRPr lang="cy-GB" baseline="0" noProof="0" dirty="0" smtClean="0"/>
          </a:p>
          <a:p>
            <a:pPr marL="192081" lvl="0" indent="-174708">
              <a:buFont typeface="Arial" panose="020B0604020202020204" pitchFamily="34" charset="0"/>
              <a:buChar char="•"/>
            </a:pPr>
            <a:r>
              <a:rPr lang="cy-GB" baseline="0" noProof="0" dirty="0" smtClean="0"/>
              <a:t>Llesiant – Rwy’n gwybod ac yn deall pa ofal, cymorth a chyfleoedd sydd ar gael i mi ac rwy’n cael yr help sydd ei angen arnaf, pan fydd ei angen arnaf, yn y ffordd rwy’n ei dymuno</a:t>
            </a:r>
          </a:p>
          <a:p>
            <a:pPr marL="192081" lvl="0" indent="-174708">
              <a:buFont typeface="Arial" panose="020B0604020202020204" pitchFamily="34" charset="0"/>
              <a:buChar char="•"/>
            </a:pPr>
            <a:r>
              <a:rPr lang="cy-GB" baseline="0" noProof="0" dirty="0" smtClean="0"/>
              <a:t>Sicrhau hawliau a hawliadau – Caiff fy hawliau eu parchu, mae gennyf lais a rheolaeth, rwy’n cyfrannu at wneud penderfyniadau sy’n effeithio ar fy mywyd, caiff fy amgylchiadau unigol eu hystyried, gallaf siarad ar fy rhan fy hun neu mae gennyf rhywun all siarad ar fy rhan ac rwy’n cael gofal drwy gyfrwng y Gymraeg os bydd ei angen </a:t>
            </a:r>
            <a:r>
              <a:rPr lang="cy-GB" baseline="0" noProof="0" dirty="0" smtClean="0"/>
              <a:t>arnaf</a:t>
            </a:r>
          </a:p>
          <a:p>
            <a:pPr marL="17373" lvl="0" indent="0">
              <a:buFont typeface="Arial" panose="020B0604020202020204" pitchFamily="34" charset="0"/>
              <a:buNone/>
            </a:pPr>
            <a:endParaRPr lang="cy-GB" baseline="0" noProof="0" dirty="0" smtClean="0"/>
          </a:p>
          <a:p>
            <a:pPr marL="17373" lvl="0" indent="0">
              <a:buFont typeface="Arial" panose="020B0604020202020204" pitchFamily="34" charset="0"/>
              <a:buNone/>
            </a:pPr>
            <a:r>
              <a:rPr lang="cy-GB" baseline="0" noProof="0" dirty="0" smtClean="0"/>
              <a:t>Mae eiriolaeth yn sylfaenol er mwyn cefnogi pobl i gymryd rhan yn weithredol a chyfrannu at y broses o ddatblygu eu canlyniadau llesiant eu hunain.</a:t>
            </a:r>
            <a:endParaRPr lang="cy-GB" noProof="0"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4</a:t>
            </a:fld>
            <a:endParaRPr lang="en-GB" dirty="0"/>
          </a:p>
        </p:txBody>
      </p:sp>
    </p:spTree>
    <p:extLst>
      <p:ext uri="{BB962C8B-B14F-4D97-AF65-F5344CB8AC3E}">
        <p14:creationId xmlns:p14="http://schemas.microsoft.com/office/powerpoint/2010/main" val="330787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Nod:</a:t>
            </a:r>
            <a:r>
              <a:rPr lang="en-GB" baseline="0" dirty="0" smtClean="0"/>
              <a:t> </a:t>
            </a:r>
            <a:r>
              <a:rPr lang="cy-GB" noProof="0" dirty="0" smtClean="0"/>
              <a:t>Cynorthwyo’r </a:t>
            </a:r>
            <a:r>
              <a:rPr lang="cy-GB" noProof="0" dirty="0" smtClean="0"/>
              <a:t>dysgwyr i</a:t>
            </a:r>
            <a:r>
              <a:rPr lang="cy-GB" baseline="0" noProof="0" dirty="0" smtClean="0"/>
              <a:t> ddatblygu </a:t>
            </a:r>
            <a:r>
              <a:rPr lang="cy-GB" noProof="0" dirty="0" smtClean="0"/>
              <a:t>empathi ymhellach tuag at bobl a allai</a:t>
            </a:r>
            <a:r>
              <a:rPr lang="cy-GB" baseline="0" noProof="0" dirty="0" smtClean="0"/>
              <a:t> gael budd o eiriolaeth.</a:t>
            </a:r>
          </a:p>
          <a:p>
            <a:r>
              <a:rPr lang="cy-GB" baseline="0" noProof="0" dirty="0" smtClean="0"/>
              <a:t>Cynorthwyo’r </a:t>
            </a:r>
            <a:r>
              <a:rPr lang="cy-GB" sz="1200" kern="1200" noProof="0" dirty="0" smtClean="0">
                <a:solidFill>
                  <a:schemeClr val="tx1"/>
                </a:solidFill>
                <a:effectLst/>
                <a:latin typeface="+mn-lt"/>
                <a:ea typeface="+mn-ea"/>
                <a:cs typeface="+mn-cs"/>
              </a:rPr>
              <a:t>dysgwyr i ddeall bod pawb yn profi sefyllfaoedd lle maent yn teimlo’n ddihyder, lle nad oes unrhyw un yn gwrando ar eu barn ac ati, ac nad yw hyn yn diffinio’r person</a:t>
            </a:r>
            <a:r>
              <a:rPr lang="cy-GB" baseline="0" noProof="0" dirty="0" smtClean="0"/>
              <a:t>.</a:t>
            </a:r>
            <a:endParaRPr lang="cy-GB" noProof="0" dirty="0" smtClean="0"/>
          </a:p>
          <a:p>
            <a:endParaRPr lang="cy-GB" noProof="0" dirty="0" smtClean="0"/>
          </a:p>
          <a:p>
            <a:r>
              <a:rPr lang="cy-GB" noProof="0" dirty="0" smtClean="0"/>
              <a:t>HYFFORDDWR:</a:t>
            </a:r>
            <a:r>
              <a:rPr lang="cy-GB" baseline="0" noProof="0" dirty="0" smtClean="0"/>
              <a:t> Gofynnwch i’r dysgwyr ddewis cerdyn a meddwl am amser yn eu bywydau pan oeddent yn teimlo’r ffordd honno (bod neb yn gwrando arnynt, nad oeddent yn gallu lleisio barn, ddim yn siŵr </a:t>
            </a:r>
            <a:r>
              <a:rPr lang="cy-GB" baseline="0" noProof="0" dirty="0" smtClean="0"/>
              <a:t>o’r opsiynau </a:t>
            </a:r>
            <a:r>
              <a:rPr lang="cy-GB" baseline="0" noProof="0" dirty="0" smtClean="0"/>
              <a:t>ar gyfer newid ac ati).  </a:t>
            </a:r>
          </a:p>
          <a:p>
            <a:endParaRPr lang="cy-GB" baseline="0" noProof="0" dirty="0" smtClean="0"/>
          </a:p>
          <a:p>
            <a:r>
              <a:rPr lang="cy-GB" baseline="0" noProof="0" dirty="0" smtClean="0"/>
              <a:t>Dywedwch </a:t>
            </a:r>
            <a:r>
              <a:rPr lang="cy-GB" baseline="0" noProof="0" dirty="0" smtClean="0"/>
              <a:t>wrth y dysgwyr am rannu dim ond enghreifftiau y maen nhw’n teimlo y gallan nhw eu rhannu gyda’r grŵp.</a:t>
            </a:r>
          </a:p>
          <a:p>
            <a:endParaRPr lang="cy-GB" baseline="0" noProof="0" dirty="0" smtClean="0"/>
          </a:p>
          <a:p>
            <a:r>
              <a:rPr lang="cy-GB" baseline="0" noProof="0" dirty="0" smtClean="0"/>
              <a:t>Byddwch </a:t>
            </a:r>
            <a:r>
              <a:rPr lang="cy-GB" baseline="0" noProof="0" dirty="0" smtClean="0"/>
              <a:t>yn ymwybodol o’r pynciau emosiynol posibl a allai ysgogi teimladau annisgwyl ymhlith y dysgwyr. Ystyriwch ymlaen llaw sut y byddech yn delio â’r sefyllfa hon pe bai’n codi. Gallech </a:t>
            </a:r>
            <a:r>
              <a:rPr lang="cy-GB" baseline="0" noProof="0" dirty="0" smtClean="0"/>
              <a:t>ddewis </a:t>
            </a:r>
            <a:r>
              <a:rPr lang="cy-GB" baseline="0" noProof="0" dirty="0" smtClean="0"/>
              <a:t>cyflwyno’r adran hon ar y cyd â rhywun arall, neu sicrhau bod cydweithiwr wrth law i helpu’r unigolyn er mwyn caniatáu i chi barhau â’r sesiwn. Fel arall gallech neilltuo amser ar gyfer seibiant </a:t>
            </a:r>
            <a:r>
              <a:rPr lang="cy-GB" baseline="0" noProof="0" dirty="0" smtClean="0"/>
              <a:t>os </a:t>
            </a:r>
            <a:r>
              <a:rPr lang="cy-GB" baseline="0" noProof="0" dirty="0" smtClean="0"/>
              <a:t>bydd angen.</a:t>
            </a:r>
          </a:p>
          <a:p>
            <a:endParaRPr lang="en-GB" baseline="0" dirty="0" smtClean="0"/>
          </a:p>
          <a:p>
            <a:r>
              <a:rPr lang="en-GB" baseline="0" dirty="0" smtClean="0"/>
              <a:t>(Adnodd 1b)</a:t>
            </a:r>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5</a:t>
            </a:fld>
            <a:endParaRPr lang="en-GB" dirty="0"/>
          </a:p>
        </p:txBody>
      </p:sp>
    </p:spTree>
    <p:extLst>
      <p:ext uri="{BB962C8B-B14F-4D97-AF65-F5344CB8AC3E}">
        <p14:creationId xmlns:p14="http://schemas.microsoft.com/office/powerpoint/2010/main" val="862050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noProof="0" dirty="0" smtClean="0"/>
              <a:t>NOD: </a:t>
            </a:r>
            <a:r>
              <a:rPr lang="cy-GB" noProof="0" dirty="0" smtClean="0"/>
              <a:t>Rhoi </a:t>
            </a:r>
            <a:r>
              <a:rPr lang="cy-GB" noProof="0" dirty="0" smtClean="0"/>
              <a:t>diffiniad clir i ddysgwyr o’r term ‘eiriolaeth’ er mwyn datblygu eu dealltwriaeth drwy weddill</a:t>
            </a:r>
            <a:r>
              <a:rPr lang="cy-GB" baseline="0" noProof="0" dirty="0" smtClean="0"/>
              <a:t> </a:t>
            </a:r>
            <a:r>
              <a:rPr lang="cy-GB" noProof="0" dirty="0" smtClean="0"/>
              <a:t>y</a:t>
            </a:r>
            <a:r>
              <a:rPr lang="cy-GB" baseline="0" noProof="0" dirty="0" smtClean="0"/>
              <a:t> modiwl(au).</a:t>
            </a:r>
            <a:endParaRPr lang="cy-GB" noProof="0" dirty="0" smtClean="0"/>
          </a:p>
          <a:p>
            <a:endParaRPr lang="cy-GB" noProof="0" dirty="0" smtClean="0"/>
          </a:p>
          <a:p>
            <a:r>
              <a:rPr lang="cy-GB" noProof="0" smtClean="0"/>
              <a:t>HYFFORDDWR</a:t>
            </a:r>
            <a:r>
              <a:rPr lang="cy-GB" noProof="0" dirty="0" smtClean="0"/>
              <a:t>: Cyflwynwch</a:t>
            </a:r>
            <a:r>
              <a:rPr lang="cy-GB" baseline="0" noProof="0" dirty="0" smtClean="0"/>
              <a:t> y sleidiau yn amlinellu egwyddorion a’r diffiniadau o eiriolaeth a gofynnwch i’r dysgwyr wneud sylwadau a/neu ofyn cwestiynau fel y dymunant.</a:t>
            </a:r>
            <a:endParaRPr lang="cy-GB" noProof="0" dirty="0" smtClean="0"/>
          </a:p>
          <a:p>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6</a:t>
            </a:fld>
            <a:endParaRPr lang="en-GB" dirty="0"/>
          </a:p>
        </p:txBody>
      </p:sp>
    </p:spTree>
    <p:extLst>
      <p:ext uri="{BB962C8B-B14F-4D97-AF65-F5344CB8AC3E}">
        <p14:creationId xmlns:p14="http://schemas.microsoft.com/office/powerpoint/2010/main" val="2255711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Diffiniadau</a:t>
            </a:r>
            <a:r>
              <a:rPr lang="en-GB" baseline="0" dirty="0" smtClean="0"/>
              <a:t> eang o’r Ddeddf Gwasanaethau Cymdeithasol a Llesiant (Cymru).</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7</a:t>
            </a:fld>
            <a:endParaRPr lang="en-GB" dirty="0"/>
          </a:p>
        </p:txBody>
      </p:sp>
    </p:spTree>
    <p:extLst>
      <p:ext uri="{BB962C8B-B14F-4D97-AF65-F5344CB8AC3E}">
        <p14:creationId xmlns:p14="http://schemas.microsoft.com/office/powerpoint/2010/main" val="3540091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HYFFORDDWR: Trafodwch bob egwyddor</a:t>
            </a:r>
            <a:r>
              <a:rPr lang="en-GB" baseline="0" dirty="0" smtClean="0"/>
              <a:t> gan sicrhau bod yr ethos gyffredinol o gydbwyso ‘dymuniadau a theimladau’ yn erbyn ‘budd gorau’ yn rhedeg drwy’r broses gyfan.</a:t>
            </a:r>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8</a:t>
            </a:fld>
            <a:endParaRPr lang="en-GB" dirty="0"/>
          </a:p>
        </p:txBody>
      </p:sp>
    </p:spTree>
    <p:extLst>
      <p:ext uri="{BB962C8B-B14F-4D97-AF65-F5344CB8AC3E}">
        <p14:creationId xmlns:p14="http://schemas.microsoft.com/office/powerpoint/2010/main" val="1033747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GB" sz="1100" dirty="0" smtClean="0"/>
              <a:t>NOD: </a:t>
            </a:r>
            <a:r>
              <a:rPr lang="cy-GB" sz="1100" noProof="0" dirty="0" smtClean="0"/>
              <a:t>Cyfuno </a:t>
            </a:r>
            <a:r>
              <a:rPr lang="cy-GB" sz="1100" noProof="0" dirty="0" smtClean="0"/>
              <a:t>gwybodaeth a roddwyd mewn sleidiau blaenorol.	</a:t>
            </a:r>
          </a:p>
          <a:p>
            <a:pPr defTabSz="931774">
              <a:defRPr/>
            </a:pPr>
            <a:r>
              <a:rPr lang="cy-GB" sz="1100" noProof="0" dirty="0" smtClean="0"/>
              <a:t>Dangos </a:t>
            </a:r>
            <a:r>
              <a:rPr lang="cy-GB" sz="1100" noProof="0" dirty="0" smtClean="0"/>
              <a:t>nad yw r</a:t>
            </a:r>
            <a:r>
              <a:rPr lang="cy-GB" sz="1100" noProof="0" dirty="0" smtClean="0">
                <a:latin typeface="Calibri" panose="020F0502020204030204" pitchFamily="34" charset="0"/>
              </a:rPr>
              <a:t>ôl yr eiriolwr bob amser yn glir a phenodol.</a:t>
            </a:r>
            <a:endParaRPr lang="cy-GB" sz="1100" noProof="0" dirty="0" smtClean="0"/>
          </a:p>
          <a:p>
            <a:pPr defTabSz="931774">
              <a:defRPr/>
            </a:pPr>
            <a:r>
              <a:rPr lang="cy-GB" sz="1100" noProof="0" dirty="0" smtClean="0"/>
              <a:t>Dechrau </a:t>
            </a:r>
            <a:r>
              <a:rPr lang="cy-GB" sz="1100" noProof="0" dirty="0" smtClean="0"/>
              <a:t>cyflwyno’r cysyniad o wahanol</a:t>
            </a:r>
            <a:r>
              <a:rPr lang="cy-GB" sz="1100" baseline="0" noProof="0" dirty="0" smtClean="0"/>
              <a:t> fathau o eiriolaeth.</a:t>
            </a:r>
            <a:endParaRPr lang="cy-GB" sz="1100" noProof="0" dirty="0" smtClean="0"/>
          </a:p>
          <a:p>
            <a:endParaRPr lang="cy-GB" sz="1100" noProof="0" dirty="0" smtClean="0"/>
          </a:p>
          <a:p>
            <a:pPr defTabSz="931774">
              <a:defRPr/>
            </a:pPr>
            <a:r>
              <a:rPr lang="cy-GB" sz="1100" noProof="0" dirty="0" smtClean="0"/>
              <a:t>HYFFORDDWR:</a:t>
            </a:r>
            <a:r>
              <a:rPr lang="cy-GB" sz="1100" baseline="0" noProof="0" dirty="0" smtClean="0"/>
              <a:t> Rhowch set o gardiau ie/na/efallai i bob dysgwr.</a:t>
            </a:r>
            <a:endParaRPr lang="cy-GB" sz="1100" noProof="0" dirty="0" smtClean="0"/>
          </a:p>
          <a:p>
            <a:r>
              <a:rPr lang="cy-GB" sz="1100" noProof="0" dirty="0" smtClean="0"/>
              <a:t>Darllenwch</a:t>
            </a:r>
            <a:r>
              <a:rPr lang="cy-GB" sz="1100" baseline="0" noProof="0" dirty="0" smtClean="0"/>
              <a:t> </a:t>
            </a:r>
            <a:r>
              <a:rPr lang="cy-GB" sz="1100" baseline="0" noProof="0" dirty="0" smtClean="0"/>
              <a:t>y sefyllfaoedd byrion ar goedd a gofynnwch i’r dysgwyr ddal cerdyn i fyny sy’n ymateb i’r cwestiwn ‘ai eiriolaeth yw hyn?’. Gallai’r hyfforddwr hefyd ystyried rhoi sefyllfaoedd ysgrifenedig i </a:t>
            </a:r>
            <a:r>
              <a:rPr lang="cy-GB" sz="1100" baseline="0" noProof="0" dirty="0" smtClean="0"/>
              <a:t>barau/grwpiau </a:t>
            </a:r>
            <a:r>
              <a:rPr lang="cy-GB" sz="1100" baseline="0" noProof="0" dirty="0" smtClean="0"/>
              <a:t>bach os ystyrir bod angen mwy o amser i drafod. </a:t>
            </a:r>
            <a:endParaRPr lang="cy-GB" sz="1100" noProof="0" dirty="0" smtClean="0"/>
          </a:p>
          <a:p>
            <a:r>
              <a:rPr lang="cy-GB" sz="1100" noProof="0" dirty="0" smtClean="0"/>
              <a:t>Gofynnwch</a:t>
            </a:r>
            <a:r>
              <a:rPr lang="cy-GB" sz="1100" baseline="0" noProof="0" dirty="0" smtClean="0"/>
              <a:t> </a:t>
            </a:r>
            <a:r>
              <a:rPr lang="cy-GB" sz="1100" baseline="0" noProof="0" dirty="0" smtClean="0"/>
              <a:t>i’r dysgwyr egluro eu hymatebion (nodwch yn arbennig y rhai s’n dewis y cerdyn ‘efallai’ dro ar </a:t>
            </a:r>
            <a:r>
              <a:rPr lang="cy-GB" sz="1100" baseline="0" noProof="0" dirty="0" smtClean="0">
                <a:latin typeface="Calibri" panose="020F0502020204030204" pitchFamily="34" charset="0"/>
              </a:rPr>
              <a:t>ôl tro – ceisiwch annog y dysgwyr i benderfynu ar ie neu na).</a:t>
            </a:r>
            <a:endParaRPr lang="cy-GB" sz="1100" noProof="0" dirty="0" smtClean="0"/>
          </a:p>
          <a:p>
            <a:r>
              <a:rPr lang="cy-GB" sz="1100" noProof="0" dirty="0" smtClean="0"/>
              <a:t>Gallai </a:t>
            </a:r>
            <a:r>
              <a:rPr lang="cy-GB" sz="1100" noProof="0" dirty="0" smtClean="0"/>
              <a:t>rhai o’r sefyllfaoedd hyn fod yn rhan o berthynas eirioli ond nad ydynt yn eiriolaeth ynddynt</a:t>
            </a:r>
            <a:r>
              <a:rPr lang="cy-GB" sz="1100" baseline="0" noProof="0" dirty="0" smtClean="0"/>
              <a:t> eu hunain (e.e. cael gafael ar wybodaeth ar ran rhywun).</a:t>
            </a:r>
          </a:p>
          <a:p>
            <a:r>
              <a:rPr lang="cy-GB" sz="1100" baseline="0" noProof="0" dirty="0" smtClean="0"/>
              <a:t>Mae </a:t>
            </a:r>
            <a:r>
              <a:rPr lang="cy-GB" sz="1100" baseline="0" noProof="0" dirty="0" smtClean="0"/>
              <a:t>rhai yn amlwg yn eiriolaeth, ac eraill yn amlwg ddim, tra bod rhai yn amwys. Ystyriwch hefyd gyfleoedd i ymchwilio i sut mae’r dulliau eirioli yn gwahaniaethu – mae hyn yn arwain i’r adran nesaf</a:t>
            </a:r>
            <a:r>
              <a:rPr lang="cy-GB" sz="1100" noProof="0" dirty="0" smtClean="0"/>
              <a:t>.</a:t>
            </a:r>
          </a:p>
          <a:p>
            <a:endParaRPr lang="cy-GB" sz="1100" noProof="0" dirty="0" smtClean="0"/>
          </a:p>
          <a:p>
            <a:r>
              <a:rPr lang="cy-GB" sz="1100" noProof="0" dirty="0" smtClean="0"/>
              <a:t>(Adnodd 1c)</a:t>
            </a:r>
            <a:endParaRPr lang="cy-GB" sz="1100" noProof="0"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9</a:t>
            </a:fld>
            <a:endParaRPr lang="en-GB" dirty="0"/>
          </a:p>
        </p:txBody>
      </p:sp>
    </p:spTree>
    <p:extLst>
      <p:ext uri="{BB962C8B-B14F-4D97-AF65-F5344CB8AC3E}">
        <p14:creationId xmlns:p14="http://schemas.microsoft.com/office/powerpoint/2010/main" val="3125357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
        <p:nvSpPr>
          <p:cNvPr id="11" name="Rectangle 10"/>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61632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229966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369568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1342673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1710960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1920149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3135518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3555596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3596164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4231235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160089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
        <p:nvSpPr>
          <p:cNvPr id="10"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2" name="Straight Connector 11"/>
          <p:cNvCxnSpPr/>
          <p:nvPr userDrawn="1"/>
        </p:nvCxnSpPr>
        <p:spPr>
          <a:xfrm flipV="1">
            <a:off x="467544" y="1259632"/>
            <a:ext cx="9848487" cy="40508"/>
          </a:xfrm>
          <a:prstGeom prst="line">
            <a:avLst/>
          </a:prstGeom>
          <a:ln w="19050">
            <a:solidFill>
              <a:srgbClr val="5CC9E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87433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2475371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3036431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4EABB8-4EB8-47A3-9970-414A454303EF}" type="datetimeFigureOut">
              <a:rPr lang="en-GB" smtClean="0"/>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F6DE-C98D-48E4-A1EB-E112B2B5191D}" type="slidenum">
              <a:rPr lang="en-GB" smtClean="0"/>
              <a:t>‹#›</a:t>
            </a:fld>
            <a:endParaRPr lang="en-GB" dirty="0"/>
          </a:p>
        </p:txBody>
      </p:sp>
    </p:spTree>
    <p:extLst>
      <p:ext uri="{BB962C8B-B14F-4D97-AF65-F5344CB8AC3E}">
        <p14:creationId xmlns:p14="http://schemas.microsoft.com/office/powerpoint/2010/main" val="230372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18645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200328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3BC5AE9-AD14-41C8-AC10-BD776D92DC6B}" type="slidenum">
              <a:rPr lang="en-GB" smtClean="0"/>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53370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3BC5AE9-AD14-41C8-AC10-BD776D92DC6B}" type="slidenum">
              <a:rPr lang="en-GB" smtClean="0"/>
              <a:pPr/>
              <a:t>‹#›</a:t>
            </a:fld>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73248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3BC5AE9-AD14-41C8-AC10-BD776D92DC6B}" type="slidenum">
              <a:rPr lang="en-GB" smtClean="0"/>
              <a:pPr/>
              <a:t>‹#›</a:t>
            </a:fld>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9892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388189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14/07/2016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9368" y="220140"/>
            <a:ext cx="1241751" cy="1080000"/>
          </a:xfrm>
          <a:prstGeom prst="rect">
            <a:avLst/>
          </a:prstGeom>
        </p:spPr>
      </p:pic>
    </p:spTree>
    <p:extLst>
      <p:ext uri="{BB962C8B-B14F-4D97-AF65-F5344CB8AC3E}">
        <p14:creationId xmlns:p14="http://schemas.microsoft.com/office/powerpoint/2010/main" val="238023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C3B64-AA48-4003-8F61-D9BF1501AC82}" type="datetimeFigureOut">
              <a:rPr lang="en-GB" smtClean="0"/>
              <a:pPr/>
              <a:t>14/07/2016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5AE9-AD14-41C8-AC10-BD776D92DC6B}" type="slidenum">
              <a:rPr lang="en-GB" smtClean="0"/>
              <a:pPr/>
              <a:t>‹#›</a:t>
            </a:fld>
            <a:endParaRPr lang="en-GB" dirty="0"/>
          </a:p>
        </p:txBody>
      </p:sp>
    </p:spTree>
    <p:extLst>
      <p:ext uri="{BB962C8B-B14F-4D97-AF65-F5344CB8AC3E}">
        <p14:creationId xmlns:p14="http://schemas.microsoft.com/office/powerpoint/2010/main" val="124431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EABB8-4EB8-47A3-9970-414A454303EF}" type="datetimeFigureOut">
              <a:rPr lang="en-GB" smtClean="0"/>
              <a:t>14/07/2016</a:t>
            </a:fld>
            <a:endParaRPr lang="en-GB"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BF6DE-C98D-48E4-A1EB-E112B2B5191D}" type="slidenum">
              <a:rPr lang="en-GB" smtClean="0"/>
              <a:t>‹#›</a:t>
            </a:fld>
            <a:endParaRPr lang="en-GB" dirty="0"/>
          </a:p>
        </p:txBody>
      </p:sp>
    </p:spTree>
    <p:extLst>
      <p:ext uri="{BB962C8B-B14F-4D97-AF65-F5344CB8AC3E}">
        <p14:creationId xmlns:p14="http://schemas.microsoft.com/office/powerpoint/2010/main" val="692630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4.png"/><Relationship Id="rId3" Type="http://schemas.openxmlformats.org/officeDocument/2006/relationships/image" Target="../media/image2.jpeg"/><Relationship Id="rId21" Type="http://schemas.openxmlformats.org/officeDocument/2006/relationships/hyperlink" Target="http://www.cgcymru.org.uk/hyb-deall-y-ddeddf/" TargetMode="External"/><Relationship Id="rId17" Type="http://schemas.openxmlformats.org/officeDocument/2006/relationships/image" Target="../media/image2.pdf"/><Relationship Id="rId2" Type="http://schemas.openxmlformats.org/officeDocument/2006/relationships/notesSlide" Target="../notesSlides/notesSlide1.xml"/><Relationship Id="rId20" Type="http://schemas.openxmlformats.org/officeDocument/2006/relationships/image" Target="../media/image6.png"/><Relationship Id="rId1" Type="http://schemas.openxmlformats.org/officeDocument/2006/relationships/slideLayout" Target="../slideLayouts/slideLayout18.xml"/><Relationship Id="rId6" Type="http://schemas.openxmlformats.org/officeDocument/2006/relationships/image" Target="../media/image3.png"/><Relationship Id="rId5" Type="http://schemas.openxmlformats.org/officeDocument/2006/relationships/image" Target="../media/image5.pdf"/><Relationship Id="rId19"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5.pd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58" y="102620"/>
            <a:ext cx="1406106" cy="1222946"/>
          </a:xfrm>
          <a:prstGeom prst="rect">
            <a:avLst/>
          </a:prstGeom>
        </p:spPr>
      </p:pic>
      <p:pic>
        <p:nvPicPr>
          <p:cNvPr id="3" name="Picture 2"/>
          <p:cNvPicPr>
            <a:picLocks noChangeAspect="1"/>
          </p:cNvPicPr>
          <p:nvPr/>
        </p:nvPicPr>
        <mc:AlternateContent xmlns:mc="http://schemas.openxmlformats.org/markup-compatibility/2006">
          <mc:Choice xmlns:lc="http://schemas.openxmlformats.org/drawingml/2006/lockedCanvas"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89364" y="1554228"/>
            <a:ext cx="1937346" cy="5227031"/>
          </a:xfrm>
          <a:prstGeom prst="rect">
            <a:avLst/>
          </a:prstGeom>
        </p:spPr>
      </p:pic>
      <p:pic>
        <p:nvPicPr>
          <p:cNvPr id="4" name="Picture 3" descr="CCW LOGO.pdf"/>
          <p:cNvPicPr>
            <a:picLocks noChangeAspect="1"/>
          </p:cNvPicPr>
          <p:nvPr/>
        </p:nvPicPr>
        <mc:AlternateContent xmlns:mc="http://schemas.openxmlformats.org/markup-compatibility/2006">
          <mc:Choice xmlns:lc="http://schemas.openxmlformats.org/drawingml/2006/lockedCanvas" xmlns:ma="http://schemas.microsoft.com/office/mac/drawingml/2008/main" xmlns:mv="urn:schemas-microsoft-com:mac:vml" xmlns="" Requires="ma">
            <p:blipFill>
              <a:blip r:embed="rId17"/>
              <a:stretch>
                <a:fillRect/>
              </a:stretch>
            </p:blipFill>
          </mc:Choice>
          <mc:Fallback>
            <p:blipFill>
              <a:blip r:embed="rId18"/>
              <a:stretch>
                <a:fillRect/>
              </a:stretch>
            </p:blipFill>
          </mc:Fallback>
        </mc:AlternateContent>
        <p:spPr>
          <a:xfrm>
            <a:off x="4242215" y="425021"/>
            <a:ext cx="2743200" cy="795704"/>
          </a:xfrm>
          <a:prstGeom prst="rect">
            <a:avLst/>
          </a:prstGeom>
        </p:spPr>
      </p:pic>
      <p:pic>
        <p:nvPicPr>
          <p:cNvPr id="5" name="Picture 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0127354" y="5207158"/>
            <a:ext cx="1732273" cy="1224887"/>
          </a:xfrm>
          <a:prstGeom prst="rect">
            <a:avLst/>
          </a:prstGeom>
        </p:spPr>
      </p:pic>
      <p:pic>
        <p:nvPicPr>
          <p:cNvPr id="6" name="Picture 5"/>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630777" y="446634"/>
            <a:ext cx="2228850" cy="752475"/>
          </a:xfrm>
          <a:prstGeom prst="rect">
            <a:avLst/>
          </a:prstGeom>
        </p:spPr>
      </p:pic>
      <p:sp>
        <p:nvSpPr>
          <p:cNvPr id="7" name="Rectangle 6"/>
          <p:cNvSpPr/>
          <p:nvPr/>
        </p:nvSpPr>
        <p:spPr>
          <a:xfrm>
            <a:off x="82475" y="76741"/>
            <a:ext cx="12027049" cy="6702014"/>
          </a:xfrm>
          <a:prstGeom prst="rect">
            <a:avLst/>
          </a:prstGeom>
          <a:noFill/>
          <a:ln w="9525">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 name="Rectangle 7"/>
          <p:cNvSpPr/>
          <p:nvPr/>
        </p:nvSpPr>
        <p:spPr>
          <a:xfrm>
            <a:off x="3473043" y="6062713"/>
            <a:ext cx="4352538"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u="sng" dirty="0" smtClean="0">
                <a:latin typeface="Arial" panose="020B0604020202020204" pitchFamily="34" charset="0"/>
                <a:cs typeface="Arial" panose="020B0604020202020204" pitchFamily="34" charset="0"/>
                <a:hlinkClick r:id="rId21"/>
              </a:rPr>
              <a:t>www.cgcymru.org.uk/hyb-deall-y-ddeddf/</a:t>
            </a:r>
            <a:endParaRPr lang="en-GB" dirty="0">
              <a:latin typeface="Arial" panose="020B0604020202020204" pitchFamily="34" charset="0"/>
              <a:cs typeface="Arial" panose="020B0604020202020204" pitchFamily="34" charset="0"/>
            </a:endParaRPr>
          </a:p>
        </p:txBody>
      </p:sp>
      <p:sp>
        <p:nvSpPr>
          <p:cNvPr id="9" name="Title 1"/>
          <p:cNvSpPr txBox="1">
            <a:spLocks/>
          </p:cNvSpPr>
          <p:nvPr/>
        </p:nvSpPr>
        <p:spPr>
          <a:xfrm>
            <a:off x="0" y="2521974"/>
            <a:ext cx="12192000" cy="9879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000" b="1" dirty="0" smtClean="0">
                <a:solidFill>
                  <a:srgbClr val="5CC9E3"/>
                </a:solidFill>
                <a:latin typeface="Arial" panose="020B0604020202020204" pitchFamily="34" charset="0"/>
                <a:cs typeface="Arial" panose="020B0604020202020204" pitchFamily="34" charset="0"/>
              </a:rPr>
              <a:t>Beth yw Eiriolaeth?</a:t>
            </a:r>
            <a:endParaRPr lang="en-GB" sz="6000" b="1" dirty="0">
              <a:solidFill>
                <a:srgbClr val="5CC9E3"/>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0" y="3622463"/>
            <a:ext cx="12191999" cy="79188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800" dirty="0" smtClean="0">
                <a:latin typeface="Arial" panose="020B0604020202020204" pitchFamily="34" charset="0"/>
                <a:cs typeface="Arial" panose="020B0604020202020204" pitchFamily="34" charset="0"/>
              </a:rPr>
              <a:t>Hyb Gwybodaeth a Dysgu Cyngor Gofal Cymru</a:t>
            </a:r>
            <a:endParaRPr lang="en-GB" sz="2800" dirty="0">
              <a:latin typeface="Arial" panose="020B0604020202020204" pitchFamily="34" charset="0"/>
              <a:cs typeface="Arial" panose="020B0604020202020204" pitchFamily="34" charset="0"/>
            </a:endParaRPr>
          </a:p>
        </p:txBody>
      </p:sp>
      <p:sp>
        <p:nvSpPr>
          <p:cNvPr id="11" name="TextBox 10"/>
          <p:cNvSpPr txBox="1"/>
          <p:nvPr/>
        </p:nvSpPr>
        <p:spPr>
          <a:xfrm>
            <a:off x="0" y="1998754"/>
            <a:ext cx="12191999" cy="523220"/>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Modiwl 1:</a:t>
            </a:r>
            <a:endParaRPr lang="en-GB" sz="2800" dirty="0"/>
          </a:p>
        </p:txBody>
      </p:sp>
    </p:spTree>
    <p:extLst>
      <p:ext uri="{BB962C8B-B14F-4D97-AF65-F5344CB8AC3E}">
        <p14:creationId xmlns:p14="http://schemas.microsoft.com/office/powerpoint/2010/main" val="4156887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Mathau o eiriolaeth</a:t>
            </a:r>
            <a:endParaRPr lang="en-GB" dirty="0"/>
          </a:p>
        </p:txBody>
      </p:sp>
      <p:sp>
        <p:nvSpPr>
          <p:cNvPr id="5" name="TextBox 4"/>
          <p:cNvSpPr txBox="1"/>
          <p:nvPr/>
        </p:nvSpPr>
        <p:spPr>
          <a:xfrm>
            <a:off x="575072" y="1569031"/>
            <a:ext cx="4863600" cy="1908215"/>
          </a:xfrm>
          <a:prstGeom prst="rec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1. </a:t>
            </a:r>
            <a:r>
              <a:rPr lang="cy-GB" sz="2800" dirty="0" smtClean="0">
                <a:latin typeface="Arial" panose="020B0604020202020204" pitchFamily="34" charset="0"/>
                <a:cs typeface="Arial" panose="020B0604020202020204" pitchFamily="34" charset="0"/>
              </a:rPr>
              <a:t>Eiriolaeth cymheiriaid</a:t>
            </a:r>
          </a:p>
          <a:p>
            <a:r>
              <a:rPr lang="cy-GB" dirty="0" smtClean="0">
                <a:latin typeface="Arial" panose="020B0604020202020204" pitchFamily="34" charset="0"/>
                <a:cs typeface="Arial" panose="020B0604020202020204" pitchFamily="34" charset="0"/>
              </a:rPr>
              <a:t>Gall unigolyn edrych am gymorth ar ffurf eiriolaeth gan rywun sy’n deall ei sefyllfa oherwydd ei fod wedi bod yn y sefyllfa honno neu’n profi amgylchiadau tebyg.</a:t>
            </a:r>
          </a:p>
          <a:p>
            <a:endParaRPr lang="cy-GB" dirty="0">
              <a:latin typeface="Arial" panose="020B0604020202020204" pitchFamily="34" charset="0"/>
              <a:cs typeface="Arial" panose="020B0604020202020204" pitchFamily="34" charset="0"/>
            </a:endParaRPr>
          </a:p>
        </p:txBody>
      </p:sp>
      <p:sp>
        <p:nvSpPr>
          <p:cNvPr id="6" name="TextBox 5"/>
          <p:cNvSpPr txBox="1"/>
          <p:nvPr/>
        </p:nvSpPr>
        <p:spPr>
          <a:xfrm>
            <a:off x="5862212" y="1548516"/>
            <a:ext cx="5803762" cy="1908215"/>
          </a:xfrm>
          <a:prstGeom prst="rect">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txBody>
          <a:bodyPr wrap="square" rtlCol="0">
            <a:spAutoFit/>
          </a:bodyPr>
          <a:lstStyle/>
          <a:p>
            <a:r>
              <a:rPr lang="cy-GB" sz="2800" dirty="0" smtClean="0">
                <a:latin typeface="Arial" panose="020B0604020202020204" pitchFamily="34" charset="0"/>
                <a:cs typeface="Arial" panose="020B0604020202020204" pitchFamily="34" charset="0"/>
              </a:rPr>
              <a:t>2. Eiriolaeth ffurfiol</a:t>
            </a:r>
          </a:p>
          <a:p>
            <a:r>
              <a:rPr lang="cy-GB" dirty="0" smtClean="0">
                <a:latin typeface="Arial" panose="020B0604020202020204" pitchFamily="34" charset="0"/>
                <a:cs typeface="Arial" panose="020B0604020202020204" pitchFamily="34" charset="0"/>
              </a:rPr>
              <a:t>Mae elfen o eiriolaeth yn perthyn i rai rolau proffesiynol ehangach. Gall y gweithiwr proffesiynol helpu’r unigolyn i fynegi ei safbwyntiau a’i ddymuniadau gan fynegi ei safbwyntiau neu farn broffesiynol ei hun ar wahân.</a:t>
            </a:r>
            <a:endParaRPr lang="cy-GB" dirty="0">
              <a:latin typeface="Arial" panose="020B0604020202020204" pitchFamily="34" charset="0"/>
              <a:cs typeface="Arial" panose="020B0604020202020204" pitchFamily="34" charset="0"/>
            </a:endParaRPr>
          </a:p>
        </p:txBody>
      </p:sp>
      <p:sp>
        <p:nvSpPr>
          <p:cNvPr id="7" name="TextBox 6"/>
          <p:cNvSpPr txBox="1"/>
          <p:nvPr/>
        </p:nvSpPr>
        <p:spPr>
          <a:xfrm>
            <a:off x="609067" y="4067764"/>
            <a:ext cx="4861918" cy="2462213"/>
          </a:xfrm>
          <a:prstGeom prst="rec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txBody>
          <a:bodyPr wrap="square" rtlCol="0">
            <a:spAutoFit/>
          </a:bodyPr>
          <a:lstStyle/>
          <a:p>
            <a:r>
              <a:rPr lang="cy-GB" sz="2800" dirty="0" smtClean="0">
                <a:latin typeface="Arial" panose="020B0604020202020204" pitchFamily="34" charset="0"/>
                <a:cs typeface="Arial" panose="020B0604020202020204" pitchFamily="34" charset="0"/>
              </a:rPr>
              <a:t>3. Eiriolaeth anffurfiol</a:t>
            </a:r>
          </a:p>
          <a:p>
            <a:r>
              <a:rPr lang="cy-GB" dirty="0" smtClean="0">
                <a:latin typeface="Arial" panose="020B0604020202020204" pitchFamily="34" charset="0"/>
                <a:cs typeface="Arial" panose="020B0604020202020204" pitchFamily="34" charset="0"/>
              </a:rPr>
              <a:t>Gall unigolyn geisio cymorth ar ffurf eiriolaeth gan rywun mae’n ei adnabod ar sail anffurfiol. Mae’r math hwn o eiriolaeth yn ffurfio rhan o berthynas emosiynol ehangach lle gallai’r eiriolwr fod â’i deimladau cryf ei hun ynghylch yr hyn sydd orau i’r unigolyn.</a:t>
            </a:r>
          </a:p>
          <a:p>
            <a:endParaRPr lang="en-GB" dirty="0"/>
          </a:p>
        </p:txBody>
      </p:sp>
      <p:sp>
        <p:nvSpPr>
          <p:cNvPr id="8" name="TextBox 7"/>
          <p:cNvSpPr txBox="1"/>
          <p:nvPr/>
        </p:nvSpPr>
        <p:spPr>
          <a:xfrm>
            <a:off x="5880672" y="4067764"/>
            <a:ext cx="5888541" cy="2339102"/>
          </a:xfrm>
          <a:prstGeom prst="rect">
            <a:avLst/>
          </a:prstGeom>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p:spPr>
        <p:txBody>
          <a:bodyPr wrap="square" rtlCol="0">
            <a:spAutoFit/>
          </a:bodyPr>
          <a:lstStyle/>
          <a:p>
            <a:r>
              <a:rPr lang="cy-GB" sz="2800" dirty="0" smtClean="0">
                <a:latin typeface="Arial" panose="020B0604020202020204" pitchFamily="34" charset="0"/>
                <a:cs typeface="Arial" panose="020B0604020202020204" pitchFamily="34" charset="0"/>
              </a:rPr>
              <a:t>4. Eiriolaeth Broffesiynnol Annibynnol</a:t>
            </a:r>
          </a:p>
          <a:p>
            <a:r>
              <a:rPr lang="cy-GB" dirty="0" smtClean="0">
                <a:latin typeface="Arial" panose="020B0604020202020204" pitchFamily="34" charset="0"/>
                <a:cs typeface="Arial" panose="020B0604020202020204" pitchFamily="34" charset="0"/>
              </a:rPr>
              <a:t>Gall unigolyn geisio cymorth eiriolwr sy’n gyfrifol am ddarparu cymorth annibynnol er mwyn mynegi barn yr unigolyn waeth beth yw ei safbwynt neu ei farn ei hun am y sefyllfa.</a:t>
            </a:r>
          </a:p>
          <a:p>
            <a:endParaRPr lang="en-GB" dirty="0"/>
          </a:p>
        </p:txBody>
      </p:sp>
    </p:spTree>
    <p:extLst>
      <p:ext uri="{BB962C8B-B14F-4D97-AF65-F5344CB8AC3E}">
        <p14:creationId xmlns:p14="http://schemas.microsoft.com/office/powerpoint/2010/main" val="406616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10515600" cy="1325563"/>
          </a:xfrm>
        </p:spPr>
        <p:txBody>
          <a:bodyPr>
            <a:normAutofit/>
          </a:bodyPr>
          <a:lstStyle/>
          <a:p>
            <a:r>
              <a:rPr lang="en-GB" dirty="0" smtClean="0">
                <a:latin typeface="Arial" panose="020B0604020202020204" pitchFamily="34" charset="0"/>
                <a:cs typeface="Arial" panose="020B0604020202020204" pitchFamily="34" charset="0"/>
              </a:rPr>
              <a:t>Ymarfer 3: Mathau o eiriolaeth</a:t>
            </a:r>
            <a:endParaRPr lang="en-GB" dirty="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02262000"/>
              </p:ext>
            </p:extLst>
          </p:nvPr>
        </p:nvGraphicFramePr>
        <p:xfrm>
          <a:off x="838200" y="1514842"/>
          <a:ext cx="10111152" cy="4312920"/>
        </p:xfrm>
        <a:graphic>
          <a:graphicData uri="http://schemas.openxmlformats.org/drawingml/2006/table">
            <a:tbl>
              <a:tblPr firstRow="1" bandRow="1">
                <a:tableStyleId>{5940675A-B579-460E-94D1-54222C63F5DA}</a:tableStyleId>
              </a:tblPr>
              <a:tblGrid>
                <a:gridCol w="2233245"/>
                <a:gridCol w="1969477"/>
                <a:gridCol w="1863970"/>
                <a:gridCol w="2022230"/>
                <a:gridCol w="2022230"/>
              </a:tblGrid>
              <a:tr h="370840">
                <a:tc>
                  <a:txBody>
                    <a:bodyPr/>
                    <a:lstStyle/>
                    <a:p>
                      <a:endParaRPr lang="cy-GB" noProof="0" dirty="0"/>
                    </a:p>
                  </a:txBody>
                  <a:tcPr/>
                </a:tc>
                <a:tc>
                  <a:txBody>
                    <a:bodyPr/>
                    <a:lstStyle/>
                    <a:p>
                      <a:r>
                        <a:rPr lang="cy-GB" noProof="0" dirty="0" smtClean="0"/>
                        <a:t>Proffesiynol</a:t>
                      </a:r>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r>
                        <a:rPr lang="cy-GB" noProof="0" dirty="0" smtClean="0"/>
                        <a:t>Ffurfiol</a:t>
                      </a:r>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r>
                        <a:rPr lang="cy-GB" noProof="0" dirty="0" smtClean="0"/>
                        <a:t>Cymheiriaid</a:t>
                      </a:r>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r>
                        <a:rPr lang="cy-GB" noProof="0" dirty="0" smtClean="0"/>
                        <a:t>Anffurfiol</a:t>
                      </a:r>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Argaeledd</a:t>
                      </a:r>
                      <a:endParaRPr lang="cy-GB" noProof="0" dirty="0"/>
                    </a:p>
                  </a:txBody>
                  <a:tcPr/>
                </a:tc>
                <a:tc>
                  <a:txBody>
                    <a:bodyPr/>
                    <a:lstStyle/>
                    <a:p>
                      <a:endParaRPr lang="cy-GB" noProof="0" dirty="0" smtClean="0"/>
                    </a:p>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Rhywfaint</a:t>
                      </a:r>
                      <a:r>
                        <a:rPr lang="cy-GB" baseline="0" noProof="0" dirty="0" smtClean="0"/>
                        <a:t> o annibyniaeth</a:t>
                      </a:r>
                      <a:endParaRPr lang="cy-GB" noProof="0" dirty="0"/>
                    </a:p>
                  </a:txBody>
                  <a:tcPr/>
                </a:tc>
                <a:tc>
                  <a:txBody>
                    <a:bodyPr/>
                    <a:lstStyle/>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Ddim yn barnu</a:t>
                      </a:r>
                      <a:endParaRPr lang="cy-GB" noProof="0" dirty="0"/>
                    </a:p>
                  </a:txBody>
                  <a:tcPr/>
                </a:tc>
                <a:tc>
                  <a:txBody>
                    <a:bodyPr/>
                    <a:lstStyle/>
                    <a:p>
                      <a:endParaRPr lang="cy-GB" noProof="0" dirty="0" smtClean="0"/>
                    </a:p>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Cysylltiad</a:t>
                      </a:r>
                      <a:r>
                        <a:rPr lang="cy-GB" baseline="0" noProof="0" dirty="0" smtClean="0"/>
                        <a:t> emosiynol</a:t>
                      </a:r>
                      <a:endParaRPr lang="cy-GB" noProof="0" dirty="0"/>
                    </a:p>
                  </a:txBody>
                  <a:tcPr/>
                </a:tc>
                <a:tc>
                  <a:txBody>
                    <a:bodyPr/>
                    <a:lstStyle/>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Posibilrwydd o wrthdaro buddiannau</a:t>
                      </a:r>
                      <a:endParaRPr lang="cy-GB" noProof="0" dirty="0"/>
                    </a:p>
                  </a:txBody>
                  <a:tcPr/>
                </a:tc>
                <a:tc>
                  <a:txBody>
                    <a:bodyPr/>
                    <a:lstStyle/>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Parchu cyfrinachedd</a:t>
                      </a:r>
                      <a:endParaRPr lang="cy-GB" noProof="0" dirty="0"/>
                    </a:p>
                  </a:txBody>
                  <a:tcPr/>
                </a:tc>
                <a:tc>
                  <a:txBody>
                    <a:bodyPr/>
                    <a:lstStyle/>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cy-GB" noProof="0" dirty="0" smtClean="0"/>
                        <a:t>Pwy fyddai’n darparu</a:t>
                      </a:r>
                      <a:endParaRPr lang="cy-GB" noProof="0" dirty="0"/>
                    </a:p>
                  </a:txBody>
                  <a:tcPr/>
                </a:tc>
                <a:tc>
                  <a:txBody>
                    <a:bodyPr/>
                    <a:lstStyle/>
                    <a:p>
                      <a:endParaRPr lang="cy-GB" noProof="0" dirty="0" smtClean="0"/>
                    </a:p>
                    <a:p>
                      <a:endParaRPr lang="cy-GB" noProof="0"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cy-GB" noProof="0"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cy-GB" noProof="0"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cy-GB" noProof="0"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bl>
          </a:graphicData>
        </a:graphic>
      </p:graphicFrame>
    </p:spTree>
    <p:extLst>
      <p:ext uri="{BB962C8B-B14F-4D97-AF65-F5344CB8AC3E}">
        <p14:creationId xmlns:p14="http://schemas.microsoft.com/office/powerpoint/2010/main" val="395177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225" y="2713703"/>
            <a:ext cx="10515600" cy="1325563"/>
          </a:xfrm>
        </p:spPr>
        <p:txBody>
          <a:bodyPr>
            <a:normAutofit/>
          </a:bodyPr>
          <a:lstStyle/>
          <a:p>
            <a:r>
              <a:rPr lang="en-GB" dirty="0" smtClean="0"/>
              <a:t>Ymarfer </a:t>
            </a:r>
            <a:r>
              <a:rPr lang="en-GB" dirty="0"/>
              <a:t>4: </a:t>
            </a:r>
            <a:r>
              <a:rPr lang="en-GB" dirty="0" smtClean="0"/>
              <a:t>Y broses eirioli – </a:t>
            </a:r>
            <a:br>
              <a:rPr lang="en-GB" dirty="0" smtClean="0"/>
            </a:br>
            <a:r>
              <a:rPr lang="en-GB" dirty="0" smtClean="0"/>
              <a:t>Sut olwg sydd ar eiriolaeth...?</a:t>
            </a:r>
            <a:endParaRPr lang="en-GB" dirty="0"/>
          </a:p>
        </p:txBody>
      </p:sp>
    </p:spTree>
    <p:extLst>
      <p:ext uri="{BB962C8B-B14F-4D97-AF65-F5344CB8AC3E}">
        <p14:creationId xmlns:p14="http://schemas.microsoft.com/office/powerpoint/2010/main" val="133203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34" y="309716"/>
            <a:ext cx="10515600" cy="1058907"/>
          </a:xfrm>
        </p:spPr>
        <p:txBody>
          <a:bodyPr>
            <a:normAutofit/>
          </a:bodyPr>
          <a:lstStyle/>
          <a:p>
            <a:r>
              <a:rPr lang="en-GB" dirty="0" smtClean="0">
                <a:latin typeface="Arial" charset="0"/>
              </a:rPr>
              <a:t>Mae’r broses eirioli yn cefnogi unigolion drwy:</a:t>
            </a:r>
            <a:endParaRPr lang="en-GB" dirty="0">
              <a:latin typeface="Arial" charset="0"/>
            </a:endParaRPr>
          </a:p>
        </p:txBody>
      </p:sp>
      <p:sp>
        <p:nvSpPr>
          <p:cNvPr id="5" name="Text Box 3"/>
          <p:cNvSpPr txBox="1">
            <a:spLocks noChangeArrowheads="1"/>
          </p:cNvSpPr>
          <p:nvPr/>
        </p:nvSpPr>
        <p:spPr bwMode="auto">
          <a:xfrm>
            <a:off x="3804782" y="5178768"/>
            <a:ext cx="3872904" cy="923330"/>
          </a:xfrm>
          <a:prstGeom prst="rect">
            <a:avLst/>
          </a:prstGeom>
          <a:noFill/>
          <a:ln w="9525">
            <a:noFill/>
            <a:miter lim="800000"/>
            <a:headEnd/>
            <a:tailEnd/>
          </a:ln>
        </p:spPr>
        <p:txBody>
          <a:bodyPr wrap="square">
            <a:spAutoFit/>
          </a:bodyPr>
          <a:lstStyle/>
          <a:p>
            <a:pPr algn="ctr"/>
            <a:r>
              <a:rPr lang="en-GB" b="1" dirty="0" smtClean="0">
                <a:latin typeface="Arial" charset="0"/>
              </a:rPr>
              <a:t>5. </a:t>
            </a:r>
            <a:r>
              <a:rPr lang="en-GB" dirty="0" smtClean="0">
                <a:latin typeface="Arial" charset="0"/>
              </a:rPr>
              <a:t>Eu helpu i benderfynu beth maent yn ei ddymuno yn cynnwys pob canlyniad posibl</a:t>
            </a:r>
            <a:endParaRPr lang="en-GB" dirty="0">
              <a:latin typeface="Arial" charset="0"/>
            </a:endParaRPr>
          </a:p>
        </p:txBody>
      </p:sp>
      <p:sp>
        <p:nvSpPr>
          <p:cNvPr id="6" name="Text Box 5"/>
          <p:cNvSpPr txBox="1">
            <a:spLocks noChangeArrowheads="1"/>
          </p:cNvSpPr>
          <p:nvPr/>
        </p:nvSpPr>
        <p:spPr bwMode="auto">
          <a:xfrm>
            <a:off x="6189694" y="1487124"/>
            <a:ext cx="2807072" cy="646331"/>
          </a:xfrm>
          <a:prstGeom prst="rect">
            <a:avLst/>
          </a:prstGeom>
          <a:noFill/>
          <a:ln w="9525">
            <a:noFill/>
            <a:miter lim="800000"/>
            <a:headEnd/>
            <a:tailEnd/>
          </a:ln>
        </p:spPr>
        <p:txBody>
          <a:bodyPr wrap="square">
            <a:spAutoFit/>
          </a:bodyPr>
          <a:lstStyle/>
          <a:p>
            <a:pPr algn="ctr"/>
            <a:r>
              <a:rPr lang="en-GB" b="1" dirty="0">
                <a:latin typeface="Arial" charset="0"/>
              </a:rPr>
              <a:t>2</a:t>
            </a:r>
            <a:r>
              <a:rPr lang="en-GB" b="1" dirty="0" smtClean="0">
                <a:latin typeface="Arial" charset="0"/>
              </a:rPr>
              <a:t>. </a:t>
            </a:r>
            <a:r>
              <a:rPr lang="en-GB" dirty="0" smtClean="0">
                <a:latin typeface="Arial" charset="0"/>
              </a:rPr>
              <a:t>Eu helpu i gael y wybodaeth gywir</a:t>
            </a:r>
            <a:endParaRPr lang="en-GB" dirty="0">
              <a:latin typeface="Arial" charset="0"/>
            </a:endParaRPr>
          </a:p>
        </p:txBody>
      </p:sp>
      <p:sp>
        <p:nvSpPr>
          <p:cNvPr id="7" name="Text Box 6"/>
          <p:cNvSpPr txBox="1">
            <a:spLocks noChangeArrowheads="1"/>
          </p:cNvSpPr>
          <p:nvPr/>
        </p:nvSpPr>
        <p:spPr bwMode="auto">
          <a:xfrm>
            <a:off x="1156898" y="3287324"/>
            <a:ext cx="2664296" cy="646331"/>
          </a:xfrm>
          <a:prstGeom prst="rect">
            <a:avLst/>
          </a:prstGeom>
          <a:noFill/>
          <a:ln w="9525">
            <a:noFill/>
            <a:miter lim="800000"/>
            <a:headEnd/>
            <a:tailEnd/>
          </a:ln>
        </p:spPr>
        <p:txBody>
          <a:bodyPr wrap="square">
            <a:spAutoFit/>
          </a:bodyPr>
          <a:lstStyle/>
          <a:p>
            <a:pPr algn="ctr"/>
            <a:r>
              <a:rPr lang="en-GB" b="1" dirty="0" smtClean="0">
                <a:latin typeface="Arial" charset="0"/>
              </a:rPr>
              <a:t>7</a:t>
            </a:r>
            <a:r>
              <a:rPr lang="en-GB" dirty="0" smtClean="0">
                <a:latin typeface="Arial" charset="0"/>
              </a:rPr>
              <a:t>. Eu helpu i ddeall canlyniadau</a:t>
            </a:r>
            <a:endParaRPr lang="en-GB" dirty="0">
              <a:latin typeface="Arial" charset="0"/>
            </a:endParaRPr>
          </a:p>
        </p:txBody>
      </p:sp>
      <p:sp>
        <p:nvSpPr>
          <p:cNvPr id="8" name="Text Box 8"/>
          <p:cNvSpPr txBox="1">
            <a:spLocks noChangeArrowheads="1"/>
          </p:cNvSpPr>
          <p:nvPr/>
        </p:nvSpPr>
        <p:spPr bwMode="auto">
          <a:xfrm>
            <a:off x="6629506" y="3719372"/>
            <a:ext cx="3106216" cy="1200329"/>
          </a:xfrm>
          <a:prstGeom prst="rect">
            <a:avLst/>
          </a:prstGeom>
          <a:noFill/>
          <a:ln w="9525">
            <a:noFill/>
            <a:miter lim="800000"/>
            <a:headEnd/>
            <a:tailEnd/>
          </a:ln>
        </p:spPr>
        <p:txBody>
          <a:bodyPr wrap="square">
            <a:spAutoFit/>
          </a:bodyPr>
          <a:lstStyle/>
          <a:p>
            <a:pPr algn="ctr"/>
            <a:r>
              <a:rPr lang="en-GB" b="1" dirty="0" smtClean="0">
                <a:latin typeface="Arial" charset="0"/>
              </a:rPr>
              <a:t>4. </a:t>
            </a:r>
            <a:r>
              <a:rPr lang="en-GB" dirty="0" smtClean="0">
                <a:latin typeface="Arial" charset="0"/>
              </a:rPr>
              <a:t>Eu helpu i ymchwilio i opsiynau yn cynnwys y prosesau sy’n gysylltiedig </a:t>
            </a:r>
            <a:br>
              <a:rPr lang="en-GB" dirty="0" smtClean="0">
                <a:latin typeface="Arial" charset="0"/>
              </a:rPr>
            </a:br>
            <a:r>
              <a:rPr lang="en-GB" dirty="0" smtClean="0">
                <a:latin typeface="Arial" charset="0"/>
              </a:rPr>
              <a:t>â phob un</a:t>
            </a:r>
            <a:endParaRPr lang="en-GB" dirty="0">
              <a:latin typeface="Arial" charset="0"/>
            </a:endParaRPr>
          </a:p>
        </p:txBody>
      </p:sp>
      <p:sp>
        <p:nvSpPr>
          <p:cNvPr id="9" name="Text Box 4"/>
          <p:cNvSpPr txBox="1">
            <a:spLocks noChangeArrowheads="1"/>
          </p:cNvSpPr>
          <p:nvPr/>
        </p:nvSpPr>
        <p:spPr bwMode="auto">
          <a:xfrm>
            <a:off x="1588946" y="4295436"/>
            <a:ext cx="3024336" cy="923330"/>
          </a:xfrm>
          <a:prstGeom prst="rect">
            <a:avLst/>
          </a:prstGeom>
          <a:noFill/>
          <a:ln w="9525">
            <a:noFill/>
            <a:miter lim="800000"/>
            <a:headEnd/>
            <a:tailEnd/>
          </a:ln>
        </p:spPr>
        <p:txBody>
          <a:bodyPr wrap="square">
            <a:spAutoFit/>
          </a:bodyPr>
          <a:lstStyle/>
          <a:p>
            <a:pPr algn="ctr"/>
            <a:r>
              <a:rPr lang="en-GB" b="1" dirty="0" smtClean="0">
                <a:latin typeface="Arial" charset="0"/>
              </a:rPr>
              <a:t>6. </a:t>
            </a:r>
            <a:r>
              <a:rPr lang="en-GB" dirty="0" smtClean="0">
                <a:latin typeface="Arial" charset="0"/>
              </a:rPr>
              <a:t>Eu helpu i ddweud wrth eraill beth maent yn ei ddymuno</a:t>
            </a:r>
            <a:endParaRPr lang="en-GB" dirty="0">
              <a:latin typeface="Arial" charset="0"/>
            </a:endParaRPr>
          </a:p>
        </p:txBody>
      </p:sp>
      <p:sp>
        <p:nvSpPr>
          <p:cNvPr id="10" name="Text Box 5"/>
          <p:cNvSpPr txBox="1">
            <a:spLocks noChangeArrowheads="1"/>
          </p:cNvSpPr>
          <p:nvPr/>
        </p:nvSpPr>
        <p:spPr bwMode="auto">
          <a:xfrm>
            <a:off x="3389146" y="1487124"/>
            <a:ext cx="2376264" cy="646331"/>
          </a:xfrm>
          <a:prstGeom prst="rect">
            <a:avLst/>
          </a:prstGeom>
          <a:noFill/>
          <a:ln w="9525">
            <a:noFill/>
            <a:miter lim="800000"/>
            <a:headEnd/>
            <a:tailEnd/>
          </a:ln>
        </p:spPr>
        <p:txBody>
          <a:bodyPr wrap="square">
            <a:spAutoFit/>
          </a:bodyPr>
          <a:lstStyle/>
          <a:p>
            <a:pPr algn="ctr"/>
            <a:r>
              <a:rPr lang="en-GB" b="1" dirty="0" smtClean="0">
                <a:latin typeface="Arial" charset="0"/>
              </a:rPr>
              <a:t>1. </a:t>
            </a:r>
            <a:r>
              <a:rPr lang="en-GB" dirty="0" smtClean="0">
                <a:latin typeface="Arial" charset="0"/>
              </a:rPr>
              <a:t>Clywed eu stori – egluro’r mater</a:t>
            </a:r>
            <a:endParaRPr lang="en-GB" dirty="0">
              <a:latin typeface="Arial" charset="0"/>
            </a:endParaRPr>
          </a:p>
        </p:txBody>
      </p:sp>
      <p:sp>
        <p:nvSpPr>
          <p:cNvPr id="11" name="Text Box 5"/>
          <p:cNvSpPr txBox="1">
            <a:spLocks noChangeArrowheads="1"/>
          </p:cNvSpPr>
          <p:nvPr/>
        </p:nvSpPr>
        <p:spPr bwMode="auto">
          <a:xfrm>
            <a:off x="7325023" y="2555050"/>
            <a:ext cx="2952328" cy="646331"/>
          </a:xfrm>
          <a:prstGeom prst="rect">
            <a:avLst/>
          </a:prstGeom>
          <a:noFill/>
          <a:ln w="9525">
            <a:noFill/>
            <a:miter lim="800000"/>
            <a:headEnd/>
            <a:tailEnd/>
          </a:ln>
        </p:spPr>
        <p:txBody>
          <a:bodyPr wrap="square">
            <a:spAutoFit/>
          </a:bodyPr>
          <a:lstStyle/>
          <a:p>
            <a:pPr algn="ctr"/>
            <a:r>
              <a:rPr lang="en-GB" b="1" dirty="0" smtClean="0">
                <a:latin typeface="Arial" charset="0"/>
              </a:rPr>
              <a:t>3. </a:t>
            </a:r>
            <a:r>
              <a:rPr lang="en-GB" dirty="0" smtClean="0">
                <a:latin typeface="Arial" charset="0"/>
              </a:rPr>
              <a:t>Canfod beth yw’r canlyniad o’u dewis</a:t>
            </a:r>
            <a:endParaRPr lang="en-GB" dirty="0">
              <a:latin typeface="Arial" charset="0"/>
            </a:endParaRPr>
          </a:p>
        </p:txBody>
      </p:sp>
      <p:sp>
        <p:nvSpPr>
          <p:cNvPr id="12" name="Text Box 5"/>
          <p:cNvSpPr txBox="1">
            <a:spLocks noChangeArrowheads="1"/>
          </p:cNvSpPr>
          <p:nvPr/>
        </p:nvSpPr>
        <p:spPr bwMode="auto">
          <a:xfrm>
            <a:off x="1372922" y="2279212"/>
            <a:ext cx="3672408" cy="646331"/>
          </a:xfrm>
          <a:prstGeom prst="rect">
            <a:avLst/>
          </a:prstGeom>
          <a:noFill/>
          <a:ln w="9525">
            <a:noFill/>
            <a:miter lim="800000"/>
            <a:headEnd/>
            <a:tailEnd/>
          </a:ln>
        </p:spPr>
        <p:txBody>
          <a:bodyPr wrap="square">
            <a:spAutoFit/>
          </a:bodyPr>
          <a:lstStyle/>
          <a:p>
            <a:pPr algn="ctr"/>
            <a:r>
              <a:rPr lang="en-GB" b="1" dirty="0" smtClean="0">
                <a:latin typeface="Arial" charset="0"/>
              </a:rPr>
              <a:t>8. </a:t>
            </a:r>
            <a:r>
              <a:rPr lang="en-GB" dirty="0" smtClean="0">
                <a:latin typeface="Arial" charset="0"/>
              </a:rPr>
              <a:t>Creu diweddglo cadarnhaol pan ddaw’r berthynas eiriolaeth i ben</a:t>
            </a:r>
            <a:endParaRPr lang="en-GB" dirty="0">
              <a:latin typeface="Arial" charset="0"/>
            </a:endParaRPr>
          </a:p>
        </p:txBody>
      </p:sp>
    </p:spTree>
    <p:extLst>
      <p:ext uri="{BB962C8B-B14F-4D97-AF65-F5344CB8AC3E}">
        <p14:creationId xmlns:p14="http://schemas.microsoft.com/office/powerpoint/2010/main" val="378808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Datganiadau i gloi</a:t>
            </a:r>
            <a:endParaRPr lang="en-GB" dirty="0"/>
          </a:p>
        </p:txBody>
      </p:sp>
      <p:sp>
        <p:nvSpPr>
          <p:cNvPr id="5" name="TextBox 4"/>
          <p:cNvSpPr txBox="1"/>
          <p:nvPr/>
        </p:nvSpPr>
        <p:spPr>
          <a:xfrm>
            <a:off x="2340589" y="2252034"/>
            <a:ext cx="8469979" cy="2492990"/>
          </a:xfrm>
          <a:prstGeom prst="rect">
            <a:avLst/>
          </a:prstGeom>
          <a:noFill/>
        </p:spPr>
        <p:txBody>
          <a:bodyPr wrap="square" rtlCol="0">
            <a:spAutoFit/>
          </a:bodyPr>
          <a:lstStyle/>
          <a:p>
            <a:pPr marL="285750" indent="-285750">
              <a:buFont typeface="Arial" panose="020B0604020202020204" pitchFamily="34" charset="0"/>
              <a:buChar char="•"/>
            </a:pPr>
            <a:r>
              <a:rPr lang="cy-GB" sz="2600" dirty="0" smtClean="0">
                <a:latin typeface="Arial" panose="020B0604020202020204" pitchFamily="34" charset="0"/>
                <a:cs typeface="Arial" panose="020B0604020202020204" pitchFamily="34" charset="0"/>
              </a:rPr>
              <a:t>Beth yw eiriolaeth?</a:t>
            </a:r>
          </a:p>
          <a:p>
            <a:pPr marL="285750" indent="-285750">
              <a:buFont typeface="Arial" panose="020B0604020202020204" pitchFamily="34" charset="0"/>
              <a:buChar char="•"/>
            </a:pPr>
            <a:endParaRPr lang="cy-GB" sz="2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y-GB" sz="2600" dirty="0" smtClean="0">
                <a:latin typeface="Arial" panose="020B0604020202020204" pitchFamily="34" charset="0"/>
                <a:cs typeface="Arial" panose="020B0604020202020204" pitchFamily="34" charset="0"/>
              </a:rPr>
              <a:t>Pam mae eiriolaeth yn bwysig?</a:t>
            </a:r>
          </a:p>
          <a:p>
            <a:pPr marL="285750" indent="-285750">
              <a:buFont typeface="Arial" panose="020B0604020202020204" pitchFamily="34" charset="0"/>
              <a:buChar char="•"/>
            </a:pPr>
            <a:endParaRPr lang="cy-GB" sz="2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y-GB" sz="2600" dirty="0" smtClean="0">
                <a:latin typeface="Arial" panose="020B0604020202020204" pitchFamily="34" charset="0"/>
                <a:cs typeface="Arial" panose="020B0604020202020204" pitchFamily="34" charset="0"/>
              </a:rPr>
              <a:t>Ydych chi’n gweithredu fel eiriolwr yn eich rôl bresennol neu allech chi wneud hynny?</a:t>
            </a:r>
            <a:endParaRPr lang="cy-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92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3" y="260648"/>
            <a:ext cx="8189569" cy="998984"/>
          </a:xfrm>
        </p:spPr>
        <p:txBody>
          <a:bodyPr/>
          <a:lstStyle/>
          <a:p>
            <a:r>
              <a:rPr lang="en-GB" dirty="0" smtClean="0"/>
              <a:t>Canlyniadau dysgu ar gyfer y sesiwn hon</a:t>
            </a:r>
            <a:endParaRPr lang="en-GB" dirty="0"/>
          </a:p>
        </p:txBody>
      </p:sp>
      <p:sp>
        <p:nvSpPr>
          <p:cNvPr id="5" name="Content Placeholder 2"/>
          <p:cNvSpPr>
            <a:spLocks noGrp="1"/>
          </p:cNvSpPr>
          <p:nvPr>
            <p:ph idx="1"/>
          </p:nvPr>
        </p:nvSpPr>
        <p:spPr>
          <a:xfrm>
            <a:off x="838200" y="1825625"/>
            <a:ext cx="7678003" cy="480847"/>
          </a:xfrm>
        </p:spPr>
        <p:txBody>
          <a:bodyPr>
            <a:noAutofit/>
          </a:bodyPr>
          <a:lstStyle/>
          <a:p>
            <a:pPr marL="0" indent="0">
              <a:buNone/>
            </a:pPr>
            <a:r>
              <a:rPr lang="en-GB" sz="2600" dirty="0" smtClean="0">
                <a:latin typeface="Arial" panose="020B0604020202020204" pitchFamily="34" charset="0"/>
                <a:cs typeface="Arial" panose="020B0604020202020204" pitchFamily="34" charset="0"/>
              </a:rPr>
              <a:t>Erbyn diwedd y sesiwn bydd y dysgwyr yn gallu:</a:t>
            </a:r>
          </a:p>
        </p:txBody>
      </p:sp>
      <p:sp>
        <p:nvSpPr>
          <p:cNvPr id="6" name="Content Placeholder 2"/>
          <p:cNvSpPr txBox="1">
            <a:spLocks/>
          </p:cNvSpPr>
          <p:nvPr/>
        </p:nvSpPr>
        <p:spPr>
          <a:xfrm>
            <a:off x="1411405" y="2693846"/>
            <a:ext cx="9220200"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Egluro’r hyn y mae’r term ‘eiriolaeth’ yn ei olygu</a:t>
            </a:r>
            <a:endParaRPr lang="en-GB" sz="26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411405" y="3285936"/>
            <a:ext cx="9602337"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Disgrifio a chymharu dulliau eirioli presennol</a:t>
            </a:r>
            <a:endParaRPr lang="en-GB" sz="2600" dirty="0">
              <a:latin typeface="Arial" panose="020B0604020202020204" pitchFamily="34" charset="0"/>
              <a:cs typeface="Arial" panose="020B0604020202020204" pitchFamily="34" charset="0"/>
            </a:endParaRPr>
          </a:p>
        </p:txBody>
      </p:sp>
      <p:sp>
        <p:nvSpPr>
          <p:cNvPr id="8" name="Content Placeholder 2"/>
          <p:cNvSpPr txBox="1">
            <a:spLocks/>
          </p:cNvSpPr>
          <p:nvPr/>
        </p:nvSpPr>
        <p:spPr>
          <a:xfrm>
            <a:off x="1411406" y="3913733"/>
            <a:ext cx="9602337"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latin typeface="Arial" panose="020B0604020202020204" pitchFamily="34" charset="0"/>
                <a:cs typeface="Arial" panose="020B0604020202020204" pitchFamily="34" charset="0"/>
              </a:rPr>
              <a:t>Cydnabod yr hyn y mae eiriolwr effeithiol yn ei wneud/ddim yn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ei wneud</a:t>
            </a:r>
          </a:p>
          <a:p>
            <a:r>
              <a:rPr lang="en-GB" sz="2400" dirty="0">
                <a:latin typeface="Arial" panose="020B0604020202020204" pitchFamily="34" charset="0"/>
                <a:cs typeface="Arial" panose="020B0604020202020204" pitchFamily="34" charset="0"/>
              </a:rPr>
              <a:t>D</a:t>
            </a:r>
            <a:r>
              <a:rPr lang="en-GB" sz="2400" dirty="0" smtClean="0">
                <a:latin typeface="Arial" panose="020B0604020202020204" pitchFamily="34" charset="0"/>
                <a:cs typeface="Arial" panose="020B0604020202020204" pitchFamily="34" charset="0"/>
              </a:rPr>
              <a:t>isgrifio’r </a:t>
            </a:r>
            <a:r>
              <a:rPr lang="en-GB" sz="2400" dirty="0">
                <a:latin typeface="Arial" panose="020B0604020202020204" pitchFamily="34" charset="0"/>
                <a:cs typeface="Arial" panose="020B0604020202020204" pitchFamily="34" charset="0"/>
              </a:rPr>
              <a:t>broses eirioli a nodi ystyriaethau allweddol ar gyfer yr eiriolwr ar bob cam</a:t>
            </a:r>
            <a:endParaRPr lang="cy-GB" sz="2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2400"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1411405" y="4505823"/>
            <a:ext cx="9738816" cy="9380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1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320023"/>
            <a:ext cx="9871075" cy="998984"/>
          </a:xfrm>
        </p:spPr>
        <p:txBody>
          <a:bodyPr/>
          <a:lstStyle/>
          <a:p>
            <a:r>
              <a:rPr lang="en-GB" sz="4000" dirty="0" smtClean="0"/>
              <a:t>Canlyniadau dysgu ar gyfer </a:t>
            </a:r>
            <a:br>
              <a:rPr lang="en-GB" sz="4000" dirty="0" smtClean="0"/>
            </a:br>
            <a:r>
              <a:rPr lang="en-GB" sz="4000" dirty="0" smtClean="0"/>
              <a:t>y sesiwn hon</a:t>
            </a:r>
            <a:endParaRPr lang="en-GB" sz="4000" dirty="0"/>
          </a:p>
        </p:txBody>
      </p:sp>
      <p:sp>
        <p:nvSpPr>
          <p:cNvPr id="5" name="Content Placeholder 2"/>
          <p:cNvSpPr txBox="1">
            <a:spLocks/>
          </p:cNvSpPr>
          <p:nvPr/>
        </p:nvSpPr>
        <p:spPr>
          <a:xfrm>
            <a:off x="467544" y="1707814"/>
            <a:ext cx="10680290" cy="7497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Erbyn diwedd y sesiwn hon bydd y dysgwyr yn gallu:</a:t>
            </a:r>
          </a:p>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1" name="Content Placeholder 2"/>
          <p:cNvSpPr txBox="1">
            <a:spLocks/>
          </p:cNvSpPr>
          <p:nvPr/>
        </p:nvSpPr>
        <p:spPr>
          <a:xfrm>
            <a:off x="1190384" y="3273901"/>
            <a:ext cx="9957450"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Disgrifio a chymharu dulliau eirioli presennol</a:t>
            </a:r>
            <a:endParaRPr lang="en-GB" sz="2600" dirty="0">
              <a:latin typeface="Arial" panose="020B0604020202020204" pitchFamily="34" charset="0"/>
              <a:cs typeface="Arial" panose="020B0604020202020204" pitchFamily="34" charset="0"/>
            </a:endParaRPr>
          </a:p>
        </p:txBody>
      </p:sp>
      <p:sp>
        <p:nvSpPr>
          <p:cNvPr id="12" name="Content Placeholder 2"/>
          <p:cNvSpPr txBox="1">
            <a:spLocks/>
          </p:cNvSpPr>
          <p:nvPr/>
        </p:nvSpPr>
        <p:spPr>
          <a:xfrm>
            <a:off x="1190384" y="4071256"/>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Cydnabod yr hyn y mae eiriolwr effeithiol yn ei wneud/ddim yn </a:t>
            </a:r>
            <a:br>
              <a:rPr lang="en-GB" sz="2600" dirty="0" smtClean="0">
                <a:latin typeface="Arial" panose="020B0604020202020204" pitchFamily="34" charset="0"/>
                <a:cs typeface="Arial" panose="020B0604020202020204" pitchFamily="34" charset="0"/>
              </a:rPr>
            </a:br>
            <a:r>
              <a:rPr lang="en-GB" sz="2600" dirty="0" smtClean="0">
                <a:latin typeface="Arial" panose="020B0604020202020204" pitchFamily="34" charset="0"/>
                <a:cs typeface="Arial" panose="020B0604020202020204" pitchFamily="34" charset="0"/>
              </a:rPr>
              <a:t>ei wneud</a:t>
            </a:r>
            <a:endParaRPr lang="en-GB" sz="2600" dirty="0">
              <a:latin typeface="Arial" panose="020B0604020202020204" pitchFamily="34" charset="0"/>
              <a:cs typeface="Arial" panose="020B0604020202020204" pitchFamily="34" charset="0"/>
            </a:endParaRPr>
          </a:p>
        </p:txBody>
      </p:sp>
      <p:sp>
        <p:nvSpPr>
          <p:cNvPr id="13" name="Content Placeholder 2"/>
          <p:cNvSpPr txBox="1">
            <a:spLocks/>
          </p:cNvSpPr>
          <p:nvPr/>
        </p:nvSpPr>
        <p:spPr>
          <a:xfrm>
            <a:off x="1190384" y="5095617"/>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Disgrifio’r broses eirioli a nodi ystyriaethau allweddol ar gyfer yr eiriolwr ar bob cam o’r broses</a:t>
            </a:r>
            <a:endParaRPr lang="en-GB" sz="2600" dirty="0">
              <a:latin typeface="Arial" panose="020B0604020202020204" pitchFamily="34" charset="0"/>
              <a:cs typeface="Arial" panose="020B0604020202020204" pitchFamily="34" charset="0"/>
            </a:endParaRPr>
          </a:p>
        </p:txBody>
      </p:sp>
      <p:sp>
        <p:nvSpPr>
          <p:cNvPr id="15" name="Content Placeholder 2"/>
          <p:cNvSpPr txBox="1">
            <a:spLocks/>
          </p:cNvSpPr>
          <p:nvPr/>
        </p:nvSpPr>
        <p:spPr>
          <a:xfrm>
            <a:off x="1190384" y="2416652"/>
            <a:ext cx="9957449"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Egluro’r hyn y mae’r term ‘eiriolaeth’ yn ei olygu</a:t>
            </a:r>
            <a:endParaRPr lang="en-GB" sz="2600" dirty="0">
              <a:latin typeface="Arial" panose="020B0604020202020204" pitchFamily="34" charset="0"/>
              <a:cs typeface="Arial" panose="020B0604020202020204" pitchFamily="34" charset="0"/>
            </a:endParaRPr>
          </a:p>
        </p:txBody>
      </p:sp>
      <p:pic>
        <p:nvPicPr>
          <p:cNvPr id="9" name="Picture 8"/>
          <p:cNvPicPr>
            <a:picLocks noChangeAspect="1"/>
          </p:cNvPicPr>
          <p:nvPr/>
        </p:nvPicPr>
        <mc:AlternateContent xmlns:mc="http://schemas.openxmlformats.org/markup-compatibility/2006">
          <mc:Choice xmlns:lc="http://schemas.openxmlformats.org/drawingml/2006/lockedCanvas" xmlns:ma="http://schemas.microsoft.com/office/mac/drawingml/2008/main" xmlns:mv="urn:schemas-microsoft-com:mac:vml" xmlns="" Requires="ma">
            <p:blipFill>
              <a:blip r:embed="rId5"/>
              <a:stretch>
                <a:fillRect/>
              </a:stretch>
            </p:blipFill>
          </mc:Choice>
          <mc:Fallback>
            <p:blipFill>
              <a:blip r:embed="rId6"/>
              <a:stretch>
                <a:fillRect/>
              </a:stretch>
            </p:blipFill>
          </mc:Fallback>
        </mc:AlternateContent>
        <p:spPr>
          <a:xfrm>
            <a:off x="82350" y="3042311"/>
            <a:ext cx="1387011" cy="3742207"/>
          </a:xfrm>
          <a:prstGeom prst="rect">
            <a:avLst/>
          </a:prstGeom>
        </p:spPr>
      </p:pic>
    </p:spTree>
    <p:extLst>
      <p:ext uri="{BB962C8B-B14F-4D97-AF65-F5344CB8AC3E}">
        <p14:creationId xmlns:p14="http://schemas.microsoft.com/office/powerpoint/2010/main" val="70891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05248" y="0"/>
            <a:ext cx="10515600" cy="1325563"/>
          </a:xfrm>
        </p:spPr>
        <p:txBody>
          <a:bodyPr>
            <a:normAutofit/>
          </a:bodyPr>
          <a:lstStyle/>
          <a:p>
            <a:r>
              <a:rPr lang="en-GB" dirty="0" smtClean="0">
                <a:latin typeface="Arial" panose="020B0604020202020204" pitchFamily="34" charset="0"/>
                <a:cs typeface="Arial" panose="020B0604020202020204" pitchFamily="34" charset="0"/>
              </a:rPr>
              <a:t>Y gwahaniaeth y gall eiriolaeth ei wneud</a:t>
            </a:r>
            <a:endParaRPr lang="en-GB" dirty="0">
              <a:latin typeface="Arial" panose="020B0604020202020204" pitchFamily="34" charset="0"/>
              <a:cs typeface="Arial" panose="020B0604020202020204" pitchFamily="34" charset="0"/>
            </a:endParaRPr>
          </a:p>
        </p:txBody>
      </p:sp>
      <p:sp>
        <p:nvSpPr>
          <p:cNvPr id="9" name="Rectangular Callout 8"/>
          <p:cNvSpPr/>
          <p:nvPr/>
        </p:nvSpPr>
        <p:spPr>
          <a:xfrm>
            <a:off x="584040" y="1690688"/>
            <a:ext cx="3657600" cy="2234198"/>
          </a:xfrm>
          <a:prstGeom prst="wedgeRectCallou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Callout 10"/>
          <p:cNvSpPr/>
          <p:nvPr/>
        </p:nvSpPr>
        <p:spPr>
          <a:xfrm>
            <a:off x="5485274" y="1413901"/>
            <a:ext cx="4319954" cy="2403010"/>
          </a:xfrm>
          <a:prstGeom prst="wedgeEllipseCallout">
            <a:avLst>
              <a:gd name="adj1" fmla="val 64812"/>
              <a:gd name="adj2" fmla="val 52548"/>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loud Callout 11"/>
          <p:cNvSpPr/>
          <p:nvPr/>
        </p:nvSpPr>
        <p:spPr>
          <a:xfrm>
            <a:off x="1852169" y="4149968"/>
            <a:ext cx="4406741" cy="2250832"/>
          </a:xfrm>
          <a:prstGeom prst="cloudCallout">
            <a:avLst>
              <a:gd name="adj1" fmla="val 45614"/>
              <a:gd name="adj2" fmla="val 56006"/>
            </a:avLst>
          </a:prstGeom>
          <a:solidFill>
            <a:srgbClr val="5CC9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ular Callout 12"/>
          <p:cNvSpPr/>
          <p:nvPr/>
        </p:nvSpPr>
        <p:spPr>
          <a:xfrm>
            <a:off x="6625883" y="4366888"/>
            <a:ext cx="5092505" cy="1871003"/>
          </a:xfrm>
          <a:prstGeom prst="wedgeRoundRectCallou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p:cNvSpPr txBox="1"/>
          <p:nvPr/>
        </p:nvSpPr>
        <p:spPr>
          <a:xfrm>
            <a:off x="675972" y="1690688"/>
            <a:ext cx="3480582" cy="2123658"/>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Gallwn gymryd rhan mewn ffordd nad oeddwn erioed wedi gallu ei wneud o’r blaen.</a:t>
            </a:r>
          </a:p>
          <a:p>
            <a:endParaRPr lang="en-GB" sz="800" dirty="0" smtClean="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John, 46, anawsterau dysgu</a:t>
            </a:r>
            <a:endParaRPr lang="en-GB" sz="2000" dirty="0">
              <a:latin typeface="Arial" panose="020B0604020202020204" pitchFamily="34" charset="0"/>
              <a:cs typeface="Arial" panose="020B0604020202020204" pitchFamily="34" charset="0"/>
            </a:endParaRPr>
          </a:p>
        </p:txBody>
      </p:sp>
      <p:sp>
        <p:nvSpPr>
          <p:cNvPr id="15" name="TextBox 14"/>
          <p:cNvSpPr txBox="1"/>
          <p:nvPr/>
        </p:nvSpPr>
        <p:spPr>
          <a:xfrm>
            <a:off x="5907304" y="1877689"/>
            <a:ext cx="3545059" cy="1723549"/>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Roedd yn rhaid i bobl roi ateb i mi yn hytrach na fy anwybyddu.</a:t>
            </a:r>
          </a:p>
          <a:p>
            <a:pPr algn="r"/>
            <a:endParaRPr lang="en-GB" sz="800" dirty="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Ellie, 12</a:t>
            </a:r>
            <a:endParaRPr lang="en-GB" sz="2000" dirty="0">
              <a:latin typeface="Arial" panose="020B0604020202020204" pitchFamily="34" charset="0"/>
              <a:cs typeface="Arial" panose="020B0604020202020204" pitchFamily="34" charset="0"/>
            </a:endParaRPr>
          </a:p>
        </p:txBody>
      </p:sp>
      <p:sp>
        <p:nvSpPr>
          <p:cNvPr id="16" name="TextBox 15"/>
          <p:cNvSpPr txBox="1"/>
          <p:nvPr/>
        </p:nvSpPr>
        <p:spPr>
          <a:xfrm>
            <a:off x="2400809" y="4543864"/>
            <a:ext cx="3179299" cy="1446550"/>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Fe wnaeth rymuso’r ddau ohonom.</a:t>
            </a:r>
            <a:endParaRPr lang="en-GB" sz="800" dirty="0" smtClean="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Phil, </a:t>
            </a:r>
            <a:r>
              <a:rPr lang="en-GB" sz="2000" dirty="0">
                <a:latin typeface="Arial" panose="020B0604020202020204" pitchFamily="34" charset="0"/>
                <a:cs typeface="Arial" panose="020B0604020202020204" pitchFamily="34" charset="0"/>
              </a:rPr>
              <a:t>g</a:t>
            </a:r>
            <a:r>
              <a:rPr lang="en-GB" sz="2000" dirty="0" smtClean="0">
                <a:latin typeface="Arial" panose="020B0604020202020204" pitchFamily="34" charset="0"/>
                <a:cs typeface="Arial" panose="020B0604020202020204" pitchFamily="34" charset="0"/>
              </a:rPr>
              <a:t>weithiwr iechyd proffesiynol</a:t>
            </a:r>
            <a:endParaRPr lang="en-GB" sz="2000" dirty="0">
              <a:latin typeface="Arial" panose="020B0604020202020204" pitchFamily="34" charset="0"/>
              <a:cs typeface="Arial" panose="020B0604020202020204" pitchFamily="34" charset="0"/>
            </a:endParaRPr>
          </a:p>
        </p:txBody>
      </p:sp>
      <p:sp>
        <p:nvSpPr>
          <p:cNvPr id="17" name="TextBox 16"/>
          <p:cNvSpPr txBox="1"/>
          <p:nvPr/>
        </p:nvSpPr>
        <p:spPr>
          <a:xfrm>
            <a:off x="6780628" y="4521633"/>
            <a:ext cx="4768947" cy="1508105"/>
          </a:xfrm>
          <a:prstGeom prst="rect">
            <a:avLst/>
          </a:prstGeom>
          <a:noFill/>
        </p:spPr>
        <p:txBody>
          <a:bodyPr wrap="square" rtlCol="0">
            <a:spAutoFit/>
          </a:bodyPr>
          <a:lstStyle/>
          <a:p>
            <a:pPr algn="r"/>
            <a:r>
              <a:rPr lang="en-GB" sz="2400" dirty="0" smtClean="0">
                <a:latin typeface="Arial" panose="020B0604020202020204" pitchFamily="34" charset="0"/>
                <a:cs typeface="Arial" panose="020B0604020202020204" pitchFamily="34" charset="0"/>
              </a:rPr>
              <a:t>Roedd yn braf cael helpu Peter i baratoi a mynd yn gwmni iddo er mwyn iddo fod yn llai nerfus.</a:t>
            </a:r>
          </a:p>
          <a:p>
            <a:pPr algn="r"/>
            <a:r>
              <a:rPr lang="en-GB" sz="2000" dirty="0" smtClean="0">
                <a:latin typeface="Arial" panose="020B0604020202020204" pitchFamily="34" charset="0"/>
                <a:cs typeface="Arial" panose="020B0604020202020204" pitchFamily="34" charset="0"/>
              </a:rPr>
              <a:t>Clare, cymydog</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21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cy-GB" sz="2600" dirty="0" smtClean="0">
                <a:latin typeface="Arial" panose="020B0604020202020204" pitchFamily="34" charset="0"/>
                <a:cs typeface="Arial" panose="020B0604020202020204" pitchFamily="34" charset="0"/>
              </a:rPr>
              <a:t>Sicrhau hawliau a hawliadau</a:t>
            </a:r>
          </a:p>
          <a:p>
            <a:r>
              <a:rPr lang="cy-GB" sz="2600" dirty="0" smtClean="0">
                <a:latin typeface="Arial" panose="020B0604020202020204" pitchFamily="34" charset="0"/>
                <a:cs typeface="Arial" panose="020B0604020202020204" pitchFamily="34" charset="0"/>
              </a:rPr>
              <a:t>Iechyd corfforol a meddyliol, a llesiant emosiynol</a:t>
            </a:r>
          </a:p>
          <a:p>
            <a:r>
              <a:rPr lang="cy-GB" sz="2600" dirty="0" smtClean="0">
                <a:latin typeface="Arial" panose="020B0604020202020204" pitchFamily="34" charset="0"/>
                <a:cs typeface="Arial" panose="020B0604020202020204" pitchFamily="34" charset="0"/>
              </a:rPr>
              <a:t>Amddiffyn rhag cam-drin ac esgeulustod</a:t>
            </a:r>
          </a:p>
          <a:p>
            <a:r>
              <a:rPr lang="cy-GB" sz="2600" dirty="0" smtClean="0">
                <a:latin typeface="Arial" panose="020B0604020202020204" pitchFamily="34" charset="0"/>
                <a:cs typeface="Arial" panose="020B0604020202020204" pitchFamily="34" charset="0"/>
              </a:rPr>
              <a:t>Addysg, hyfforddiant a hamdden</a:t>
            </a:r>
          </a:p>
          <a:p>
            <a:r>
              <a:rPr lang="cy-GB" sz="2600" dirty="0" smtClean="0">
                <a:latin typeface="Arial" panose="020B0604020202020204" pitchFamily="34" charset="0"/>
                <a:cs typeface="Arial" panose="020B0604020202020204" pitchFamily="34" charset="0"/>
              </a:rPr>
              <a:t>Perthnasau domestig, teulu a hamdden</a:t>
            </a:r>
          </a:p>
          <a:p>
            <a:r>
              <a:rPr lang="cy-GB" sz="2600" dirty="0" smtClean="0">
                <a:latin typeface="Arial" panose="020B0604020202020204" pitchFamily="34" charset="0"/>
                <a:cs typeface="Arial" panose="020B0604020202020204" pitchFamily="34" charset="0"/>
              </a:rPr>
              <a:t>Cyfrannu at gymdeithas</a:t>
            </a:r>
          </a:p>
          <a:p>
            <a:r>
              <a:rPr lang="cy-GB" sz="2600" dirty="0" smtClean="0">
                <a:latin typeface="Arial" panose="020B0604020202020204" pitchFamily="34" charset="0"/>
                <a:cs typeface="Arial" panose="020B0604020202020204" pitchFamily="34" charset="0"/>
              </a:rPr>
              <a:t>Llesiant cymdeithasol ac economaidd</a:t>
            </a:r>
          </a:p>
          <a:p>
            <a:r>
              <a:rPr lang="cy-GB" sz="2600" dirty="0" smtClean="0">
                <a:latin typeface="Arial" panose="020B0604020202020204" pitchFamily="34" charset="0"/>
                <a:cs typeface="Arial" panose="020B0604020202020204" pitchFamily="34" charset="0"/>
              </a:rPr>
              <a:t>Bod â llety addas</a:t>
            </a:r>
            <a:endParaRPr lang="cy-GB" sz="2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dirty="0" smtClean="0"/>
              <a:t>Datganiadau llesiant</a:t>
            </a:r>
            <a:endParaRPr lang="en-GB" dirty="0"/>
          </a:p>
        </p:txBody>
      </p:sp>
    </p:spTree>
    <p:extLst>
      <p:ext uri="{BB962C8B-B14F-4D97-AF65-F5344CB8AC3E}">
        <p14:creationId xmlns:p14="http://schemas.microsoft.com/office/powerpoint/2010/main" val="135688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794972" y="3200400"/>
            <a:ext cx="6879970" cy="883111"/>
          </a:xfrm>
        </p:spPr>
        <p:txBody>
          <a:bodyPr>
            <a:normAutofit/>
          </a:bodyPr>
          <a:lstStyle/>
          <a:p>
            <a:r>
              <a:rPr lang="en-GB" dirty="0" smtClean="0"/>
              <a:t>Ymarfer 1: Empathi</a:t>
            </a:r>
            <a:endParaRPr lang="en-GB" dirty="0"/>
          </a:p>
        </p:txBody>
      </p:sp>
    </p:spTree>
    <p:extLst>
      <p:ext uri="{BB962C8B-B14F-4D97-AF65-F5344CB8AC3E}">
        <p14:creationId xmlns:p14="http://schemas.microsoft.com/office/powerpoint/2010/main" val="153280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2050" y="70044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814848" y="4102784"/>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49977" y="221226"/>
            <a:ext cx="9578926" cy="976185"/>
          </a:xfrm>
        </p:spPr>
        <p:txBody>
          <a:bodyPr>
            <a:normAutofit/>
          </a:bodyPr>
          <a:lstStyle/>
          <a:p>
            <a:r>
              <a:rPr lang="en-GB" dirty="0" smtClean="0"/>
              <a:t>Beth yw eiriolaeth?</a:t>
            </a:r>
            <a:endParaRPr lang="en-GB" dirty="0"/>
          </a:p>
        </p:txBody>
      </p:sp>
      <p:sp>
        <p:nvSpPr>
          <p:cNvPr id="8" name="Content Placeholder 2"/>
          <p:cNvSpPr>
            <a:spLocks noGrp="1"/>
          </p:cNvSpPr>
          <p:nvPr>
            <p:ph idx="1"/>
          </p:nvPr>
        </p:nvSpPr>
        <p:spPr>
          <a:xfrm>
            <a:off x="449976" y="1796129"/>
            <a:ext cx="10880471" cy="4351338"/>
          </a:xfrm>
        </p:spPr>
        <p:txBody>
          <a:bodyPr>
            <a:normAutofit lnSpcReduction="10000"/>
          </a:bodyPr>
          <a:lstStyle/>
          <a:p>
            <a:pPr marL="0" indent="0">
              <a:buNone/>
            </a:pPr>
            <a:r>
              <a:rPr lang="en-GB" sz="2600" dirty="0" smtClean="0">
                <a:latin typeface="Arial" panose="020B0604020202020204" pitchFamily="34" charset="0"/>
                <a:cs typeface="Arial" panose="020B0604020202020204" pitchFamily="34" charset="0"/>
              </a:rPr>
              <a:t>…</a:t>
            </a:r>
            <a:r>
              <a:rPr lang="cy-GB" sz="2600" dirty="0" smtClean="0">
                <a:latin typeface="Arial" panose="020B0604020202020204" pitchFamily="34" charset="0"/>
                <a:cs typeface="Arial" panose="020B0604020202020204" pitchFamily="34" charset="0"/>
              </a:rPr>
              <a:t>yn ymwneud â siarad ar ran plant a phobl ifanc.</a:t>
            </a:r>
          </a:p>
          <a:p>
            <a:endParaRPr lang="cy-GB" sz="800" dirty="0" smtClean="0">
              <a:latin typeface="Arial" panose="020B0604020202020204" pitchFamily="34" charset="0"/>
              <a:cs typeface="Arial" panose="020B0604020202020204" pitchFamily="34" charset="0"/>
            </a:endParaRPr>
          </a:p>
          <a:p>
            <a:pPr marL="0" indent="0">
              <a:buNone/>
            </a:pPr>
            <a:r>
              <a:rPr lang="cy-GB" sz="2600" dirty="0" smtClean="0">
                <a:latin typeface="Arial" panose="020B0604020202020204" pitchFamily="34" charset="0"/>
                <a:cs typeface="Arial" panose="020B0604020202020204" pitchFamily="34" charset="0"/>
              </a:rPr>
              <a:t>…yn ymwneud â galluogi plant a phobl ifanc i sicrhau bod eu hawliau yn cael eu parchu a bod eu barn a’u dymuniadau’n cael eu clywed bob amser.</a:t>
            </a:r>
          </a:p>
          <a:p>
            <a:endParaRPr lang="cy-GB" sz="800" dirty="0" smtClean="0">
              <a:latin typeface="Arial" panose="020B0604020202020204" pitchFamily="34" charset="0"/>
              <a:cs typeface="Arial" panose="020B0604020202020204" pitchFamily="34" charset="0"/>
            </a:endParaRPr>
          </a:p>
          <a:p>
            <a:pPr marL="0" indent="0">
              <a:buNone/>
            </a:pPr>
            <a:r>
              <a:rPr lang="cy-GB" sz="2600" dirty="0" smtClean="0">
                <a:latin typeface="Arial" panose="020B0604020202020204" pitchFamily="34" charset="0"/>
                <a:cs typeface="Arial" panose="020B0604020202020204" pitchFamily="34" charset="0"/>
              </a:rPr>
              <a:t>…yn ymwneud â chyfleu barn, dymuniadau ac anghenion plant a phobl ifanc i’r rhai sy’n gwneud penderfyniadau, a’u helpu i ddod o hyd i’w ffordd drwy’r system.</a:t>
            </a:r>
          </a:p>
          <a:p>
            <a:pPr marL="0" indent="0">
              <a:buNone/>
            </a:pPr>
            <a:endParaRPr lang="cy-GB" sz="2600" dirty="0" smtClean="0">
              <a:latin typeface="Arial" panose="020B0604020202020204" pitchFamily="34" charset="0"/>
              <a:cs typeface="Arial" panose="020B0604020202020204" pitchFamily="34" charset="0"/>
            </a:endParaRPr>
          </a:p>
          <a:p>
            <a:pPr marL="0" indent="0" algn="r">
              <a:buNone/>
            </a:pPr>
            <a:r>
              <a:rPr lang="cy-GB" sz="2600" dirty="0" smtClean="0">
                <a:latin typeface="Arial" panose="020B0604020202020204" pitchFamily="34" charset="0"/>
                <a:cs typeface="Arial" panose="020B0604020202020204" pitchFamily="34" charset="0"/>
              </a:rPr>
              <a:t>Safonau Cenedlaethol ar gyfer Darparu Gwasanaethau Eiriolaeth i Blant,</a:t>
            </a:r>
          </a:p>
          <a:p>
            <a:pPr marL="0" indent="0" algn="r">
              <a:buNone/>
            </a:pPr>
            <a:r>
              <a:rPr lang="cy-GB" sz="2600" dirty="0" smtClean="0">
                <a:latin typeface="Arial" panose="020B0604020202020204" pitchFamily="34" charset="0"/>
                <a:cs typeface="Arial" panose="020B0604020202020204" pitchFamily="34" charset="0"/>
              </a:rPr>
              <a:t>Llywodraeth Cynulliad Cymru, Chwefror 2003</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311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Beth yw eiriolaeth?</a:t>
            </a:r>
            <a:endParaRPr lang="en-GB" dirty="0"/>
          </a:p>
        </p:txBody>
      </p:sp>
      <p:sp>
        <p:nvSpPr>
          <p:cNvPr id="6" name="Content Placeholder 2"/>
          <p:cNvSpPr>
            <a:spLocks noGrp="1"/>
          </p:cNvSpPr>
          <p:nvPr>
            <p:ph idx="1"/>
          </p:nvPr>
        </p:nvSpPr>
        <p:spPr>
          <a:xfrm>
            <a:off x="467543" y="1796128"/>
            <a:ext cx="10785475" cy="4351338"/>
          </a:xfrm>
        </p:spPr>
        <p:txBody>
          <a:bodyPr>
            <a:normAutofit fontScale="92500" lnSpcReduction="10000"/>
          </a:bodyPr>
          <a:lstStyle/>
          <a:p>
            <a:r>
              <a:rPr lang="cy-GB" sz="2600" dirty="0" smtClean="0">
                <a:latin typeface="Arial" panose="020B0604020202020204" pitchFamily="34" charset="0"/>
                <a:cs typeface="Arial" panose="020B0604020202020204" pitchFamily="34" charset="0"/>
              </a:rPr>
              <a:t>Mae eiriolaeth yn helpu ac yn galluogi pobl sy’n ei chael hi’n anodd cynrychioli eu buddiannau i arfer eu hawliau, mynegi eu barn, archwilio a gwneud dewisiadau ar sail gwybodaeth.</a:t>
            </a:r>
          </a:p>
          <a:p>
            <a:pPr marL="0" indent="0">
              <a:buNone/>
            </a:pPr>
            <a:endParaRPr lang="cy-GB" sz="2600" dirty="0" smtClean="0">
              <a:latin typeface="Arial" panose="020B0604020202020204" pitchFamily="34" charset="0"/>
              <a:cs typeface="Arial" panose="020B0604020202020204" pitchFamily="34" charset="0"/>
            </a:endParaRPr>
          </a:p>
          <a:p>
            <a:pPr marL="0" indent="0" algn="r">
              <a:buNone/>
            </a:pPr>
            <a:r>
              <a:rPr lang="cy-GB" sz="2600" dirty="0" smtClean="0">
                <a:latin typeface="Arial" panose="020B0604020202020204" pitchFamily="34" charset="0"/>
                <a:cs typeface="Arial" panose="020B0604020202020204" pitchFamily="34" charset="0"/>
              </a:rPr>
              <a:t>Cynghrair Eiriolaeth Pobl Hŷn (OPAAL)</a:t>
            </a:r>
          </a:p>
          <a:p>
            <a:pPr marL="0" indent="0" algn="r">
              <a:buNone/>
            </a:pPr>
            <a:r>
              <a:rPr lang="cy-GB" sz="2600" dirty="0" smtClean="0">
                <a:latin typeface="Arial" panose="020B0604020202020204" pitchFamily="34" charset="0"/>
                <a:cs typeface="Arial" panose="020B0604020202020204" pitchFamily="34" charset="0"/>
              </a:rPr>
              <a:t>Fforwm Cenedlaethol, 2008</a:t>
            </a:r>
          </a:p>
          <a:p>
            <a:pPr marL="0" indent="0">
              <a:buNone/>
            </a:pPr>
            <a:endParaRPr lang="cy-GB" sz="2600" dirty="0" smtClean="0">
              <a:latin typeface="Arial" panose="020B0604020202020204" pitchFamily="34" charset="0"/>
              <a:cs typeface="Arial" panose="020B0604020202020204" pitchFamily="34" charset="0"/>
            </a:endParaRPr>
          </a:p>
          <a:p>
            <a:pPr marL="0" indent="0">
              <a:buNone/>
            </a:pPr>
            <a:r>
              <a:rPr lang="cy-GB" sz="2600" dirty="0" smtClean="0">
                <a:latin typeface="Arial" panose="020B0604020202020204" pitchFamily="34" charset="0"/>
                <a:cs typeface="Arial" panose="020B0604020202020204" pitchFamily="34" charset="0"/>
              </a:rPr>
              <a:t>Mae eiriolaeth yn golygu cymryd camau i helpu pobl i ddweud yr hyn maen nhw’n ei ddymuno, amddiffyn eu hawliau, cynrychioli eu buddiannau a chael y gwasanaethau sydd eu hangen arnynt.</a:t>
            </a:r>
          </a:p>
          <a:p>
            <a:pPr marL="0" indent="0">
              <a:buNone/>
            </a:pPr>
            <a:r>
              <a:rPr lang="cy-GB" sz="2600" dirty="0" smtClean="0">
                <a:latin typeface="Arial" panose="020B0604020202020204" pitchFamily="34" charset="0"/>
                <a:cs typeface="Arial" panose="020B0604020202020204" pitchFamily="34" charset="0"/>
              </a:rPr>
              <a:t>							Action for Advocacy, 2002</a:t>
            </a:r>
            <a:endParaRPr lang="cy-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39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4" y="260648"/>
            <a:ext cx="7128792" cy="998984"/>
          </a:xfrm>
        </p:spPr>
        <p:txBody>
          <a:bodyPr/>
          <a:lstStyle/>
          <a:p>
            <a:r>
              <a:rPr lang="en-GB" dirty="0" smtClean="0"/>
              <a:t>Egwyddorion eiriolaeth</a:t>
            </a:r>
            <a:endParaRPr lang="en-GB" dirty="0"/>
          </a:p>
        </p:txBody>
      </p:sp>
      <p:sp>
        <p:nvSpPr>
          <p:cNvPr id="11" name="TextBox 10"/>
          <p:cNvSpPr txBox="1"/>
          <p:nvPr/>
        </p:nvSpPr>
        <p:spPr>
          <a:xfrm>
            <a:off x="2340589" y="2252034"/>
            <a:ext cx="8469979" cy="3508653"/>
          </a:xfrm>
          <a:prstGeom prst="rect">
            <a:avLst/>
          </a:prstGeom>
          <a:noFill/>
        </p:spPr>
        <p:txBody>
          <a:bodyPr wrap="square" rtlCol="0">
            <a:spAutoFit/>
          </a:bodyPr>
          <a:lstStyle/>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Yn cael ei arwain gan berson</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Yn annibynnol</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Yn cefnogi’r person i leisio barn</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Ddim yn barnu</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Yn grymuso</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Yn gyfrinachol</a:t>
            </a:r>
          </a:p>
          <a:p>
            <a:pPr marL="285750" indent="-285750">
              <a:buFont typeface="Arial" panose="020B0604020202020204" pitchFamily="34" charset="0"/>
              <a:buChar char="•"/>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8460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18225" y="2553707"/>
            <a:ext cx="6819541" cy="950811"/>
          </a:xfrm>
        </p:spPr>
        <p:txBody>
          <a:bodyPr>
            <a:normAutofit/>
          </a:bodyPr>
          <a:lstStyle/>
          <a:p>
            <a:r>
              <a:rPr lang="en-GB" dirty="0" smtClean="0"/>
              <a:t>Ymarfer </a:t>
            </a:r>
            <a:r>
              <a:rPr lang="en-GB" dirty="0"/>
              <a:t>2: </a:t>
            </a:r>
            <a:r>
              <a:rPr lang="en-GB" dirty="0" smtClean="0"/>
              <a:t>Ai eiriolaeth yw hyn…?</a:t>
            </a:r>
            <a:endParaRPr lang="en-GB" dirty="0"/>
          </a:p>
        </p:txBody>
      </p:sp>
    </p:spTree>
    <p:extLst>
      <p:ext uri="{BB962C8B-B14F-4D97-AF65-F5344CB8AC3E}">
        <p14:creationId xmlns:p14="http://schemas.microsoft.com/office/powerpoint/2010/main" val="962306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10077</TotalTime>
  <Words>1814</Words>
  <Application>Microsoft Office PowerPoint</Application>
  <PresentationFormat>Custom</PresentationFormat>
  <Paragraphs>215</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PowerPoint Presentation</vt:lpstr>
      <vt:lpstr>Canlyniadau dysgu ar gyfer  y sesiwn hon</vt:lpstr>
      <vt:lpstr>Y gwahaniaeth y gall eiriolaeth ei wneud</vt:lpstr>
      <vt:lpstr>Datganiadau llesiant</vt:lpstr>
      <vt:lpstr>Ymarfer 1: Empathi</vt:lpstr>
      <vt:lpstr>Beth yw eiriolaeth?</vt:lpstr>
      <vt:lpstr>Beth yw eiriolaeth?</vt:lpstr>
      <vt:lpstr>Egwyddorion eiriolaeth</vt:lpstr>
      <vt:lpstr>Ymarfer 2: Ai eiriolaeth yw hyn…?</vt:lpstr>
      <vt:lpstr>Mathau o eiriolaeth</vt:lpstr>
      <vt:lpstr>Ymarfer 3: Mathau o eiriolaeth</vt:lpstr>
      <vt:lpstr>Ymarfer 4: Y broses eirioli –  Sut olwg sydd ar eiriolaeth...?</vt:lpstr>
      <vt:lpstr>Mae’r broses eirioli yn cefnogi unigolion drwy:</vt:lpstr>
      <vt:lpstr>Datganiadau i gloi</vt:lpstr>
      <vt:lpstr>Canlyniadau dysgu ar gyfer y sesiwn hon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Advocacy?</dc:title>
  <dc:creator>Kelly Davies</dc:creator>
  <cp:lastModifiedBy>Bethan Price</cp:lastModifiedBy>
  <cp:revision>163</cp:revision>
  <cp:lastPrinted>2016-05-23T10:32:15Z</cp:lastPrinted>
  <dcterms:created xsi:type="dcterms:W3CDTF">2015-12-16T15:38:31Z</dcterms:created>
  <dcterms:modified xsi:type="dcterms:W3CDTF">2016-07-14T09:00:18Z</dcterms:modified>
</cp:coreProperties>
</file>