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comment1.xml" ContentType="application/vnd.openxmlformats-officedocument.presentationml.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16"/>
  </p:notesMasterIdLst>
  <p:handoutMasterIdLst>
    <p:handoutMasterId r:id="rId17"/>
  </p:handoutMasterIdLst>
  <p:sldIdLst>
    <p:sldId id="258" r:id="rId5"/>
    <p:sldId id="299" r:id="rId6"/>
    <p:sldId id="262" r:id="rId7"/>
    <p:sldId id="288" r:id="rId8"/>
    <p:sldId id="292" r:id="rId9"/>
    <p:sldId id="289" r:id="rId10"/>
    <p:sldId id="293" r:id="rId11"/>
    <p:sldId id="301" r:id="rId12"/>
    <p:sldId id="302" r:id="rId13"/>
    <p:sldId id="303" r:id="rId14"/>
    <p:sldId id="263" r:id="rId15"/>
  </p:sldIdLst>
  <p:sldSz cx="9144000" cy="6858000" type="screen4x3"/>
  <p:notesSz cx="6797675" cy="9928225"/>
  <p:defaultTextStyle>
    <a:defPPr>
      <a:defRPr lang="en-US"/>
    </a:defPPr>
    <a:lvl1pPr algn="l" defTabSz="912813" rtl="0" eaLnBrk="0" fontAlgn="base" hangingPunct="0">
      <a:spcBef>
        <a:spcPct val="0"/>
      </a:spcBef>
      <a:spcAft>
        <a:spcPct val="0"/>
      </a:spcAft>
      <a:defRPr kern="1200">
        <a:solidFill>
          <a:schemeClr val="tx1"/>
        </a:solidFill>
        <a:latin typeface="Arial" charset="0"/>
        <a:ea typeface="+mn-ea"/>
        <a:cs typeface="+mn-cs"/>
      </a:defRPr>
    </a:lvl1pPr>
    <a:lvl2pPr marL="455613" indent="1588" algn="l" defTabSz="912813" rtl="0" eaLnBrk="0" fontAlgn="base" hangingPunct="0">
      <a:spcBef>
        <a:spcPct val="0"/>
      </a:spcBef>
      <a:spcAft>
        <a:spcPct val="0"/>
      </a:spcAft>
      <a:defRPr kern="1200">
        <a:solidFill>
          <a:schemeClr val="tx1"/>
        </a:solidFill>
        <a:latin typeface="Arial" charset="0"/>
        <a:ea typeface="+mn-ea"/>
        <a:cs typeface="+mn-cs"/>
      </a:defRPr>
    </a:lvl2pPr>
    <a:lvl3pPr marL="912813" indent="1588" algn="l" defTabSz="912813" rtl="0" eaLnBrk="0" fontAlgn="base" hangingPunct="0">
      <a:spcBef>
        <a:spcPct val="0"/>
      </a:spcBef>
      <a:spcAft>
        <a:spcPct val="0"/>
      </a:spcAft>
      <a:defRPr kern="1200">
        <a:solidFill>
          <a:schemeClr val="tx1"/>
        </a:solidFill>
        <a:latin typeface="Arial" charset="0"/>
        <a:ea typeface="+mn-ea"/>
        <a:cs typeface="+mn-cs"/>
      </a:defRPr>
    </a:lvl3pPr>
    <a:lvl4pPr marL="1370013" indent="1588" algn="l" defTabSz="912813" rtl="0" eaLnBrk="0" fontAlgn="base" hangingPunct="0">
      <a:spcBef>
        <a:spcPct val="0"/>
      </a:spcBef>
      <a:spcAft>
        <a:spcPct val="0"/>
      </a:spcAft>
      <a:defRPr kern="1200">
        <a:solidFill>
          <a:schemeClr val="tx1"/>
        </a:solidFill>
        <a:latin typeface="Arial" charset="0"/>
        <a:ea typeface="+mn-ea"/>
        <a:cs typeface="+mn-cs"/>
      </a:defRPr>
    </a:lvl4pPr>
    <a:lvl5pPr marL="1827213" indent="1588" algn="l" defTabSz="912813"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eryl Stevens" initials="CS" lastIdx="10" clrIdx="0">
    <p:extLst>
      <p:ext uri="{19B8F6BF-5375-455C-9EA6-DF929625EA0E}">
        <p15:presenceInfo xmlns:p15="http://schemas.microsoft.com/office/powerpoint/2012/main" userId="S::cheryl.stevens@socialcare.wales::51097c48-22ea-4b33-9e9a-182ffc103c68" providerId="AD"/>
      </p:ext>
    </p:extLst>
  </p:cmAuthor>
  <p:cmAuthor id="2" name="Karen Wakelin" initials="KW" lastIdx="1" clrIdx="1">
    <p:extLst>
      <p:ext uri="{19B8F6BF-5375-455C-9EA6-DF929625EA0E}">
        <p15:presenceInfo xmlns:p15="http://schemas.microsoft.com/office/powerpoint/2012/main" userId="S::KarenWakelin@socialcare.wales::efd7d769-8e3b-4daf-8fcf-72b0a3af18e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6AD85"/>
    <a:srgbClr val="37394C"/>
    <a:srgbClr val="004B00"/>
    <a:srgbClr val="257D86"/>
    <a:srgbClr val="F7AB64"/>
    <a:srgbClr val="EB5E5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0549" autoAdjust="0"/>
    <p:restoredTop sz="62225" autoAdjust="0"/>
  </p:normalViewPr>
  <p:slideViewPr>
    <p:cSldViewPr snapToGrid="0" snapToObjects="1">
      <p:cViewPr varScale="1">
        <p:scale>
          <a:sx n="64" d="100"/>
          <a:sy n="64" d="100"/>
        </p:scale>
        <p:origin x="675" y="24"/>
      </p:cViewPr>
      <p:guideLst>
        <p:guide orient="horz" pos="2160"/>
        <p:guide pos="2880"/>
      </p:guideLst>
    </p:cSldViewPr>
  </p:slideViewPr>
  <p:outlineViewPr>
    <p:cViewPr>
      <p:scale>
        <a:sx n="33" d="100"/>
        <a:sy n="33" d="100"/>
      </p:scale>
      <p:origin x="0" y="-2634"/>
    </p:cViewPr>
  </p:outlineViewPr>
  <p:notesTextViewPr>
    <p:cViewPr>
      <p:scale>
        <a:sx n="1" d="1"/>
        <a:sy n="1" d="1"/>
      </p:scale>
      <p:origin x="0" y="0"/>
    </p:cViewPr>
  </p:notesTextViewPr>
  <p:notesViewPr>
    <p:cSldViewPr snapToGrid="0" snapToObjects="1">
      <p:cViewPr>
        <p:scale>
          <a:sx n="100" d="100"/>
          <a:sy n="100" d="100"/>
        </p:scale>
        <p:origin x="2419" y="-8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0-22T16:16:17.727" idx="8">
    <p:pos x="10" y="10"/>
    <p:text/>
    <p:extLst>
      <p:ext uri="{C676402C-5697-4E1C-873F-D02D1690AC5C}">
        <p15:threadingInfo xmlns:p15="http://schemas.microsoft.com/office/powerpoint/2012/main" timeZoneBias="-6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defTabSz="914377"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50443" y="0"/>
            <a:ext cx="2945659" cy="498135"/>
          </a:xfrm>
          <a:prstGeom prst="rect">
            <a:avLst/>
          </a:prstGeom>
        </p:spPr>
        <p:txBody>
          <a:bodyPr vert="horz" lIns="91440" tIns="45720" rIns="91440" bIns="45720" rtlCol="0"/>
          <a:lstStyle>
            <a:lvl1pPr algn="r" defTabSz="914377" eaLnBrk="1" fontAlgn="auto" hangingPunct="1">
              <a:spcBef>
                <a:spcPts val="0"/>
              </a:spcBef>
              <a:spcAft>
                <a:spcPts val="0"/>
              </a:spcAft>
              <a:defRPr sz="1200" smtClean="0">
                <a:latin typeface="+mn-lt"/>
              </a:defRPr>
            </a:lvl1pPr>
          </a:lstStyle>
          <a:p>
            <a:pPr>
              <a:defRPr/>
            </a:pPr>
            <a:fld id="{F7B837BA-F1B8-924C-A6E9-DCE9F6DA377A}" type="datetimeFigureOut">
              <a:rPr lang="en-US"/>
              <a:pPr>
                <a:defRPr/>
              </a:pPr>
              <a:t>11/20/2020</a:t>
            </a:fld>
            <a:endParaRPr lang="en-US"/>
          </a:p>
        </p:txBody>
      </p:sp>
      <p:sp>
        <p:nvSpPr>
          <p:cNvPr id="4" name="Footer Placeholder 3"/>
          <p:cNvSpPr>
            <a:spLocks noGrp="1"/>
          </p:cNvSpPr>
          <p:nvPr>
            <p:ph type="ftr" sz="quarter" idx="2"/>
          </p:nvPr>
        </p:nvSpPr>
        <p:spPr>
          <a:xfrm>
            <a:off x="0" y="9430091"/>
            <a:ext cx="2945659" cy="498134"/>
          </a:xfrm>
          <a:prstGeom prst="rect">
            <a:avLst/>
          </a:prstGeom>
        </p:spPr>
        <p:txBody>
          <a:bodyPr vert="horz" lIns="91440" tIns="45720" rIns="91440" bIns="45720" rtlCol="0" anchor="b"/>
          <a:lstStyle>
            <a:lvl1pPr algn="l" defTabSz="914377" eaLnBrk="1" fontAlgn="auto" hangingPunct="1">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50443" y="9430091"/>
            <a:ext cx="2945659" cy="498134"/>
          </a:xfrm>
          <a:prstGeom prst="rect">
            <a:avLst/>
          </a:prstGeom>
        </p:spPr>
        <p:txBody>
          <a:bodyPr vert="horz" lIns="91440" tIns="45720" rIns="91440" bIns="45720" rtlCol="0" anchor="b"/>
          <a:lstStyle>
            <a:lvl1pPr algn="r" defTabSz="914377" eaLnBrk="1" fontAlgn="auto" hangingPunct="1">
              <a:spcBef>
                <a:spcPts val="0"/>
              </a:spcBef>
              <a:spcAft>
                <a:spcPts val="0"/>
              </a:spcAft>
              <a:defRPr sz="1200" smtClean="0">
                <a:latin typeface="+mn-lt"/>
              </a:defRPr>
            </a:lvl1pPr>
          </a:lstStyle>
          <a:p>
            <a:pPr>
              <a:defRPr/>
            </a:pPr>
            <a:fld id="{409D3D69-634A-4B40-B6BF-07F6296FBFE0}" type="slidenum">
              <a:rPr lang="en-US"/>
              <a:pPr>
                <a:defRPr/>
              </a:pPr>
              <a:t>‹#›</a:t>
            </a:fld>
            <a:endParaRPr lang="en-US"/>
          </a:p>
        </p:txBody>
      </p:sp>
    </p:spTree>
    <p:extLst>
      <p:ext uri="{BB962C8B-B14F-4D97-AF65-F5344CB8AC3E}">
        <p14:creationId xmlns:p14="http://schemas.microsoft.com/office/powerpoint/2010/main" val="35217744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135"/>
          </a:xfrm>
          <a:prstGeom prst="rect">
            <a:avLst/>
          </a:prstGeom>
        </p:spPr>
        <p:txBody>
          <a:bodyPr vert="horz" lIns="91440" tIns="45720" rIns="91440" bIns="45720" rtlCol="0"/>
          <a:lstStyle>
            <a:lvl1pPr algn="l" defTabSz="914377"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50443" y="0"/>
            <a:ext cx="2945659" cy="498135"/>
          </a:xfrm>
          <a:prstGeom prst="rect">
            <a:avLst/>
          </a:prstGeom>
        </p:spPr>
        <p:txBody>
          <a:bodyPr vert="horz" lIns="91440" tIns="45720" rIns="91440" bIns="45720" rtlCol="0"/>
          <a:lstStyle>
            <a:lvl1pPr algn="r" defTabSz="914377" eaLnBrk="1" fontAlgn="auto" hangingPunct="1">
              <a:spcBef>
                <a:spcPts val="0"/>
              </a:spcBef>
              <a:spcAft>
                <a:spcPts val="0"/>
              </a:spcAft>
              <a:defRPr sz="1200" smtClean="0">
                <a:latin typeface="+mn-lt"/>
              </a:defRPr>
            </a:lvl1pPr>
          </a:lstStyle>
          <a:p>
            <a:pPr>
              <a:defRPr/>
            </a:pPr>
            <a:fld id="{9C8CD66D-AEA7-E943-BE28-0B1477C1D05F}" type="datetimeFigureOut">
              <a:rPr lang="en-US"/>
              <a:pPr>
                <a:defRPr/>
              </a:pPr>
              <a:t>11/20/2020</a:t>
            </a:fld>
            <a:endParaRPr lang="en-US"/>
          </a:p>
        </p:txBody>
      </p:sp>
      <p:sp>
        <p:nvSpPr>
          <p:cNvPr id="4" name="Slide Image Placeholder 3"/>
          <p:cNvSpPr>
            <a:spLocks noGrp="1" noRot="1" noChangeAspect="1"/>
          </p:cNvSpPr>
          <p:nvPr>
            <p:ph type="sldImg" idx="2"/>
          </p:nvPr>
        </p:nvSpPr>
        <p:spPr>
          <a:xfrm>
            <a:off x="1166813" y="1241425"/>
            <a:ext cx="4464050" cy="3349625"/>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768" y="4777958"/>
            <a:ext cx="5438140" cy="3909239"/>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9430091"/>
            <a:ext cx="2945659" cy="498134"/>
          </a:xfrm>
          <a:prstGeom prst="rect">
            <a:avLst/>
          </a:prstGeom>
        </p:spPr>
        <p:txBody>
          <a:bodyPr vert="horz" lIns="91440" tIns="45720" rIns="91440" bIns="45720" rtlCol="0" anchor="b"/>
          <a:lstStyle>
            <a:lvl1pPr algn="l" defTabSz="914377"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50443" y="9430091"/>
            <a:ext cx="2945659" cy="498134"/>
          </a:xfrm>
          <a:prstGeom prst="rect">
            <a:avLst/>
          </a:prstGeom>
        </p:spPr>
        <p:txBody>
          <a:bodyPr vert="horz" lIns="91440" tIns="45720" rIns="91440" bIns="45720" rtlCol="0" anchor="b"/>
          <a:lstStyle>
            <a:lvl1pPr algn="r" defTabSz="914377" eaLnBrk="1" fontAlgn="auto" hangingPunct="1">
              <a:spcBef>
                <a:spcPts val="0"/>
              </a:spcBef>
              <a:spcAft>
                <a:spcPts val="0"/>
              </a:spcAft>
              <a:defRPr sz="1200" smtClean="0">
                <a:latin typeface="+mn-lt"/>
              </a:defRPr>
            </a:lvl1pPr>
          </a:lstStyle>
          <a:p>
            <a:pPr>
              <a:defRPr/>
            </a:pPr>
            <a:fld id="{71639E39-D34D-164C-8100-77BC79329E5D}" type="slidenum">
              <a:rPr lang="en-US"/>
              <a:pPr>
                <a:defRPr/>
              </a:pPr>
              <a:t>‹#›</a:t>
            </a:fld>
            <a:endParaRPr lang="en-US"/>
          </a:p>
        </p:txBody>
      </p:sp>
    </p:spTree>
    <p:extLst>
      <p:ext uri="{BB962C8B-B14F-4D97-AF65-F5344CB8AC3E}">
        <p14:creationId xmlns:p14="http://schemas.microsoft.com/office/powerpoint/2010/main" val="1668384406"/>
      </p:ext>
    </p:extLst>
  </p:cSld>
  <p:clrMap bg1="lt1" tx1="dk1" bg2="lt2" tx2="dk2" accent1="accent1" accent2="accent2" accent3="accent3" accent4="accent4" accent5="accent5" accent6="accent6" hlink="hlink" folHlink="folHlink"/>
  <p:notesStyle>
    <a:lvl1pPr algn="l" defTabSz="912813" rtl="0" fontAlgn="base">
      <a:spcBef>
        <a:spcPct val="30000"/>
      </a:spcBef>
      <a:spcAft>
        <a:spcPct val="0"/>
      </a:spcAft>
      <a:defRPr sz="1200" kern="1200">
        <a:solidFill>
          <a:schemeClr val="tx1"/>
        </a:solidFill>
        <a:latin typeface="+mn-lt"/>
        <a:ea typeface="+mn-ea"/>
        <a:cs typeface="+mn-cs"/>
      </a:defRPr>
    </a:lvl1pPr>
    <a:lvl2pPr marL="455613" algn="l" defTabSz="912813" rtl="0" fontAlgn="base">
      <a:spcBef>
        <a:spcPct val="30000"/>
      </a:spcBef>
      <a:spcAft>
        <a:spcPct val="0"/>
      </a:spcAft>
      <a:defRPr sz="1200" kern="1200">
        <a:solidFill>
          <a:schemeClr val="tx1"/>
        </a:solidFill>
        <a:latin typeface="+mn-lt"/>
        <a:ea typeface="+mn-ea"/>
        <a:cs typeface="+mn-cs"/>
      </a:defRPr>
    </a:lvl2pPr>
    <a:lvl3pPr marL="912813" algn="l" defTabSz="912813" rtl="0" fontAlgn="base">
      <a:spcBef>
        <a:spcPct val="30000"/>
      </a:spcBef>
      <a:spcAft>
        <a:spcPct val="0"/>
      </a:spcAft>
      <a:defRPr sz="1200" kern="1200">
        <a:solidFill>
          <a:schemeClr val="tx1"/>
        </a:solidFill>
        <a:latin typeface="+mn-lt"/>
        <a:ea typeface="+mn-ea"/>
        <a:cs typeface="+mn-cs"/>
      </a:defRPr>
    </a:lvl3pPr>
    <a:lvl4pPr marL="1370013" algn="l" defTabSz="912813" rtl="0" fontAlgn="base">
      <a:spcBef>
        <a:spcPct val="30000"/>
      </a:spcBef>
      <a:spcAft>
        <a:spcPct val="0"/>
      </a:spcAft>
      <a:defRPr sz="1200" kern="1200">
        <a:solidFill>
          <a:schemeClr val="tx1"/>
        </a:solidFill>
        <a:latin typeface="+mn-lt"/>
        <a:ea typeface="+mn-ea"/>
        <a:cs typeface="+mn-cs"/>
      </a:defRPr>
    </a:lvl4pPr>
    <a:lvl5pPr marL="1827213" algn="l" defTabSz="912813" rtl="0" fontAlgn="base">
      <a:spcBef>
        <a:spcPct val="30000"/>
      </a:spcBef>
      <a:spcAft>
        <a:spcPct val="0"/>
      </a:spcAft>
      <a:defRPr sz="1200" kern="1200">
        <a:solidFill>
          <a:schemeClr val="tx1"/>
        </a:solidFill>
        <a:latin typeface="+mn-lt"/>
        <a:ea typeface="+mn-ea"/>
        <a:cs typeface="+mn-cs"/>
      </a:defRPr>
    </a:lvl5pPr>
    <a:lvl6pPr marL="2285943" algn="l" defTabSz="914377" rtl="0" eaLnBrk="1" latinLnBrk="0" hangingPunct="1">
      <a:defRPr sz="1200" kern="1200">
        <a:solidFill>
          <a:schemeClr val="tx1"/>
        </a:solidFill>
        <a:latin typeface="+mn-lt"/>
        <a:ea typeface="+mn-ea"/>
        <a:cs typeface="+mn-cs"/>
      </a:defRPr>
    </a:lvl6pPr>
    <a:lvl7pPr marL="2743131" algn="l" defTabSz="914377" rtl="0" eaLnBrk="1" latinLnBrk="0" hangingPunct="1">
      <a:defRPr sz="1200" kern="1200">
        <a:solidFill>
          <a:schemeClr val="tx1"/>
        </a:solidFill>
        <a:latin typeface="+mn-lt"/>
        <a:ea typeface="+mn-ea"/>
        <a:cs typeface="+mn-cs"/>
      </a:defRPr>
    </a:lvl7pPr>
    <a:lvl8pPr marL="3200320" algn="l" defTabSz="914377" rtl="0" eaLnBrk="1" latinLnBrk="0" hangingPunct="1">
      <a:defRPr sz="1200" kern="1200">
        <a:solidFill>
          <a:schemeClr val="tx1"/>
        </a:solidFill>
        <a:latin typeface="+mn-lt"/>
        <a:ea typeface="+mn-ea"/>
        <a:cs typeface="+mn-cs"/>
      </a:defRPr>
    </a:lvl8pPr>
    <a:lvl9pPr marL="3657509" algn="l" defTabSz="914377"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www.healthandcarelearning.wales/qualifications/level-2-health-and-social-care-core/" TargetMode="External"/><Relationship Id="rId2" Type="http://schemas.openxmlformats.org/officeDocument/2006/relationships/slide" Target="../slides/slide3.xml"/><Relationship Id="rId1" Type="http://schemas.openxmlformats.org/officeDocument/2006/relationships/notesMaster" Target="../notesMasters/notesMaster1.xml"/><Relationship Id="rId4" Type="http://schemas.openxmlformats.org/officeDocument/2006/relationships/hyperlink" Target="https://www.dysguiechydagofal.cymru/cymwysterau/level-2-health-and-social-care-core/"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healthandcarelearning.wales/qualifications/level-2-health-and-social-care-practice-adults/" TargetMode="External"/><Relationship Id="rId7" Type="http://schemas.openxmlformats.org/officeDocument/2006/relationships/hyperlink" Target="https://www.dysguiechydagofal.cymru/cymwysterau/level-3-health-and-social-care-practice-adults/"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s://www.dysguiechydagofal.cymru/cymwysterau/level-3-health-and-social-care-practice-children-and-young-people/" TargetMode="External"/><Relationship Id="rId5" Type="http://schemas.openxmlformats.org/officeDocument/2006/relationships/hyperlink" Target="https://www.healthandcarelearning.wales/qualifications/level-3-health-and-social-care-practice-adults/" TargetMode="External"/><Relationship Id="rId4" Type="http://schemas.openxmlformats.org/officeDocument/2006/relationships/hyperlink" Target="https://www.healthandcarelearning.wales/qualifications/level-3-health-and-social-care-practice-children-and-young-people/"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1</a:t>
            </a:fld>
            <a:endParaRPr lang="en-US"/>
          </a:p>
        </p:txBody>
      </p:sp>
    </p:spTree>
    <p:extLst>
      <p:ext uri="{BB962C8B-B14F-4D97-AF65-F5344CB8AC3E}">
        <p14:creationId xmlns:p14="http://schemas.microsoft.com/office/powerpoint/2010/main" val="1797386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kern="1200" dirty="0">
                <a:solidFill>
                  <a:schemeClr val="tx1"/>
                </a:solidFill>
                <a:effectLst/>
                <a:latin typeface="+mn-lt"/>
                <a:ea typeface="+mn-ea"/>
                <a:cs typeface="+mn-cs"/>
              </a:rPr>
              <a:t>Awgrymiadau da ar gyfer ategu arsylwadau</a:t>
            </a:r>
            <a:endParaRPr lang="en-GB" sz="1200" kern="1200" dirty="0">
              <a:solidFill>
                <a:schemeClr val="tx1"/>
              </a:solidFill>
              <a:effectLst/>
              <a:latin typeface="+mn-lt"/>
              <a:ea typeface="+mn-ea"/>
              <a:cs typeface="+mn-cs"/>
            </a:endParaRPr>
          </a:p>
          <a:p>
            <a:pPr lvl="0"/>
            <a:r>
              <a:rPr lang="cy-GB" sz="1200" kern="1200" dirty="0">
                <a:solidFill>
                  <a:schemeClr val="tx1"/>
                </a:solidFill>
                <a:effectLst/>
                <a:latin typeface="+mn-lt"/>
                <a:ea typeface="+mn-ea"/>
                <a:cs typeface="+mn-cs"/>
              </a:rPr>
              <a:t>Lle mae gweithgareddau awyr agored yn digwydd, defnyddiwch y cyfleoedd hyn i arsylwi</a:t>
            </a:r>
            <a:endParaRPr lang="en-GB" sz="1200" kern="1200" dirty="0">
              <a:solidFill>
                <a:schemeClr val="tx1"/>
              </a:solidFill>
              <a:effectLst/>
              <a:latin typeface="+mn-lt"/>
              <a:ea typeface="+mn-ea"/>
              <a:cs typeface="+mn-cs"/>
            </a:endParaRPr>
          </a:p>
          <a:p>
            <a:pPr lvl="0"/>
            <a:r>
              <a:rPr lang="cy-GB" sz="1200" kern="1200" dirty="0">
                <a:solidFill>
                  <a:schemeClr val="tx1"/>
                </a:solidFill>
                <a:effectLst/>
                <a:latin typeface="+mn-lt"/>
                <a:ea typeface="+mn-ea"/>
                <a:cs typeface="+mn-cs"/>
              </a:rPr>
              <a:t>Dewiswch weithgareddau y byddai angen eu harsylwi i roi cymhwysedd o fewn rôl e.e. rhoi meddyginiaeth, symud a lleoli ac ati.</a:t>
            </a:r>
            <a:endParaRPr lang="en-GB" sz="1200" kern="1200" dirty="0">
              <a:solidFill>
                <a:schemeClr val="tx1"/>
              </a:solidFill>
              <a:effectLst/>
              <a:latin typeface="+mn-lt"/>
              <a:ea typeface="+mn-ea"/>
              <a:cs typeface="+mn-cs"/>
            </a:endParaRPr>
          </a:p>
          <a:p>
            <a:pPr lvl="0"/>
            <a:r>
              <a:rPr lang="cy-GB" sz="1200" kern="1200" dirty="0">
                <a:solidFill>
                  <a:schemeClr val="tx1"/>
                </a:solidFill>
                <a:effectLst/>
                <a:latin typeface="+mn-lt"/>
                <a:ea typeface="+mn-ea"/>
                <a:cs typeface="+mn-cs"/>
              </a:rPr>
              <a:t>Trafodwch gytundeb gyda'r asesydd iddynt dreulio nifer penodol o ddyddiau yn y lleoliad gyda rhywfaint o amser yn cael ei dreulio yn arsylwi a'r gweddill yn cymryd rhan yn ymarferol fel ffordd o ddiweddaru eu datblygiad proffesiynol parhaus (yna gellid eu cyfrif fel aelod ychwanegol o staff am gyfnod o amser ar leoliad yn y lleoliad). Gweithiwch gyda'r cyflogwr i gynnal yr asesiad risg a'r mesurau i liniaru'r rhain</a:t>
            </a:r>
            <a:endParaRPr lang="en-GB" sz="1200" kern="1200" dirty="0">
              <a:solidFill>
                <a:schemeClr val="tx1"/>
              </a:solidFill>
              <a:effectLst/>
              <a:latin typeface="+mn-lt"/>
              <a:ea typeface="+mn-ea"/>
              <a:cs typeface="+mn-cs"/>
            </a:endParaRPr>
          </a:p>
          <a:p>
            <a:pPr lvl="0"/>
            <a:r>
              <a:rPr lang="cy-GB" sz="1200" kern="1200" dirty="0">
                <a:solidFill>
                  <a:schemeClr val="tx1"/>
                </a:solidFill>
                <a:effectLst/>
                <a:latin typeface="+mn-lt"/>
                <a:ea typeface="+mn-ea"/>
                <a:cs typeface="+mn-cs"/>
              </a:rPr>
              <a:t>Mae’n bosibl y bydd rhai cyflogwyr yn gallu trefnu adleoli aseswyr am gyfnod o amser lle mae ganddyn nhw ganolfannau asesu mewnol</a:t>
            </a:r>
            <a:endParaRPr lang="en-GB" sz="1200" kern="1200" dirty="0">
              <a:solidFill>
                <a:schemeClr val="tx1"/>
              </a:solidFill>
              <a:effectLst/>
              <a:latin typeface="+mn-lt"/>
              <a:ea typeface="+mn-ea"/>
              <a:cs typeface="+mn-cs"/>
            </a:endParaRPr>
          </a:p>
          <a:p>
            <a:pPr lvl="0"/>
            <a:r>
              <a:rPr lang="cy-GB" sz="1200" kern="1200" dirty="0">
                <a:solidFill>
                  <a:schemeClr val="tx1"/>
                </a:solidFill>
                <a:effectLst/>
                <a:latin typeface="+mn-lt"/>
                <a:ea typeface="+mn-ea"/>
                <a:cs typeface="+mn-cs"/>
              </a:rPr>
              <a:t> Dim ond yr asesydd ddylai fod yn y lleoliad ar gyfer arsylwadau. Gwnewch yr holl waith cynllunio ac ati gan ddefnyddio technoleg ddigidol</a:t>
            </a:r>
            <a:endParaRPr lang="en-GB" sz="1200" kern="1200" dirty="0">
              <a:solidFill>
                <a:schemeClr val="tx1"/>
              </a:solidFill>
              <a:effectLst/>
              <a:latin typeface="+mn-lt"/>
              <a:ea typeface="+mn-ea"/>
              <a:cs typeface="+mn-cs"/>
            </a:endParaRPr>
          </a:p>
          <a:p>
            <a:pPr lvl="0"/>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a:t>
            </a:r>
          </a:p>
          <a:p>
            <a:pPr lvl="0"/>
            <a:endParaRPr lang="en-GB" sz="1200" kern="1200" dirty="0">
              <a:solidFill>
                <a:schemeClr val="tx1"/>
              </a:solidFill>
              <a:effectLst/>
              <a:latin typeface="+mn-lt"/>
              <a:ea typeface="+mn-ea"/>
              <a:cs typeface="+mn-cs"/>
            </a:endParaRPr>
          </a:p>
          <a:p>
            <a:pPr lvl="0"/>
            <a:r>
              <a:rPr lang="en-GB" sz="1200" kern="1200" dirty="0">
                <a:solidFill>
                  <a:schemeClr val="tx1"/>
                </a:solidFill>
                <a:effectLst/>
                <a:latin typeface="+mn-lt"/>
                <a:ea typeface="+mn-ea"/>
                <a:cs typeface="+mn-cs"/>
              </a:rPr>
              <a:t>Top tips for supporting observations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Where outdoor activities are happening use these opportunities for observation</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Select activities which would need to be observed to confer competence within role e.g. administration of medication, moving and positioning etc.</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Negotiate agreement with assessor for them to spend block number of days at the setting with some time spent undertaking observations and the rest engaging in practice as a means of updating their CPD (they could then be counted as an additional member of staff for period of time on placement at the setting). Work with the employer to undertake the risk assessment and measures to mitigate these</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Some employers may be able to arrange redeployment of assessors for a period of time where they have in house assessment centres</a:t>
            </a:r>
          </a:p>
          <a:p>
            <a:pPr marL="171450" indent="-171450">
              <a:buFont typeface="Arial" panose="020B0604020202020204" pitchFamily="34" charset="0"/>
              <a:buChar char="•"/>
            </a:pPr>
            <a:r>
              <a:rPr lang="en-GB" sz="1200" kern="1200" dirty="0">
                <a:solidFill>
                  <a:schemeClr val="tx1"/>
                </a:solidFill>
                <a:effectLst/>
                <a:latin typeface="+mn-lt"/>
                <a:ea typeface="+mn-ea"/>
                <a:cs typeface="+mn-cs"/>
              </a:rPr>
              <a:t> Only have the assessor in the setting for observations, do all of the planning etc. using digital technology</a:t>
            </a: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10</a:t>
            </a:fld>
            <a:endParaRPr lang="en-US"/>
          </a:p>
        </p:txBody>
      </p:sp>
    </p:spTree>
    <p:extLst>
      <p:ext uri="{BB962C8B-B14F-4D97-AF65-F5344CB8AC3E}">
        <p14:creationId xmlns:p14="http://schemas.microsoft.com/office/powerpoint/2010/main" val="22691315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11</a:t>
            </a:fld>
            <a:endParaRPr lang="en-US"/>
          </a:p>
        </p:txBody>
      </p:sp>
    </p:spTree>
    <p:extLst>
      <p:ext uri="{BB962C8B-B14F-4D97-AF65-F5344CB8AC3E}">
        <p14:creationId xmlns:p14="http://schemas.microsoft.com/office/powerpoint/2010/main" val="32429652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kern="1200" dirty="0">
                <a:solidFill>
                  <a:schemeClr val="tx1"/>
                </a:solidFill>
                <a:effectLst/>
                <a:latin typeface="+mn-lt"/>
                <a:ea typeface="+mn-ea"/>
                <a:cs typeface="+mn-cs"/>
              </a:rPr>
              <a:t>Pam mae addasiadau wedi cael eu gwneud</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Bydd y mwyafrif o bobl yn ymwybodol o'r newidiadau a wnaed o ran cyflawni cymwysterau TGAU a Safon Uwch, ond ychydig a glywyd am gymwysterau galwedigaethol. Pan darodd Covid-19 ym mis Mawrth 2020, gofynnwyd i ni weithio gyda Cymwysterau Cymru a’r consortiwm (City and Guilds a CBAC) i ystyried addasiadau tymor byr ar gyfer asesu cymwysterau. Roedd hwn yn fater o bwys i ddysgwyr sy'n dilyn cyrsiau Addysg Bellach yn enwedig. </a:t>
            </a:r>
          </a:p>
          <a:p>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Rydym i gyd wedi cael mwy o amser i ystyried y materion, ac mae'r addasiadau a ddefnyddiwyd yn y lle cyntaf wedi eu mireinio erbyn hyn</a:t>
            </a:r>
          </a:p>
          <a:p>
            <a:endParaRPr lang="en-GB" sz="1200" kern="1200" dirty="0">
              <a:solidFill>
                <a:schemeClr val="tx1"/>
              </a:solidFill>
              <a:effectLst/>
              <a:latin typeface="+mn-lt"/>
              <a:ea typeface="+mn-ea"/>
              <a:cs typeface="+mn-cs"/>
            </a:endParaRPr>
          </a:p>
          <a:p>
            <a:r>
              <a:rPr lang="cy-GB" sz="1200" b="1" kern="1200" dirty="0">
                <a:solidFill>
                  <a:schemeClr val="tx1"/>
                </a:solidFill>
                <a:effectLst/>
                <a:latin typeface="+mn-lt"/>
                <a:ea typeface="+mn-ea"/>
                <a:cs typeface="+mn-cs"/>
              </a:rPr>
              <a:t>Cymwysterau y byddwn yn edrych arnynt yn ystod y cyflwyniad hwn</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Bydd y cyflwyniad hwn yn canolbwyntio ar addasiadau ar gyfer cymhwyster Craidd iechyd a gofal cymdeithasol lefel 2 a chymwysterau ymarfer iechyd a gofal cymdeithasol lefel 2 a 3. Dim ond o fis Medi 2020 yr oedd cymwysterau Lefel 4 a 5 ar gael, a byddwn yn edrych ar unrhyw addasiad y gallai fod ei angen ar gyfer y rhain yn ddiweddarach yn y flwyddyn.</a:t>
            </a:r>
            <a:endParaRPr lang="en-GB" sz="1200" kern="1200" dirty="0">
              <a:solidFill>
                <a:schemeClr val="tx1"/>
              </a:solidFill>
              <a:effectLst/>
              <a:latin typeface="+mn-lt"/>
              <a:ea typeface="+mn-ea"/>
              <a:cs typeface="+mn-cs"/>
            </a:endParaRPr>
          </a:p>
          <a:p>
            <a:endParaRPr lang="en-GB" b="1" dirty="0"/>
          </a:p>
          <a:p>
            <a:r>
              <a:rPr lang="en-GB" b="1" dirty="0"/>
              <a:t>***</a:t>
            </a:r>
          </a:p>
          <a:p>
            <a:endParaRPr lang="en-GB" b="1" dirty="0"/>
          </a:p>
          <a:p>
            <a:r>
              <a:rPr lang="en-GB" b="1" dirty="0"/>
              <a:t>Why adaptations have been made</a:t>
            </a:r>
          </a:p>
          <a:p>
            <a:r>
              <a:rPr lang="en-GB" dirty="0"/>
              <a:t>Most people will be aware of the changes which were made for the achievement of GCSE and A level qualifications but little was heard about vocational qualifications. When Covid-19 hit in March 2020, we were asked to work with Qualifications Wales and the consortium (City and Guilds and WJEC) to consider short term adaptations for the assessment of qualifications. This was a particular issue for learners undertaking courses within Further Education. </a:t>
            </a:r>
          </a:p>
          <a:p>
            <a:endParaRPr lang="en-GB" dirty="0"/>
          </a:p>
          <a:p>
            <a:r>
              <a:rPr lang="en-GB" dirty="0"/>
              <a:t>We have all had more time to consider the issues and the adaptations initially used have now been refined</a:t>
            </a:r>
          </a:p>
          <a:p>
            <a:endParaRPr lang="en-GB" dirty="0"/>
          </a:p>
          <a:p>
            <a:r>
              <a:rPr lang="en-GB" b="1" dirty="0"/>
              <a:t>Qualifications we will be looking at during this presentation</a:t>
            </a:r>
          </a:p>
          <a:p>
            <a:r>
              <a:rPr lang="en-GB" b="0" dirty="0"/>
              <a:t>This presentation will focus on adaptations for the level 2 health and social care Core qualification and the level 2 and 3 health and social care practice qualifications. Level 4 and 5 qualifications were only available from September 2020, we will be looking at any adaptations which may be needed for these later in the year.</a:t>
            </a:r>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2</a:t>
            </a:fld>
            <a:endParaRPr lang="en-US"/>
          </a:p>
        </p:txBody>
      </p:sp>
    </p:spTree>
    <p:extLst>
      <p:ext uri="{BB962C8B-B14F-4D97-AF65-F5344CB8AC3E}">
        <p14:creationId xmlns:p14="http://schemas.microsoft.com/office/powerpoint/2010/main" val="8009679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79768" y="4777958"/>
            <a:ext cx="5438140" cy="5656540"/>
          </a:xfrm>
        </p:spPr>
        <p:txBody>
          <a:bodyPr/>
          <a:lstStyle/>
          <a:p>
            <a:r>
              <a:rPr lang="cy-GB" sz="1200" b="1" kern="1200" dirty="0">
                <a:solidFill>
                  <a:schemeClr val="tx1"/>
                </a:solidFill>
                <a:effectLst/>
                <a:latin typeface="+mn-lt"/>
                <a:ea typeface="+mn-ea"/>
                <a:cs typeface="+mn-cs"/>
              </a:rPr>
              <a:t>Sut mae'r cymhwyster Craidd yn cael ei asesu?</a:t>
            </a:r>
            <a:endParaRPr lang="en-GB" sz="1200" kern="1200" dirty="0">
              <a:solidFill>
                <a:schemeClr val="tx1"/>
              </a:solidFill>
              <a:effectLst/>
              <a:latin typeface="+mn-lt"/>
              <a:ea typeface="+mn-ea"/>
              <a:cs typeface="+mn-cs"/>
            </a:endParaRPr>
          </a:p>
          <a:p>
            <a:r>
              <a:rPr lang="cy-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Cyn i ni ystyried yr addasiadau i'r dulliau asesu, bydd yn ddefnyddiol dwyn i gof y trefniadau asesu mewn cyfnodau mwy ‘normal’.</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Gall dysgwyr ymgymryd â’r cymhwyster naill ai drwy goleg Addysg Bellach, Darparwr Dysgu Seiliedig ar Waith neu ganolfan asesu ‘fewnol’. Pa bynnag lwybr a ddefnyddir, mae'r asesydd yn gyfrifol am wneud y trefniadau i'r dysgwr gael ei asesu.</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Mae'r asesiad ffurfiol yn cynnwys tair astudiaeth achos a phrawf cwestiynau amlddewis. Mae'r rhain yn cynnwys:</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egwyddorion a gwerthoedd (oedolion)</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iechyd a llesiant (oedolion)</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ymarfer  proffesiynol</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diogelu</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iechyd a diogelwch</a:t>
            </a:r>
            <a:endParaRPr lang="en-GB" sz="1200" kern="1200" dirty="0">
              <a:solidFill>
                <a:schemeClr val="tx1"/>
              </a:solidFill>
              <a:effectLst/>
              <a:latin typeface="+mn-lt"/>
              <a:ea typeface="+mn-ea"/>
              <a:cs typeface="+mn-cs"/>
            </a:endParaRPr>
          </a:p>
          <a:p>
            <a:r>
              <a:rPr lang="cy-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A gall dysgwyr ymgymryd â llwybr oedolion, plant a phobl ifanc neu lwybr cyfun. </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Mae detholiad o senarios ar gael ar gyfer yr astudiaethau achos i adlewyrchu amrywiaeth y rolau yn y sector. </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Gellir llwytho i lawr yr astudiaethau achos bythefnos cyn i'r asesiad ffurfiol gael ei gynnal. Mae hyn yn rhoi amser i weithwyr adolygu a pharatoi.</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Yna mae’r asesiad yn digwydd mewn ‘amodau rheoledig’. Mae hyn yn wahanol ar draws gwahanol ganolfannau asesu, ond byddai enghreifftiau yn cynnwys lle tawel mewn swyddfa, ystafell ddosbarth neu ystafell hyfforddi gyda’r asesydd yn bresennol. </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Mae gan y gweithiwr nifer o gwestiynau i'w hateb ar yr astudiaeth achos yn seiliedig ar yr adrannau sy'n cael eu profi e.e. diogelu ac egwyddorion a gwerthoedd. Gallant fynd â thaflen o nodiadau A4 gyda nhw.</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Os yw gweithwyr yn methu â chyflawni'r marciau sydd eu hangen i basio'r asesiad, gallant ei gynnal eto gan ddefnyddio'r un astudiaeth achos ond gyda chwestiynau gwahanol. Mae manylion am gyfanswm y troeon y gellir eu hail-brofi ar gyfer pob astudiaeth achos wedi eu cynnwys yn y fanyleb cymhwyster </a:t>
            </a:r>
            <a:r>
              <a:rPr lang="cy-GB" sz="1200" u="sng" kern="1200" dirty="0">
                <a:solidFill>
                  <a:schemeClr val="tx1"/>
                </a:solidFill>
                <a:effectLst/>
                <a:latin typeface="+mn-lt"/>
                <a:ea typeface="+mn-ea"/>
                <a:cs typeface="+mn-cs"/>
                <a:hlinkClick r:id="rId3"/>
              </a:rPr>
              <a:t>https://www.healthandcarelearning.wales/qualifications/level-2-health-and-social-care-core/</a:t>
            </a:r>
            <a:r>
              <a:rPr lang="cy-GB"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cy-GB" sz="1200" u="sng" kern="1200" dirty="0">
                <a:solidFill>
                  <a:schemeClr val="tx1"/>
                </a:solidFill>
                <a:effectLst/>
                <a:latin typeface="+mn-lt"/>
                <a:ea typeface="+mn-ea"/>
                <a:cs typeface="+mn-cs"/>
                <a:hlinkClick r:id="rId4"/>
              </a:rPr>
              <a:t>https://www.dysguiechydagofal.cymru/cymwysterau/level-2-health-and-social-care-core/</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Ar ôl i weithwyr gyflawni'r tair astudiaeth achos, gallant ymgymryd â’r prawf cwestiynau amlddewis o dan amodau rheoledig. Prawf ar-lein yw hwn, ond gellir ei gwblhau ar bapur os gofynnir am hyn ymlaen llaw. </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Mae sampl o brofion cwestiynau amlddewis, astudiaethau achos ac atebion disgwyliedig ar gael a fydd yn helpu rheolwyr a gweithwyr i wybod beth i'w ddisgwyl </a:t>
            </a:r>
            <a:r>
              <a:rPr lang="cy-GB" sz="1200" u="sng" kern="1200" dirty="0">
                <a:solidFill>
                  <a:schemeClr val="tx1"/>
                </a:solidFill>
                <a:effectLst/>
                <a:latin typeface="+mn-lt"/>
                <a:ea typeface="+mn-ea"/>
                <a:cs typeface="+mn-cs"/>
                <a:hlinkClick r:id="rId3"/>
              </a:rPr>
              <a:t>https://www.healthandcarelearning.wales/qualifications/level-2-health-and-social-care-core/</a:t>
            </a:r>
            <a:r>
              <a:rPr lang="cy-GB" sz="1200" u="sng"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Rhaid i'r asesydd sicrhau bod y dysgwr wedi cael digon o addysgu a dysgu i baratoi'n ddigonol ar gyfer yr asesiad i sicrhau bod ganddo'r siawns orau bosibl o basio. Gall y llyfrau gwaith a ddatblygwyd ar gyfer Fframwaith Sefydlu Cymru Gyfan ar gyfer Iechyd a Gofal Cymdeithasol helpu gyda hyn, gan eu bod yn cynnwys astudiaethau achos a chwestiynau sy'n nodweddiadol o'r rhai yn y profion go iawn. Byddant yn trafod ac yn cytuno ar ‘barodrwydd’ y dysgwyr i’w hasesu gyda’r dysgwr a’u rheolwr. </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cy-GB" sz="1200" u="sng" kern="1200" dirty="0">
                <a:solidFill>
                  <a:schemeClr val="tx1"/>
                </a:solidFill>
                <a:effectLst/>
                <a:latin typeface="+mn-lt"/>
                <a:ea typeface="+mn-ea"/>
                <a:cs typeface="+mn-cs"/>
                <a:hlinkClick r:id="rId4"/>
              </a:rPr>
              <a:t>https://www.dysguiechydagofal.cymru/cymwysterau/level-2-health-and-social-care-core/</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Ceir rhagor o wybodaeth fanylach am y cynnwys ar wefan dysgu iechyd a gofal Cymru:</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cy-GB" sz="1200" u="sng" kern="1200" dirty="0">
                <a:solidFill>
                  <a:schemeClr val="tx1"/>
                </a:solidFill>
                <a:effectLst/>
                <a:latin typeface="+mn-lt"/>
                <a:ea typeface="+mn-ea"/>
                <a:cs typeface="+mn-cs"/>
                <a:hlinkClick r:id="rId3"/>
              </a:rPr>
              <a:t>https://www.healthandcarelearning.wales/qualifications/level-2-health-and-social-care-core/</a:t>
            </a:r>
            <a:endParaRPr lang="cy-GB" sz="1200" u="sng"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cy-GB" sz="1200" u="sng" kern="1200" dirty="0">
                <a:solidFill>
                  <a:schemeClr val="tx1"/>
                </a:solidFill>
                <a:effectLst/>
                <a:latin typeface="+mn-lt"/>
                <a:ea typeface="+mn-ea"/>
                <a:cs typeface="+mn-cs"/>
                <a:hlinkClick r:id="rId4"/>
              </a:rPr>
              <a:t>https://www.dysguiechydagofal.cymru/cymwysterau/level-2-health-and-social-care-core/</a:t>
            </a:r>
            <a:endParaRPr lang="en-GB" sz="1200" kern="1200" dirty="0">
              <a:solidFill>
                <a:schemeClr val="tx1"/>
              </a:solidFill>
              <a:effectLst/>
              <a:latin typeface="+mn-lt"/>
              <a:ea typeface="+mn-ea"/>
              <a:cs typeface="+mn-cs"/>
            </a:endParaRPr>
          </a:p>
          <a:p>
            <a:endParaRPr lang="en-GB" sz="1200" b="1"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a:t>
            </a:r>
          </a:p>
          <a:p>
            <a:endParaRPr lang="en-GB" sz="1200" b="1"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How is the Core qualification assessed?</a:t>
            </a:r>
          </a:p>
          <a:p>
            <a:r>
              <a:rPr lang="en-GB" sz="1200" b="1" kern="1200" dirty="0">
                <a:solidFill>
                  <a:schemeClr val="tx1"/>
                </a:solidFill>
                <a:effectLst/>
                <a:latin typeface="+mn-lt"/>
                <a:ea typeface="+mn-ea"/>
                <a:cs typeface="+mn-cs"/>
              </a:rPr>
              <a:t> </a:t>
            </a:r>
          </a:p>
          <a:p>
            <a:r>
              <a:rPr lang="en-GB" sz="1200" b="0" kern="1200" dirty="0">
                <a:solidFill>
                  <a:schemeClr val="tx1"/>
                </a:solidFill>
                <a:effectLst/>
                <a:latin typeface="+mn-lt"/>
                <a:ea typeface="+mn-ea"/>
                <a:cs typeface="+mn-cs"/>
              </a:rPr>
              <a:t>Before we consider the assessment adaptations, it will be helpful to recap on the assessment arrangements in more ‘normal’ times.</a:t>
            </a:r>
          </a:p>
          <a:p>
            <a:endParaRPr lang="en-GB" sz="1200" b="0"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Learners may undertake the qualification either through an FE college, a Work Based Learning Provider or an ‘In house’ assessment centre. Whichever route is used, the assessor is responsible for making the arrangements for the learner to be assessed.</a:t>
            </a:r>
          </a:p>
          <a:p>
            <a:endParaRPr lang="en-GB" sz="1200" b="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formal assessment is made up of three case studies and a multi choice question test. These cover:</a:t>
            </a:r>
          </a:p>
          <a:p>
            <a:r>
              <a:rPr lang="en-GB" sz="1200" kern="1200" dirty="0">
                <a:solidFill>
                  <a:schemeClr val="tx1"/>
                </a:solidFill>
                <a:effectLst/>
                <a:latin typeface="+mn-lt"/>
                <a:ea typeface="+mn-ea"/>
                <a:cs typeface="+mn-cs"/>
              </a:rPr>
              <a:t> </a:t>
            </a:r>
          </a:p>
          <a:p>
            <a:pPr lvl="0"/>
            <a:r>
              <a:rPr lang="en-GB" sz="1200" kern="1200" dirty="0">
                <a:solidFill>
                  <a:schemeClr val="tx1"/>
                </a:solidFill>
                <a:effectLst/>
                <a:latin typeface="+mn-lt"/>
                <a:ea typeface="+mn-ea"/>
                <a:cs typeface="+mn-cs"/>
              </a:rPr>
              <a:t>principles and values (adults)</a:t>
            </a:r>
          </a:p>
          <a:p>
            <a:pPr lvl="0"/>
            <a:r>
              <a:rPr lang="en-GB" sz="1200" kern="1200" dirty="0">
                <a:solidFill>
                  <a:schemeClr val="tx1"/>
                </a:solidFill>
                <a:effectLst/>
                <a:latin typeface="+mn-lt"/>
                <a:ea typeface="+mn-ea"/>
                <a:cs typeface="+mn-cs"/>
              </a:rPr>
              <a:t>health and well-being (adults)</a:t>
            </a:r>
          </a:p>
          <a:p>
            <a:pPr lvl="0"/>
            <a:r>
              <a:rPr lang="en-GB" sz="1200" kern="1200" dirty="0">
                <a:solidFill>
                  <a:schemeClr val="tx1"/>
                </a:solidFill>
                <a:effectLst/>
                <a:latin typeface="+mn-lt"/>
                <a:ea typeface="+mn-ea"/>
                <a:cs typeface="+mn-cs"/>
              </a:rPr>
              <a:t>professional practice</a:t>
            </a:r>
          </a:p>
          <a:p>
            <a:pPr lvl="0"/>
            <a:r>
              <a:rPr lang="en-GB" sz="1200" kern="1200" dirty="0">
                <a:solidFill>
                  <a:schemeClr val="tx1"/>
                </a:solidFill>
                <a:effectLst/>
                <a:latin typeface="+mn-lt"/>
                <a:ea typeface="+mn-ea"/>
                <a:cs typeface="+mn-cs"/>
              </a:rPr>
              <a:t>safeguarding</a:t>
            </a:r>
          </a:p>
          <a:p>
            <a:pPr lvl="0"/>
            <a:r>
              <a:rPr lang="en-GB" sz="1200" kern="1200" dirty="0">
                <a:solidFill>
                  <a:schemeClr val="tx1"/>
                </a:solidFill>
                <a:effectLst/>
                <a:latin typeface="+mn-lt"/>
                <a:ea typeface="+mn-ea"/>
                <a:cs typeface="+mn-cs"/>
              </a:rPr>
              <a:t>health and safety</a:t>
            </a:r>
          </a:p>
          <a:p>
            <a:r>
              <a:rPr lang="en-GB" sz="1200" b="1"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And learners can undertake either an adults, children and young people or combined pathway.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There are a selection of scenarios available for the case studies to reflect the range of roles in the sector. </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 case studies can be downloaded two weeks before the formal assessment takes place, this gives workers time to revise and prepare.</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 assessment then takes place in ‘controlled conditions’, this differs across different assessment centres but examples would be a quiet office space, a classroom or training room with the assessor present.</a:t>
            </a:r>
            <a:r>
              <a:rPr lang="en-US" dirty="0"/>
              <a:t>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worker has a number of questions to answer on the case study based on the sections that are being tested e.g. safeguarding and principles and values. They are able to take an A4 sheet of notes with them.</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If workers fail to achieve the marks needed to pass the assessment, they can undertake it again using the same case study but with different questions. Details about the total number of times they can be re-tested for each case study is included in the qualification specification </a:t>
            </a:r>
            <a:r>
              <a:rPr lang="en-GB" sz="1200" u="sng" kern="1200" dirty="0">
                <a:solidFill>
                  <a:schemeClr val="tx1"/>
                </a:solidFill>
                <a:effectLst/>
                <a:latin typeface="+mn-lt"/>
                <a:ea typeface="+mn-ea"/>
                <a:cs typeface="+mn-cs"/>
                <a:hlinkClick r:id="rId3"/>
              </a:rPr>
              <a:t>https://www.healthandcarelearning.wales/qualifications/level-2-health-and-social-care-core/</a:t>
            </a:r>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 </a:t>
            </a:r>
          </a:p>
          <a:p>
            <a:r>
              <a:rPr lang="en-GB" dirty="0">
                <a:hlinkClick r:id="rId4"/>
              </a:rPr>
              <a:t>https://www.dysguiechydagofal.cymru/cymwysterau/level-2-health-and-social-care-core/</a:t>
            </a:r>
            <a:endParaRPr lang="en-GB" dirty="0"/>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Once workers have achieved all three case studies, they can undertake the multi choice question test under controlled conditions. This is an online test, but it can be completed on paper if this is requested in advance. </a:t>
            </a:r>
            <a:endParaRPr lang="en-GB" sz="1200" kern="1200" dirty="0">
              <a:solidFill>
                <a:schemeClr val="tx1"/>
              </a:solidFill>
              <a:effectLst/>
              <a:highlight>
                <a:srgbClr val="FFFF00"/>
              </a:highlight>
              <a:latin typeface="+mn-lt"/>
              <a:ea typeface="+mn-ea"/>
              <a:cs typeface="+mn-cs"/>
            </a:endParaRP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There are sample multi choice question tests, case studies and expected answers available that will help managers and workers know what to expect </a:t>
            </a:r>
            <a:r>
              <a:rPr lang="en-GB" sz="1200" u="sng" kern="1200" dirty="0">
                <a:solidFill>
                  <a:schemeClr val="tx1"/>
                </a:solidFill>
                <a:effectLst/>
                <a:latin typeface="+mn-lt"/>
                <a:ea typeface="+mn-ea"/>
                <a:cs typeface="+mn-cs"/>
                <a:hlinkClick r:id="rId3"/>
              </a:rPr>
              <a:t>https://www.healthandcarelearning.wales/qualifications/level-2-health-and-social-care-core/</a:t>
            </a:r>
            <a:r>
              <a:rPr lang="en-GB" sz="1200" u="sng" kern="1200" dirty="0">
                <a:solidFill>
                  <a:schemeClr val="tx1"/>
                </a:solidFill>
                <a:effectLst/>
                <a:latin typeface="+mn-lt"/>
                <a:ea typeface="+mn-ea"/>
                <a:cs typeface="+mn-cs"/>
              </a:rPr>
              <a:t> </a:t>
            </a:r>
          </a:p>
          <a:p>
            <a:endParaRPr lang="en-GB" sz="1200" u="sng" kern="1200" dirty="0">
              <a:solidFill>
                <a:schemeClr val="tx1"/>
              </a:solidFill>
              <a:effectLst/>
              <a:latin typeface="+mn-lt"/>
              <a:ea typeface="+mn-ea"/>
              <a:cs typeface="+mn-cs"/>
            </a:endParaRPr>
          </a:p>
          <a:p>
            <a:r>
              <a:rPr lang="en-GB" sz="1200" u="none" kern="1200" dirty="0">
                <a:solidFill>
                  <a:schemeClr val="tx1"/>
                </a:solidFill>
                <a:effectLst/>
                <a:latin typeface="+mn-lt"/>
                <a:ea typeface="+mn-ea"/>
                <a:cs typeface="+mn-cs"/>
              </a:rPr>
              <a:t>The assessor must make sure the learner has had sufficient teaching and learning provided to prepare adequately for the assessment to make sure they have the best possible chance of passing, the workbooks developed for the All Wales Induction Framework for Health and Social Care can help with this as they have case studies and questions typical of those in the actual tests. They will discuss and agree the learners ‘readiness’ for assessment with both the learner and their manager. </a:t>
            </a:r>
          </a:p>
          <a:p>
            <a:r>
              <a:rPr lang="en-GB" sz="1200" kern="1200" dirty="0">
                <a:solidFill>
                  <a:schemeClr val="tx1"/>
                </a:solidFill>
                <a:effectLst/>
                <a:latin typeface="+mn-lt"/>
                <a:ea typeface="+mn-ea"/>
                <a:cs typeface="+mn-cs"/>
              </a:rPr>
              <a:t> </a:t>
            </a:r>
          </a:p>
          <a:p>
            <a:r>
              <a:rPr lang="en-GB" dirty="0">
                <a:hlinkClick r:id="rId4"/>
              </a:rPr>
              <a:t>https://www.dysguiechydagofal.cymru/cymwysterau/level-2-health-and-social-care-core/</a:t>
            </a:r>
            <a:endParaRPr lang="cy-GB" sz="1200"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More detailed information on the content can be found on health and care learning Wales website:</a:t>
            </a:r>
          </a:p>
          <a:p>
            <a:r>
              <a:rPr lang="en-GB" sz="1200" kern="1200" dirty="0">
                <a:solidFill>
                  <a:schemeClr val="tx1"/>
                </a:solidFill>
                <a:effectLst/>
                <a:latin typeface="+mn-lt"/>
                <a:ea typeface="+mn-ea"/>
                <a:cs typeface="+mn-cs"/>
              </a:rPr>
              <a:t> </a:t>
            </a:r>
          </a:p>
          <a:p>
            <a:r>
              <a:rPr lang="en-GB" sz="1200" u="sng" kern="1200" dirty="0">
                <a:solidFill>
                  <a:schemeClr val="tx1"/>
                </a:solidFill>
                <a:effectLst/>
                <a:latin typeface="+mn-lt"/>
                <a:ea typeface="+mn-ea"/>
                <a:cs typeface="+mn-cs"/>
                <a:hlinkClick r:id="rId3"/>
              </a:rPr>
              <a:t>https://www.healthandcarelearning.wales/qualifications/level-2-health-and-social-care-core/</a:t>
            </a:r>
            <a:endParaRPr lang="en-GB" sz="1200" u="sng" kern="1200" dirty="0">
              <a:solidFill>
                <a:schemeClr val="tx1"/>
              </a:solidFill>
              <a:effectLst/>
              <a:latin typeface="+mn-lt"/>
              <a:ea typeface="+mn-ea"/>
              <a:cs typeface="+mn-cs"/>
            </a:endParaRPr>
          </a:p>
          <a:p>
            <a:endParaRPr lang="cy-GB" sz="1200" u="sng" kern="1200" dirty="0">
              <a:solidFill>
                <a:schemeClr val="tx1"/>
              </a:solidFill>
              <a:effectLst/>
              <a:latin typeface="+mn-lt"/>
              <a:ea typeface="+mn-ea"/>
              <a:cs typeface="+mn-cs"/>
            </a:endParaRPr>
          </a:p>
          <a:p>
            <a:endParaRPr lang="cy-GB" sz="1200" u="sng" kern="1200" dirty="0">
              <a:solidFill>
                <a:schemeClr val="tx1"/>
              </a:solidFill>
              <a:effectLst/>
              <a:latin typeface="+mn-lt"/>
              <a:ea typeface="+mn-ea"/>
              <a:cs typeface="+mn-cs"/>
            </a:endParaRPr>
          </a:p>
          <a:p>
            <a:r>
              <a:rPr lang="en-GB" dirty="0">
                <a:hlinkClick r:id="rId4"/>
              </a:rPr>
              <a:t>https://www.dysguiechydagofal.cymru/cymwysterau/level-2-health-and-social-care-core/</a:t>
            </a:r>
            <a:endParaRPr lang="cy-GB" sz="1200" u="sng"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endParaRPr lang="en-GB" dirty="0"/>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3</a:t>
            </a:fld>
            <a:endParaRPr lang="en-US"/>
          </a:p>
        </p:txBody>
      </p:sp>
    </p:spTree>
    <p:extLst>
      <p:ext uri="{BB962C8B-B14F-4D97-AF65-F5344CB8AC3E}">
        <p14:creationId xmlns:p14="http://schemas.microsoft.com/office/powerpoint/2010/main" val="2605066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kern="1200" dirty="0">
                <a:solidFill>
                  <a:schemeClr val="tx1"/>
                </a:solidFill>
                <a:effectLst/>
                <a:latin typeface="+mn-lt"/>
                <a:ea typeface="+mn-ea"/>
                <a:cs typeface="+mn-cs"/>
              </a:rPr>
              <a:t>Beth sydd wedi newid</a:t>
            </a:r>
            <a:r>
              <a:rPr lang="cy-GB"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Gostyngwyd nifer yr asesiadau y mae angen i ddysgwyr eu cwblhau dros dro h.y. mae angen i ddysgwyr a gofrestrwyd cyn 31/08/20 a fydd yn cwblhau cymhwyster erbyn 18/12/20 gwblhau:</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1 astudiaeth achos ac MCQ</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Neu ar gyfer y llwybr cyfun, 2 astudiaeth achos ac MCQ</a:t>
            </a:r>
          </a:p>
          <a:p>
            <a:pPr marL="0" lvl="0" indent="0">
              <a:buFont typeface="Arial" panose="020B0604020202020204" pitchFamily="34" charset="0"/>
              <a:buNone/>
            </a:pP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Mewn amgylchiadau eithriadol 2 astudiaeth achos a dim MCQ</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Neu ar gyfer y llwybr cyfun, 3 astudiaeth achos a dim MCQ</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endParaRPr lang="en-GB" sz="1200" kern="1200" dirty="0">
              <a:solidFill>
                <a:schemeClr val="tx1"/>
              </a:solidFill>
              <a:effectLst/>
              <a:latin typeface="+mn-lt"/>
              <a:ea typeface="+mn-ea"/>
              <a:cs typeface="+mn-cs"/>
            </a:endParaRPr>
          </a:p>
          <a:p>
            <a:pPr marL="0" lvl="0" indent="0">
              <a:buFont typeface="Arial" panose="020B0604020202020204" pitchFamily="34" charset="0"/>
              <a:buNone/>
            </a:pPr>
            <a:r>
              <a:rPr lang="cy-GB" sz="1200" kern="1200" dirty="0">
                <a:solidFill>
                  <a:schemeClr val="tx1"/>
                </a:solidFill>
                <a:effectLst/>
                <a:latin typeface="+mn-lt"/>
                <a:ea typeface="+mn-ea"/>
                <a:cs typeface="+mn-cs"/>
              </a:rPr>
              <a:t>Rhoddwyd hyn ar waith i sicrhau nad oedd dysgwyr dan anfantais o ganlyniad i gyfyngiadau Covid-19, yn enwedig lle’r oedd canolfannau asesu wedi cau</a:t>
            </a:r>
            <a:endParaRPr lang="en-GB" sz="1200" kern="1200" dirty="0">
              <a:solidFill>
                <a:schemeClr val="tx1"/>
              </a:solidFill>
              <a:effectLst/>
              <a:latin typeface="+mn-lt"/>
              <a:ea typeface="+mn-ea"/>
              <a:cs typeface="+mn-cs"/>
            </a:endParaRPr>
          </a:p>
          <a:p>
            <a:endParaRPr lang="en-GB" b="1" dirty="0"/>
          </a:p>
          <a:p>
            <a:r>
              <a:rPr lang="en-GB" b="1" dirty="0"/>
              <a:t>***</a:t>
            </a:r>
          </a:p>
          <a:p>
            <a:endParaRPr lang="en-GB" b="1" dirty="0"/>
          </a:p>
          <a:p>
            <a:r>
              <a:rPr lang="en-GB" b="1" dirty="0"/>
              <a:t>What has changed</a:t>
            </a:r>
            <a:r>
              <a:rPr lang="en-GB" dirty="0"/>
              <a:t>? </a:t>
            </a:r>
            <a:endParaRPr lang="en-GB" dirty="0">
              <a:highlight>
                <a:srgbClr val="FFFF00"/>
              </a:highlight>
            </a:endParaRPr>
          </a:p>
          <a:p>
            <a:r>
              <a:rPr lang="en-GB" dirty="0"/>
              <a:t>The number of assessments learners needed to complete was reduced temporarily i.e. Learners registered before 31/08/20 who will complete qualification by 18/12/20 need to complete:</a:t>
            </a:r>
          </a:p>
          <a:p>
            <a:pPr marL="171450" indent="-171450">
              <a:buFont typeface="Arial" panose="020B0604020202020204" pitchFamily="34" charset="0"/>
              <a:buChar char="•"/>
            </a:pPr>
            <a:r>
              <a:rPr lang="en-GB" dirty="0"/>
              <a:t>1 case study and MCQ</a:t>
            </a:r>
          </a:p>
          <a:p>
            <a:pPr marL="171450" indent="-171450">
              <a:buFont typeface="Arial" panose="020B0604020202020204" pitchFamily="34" charset="0"/>
              <a:buChar char="•"/>
            </a:pPr>
            <a:r>
              <a:rPr lang="en-GB" dirty="0"/>
              <a:t>Or for the combined pathway 2 case studies and MCQ</a:t>
            </a:r>
          </a:p>
          <a:p>
            <a:pPr marL="0" indent="0">
              <a:buFont typeface="Arial" panose="020B0604020202020204" pitchFamily="34" charset="0"/>
              <a:buNone/>
            </a:pPr>
            <a:endParaRPr lang="en-GB" dirty="0"/>
          </a:p>
          <a:p>
            <a:pPr marL="171450" indent="-171450">
              <a:buFont typeface="Arial" panose="020B0604020202020204" pitchFamily="34" charset="0"/>
              <a:buChar char="•"/>
            </a:pPr>
            <a:r>
              <a:rPr lang="en-GB" dirty="0"/>
              <a:t>In exceptional circumstances 2 case studies and no MCQ</a:t>
            </a:r>
          </a:p>
          <a:p>
            <a:pPr marL="171450" indent="-171450">
              <a:buFont typeface="Arial" panose="020B0604020202020204" pitchFamily="34" charset="0"/>
              <a:buChar char="•"/>
            </a:pPr>
            <a:r>
              <a:rPr lang="en-GB" dirty="0"/>
              <a:t>Or for the combined pathway 3 case studies and no MCQ</a:t>
            </a:r>
          </a:p>
          <a:p>
            <a:endParaRPr lang="en-GB" dirty="0"/>
          </a:p>
          <a:p>
            <a:r>
              <a:rPr lang="en-GB" dirty="0"/>
              <a:t>This was put in place to ensure that learners were not disadvantaged as a result of Covid-19 restrictions, particularly where assessment centres had been closed</a:t>
            </a:r>
          </a:p>
          <a:p>
            <a:r>
              <a:rPr lang="en-GB" dirty="0"/>
              <a:t> </a:t>
            </a: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4</a:t>
            </a:fld>
            <a:endParaRPr lang="en-US"/>
          </a:p>
        </p:txBody>
      </p:sp>
    </p:spTree>
    <p:extLst>
      <p:ext uri="{BB962C8B-B14F-4D97-AF65-F5344CB8AC3E}">
        <p14:creationId xmlns:p14="http://schemas.microsoft.com/office/powerpoint/2010/main" val="22368096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kern="1200" dirty="0">
                <a:solidFill>
                  <a:schemeClr val="tx1"/>
                </a:solidFill>
                <a:effectLst/>
                <a:latin typeface="+mn-lt"/>
                <a:ea typeface="+mn-ea"/>
                <a:cs typeface="+mn-cs"/>
              </a:rPr>
              <a:t>Cadw uniondeb? </a:t>
            </a:r>
          </a:p>
          <a:p>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Mae'n bwysig sicrhau, pa bynnag addasiadau a roddir ar waith, bod y cymwysterau'n cadw eu huniondeb. Felly, mae City and Guilds wedi rhoi mesurau ar waith i sicrhau bod pob dysgwr wedi cwblhau addysg ar draws yr holl gymwysterau a bod yr asesydd wedi cynnal asesiad ffurfiannol i sicrhau bod y dysgwr yn barod ar gyfer yr asesiad ffurfiol ar gyfer pob rhan o'r cymhwyster h.y. Yr astudiaethau achos ac MCQ</a:t>
            </a:r>
            <a:endParaRPr lang="en-GB" sz="1200" kern="1200" dirty="0">
              <a:solidFill>
                <a:schemeClr val="tx1"/>
              </a:solidFill>
              <a:effectLst/>
              <a:latin typeface="+mn-lt"/>
              <a:ea typeface="+mn-ea"/>
              <a:cs typeface="+mn-cs"/>
            </a:endParaRPr>
          </a:p>
          <a:p>
            <a:endParaRPr lang="en-GB" b="1" dirty="0"/>
          </a:p>
          <a:p>
            <a:r>
              <a:rPr lang="en-GB" b="1" dirty="0"/>
              <a:t>***</a:t>
            </a:r>
          </a:p>
          <a:p>
            <a:endParaRPr lang="en-GB" b="1" dirty="0"/>
          </a:p>
          <a:p>
            <a:r>
              <a:rPr lang="en-GB" b="1" dirty="0"/>
              <a:t>Retaining integrity ?</a:t>
            </a:r>
            <a:r>
              <a:rPr lang="en-US" b="1" dirty="0">
                <a:highlight>
                  <a:srgbClr val="FFFF00"/>
                </a:highlight>
              </a:rPr>
              <a:t> </a:t>
            </a:r>
          </a:p>
          <a:p>
            <a:endParaRPr lang="en-GB" b="1" dirty="0"/>
          </a:p>
          <a:p>
            <a:r>
              <a:rPr lang="en-GB" b="0" dirty="0"/>
              <a:t>It is important to ensure that whatever adaptations are put in place, the qualifications retain their integrity. Therefore, City and Guilds have put measures in place to ensure all learners have completed learning across all of the qualification and the assessor has carried out formative assessment to ensure that the learner is ready for the formal assessment for all parts of the qualification i.e. the case studies and MCQ</a:t>
            </a:r>
          </a:p>
        </p:txBody>
      </p:sp>
      <p:sp>
        <p:nvSpPr>
          <p:cNvPr id="4" name="Slide Number Placeholder 3"/>
          <p:cNvSpPr>
            <a:spLocks noGrp="1"/>
          </p:cNvSpPr>
          <p:nvPr>
            <p:ph type="sldNum" sz="quarter" idx="10"/>
          </p:nvPr>
        </p:nvSpPr>
        <p:spPr/>
        <p:txBody>
          <a:bodyPr/>
          <a:lstStyle/>
          <a:p>
            <a:pPr marL="0" marR="0" lvl="0" indent="0" algn="r" defTabSz="914377" rtl="0" eaLnBrk="1" fontAlgn="auto" latinLnBrk="0" hangingPunct="1">
              <a:lnSpc>
                <a:spcPct val="100000"/>
              </a:lnSpc>
              <a:spcBef>
                <a:spcPts val="0"/>
              </a:spcBef>
              <a:spcAft>
                <a:spcPts val="0"/>
              </a:spcAft>
              <a:buClrTx/>
              <a:buSzTx/>
              <a:buFontTx/>
              <a:buNone/>
              <a:tabLst/>
              <a:defRPr/>
            </a:pPr>
            <a:fld id="{71639E39-D34D-164C-8100-77BC79329E5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377"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845802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kern="1200" dirty="0">
                <a:solidFill>
                  <a:schemeClr val="tx1"/>
                </a:solidFill>
                <a:effectLst/>
                <a:latin typeface="+mn-lt"/>
                <a:ea typeface="+mn-ea"/>
                <a:cs typeface="+mn-cs"/>
              </a:rPr>
              <a:t>Dysgwyr a gofrestrwyd ar ôl 1 Medi 2020</a:t>
            </a:r>
          </a:p>
          <a:p>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Rhaid i bob dysgwr sydd wedi cofrestru ar ôl 1 Medi neu'r rhai na allant gwblhau erbyn 18 Rhagfyr ymgymryd â'r broses asesu lawn, h.y. yr holl astudiaethau achos a'r MCQ.</a:t>
            </a:r>
            <a:endParaRPr lang="en-GB" sz="1200" kern="1200" dirty="0">
              <a:solidFill>
                <a:schemeClr val="tx1"/>
              </a:solidFill>
              <a:effectLst/>
              <a:latin typeface="+mn-lt"/>
              <a:ea typeface="+mn-ea"/>
              <a:cs typeface="+mn-cs"/>
            </a:endParaRPr>
          </a:p>
          <a:p>
            <a:endParaRPr lang="cy-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Mae llawer o ganolfannau wedi rhoi pethau ar waith sy'n sicrhau amgylcheddau diogel i ddysgwyr gwblhau eu profion o dan amodau rheoledig. Bydd y sleid nesaf yn archwilio'r hyn a all ddigwydd os nad yw hyn yn digwydd.</a:t>
            </a:r>
            <a:endParaRPr lang="en-GB" sz="1200" kern="1200" dirty="0">
              <a:solidFill>
                <a:schemeClr val="tx1"/>
              </a:solidFill>
              <a:effectLst/>
              <a:latin typeface="+mn-lt"/>
              <a:ea typeface="+mn-ea"/>
              <a:cs typeface="+mn-cs"/>
            </a:endParaRPr>
          </a:p>
          <a:p>
            <a:endParaRPr lang="en-GB" b="1" dirty="0"/>
          </a:p>
          <a:p>
            <a:r>
              <a:rPr lang="en-GB" b="1" dirty="0"/>
              <a:t>***</a:t>
            </a:r>
          </a:p>
          <a:p>
            <a:endParaRPr lang="en-GB" b="1" dirty="0"/>
          </a:p>
          <a:p>
            <a:r>
              <a:rPr lang="en-GB" b="1" dirty="0"/>
              <a:t>Learners registered after 1</a:t>
            </a:r>
            <a:r>
              <a:rPr lang="en-GB" b="1" baseline="30000" dirty="0"/>
              <a:t>st</a:t>
            </a:r>
            <a:r>
              <a:rPr lang="en-GB" b="1" dirty="0"/>
              <a:t> September 2020</a:t>
            </a:r>
          </a:p>
          <a:p>
            <a:endParaRPr lang="en-GB" b="1" dirty="0"/>
          </a:p>
          <a:p>
            <a:r>
              <a:rPr lang="en-GB" b="0" dirty="0"/>
              <a:t>All learners registered after the 1</a:t>
            </a:r>
            <a:r>
              <a:rPr lang="en-GB" b="0" baseline="30000" dirty="0"/>
              <a:t>st</a:t>
            </a:r>
            <a:r>
              <a:rPr lang="en-GB" b="0" dirty="0"/>
              <a:t> September or those who cannot complete by the 18</a:t>
            </a:r>
            <a:r>
              <a:rPr lang="en-GB" b="0" baseline="30000" dirty="0"/>
              <a:t>th</a:t>
            </a:r>
            <a:r>
              <a:rPr lang="en-GB" b="0" dirty="0"/>
              <a:t> December must undertake the full assessment process i.e. all of the case studies and the MCQ.</a:t>
            </a:r>
          </a:p>
          <a:p>
            <a:endParaRPr lang="en-GB" b="0" dirty="0"/>
          </a:p>
          <a:p>
            <a:r>
              <a:rPr lang="en-GB" b="0" dirty="0"/>
              <a:t>Many centres have put things in place which ensure safe environments for learners to complete their tests under controlled conditions. The next slide will explore what can happen if this is not the case.</a:t>
            </a:r>
          </a:p>
        </p:txBody>
      </p:sp>
      <p:sp>
        <p:nvSpPr>
          <p:cNvPr id="4" name="Slide Number Placeholder 3"/>
          <p:cNvSpPr>
            <a:spLocks noGrp="1"/>
          </p:cNvSpPr>
          <p:nvPr>
            <p:ph type="sldNum" sz="quarter" idx="10"/>
          </p:nvPr>
        </p:nvSpPr>
        <p:spPr/>
        <p:txBody>
          <a:bodyPr/>
          <a:lstStyle/>
          <a:p>
            <a:pPr>
              <a:defRPr/>
            </a:pPr>
            <a:fld id="{71639E39-D34D-164C-8100-77BC79329E5D}" type="slidenum">
              <a:rPr lang="en-US" smtClean="0"/>
              <a:pPr>
                <a:defRPr/>
              </a:pPr>
              <a:t>6</a:t>
            </a:fld>
            <a:endParaRPr lang="en-US"/>
          </a:p>
        </p:txBody>
      </p:sp>
    </p:spTree>
    <p:extLst>
      <p:ext uri="{BB962C8B-B14F-4D97-AF65-F5344CB8AC3E}">
        <p14:creationId xmlns:p14="http://schemas.microsoft.com/office/powerpoint/2010/main" val="15679804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kern="1200" dirty="0">
                <a:solidFill>
                  <a:schemeClr val="tx1"/>
                </a:solidFill>
                <a:effectLst/>
                <a:latin typeface="+mn-lt"/>
                <a:ea typeface="+mn-ea"/>
                <a:cs typeface="+mn-cs"/>
              </a:rPr>
              <a:t>Beth os bydd cyfyngiadau pellach ac na all dysgwyr gyrchu amgylcheddau lle gellir cynnal asesiadau o dan amodau rheoledig?</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Dewis 1: gall y ganolfan aildrefnu os yw’r oedi yn para hyd at 4 mis</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Dewis 2: Astudiaeth achos cwestiwn ac ateb ar lafar o bell:</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Os yw'r ganolfan wedi cau am fwy na 4 mis</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Os oes angen y cymhwyster ar gyfer dilyniant (ar gyfer cwrs neu gyflogaeth)</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Os oes angen i'r dysgwr roi ei hun mewn cwarantin</a:t>
            </a:r>
            <a:endParaRPr lang="en-GB" sz="1200" kern="1200" dirty="0">
              <a:solidFill>
                <a:schemeClr val="tx1"/>
              </a:solidFill>
              <a:effectLst/>
              <a:latin typeface="+mn-lt"/>
              <a:ea typeface="+mn-ea"/>
              <a:cs typeface="+mn-cs"/>
            </a:endParaRPr>
          </a:p>
          <a:p>
            <a:endParaRPr lang="cy-GB" sz="1200" b="1" kern="1200" dirty="0">
              <a:solidFill>
                <a:schemeClr val="tx1"/>
              </a:solidFill>
              <a:effectLst/>
              <a:latin typeface="+mn-lt"/>
              <a:ea typeface="+mn-ea"/>
              <a:cs typeface="+mn-cs"/>
            </a:endParaRPr>
          </a:p>
          <a:p>
            <a:r>
              <a:rPr lang="cy-GB" sz="1200" b="1" kern="1200" dirty="0">
                <a:solidFill>
                  <a:schemeClr val="tx1"/>
                </a:solidFill>
                <a:effectLst/>
                <a:latin typeface="+mn-lt"/>
                <a:ea typeface="+mn-ea"/>
                <a:cs typeface="+mn-cs"/>
              </a:rPr>
              <a:t>Goruchwylio o bell</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Mae City and Guilds yn cynnal cynllun peilot dros y misoedd nesaf fel y gellir cynnal profion heb gael yr asesydd yn yr un lle yn y cnawd</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Bydd goruchwylio o bell yn galluogi dysgwyr i gwblhau sesiynau prawf ar-lein mewn un o ddwy ffordd h.y. Goruchwylio byw neu recordio a phrofi i ffwrdd o'u canolfan gymeradwy</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Elfen allweddol o'r broses fydd dilysu'r dysgwr drwy godau allweddol a chyfeiriad e-bost cyn dechrau'r prawf ar-lein.</a:t>
            </a:r>
            <a:endParaRPr lang="en-GB" sz="1200" kern="1200" dirty="0">
              <a:solidFill>
                <a:schemeClr val="tx1"/>
              </a:solidFill>
              <a:effectLst/>
              <a:latin typeface="+mn-lt"/>
              <a:ea typeface="+mn-ea"/>
              <a:cs typeface="+mn-cs"/>
            </a:endParaRPr>
          </a:p>
          <a:p>
            <a:endParaRPr lang="cy-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Bydd hyn yn lleihau'r angen i ddysgwyr gwblhau eu hastudiaethau achos neu eu profion MCQ yn y ganolfan ei hun, a bydd recordio yn cael ei ddefnyddio i wirio nad yw'r dysgwr yn defnyddio deunyddiau/adnoddau ychwanegol i ateb cwestiynau (fel ffonau symudol, llyfrau testun ac ati).</a:t>
            </a:r>
            <a:endParaRPr lang="en-GB" sz="1200" b="0" kern="1200" dirty="0">
              <a:solidFill>
                <a:schemeClr val="tx1"/>
              </a:solidFill>
              <a:effectLst/>
              <a:latin typeface="+mn-lt"/>
              <a:ea typeface="+mn-ea"/>
              <a:cs typeface="+mn-cs"/>
            </a:endParaRPr>
          </a:p>
          <a:p>
            <a:endParaRPr lang="en-GB" sz="1200" b="0" kern="1200" dirty="0">
              <a:solidFill>
                <a:schemeClr val="tx1"/>
              </a:solidFill>
              <a:effectLst/>
              <a:latin typeface="+mn-lt"/>
              <a:ea typeface="+mn-ea"/>
              <a:cs typeface="+mn-cs"/>
            </a:endParaRPr>
          </a:p>
          <a:p>
            <a:r>
              <a:rPr lang="en-GB" sz="1200" b="0" kern="1200" dirty="0">
                <a:solidFill>
                  <a:schemeClr val="tx1"/>
                </a:solidFill>
                <a:effectLst/>
                <a:latin typeface="+mn-lt"/>
                <a:ea typeface="+mn-ea"/>
                <a:cs typeface="+mn-cs"/>
              </a:rPr>
              <a:t>***</a:t>
            </a:r>
            <a:endParaRPr lang="en-GB" sz="1200" b="1" kern="1200" dirty="0">
              <a:solidFill>
                <a:schemeClr val="tx1"/>
              </a:solidFill>
              <a:effectLst/>
              <a:latin typeface="+mn-lt"/>
              <a:ea typeface="+mn-ea"/>
              <a:cs typeface="+mn-cs"/>
            </a:endParaRPr>
          </a:p>
          <a:p>
            <a:endParaRPr lang="en-GB" b="1" kern="1200" dirty="0">
              <a:solidFill>
                <a:schemeClr val="tx1"/>
              </a:solidFill>
              <a:latin typeface="+mn-lt"/>
              <a:ea typeface="+mn-ea"/>
              <a:cs typeface="+mn-cs"/>
            </a:endParaRPr>
          </a:p>
          <a:p>
            <a:pPr lvl="1"/>
            <a:r>
              <a:rPr lang="en-GB" b="1" kern="1200" dirty="0">
                <a:solidFill>
                  <a:schemeClr val="tx1"/>
                </a:solidFill>
                <a:latin typeface="+mn-lt"/>
                <a:ea typeface="+mn-ea"/>
                <a:cs typeface="+mn-cs"/>
              </a:rPr>
              <a:t>What if there are further restrictions and learners cannot access environments where assessments can take place under controlled conditions?</a:t>
            </a:r>
          </a:p>
          <a:p>
            <a:pPr lvl="1"/>
            <a:r>
              <a:rPr lang="en-GB" sz="1100" kern="1200" dirty="0">
                <a:solidFill>
                  <a:schemeClr val="tx1"/>
                </a:solidFill>
                <a:latin typeface="+mn-lt"/>
                <a:ea typeface="+mn-ea"/>
                <a:cs typeface="+mn-cs"/>
              </a:rPr>
              <a:t>Option 1: the centre can reschedule if the length of delay is up to 4 months</a:t>
            </a:r>
          </a:p>
          <a:p>
            <a:pPr lvl="1"/>
            <a:r>
              <a:rPr lang="en-GB" sz="1100" kern="1200" dirty="0">
                <a:solidFill>
                  <a:schemeClr val="tx1"/>
                </a:solidFill>
                <a:latin typeface="+mn-lt"/>
                <a:ea typeface="+mn-ea"/>
                <a:cs typeface="+mn-cs"/>
              </a:rPr>
              <a:t>Option 2: Remote verbal question and answer case study if:</a:t>
            </a:r>
          </a:p>
          <a:p>
            <a:pPr marL="457200" indent="-457200">
              <a:buFont typeface="Arial" panose="020B0604020202020204" pitchFamily="34" charset="0"/>
              <a:buChar char="•"/>
            </a:pPr>
            <a:r>
              <a:rPr lang="en-GB" sz="1100" kern="1200" dirty="0">
                <a:solidFill>
                  <a:schemeClr val="tx1"/>
                </a:solidFill>
                <a:latin typeface="+mn-lt"/>
                <a:ea typeface="+mn-ea"/>
                <a:cs typeface="+mn-cs"/>
              </a:rPr>
              <a:t>The centre is closed for longer than 4 months</a:t>
            </a:r>
          </a:p>
          <a:p>
            <a:pPr marL="457200" indent="-457200">
              <a:buFont typeface="Arial" panose="020B0604020202020204" pitchFamily="34" charset="0"/>
              <a:buChar char="•"/>
            </a:pPr>
            <a:r>
              <a:rPr lang="en-GB" sz="1100" kern="1200" dirty="0">
                <a:solidFill>
                  <a:schemeClr val="tx1"/>
                </a:solidFill>
                <a:latin typeface="+mn-lt"/>
                <a:ea typeface="+mn-ea"/>
                <a:cs typeface="+mn-cs"/>
              </a:rPr>
              <a:t>The qualification is needed for progression (for course or employment)</a:t>
            </a:r>
          </a:p>
          <a:p>
            <a:pPr marL="457200" indent="-457200">
              <a:buFont typeface="Arial" panose="020B0604020202020204" pitchFamily="34" charset="0"/>
              <a:buChar char="•"/>
            </a:pPr>
            <a:r>
              <a:rPr lang="en-GB" sz="1100" kern="1200" dirty="0">
                <a:solidFill>
                  <a:schemeClr val="tx1"/>
                </a:solidFill>
                <a:latin typeface="+mn-lt"/>
                <a:ea typeface="+mn-ea"/>
                <a:cs typeface="+mn-cs"/>
              </a:rPr>
              <a:t>The learner needs to self-quarantine</a:t>
            </a:r>
          </a:p>
          <a:p>
            <a:endParaRPr lang="en-GB" sz="2600" dirty="0"/>
          </a:p>
          <a:p>
            <a:r>
              <a:rPr lang="en-GB" sz="1200" b="1" i="0" u="none" strike="noStrike" kern="1200" baseline="0" dirty="0">
                <a:solidFill>
                  <a:schemeClr val="tx1"/>
                </a:solidFill>
                <a:latin typeface="+mn-lt"/>
                <a:ea typeface="+mn-ea"/>
                <a:cs typeface="+mn-cs"/>
              </a:rPr>
              <a:t>Remote invigilation</a:t>
            </a:r>
            <a:endParaRPr lang="en-GB" sz="1200" b="1" i="0" u="none" strike="noStrike" kern="1200" baseline="0" dirty="0">
              <a:solidFill>
                <a:schemeClr val="tx1"/>
              </a:solidFill>
              <a:highlight>
                <a:srgbClr val="FFFF00"/>
              </a:highlight>
              <a:latin typeface="+mn-lt"/>
              <a:ea typeface="+mn-ea"/>
              <a:cs typeface="+mn-cs"/>
            </a:endParaRPr>
          </a:p>
          <a:p>
            <a:pPr marL="171450" indent="-171450">
              <a:buFont typeface="Arial" panose="020B0604020202020204" pitchFamily="34" charset="0"/>
              <a:buChar char="•"/>
            </a:pPr>
            <a:r>
              <a:rPr lang="en-GB" sz="1200" b="0" i="0" u="none" strike="noStrike" kern="1200" baseline="0" dirty="0">
                <a:solidFill>
                  <a:schemeClr val="tx1"/>
                </a:solidFill>
                <a:latin typeface="+mn-lt"/>
                <a:ea typeface="+mn-ea"/>
                <a:cs typeface="+mn-cs"/>
              </a:rPr>
              <a:t>City and Guilds are undertaking pilot over the coming months so tests can take place without having the assessor in the same ph</a:t>
            </a:r>
            <a:r>
              <a:rPr lang="en-GB" dirty="0"/>
              <a:t>ysical place</a:t>
            </a:r>
            <a:endParaRPr lang="en-GB" sz="1200" b="0" i="0" u="none" strike="noStrike" kern="1200" baseline="0" dirty="0">
              <a:solidFill>
                <a:schemeClr val="tx1"/>
              </a:solidFill>
              <a:latin typeface="+mn-lt"/>
              <a:ea typeface="+mn-ea"/>
              <a:cs typeface="+mn-cs"/>
            </a:endParaRPr>
          </a:p>
          <a:p>
            <a:pPr marL="171450" indent="-171450">
              <a:buFont typeface="Arial" panose="020B0604020202020204" pitchFamily="34" charset="0"/>
              <a:buChar char="•"/>
            </a:pPr>
            <a:r>
              <a:rPr lang="en-GB" sz="1200" b="0" i="0" u="none" strike="noStrike" kern="1200" baseline="0" dirty="0">
                <a:solidFill>
                  <a:schemeClr val="tx1"/>
                </a:solidFill>
                <a:latin typeface="+mn-lt"/>
                <a:ea typeface="+mn-ea"/>
                <a:cs typeface="+mn-cs"/>
              </a:rPr>
              <a:t>Remote invigilation will enable learners to complete online test sessions in a one of two ways i.e. live invigilation or record and test away from their approved centre</a:t>
            </a:r>
          </a:p>
          <a:p>
            <a:pPr marL="171450" indent="-171450">
              <a:buFont typeface="Arial" panose="020B0604020202020204" pitchFamily="34" charset="0"/>
              <a:buChar char="•"/>
            </a:pPr>
            <a:r>
              <a:rPr lang="en-GB" sz="1200" b="0" i="0" u="none" strike="noStrike" kern="1200" baseline="0" dirty="0">
                <a:solidFill>
                  <a:schemeClr val="tx1"/>
                </a:solidFill>
                <a:latin typeface="+mn-lt"/>
                <a:ea typeface="+mn-ea"/>
                <a:cs typeface="+mn-cs"/>
              </a:rPr>
              <a:t>A key element of the process will be the authentication of the learner via key codes and email address prior to the commencement of the online test.</a:t>
            </a:r>
          </a:p>
          <a:p>
            <a:pPr marL="171450" indent="-171450">
              <a:buFont typeface="Arial" panose="020B0604020202020204" pitchFamily="34" charset="0"/>
              <a:buChar char="•"/>
            </a:pPr>
            <a:endParaRPr lang="en-GB" sz="1200" b="0" i="0" u="none" strike="noStrike" kern="1200" baseline="0" dirty="0">
              <a:solidFill>
                <a:schemeClr val="tx1"/>
              </a:solidFill>
              <a:latin typeface="+mn-lt"/>
              <a:ea typeface="+mn-ea"/>
              <a:cs typeface="+mn-cs"/>
            </a:endParaRPr>
          </a:p>
          <a:p>
            <a:pPr marL="0" indent="0">
              <a:buFont typeface="Arial" panose="020B0604020202020204" pitchFamily="34" charset="0"/>
              <a:buNone/>
            </a:pPr>
            <a:r>
              <a:rPr lang="en-GB" sz="1200" b="0" i="0" u="none" strike="noStrike" kern="1200" baseline="0" dirty="0">
                <a:solidFill>
                  <a:schemeClr val="tx1"/>
                </a:solidFill>
                <a:latin typeface="+mn-lt"/>
                <a:ea typeface="+mn-ea"/>
                <a:cs typeface="+mn-cs"/>
              </a:rPr>
              <a:t>This will reduce the need for learners to complete their case studies or MCQ tests in the centre itself and recording will be used to check the learner is not using additional materials/resources to answer questions such as mobile phones, text books etc.</a:t>
            </a:r>
            <a:endParaRPr lang="en-GB" dirty="0"/>
          </a:p>
        </p:txBody>
      </p:sp>
      <p:sp>
        <p:nvSpPr>
          <p:cNvPr id="4" name="Slide Number Placeholder 3"/>
          <p:cNvSpPr>
            <a:spLocks noGrp="1"/>
          </p:cNvSpPr>
          <p:nvPr>
            <p:ph type="sldNum" sz="quarter" idx="10"/>
          </p:nvPr>
        </p:nvSpPr>
        <p:spPr/>
        <p:txBody>
          <a:bodyPr/>
          <a:lstStyle/>
          <a:p>
            <a:pPr marL="0" marR="0" lvl="0" indent="0" algn="r" defTabSz="914377" rtl="0" eaLnBrk="1" fontAlgn="auto" latinLnBrk="0" hangingPunct="1">
              <a:lnSpc>
                <a:spcPct val="100000"/>
              </a:lnSpc>
              <a:spcBef>
                <a:spcPts val="0"/>
              </a:spcBef>
              <a:spcAft>
                <a:spcPts val="0"/>
              </a:spcAft>
              <a:buClrTx/>
              <a:buSzTx/>
              <a:buFontTx/>
              <a:buNone/>
              <a:tabLst/>
              <a:defRPr/>
            </a:pPr>
            <a:fld id="{71639E39-D34D-164C-8100-77BC79329E5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377"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602407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845138" y="5055951"/>
            <a:ext cx="5438140" cy="3909239"/>
          </a:xfrm>
        </p:spPr>
        <p:txBody>
          <a:bodyPr/>
          <a:lstStyle/>
          <a:p>
            <a:r>
              <a:rPr lang="cy-GB" sz="1200" b="1" kern="1200" dirty="0">
                <a:solidFill>
                  <a:schemeClr val="tx1"/>
                </a:solidFill>
                <a:effectLst/>
                <a:latin typeface="+mn-lt"/>
                <a:ea typeface="+mn-ea"/>
                <a:cs typeface="+mn-cs"/>
              </a:rPr>
              <a:t>Cymhwyster Ymarfer Lefel 2 Iechyd a Gofal Cymdeithasol</a:t>
            </a:r>
          </a:p>
          <a:p>
            <a:r>
              <a:rPr lang="cy-GB" sz="1200" kern="1200" dirty="0">
                <a:solidFill>
                  <a:schemeClr val="tx1"/>
                </a:solidFill>
                <a:effectLst/>
                <a:latin typeface="+mn-lt"/>
                <a:ea typeface="+mn-ea"/>
                <a:cs typeface="+mn-cs"/>
              </a:rPr>
              <a:t>Unwaith eto, byddwn yn edrych yn ôl ar y trefniadau asesu mewn cyfnod mwy ‘normal’ cyn i ni edrych ar yr hyn sydd wedi newid.</a:t>
            </a:r>
            <a:endParaRPr lang="en-GB" sz="1200" kern="1200" dirty="0">
              <a:solidFill>
                <a:schemeClr val="tx1"/>
              </a:solidFill>
              <a:effectLst/>
              <a:latin typeface="+mn-lt"/>
              <a:ea typeface="+mn-ea"/>
              <a:cs typeface="+mn-cs"/>
            </a:endParaRPr>
          </a:p>
          <a:p>
            <a:endParaRPr lang="cy-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Cynhelir asesiad dros gyfnod o 6 i 12 mis ac mae'n cynnwys:</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Tasg strwythuredig sy'n cynnwys set o 4 cynllun sy'n dangos sut mae'r dysgwr yn cyfrannu at gefnogaeth unigolyn yn ei rôl. Mae angen i bob cynllun gael ffocws gwahanol sy'n adlewyrchu cwmpas y rôl.</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Mae'r asesydd yn cynnal 4 arsylwad o'r dysgwr gan ystyried sut mae'n paratoi ar gyfer cymorth ac yn ei ddarparu. Bydd yn holi'r dysgwr i brofi ei wybodaeth a'i ddealltwriaeth.</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Mae'r dysgwr, yr asesydd a'r rheolwr yn cytuno ar y cynlluniau i sicrhau eu bod yn addas</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Portffolio o dystiolaeth nad yw'n dod o dan y dasg strwythuredig </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Cofnod ymarfer myfyriol yn ystod y cyfnod asesu </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Trafodaeth derfynol sy'n helpu'r asesydd i gadarnhau neu gydgrynhoi unrhyw fwlch yn y dystiolaeth</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Y meysydd sy'n cael eu hystyried ar draws yr holl weithgareddau asesu yw:</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Dulliau o weithio sy’n canolbwyntio ar yr unigolyn</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Dulliau sy'n seiliedig ar hawliau</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Cyfathrebu</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Cyfranogiad gweithredol</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Gellir gweld manylion llawn y gofynion asesu yn y pecyn Asesu: </a:t>
            </a:r>
            <a:r>
              <a:rPr lang="cy-GB" sz="1200" u="sng" kern="1200" dirty="0">
                <a:solidFill>
                  <a:schemeClr val="tx1"/>
                </a:solidFill>
                <a:effectLst/>
                <a:latin typeface="+mn-lt"/>
                <a:ea typeface="+mn-ea"/>
                <a:cs typeface="+mn-cs"/>
                <a:hlinkClick r:id="rId3"/>
              </a:rPr>
              <a:t>https://www.healthandcarelearning.wales/qualifications/level-2-health-and-social-care-practice-adults/</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Cymhwyster Ymarfer Lefel 3 Iechyd a Gofal Cymdeithasol</a:t>
            </a:r>
            <a:endParaRPr lang="en-GB" sz="1200" kern="1200" dirty="0">
              <a:solidFill>
                <a:schemeClr val="tx1"/>
              </a:solidFill>
              <a:effectLst/>
              <a:latin typeface="+mn-lt"/>
              <a:ea typeface="+mn-ea"/>
              <a:cs typeface="+mn-cs"/>
            </a:endParaRPr>
          </a:p>
          <a:p>
            <a:endParaRPr lang="cy-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Cynhelir asesiad dros gyfnod o 6 i 12 mis ac mae'n cynnwys:</a:t>
            </a:r>
            <a:endParaRPr lang="en-GB" sz="1200" kern="1200" dirty="0">
              <a:solidFill>
                <a:schemeClr val="tx1"/>
              </a:solidFill>
              <a:effectLst/>
              <a:latin typeface="+mn-lt"/>
              <a:ea typeface="+mn-ea"/>
              <a:cs typeface="+mn-cs"/>
            </a:endParaRPr>
          </a:p>
          <a:p>
            <a:pPr marL="171450" indent="-171450">
              <a:buFont typeface="Arial" panose="020B0604020202020204" pitchFamily="34" charset="0"/>
              <a:buChar char="•"/>
            </a:pPr>
            <a:r>
              <a:rPr lang="cy-GB" sz="1200" kern="1200" dirty="0">
                <a:solidFill>
                  <a:schemeClr val="tx1"/>
                </a:solidFill>
                <a:effectLst/>
                <a:latin typeface="+mn-lt"/>
                <a:ea typeface="+mn-ea"/>
                <a:cs typeface="+mn-cs"/>
              </a:rPr>
              <a:t>Tasg strwythuredig sy'n cynnwys set o 4 cynllun sy'n dangos sut mae'r dysgwr yn datblygu amrywiaeth o weithgareddau yn seiliedig ar gynlluniau personol unigolyn neu blentyn / unigolyn ifanc. Disgwylir iddynt adolygu cynlluniau, arwain ar gynllunio a datblygu gweithgareddau a'u cyflawni ar 4 achlysur</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Mae'r asesydd yn cynnal 4 arsylwad o'r dysgwr gan ystyried sut mae'n paratoi ar gyfer cymorth ac yn ei ddarparu. Bydd yn holi'r dysgwr i brofi ei wybodaeth a'i ddealltwriaeth.</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Mae'r dysgwr, yr asesydd a'r rheolwr yn cytuno ar y cynlluniau i sicrhau eu bod yn addas </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Portffolio o dystiolaeth nad yw'n dod o dan y dasg strwythuredig </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Cofnod ymarfer myfyriol yn ystod y cyfnod asesu</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Trafodaeth broffesiynol derfynol sy'n helpu'r asesydd i gadarnhau neu gydgrynhoi unrhyw fwlch yn y dystiolaeth. Disgwylir i'r ymgeisydd werthuso a myfyrio ar ei weithgareddau.</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Y meysydd a fydd yn cael eu hystyried ar draws yr holl weithgareddau asesu yw:</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Dulliau o weithio sy’n canolbwyntio ar yr unigolyn/plentyn</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Dulliau sy'n seiliedig ar hawliau</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Cyfranogiad gweithredol</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Gwella iechyd a llesiant corfforol</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Gwella iechyd a llesiant meddyliol</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Cyfathrebu</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Cymorth personol, cymdeithasol, emosiynol ac ymddygiadol</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Gellir dod o hyd i fanylion llawn y gofynion asesu: </a:t>
            </a:r>
            <a:r>
              <a:rPr lang="cy-GB" sz="1200" u="sng" kern="1200" dirty="0">
                <a:solidFill>
                  <a:schemeClr val="tx1"/>
                </a:solidFill>
                <a:effectLst/>
                <a:latin typeface="+mn-lt"/>
                <a:ea typeface="+mn-ea"/>
                <a:cs typeface="+mn-cs"/>
                <a:hlinkClick r:id="rId4"/>
              </a:rPr>
              <a:t>https://www.healthandcarelearning.wales/qualifications/level-3-health-and-social-care-practice-children-and-young-people/</a:t>
            </a:r>
            <a:r>
              <a:rPr lang="cy-GB" sz="1200" kern="1200" dirty="0">
                <a:solidFill>
                  <a:schemeClr val="tx1"/>
                </a:solidFill>
                <a:effectLst/>
                <a:latin typeface="+mn-lt"/>
                <a:ea typeface="+mn-ea"/>
                <a:cs typeface="+mn-cs"/>
              </a:rPr>
              <a:t> a </a:t>
            </a:r>
            <a:r>
              <a:rPr lang="cy-GB" sz="1200" u="sng" kern="1200" dirty="0">
                <a:solidFill>
                  <a:schemeClr val="tx1"/>
                </a:solidFill>
                <a:effectLst/>
                <a:latin typeface="+mn-lt"/>
                <a:ea typeface="+mn-ea"/>
                <a:cs typeface="+mn-cs"/>
                <a:hlinkClick r:id="rId5"/>
              </a:rPr>
              <a:t>https://www.healthandcarelearning.wales/qualifications/level-3-health-and-social-care-practice-adults/</a:t>
            </a:r>
            <a:endParaRPr lang="cy-GB" sz="1200" u="sng" kern="1200" dirty="0">
              <a:solidFill>
                <a:schemeClr val="tx1"/>
              </a:solidFill>
              <a:effectLst/>
              <a:latin typeface="+mn-lt"/>
              <a:ea typeface="+mn-ea"/>
              <a:cs typeface="+mn-cs"/>
            </a:endParaRPr>
          </a:p>
          <a:p>
            <a:endParaRPr lang="en-GB" sz="1200" kern="1200" dirty="0">
              <a:solidFill>
                <a:schemeClr val="tx1"/>
              </a:solidFill>
              <a:effectLst/>
              <a:latin typeface="+mn-lt"/>
              <a:ea typeface="+mn-ea"/>
              <a:cs typeface="+mn-cs"/>
            </a:endParaRPr>
          </a:p>
          <a:p>
            <a:r>
              <a:rPr lang="cy-GB" sz="1200" u="sng" kern="1200" dirty="0">
                <a:solidFill>
                  <a:schemeClr val="tx1"/>
                </a:solidFill>
                <a:effectLst/>
                <a:latin typeface="+mn-lt"/>
                <a:ea typeface="+mn-ea"/>
                <a:cs typeface="+mn-cs"/>
                <a:hlinkClick r:id="rId6"/>
              </a:rPr>
              <a:t>https://www.dysguiechydagofal.cymru/cymwysterau/level-3-health-and-social-care-practice-children-and-young-people/</a:t>
            </a:r>
            <a:r>
              <a:rPr lang="cy-GB" sz="1200" kern="1200" dirty="0">
                <a:solidFill>
                  <a:schemeClr val="tx1"/>
                </a:solidFill>
                <a:effectLst/>
                <a:latin typeface="+mn-lt"/>
                <a:ea typeface="+mn-ea"/>
                <a:cs typeface="+mn-cs"/>
              </a:rPr>
              <a:t> a </a:t>
            </a:r>
            <a:r>
              <a:rPr lang="cy-GB" sz="1200" u="sng" kern="1200" dirty="0">
                <a:solidFill>
                  <a:schemeClr val="tx1"/>
                </a:solidFill>
                <a:effectLst/>
                <a:latin typeface="+mn-lt"/>
                <a:ea typeface="+mn-ea"/>
                <a:cs typeface="+mn-cs"/>
                <a:hlinkClick r:id="rId7"/>
              </a:rPr>
              <a:t>https://www.dysguiechydagofal.cymru/cymwysterau/level-3-health-and-social-care-practice-adults</a:t>
            </a:r>
            <a:endParaRPr lang="en-GB" sz="1200" kern="1200" dirty="0">
              <a:solidFill>
                <a:schemeClr val="tx1"/>
              </a:solidFill>
              <a:effectLst/>
              <a:latin typeface="+mn-lt"/>
              <a:ea typeface="+mn-ea"/>
              <a:cs typeface="+mn-cs"/>
            </a:endParaRPr>
          </a:p>
          <a:p>
            <a:endParaRPr lang="en-GB" b="1" dirty="0"/>
          </a:p>
          <a:p>
            <a:r>
              <a:rPr lang="en-GB" b="1" dirty="0"/>
              <a:t>***</a:t>
            </a:r>
          </a:p>
          <a:p>
            <a:endParaRPr lang="en-GB" b="1" dirty="0"/>
          </a:p>
          <a:p>
            <a:r>
              <a:rPr lang="en-GB" b="1" dirty="0"/>
              <a:t>Level 2 H&amp;SC Practice qualification</a:t>
            </a:r>
          </a:p>
          <a:p>
            <a:r>
              <a:rPr lang="en-GB" dirty="0"/>
              <a:t>Again, we will recap on the assessment arrangements in more ‘normal’ times before we look at what has changed.</a:t>
            </a:r>
          </a:p>
          <a:p>
            <a:endParaRPr lang="en-GB" dirty="0"/>
          </a:p>
          <a:p>
            <a:endParaRPr lang="en-GB" dirty="0"/>
          </a:p>
          <a:p>
            <a:r>
              <a:rPr lang="en-GB" dirty="0"/>
              <a:t>Assessment takes place over a period of 6 to 12 months and includes:</a:t>
            </a:r>
          </a:p>
          <a:p>
            <a:r>
              <a:rPr lang="en-GB" dirty="0"/>
              <a:t> </a:t>
            </a:r>
          </a:p>
          <a:p>
            <a:pPr marL="171450" lvl="0" indent="-171450">
              <a:buFont typeface="Arial" panose="020B0604020202020204" pitchFamily="34" charset="0"/>
              <a:buChar char="•"/>
            </a:pPr>
            <a:r>
              <a:rPr lang="en-GB" dirty="0"/>
              <a:t>A structured task made up of a set of 4 plans which show how the learner contributes to the support of an individual in their role. Each plan needs to have a different focus reflecting the scope of the role.</a:t>
            </a:r>
          </a:p>
          <a:p>
            <a:pPr marL="171450" indent="-171450">
              <a:buFont typeface="Arial" panose="020B0604020202020204" pitchFamily="34" charset="0"/>
              <a:buChar char="•"/>
            </a:pPr>
            <a:r>
              <a:rPr lang="en-GB" dirty="0"/>
              <a:t>The assessor carries out 4 observations of the learner taking into consideration how they prepare for and provide support. They will question the learner to sample their knowledge and understanding.</a:t>
            </a:r>
          </a:p>
          <a:p>
            <a:pPr marL="171450" indent="-171450">
              <a:buFont typeface="Arial" panose="020B0604020202020204" pitchFamily="34" charset="0"/>
              <a:buChar char="•"/>
            </a:pPr>
            <a:r>
              <a:rPr lang="en-GB" dirty="0"/>
              <a:t>The plans are agreed between the learner, assessor and manager to ensure that they are suitable</a:t>
            </a:r>
          </a:p>
          <a:p>
            <a:pPr marL="171450" lvl="0" indent="-171450">
              <a:buFont typeface="Arial" panose="020B0604020202020204" pitchFamily="34" charset="0"/>
              <a:buChar char="•"/>
            </a:pPr>
            <a:r>
              <a:rPr lang="en-GB" dirty="0"/>
              <a:t>A portfolio of evidence which is not covered by the structured task </a:t>
            </a:r>
          </a:p>
          <a:p>
            <a:pPr marL="171450" lvl="0" indent="-171450">
              <a:buFont typeface="Arial" panose="020B0604020202020204" pitchFamily="34" charset="0"/>
              <a:buChar char="•"/>
            </a:pPr>
            <a:r>
              <a:rPr lang="en-GB" dirty="0"/>
              <a:t>A reflective log of practice during the assessment period </a:t>
            </a:r>
          </a:p>
          <a:p>
            <a:pPr marL="171450" lvl="0" indent="-171450">
              <a:buFont typeface="Arial" panose="020B0604020202020204" pitchFamily="34" charset="0"/>
              <a:buChar char="•"/>
            </a:pPr>
            <a:r>
              <a:rPr lang="en-GB" dirty="0"/>
              <a:t>A final discussion which helps the assessor confirm or consolidate any gaps in evidence</a:t>
            </a:r>
          </a:p>
          <a:p>
            <a:pPr marL="0" indent="0">
              <a:buFont typeface="Arial" panose="020B0604020202020204" pitchFamily="34" charset="0"/>
              <a:buNone/>
            </a:pPr>
            <a:r>
              <a:rPr lang="en-GB" dirty="0"/>
              <a:t> </a:t>
            </a:r>
          </a:p>
          <a:p>
            <a:r>
              <a:rPr lang="en-GB" dirty="0"/>
              <a:t>Areas which are considered across all assessment activities are:</a:t>
            </a:r>
          </a:p>
          <a:p>
            <a:pPr marL="171450" lvl="0" indent="-171450">
              <a:buFont typeface="Arial" panose="020B0604020202020204" pitchFamily="34" charset="0"/>
              <a:buChar char="•"/>
            </a:pPr>
            <a:r>
              <a:rPr lang="en-GB" dirty="0"/>
              <a:t>Person-centred approaches</a:t>
            </a:r>
          </a:p>
          <a:p>
            <a:pPr marL="171450" lvl="0" indent="-171450">
              <a:buFont typeface="Arial" panose="020B0604020202020204" pitchFamily="34" charset="0"/>
              <a:buChar char="•"/>
            </a:pPr>
            <a:r>
              <a:rPr lang="en-GB" dirty="0"/>
              <a:t>Rights-based approaches</a:t>
            </a:r>
          </a:p>
          <a:p>
            <a:pPr marL="171450" lvl="0" indent="-171450">
              <a:buFont typeface="Arial" panose="020B0604020202020204" pitchFamily="34" charset="0"/>
              <a:buChar char="•"/>
            </a:pPr>
            <a:r>
              <a:rPr lang="en-GB" dirty="0"/>
              <a:t>Communication</a:t>
            </a:r>
          </a:p>
          <a:p>
            <a:pPr marL="171450" lvl="0" indent="-171450">
              <a:buFont typeface="Arial" panose="020B0604020202020204" pitchFamily="34" charset="0"/>
              <a:buChar char="•"/>
            </a:pPr>
            <a:r>
              <a:rPr lang="en-GB" dirty="0"/>
              <a:t>Active participation</a:t>
            </a:r>
          </a:p>
          <a:p>
            <a:r>
              <a:rPr lang="en-GB" dirty="0"/>
              <a:t> </a:t>
            </a:r>
          </a:p>
          <a:p>
            <a:r>
              <a:rPr lang="en-GB" dirty="0"/>
              <a:t>Full details of the assessment requirements can be found in the Assessment pack: </a:t>
            </a:r>
            <a:r>
              <a:rPr lang="en-GB" u="sng" dirty="0">
                <a:hlinkClick r:id="rId3"/>
              </a:rPr>
              <a:t>https://www.healthandcarelearning.wales/qualifications/level-2-health-and-social-care-practice-adults/</a:t>
            </a:r>
            <a:endParaRPr lang="en-GB" u="sng" dirty="0"/>
          </a:p>
          <a:p>
            <a:endParaRPr lang="en-GB" u="sng" dirty="0"/>
          </a:p>
          <a:p>
            <a:r>
              <a:rPr lang="en-GB" dirty="0"/>
              <a:t>Level 3 H&amp;SC Practice qualification</a:t>
            </a:r>
          </a:p>
          <a:p>
            <a:r>
              <a:rPr lang="en-GB" dirty="0"/>
              <a:t>Assessment takes place over a period of 6 to 12 months and includes:</a:t>
            </a:r>
          </a:p>
          <a:p>
            <a:r>
              <a:rPr lang="en-GB" dirty="0"/>
              <a:t> </a:t>
            </a:r>
          </a:p>
          <a:p>
            <a:pPr marL="171450" lvl="0" indent="-171450">
              <a:buFont typeface="Arial" panose="020B0604020202020204" pitchFamily="34" charset="0"/>
              <a:buChar char="•"/>
            </a:pPr>
            <a:r>
              <a:rPr lang="en-GB" dirty="0"/>
              <a:t>A structured task made up of a set of 4 plans which show how the learner develops a range of activities based on the personal plans of an individual or child/young person. They are expected to review plans, lead on the planning and development of activities and carry these out on 4 occasions</a:t>
            </a:r>
          </a:p>
          <a:p>
            <a:pPr marL="171450" lvl="0" indent="-171450">
              <a:buFont typeface="Arial" panose="020B0604020202020204" pitchFamily="34" charset="0"/>
              <a:buChar char="•"/>
            </a:pPr>
            <a:r>
              <a:rPr lang="en-GB" dirty="0"/>
              <a:t>The assessor carries out 4 observations of the learner taking into consideration how they prepare for and provide support. They will question the learner to sample their knowledge and understanding.</a:t>
            </a:r>
          </a:p>
          <a:p>
            <a:pPr marL="171450" indent="-171450">
              <a:buFont typeface="Arial" panose="020B0604020202020204" pitchFamily="34" charset="0"/>
              <a:buChar char="•"/>
            </a:pPr>
            <a:r>
              <a:rPr lang="en-GB" dirty="0"/>
              <a:t>The plans are agreed between the learner, assessor and manager to ensure that they are suitable </a:t>
            </a:r>
          </a:p>
          <a:p>
            <a:pPr marL="171450" lvl="0" indent="-171450">
              <a:buFont typeface="Arial" panose="020B0604020202020204" pitchFamily="34" charset="0"/>
              <a:buChar char="•"/>
            </a:pPr>
            <a:r>
              <a:rPr lang="en-GB" dirty="0"/>
              <a:t>A portfolio of evidence which is not covered by the structured task </a:t>
            </a:r>
          </a:p>
          <a:p>
            <a:pPr marL="171450" lvl="0" indent="-171450">
              <a:buFont typeface="Arial" panose="020B0604020202020204" pitchFamily="34" charset="0"/>
              <a:buChar char="•"/>
            </a:pPr>
            <a:r>
              <a:rPr lang="en-GB" dirty="0"/>
              <a:t>A reflective log of practice during the assessment period</a:t>
            </a:r>
          </a:p>
          <a:p>
            <a:pPr marL="171450" lvl="0" indent="-171450">
              <a:buFont typeface="Arial" panose="020B0604020202020204" pitchFamily="34" charset="0"/>
              <a:buChar char="•"/>
            </a:pPr>
            <a:r>
              <a:rPr lang="en-GB" dirty="0"/>
              <a:t>A final professional discussion that helps the assessor confirm or consolidate any gaps in evidence. The candidate will be expected to evaluate and reflect on their activities.</a:t>
            </a:r>
          </a:p>
          <a:p>
            <a:r>
              <a:rPr lang="en-GB" dirty="0"/>
              <a:t> </a:t>
            </a:r>
          </a:p>
          <a:p>
            <a:r>
              <a:rPr lang="en-GB" dirty="0"/>
              <a:t>Areas that will be considered across all assessment activities are:</a:t>
            </a:r>
          </a:p>
          <a:p>
            <a:pPr marL="171450" lvl="0" indent="-171450">
              <a:buFont typeface="Arial" panose="020B0604020202020204" pitchFamily="34" charset="0"/>
              <a:buChar char="•"/>
            </a:pPr>
            <a:r>
              <a:rPr lang="en-GB" dirty="0"/>
              <a:t>Person/child-centred approaches</a:t>
            </a:r>
          </a:p>
          <a:p>
            <a:pPr marL="171450" lvl="0" indent="-171450">
              <a:buFont typeface="Arial" panose="020B0604020202020204" pitchFamily="34" charset="0"/>
              <a:buChar char="•"/>
            </a:pPr>
            <a:r>
              <a:rPr lang="en-GB" dirty="0"/>
              <a:t>Rights-based approaches</a:t>
            </a:r>
          </a:p>
          <a:p>
            <a:pPr marL="171450" lvl="0" indent="-171450">
              <a:buFont typeface="Arial" panose="020B0604020202020204" pitchFamily="34" charset="0"/>
              <a:buChar char="•"/>
            </a:pPr>
            <a:r>
              <a:rPr lang="en-GB" dirty="0"/>
              <a:t>Active participation</a:t>
            </a:r>
          </a:p>
          <a:p>
            <a:pPr marL="171450" lvl="0" indent="-171450">
              <a:buFont typeface="Arial" panose="020B0604020202020204" pitchFamily="34" charset="0"/>
              <a:buChar char="•"/>
            </a:pPr>
            <a:r>
              <a:rPr lang="en-GB" dirty="0"/>
              <a:t>Physical health and well-being</a:t>
            </a:r>
          </a:p>
          <a:p>
            <a:pPr marL="171450" lvl="0" indent="-171450">
              <a:buFont typeface="Arial" panose="020B0604020202020204" pitchFamily="34" charset="0"/>
              <a:buChar char="•"/>
            </a:pPr>
            <a:r>
              <a:rPr lang="en-GB" dirty="0"/>
              <a:t>Mental health and well-being</a:t>
            </a:r>
          </a:p>
          <a:p>
            <a:pPr marL="171450" lvl="0" indent="-171450">
              <a:buFont typeface="Arial" panose="020B0604020202020204" pitchFamily="34" charset="0"/>
              <a:buChar char="•"/>
            </a:pPr>
            <a:r>
              <a:rPr lang="en-GB" dirty="0"/>
              <a:t>Communication</a:t>
            </a:r>
          </a:p>
          <a:p>
            <a:pPr marL="171450" lvl="0" indent="-171450">
              <a:buFont typeface="Arial" panose="020B0604020202020204" pitchFamily="34" charset="0"/>
              <a:buChar char="•"/>
            </a:pPr>
            <a:r>
              <a:rPr lang="en-GB" dirty="0"/>
              <a:t>Personal, social, emotional and behavioural support</a:t>
            </a:r>
          </a:p>
          <a:p>
            <a:r>
              <a:rPr lang="en-GB" dirty="0"/>
              <a:t> </a:t>
            </a:r>
          </a:p>
          <a:p>
            <a:r>
              <a:rPr lang="en-GB" dirty="0"/>
              <a:t>Full details of the assessment requirements can be found: </a:t>
            </a:r>
            <a:r>
              <a:rPr lang="en-GB" dirty="0">
                <a:hlinkClick r:id="rId4"/>
              </a:rPr>
              <a:t>https://www.healthandcarelearning.wales/qualifications/level-3-health-and-social-care-practice-children-and-young-people/</a:t>
            </a:r>
            <a:r>
              <a:rPr lang="en-GB" dirty="0"/>
              <a:t> and </a:t>
            </a:r>
            <a:r>
              <a:rPr lang="en-GB" dirty="0">
                <a:hlinkClick r:id="rId5"/>
              </a:rPr>
              <a:t>https://www.healthandcarelearning.wales/qualifications/level-3-health-and-social-care-practice-adults/</a:t>
            </a:r>
            <a:endParaRPr lang="en-GB" dirty="0"/>
          </a:p>
          <a:p>
            <a:endParaRPr lang="cy-GB" dirty="0"/>
          </a:p>
          <a:p>
            <a:endParaRPr lang="cy-GB" dirty="0"/>
          </a:p>
          <a:p>
            <a:r>
              <a:rPr lang="en-GB" dirty="0">
                <a:hlinkClick r:id="rId6"/>
              </a:rPr>
              <a:t>https://www.dysguiechydagofal.cymru/cymwysterau/level-3-health-and-social-care-practice-children-and-young-people/</a:t>
            </a:r>
            <a:r>
              <a:rPr lang="en-GB" dirty="0"/>
              <a:t> a </a:t>
            </a:r>
            <a:r>
              <a:rPr lang="en-GB" dirty="0">
                <a:hlinkClick r:id="rId7"/>
              </a:rPr>
              <a:t>https://www.dysguiechydagofal.cymru/cymwysterau/level-3-health-and-social-care-practice-adults</a:t>
            </a:r>
            <a:endParaRPr lang="en-GB" u="sng" dirty="0"/>
          </a:p>
          <a:p>
            <a:endParaRPr lang="en-GB" u="sng" dirty="0">
              <a:highlight>
                <a:srgbClr val="FFFF00"/>
              </a:highlight>
            </a:endParaRPr>
          </a:p>
          <a:p>
            <a:endParaRPr lang="en-US" dirty="0">
              <a:highlight>
                <a:srgbClr val="FFFF00"/>
              </a:highlight>
            </a:endParaRPr>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8</a:t>
            </a:fld>
            <a:endParaRPr lang="en-US"/>
          </a:p>
        </p:txBody>
      </p:sp>
    </p:spTree>
    <p:extLst>
      <p:ext uri="{BB962C8B-B14F-4D97-AF65-F5344CB8AC3E}">
        <p14:creationId xmlns:p14="http://schemas.microsoft.com/office/powerpoint/2010/main" val="15954918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cy-GB" sz="1200" b="1" kern="1200" dirty="0">
                <a:solidFill>
                  <a:schemeClr val="tx1"/>
                </a:solidFill>
                <a:effectLst/>
                <a:latin typeface="+mn-lt"/>
                <a:ea typeface="+mn-ea"/>
                <a:cs typeface="+mn-cs"/>
              </a:rPr>
              <a:t>Beth sydd wedi newid? </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Mae arsylwi ymarfer yn rhan ganolog o asesu cymwysterau ymarfer iechyd a gofal cymdeithasol. Yn yr un ffordd yn union ag ar gyfer proffesiynau eraill e.e. nyrs, meddyg neu athro, mae arsylwi ymarfer yn hanfodol i gadarnhau'r cymhwysedd sydd ei angen i gyflawni'r cymhwyster.</a:t>
            </a:r>
          </a:p>
          <a:p>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Yn ychwanegol at y 4 arsylwad y manylwyd arnynt yn y sleid ddiwethaf, mae'r cymwysterau newydd yn gofyn am 2 arsylwad cyn-asesiad i gadarnhau bod dysgwr yn barod i ymgymryd â’r asesiad ffurfiol. </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Gan nad yw llawer o leoliadau gofal yn gallu cefnogi mynediad i aseswyr o ganlyniad i gyfyngiadau a materion diogelwch Covid-19, cytunwyd, o fis Medi 2020 tan fis Mehefin 2021 </a:t>
            </a:r>
            <a:r>
              <a:rPr lang="cy-GB" sz="1200" b="1" kern="1200" dirty="0">
                <a:solidFill>
                  <a:schemeClr val="tx1"/>
                </a:solidFill>
                <a:effectLst/>
                <a:latin typeface="+mn-lt"/>
                <a:ea typeface="+mn-ea"/>
                <a:cs typeface="+mn-cs"/>
              </a:rPr>
              <a:t>lle na all arsylwadau ymarfer ddigwydd</a:t>
            </a:r>
            <a:r>
              <a:rPr lang="cy-GB" sz="1200" kern="1200" dirty="0">
                <a:solidFill>
                  <a:schemeClr val="tx1"/>
                </a:solidFill>
                <a:effectLst/>
                <a:latin typeface="+mn-lt"/>
                <a:ea typeface="+mn-ea"/>
                <a:cs typeface="+mn-cs"/>
              </a:rPr>
              <a:t> y bydd cyflogwr / rheolwr / arweinydd profiadol addas yn gallu ymgymryd â rôl y tyst arbenigol.</a:t>
            </a:r>
          </a:p>
          <a:p>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Disgwylir i'r tyst arbenigol arsylwi’r dysgwr wrthi’n ymarfer. Dilynir hyn gan drafodaeth broffesiynol o bell rhwng yr asesydd, y dysgwr a'r tyst arbenigol. Bydd yr asesydd yn gallu gofyn cwestiynau i'r dysgwr a'r tyst arbenigol i wneud penderfyniadau ynghylch cymhwysedd ar gyfer cyflawni'r cymhwyster.</a:t>
            </a:r>
          </a:p>
          <a:p>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Bydd yr asesydd yn gyfrifol am wneud y dyfarniad terfynol a byddai'n triongli tystiolaeth o bob rhan o'r tasgau asesu e.e. edrych ar gofnod myfyriol, portffolio, tystiolaethau tystion arbenigol a'r drafodaeth broffesiynol i sicrhau eu bod i gyd yn gyson.</a:t>
            </a:r>
          </a:p>
          <a:p>
            <a:r>
              <a:rPr lang="cy-GB" sz="1200" kern="1200" dirty="0">
                <a:solidFill>
                  <a:schemeClr val="tx1"/>
                </a:solidFill>
                <a:effectLst/>
                <a:latin typeface="+mn-lt"/>
                <a:ea typeface="+mn-ea"/>
                <a:cs typeface="+mn-cs"/>
              </a:rPr>
              <a:t>Rhaid i dystion arbenigol:</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 feddu ar wybodaeth ymarferol o'r cymhwyster / unedau y maent yn rhoi tystiolaeth ar eu cyfer</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 bod yn gymwys yn alwedigaethol yn eu maes arbenigedd hyd at o leiaf yr un lefel â'r cymhwyster / unedau y maent yn darparu tystiolaeth ar eu cyfer</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 bod â chymhwyster mewn asesu perfformiad yn y gweithle </a:t>
            </a:r>
            <a:r>
              <a:rPr lang="cy-GB" sz="1200" b="1" kern="1200" dirty="0">
                <a:solidFill>
                  <a:schemeClr val="tx1"/>
                </a:solidFill>
                <a:effectLst/>
                <a:latin typeface="+mn-lt"/>
                <a:ea typeface="+mn-ea"/>
                <a:cs typeface="+mn-cs"/>
              </a:rPr>
              <a:t>neu</a:t>
            </a:r>
            <a:r>
              <a:rPr lang="cy-GB" sz="1200" kern="1200" dirty="0">
                <a:solidFill>
                  <a:schemeClr val="tx1"/>
                </a:solidFill>
                <a:effectLst/>
                <a:latin typeface="+mn-lt"/>
                <a:ea typeface="+mn-ea"/>
                <a:cs typeface="+mn-cs"/>
              </a:rPr>
              <a:t> rôl waith broffesiynol a oedd yn cynnwys gwerthuso gwaith ymarferol staff o ddydd i ddydd</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Bydd City and Guilds yn darparu hyfforddiant i dystion arbenigol. Rhaid i'r asesydd ddarparu cymorth drwy arweiniad ar yr hyn y mae angen iddynt fod yn chwilio amdano drwy gydol yr arsylwi a sut bydd hyn yn cael ei gofnodi.</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cy-GB" sz="1200" kern="1200" dirty="0">
                <a:solidFill>
                  <a:schemeClr val="tx1"/>
                </a:solidFill>
                <a:effectLst/>
                <a:latin typeface="+mn-lt"/>
                <a:ea typeface="+mn-ea"/>
                <a:cs typeface="+mn-cs"/>
              </a:rPr>
              <a:t>Disgwylir i ddarparwyr dysgu weithio mewn partneriaeth â chyflogwyr, a gofynnir iddynt hefyd ystyried: </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Os gellir arsylwi, dyrannu aseswyr i leoliadau cyflogaeth penodol; gydag ymgais i gadw nifer yr aseswyr i'r lleiafswm er mwyn lleihau nifer yr ymwelwyr</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Gwahanu gweithgareddau o gwmpas cynllunio, adolygu a gwiriadau cynnydd y gellir eu cwblhau o bell; yna gall cyfleoedd i gael mynediad at y lleoliad gwasanaeth flaenoriaethu gweithgareddau asesu arsylwadol</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Cofnodi galluoedd pawb o fewn lleoliad a allai gynorthwyo ag asesiadau - e.e. aseswyr yn y gwaith</a:t>
            </a:r>
            <a:endParaRPr lang="en-GB" sz="1200" kern="1200" dirty="0">
              <a:solidFill>
                <a:schemeClr val="tx1"/>
              </a:solidFill>
              <a:effectLst/>
              <a:latin typeface="+mn-lt"/>
              <a:ea typeface="+mn-ea"/>
              <a:cs typeface="+mn-cs"/>
            </a:endParaRPr>
          </a:p>
          <a:p>
            <a:pPr marL="171450" lvl="0" indent="-171450">
              <a:buFont typeface="Arial" panose="020B0604020202020204" pitchFamily="34" charset="0"/>
              <a:buChar char="•"/>
            </a:pPr>
            <a:r>
              <a:rPr lang="cy-GB" sz="1200" kern="1200" dirty="0">
                <a:solidFill>
                  <a:schemeClr val="tx1"/>
                </a:solidFill>
                <a:effectLst/>
                <a:latin typeface="+mn-lt"/>
                <a:ea typeface="+mn-ea"/>
                <a:cs typeface="+mn-cs"/>
              </a:rPr>
              <a:t>Defnyddio amgylcheddau awyr agored ar gyfer arsylwi allanol lle bo hynny'n bosibl ac yn briodol</a:t>
            </a:r>
            <a:endParaRPr lang="en-GB" sz="1200" kern="1200" dirty="0">
              <a:solidFill>
                <a:schemeClr val="tx1"/>
              </a:solidFill>
              <a:effectLst/>
              <a:latin typeface="+mn-lt"/>
              <a:ea typeface="+mn-ea"/>
              <a:cs typeface="+mn-cs"/>
            </a:endParaRPr>
          </a:p>
          <a:p>
            <a:pPr marL="171450" indent="-171450">
              <a:buFont typeface="Arial" panose="020B0604020202020204" pitchFamily="34" charset="0"/>
              <a:buChar char="•"/>
            </a:pPr>
            <a:r>
              <a:rPr lang="cy-GB" sz="1200" kern="1200" dirty="0">
                <a:solidFill>
                  <a:schemeClr val="tx1"/>
                </a:solidFill>
                <a:effectLst/>
                <a:latin typeface="+mn-lt"/>
                <a:ea typeface="+mn-ea"/>
                <a:cs typeface="+mn-cs"/>
              </a:rPr>
              <a:t>Bydd yr holl addasiadau yn cael eu hadolygu ym mis Mehefin 2021, ac os yw rhai o'r rhain wedi bod yn llwyddiannus gellir eu cadw.</a:t>
            </a:r>
            <a:endParaRPr lang="en-GB" sz="1200" kern="1200" dirty="0">
              <a:solidFill>
                <a:schemeClr val="tx1"/>
              </a:solidFill>
              <a:effectLst/>
              <a:latin typeface="+mn-lt"/>
              <a:ea typeface="+mn-ea"/>
              <a:cs typeface="+mn-cs"/>
            </a:endParaRPr>
          </a:p>
          <a:p>
            <a:endParaRPr lang="en-GB" sz="1200" b="1"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a:t>
            </a:r>
          </a:p>
          <a:p>
            <a:endParaRPr lang="en-GB" sz="1200" b="1" kern="1200" dirty="0">
              <a:solidFill>
                <a:schemeClr val="tx1"/>
              </a:solidFill>
              <a:effectLst/>
              <a:latin typeface="+mn-lt"/>
              <a:ea typeface="+mn-ea"/>
              <a:cs typeface="+mn-cs"/>
            </a:endParaRPr>
          </a:p>
          <a:p>
            <a:r>
              <a:rPr lang="en-GB" sz="1200" b="1" kern="1200" dirty="0">
                <a:solidFill>
                  <a:schemeClr val="tx1"/>
                </a:solidFill>
                <a:effectLst/>
                <a:latin typeface="+mn-lt"/>
                <a:ea typeface="+mn-ea"/>
                <a:cs typeface="+mn-cs"/>
              </a:rPr>
              <a:t>What has changed?</a:t>
            </a:r>
            <a:r>
              <a:rPr lang="en-US" b="1" dirty="0"/>
              <a:t> </a:t>
            </a:r>
            <a:endParaRPr lang="en-GB" sz="1200" b="1" kern="1200" dirty="0">
              <a:solidFill>
                <a:schemeClr val="tx1"/>
              </a:solidFill>
              <a:effectLst/>
              <a:highlight>
                <a:srgbClr val="FFFF00"/>
              </a:highlight>
              <a:latin typeface="+mn-lt"/>
              <a:ea typeface="+mn-ea"/>
              <a:cs typeface="+mn-cs"/>
            </a:endParaRPr>
          </a:p>
          <a:p>
            <a:endParaRPr lang="en-GB" sz="1200" b="1"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Observation of practice is central to the assessment of the health and social care practice qualifications. </a:t>
            </a:r>
            <a:r>
              <a:rPr lang="en-GB" dirty="0"/>
              <a:t>In exactly the same way as for other professions e.g. a nurse, doctor or teacher, observation of practice is essential to confirm the competence needed to achieve the qualification.</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In addition to the 4 observations detailed in the last slide, the new qualifications require 2 pre-assessment observations to confirm that a learner is ready to undertake the formal assessment. </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As many care settings are not able to support access to assessors as a result of Covid-19 restrictions and safety issues, it has been agreed, from September 2020 until June 2021 </a:t>
            </a:r>
            <a:r>
              <a:rPr lang="en-GB" sz="1200" b="1" kern="1200" dirty="0">
                <a:solidFill>
                  <a:schemeClr val="tx1"/>
                </a:solidFill>
                <a:effectLst/>
                <a:latin typeface="+mn-lt"/>
                <a:ea typeface="+mn-ea"/>
                <a:cs typeface="+mn-cs"/>
              </a:rPr>
              <a:t>where observations of practice cannot take place</a:t>
            </a:r>
            <a:r>
              <a:rPr lang="en-GB" sz="1200" kern="1200" dirty="0">
                <a:solidFill>
                  <a:schemeClr val="tx1"/>
                </a:solidFill>
                <a:effectLst/>
                <a:latin typeface="+mn-lt"/>
                <a:ea typeface="+mn-ea"/>
                <a:cs typeface="+mn-cs"/>
              </a:rPr>
              <a:t> a suitably experienced employer/manager/ leader can undertake the role of an expert witness.</a:t>
            </a:r>
          </a:p>
          <a:p>
            <a:r>
              <a:rPr lang="en-GB" sz="1200" kern="1200" dirty="0">
                <a:solidFill>
                  <a:schemeClr val="tx1"/>
                </a:solidFill>
                <a:effectLst/>
                <a:latin typeface="+mn-lt"/>
                <a:ea typeface="+mn-ea"/>
                <a:cs typeface="+mn-cs"/>
              </a:rPr>
              <a:t>The expert witness will be expected to observe the learner in practice, this will be followed by a remote professional discussion between the assessor, learner and expert witness. The assessor will be able to ask questions of both the learner and expert witness to make decisions of competency for achievement of the qualification.</a:t>
            </a:r>
          </a:p>
          <a:p>
            <a:endParaRPr lang="en-GB" sz="1200" kern="1200" dirty="0">
              <a:solidFill>
                <a:schemeClr val="tx1"/>
              </a:solidFill>
              <a:effectLst/>
              <a:latin typeface="+mn-lt"/>
              <a:ea typeface="+mn-ea"/>
              <a:cs typeface="+mn-cs"/>
            </a:endParaRPr>
          </a:p>
          <a:p>
            <a:r>
              <a:rPr lang="en-GB" sz="1200" kern="1200" dirty="0">
                <a:solidFill>
                  <a:schemeClr val="tx1"/>
                </a:solidFill>
                <a:effectLst/>
                <a:latin typeface="+mn-lt"/>
                <a:ea typeface="+mn-ea"/>
                <a:cs typeface="+mn-cs"/>
              </a:rPr>
              <a:t>The assessor will be responsible for making the final judgement and would triangulate evidence from across the assessment tasks e.g. looking at reflective log, portfolio, expert witness testimonies and the professional discussion to ensure they all correlate </a:t>
            </a:r>
          </a:p>
          <a:p>
            <a:r>
              <a:rPr lang="en-GB" sz="1200" kern="1200" dirty="0">
                <a:solidFill>
                  <a:schemeClr val="tx1"/>
                </a:solidFill>
                <a:effectLst/>
                <a:latin typeface="+mn-lt"/>
                <a:ea typeface="+mn-ea"/>
                <a:cs typeface="+mn-cs"/>
              </a:rPr>
              <a:t>Expert witnesses must:</a:t>
            </a:r>
            <a:endParaRPr lang="en-GB" sz="1200" kern="1200" dirty="0">
              <a:solidFill>
                <a:schemeClr val="tx1"/>
              </a:solidFill>
              <a:effectLst/>
              <a:highlight>
                <a:srgbClr val="FFFF00"/>
              </a:highlight>
              <a:latin typeface="+mn-lt"/>
              <a:ea typeface="+mn-ea"/>
              <a:cs typeface="+mn-cs"/>
            </a:endParaRPr>
          </a:p>
          <a:p>
            <a:r>
              <a:rPr lang="en-GB" sz="1200" kern="1200" dirty="0">
                <a:solidFill>
                  <a:schemeClr val="tx1"/>
                </a:solidFill>
                <a:effectLst/>
                <a:latin typeface="+mn-lt"/>
                <a:ea typeface="+mn-ea"/>
                <a:cs typeface="+mn-cs"/>
              </a:rPr>
              <a:t>• have a working knowledge of the qualification / units for which they are giving testimony</a:t>
            </a:r>
          </a:p>
          <a:p>
            <a:r>
              <a:rPr lang="en-GB" sz="1200" kern="1200" dirty="0">
                <a:solidFill>
                  <a:schemeClr val="tx1"/>
                </a:solidFill>
                <a:effectLst/>
                <a:latin typeface="+mn-lt"/>
                <a:ea typeface="+mn-ea"/>
                <a:cs typeface="+mn-cs"/>
              </a:rPr>
              <a:t>• be occupationally competent in their area of expertise to at least the same level of the qualification / units for which they are providing testimony</a:t>
            </a:r>
          </a:p>
          <a:p>
            <a:r>
              <a:rPr lang="en-GB" sz="1200" kern="1200" dirty="0">
                <a:solidFill>
                  <a:schemeClr val="tx1"/>
                </a:solidFill>
                <a:effectLst/>
                <a:latin typeface="+mn-lt"/>
                <a:ea typeface="+mn-ea"/>
                <a:cs typeface="+mn-cs"/>
              </a:rPr>
              <a:t>• have </a:t>
            </a:r>
            <a:r>
              <a:rPr lang="en-GB" sz="1200" b="1" kern="1200" dirty="0">
                <a:solidFill>
                  <a:schemeClr val="tx1"/>
                </a:solidFill>
                <a:effectLst/>
                <a:latin typeface="+mn-lt"/>
                <a:ea typeface="+mn-ea"/>
                <a:cs typeface="+mn-cs"/>
              </a:rPr>
              <a:t>either</a:t>
            </a:r>
            <a:r>
              <a:rPr lang="en-GB" sz="1200" kern="1200" dirty="0">
                <a:solidFill>
                  <a:schemeClr val="tx1"/>
                </a:solidFill>
                <a:effectLst/>
                <a:latin typeface="+mn-lt"/>
                <a:ea typeface="+mn-ea"/>
                <a:cs typeface="+mn-cs"/>
              </a:rPr>
              <a:t> any qualification in assessment of workplace performance </a:t>
            </a:r>
            <a:r>
              <a:rPr lang="en-GB" sz="1200" b="1" kern="1200" dirty="0">
                <a:solidFill>
                  <a:schemeClr val="tx1"/>
                </a:solidFill>
                <a:effectLst/>
                <a:latin typeface="+mn-lt"/>
                <a:ea typeface="+mn-ea"/>
                <a:cs typeface="+mn-cs"/>
              </a:rPr>
              <a:t>or</a:t>
            </a:r>
            <a:r>
              <a:rPr lang="en-GB" sz="1200" kern="1200" dirty="0">
                <a:solidFill>
                  <a:schemeClr val="tx1"/>
                </a:solidFill>
                <a:effectLst/>
                <a:latin typeface="+mn-lt"/>
                <a:ea typeface="+mn-ea"/>
                <a:cs typeface="+mn-cs"/>
              </a:rPr>
              <a:t> a professional work role which involved evaluating the everyday practice of staff</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City and Guilds will provide training for expert witnesses, the assessor must provide support through guidance as to what they need to be looking for throughout the observation and how this will be recorded.</a:t>
            </a:r>
          </a:p>
          <a:p>
            <a:r>
              <a:rPr lang="en-GB" sz="1200" kern="1200" dirty="0">
                <a:solidFill>
                  <a:schemeClr val="tx1"/>
                </a:solidFill>
                <a:effectLst/>
                <a:highlight>
                  <a:srgbClr val="FFFF00"/>
                </a:highlight>
                <a:latin typeface="+mn-lt"/>
                <a:ea typeface="+mn-ea"/>
                <a:cs typeface="+mn-cs"/>
              </a:rPr>
              <a:t> </a:t>
            </a:r>
          </a:p>
          <a:p>
            <a:r>
              <a:rPr lang="en-GB" sz="1200" kern="1200" dirty="0">
                <a:solidFill>
                  <a:schemeClr val="tx1"/>
                </a:solidFill>
                <a:effectLst/>
                <a:latin typeface="+mn-lt"/>
                <a:ea typeface="+mn-ea"/>
                <a:cs typeface="+mn-cs"/>
              </a:rPr>
              <a:t>Learning providers are expected to work in partnership with employers and are also asked to consider: </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If observations can take place, allocating assessors to specific employment settings; with an attempt to keep the number of assessors to a minimum to reduce footfall</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Separating activities around planning, reviewing and progress checks that can be completed remotely; opportunities to access the service setting can then prioritise observational assessment activities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Capturing the capabilities of all within a setting to support assessment - e.g. work-based assessors</a:t>
            </a:r>
          </a:p>
          <a:p>
            <a:pPr marL="171450" lvl="0" indent="-171450">
              <a:buFont typeface="Arial" panose="020B0604020202020204" pitchFamily="34" charset="0"/>
              <a:buChar char="•"/>
            </a:pPr>
            <a:r>
              <a:rPr lang="en-GB" sz="1200" kern="1200" dirty="0">
                <a:solidFill>
                  <a:schemeClr val="tx1"/>
                </a:solidFill>
                <a:effectLst/>
                <a:latin typeface="+mn-lt"/>
                <a:ea typeface="+mn-ea"/>
                <a:cs typeface="+mn-cs"/>
              </a:rPr>
              <a:t>Making use of outdoor environments for outside observation where possible and appropriate</a:t>
            </a:r>
          </a:p>
          <a:p>
            <a:pPr marL="171450" lvl="0" indent="-171450">
              <a:buFont typeface="Arial" panose="020B0604020202020204" pitchFamily="34" charset="0"/>
              <a:buChar char="•"/>
            </a:pPr>
            <a:endParaRPr lang="en-GB" sz="1200" kern="1200" dirty="0">
              <a:solidFill>
                <a:schemeClr val="tx1"/>
              </a:solidFill>
              <a:effectLst/>
              <a:latin typeface="+mn-lt"/>
              <a:ea typeface="+mn-ea"/>
              <a:cs typeface="+mn-cs"/>
            </a:endParaRPr>
          </a:p>
          <a:p>
            <a:pPr marL="0" lvl="0" indent="0">
              <a:buFont typeface="Arial" panose="020B0604020202020204" pitchFamily="34" charset="0"/>
              <a:buNone/>
            </a:pPr>
            <a:r>
              <a:rPr lang="en-GB" sz="1200" kern="1200" dirty="0">
                <a:solidFill>
                  <a:schemeClr val="tx1"/>
                </a:solidFill>
                <a:effectLst/>
                <a:latin typeface="+mn-lt"/>
                <a:ea typeface="+mn-ea"/>
                <a:cs typeface="+mn-cs"/>
              </a:rPr>
              <a:t>All of the adaptations will be reviewed in June 2021, if some of these have been successful they may be retained.</a:t>
            </a:r>
          </a:p>
          <a:p>
            <a:pPr marL="171450" indent="-171450">
              <a:buFont typeface="Arial" panose="020B0604020202020204" pitchFamily="34" charset="0"/>
              <a:buChar char="•"/>
            </a:pPr>
            <a:endParaRPr lang="cy-GB" dirty="0"/>
          </a:p>
          <a:p>
            <a:endParaRPr lang="en-GB" dirty="0"/>
          </a:p>
        </p:txBody>
      </p:sp>
      <p:sp>
        <p:nvSpPr>
          <p:cNvPr id="4" name="Slide Number Placeholder 3"/>
          <p:cNvSpPr>
            <a:spLocks noGrp="1"/>
          </p:cNvSpPr>
          <p:nvPr>
            <p:ph type="sldNum" sz="quarter" idx="5"/>
          </p:nvPr>
        </p:nvSpPr>
        <p:spPr/>
        <p:txBody>
          <a:bodyPr/>
          <a:lstStyle/>
          <a:p>
            <a:pPr>
              <a:defRPr/>
            </a:pPr>
            <a:fld id="{71639E39-D34D-164C-8100-77BC79329E5D}" type="slidenum">
              <a:rPr lang="en-US" smtClean="0"/>
              <a:pPr>
                <a:defRPr/>
              </a:pPr>
              <a:t>9</a:t>
            </a:fld>
            <a:endParaRPr lang="en-US"/>
          </a:p>
        </p:txBody>
      </p:sp>
    </p:spTree>
    <p:extLst>
      <p:ext uri="{BB962C8B-B14F-4D97-AF65-F5344CB8AC3E}">
        <p14:creationId xmlns:p14="http://schemas.microsoft.com/office/powerpoint/2010/main" val="11144221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9.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5.emf"/></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Master" Target="../slideMasters/slideMaster1.xml"/><Relationship Id="rId4" Type="http://schemas.openxmlformats.org/officeDocument/2006/relationships/image" Target="../media/image8.emf"/></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6.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Workforce learning &amp; Dev">
    <p:bg>
      <p:bgPr>
        <a:solidFill>
          <a:srgbClr val="16AD85"/>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49800"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bwMode="auto">
          <a:xfrm>
            <a:off x="6922547" y="5999825"/>
            <a:ext cx="1496910" cy="6407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77872"/>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06953"/>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628650" y="3893915"/>
            <a:ext cx="3759283"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628486" y="5164834"/>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298378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ndscape image slide">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77063" y="6130925"/>
            <a:ext cx="1576387"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8" name="Straight Connector 7"/>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a:t>Click to edit Master title style</a:t>
            </a:r>
            <a:endParaRPr lang="en-US" dirty="0"/>
          </a:p>
        </p:txBody>
      </p:sp>
      <p:sp>
        <p:nvSpPr>
          <p:cNvPr id="39" name="Text Placeholder 38"/>
          <p:cNvSpPr>
            <a:spLocks noGrp="1"/>
          </p:cNvSpPr>
          <p:nvPr>
            <p:ph type="body" sz="quarter" idx="11"/>
          </p:nvPr>
        </p:nvSpPr>
        <p:spPr>
          <a:xfrm>
            <a:off x="4887471" y="441665"/>
            <a:ext cx="3665537" cy="862480"/>
          </a:xfrm>
        </p:spPr>
        <p:txBody>
          <a:bodyPr>
            <a:noAutofit/>
          </a:bodyPr>
          <a:lstStyle>
            <a:lvl1pPr marL="0" indent="0">
              <a:buNone/>
              <a:defRPr sz="2800">
                <a:solidFill>
                  <a:srgbClr val="16AD85"/>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a:t>Click to edit Master text styles</a:t>
            </a:r>
          </a:p>
        </p:txBody>
      </p:sp>
      <p:sp>
        <p:nvSpPr>
          <p:cNvPr id="45" name="Picture Placeholder 44"/>
          <p:cNvSpPr>
            <a:spLocks noGrp="1"/>
          </p:cNvSpPr>
          <p:nvPr>
            <p:ph type="pic" sz="quarter" idx="14"/>
          </p:nvPr>
        </p:nvSpPr>
        <p:spPr>
          <a:xfrm>
            <a:off x="623889" y="1550833"/>
            <a:ext cx="7929119" cy="4025508"/>
          </a:xfrm>
          <a:ln w="120650">
            <a:solidFill>
              <a:srgbClr val="37394C"/>
            </a:solidFill>
            <a:round/>
          </a:ln>
        </p:spPr>
        <p:txBody>
          <a:bodyPr rtlCol="0">
            <a:normAutofit/>
          </a:bodyPr>
          <a:lstStyle/>
          <a:p>
            <a:pPr lvl="0"/>
            <a:r>
              <a:rPr lang="en-US" noProof="0"/>
              <a:t>Click icon to add picture</a:t>
            </a:r>
            <a:endParaRPr lang="en-US" noProof="0" dirty="0"/>
          </a:p>
        </p:txBody>
      </p:sp>
    </p:spTree>
    <p:extLst>
      <p:ext uri="{BB962C8B-B14F-4D97-AF65-F5344CB8AC3E}">
        <p14:creationId xmlns:p14="http://schemas.microsoft.com/office/powerpoint/2010/main" val="11210888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bg>
      <p:bgPr>
        <a:solidFill>
          <a:srgbClr val="37394C"/>
        </a:solidFill>
        <a:effectLst/>
      </p:bgPr>
    </p:bg>
    <p:spTree>
      <p:nvGrpSpPr>
        <p:cNvPr id="1" name=""/>
        <p:cNvGrpSpPr/>
        <p:nvPr/>
      </p:nvGrpSpPr>
      <p:grpSpPr>
        <a:xfrm>
          <a:off x="0" y="0"/>
          <a:ext cx="0" cy="0"/>
          <a:chOff x="0" y="0"/>
          <a:chExt cx="0" cy="0"/>
        </a:xfrm>
      </p:grpSpPr>
      <p:pic>
        <p:nvPicPr>
          <p:cNvPr id="2"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28650" y="6157913"/>
            <a:ext cx="1868488" cy="446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765675" y="850900"/>
            <a:ext cx="73009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chemeClr val="bg1"/>
                </a:solidFill>
              </a:rPr>
              <a:t>www.gofalcymdeithasol.cymru</a:t>
            </a:r>
          </a:p>
          <a:p>
            <a:pPr eaLnBrk="1" hangingPunct="1"/>
            <a:r>
              <a:rPr lang="en-US" altLang="x-none" sz="1100">
                <a:solidFill>
                  <a:schemeClr val="bg1"/>
                </a:solidFill>
              </a:rPr>
              <a:t>www.socialcare.wales</a:t>
            </a:r>
          </a:p>
        </p:txBody>
      </p:sp>
      <p:sp>
        <p:nvSpPr>
          <p:cNvPr id="5" name="TextBox 7"/>
          <p:cNvSpPr txBox="1">
            <a:spLocks noChangeArrowheads="1"/>
          </p:cNvSpPr>
          <p:nvPr/>
        </p:nvSpPr>
        <p:spPr bwMode="auto">
          <a:xfrm>
            <a:off x="757238" y="247650"/>
            <a:ext cx="914400"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endParaRPr lang="x-none" altLang="x-none"/>
          </a:p>
        </p:txBody>
      </p:sp>
      <p:pic>
        <p:nvPicPr>
          <p:cNvPr id="6" name="Picture 8"/>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972300" y="5986463"/>
            <a:ext cx="1717675"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9"/>
          <p:cNvSpPr txBox="1">
            <a:spLocks noChangeArrowheads="1"/>
          </p:cNvSpPr>
          <p:nvPr/>
        </p:nvSpPr>
        <p:spPr bwMode="auto">
          <a:xfrm>
            <a:off x="696913" y="2054225"/>
            <a:ext cx="3759200" cy="164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4800">
                <a:solidFill>
                  <a:srgbClr val="16AD85"/>
                </a:solidFill>
              </a:rPr>
              <a:t>Diolch</a:t>
            </a:r>
          </a:p>
          <a:p>
            <a:pPr eaLnBrk="1" hangingPunct="1"/>
            <a:r>
              <a:rPr lang="en-US" altLang="x-none" sz="4800">
                <a:solidFill>
                  <a:srgbClr val="16AD85"/>
                </a:solidFill>
              </a:rPr>
              <a:t>Thank you</a:t>
            </a:r>
          </a:p>
        </p:txBody>
      </p:sp>
      <p:cxnSp>
        <p:nvCxnSpPr>
          <p:cNvPr id="8" name="Straight Connector 7"/>
          <p:cNvCxnSpPr/>
          <p:nvPr/>
        </p:nvCxnSpPr>
        <p:spPr>
          <a:xfrm>
            <a:off x="831850" y="4002088"/>
            <a:ext cx="3170238" cy="0"/>
          </a:xfrm>
          <a:prstGeom prst="line">
            <a:avLst/>
          </a:prstGeom>
          <a:ln w="31750">
            <a:solidFill>
              <a:srgbClr val="16AD85"/>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831850" y="1754188"/>
            <a:ext cx="3170238" cy="0"/>
          </a:xfrm>
          <a:prstGeom prst="line">
            <a:avLst/>
          </a:prstGeom>
          <a:ln w="31750">
            <a:solidFill>
              <a:srgbClr val="16AD8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8278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7078"/>
          </a:xfrm>
          <a:prstGeom prst="rect">
            <a:avLst/>
          </a:prstGeo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A634F050-CADA-4C40-8DC4-FA2BCB9EA614}" type="datetimeFigureOut">
              <a:rPr lang="en-US"/>
              <a:pPr>
                <a:defRPr/>
              </a:pPr>
              <a:t>11/20/2020</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D85A6F1E-FA0D-074E-A111-CB4010084BFD}" type="slidenum">
              <a:rPr lang="en-US"/>
              <a:pPr>
                <a:defRPr/>
              </a:pPr>
              <a:t>‹#›</a:t>
            </a:fld>
            <a:endParaRPr lang="en-US" dirty="0"/>
          </a:p>
        </p:txBody>
      </p:sp>
    </p:spTree>
    <p:extLst>
      <p:ext uri="{BB962C8B-B14F-4D97-AF65-F5344CB8AC3E}">
        <p14:creationId xmlns:p14="http://schemas.microsoft.com/office/powerpoint/2010/main" val="14921408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a:prstGeom prst="rect">
            <a:avLst/>
          </a:prstGeo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9A938BC3-ECCE-154A-946A-2066AC66F1F8}" type="datetimeFigureOut">
              <a:rPr lang="en-US"/>
              <a:pPr>
                <a:defRPr/>
              </a:pPr>
              <a:t>11/20/2020</a:t>
            </a:fld>
            <a:endParaRPr lang="en-US"/>
          </a:p>
        </p:txBody>
      </p:sp>
      <p:sp>
        <p:nvSpPr>
          <p:cNvPr id="8" name="Footer Placeholder 7"/>
          <p:cNvSpPr>
            <a:spLocks noGrp="1"/>
          </p:cNvSpPr>
          <p:nvPr>
            <p:ph type="ftr" sz="quarter" idx="11"/>
          </p:nvPr>
        </p:nvSpPr>
        <p:spPr/>
        <p:txBody>
          <a:bodyPr/>
          <a:lstStyle>
            <a:lvl1pPr>
              <a:defRPr/>
            </a:lvl1pPr>
          </a:lstStyle>
          <a:p>
            <a:pPr>
              <a:defRPr/>
            </a:pPr>
            <a:endParaRPr lang="en-US"/>
          </a:p>
        </p:txBody>
      </p:sp>
      <p:sp>
        <p:nvSpPr>
          <p:cNvPr id="9" name="Slide Number Placeholder 8"/>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D97770EF-719A-5D4E-9390-ECD3B273CE68}" type="slidenum">
              <a:rPr lang="en-US"/>
              <a:pPr>
                <a:defRPr/>
              </a:pPr>
              <a:t>‹#›</a:t>
            </a:fld>
            <a:endParaRPr lang="en-US"/>
          </a:p>
        </p:txBody>
      </p:sp>
    </p:spTree>
    <p:extLst>
      <p:ext uri="{BB962C8B-B14F-4D97-AF65-F5344CB8AC3E}">
        <p14:creationId xmlns:p14="http://schemas.microsoft.com/office/powerpoint/2010/main" val="973875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87078"/>
          </a:xfrm>
          <a:prstGeom prst="rect">
            <a:avLst/>
          </a:prstGeom>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132DF217-E8EC-014C-AF51-267D3BD1B1A8}" type="datetimeFigureOut">
              <a:rPr lang="en-US"/>
              <a:pPr>
                <a:defRPr/>
              </a:pPr>
              <a:t>11/20/2020</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800084F6-EA53-4643-9DBC-C3306A12AB46}" type="slidenum">
              <a:rPr lang="en-US"/>
              <a:pPr>
                <a:defRPr/>
              </a:pPr>
              <a:t>‹#›</a:t>
            </a:fld>
            <a:endParaRPr lang="en-US"/>
          </a:p>
        </p:txBody>
      </p:sp>
    </p:spTree>
    <p:extLst>
      <p:ext uri="{BB962C8B-B14F-4D97-AF65-F5344CB8AC3E}">
        <p14:creationId xmlns:p14="http://schemas.microsoft.com/office/powerpoint/2010/main" val="4099634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7F1AAC81-8505-A04E-AABE-085949CF4E39}" type="datetimeFigureOut">
              <a:rPr lang="en-US"/>
              <a:pPr>
                <a:defRPr/>
              </a:pPr>
              <a:t>11/20/2020</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C5C6B7AB-542E-A641-A8D9-0DE6232F6FBC}" type="slidenum">
              <a:rPr lang="en-US"/>
              <a:pPr>
                <a:defRPr/>
              </a:pPr>
              <a:t>‹#›</a:t>
            </a:fld>
            <a:endParaRPr lang="en-US"/>
          </a:p>
        </p:txBody>
      </p:sp>
    </p:spTree>
    <p:extLst>
      <p:ext uri="{BB962C8B-B14F-4D97-AF65-F5344CB8AC3E}">
        <p14:creationId xmlns:p14="http://schemas.microsoft.com/office/powerpoint/2010/main" val="11275763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a:prstGeom prst="rect">
            <a:avLst/>
          </a:prstGeo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9BC1135B-B182-A940-9B72-9DCFCE0F1432}" type="datetimeFigureOut">
              <a:rPr lang="en-US"/>
              <a:pPr>
                <a:defRPr/>
              </a:pPr>
              <a:t>11/20/2020</a:t>
            </a:fld>
            <a:endParaRPr lang="en-US"/>
          </a:p>
        </p:txBody>
      </p:sp>
      <p:sp>
        <p:nvSpPr>
          <p:cNvPr id="6" name="Footer Placeholder 5"/>
          <p:cNvSpPr>
            <a:spLocks noGrp="1"/>
          </p:cNvSpPr>
          <p:nvPr>
            <p:ph type="ftr" sz="quarter" idx="11"/>
          </p:nvPr>
        </p:nvSpPr>
        <p:spPr/>
        <p:txBody>
          <a:bodyPr/>
          <a:lstStyle>
            <a:lvl1pPr>
              <a:defRPr/>
            </a:lvl1pPr>
          </a:lstStyle>
          <a:p>
            <a:pPr>
              <a:defRPr/>
            </a:pPr>
            <a:endParaRPr lang="en-US"/>
          </a:p>
        </p:txBody>
      </p:sp>
      <p:sp>
        <p:nvSpPr>
          <p:cNvPr id="7" name="Slide Number Placeholder 6"/>
          <p:cNvSpPr>
            <a:spLocks noGrp="1"/>
          </p:cNvSpPr>
          <p:nvPr>
            <p:ph type="sldNum" sz="quarter" idx="12"/>
          </p:nvPr>
        </p:nvSpPr>
        <p:spPr>
          <a:xfrm>
            <a:off x="6457950" y="6356350"/>
            <a:ext cx="2057400" cy="365125"/>
          </a:xfrm>
          <a:prstGeom prst="rect">
            <a:avLst/>
          </a:prstGeom>
        </p:spPr>
        <p:txBody>
          <a:bodyPr/>
          <a:lstStyle>
            <a:lvl1pPr defTabSz="914377" eaLnBrk="1" fontAlgn="auto" hangingPunct="1">
              <a:spcBef>
                <a:spcPts val="0"/>
              </a:spcBef>
              <a:spcAft>
                <a:spcPts val="0"/>
              </a:spcAft>
              <a:defRPr>
                <a:latin typeface="+mn-lt"/>
              </a:defRPr>
            </a:lvl1pPr>
          </a:lstStyle>
          <a:p>
            <a:pPr>
              <a:defRPr/>
            </a:pPr>
            <a:fld id="{C5D79289-4032-E045-802A-D09BDE4B3882}" type="slidenum">
              <a:rPr lang="en-US"/>
              <a:pPr>
                <a:defRPr/>
              </a:pPr>
              <a:t>‹#›</a:t>
            </a:fld>
            <a:endParaRPr lang="en-US"/>
          </a:p>
        </p:txBody>
      </p:sp>
    </p:spTree>
    <p:extLst>
      <p:ext uri="{BB962C8B-B14F-4D97-AF65-F5344CB8AC3E}">
        <p14:creationId xmlns:p14="http://schemas.microsoft.com/office/powerpoint/2010/main" val="1779660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Research">
    <p:bg>
      <p:bgPr>
        <a:solidFill>
          <a:srgbClr val="257D86"/>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9800"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942138" y="5929313"/>
            <a:ext cx="1717675" cy="787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58800" y="280988"/>
            <a:ext cx="335915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831138"/>
            <a:ext cx="3765220" cy="568748"/>
          </a:xfrm>
        </p:spPr>
        <p:txBody>
          <a:bodyPr>
            <a:normAutofit/>
          </a:bodyPr>
          <a:lstStyle>
            <a:lvl1pPr marL="0" indent="0" algn="l">
              <a:buNone/>
              <a:defRPr sz="160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60219"/>
            <a:ext cx="3765220" cy="1024286"/>
          </a:xfrm>
          <a:prstGeom prst="rect">
            <a:avLst/>
          </a:prstGeom>
        </p:spPr>
        <p:txBody>
          <a:bodyPr anchor="t">
            <a:normAutofit/>
          </a:bodyPr>
          <a:lstStyle>
            <a:lvl1pPr>
              <a:defRPr sz="2800" baseline="0">
                <a:solidFill>
                  <a:schemeClr val="bg1"/>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628650" y="3947181"/>
            <a:ext cx="3759283" cy="1024286"/>
          </a:xfrm>
        </p:spPr>
        <p:txBody>
          <a:bodyPr>
            <a:normAutofit/>
          </a:bodyPr>
          <a:lstStyle>
            <a:lvl1pPr marL="0" indent="0">
              <a:buNone/>
              <a:defRPr sz="2800">
                <a:solidFill>
                  <a:schemeClr val="bg1"/>
                </a:solidFill>
              </a:defRPr>
            </a:lvl1pPr>
          </a:lstStyle>
          <a:p>
            <a:pPr lvl="0"/>
            <a:r>
              <a:rPr lang="en-US"/>
              <a:t>Click to edit Master text styles</a:t>
            </a:r>
          </a:p>
        </p:txBody>
      </p:sp>
      <p:sp>
        <p:nvSpPr>
          <p:cNvPr id="15" name="Text Placeholder 14"/>
          <p:cNvSpPr>
            <a:spLocks noGrp="1"/>
          </p:cNvSpPr>
          <p:nvPr>
            <p:ph type="body" sz="quarter" idx="14"/>
          </p:nvPr>
        </p:nvSpPr>
        <p:spPr>
          <a:xfrm>
            <a:off x="628486" y="5218100"/>
            <a:ext cx="3759447" cy="569541"/>
          </a:xfrm>
        </p:spPr>
        <p:txBody>
          <a:bodyPr>
            <a:normAutofit/>
          </a:bodyPr>
          <a:lstStyle>
            <a:lvl1pPr marL="0" indent="0">
              <a:buNone/>
              <a:defRPr sz="1600">
                <a:solidFill>
                  <a:schemeClr val="bg1"/>
                </a:solidFill>
              </a:defRPr>
            </a:lvl1pPr>
          </a:lstStyle>
          <a:p>
            <a:pPr lvl="0"/>
            <a:r>
              <a:rPr lang="en-US"/>
              <a:t>Click to edit Master text styles</a:t>
            </a:r>
          </a:p>
        </p:txBody>
      </p:sp>
    </p:spTree>
    <p:extLst>
      <p:ext uri="{BB962C8B-B14F-4D97-AF65-F5344CB8AC3E}">
        <p14:creationId xmlns:p14="http://schemas.microsoft.com/office/powerpoint/2010/main" val="481419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 Workforce regulation">
    <p:bg>
      <p:bgPr>
        <a:solidFill>
          <a:srgbClr val="EB5E57"/>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1863"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874138" y="5999450"/>
            <a:ext cx="1665190" cy="7127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89899"/>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18980"/>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628650" y="3905942"/>
            <a:ext cx="3759283"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628486" y="5176861"/>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16484197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lide - Service improvement">
    <p:bg>
      <p:bgPr>
        <a:solidFill>
          <a:srgbClr val="F7AB64"/>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741863" y="850900"/>
            <a:ext cx="7461250" cy="697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bwMode="auto">
          <a:xfrm>
            <a:off x="6843934" y="5986631"/>
            <a:ext cx="1544338" cy="661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28650" y="280988"/>
            <a:ext cx="3289300" cy="78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82404"/>
            <a:ext cx="3765220" cy="568748"/>
          </a:xfrm>
        </p:spPr>
        <p:txBody>
          <a:bodyPr>
            <a:normAutofit/>
          </a:bodyPr>
          <a:lstStyle>
            <a:lvl1pPr marL="0" indent="0" algn="l">
              <a:buNone/>
              <a:defRPr sz="1600" baseline="0">
                <a:solidFill>
                  <a:srgbClr val="37394C"/>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511485"/>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628650" y="3898447"/>
            <a:ext cx="3759283"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628486" y="5169366"/>
            <a:ext cx="3759447" cy="569541"/>
          </a:xfrm>
        </p:spPr>
        <p:txBody>
          <a:bodyPr>
            <a:normAutofit/>
          </a:bodyPr>
          <a:lstStyle>
            <a:lvl1pPr marL="0" indent="0">
              <a:buNone/>
              <a:defRPr sz="1600">
                <a:solidFill>
                  <a:srgbClr val="37394C"/>
                </a:solidFill>
              </a:defRPr>
            </a:lvl1pPr>
          </a:lstStyle>
          <a:p>
            <a:pPr lvl="0"/>
            <a:r>
              <a:rPr lang="en-US"/>
              <a:t>Click to edit Master text styles</a:t>
            </a:r>
          </a:p>
        </p:txBody>
      </p:sp>
    </p:spTree>
    <p:extLst>
      <p:ext uri="{BB962C8B-B14F-4D97-AF65-F5344CB8AC3E}">
        <p14:creationId xmlns:p14="http://schemas.microsoft.com/office/powerpoint/2010/main" val="3049310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Slide - General">
    <p:bg>
      <p:bgPr>
        <a:solidFill>
          <a:schemeClr val="bg1"/>
        </a:solidFill>
        <a:effectLst/>
      </p:bgPr>
    </p:bg>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77063" y="6056313"/>
            <a:ext cx="1576387"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803775" y="850900"/>
            <a:ext cx="7300913" cy="695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14363" y="277813"/>
            <a:ext cx="3303587" cy="788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Subtitle 2"/>
          <p:cNvSpPr>
            <a:spLocks noGrp="1"/>
          </p:cNvSpPr>
          <p:nvPr>
            <p:ph type="subTitle" idx="1"/>
          </p:nvPr>
        </p:nvSpPr>
        <p:spPr>
          <a:xfrm>
            <a:off x="628650" y="2763683"/>
            <a:ext cx="3765220" cy="568748"/>
          </a:xfrm>
        </p:spPr>
        <p:txBody>
          <a:bodyPr>
            <a:normAutofit/>
          </a:bodyPr>
          <a:lstStyle>
            <a:lvl1pPr marL="0" indent="0" algn="l">
              <a:buNone/>
              <a:defRPr sz="1600" baseline="0">
                <a:solidFill>
                  <a:srgbClr val="16AD85"/>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Title 6"/>
          <p:cNvSpPr>
            <a:spLocks noGrp="1"/>
          </p:cNvSpPr>
          <p:nvPr>
            <p:ph type="title"/>
          </p:nvPr>
        </p:nvSpPr>
        <p:spPr>
          <a:xfrm>
            <a:off x="628650" y="1492764"/>
            <a:ext cx="3765220" cy="1024286"/>
          </a:xfrm>
          <a:prstGeom prst="rect">
            <a:avLst/>
          </a:prstGeom>
        </p:spPr>
        <p:txBody>
          <a:bodyPr anchor="t">
            <a:normAutofit/>
          </a:bodyPr>
          <a:lstStyle>
            <a:lvl1pPr>
              <a:defRPr sz="2800" baseline="0">
                <a:solidFill>
                  <a:srgbClr val="37394C"/>
                </a:solidFill>
              </a:defRPr>
            </a:lvl1pPr>
          </a:lstStyle>
          <a:p>
            <a:r>
              <a:rPr lang="en-US"/>
              <a:t>Click to edit Master title style</a:t>
            </a:r>
            <a:endParaRPr lang="en-US" dirty="0"/>
          </a:p>
        </p:txBody>
      </p:sp>
      <p:sp>
        <p:nvSpPr>
          <p:cNvPr id="13" name="Text Placeholder 12"/>
          <p:cNvSpPr>
            <a:spLocks noGrp="1"/>
          </p:cNvSpPr>
          <p:nvPr>
            <p:ph type="body" sz="quarter" idx="13"/>
          </p:nvPr>
        </p:nvSpPr>
        <p:spPr>
          <a:xfrm>
            <a:off x="628650" y="3879726"/>
            <a:ext cx="3759283" cy="1024286"/>
          </a:xfrm>
        </p:spPr>
        <p:txBody>
          <a:bodyPr>
            <a:normAutofit/>
          </a:bodyPr>
          <a:lstStyle>
            <a:lvl1pPr marL="0" indent="0">
              <a:buNone/>
              <a:defRPr sz="2800">
                <a:solidFill>
                  <a:srgbClr val="37394C"/>
                </a:solidFill>
              </a:defRPr>
            </a:lvl1pPr>
          </a:lstStyle>
          <a:p>
            <a:pPr lvl="0"/>
            <a:r>
              <a:rPr lang="en-US"/>
              <a:t>Click to edit Master text styles</a:t>
            </a:r>
          </a:p>
        </p:txBody>
      </p:sp>
      <p:sp>
        <p:nvSpPr>
          <p:cNvPr id="15" name="Text Placeholder 14"/>
          <p:cNvSpPr>
            <a:spLocks noGrp="1"/>
          </p:cNvSpPr>
          <p:nvPr>
            <p:ph type="body" sz="quarter" idx="14"/>
          </p:nvPr>
        </p:nvSpPr>
        <p:spPr>
          <a:xfrm>
            <a:off x="628486" y="5150645"/>
            <a:ext cx="3759447" cy="569541"/>
          </a:xfrm>
        </p:spPr>
        <p:txBody>
          <a:bodyPr>
            <a:normAutofit/>
          </a:bodyPr>
          <a:lstStyle>
            <a:lvl1pPr marL="0" indent="0">
              <a:buNone/>
              <a:defRPr sz="1600">
                <a:solidFill>
                  <a:srgbClr val="16AD85"/>
                </a:solidFill>
              </a:defRPr>
            </a:lvl1pPr>
          </a:lstStyle>
          <a:p>
            <a:pPr lvl="0"/>
            <a:r>
              <a:rPr lang="en-US"/>
              <a:t>Click to edit Master text styles</a:t>
            </a:r>
          </a:p>
        </p:txBody>
      </p:sp>
    </p:spTree>
    <p:extLst>
      <p:ext uri="{BB962C8B-B14F-4D97-AF65-F5344CB8AC3E}">
        <p14:creationId xmlns:p14="http://schemas.microsoft.com/office/powerpoint/2010/main" val="10794024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Text">
    <p:spTree>
      <p:nvGrpSpPr>
        <p:cNvPr id="1" name=""/>
        <p:cNvGrpSpPr/>
        <p:nvPr/>
      </p:nvGrpSpPr>
      <p:grpSpPr>
        <a:xfrm>
          <a:off x="0" y="0"/>
          <a:ext cx="0" cy="0"/>
          <a:chOff x="0" y="0"/>
          <a:chExt cx="0" cy="0"/>
        </a:xfrm>
      </p:grpSpPr>
      <p:pic>
        <p:nvPicPr>
          <p:cNvPr id="6"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auto">
          <a:xfrm>
            <a:off x="6892356" y="6020828"/>
            <a:ext cx="1661094" cy="710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9" name="Straight Connector 8"/>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365127"/>
            <a:ext cx="3681080"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4862513" y="365126"/>
            <a:ext cx="3690937" cy="1031284"/>
          </a:xfrm>
        </p:spPr>
        <p:txBody>
          <a:bodyPr/>
          <a:lstStyle>
            <a:lvl1pPr marL="0" indent="0">
              <a:buNone/>
              <a:defRPr>
                <a:solidFill>
                  <a:srgbClr val="16AD85"/>
                </a:solidFill>
              </a:defRPr>
            </a:lvl1pPr>
          </a:lstStyle>
          <a:p>
            <a:pPr lvl="0"/>
            <a:r>
              <a:rPr lang="en-US"/>
              <a:t>Click to edit Master text styles</a:t>
            </a:r>
          </a:p>
        </p:txBody>
      </p:sp>
      <p:sp>
        <p:nvSpPr>
          <p:cNvPr id="12" name="Text Placeholder 11"/>
          <p:cNvSpPr>
            <a:spLocks noGrp="1"/>
          </p:cNvSpPr>
          <p:nvPr>
            <p:ph type="body" sz="quarter" idx="11"/>
          </p:nvPr>
        </p:nvSpPr>
        <p:spPr>
          <a:xfrm>
            <a:off x="4862513" y="1935163"/>
            <a:ext cx="3690937" cy="3480353"/>
          </a:xfrm>
        </p:spPr>
        <p:txBody>
          <a:bodyPr>
            <a:normAutofit/>
          </a:bodyPr>
          <a:lstStyle>
            <a:lvl1pPr marL="0" indent="0">
              <a:buClr>
                <a:srgbClr val="16AD85"/>
              </a:buClr>
              <a:buNone/>
              <a:defRPr sz="1800">
                <a:solidFill>
                  <a:srgbClr val="37394C"/>
                </a:solidFill>
              </a:defRPr>
            </a:lvl1pPr>
            <a:lvl2pPr marL="457200" indent="0">
              <a:buClr>
                <a:srgbClr val="16AD85"/>
              </a:buClr>
              <a:buNone/>
              <a:defRPr sz="1800">
                <a:solidFill>
                  <a:srgbClr val="37394C"/>
                </a:solidFill>
              </a:defRPr>
            </a:lvl2pPr>
            <a:lvl3pPr marL="914400" indent="0">
              <a:buClr>
                <a:srgbClr val="16AD85"/>
              </a:buClr>
              <a:buNone/>
              <a:defRPr sz="1800">
                <a:solidFill>
                  <a:srgbClr val="37394C"/>
                </a:solidFill>
              </a:defRPr>
            </a:lvl3pPr>
            <a:lvl4pPr marL="1371600" indent="0">
              <a:buClr>
                <a:srgbClr val="16AD85"/>
              </a:buClr>
              <a:buNone/>
              <a:defRPr sz="1800">
                <a:solidFill>
                  <a:srgbClr val="37394C"/>
                </a:solidFill>
              </a:defRPr>
            </a:lvl4pPr>
            <a:lvl5pPr marL="1828800" indent="0">
              <a:buClr>
                <a:srgbClr val="16AD85"/>
              </a:buClr>
              <a:buNone/>
              <a:defRPr sz="1800">
                <a:solidFill>
                  <a:srgbClr val="37394C"/>
                </a:solidFill>
              </a:defRPr>
            </a:lvl5pPr>
          </a:lstStyle>
          <a:p>
            <a:pPr lvl="0"/>
            <a:r>
              <a:rPr lang="en-US"/>
              <a:t>Click to edit Master text styles</a:t>
            </a:r>
          </a:p>
        </p:txBody>
      </p:sp>
      <p:sp>
        <p:nvSpPr>
          <p:cNvPr id="14" name="Text Placeholder 13"/>
          <p:cNvSpPr>
            <a:spLocks noGrp="1"/>
          </p:cNvSpPr>
          <p:nvPr>
            <p:ph type="body" sz="quarter" idx="12"/>
          </p:nvPr>
        </p:nvSpPr>
        <p:spPr>
          <a:xfrm>
            <a:off x="628650" y="1935163"/>
            <a:ext cx="3681413" cy="3480353"/>
          </a:xfrm>
        </p:spPr>
        <p:txBody>
          <a:bodyPr>
            <a:normAutofit/>
          </a:bodyPr>
          <a:lstStyle>
            <a:lvl1pPr marL="0" indent="0">
              <a:buClr>
                <a:srgbClr val="16AD85"/>
              </a:buClr>
              <a:buFontTx/>
              <a:buNone/>
              <a:defRPr sz="1800">
                <a:solidFill>
                  <a:srgbClr val="37394C"/>
                </a:solidFill>
              </a:defRPr>
            </a:lvl1pPr>
            <a:lvl2pPr marL="457200" indent="0">
              <a:buClr>
                <a:srgbClr val="16AD85"/>
              </a:buClr>
              <a:buFontTx/>
              <a:buNone/>
              <a:defRPr sz="1800">
                <a:solidFill>
                  <a:srgbClr val="37394C"/>
                </a:solidFill>
              </a:defRPr>
            </a:lvl2pPr>
            <a:lvl3pPr marL="914400" indent="0">
              <a:buClr>
                <a:srgbClr val="16AD85"/>
              </a:buClr>
              <a:buFontTx/>
              <a:buNone/>
              <a:defRPr sz="1800">
                <a:solidFill>
                  <a:srgbClr val="37394C"/>
                </a:solidFill>
              </a:defRPr>
            </a:lvl3pPr>
            <a:lvl4pPr marL="1371600" indent="0">
              <a:buClr>
                <a:srgbClr val="16AD85"/>
              </a:buClr>
              <a:buFontTx/>
              <a:buNone/>
              <a:defRPr sz="1800">
                <a:solidFill>
                  <a:srgbClr val="37394C"/>
                </a:solidFill>
              </a:defRPr>
            </a:lvl4pPr>
            <a:lvl5pPr marL="1828800" indent="0">
              <a:buClr>
                <a:srgbClr val="16AD85"/>
              </a:buClr>
              <a:buFontTx/>
              <a:buNone/>
              <a:defRPr sz="1800">
                <a:solidFill>
                  <a:srgbClr val="37394C"/>
                </a:solidFill>
              </a:defRPr>
            </a:lvl5pPr>
          </a:lstStyle>
          <a:p>
            <a:pPr lvl="0"/>
            <a:r>
              <a:rPr lang="en-US"/>
              <a:t>Click to edit Master text styles</a:t>
            </a:r>
          </a:p>
        </p:txBody>
      </p:sp>
    </p:spTree>
    <p:extLst>
      <p:ext uri="{BB962C8B-B14F-4D97-AF65-F5344CB8AC3E}">
        <p14:creationId xmlns:p14="http://schemas.microsoft.com/office/powerpoint/2010/main" val="1723215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bullet slide">
    <p:spTree>
      <p:nvGrpSpPr>
        <p:cNvPr id="1" name=""/>
        <p:cNvGrpSpPr/>
        <p:nvPr/>
      </p:nvGrpSpPr>
      <p:grpSpPr>
        <a:xfrm>
          <a:off x="0" y="0"/>
          <a:ext cx="0" cy="0"/>
          <a:chOff x="0" y="0"/>
          <a:chExt cx="0" cy="0"/>
        </a:xfrm>
      </p:grpSpPr>
      <p:pic>
        <p:nvPicPr>
          <p:cNvPr id="7"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24208" y="6122988"/>
            <a:ext cx="1576387"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dirty="0">
                <a:solidFill>
                  <a:srgbClr val="37394C"/>
                </a:solidFill>
              </a:rPr>
              <a:t>www.gofalcymdeithasol.cymru</a:t>
            </a:r>
          </a:p>
          <a:p>
            <a:pPr eaLnBrk="1" hangingPunct="1"/>
            <a:r>
              <a:rPr lang="en-US" altLang="x-none" sz="1100" dirty="0">
                <a:solidFill>
                  <a:srgbClr val="37394C"/>
                </a:solidFill>
              </a:rPr>
              <a:t>www.socialcare.wales</a:t>
            </a:r>
          </a:p>
        </p:txBody>
      </p:sp>
      <p:cxnSp>
        <p:nvCxnSpPr>
          <p:cNvPr id="11" name="Straight Connector 10"/>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8650" y="365127"/>
            <a:ext cx="3681080" cy="1031283"/>
          </a:xfrm>
          <a:prstGeom prst="rect">
            <a:avLst/>
          </a:prstGeom>
        </p:spPr>
        <p:txBody>
          <a:bodyPr anchor="t">
            <a:normAutofit/>
          </a:bodyPr>
          <a:lstStyle>
            <a:lvl1pPr>
              <a:defRPr sz="2800" baseline="0">
                <a:solidFill>
                  <a:srgbClr val="16AD85"/>
                </a:solidFill>
              </a:defRPr>
            </a:lvl1pPr>
          </a:lstStyle>
          <a:p>
            <a:r>
              <a:rPr lang="en-US"/>
              <a:t>Click to edit Master title style</a:t>
            </a:r>
            <a:endParaRPr lang="en-US" dirty="0"/>
          </a:p>
        </p:txBody>
      </p:sp>
      <p:sp>
        <p:nvSpPr>
          <p:cNvPr id="10" name="Text Placeholder 9"/>
          <p:cNvSpPr>
            <a:spLocks noGrp="1"/>
          </p:cNvSpPr>
          <p:nvPr>
            <p:ph type="body" sz="quarter" idx="10"/>
          </p:nvPr>
        </p:nvSpPr>
        <p:spPr>
          <a:xfrm>
            <a:off x="4862513" y="365126"/>
            <a:ext cx="3690937" cy="1031284"/>
          </a:xfrm>
        </p:spPr>
        <p:txBody>
          <a:bodyPr/>
          <a:lstStyle>
            <a:lvl1pPr marL="0" indent="0">
              <a:buNone/>
              <a:defRPr>
                <a:solidFill>
                  <a:srgbClr val="16AD85"/>
                </a:solidFill>
              </a:defRPr>
            </a:lvl1pPr>
          </a:lstStyle>
          <a:p>
            <a:pPr lvl="0"/>
            <a:r>
              <a:rPr lang="en-US"/>
              <a:t>Click to edit Master text styles</a:t>
            </a:r>
          </a:p>
        </p:txBody>
      </p:sp>
      <p:sp>
        <p:nvSpPr>
          <p:cNvPr id="4" name="Text Placeholder 3"/>
          <p:cNvSpPr>
            <a:spLocks noGrp="1"/>
          </p:cNvSpPr>
          <p:nvPr>
            <p:ph type="body" sz="quarter" idx="11"/>
          </p:nvPr>
        </p:nvSpPr>
        <p:spPr>
          <a:xfrm>
            <a:off x="628650" y="1649413"/>
            <a:ext cx="3681413"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Text Placeholder 5"/>
          <p:cNvSpPr>
            <a:spLocks noGrp="1"/>
          </p:cNvSpPr>
          <p:nvPr>
            <p:ph type="body" sz="quarter" idx="12"/>
          </p:nvPr>
        </p:nvSpPr>
        <p:spPr>
          <a:xfrm>
            <a:off x="4862513" y="1649413"/>
            <a:ext cx="3690495" cy="3851275"/>
          </a:xfrm>
        </p:spPr>
        <p:txBody>
          <a:bodyPr>
            <a:normAutofit/>
          </a:bodyPr>
          <a:lstStyle>
            <a:lvl1pPr>
              <a:buClr>
                <a:srgbClr val="16AD85"/>
              </a:buClr>
              <a:defRPr sz="2400">
                <a:solidFill>
                  <a:srgbClr val="37394C"/>
                </a:solidFill>
              </a:defRPr>
            </a:lvl1pPr>
            <a:lvl2pPr>
              <a:buClr>
                <a:srgbClr val="16AD85"/>
              </a:buClr>
              <a:defRPr sz="2000">
                <a:solidFill>
                  <a:srgbClr val="37394C"/>
                </a:solidFill>
              </a:defRPr>
            </a:lvl2pPr>
            <a:lvl3pPr>
              <a:buClr>
                <a:srgbClr val="16AD85"/>
              </a:buClr>
              <a:defRPr sz="1800">
                <a:solidFill>
                  <a:srgbClr val="37394C"/>
                </a:solidFill>
              </a:defRPr>
            </a:lvl3pPr>
            <a:lvl4pPr>
              <a:buClr>
                <a:srgbClr val="16AD85"/>
              </a:buClr>
              <a:defRPr sz="1600">
                <a:solidFill>
                  <a:srgbClr val="37394C"/>
                </a:solidFill>
              </a:defRPr>
            </a:lvl4pPr>
            <a:lvl5pPr>
              <a:buClr>
                <a:srgbClr val="16AD85"/>
              </a:buClr>
              <a:defRPr sz="1600">
                <a:solidFill>
                  <a:srgbClr val="37394C"/>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1267309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xt and image slide">
    <p:spTree>
      <p:nvGrpSpPr>
        <p:cNvPr id="1" name=""/>
        <p:cNvGrpSpPr/>
        <p:nvPr/>
      </p:nvGrpSpPr>
      <p:grpSpPr>
        <a:xfrm>
          <a:off x="0" y="0"/>
          <a:ext cx="0" cy="0"/>
          <a:chOff x="0" y="0"/>
          <a:chExt cx="0" cy="0"/>
        </a:xfrm>
      </p:grpSpPr>
      <p:pic>
        <p:nvPicPr>
          <p:cNvPr id="9"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77063" y="6122988"/>
            <a:ext cx="1576387"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13" name="Straight Connector 12"/>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1488919"/>
            <a:ext cx="3678237" cy="646564"/>
          </a:xfrm>
        </p:spPr>
        <p:txBody>
          <a:bodyPr>
            <a:normAutofit/>
          </a:bodyPr>
          <a:lstStyle>
            <a:lvl1pPr marL="0" indent="0">
              <a:buNone/>
              <a:defRPr sz="1800">
                <a:solidFill>
                  <a:srgbClr val="37394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Text Placeholder 11"/>
          <p:cNvSpPr>
            <a:spLocks noGrp="1"/>
          </p:cNvSpPr>
          <p:nvPr>
            <p:ph type="body" sz="quarter" idx="10"/>
          </p:nvPr>
        </p:nvSpPr>
        <p:spPr>
          <a:xfrm>
            <a:off x="623888" y="2320257"/>
            <a:ext cx="3678237" cy="557854"/>
          </a:xfrm>
        </p:spPr>
        <p:txBody>
          <a:bodyPr>
            <a:normAutofit/>
          </a:bodyPr>
          <a:lstStyle>
            <a:lvl1pPr>
              <a:buClr>
                <a:srgbClr val="16AD85"/>
              </a:buClr>
              <a:defRPr sz="1600">
                <a:solidFill>
                  <a:srgbClr val="37394C"/>
                </a:solidFill>
              </a:defRPr>
            </a:lvl1pPr>
            <a:lvl2pPr>
              <a:buClr>
                <a:srgbClr val="16AD85"/>
              </a:buClr>
              <a:defRPr sz="1800">
                <a:solidFill>
                  <a:srgbClr val="37394C"/>
                </a:solidFill>
              </a:defRPr>
            </a:lvl2pPr>
            <a:lvl3pPr>
              <a:buClr>
                <a:srgbClr val="16AD85"/>
              </a:buClr>
              <a:defRPr sz="1800">
                <a:solidFill>
                  <a:srgbClr val="37394C"/>
                </a:solidFill>
              </a:defRPr>
            </a:lvl3pPr>
            <a:lvl4pPr>
              <a:buClr>
                <a:srgbClr val="16AD85"/>
              </a:buClr>
              <a:defRPr sz="1800">
                <a:solidFill>
                  <a:srgbClr val="37394C"/>
                </a:solidFill>
              </a:defRPr>
            </a:lvl4pPr>
            <a:lvl5pPr>
              <a:buClr>
                <a:srgbClr val="16AD85"/>
              </a:buClr>
              <a:defRPr sz="1800">
                <a:solidFill>
                  <a:srgbClr val="37394C"/>
                </a:solidFill>
              </a:defRPr>
            </a:lvl5pPr>
          </a:lstStyle>
          <a:p>
            <a:pPr lvl="0"/>
            <a:r>
              <a:rPr lang="en-US"/>
              <a:t>Click to edit Master text styles</a:t>
            </a:r>
          </a:p>
        </p:txBody>
      </p:sp>
      <p:sp>
        <p:nvSpPr>
          <p:cNvPr id="39" name="Text Placeholder 38"/>
          <p:cNvSpPr>
            <a:spLocks noGrp="1"/>
          </p:cNvSpPr>
          <p:nvPr>
            <p:ph type="body" sz="quarter" idx="11"/>
          </p:nvPr>
        </p:nvSpPr>
        <p:spPr>
          <a:xfrm>
            <a:off x="636588" y="3200128"/>
            <a:ext cx="3665537" cy="862480"/>
          </a:xfrm>
        </p:spPr>
        <p:txBody>
          <a:bodyPr>
            <a:noAutofit/>
          </a:bodyPr>
          <a:lstStyle>
            <a:lvl1pPr marL="0" indent="0">
              <a:buNone/>
              <a:defRPr sz="2800">
                <a:solidFill>
                  <a:srgbClr val="16AD85"/>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a:t>Click to edit Master text styles</a:t>
            </a:r>
          </a:p>
        </p:txBody>
      </p:sp>
      <p:sp>
        <p:nvSpPr>
          <p:cNvPr id="41" name="Text Placeholder 40"/>
          <p:cNvSpPr>
            <a:spLocks noGrp="1"/>
          </p:cNvSpPr>
          <p:nvPr>
            <p:ph type="body" sz="quarter" idx="12"/>
          </p:nvPr>
        </p:nvSpPr>
        <p:spPr>
          <a:xfrm>
            <a:off x="636588" y="4248746"/>
            <a:ext cx="3665537" cy="667739"/>
          </a:xfrm>
        </p:spPr>
        <p:txBody>
          <a:bodyPr>
            <a:noAutofit/>
          </a:bodyPr>
          <a:lstStyle>
            <a:lvl1pPr marL="0" indent="0">
              <a:buNone/>
              <a:defRPr sz="1800">
                <a:solidFill>
                  <a:srgbClr val="37394C"/>
                </a:solidFill>
              </a:defRPr>
            </a:lvl1pPr>
            <a:lvl2pPr marL="457200" indent="0">
              <a:buNone/>
              <a:defRPr sz="1800">
                <a:solidFill>
                  <a:srgbClr val="37394C"/>
                </a:solidFill>
              </a:defRPr>
            </a:lvl2pPr>
            <a:lvl3pPr marL="914400" indent="0">
              <a:buNone/>
              <a:defRPr sz="1800">
                <a:solidFill>
                  <a:srgbClr val="37394C"/>
                </a:solidFill>
              </a:defRPr>
            </a:lvl3pPr>
            <a:lvl4pPr marL="1371600" indent="0">
              <a:buNone/>
              <a:defRPr sz="1800">
                <a:solidFill>
                  <a:srgbClr val="37394C"/>
                </a:solidFill>
              </a:defRPr>
            </a:lvl4pPr>
            <a:lvl5pPr marL="1828800" indent="0">
              <a:buNone/>
              <a:defRPr sz="1800">
                <a:solidFill>
                  <a:srgbClr val="37394C"/>
                </a:solidFill>
              </a:defRPr>
            </a:lvl5pPr>
          </a:lstStyle>
          <a:p>
            <a:pPr lvl="0"/>
            <a:r>
              <a:rPr lang="en-US"/>
              <a:t>Click to edit Master text styles</a:t>
            </a:r>
          </a:p>
        </p:txBody>
      </p:sp>
      <p:sp>
        <p:nvSpPr>
          <p:cNvPr id="43" name="Text Placeholder 42"/>
          <p:cNvSpPr>
            <a:spLocks noGrp="1"/>
          </p:cNvSpPr>
          <p:nvPr>
            <p:ph type="body" sz="quarter" idx="13"/>
          </p:nvPr>
        </p:nvSpPr>
        <p:spPr>
          <a:xfrm>
            <a:off x="636588" y="5100160"/>
            <a:ext cx="3665537" cy="554522"/>
          </a:xfrm>
        </p:spPr>
        <p:txBody>
          <a:bodyPr>
            <a:noAutofit/>
          </a:bodyPr>
          <a:lstStyle>
            <a:lvl1pPr>
              <a:buClr>
                <a:srgbClr val="16AD85"/>
              </a:buClr>
              <a:defRPr sz="1600">
                <a:solidFill>
                  <a:srgbClr val="37394C"/>
                </a:solidFill>
              </a:defRPr>
            </a:lvl1pPr>
            <a:lvl2pPr>
              <a:defRPr sz="1600"/>
            </a:lvl2pPr>
            <a:lvl3pPr>
              <a:defRPr sz="1600"/>
            </a:lvl3pPr>
            <a:lvl4pPr>
              <a:defRPr sz="1600"/>
            </a:lvl4pPr>
            <a:lvl5pPr>
              <a:defRPr sz="1600"/>
            </a:lvl5pPr>
          </a:lstStyle>
          <a:p>
            <a:pPr lvl="0"/>
            <a:r>
              <a:rPr lang="en-US"/>
              <a:t>Click to edit Master text styles</a:t>
            </a:r>
          </a:p>
        </p:txBody>
      </p:sp>
      <p:sp>
        <p:nvSpPr>
          <p:cNvPr id="45" name="Picture Placeholder 44"/>
          <p:cNvSpPr>
            <a:spLocks noGrp="1"/>
          </p:cNvSpPr>
          <p:nvPr>
            <p:ph type="pic" sz="quarter" idx="14"/>
          </p:nvPr>
        </p:nvSpPr>
        <p:spPr>
          <a:xfrm>
            <a:off x="4579833" y="464695"/>
            <a:ext cx="4167187" cy="5111646"/>
          </a:xfrm>
          <a:ln w="120650">
            <a:solidFill>
              <a:srgbClr val="37394C"/>
            </a:solidFill>
            <a:round/>
          </a:ln>
        </p:spPr>
        <p:txBody>
          <a:bodyPr rtlCol="0">
            <a:normAutofit/>
          </a:bodyPr>
          <a:lstStyle/>
          <a:p>
            <a:pPr lvl="0"/>
            <a:r>
              <a:rPr lang="en-US" noProof="0"/>
              <a:t>Click icon to add picture</a:t>
            </a:r>
            <a:endParaRPr lang="en-US" noProof="0" dirty="0"/>
          </a:p>
        </p:txBody>
      </p:sp>
    </p:spTree>
    <p:extLst>
      <p:ext uri="{BB962C8B-B14F-4D97-AF65-F5344CB8AC3E}">
        <p14:creationId xmlns:p14="http://schemas.microsoft.com/office/powerpoint/2010/main" val="455588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utiple image and text slide">
    <p:spTree>
      <p:nvGrpSpPr>
        <p:cNvPr id="1" name=""/>
        <p:cNvGrpSpPr/>
        <p:nvPr/>
      </p:nvGrpSpPr>
      <p:grpSpPr>
        <a:xfrm>
          <a:off x="0" y="0"/>
          <a:ext cx="0" cy="0"/>
          <a:chOff x="0" y="0"/>
          <a:chExt cx="0" cy="0"/>
        </a:xfrm>
      </p:grpSpPr>
      <p:pic>
        <p:nvPicPr>
          <p:cNvPr id="11" name="Picture 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77063" y="6130925"/>
            <a:ext cx="1576387"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6588" y="6153150"/>
            <a:ext cx="1857375" cy="44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6"/>
          <p:cNvSpPr txBox="1">
            <a:spLocks noChangeArrowheads="1"/>
          </p:cNvSpPr>
          <p:nvPr/>
        </p:nvSpPr>
        <p:spPr bwMode="auto">
          <a:xfrm>
            <a:off x="3536950" y="6191250"/>
            <a:ext cx="2070100" cy="422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defTabSz="912813" fontAlgn="base">
              <a:spcBef>
                <a:spcPct val="0"/>
              </a:spcBef>
              <a:spcAft>
                <a:spcPct val="0"/>
              </a:spcAft>
              <a:defRPr>
                <a:solidFill>
                  <a:schemeClr val="tx1"/>
                </a:solidFill>
                <a:latin typeface="Arial" charset="0"/>
              </a:defRPr>
            </a:lvl6pPr>
            <a:lvl7pPr marL="2971800" indent="-228600" defTabSz="912813" fontAlgn="base">
              <a:spcBef>
                <a:spcPct val="0"/>
              </a:spcBef>
              <a:spcAft>
                <a:spcPct val="0"/>
              </a:spcAft>
              <a:defRPr>
                <a:solidFill>
                  <a:schemeClr val="tx1"/>
                </a:solidFill>
                <a:latin typeface="Arial" charset="0"/>
              </a:defRPr>
            </a:lvl7pPr>
            <a:lvl8pPr marL="3429000" indent="-228600" defTabSz="912813" fontAlgn="base">
              <a:spcBef>
                <a:spcPct val="0"/>
              </a:spcBef>
              <a:spcAft>
                <a:spcPct val="0"/>
              </a:spcAft>
              <a:defRPr>
                <a:solidFill>
                  <a:schemeClr val="tx1"/>
                </a:solidFill>
                <a:latin typeface="Arial" charset="0"/>
              </a:defRPr>
            </a:lvl8pPr>
            <a:lvl9pPr marL="3886200" indent="-228600" defTabSz="912813" fontAlgn="base">
              <a:spcBef>
                <a:spcPct val="0"/>
              </a:spcBef>
              <a:spcAft>
                <a:spcPct val="0"/>
              </a:spcAft>
              <a:defRPr>
                <a:solidFill>
                  <a:schemeClr val="tx1"/>
                </a:solidFill>
                <a:latin typeface="Arial" charset="0"/>
              </a:defRPr>
            </a:lvl9pPr>
          </a:lstStyle>
          <a:p>
            <a:pPr eaLnBrk="1" hangingPunct="1"/>
            <a:r>
              <a:rPr lang="en-US" altLang="x-none" sz="1100">
                <a:solidFill>
                  <a:srgbClr val="37394C"/>
                </a:solidFill>
              </a:rPr>
              <a:t>www.gofalcymdeithasol.cymru</a:t>
            </a:r>
          </a:p>
          <a:p>
            <a:pPr eaLnBrk="1" hangingPunct="1"/>
            <a:r>
              <a:rPr lang="en-US" altLang="x-none" sz="1100">
                <a:solidFill>
                  <a:srgbClr val="37394C"/>
                </a:solidFill>
              </a:rPr>
              <a:t>www.socialcare.wales</a:t>
            </a:r>
          </a:p>
        </p:txBody>
      </p:sp>
      <p:cxnSp>
        <p:nvCxnSpPr>
          <p:cNvPr id="17" name="Straight Connector 16"/>
          <p:cNvCxnSpPr/>
          <p:nvPr/>
        </p:nvCxnSpPr>
        <p:spPr>
          <a:xfrm>
            <a:off x="0" y="5957888"/>
            <a:ext cx="9144000" cy="0"/>
          </a:xfrm>
          <a:prstGeom prst="line">
            <a:avLst/>
          </a:prstGeom>
          <a:ln w="12700">
            <a:solidFill>
              <a:srgbClr val="16AD85"/>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623888" y="390607"/>
            <a:ext cx="3678289" cy="913538"/>
          </a:xfrm>
          <a:prstGeom prst="rect">
            <a:avLst/>
          </a:prstGeom>
        </p:spPr>
        <p:txBody>
          <a:bodyPr anchor="t">
            <a:normAutofit/>
          </a:bodyPr>
          <a:lstStyle>
            <a:lvl1pPr>
              <a:defRPr sz="2800">
                <a:solidFill>
                  <a:srgbClr val="16AD85"/>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1488919"/>
            <a:ext cx="3678237" cy="646564"/>
          </a:xfrm>
        </p:spPr>
        <p:txBody>
          <a:bodyPr>
            <a:normAutofit/>
          </a:bodyPr>
          <a:lstStyle>
            <a:lvl1pPr marL="0" indent="0">
              <a:buNone/>
              <a:defRPr sz="1800">
                <a:solidFill>
                  <a:srgbClr val="37394C"/>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Text Placeholder 11"/>
          <p:cNvSpPr>
            <a:spLocks noGrp="1"/>
          </p:cNvSpPr>
          <p:nvPr>
            <p:ph type="body" sz="quarter" idx="10"/>
          </p:nvPr>
        </p:nvSpPr>
        <p:spPr>
          <a:xfrm>
            <a:off x="623888" y="2320257"/>
            <a:ext cx="3678237" cy="557854"/>
          </a:xfrm>
        </p:spPr>
        <p:txBody>
          <a:bodyPr>
            <a:normAutofit/>
          </a:bodyPr>
          <a:lstStyle>
            <a:lvl1pPr>
              <a:buClr>
                <a:srgbClr val="16AD85"/>
              </a:buClr>
              <a:defRPr sz="1600">
                <a:solidFill>
                  <a:srgbClr val="37394C"/>
                </a:solidFill>
              </a:defRPr>
            </a:lvl1pPr>
            <a:lvl2pPr>
              <a:buClr>
                <a:srgbClr val="16AD85"/>
              </a:buClr>
              <a:defRPr sz="1800">
                <a:solidFill>
                  <a:srgbClr val="37394C"/>
                </a:solidFill>
              </a:defRPr>
            </a:lvl2pPr>
            <a:lvl3pPr>
              <a:buClr>
                <a:srgbClr val="16AD85"/>
              </a:buClr>
              <a:defRPr sz="1800">
                <a:solidFill>
                  <a:srgbClr val="37394C"/>
                </a:solidFill>
              </a:defRPr>
            </a:lvl3pPr>
            <a:lvl4pPr>
              <a:buClr>
                <a:srgbClr val="16AD85"/>
              </a:buClr>
              <a:defRPr sz="1800">
                <a:solidFill>
                  <a:srgbClr val="37394C"/>
                </a:solidFill>
              </a:defRPr>
            </a:lvl4pPr>
            <a:lvl5pPr>
              <a:buClr>
                <a:srgbClr val="16AD85"/>
              </a:buClr>
              <a:defRPr sz="1800">
                <a:solidFill>
                  <a:srgbClr val="37394C"/>
                </a:solidFill>
              </a:defRPr>
            </a:lvl5pPr>
          </a:lstStyle>
          <a:p>
            <a:pPr lvl="0"/>
            <a:r>
              <a:rPr lang="en-US"/>
              <a:t>Click to edit Master text styles</a:t>
            </a:r>
          </a:p>
        </p:txBody>
      </p:sp>
      <p:sp>
        <p:nvSpPr>
          <p:cNvPr id="39" name="Text Placeholder 38"/>
          <p:cNvSpPr>
            <a:spLocks noGrp="1"/>
          </p:cNvSpPr>
          <p:nvPr>
            <p:ph type="body" sz="quarter" idx="11"/>
          </p:nvPr>
        </p:nvSpPr>
        <p:spPr>
          <a:xfrm>
            <a:off x="636588" y="3200128"/>
            <a:ext cx="3665537" cy="862480"/>
          </a:xfrm>
        </p:spPr>
        <p:txBody>
          <a:bodyPr>
            <a:noAutofit/>
          </a:bodyPr>
          <a:lstStyle>
            <a:lvl1pPr marL="0" indent="0">
              <a:buNone/>
              <a:defRPr sz="2800">
                <a:solidFill>
                  <a:srgbClr val="16AD85"/>
                </a:solidFill>
              </a:defRPr>
            </a:lvl1pPr>
            <a:lvl2pPr marL="457200" indent="0">
              <a:buNone/>
              <a:defRPr sz="2800"/>
            </a:lvl2pPr>
            <a:lvl3pPr marL="914400" indent="0">
              <a:buNone/>
              <a:defRPr sz="2800"/>
            </a:lvl3pPr>
            <a:lvl4pPr marL="1371600" indent="0">
              <a:buNone/>
              <a:defRPr sz="2800"/>
            </a:lvl4pPr>
            <a:lvl5pPr marL="1828800" indent="0">
              <a:buNone/>
              <a:defRPr sz="2800"/>
            </a:lvl5pPr>
          </a:lstStyle>
          <a:p>
            <a:pPr lvl="0"/>
            <a:r>
              <a:rPr lang="en-US"/>
              <a:t>Click to edit Master text styles</a:t>
            </a:r>
          </a:p>
        </p:txBody>
      </p:sp>
      <p:sp>
        <p:nvSpPr>
          <p:cNvPr id="41" name="Text Placeholder 40"/>
          <p:cNvSpPr>
            <a:spLocks noGrp="1"/>
          </p:cNvSpPr>
          <p:nvPr>
            <p:ph type="body" sz="quarter" idx="12"/>
          </p:nvPr>
        </p:nvSpPr>
        <p:spPr>
          <a:xfrm>
            <a:off x="636588" y="4248746"/>
            <a:ext cx="3665537" cy="667739"/>
          </a:xfrm>
        </p:spPr>
        <p:txBody>
          <a:bodyPr>
            <a:noAutofit/>
          </a:bodyPr>
          <a:lstStyle>
            <a:lvl1pPr marL="0" indent="0">
              <a:buNone/>
              <a:defRPr sz="1800">
                <a:solidFill>
                  <a:srgbClr val="37394C"/>
                </a:solidFill>
              </a:defRPr>
            </a:lvl1pPr>
            <a:lvl2pPr marL="457200" indent="0">
              <a:buNone/>
              <a:defRPr sz="1800">
                <a:solidFill>
                  <a:srgbClr val="37394C"/>
                </a:solidFill>
              </a:defRPr>
            </a:lvl2pPr>
            <a:lvl3pPr marL="914400" indent="0">
              <a:buNone/>
              <a:defRPr sz="1800">
                <a:solidFill>
                  <a:srgbClr val="37394C"/>
                </a:solidFill>
              </a:defRPr>
            </a:lvl3pPr>
            <a:lvl4pPr marL="1371600" indent="0">
              <a:buNone/>
              <a:defRPr sz="1800">
                <a:solidFill>
                  <a:srgbClr val="37394C"/>
                </a:solidFill>
              </a:defRPr>
            </a:lvl4pPr>
            <a:lvl5pPr marL="1828800" indent="0">
              <a:buNone/>
              <a:defRPr sz="1800">
                <a:solidFill>
                  <a:srgbClr val="37394C"/>
                </a:solidFill>
              </a:defRPr>
            </a:lvl5pPr>
          </a:lstStyle>
          <a:p>
            <a:pPr lvl="0"/>
            <a:r>
              <a:rPr lang="en-US"/>
              <a:t>Click to edit Master text styles</a:t>
            </a:r>
          </a:p>
        </p:txBody>
      </p:sp>
      <p:sp>
        <p:nvSpPr>
          <p:cNvPr id="43" name="Text Placeholder 42"/>
          <p:cNvSpPr>
            <a:spLocks noGrp="1"/>
          </p:cNvSpPr>
          <p:nvPr>
            <p:ph type="body" sz="quarter" idx="13"/>
          </p:nvPr>
        </p:nvSpPr>
        <p:spPr>
          <a:xfrm>
            <a:off x="636588" y="5100160"/>
            <a:ext cx="3665537" cy="554522"/>
          </a:xfrm>
        </p:spPr>
        <p:txBody>
          <a:bodyPr>
            <a:noAutofit/>
          </a:bodyPr>
          <a:lstStyle>
            <a:lvl1pPr>
              <a:buClr>
                <a:srgbClr val="16AD85"/>
              </a:buClr>
              <a:defRPr sz="1600">
                <a:solidFill>
                  <a:srgbClr val="37394C"/>
                </a:solidFill>
              </a:defRPr>
            </a:lvl1pPr>
            <a:lvl2pPr>
              <a:defRPr sz="1600"/>
            </a:lvl2pPr>
            <a:lvl3pPr>
              <a:defRPr sz="1600"/>
            </a:lvl3pPr>
            <a:lvl4pPr>
              <a:defRPr sz="1600"/>
            </a:lvl4pPr>
            <a:lvl5pPr>
              <a:defRPr sz="1600"/>
            </a:lvl5pPr>
          </a:lstStyle>
          <a:p>
            <a:pPr lvl="0"/>
            <a:r>
              <a:rPr lang="en-US"/>
              <a:t>Click to edit Master text styles</a:t>
            </a:r>
          </a:p>
        </p:txBody>
      </p:sp>
      <p:sp>
        <p:nvSpPr>
          <p:cNvPr id="45" name="Picture Placeholder 44"/>
          <p:cNvSpPr>
            <a:spLocks noGrp="1"/>
          </p:cNvSpPr>
          <p:nvPr>
            <p:ph type="pic" sz="quarter" idx="14"/>
          </p:nvPr>
        </p:nvSpPr>
        <p:spPr>
          <a:xfrm>
            <a:off x="4579834" y="464696"/>
            <a:ext cx="1993354" cy="1855562"/>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sp>
        <p:nvSpPr>
          <p:cNvPr id="13" name="Picture Placeholder 44"/>
          <p:cNvSpPr>
            <a:spLocks noGrp="1"/>
          </p:cNvSpPr>
          <p:nvPr>
            <p:ph type="pic" sz="quarter" idx="15"/>
          </p:nvPr>
        </p:nvSpPr>
        <p:spPr>
          <a:xfrm>
            <a:off x="6850845" y="464696"/>
            <a:ext cx="1993354" cy="1855562"/>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sp>
        <p:nvSpPr>
          <p:cNvPr id="14" name="Picture Placeholder 44"/>
          <p:cNvSpPr>
            <a:spLocks noGrp="1"/>
          </p:cNvSpPr>
          <p:nvPr>
            <p:ph type="pic" sz="quarter" idx="16"/>
          </p:nvPr>
        </p:nvSpPr>
        <p:spPr>
          <a:xfrm>
            <a:off x="4579833" y="2599184"/>
            <a:ext cx="4264365" cy="3055498"/>
          </a:xfrm>
          <a:ln w="120650">
            <a:solidFill>
              <a:srgbClr val="37394C"/>
            </a:solidFill>
            <a:round/>
          </a:ln>
        </p:spPr>
        <p:txBody>
          <a:bodyPr rtlCol="0">
            <a:normAutofit/>
          </a:bodyPr>
          <a:lstStyle>
            <a:lvl1pPr>
              <a:defRPr sz="1800"/>
            </a:lvl1pPr>
          </a:lstStyle>
          <a:p>
            <a:pPr lvl="0"/>
            <a:r>
              <a:rPr lang="en-US" noProof="0"/>
              <a:t>Click icon to add picture</a:t>
            </a:r>
            <a:endParaRPr lang="en-US" noProof="0" dirty="0"/>
          </a:p>
        </p:txBody>
      </p:sp>
    </p:spTree>
    <p:extLst>
      <p:ext uri="{BB962C8B-B14F-4D97-AF65-F5344CB8AC3E}">
        <p14:creationId xmlns:p14="http://schemas.microsoft.com/office/powerpoint/2010/main" val="1293642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ext Placeholder 2"/>
          <p:cNvSpPr>
            <a:spLocks noGrp="1"/>
          </p:cNvSpPr>
          <p:nvPr>
            <p:ph type="body" idx="1"/>
          </p:nvPr>
        </p:nvSpPr>
        <p:spPr bwMode="auto">
          <a:xfrm>
            <a:off x="628650" y="2871788"/>
            <a:ext cx="7886700" cy="3305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x-none" dirty="0"/>
              <a:t>Click to edit Master text styles</a:t>
            </a:r>
          </a:p>
          <a:p>
            <a:pPr lvl="1"/>
            <a:r>
              <a:rPr lang="en-US" altLang="x-none" dirty="0"/>
              <a:t>Second level</a:t>
            </a:r>
          </a:p>
          <a:p>
            <a:pPr lvl="2"/>
            <a:r>
              <a:rPr lang="en-US" altLang="x-none" dirty="0"/>
              <a:t>Third level</a:t>
            </a:r>
          </a:p>
          <a:p>
            <a:pPr lvl="3"/>
            <a:r>
              <a:rPr lang="en-US" altLang="x-none" dirty="0"/>
              <a:t>Fourth level</a:t>
            </a:r>
          </a:p>
          <a:p>
            <a:pPr lvl="4"/>
            <a:r>
              <a:rPr lang="en-US" altLang="x-none" dirty="0"/>
              <a:t>Fifth level</a:t>
            </a:r>
          </a:p>
        </p:txBody>
      </p:sp>
      <p:sp>
        <p:nvSpPr>
          <p:cNvPr id="1027" name="Title Placeholder 11"/>
          <p:cNvSpPr>
            <a:spLocks noGrp="1"/>
          </p:cNvSpPr>
          <p:nvPr>
            <p:ph type="title"/>
          </p:nvPr>
        </p:nvSpPr>
        <p:spPr bwMode="auto">
          <a:xfrm>
            <a:off x="628650" y="365125"/>
            <a:ext cx="78867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x-none" dirty="0"/>
              <a:t>Click to edit Master title style</a:t>
            </a:r>
          </a:p>
        </p:txBody>
      </p:sp>
      <p:sp>
        <p:nvSpPr>
          <p:cNvPr id="13" name="Footer Placeholder 12"/>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defTabSz="914377"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 id="2147483710" r:id="rId13"/>
    <p:sldLayoutId id="2147483711" r:id="rId14"/>
    <p:sldLayoutId id="2147483712" r:id="rId15"/>
    <p:sldLayoutId id="2147483713" r:id="rId16"/>
  </p:sldLayoutIdLst>
  <p:txStyles>
    <p:titleStyle>
      <a:lvl1pPr algn="l" rtl="0" eaLnBrk="1" fontAlgn="base" hangingPunct="1">
        <a:lnSpc>
          <a:spcPct val="90000"/>
        </a:lnSpc>
        <a:spcBef>
          <a:spcPct val="0"/>
        </a:spcBef>
        <a:spcAft>
          <a:spcPct val="0"/>
        </a:spcAft>
        <a:defRPr sz="4400" kern="1200">
          <a:solidFill>
            <a:srgbClr val="37394C"/>
          </a:solidFill>
          <a:latin typeface="+mj-lt"/>
          <a:ea typeface="+mj-ea"/>
          <a:cs typeface="+mj-cs"/>
        </a:defRPr>
      </a:lvl1pPr>
      <a:lvl2pPr algn="l" rtl="0" eaLnBrk="1" fontAlgn="base" hangingPunct="1">
        <a:lnSpc>
          <a:spcPct val="90000"/>
        </a:lnSpc>
        <a:spcBef>
          <a:spcPct val="0"/>
        </a:spcBef>
        <a:spcAft>
          <a:spcPct val="0"/>
        </a:spcAft>
        <a:defRPr sz="4400">
          <a:solidFill>
            <a:srgbClr val="37394C"/>
          </a:solidFill>
          <a:latin typeface="Arial" charset="0"/>
        </a:defRPr>
      </a:lvl2pPr>
      <a:lvl3pPr algn="l" rtl="0" eaLnBrk="1" fontAlgn="base" hangingPunct="1">
        <a:lnSpc>
          <a:spcPct val="90000"/>
        </a:lnSpc>
        <a:spcBef>
          <a:spcPct val="0"/>
        </a:spcBef>
        <a:spcAft>
          <a:spcPct val="0"/>
        </a:spcAft>
        <a:defRPr sz="4400">
          <a:solidFill>
            <a:srgbClr val="37394C"/>
          </a:solidFill>
          <a:latin typeface="Arial" charset="0"/>
        </a:defRPr>
      </a:lvl3pPr>
      <a:lvl4pPr algn="l" rtl="0" eaLnBrk="1" fontAlgn="base" hangingPunct="1">
        <a:lnSpc>
          <a:spcPct val="90000"/>
        </a:lnSpc>
        <a:spcBef>
          <a:spcPct val="0"/>
        </a:spcBef>
        <a:spcAft>
          <a:spcPct val="0"/>
        </a:spcAft>
        <a:defRPr sz="4400">
          <a:solidFill>
            <a:srgbClr val="37394C"/>
          </a:solidFill>
          <a:latin typeface="Arial" charset="0"/>
        </a:defRPr>
      </a:lvl4pPr>
      <a:lvl5pPr algn="l" rtl="0" eaLnBrk="1" fontAlgn="base" hangingPunct="1">
        <a:lnSpc>
          <a:spcPct val="90000"/>
        </a:lnSpc>
        <a:spcBef>
          <a:spcPct val="0"/>
        </a:spcBef>
        <a:spcAft>
          <a:spcPct val="0"/>
        </a:spcAft>
        <a:defRPr sz="4400">
          <a:solidFill>
            <a:srgbClr val="37394C"/>
          </a:solidFill>
          <a:latin typeface="Arial" charset="0"/>
        </a:defRPr>
      </a:lvl5pPr>
      <a:lvl6pPr marL="457200" algn="l" rtl="0" eaLnBrk="1" fontAlgn="base" hangingPunct="1">
        <a:lnSpc>
          <a:spcPct val="90000"/>
        </a:lnSpc>
        <a:spcBef>
          <a:spcPct val="0"/>
        </a:spcBef>
        <a:spcAft>
          <a:spcPct val="0"/>
        </a:spcAft>
        <a:defRPr sz="4400">
          <a:solidFill>
            <a:srgbClr val="37394C"/>
          </a:solidFill>
          <a:latin typeface="Arial" charset="0"/>
        </a:defRPr>
      </a:lvl6pPr>
      <a:lvl7pPr marL="914400" algn="l" rtl="0" eaLnBrk="1" fontAlgn="base" hangingPunct="1">
        <a:lnSpc>
          <a:spcPct val="90000"/>
        </a:lnSpc>
        <a:spcBef>
          <a:spcPct val="0"/>
        </a:spcBef>
        <a:spcAft>
          <a:spcPct val="0"/>
        </a:spcAft>
        <a:defRPr sz="4400">
          <a:solidFill>
            <a:srgbClr val="37394C"/>
          </a:solidFill>
          <a:latin typeface="Arial" charset="0"/>
        </a:defRPr>
      </a:lvl7pPr>
      <a:lvl8pPr marL="1371600" algn="l" rtl="0" eaLnBrk="1" fontAlgn="base" hangingPunct="1">
        <a:lnSpc>
          <a:spcPct val="90000"/>
        </a:lnSpc>
        <a:spcBef>
          <a:spcPct val="0"/>
        </a:spcBef>
        <a:spcAft>
          <a:spcPct val="0"/>
        </a:spcAft>
        <a:defRPr sz="4400">
          <a:solidFill>
            <a:srgbClr val="37394C"/>
          </a:solidFill>
          <a:latin typeface="Arial" charset="0"/>
        </a:defRPr>
      </a:lvl8pPr>
      <a:lvl9pPr marL="1828800" algn="l" rtl="0" eaLnBrk="1" fontAlgn="base" hangingPunct="1">
        <a:lnSpc>
          <a:spcPct val="90000"/>
        </a:lnSpc>
        <a:spcBef>
          <a:spcPct val="0"/>
        </a:spcBef>
        <a:spcAft>
          <a:spcPct val="0"/>
        </a:spcAft>
        <a:defRPr sz="4400">
          <a:solidFill>
            <a:srgbClr val="37394C"/>
          </a:solidFill>
          <a:latin typeface="Arial" charset="0"/>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rgbClr val="37394C"/>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rgbClr val="37394C"/>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rgbClr val="37394C"/>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rgbClr val="37394C"/>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gofalcymdeithasol.cymru/amdanom-ni/cysylltu"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hyperlink" Target="https://socialcare.wales/about-us/contact"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Subtitle 1"/>
          <p:cNvSpPr>
            <a:spLocks noGrp="1"/>
          </p:cNvSpPr>
          <p:nvPr>
            <p:ph type="subTitle" idx="1"/>
          </p:nvPr>
        </p:nvSpPr>
        <p:spPr>
          <a:xfrm>
            <a:off x="628649" y="1809751"/>
            <a:ext cx="5474607" cy="1860550"/>
          </a:xfrm>
        </p:spPr>
        <p:txBody>
          <a:bodyPr>
            <a:noAutofit/>
          </a:bodyPr>
          <a:lstStyle/>
          <a:p>
            <a:endParaRPr lang="en-GB" altLang="x-none" sz="1000" dirty="0"/>
          </a:p>
          <a:p>
            <a:r>
              <a:rPr lang="en-GB" altLang="x-none" sz="2800" dirty="0" err="1"/>
              <a:t>Newidiadau</a:t>
            </a:r>
            <a:r>
              <a:rPr lang="en-GB" altLang="x-none" sz="2800" dirty="0"/>
              <a:t> </a:t>
            </a:r>
            <a:r>
              <a:rPr lang="en-GB" altLang="x-none" sz="2800" dirty="0" err="1"/>
              <a:t>i’r</a:t>
            </a:r>
            <a:r>
              <a:rPr lang="en-GB" altLang="x-none" sz="2800" dirty="0"/>
              <a:t> </a:t>
            </a:r>
            <a:r>
              <a:rPr lang="en-GB" altLang="x-none" sz="2800" dirty="0" err="1"/>
              <a:t>ffordd</a:t>
            </a:r>
            <a:r>
              <a:rPr lang="en-GB" altLang="x-none" sz="2800" dirty="0"/>
              <a:t> </a:t>
            </a:r>
            <a:r>
              <a:rPr lang="en-GB" altLang="x-none" sz="2800" dirty="0" err="1"/>
              <a:t>mae</a:t>
            </a:r>
            <a:r>
              <a:rPr lang="en-GB" altLang="x-none" sz="2800" dirty="0"/>
              <a:t> </a:t>
            </a:r>
            <a:r>
              <a:rPr lang="en-GB" altLang="x-none" sz="2800" dirty="0" err="1"/>
              <a:t>cymwysterau</a:t>
            </a:r>
            <a:r>
              <a:rPr lang="en-GB" altLang="x-none" sz="2800" dirty="0"/>
              <a:t> </a:t>
            </a:r>
            <a:r>
              <a:rPr lang="en-GB" altLang="x-none" sz="2800" dirty="0" err="1"/>
              <a:t>yn</a:t>
            </a:r>
            <a:r>
              <a:rPr lang="en-GB" altLang="x-none" sz="2800" dirty="0"/>
              <a:t> </a:t>
            </a:r>
            <a:r>
              <a:rPr lang="en-GB" altLang="x-none" sz="2800" dirty="0" err="1"/>
              <a:t>cael</a:t>
            </a:r>
            <a:r>
              <a:rPr lang="en-GB" altLang="x-none" sz="2800" dirty="0"/>
              <a:t> </a:t>
            </a:r>
            <a:r>
              <a:rPr lang="en-GB" altLang="x-none" sz="2800" dirty="0" err="1"/>
              <a:t>eu</a:t>
            </a:r>
            <a:r>
              <a:rPr lang="en-GB" altLang="x-none" sz="2800" dirty="0"/>
              <a:t> </a:t>
            </a:r>
            <a:r>
              <a:rPr lang="en-GB" altLang="x-none" sz="2800" dirty="0" err="1"/>
              <a:t>hasesu</a:t>
            </a:r>
            <a:endParaRPr lang="en-GB" altLang="x-none" sz="2800" dirty="0"/>
          </a:p>
          <a:p>
            <a:r>
              <a:rPr lang="en-GB" altLang="x-none" sz="2800" dirty="0"/>
              <a:t>Adaptations to the way qualifications are assessed</a:t>
            </a:r>
            <a:endParaRPr lang="x-none" altLang="x-none" sz="2800" dirty="0"/>
          </a:p>
        </p:txBody>
      </p:sp>
      <p:sp>
        <p:nvSpPr>
          <p:cNvPr id="20483" name="Text Placeholder 3"/>
          <p:cNvSpPr>
            <a:spLocks noGrp="1"/>
          </p:cNvSpPr>
          <p:nvPr>
            <p:ph type="body" sz="quarter" idx="13"/>
          </p:nvPr>
        </p:nvSpPr>
        <p:spPr>
          <a:xfrm>
            <a:off x="812800" y="3836194"/>
            <a:ext cx="3759200" cy="1409574"/>
          </a:xfrm>
        </p:spPr>
        <p:txBody>
          <a:bodyPr>
            <a:normAutofit fontScale="70000" lnSpcReduction="20000"/>
          </a:bodyPr>
          <a:lstStyle/>
          <a:p>
            <a:endParaRPr lang="en-GB" altLang="x-none" dirty="0"/>
          </a:p>
          <a:p>
            <a:r>
              <a:rPr lang="en-GB" altLang="x-none" dirty="0"/>
              <a:t>Karen Wakelin </a:t>
            </a:r>
          </a:p>
          <a:p>
            <a:r>
              <a:rPr lang="en-GB" altLang="x-none" dirty="0"/>
              <a:t>(</a:t>
            </a:r>
            <a:r>
              <a:rPr lang="en-GB" altLang="x-none" dirty="0" err="1"/>
              <a:t>Gofal</a:t>
            </a:r>
            <a:r>
              <a:rPr lang="en-GB" altLang="x-none" dirty="0"/>
              <a:t> </a:t>
            </a:r>
            <a:r>
              <a:rPr lang="en-GB" altLang="x-none" dirty="0" err="1"/>
              <a:t>Cymdeithasol</a:t>
            </a:r>
            <a:r>
              <a:rPr lang="en-GB" altLang="x-none" dirty="0"/>
              <a:t> Cymru / </a:t>
            </a:r>
          </a:p>
          <a:p>
            <a:r>
              <a:rPr lang="en-GB" altLang="x-none" dirty="0"/>
              <a:t>Social Care Wales)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373E68-82E2-4A01-8693-202649DAE333}"/>
              </a:ext>
            </a:extLst>
          </p:cNvPr>
          <p:cNvSpPr>
            <a:spLocks noGrp="1"/>
          </p:cNvSpPr>
          <p:nvPr>
            <p:ph type="title"/>
          </p:nvPr>
        </p:nvSpPr>
        <p:spPr>
          <a:xfrm>
            <a:off x="628649" y="365127"/>
            <a:ext cx="3986893" cy="1031283"/>
          </a:xfrm>
        </p:spPr>
        <p:txBody>
          <a:bodyPr>
            <a:normAutofit fontScale="90000"/>
          </a:bodyPr>
          <a:lstStyle/>
          <a:p>
            <a:r>
              <a:rPr lang="cy-GB" dirty="0"/>
              <a:t>Cymwysterau ymarfer Lefel 2 &amp; 3 iechyd a gofal cymdeithasol</a:t>
            </a:r>
            <a:br>
              <a:rPr lang="en-GB" dirty="0"/>
            </a:br>
            <a:endParaRPr lang="en-GB" dirty="0"/>
          </a:p>
        </p:txBody>
      </p:sp>
      <p:sp>
        <p:nvSpPr>
          <p:cNvPr id="3" name="Text Placeholder 2">
            <a:extLst>
              <a:ext uri="{FF2B5EF4-FFF2-40B4-BE49-F238E27FC236}">
                <a16:creationId xmlns:a16="http://schemas.microsoft.com/office/drawing/2014/main" id="{E3CBE4C9-4ACE-4785-81BF-D84C00283245}"/>
              </a:ext>
            </a:extLst>
          </p:cNvPr>
          <p:cNvSpPr>
            <a:spLocks noGrp="1"/>
          </p:cNvSpPr>
          <p:nvPr>
            <p:ph type="body" sz="quarter" idx="10"/>
          </p:nvPr>
        </p:nvSpPr>
        <p:spPr/>
        <p:txBody>
          <a:bodyPr/>
          <a:lstStyle/>
          <a:p>
            <a:r>
              <a:rPr lang="en-GB" dirty="0"/>
              <a:t>Level 2 &amp; 3 HSC practice qualifications</a:t>
            </a:r>
          </a:p>
          <a:p>
            <a:endParaRPr lang="en-GB" dirty="0"/>
          </a:p>
        </p:txBody>
      </p:sp>
      <p:sp>
        <p:nvSpPr>
          <p:cNvPr id="4" name="Text Placeholder 3">
            <a:extLst>
              <a:ext uri="{FF2B5EF4-FFF2-40B4-BE49-F238E27FC236}">
                <a16:creationId xmlns:a16="http://schemas.microsoft.com/office/drawing/2014/main" id="{156B2FBE-15A5-4E6C-95D9-FA072E3EB6C7}"/>
              </a:ext>
            </a:extLst>
          </p:cNvPr>
          <p:cNvSpPr>
            <a:spLocks noGrp="1"/>
          </p:cNvSpPr>
          <p:nvPr>
            <p:ph type="body" sz="quarter" idx="11"/>
          </p:nvPr>
        </p:nvSpPr>
        <p:spPr/>
        <p:txBody>
          <a:bodyPr/>
          <a:lstStyle/>
          <a:p>
            <a:r>
              <a:rPr lang="en-GB" dirty="0"/>
              <a:t> </a:t>
            </a:r>
            <a:r>
              <a:rPr lang="en-GB" dirty="0" err="1"/>
              <a:t>Awgrymiadau</a:t>
            </a:r>
            <a:endParaRPr lang="en-GB" dirty="0"/>
          </a:p>
          <a:p>
            <a:r>
              <a:rPr lang="en-GB" dirty="0" err="1"/>
              <a:t>Gadewch</a:t>
            </a:r>
            <a:r>
              <a:rPr lang="en-GB" dirty="0"/>
              <a:t> </a:t>
            </a:r>
            <a:r>
              <a:rPr lang="en-GB" dirty="0" err="1"/>
              <a:t>i</a:t>
            </a:r>
            <a:r>
              <a:rPr lang="en-GB" dirty="0"/>
              <a:t> </a:t>
            </a:r>
            <a:r>
              <a:rPr lang="en-GB" dirty="0" err="1"/>
              <a:t>ni</a:t>
            </a:r>
            <a:r>
              <a:rPr lang="en-GB" dirty="0"/>
              <a:t> </a:t>
            </a:r>
            <a:r>
              <a:rPr lang="en-GB" dirty="0" err="1"/>
              <a:t>wybod</a:t>
            </a:r>
            <a:r>
              <a:rPr lang="en-GB" dirty="0"/>
              <a:t> </a:t>
            </a:r>
            <a:r>
              <a:rPr lang="en-GB" dirty="0" err="1"/>
              <a:t>os</a:t>
            </a:r>
            <a:r>
              <a:rPr lang="en-GB" dirty="0"/>
              <a:t> </a:t>
            </a:r>
            <a:r>
              <a:rPr lang="en-GB" dirty="0" err="1"/>
              <a:t>oes</a:t>
            </a:r>
            <a:r>
              <a:rPr lang="en-GB" dirty="0"/>
              <a:t> </a:t>
            </a:r>
            <a:r>
              <a:rPr lang="en-GB" dirty="0" err="1"/>
              <a:t>gennych</a:t>
            </a:r>
            <a:r>
              <a:rPr lang="en-GB" dirty="0"/>
              <a:t> </a:t>
            </a:r>
            <a:r>
              <a:rPr lang="en-GB" dirty="0" err="1"/>
              <a:t>unrhyw</a:t>
            </a:r>
            <a:r>
              <a:rPr lang="en-GB" dirty="0"/>
              <a:t> </a:t>
            </a:r>
            <a:r>
              <a:rPr lang="en-GB" dirty="0" err="1"/>
              <a:t>adborth</a:t>
            </a:r>
            <a:r>
              <a:rPr lang="en-GB" dirty="0"/>
              <a:t> </a:t>
            </a:r>
            <a:r>
              <a:rPr lang="en-GB" dirty="0" err="1"/>
              <a:t>ar</a:t>
            </a:r>
            <a:r>
              <a:rPr lang="en-GB" dirty="0"/>
              <a:t> y broses</a:t>
            </a:r>
          </a:p>
          <a:p>
            <a:r>
              <a:rPr lang="en-GB">
                <a:hlinkClick r:id="rId3"/>
              </a:rPr>
              <a:t>https://gofalcymdeithasol.cymru/amdanom-ni/cysylltu</a:t>
            </a:r>
            <a:r>
              <a:rPr lang="en-GB"/>
              <a:t> </a:t>
            </a:r>
            <a:endParaRPr lang="en-GB" dirty="0"/>
          </a:p>
          <a:p>
            <a:endParaRPr lang="en-GB" dirty="0"/>
          </a:p>
        </p:txBody>
      </p:sp>
      <p:sp>
        <p:nvSpPr>
          <p:cNvPr id="5" name="Text Placeholder 4">
            <a:extLst>
              <a:ext uri="{FF2B5EF4-FFF2-40B4-BE49-F238E27FC236}">
                <a16:creationId xmlns:a16="http://schemas.microsoft.com/office/drawing/2014/main" id="{1FF8EF8D-76D1-44FA-AADC-81DA8132BC73}"/>
              </a:ext>
            </a:extLst>
          </p:cNvPr>
          <p:cNvSpPr>
            <a:spLocks noGrp="1"/>
          </p:cNvSpPr>
          <p:nvPr>
            <p:ph type="body" sz="quarter" idx="12"/>
          </p:nvPr>
        </p:nvSpPr>
        <p:spPr/>
        <p:txBody>
          <a:bodyPr/>
          <a:lstStyle/>
          <a:p>
            <a:r>
              <a:rPr lang="en-GB" dirty="0"/>
              <a:t>Top tips</a:t>
            </a:r>
          </a:p>
          <a:p>
            <a:r>
              <a:rPr lang="en-GB" dirty="0"/>
              <a:t>Let us know if you have any feedback on the process</a:t>
            </a:r>
          </a:p>
          <a:p>
            <a:r>
              <a:rPr lang="en-GB" dirty="0">
                <a:hlinkClick r:id="rId4"/>
              </a:rPr>
              <a:t>https://socialcare.wales/about-us/contact</a:t>
            </a:r>
            <a:r>
              <a:rPr lang="en-GB" dirty="0"/>
              <a:t> </a:t>
            </a:r>
            <a:endParaRPr lang="en-GB" dirty="0">
              <a:highlight>
                <a:srgbClr val="FFFF00"/>
              </a:highlight>
            </a:endParaRPr>
          </a:p>
        </p:txBody>
      </p:sp>
    </p:spTree>
    <p:extLst>
      <p:ext uri="{BB962C8B-B14F-4D97-AF65-F5344CB8AC3E}">
        <p14:creationId xmlns:p14="http://schemas.microsoft.com/office/powerpoint/2010/main" val="27192496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525613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32BE3B-96EA-438F-866A-258CFDD20129}"/>
              </a:ext>
            </a:extLst>
          </p:cNvPr>
          <p:cNvSpPr>
            <a:spLocks noGrp="1"/>
          </p:cNvSpPr>
          <p:nvPr>
            <p:ph type="title"/>
          </p:nvPr>
        </p:nvSpPr>
        <p:spPr/>
        <p:txBody>
          <a:bodyPr>
            <a:normAutofit fontScale="90000"/>
          </a:bodyPr>
          <a:lstStyle/>
          <a:p>
            <a:r>
              <a:rPr lang="en-GB" sz="3100" dirty="0" err="1"/>
              <a:t>Newidiadau</a:t>
            </a:r>
            <a:r>
              <a:rPr lang="en-GB" sz="3100" dirty="0"/>
              <a:t> </a:t>
            </a:r>
            <a:r>
              <a:rPr lang="en-GB" sz="3100" dirty="0" err="1"/>
              <a:t>i’r</a:t>
            </a:r>
            <a:r>
              <a:rPr lang="en-GB" sz="3100" dirty="0"/>
              <a:t> </a:t>
            </a:r>
            <a:r>
              <a:rPr lang="en-GB" sz="3100" dirty="0" err="1"/>
              <a:t>ffordd</a:t>
            </a:r>
            <a:r>
              <a:rPr lang="en-GB" sz="3100" dirty="0"/>
              <a:t> </a:t>
            </a:r>
            <a:r>
              <a:rPr lang="en-GB" sz="3100" dirty="0" err="1"/>
              <a:t>mae</a:t>
            </a:r>
            <a:r>
              <a:rPr lang="en-GB" sz="3100" dirty="0"/>
              <a:t> </a:t>
            </a:r>
            <a:r>
              <a:rPr lang="en-GB" sz="3100" dirty="0" err="1"/>
              <a:t>cymwysterau</a:t>
            </a:r>
            <a:r>
              <a:rPr lang="en-GB" sz="3100" dirty="0"/>
              <a:t> iechyd a </a:t>
            </a:r>
            <a:r>
              <a:rPr lang="en-GB" sz="3100" dirty="0" err="1"/>
              <a:t>gofal</a:t>
            </a:r>
            <a:r>
              <a:rPr lang="en-GB" sz="3100" dirty="0"/>
              <a:t> </a:t>
            </a:r>
            <a:r>
              <a:rPr lang="en-GB" sz="3100" dirty="0" err="1"/>
              <a:t>cymdeithasol</a:t>
            </a:r>
            <a:r>
              <a:rPr lang="en-GB" sz="3100" dirty="0"/>
              <a:t> </a:t>
            </a:r>
            <a:r>
              <a:rPr lang="en-GB" sz="3100" dirty="0" err="1"/>
              <a:t>yn</a:t>
            </a:r>
            <a:r>
              <a:rPr lang="en-GB" sz="3100" dirty="0"/>
              <a:t> </a:t>
            </a:r>
            <a:r>
              <a:rPr lang="en-GB" sz="3100" dirty="0" err="1"/>
              <a:t>cael</a:t>
            </a:r>
            <a:r>
              <a:rPr lang="en-GB" sz="3100" dirty="0"/>
              <a:t> </a:t>
            </a:r>
            <a:r>
              <a:rPr lang="en-GB" sz="3100" dirty="0" err="1"/>
              <a:t>eu</a:t>
            </a:r>
            <a:r>
              <a:rPr lang="en-GB" sz="3100" dirty="0"/>
              <a:t> </a:t>
            </a:r>
            <a:r>
              <a:rPr lang="en-GB" sz="3100" dirty="0" err="1"/>
              <a:t>hasesu</a:t>
            </a:r>
            <a:endParaRPr lang="en-GB" dirty="0"/>
          </a:p>
        </p:txBody>
      </p:sp>
      <p:sp>
        <p:nvSpPr>
          <p:cNvPr id="3" name="Text Placeholder 2">
            <a:extLst>
              <a:ext uri="{FF2B5EF4-FFF2-40B4-BE49-F238E27FC236}">
                <a16:creationId xmlns:a16="http://schemas.microsoft.com/office/drawing/2014/main" id="{60E9589C-9AAB-447A-9EB4-FF061B7268E8}"/>
              </a:ext>
            </a:extLst>
          </p:cNvPr>
          <p:cNvSpPr>
            <a:spLocks noGrp="1"/>
          </p:cNvSpPr>
          <p:nvPr>
            <p:ph type="body" sz="quarter" idx="10"/>
          </p:nvPr>
        </p:nvSpPr>
        <p:spPr/>
        <p:txBody>
          <a:bodyPr/>
          <a:lstStyle/>
          <a:p>
            <a:r>
              <a:rPr lang="en-GB" dirty="0"/>
              <a:t>Adaptations to assessment of  qualifications for health and social care</a:t>
            </a:r>
          </a:p>
        </p:txBody>
      </p:sp>
      <p:sp>
        <p:nvSpPr>
          <p:cNvPr id="4" name="Text Placeholder 3">
            <a:extLst>
              <a:ext uri="{FF2B5EF4-FFF2-40B4-BE49-F238E27FC236}">
                <a16:creationId xmlns:a16="http://schemas.microsoft.com/office/drawing/2014/main" id="{ADD185EE-D8CF-4377-B214-18DB212A645B}"/>
              </a:ext>
            </a:extLst>
          </p:cNvPr>
          <p:cNvSpPr>
            <a:spLocks noGrp="1"/>
          </p:cNvSpPr>
          <p:nvPr>
            <p:ph type="body" sz="quarter" idx="11"/>
          </p:nvPr>
        </p:nvSpPr>
        <p:spPr>
          <a:xfrm>
            <a:off x="590550" y="2641598"/>
            <a:ext cx="3681413" cy="3851275"/>
          </a:xfrm>
        </p:spPr>
        <p:txBody>
          <a:bodyPr/>
          <a:lstStyle/>
          <a:p>
            <a:r>
              <a:rPr lang="en-GB" dirty="0"/>
              <a:t>Pam </a:t>
            </a:r>
            <a:r>
              <a:rPr lang="en-GB" dirty="0" err="1"/>
              <a:t>mae’r</a:t>
            </a:r>
            <a:r>
              <a:rPr lang="en-GB" dirty="0"/>
              <a:t> </a:t>
            </a:r>
            <a:r>
              <a:rPr lang="en-GB" dirty="0" err="1"/>
              <a:t>newidiadau</a:t>
            </a:r>
            <a:r>
              <a:rPr lang="en-GB" dirty="0"/>
              <a:t> </a:t>
            </a:r>
            <a:r>
              <a:rPr lang="en-GB" dirty="0" err="1"/>
              <a:t>wedi</a:t>
            </a:r>
            <a:r>
              <a:rPr lang="en-GB" dirty="0"/>
              <a:t> </a:t>
            </a:r>
            <a:r>
              <a:rPr lang="en-GB" dirty="0" err="1"/>
              <a:t>cael</a:t>
            </a:r>
            <a:r>
              <a:rPr lang="en-GB" dirty="0"/>
              <a:t> </a:t>
            </a:r>
            <a:r>
              <a:rPr lang="en-GB" dirty="0" err="1"/>
              <a:t>eu</a:t>
            </a:r>
            <a:r>
              <a:rPr lang="en-GB" dirty="0"/>
              <a:t> </a:t>
            </a:r>
            <a:r>
              <a:rPr lang="en-GB" dirty="0" err="1"/>
              <a:t>gwneud</a:t>
            </a:r>
            <a:endParaRPr lang="en-GB" dirty="0"/>
          </a:p>
          <a:p>
            <a:r>
              <a:rPr lang="en-GB" dirty="0"/>
              <a:t>Y </a:t>
            </a:r>
            <a:r>
              <a:rPr lang="en-GB" dirty="0" err="1"/>
              <a:t>cymwysterau</a:t>
            </a:r>
            <a:r>
              <a:rPr lang="en-GB" dirty="0"/>
              <a:t> </a:t>
            </a:r>
            <a:r>
              <a:rPr lang="en-GB" dirty="0" err="1"/>
              <a:t>fyddwn</a:t>
            </a:r>
            <a:r>
              <a:rPr lang="en-GB" dirty="0"/>
              <a:t> </a:t>
            </a:r>
            <a:r>
              <a:rPr lang="en-GB" dirty="0" err="1"/>
              <a:t>ni’n</a:t>
            </a:r>
            <a:r>
              <a:rPr lang="en-GB" dirty="0"/>
              <a:t> </a:t>
            </a:r>
            <a:r>
              <a:rPr lang="en-GB" dirty="0" err="1"/>
              <a:t>edrych</a:t>
            </a:r>
            <a:r>
              <a:rPr lang="en-GB" dirty="0"/>
              <a:t> </a:t>
            </a:r>
            <a:r>
              <a:rPr lang="en-GB" dirty="0" err="1"/>
              <a:t>ar</a:t>
            </a:r>
            <a:r>
              <a:rPr lang="en-GB" dirty="0"/>
              <a:t> </a:t>
            </a:r>
            <a:r>
              <a:rPr lang="en-GB" dirty="0" err="1"/>
              <a:t>yn</a:t>
            </a:r>
            <a:r>
              <a:rPr lang="en-GB" dirty="0"/>
              <a:t> y </a:t>
            </a:r>
            <a:r>
              <a:rPr lang="en-GB" dirty="0" err="1"/>
              <a:t>cyflwyniad</a:t>
            </a:r>
            <a:endParaRPr lang="en-GB" dirty="0"/>
          </a:p>
        </p:txBody>
      </p:sp>
      <p:sp>
        <p:nvSpPr>
          <p:cNvPr id="5" name="Text Placeholder 4">
            <a:extLst>
              <a:ext uri="{FF2B5EF4-FFF2-40B4-BE49-F238E27FC236}">
                <a16:creationId xmlns:a16="http://schemas.microsoft.com/office/drawing/2014/main" id="{93B12236-E7B2-4F8C-A586-DDBCE90131A8}"/>
              </a:ext>
            </a:extLst>
          </p:cNvPr>
          <p:cNvSpPr>
            <a:spLocks noGrp="1"/>
          </p:cNvSpPr>
          <p:nvPr>
            <p:ph type="body" sz="quarter" idx="12"/>
          </p:nvPr>
        </p:nvSpPr>
        <p:spPr>
          <a:xfrm>
            <a:off x="4862955" y="1916113"/>
            <a:ext cx="3690495" cy="3851275"/>
          </a:xfrm>
        </p:spPr>
        <p:txBody>
          <a:bodyPr/>
          <a:lstStyle/>
          <a:p>
            <a:pPr lvl="1"/>
            <a:endParaRPr lang="en-GB" dirty="0"/>
          </a:p>
          <a:p>
            <a:pPr lvl="1"/>
            <a:endParaRPr lang="en-GB" dirty="0"/>
          </a:p>
          <a:p>
            <a:pPr lvl="1"/>
            <a:r>
              <a:rPr lang="en-GB" sz="2400" dirty="0"/>
              <a:t>Why adaptations have been made</a:t>
            </a:r>
          </a:p>
          <a:p>
            <a:pPr lvl="1"/>
            <a:r>
              <a:rPr lang="en-GB" sz="2400" dirty="0"/>
              <a:t>Qualifications we will be looking at in this presentation</a:t>
            </a:r>
          </a:p>
        </p:txBody>
      </p:sp>
    </p:spTree>
    <p:extLst>
      <p:ext uri="{BB962C8B-B14F-4D97-AF65-F5344CB8AC3E}">
        <p14:creationId xmlns:p14="http://schemas.microsoft.com/office/powerpoint/2010/main" val="3205539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cy-GB" dirty="0"/>
              <a:t>Cymhwyster craidd </a:t>
            </a:r>
            <a:br>
              <a:rPr lang="cy-GB" dirty="0"/>
            </a:br>
            <a:r>
              <a:rPr lang="cy-GB" dirty="0"/>
              <a:t>lefel 2 iechyd a gofal cymdeithasol</a:t>
            </a:r>
            <a:br>
              <a:rPr lang="cy-GB" dirty="0"/>
            </a:br>
            <a:endParaRPr lang="en-GB" dirty="0"/>
          </a:p>
        </p:txBody>
      </p:sp>
      <p:sp>
        <p:nvSpPr>
          <p:cNvPr id="7" name="Text Placeholder 6"/>
          <p:cNvSpPr>
            <a:spLocks noGrp="1"/>
          </p:cNvSpPr>
          <p:nvPr>
            <p:ph type="body" sz="quarter" idx="10"/>
          </p:nvPr>
        </p:nvSpPr>
        <p:spPr>
          <a:xfrm>
            <a:off x="4862513" y="365126"/>
            <a:ext cx="3690937" cy="1031284"/>
          </a:xfrm>
        </p:spPr>
        <p:txBody>
          <a:bodyPr/>
          <a:lstStyle/>
          <a:p>
            <a:r>
              <a:rPr lang="en-GB" dirty="0"/>
              <a:t>Level 2 Core qualification for health and social care</a:t>
            </a:r>
          </a:p>
        </p:txBody>
      </p:sp>
      <p:sp>
        <p:nvSpPr>
          <p:cNvPr id="8" name="Text Placeholder 7"/>
          <p:cNvSpPr>
            <a:spLocks noGrp="1"/>
          </p:cNvSpPr>
          <p:nvPr>
            <p:ph type="body" sz="quarter" idx="11"/>
          </p:nvPr>
        </p:nvSpPr>
        <p:spPr>
          <a:xfrm>
            <a:off x="628650" y="1995715"/>
            <a:ext cx="3681413" cy="3962174"/>
          </a:xfrm>
        </p:spPr>
        <p:txBody>
          <a:bodyPr>
            <a:normAutofit/>
          </a:bodyPr>
          <a:lstStyle/>
          <a:p>
            <a:r>
              <a:rPr lang="cy-GB" sz="2000" dirty="0"/>
              <a:t>Sut mae’r cymhwyster craidd yn cael ei hasesu?</a:t>
            </a:r>
          </a:p>
          <a:p>
            <a:r>
              <a:rPr lang="cy-GB" sz="2000" dirty="0"/>
              <a:t>3 astudiaeth achos (4 ar gyfer y dyfarniad ar y cyd)</a:t>
            </a:r>
          </a:p>
          <a:p>
            <a:r>
              <a:rPr lang="cy-GB" sz="2000" dirty="0"/>
              <a:t>Prawf cwestiynnau aml ddewis (MCQ)</a:t>
            </a:r>
          </a:p>
          <a:p>
            <a:r>
              <a:rPr lang="cy-GB" sz="2000" dirty="0"/>
              <a:t>Amgylchiadau dan reolaeth</a:t>
            </a:r>
          </a:p>
        </p:txBody>
      </p:sp>
      <p:sp>
        <p:nvSpPr>
          <p:cNvPr id="9" name="Text Placeholder 8"/>
          <p:cNvSpPr>
            <a:spLocks noGrp="1"/>
          </p:cNvSpPr>
          <p:nvPr>
            <p:ph type="body" sz="quarter" idx="12"/>
          </p:nvPr>
        </p:nvSpPr>
        <p:spPr/>
        <p:txBody>
          <a:bodyPr>
            <a:normAutofit/>
          </a:bodyPr>
          <a:lstStyle/>
          <a:p>
            <a:pPr marL="457200" lvl="1" indent="0">
              <a:buNone/>
            </a:pPr>
            <a:endParaRPr lang="en-GB" dirty="0"/>
          </a:p>
          <a:p>
            <a:pPr lvl="1"/>
            <a:r>
              <a:rPr lang="en-GB" dirty="0"/>
              <a:t>How is the Core qualification assessed?</a:t>
            </a:r>
          </a:p>
          <a:p>
            <a:pPr lvl="1"/>
            <a:r>
              <a:rPr lang="en-GB" dirty="0"/>
              <a:t>3 case studies (4 for joint award)</a:t>
            </a:r>
          </a:p>
          <a:p>
            <a:pPr lvl="1"/>
            <a:r>
              <a:rPr lang="en-GB" dirty="0"/>
              <a:t>Multi choice question test (MCQ)</a:t>
            </a:r>
          </a:p>
          <a:p>
            <a:pPr lvl="1"/>
            <a:r>
              <a:rPr lang="en-GB" dirty="0"/>
              <a:t>Controlled conditions</a:t>
            </a:r>
          </a:p>
          <a:p>
            <a:pPr lvl="1"/>
            <a:endParaRPr lang="en-GB" dirty="0"/>
          </a:p>
          <a:p>
            <a:pPr marL="457200" lvl="1" indent="0">
              <a:buNone/>
            </a:pPr>
            <a:endParaRPr lang="en-GB" dirty="0"/>
          </a:p>
          <a:p>
            <a:pPr marL="457200" lvl="1" indent="0">
              <a:buNone/>
            </a:pPr>
            <a:endParaRPr lang="en-GB" dirty="0"/>
          </a:p>
          <a:p>
            <a:pPr marL="457200" lvl="1" indent="0">
              <a:buNone/>
            </a:pPr>
            <a:endParaRPr lang="en-GB" dirty="0"/>
          </a:p>
          <a:p>
            <a:pPr lvl="1"/>
            <a:endParaRPr lang="en-GB" dirty="0"/>
          </a:p>
        </p:txBody>
      </p:sp>
    </p:spTree>
    <p:extLst>
      <p:ext uri="{BB962C8B-B14F-4D97-AF65-F5344CB8AC3E}">
        <p14:creationId xmlns:p14="http://schemas.microsoft.com/office/powerpoint/2010/main" val="24141659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cy-GB" dirty="0"/>
              <a:t>Cymhwyster craidd </a:t>
            </a:r>
            <a:br>
              <a:rPr lang="cy-GB" dirty="0"/>
            </a:br>
            <a:r>
              <a:rPr lang="cy-GB" dirty="0"/>
              <a:t>lefel 2 iechyd a gofal cymdeithasol - newidiadau</a:t>
            </a:r>
            <a:br>
              <a:rPr lang="cy-GB" dirty="0"/>
            </a:br>
            <a:endParaRPr lang="en-GB" dirty="0"/>
          </a:p>
        </p:txBody>
      </p:sp>
      <p:sp>
        <p:nvSpPr>
          <p:cNvPr id="7" name="Text Placeholder 6"/>
          <p:cNvSpPr>
            <a:spLocks noGrp="1"/>
          </p:cNvSpPr>
          <p:nvPr>
            <p:ph type="body" sz="quarter" idx="10"/>
          </p:nvPr>
        </p:nvSpPr>
        <p:spPr>
          <a:xfrm>
            <a:off x="4862513" y="365126"/>
            <a:ext cx="3690937" cy="1031284"/>
          </a:xfrm>
        </p:spPr>
        <p:txBody>
          <a:bodyPr/>
          <a:lstStyle/>
          <a:p>
            <a:r>
              <a:rPr lang="en-GB" dirty="0"/>
              <a:t>Level 2 Core qualification for health and social care - adaptations</a:t>
            </a:r>
          </a:p>
        </p:txBody>
      </p:sp>
      <p:sp>
        <p:nvSpPr>
          <p:cNvPr id="8" name="Text Placeholder 7"/>
          <p:cNvSpPr>
            <a:spLocks noGrp="1"/>
          </p:cNvSpPr>
          <p:nvPr>
            <p:ph type="body" sz="quarter" idx="11"/>
          </p:nvPr>
        </p:nvSpPr>
        <p:spPr>
          <a:xfrm>
            <a:off x="600075" y="1954213"/>
            <a:ext cx="3681413" cy="3851275"/>
          </a:xfrm>
        </p:spPr>
        <p:txBody>
          <a:bodyPr>
            <a:normAutofit/>
          </a:bodyPr>
          <a:lstStyle/>
          <a:p>
            <a:r>
              <a:rPr lang="cy-GB" sz="2000" dirty="0"/>
              <a:t>Beth sydd wedi newid?</a:t>
            </a:r>
          </a:p>
          <a:p>
            <a:r>
              <a:rPr lang="cy-GB" sz="2000" dirty="0"/>
              <a:t>Mae angen i ddysgwyr sydd wedi cofrestru cyn 31/08/20 fydd yn cwblhau’r cymhwyster cyn 18/12/20 gwblhau:</a:t>
            </a:r>
          </a:p>
          <a:p>
            <a:pPr>
              <a:buFont typeface="Wingdings" panose="05000000000000000000" pitchFamily="2" charset="2"/>
              <a:buChar char="Ø"/>
            </a:pPr>
            <a:r>
              <a:rPr lang="cy-GB" sz="2000" dirty="0"/>
              <a:t>	1 astudiaeth achos a’r 	MCQ</a:t>
            </a:r>
          </a:p>
          <a:p>
            <a:pPr>
              <a:buFont typeface="Wingdings" panose="05000000000000000000" pitchFamily="2" charset="2"/>
              <a:buChar char="Ø"/>
            </a:pPr>
            <a:r>
              <a:rPr lang="cy-GB" sz="2000" dirty="0"/>
              <a:t>	Mewn achosion 	eithriadol 2 astudiaeth 	achos a dim MCQ</a:t>
            </a:r>
          </a:p>
          <a:p>
            <a:pPr marL="0" lvl="0" indent="0">
              <a:buNone/>
            </a:pPr>
            <a:endParaRPr lang="en-GB" sz="2000" dirty="0"/>
          </a:p>
        </p:txBody>
      </p:sp>
      <p:sp>
        <p:nvSpPr>
          <p:cNvPr id="9" name="Text Placeholder 8"/>
          <p:cNvSpPr>
            <a:spLocks noGrp="1"/>
          </p:cNvSpPr>
          <p:nvPr>
            <p:ph type="body" sz="quarter" idx="12"/>
          </p:nvPr>
        </p:nvSpPr>
        <p:spPr>
          <a:xfrm>
            <a:off x="4740593" y="1725613"/>
            <a:ext cx="3690495" cy="3851275"/>
          </a:xfrm>
        </p:spPr>
        <p:txBody>
          <a:bodyPr>
            <a:normAutofit/>
          </a:bodyPr>
          <a:lstStyle/>
          <a:p>
            <a:pPr marL="457200" lvl="1" indent="0">
              <a:buNone/>
            </a:pPr>
            <a:endParaRPr lang="en-GB" dirty="0"/>
          </a:p>
          <a:p>
            <a:pPr lvl="1"/>
            <a:r>
              <a:rPr lang="en-GB" dirty="0"/>
              <a:t>What has changed?</a:t>
            </a:r>
          </a:p>
          <a:p>
            <a:pPr lvl="1"/>
            <a:r>
              <a:rPr lang="en-GB" dirty="0"/>
              <a:t>Learners registered before 31/08/20 who will complete qualification by 18/12/20 need to complete:</a:t>
            </a:r>
          </a:p>
          <a:p>
            <a:pPr lvl="1">
              <a:buFont typeface="Wingdings" panose="05000000000000000000" pitchFamily="2" charset="2"/>
              <a:buChar char="Ø"/>
            </a:pPr>
            <a:r>
              <a:rPr lang="en-GB" dirty="0"/>
              <a:t>	1 case study and 	MCQ</a:t>
            </a:r>
          </a:p>
          <a:p>
            <a:pPr lvl="1">
              <a:buFont typeface="Wingdings" panose="05000000000000000000" pitchFamily="2" charset="2"/>
              <a:buChar char="Ø"/>
            </a:pPr>
            <a:r>
              <a:rPr lang="en-GB" dirty="0"/>
              <a:t>	In exceptional 	circumstances 2 case 	studies and no MCQ</a:t>
            </a:r>
          </a:p>
          <a:p>
            <a:pPr lvl="1"/>
            <a:endParaRPr lang="en-GB" dirty="0"/>
          </a:p>
          <a:p>
            <a:pPr lvl="1"/>
            <a:endParaRPr lang="en-GB" dirty="0"/>
          </a:p>
          <a:p>
            <a:pPr marL="457200" lvl="1" indent="0">
              <a:buNone/>
            </a:pPr>
            <a:endParaRPr lang="en-GB" dirty="0"/>
          </a:p>
          <a:p>
            <a:pPr marL="457200" lvl="1" indent="0">
              <a:buNone/>
            </a:pPr>
            <a:endParaRPr lang="en-GB" dirty="0"/>
          </a:p>
          <a:p>
            <a:pPr marL="457200" lvl="1" indent="0">
              <a:buNone/>
            </a:pPr>
            <a:endParaRPr lang="en-GB" dirty="0"/>
          </a:p>
          <a:p>
            <a:pPr lvl="1"/>
            <a:endParaRPr lang="en-GB" dirty="0"/>
          </a:p>
        </p:txBody>
      </p:sp>
    </p:spTree>
    <p:extLst>
      <p:ext uri="{BB962C8B-B14F-4D97-AF65-F5344CB8AC3E}">
        <p14:creationId xmlns:p14="http://schemas.microsoft.com/office/powerpoint/2010/main" val="25149752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cy-GB" dirty="0"/>
              <a:t>Newidiadau i’r cymhwyster craidd </a:t>
            </a:r>
            <a:br>
              <a:rPr lang="cy-GB" dirty="0"/>
            </a:br>
            <a:r>
              <a:rPr lang="cy-GB" dirty="0"/>
              <a:t>lefel 2 iechyd a gofal cymdeithasol</a:t>
            </a:r>
            <a:br>
              <a:rPr lang="cy-GB" dirty="0"/>
            </a:br>
            <a:endParaRPr lang="en-GB" dirty="0"/>
          </a:p>
        </p:txBody>
      </p:sp>
      <p:sp>
        <p:nvSpPr>
          <p:cNvPr id="7" name="Text Placeholder 6"/>
          <p:cNvSpPr>
            <a:spLocks noGrp="1"/>
          </p:cNvSpPr>
          <p:nvPr>
            <p:ph type="body" sz="quarter" idx="10"/>
          </p:nvPr>
        </p:nvSpPr>
        <p:spPr>
          <a:xfrm>
            <a:off x="4862513" y="365126"/>
            <a:ext cx="3690937" cy="1031284"/>
          </a:xfrm>
        </p:spPr>
        <p:txBody>
          <a:bodyPr/>
          <a:lstStyle/>
          <a:p>
            <a:r>
              <a:rPr lang="en-GB" dirty="0"/>
              <a:t>Level 2 Core qualification for health and social care adaptations</a:t>
            </a:r>
          </a:p>
        </p:txBody>
      </p:sp>
      <p:sp>
        <p:nvSpPr>
          <p:cNvPr id="8" name="Text Placeholder 7"/>
          <p:cNvSpPr>
            <a:spLocks noGrp="1"/>
          </p:cNvSpPr>
          <p:nvPr>
            <p:ph type="body" sz="quarter" idx="11"/>
          </p:nvPr>
        </p:nvSpPr>
        <p:spPr>
          <a:xfrm>
            <a:off x="628650" y="2033906"/>
            <a:ext cx="3681413" cy="3851275"/>
          </a:xfrm>
        </p:spPr>
        <p:txBody>
          <a:bodyPr>
            <a:normAutofit/>
          </a:bodyPr>
          <a:lstStyle/>
          <a:p>
            <a:pPr marL="457200" lvl="1" indent="0">
              <a:buNone/>
            </a:pPr>
            <a:r>
              <a:rPr lang="cy-GB" dirty="0"/>
              <a:t>Cadw gonestrwydd</a:t>
            </a:r>
          </a:p>
          <a:p>
            <a:pPr lvl="1"/>
            <a:r>
              <a:rPr lang="cy-GB" dirty="0"/>
              <a:t>Dysgu ar draws y cymhwyster i GYD</a:t>
            </a:r>
          </a:p>
          <a:p>
            <a:pPr lvl="1"/>
            <a:r>
              <a:rPr lang="cy-GB" dirty="0"/>
              <a:t>Asesiad ffurfianol cryf i gadarnhau gwybodaeth a dealltwriaeth ar draws y cymhwyster i gyd</a:t>
            </a:r>
          </a:p>
          <a:p>
            <a:pPr lvl="1"/>
            <a:endParaRPr lang="en-GB" dirty="0"/>
          </a:p>
        </p:txBody>
      </p:sp>
      <p:sp>
        <p:nvSpPr>
          <p:cNvPr id="9" name="Text Placeholder 8"/>
          <p:cNvSpPr>
            <a:spLocks noGrp="1"/>
          </p:cNvSpPr>
          <p:nvPr>
            <p:ph type="body" sz="quarter" idx="12"/>
          </p:nvPr>
        </p:nvSpPr>
        <p:spPr>
          <a:xfrm>
            <a:off x="4418228" y="1999933"/>
            <a:ext cx="4097122" cy="3851275"/>
          </a:xfrm>
        </p:spPr>
        <p:txBody>
          <a:bodyPr>
            <a:normAutofit/>
          </a:bodyPr>
          <a:lstStyle/>
          <a:p>
            <a:pPr marL="457200" lvl="1" indent="0">
              <a:buNone/>
            </a:pPr>
            <a:r>
              <a:rPr lang="en-GB" dirty="0"/>
              <a:t>Retaining integrity</a:t>
            </a:r>
          </a:p>
          <a:p>
            <a:pPr lvl="1"/>
            <a:r>
              <a:rPr lang="en-GB" dirty="0"/>
              <a:t>Teaching and learning completed across the FULL breadth and depth of the qualification content</a:t>
            </a:r>
          </a:p>
          <a:p>
            <a:pPr lvl="1"/>
            <a:r>
              <a:rPr lang="en-GB" dirty="0"/>
              <a:t>Robust formative assessment completed to confirm knowledge and understanding across full breadth and depth of the qualification content</a:t>
            </a:r>
          </a:p>
          <a:p>
            <a:pPr marL="457200" lvl="1" indent="0">
              <a:buNone/>
            </a:pPr>
            <a:endParaRPr lang="en-GB" dirty="0"/>
          </a:p>
          <a:p>
            <a:pPr marL="457200" lvl="1" indent="0">
              <a:buNone/>
            </a:pPr>
            <a:endParaRPr lang="en-GB" dirty="0"/>
          </a:p>
          <a:p>
            <a:pPr lvl="1"/>
            <a:endParaRPr lang="en-GB" dirty="0"/>
          </a:p>
        </p:txBody>
      </p:sp>
    </p:spTree>
    <p:extLst>
      <p:ext uri="{BB962C8B-B14F-4D97-AF65-F5344CB8AC3E}">
        <p14:creationId xmlns:p14="http://schemas.microsoft.com/office/powerpoint/2010/main" val="30482406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cy-GB" dirty="0"/>
              <a:t>Cymhwyster craidd </a:t>
            </a:r>
            <a:br>
              <a:rPr lang="cy-GB" dirty="0"/>
            </a:br>
            <a:r>
              <a:rPr lang="cy-GB" dirty="0"/>
              <a:t>lefel 2 iechyd a gofal cymdeithasol - newidiadau</a:t>
            </a:r>
            <a:br>
              <a:rPr lang="cy-GB" dirty="0"/>
            </a:br>
            <a:endParaRPr lang="en-GB" dirty="0"/>
          </a:p>
        </p:txBody>
      </p:sp>
      <p:sp>
        <p:nvSpPr>
          <p:cNvPr id="7" name="Text Placeholder 6"/>
          <p:cNvSpPr>
            <a:spLocks noGrp="1"/>
          </p:cNvSpPr>
          <p:nvPr>
            <p:ph type="body" sz="quarter" idx="10"/>
          </p:nvPr>
        </p:nvSpPr>
        <p:spPr>
          <a:xfrm>
            <a:off x="4862513" y="365126"/>
            <a:ext cx="3690937" cy="1031284"/>
          </a:xfrm>
        </p:spPr>
        <p:txBody>
          <a:bodyPr/>
          <a:lstStyle/>
          <a:p>
            <a:r>
              <a:rPr lang="en-GB" dirty="0"/>
              <a:t>Level 2 Core qualification for health and social care - adaptations</a:t>
            </a:r>
          </a:p>
        </p:txBody>
      </p:sp>
      <p:sp>
        <p:nvSpPr>
          <p:cNvPr id="8" name="Text Placeholder 7"/>
          <p:cNvSpPr>
            <a:spLocks noGrp="1"/>
          </p:cNvSpPr>
          <p:nvPr>
            <p:ph type="body" sz="quarter" idx="11"/>
          </p:nvPr>
        </p:nvSpPr>
        <p:spPr>
          <a:xfrm>
            <a:off x="679450" y="1968727"/>
            <a:ext cx="3681413" cy="3851275"/>
          </a:xfrm>
        </p:spPr>
        <p:txBody>
          <a:bodyPr>
            <a:normAutofit/>
          </a:bodyPr>
          <a:lstStyle/>
          <a:p>
            <a:r>
              <a:rPr lang="cy-GB" sz="2000" dirty="0"/>
              <a:t>Beth am ddysgwyr sydd wedi cofrestru ar ôl 31/08/20</a:t>
            </a:r>
          </a:p>
          <a:p>
            <a:r>
              <a:rPr lang="cy-GB" sz="2000" dirty="0"/>
              <a:t>3 astudiaeth achos</a:t>
            </a:r>
          </a:p>
          <a:p>
            <a:r>
              <a:rPr lang="cy-GB" sz="2000" dirty="0"/>
              <a:t>MCQ</a:t>
            </a:r>
          </a:p>
          <a:p>
            <a:endParaRPr lang="en-GB" sz="2000" dirty="0"/>
          </a:p>
        </p:txBody>
      </p:sp>
      <p:sp>
        <p:nvSpPr>
          <p:cNvPr id="9" name="Text Placeholder 8"/>
          <p:cNvSpPr>
            <a:spLocks noGrp="1"/>
          </p:cNvSpPr>
          <p:nvPr>
            <p:ph type="body" sz="quarter" idx="12"/>
          </p:nvPr>
        </p:nvSpPr>
        <p:spPr>
          <a:xfrm>
            <a:off x="4361305" y="1968727"/>
            <a:ext cx="4192145" cy="3851275"/>
          </a:xfrm>
        </p:spPr>
        <p:txBody>
          <a:bodyPr>
            <a:normAutofit/>
          </a:bodyPr>
          <a:lstStyle/>
          <a:p>
            <a:pPr marL="457200" lvl="1" indent="0">
              <a:buNone/>
            </a:pPr>
            <a:endParaRPr lang="en-GB" dirty="0"/>
          </a:p>
          <a:p>
            <a:pPr lvl="1"/>
            <a:r>
              <a:rPr lang="en-GB" dirty="0"/>
              <a:t>What about learners who have registered for the qualification after 31/08/20</a:t>
            </a:r>
          </a:p>
          <a:p>
            <a:pPr lvl="1"/>
            <a:r>
              <a:rPr lang="en-GB" dirty="0"/>
              <a:t>3 case studies</a:t>
            </a:r>
          </a:p>
          <a:p>
            <a:pPr lvl="1"/>
            <a:r>
              <a:rPr lang="en-GB" dirty="0"/>
              <a:t>MCQ</a:t>
            </a:r>
          </a:p>
          <a:p>
            <a:pPr lvl="1"/>
            <a:endParaRPr lang="en-GB" dirty="0"/>
          </a:p>
          <a:p>
            <a:pPr marL="457200" lvl="1" indent="0">
              <a:buNone/>
            </a:pPr>
            <a:endParaRPr lang="en-GB" dirty="0"/>
          </a:p>
          <a:p>
            <a:pPr marL="457200" lvl="1" indent="0">
              <a:buNone/>
            </a:pPr>
            <a:endParaRPr lang="en-GB" dirty="0"/>
          </a:p>
          <a:p>
            <a:pPr marL="457200" lvl="1" indent="0">
              <a:buNone/>
            </a:pPr>
            <a:endParaRPr lang="en-GB" dirty="0"/>
          </a:p>
          <a:p>
            <a:pPr lvl="1"/>
            <a:endParaRPr lang="en-GB" dirty="0"/>
          </a:p>
        </p:txBody>
      </p:sp>
    </p:spTree>
    <p:extLst>
      <p:ext uri="{BB962C8B-B14F-4D97-AF65-F5344CB8AC3E}">
        <p14:creationId xmlns:p14="http://schemas.microsoft.com/office/powerpoint/2010/main" val="29999341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cy-GB" dirty="0"/>
              <a:t>Cymhwyster craidd </a:t>
            </a:r>
            <a:br>
              <a:rPr lang="cy-GB" dirty="0"/>
            </a:br>
            <a:r>
              <a:rPr lang="cy-GB" dirty="0"/>
              <a:t>lefel 2 iechyd a gofal cymdeithasol</a:t>
            </a:r>
            <a:endParaRPr lang="en-GB" dirty="0"/>
          </a:p>
        </p:txBody>
      </p:sp>
      <p:sp>
        <p:nvSpPr>
          <p:cNvPr id="7" name="Text Placeholder 6"/>
          <p:cNvSpPr>
            <a:spLocks noGrp="1"/>
          </p:cNvSpPr>
          <p:nvPr>
            <p:ph type="body" sz="quarter" idx="10"/>
          </p:nvPr>
        </p:nvSpPr>
        <p:spPr>
          <a:xfrm>
            <a:off x="4862513" y="365126"/>
            <a:ext cx="3690937" cy="1031284"/>
          </a:xfrm>
        </p:spPr>
        <p:txBody>
          <a:bodyPr/>
          <a:lstStyle/>
          <a:p>
            <a:r>
              <a:rPr lang="en-GB" dirty="0"/>
              <a:t>Level 2 Core qualification for health and social care</a:t>
            </a:r>
          </a:p>
        </p:txBody>
      </p:sp>
      <p:sp>
        <p:nvSpPr>
          <p:cNvPr id="8" name="Text Placeholder 7"/>
          <p:cNvSpPr>
            <a:spLocks noGrp="1"/>
          </p:cNvSpPr>
          <p:nvPr>
            <p:ph type="body" sz="quarter" idx="11"/>
          </p:nvPr>
        </p:nvSpPr>
        <p:spPr/>
        <p:txBody>
          <a:bodyPr>
            <a:normAutofit/>
          </a:bodyPr>
          <a:lstStyle/>
          <a:p>
            <a:pPr marL="342900" lvl="1" indent="-342900">
              <a:buFont typeface="Arial" panose="020B0604020202020204" pitchFamily="34" charset="0"/>
              <a:buChar char="•"/>
            </a:pPr>
            <a:r>
              <a:rPr lang="cy-GB" sz="2400" dirty="0"/>
              <a:t>Beth os oes cyfyngiadau pellach?</a:t>
            </a:r>
          </a:p>
          <a:p>
            <a:pPr marL="342900" lvl="1" indent="-342900">
              <a:buFont typeface="Arial" panose="020B0604020202020204" pitchFamily="34" charset="0"/>
              <a:buChar char="•"/>
            </a:pPr>
            <a:r>
              <a:rPr lang="cy-GB" sz="2400" dirty="0"/>
              <a:t>Aildrefnu</a:t>
            </a:r>
          </a:p>
          <a:p>
            <a:pPr marL="342900" lvl="1" indent="-342900">
              <a:buFont typeface="Arial" panose="020B0604020202020204" pitchFamily="34" charset="0"/>
              <a:buChar char="•"/>
            </a:pPr>
            <a:r>
              <a:rPr lang="cy-GB" sz="2400" dirty="0"/>
              <a:t>Cwestiynau ac ymateb ar lafar o bell ar gyfer yr astudiaethau achos</a:t>
            </a:r>
          </a:p>
          <a:p>
            <a:pPr marL="342900" lvl="1" indent="-342900">
              <a:buFont typeface="Arial" panose="020B0604020202020204" pitchFamily="34" charset="0"/>
              <a:buChar char="•"/>
            </a:pPr>
            <a:r>
              <a:rPr lang="cy-GB" sz="2400" dirty="0"/>
              <a:t>Arolygu o bell – beth mae hyn yn ei olygu?</a:t>
            </a:r>
          </a:p>
          <a:p>
            <a:pPr marL="0" lvl="1" indent="0">
              <a:buFont typeface="Arial" charset="0"/>
              <a:buNone/>
            </a:pPr>
            <a:endParaRPr lang="en-GB" dirty="0"/>
          </a:p>
        </p:txBody>
      </p:sp>
      <p:sp>
        <p:nvSpPr>
          <p:cNvPr id="9" name="Text Placeholder 8"/>
          <p:cNvSpPr>
            <a:spLocks noGrp="1"/>
          </p:cNvSpPr>
          <p:nvPr>
            <p:ph type="body" sz="quarter" idx="12"/>
          </p:nvPr>
        </p:nvSpPr>
        <p:spPr/>
        <p:txBody>
          <a:bodyPr>
            <a:normAutofit lnSpcReduction="10000"/>
          </a:bodyPr>
          <a:lstStyle/>
          <a:p>
            <a:pPr lvl="1"/>
            <a:r>
              <a:rPr lang="en-GB" sz="2600" dirty="0">
                <a:latin typeface="+mj-lt"/>
              </a:rPr>
              <a:t>What if there are further restrictions?</a:t>
            </a:r>
          </a:p>
          <a:p>
            <a:pPr lvl="1"/>
            <a:r>
              <a:rPr lang="en-GB" sz="2600" dirty="0">
                <a:latin typeface="+mj-lt"/>
              </a:rPr>
              <a:t>Reschedule </a:t>
            </a:r>
          </a:p>
          <a:p>
            <a:pPr lvl="1"/>
            <a:r>
              <a:rPr lang="en-GB" sz="2600" dirty="0">
                <a:latin typeface="+mj-lt"/>
              </a:rPr>
              <a:t>Remote verbal question and answer for case study</a:t>
            </a:r>
          </a:p>
          <a:p>
            <a:pPr lvl="1"/>
            <a:r>
              <a:rPr lang="en-GB" sz="2600" dirty="0">
                <a:latin typeface="+mj-lt"/>
              </a:rPr>
              <a:t>Remote invigilation – what does this mean?</a:t>
            </a:r>
          </a:p>
          <a:p>
            <a:pPr marL="457200" lvl="1" indent="0">
              <a:buNone/>
            </a:pPr>
            <a:endParaRPr lang="en-GB" dirty="0"/>
          </a:p>
          <a:p>
            <a:pPr marL="457200" lvl="1" indent="0">
              <a:buNone/>
            </a:pPr>
            <a:endParaRPr lang="en-GB" dirty="0"/>
          </a:p>
          <a:p>
            <a:pPr lvl="1"/>
            <a:endParaRPr lang="en-GB" dirty="0"/>
          </a:p>
        </p:txBody>
      </p:sp>
    </p:spTree>
    <p:extLst>
      <p:ext uri="{BB962C8B-B14F-4D97-AF65-F5344CB8AC3E}">
        <p14:creationId xmlns:p14="http://schemas.microsoft.com/office/powerpoint/2010/main" val="34348233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5528F6-9A6A-4519-9AE3-F83A52130AD8}"/>
              </a:ext>
            </a:extLst>
          </p:cNvPr>
          <p:cNvSpPr>
            <a:spLocks noGrp="1"/>
          </p:cNvSpPr>
          <p:nvPr>
            <p:ph type="title"/>
          </p:nvPr>
        </p:nvSpPr>
        <p:spPr/>
        <p:txBody>
          <a:bodyPr>
            <a:normAutofit fontScale="90000"/>
          </a:bodyPr>
          <a:lstStyle/>
          <a:p>
            <a:r>
              <a:rPr lang="cy-GB" dirty="0"/>
              <a:t>Cymwysterau Lefel 2 &amp; 3 ymarfer iechyd a gofal cymdeithasol</a:t>
            </a:r>
            <a:endParaRPr lang="en-GB" dirty="0"/>
          </a:p>
        </p:txBody>
      </p:sp>
      <p:sp>
        <p:nvSpPr>
          <p:cNvPr id="3" name="Text Placeholder 2">
            <a:extLst>
              <a:ext uri="{FF2B5EF4-FFF2-40B4-BE49-F238E27FC236}">
                <a16:creationId xmlns:a16="http://schemas.microsoft.com/office/drawing/2014/main" id="{454D8CFC-28BC-4A98-86BC-87A2D0A671C2}"/>
              </a:ext>
            </a:extLst>
          </p:cNvPr>
          <p:cNvSpPr>
            <a:spLocks noGrp="1"/>
          </p:cNvSpPr>
          <p:nvPr>
            <p:ph type="body" sz="quarter" idx="10"/>
          </p:nvPr>
        </p:nvSpPr>
        <p:spPr/>
        <p:txBody>
          <a:bodyPr/>
          <a:lstStyle/>
          <a:p>
            <a:r>
              <a:rPr lang="en-GB" dirty="0"/>
              <a:t>Level 2 &amp; 3 HSC practice qualifications</a:t>
            </a:r>
          </a:p>
        </p:txBody>
      </p:sp>
      <p:sp>
        <p:nvSpPr>
          <p:cNvPr id="4" name="Text Placeholder 3">
            <a:extLst>
              <a:ext uri="{FF2B5EF4-FFF2-40B4-BE49-F238E27FC236}">
                <a16:creationId xmlns:a16="http://schemas.microsoft.com/office/drawing/2014/main" id="{7B251E98-A427-4D50-97DC-FCDEBDBF6778}"/>
              </a:ext>
            </a:extLst>
          </p:cNvPr>
          <p:cNvSpPr>
            <a:spLocks noGrp="1"/>
          </p:cNvSpPr>
          <p:nvPr>
            <p:ph type="body" sz="quarter" idx="11"/>
          </p:nvPr>
        </p:nvSpPr>
        <p:spPr/>
        <p:txBody>
          <a:bodyPr/>
          <a:lstStyle/>
          <a:p>
            <a:r>
              <a:rPr lang="en-GB" dirty="0" err="1"/>
              <a:t>Sut</a:t>
            </a:r>
            <a:r>
              <a:rPr lang="en-GB" dirty="0"/>
              <a:t> </a:t>
            </a:r>
            <a:r>
              <a:rPr lang="en-GB" dirty="0" err="1"/>
              <a:t>mae’r</a:t>
            </a:r>
            <a:r>
              <a:rPr lang="en-GB" dirty="0"/>
              <a:t> </a:t>
            </a:r>
            <a:r>
              <a:rPr lang="en-GB" dirty="0" err="1"/>
              <a:t>cymwysterau</a:t>
            </a:r>
            <a:r>
              <a:rPr lang="en-GB" dirty="0"/>
              <a:t> </a:t>
            </a:r>
            <a:r>
              <a:rPr lang="en-GB" dirty="0" err="1"/>
              <a:t>ymarfer</a:t>
            </a:r>
            <a:r>
              <a:rPr lang="en-GB" dirty="0"/>
              <a:t> L2 a L3 </a:t>
            </a:r>
            <a:r>
              <a:rPr lang="en-GB" dirty="0" err="1"/>
              <a:t>yn</a:t>
            </a:r>
            <a:r>
              <a:rPr lang="en-GB" dirty="0"/>
              <a:t> </a:t>
            </a:r>
            <a:r>
              <a:rPr lang="en-GB" dirty="0" err="1"/>
              <a:t>cael</a:t>
            </a:r>
            <a:r>
              <a:rPr lang="en-GB" dirty="0"/>
              <a:t> </a:t>
            </a:r>
            <a:r>
              <a:rPr lang="en-GB" dirty="0" err="1"/>
              <a:t>eu</a:t>
            </a:r>
            <a:r>
              <a:rPr lang="en-GB" dirty="0"/>
              <a:t> </a:t>
            </a:r>
            <a:r>
              <a:rPr lang="en-GB" dirty="0" err="1"/>
              <a:t>hasesu</a:t>
            </a:r>
            <a:r>
              <a:rPr lang="en-GB" dirty="0"/>
              <a:t>?</a:t>
            </a:r>
          </a:p>
          <a:p>
            <a:r>
              <a:rPr lang="en-GB" dirty="0" err="1"/>
              <a:t>Tasgau</a:t>
            </a:r>
            <a:r>
              <a:rPr lang="en-GB" dirty="0"/>
              <a:t> </a:t>
            </a:r>
            <a:r>
              <a:rPr lang="en-GB" dirty="0" err="1"/>
              <a:t>strwythuriedig</a:t>
            </a:r>
            <a:endParaRPr lang="en-GB" dirty="0"/>
          </a:p>
          <a:p>
            <a:r>
              <a:rPr lang="en-GB" dirty="0"/>
              <a:t>Log </a:t>
            </a:r>
            <a:r>
              <a:rPr lang="en-GB" dirty="0" err="1"/>
              <a:t>adlewyrchol</a:t>
            </a:r>
            <a:endParaRPr lang="en-GB" dirty="0"/>
          </a:p>
          <a:p>
            <a:r>
              <a:rPr lang="en-GB" dirty="0" err="1"/>
              <a:t>Portffolio</a:t>
            </a:r>
            <a:endParaRPr lang="en-GB" dirty="0"/>
          </a:p>
          <a:p>
            <a:r>
              <a:rPr lang="en-GB" dirty="0" err="1"/>
              <a:t>Trafodaethau</a:t>
            </a:r>
            <a:endParaRPr lang="en-GB" dirty="0"/>
          </a:p>
        </p:txBody>
      </p:sp>
      <p:sp>
        <p:nvSpPr>
          <p:cNvPr id="5" name="Text Placeholder 4">
            <a:extLst>
              <a:ext uri="{FF2B5EF4-FFF2-40B4-BE49-F238E27FC236}">
                <a16:creationId xmlns:a16="http://schemas.microsoft.com/office/drawing/2014/main" id="{7AAEC9C2-CD0D-44DA-ADA4-854050DFE84A}"/>
              </a:ext>
            </a:extLst>
          </p:cNvPr>
          <p:cNvSpPr>
            <a:spLocks noGrp="1"/>
          </p:cNvSpPr>
          <p:nvPr>
            <p:ph type="body" sz="quarter" idx="12"/>
          </p:nvPr>
        </p:nvSpPr>
        <p:spPr/>
        <p:txBody>
          <a:bodyPr/>
          <a:lstStyle/>
          <a:p>
            <a:r>
              <a:rPr lang="en-GB" dirty="0"/>
              <a:t>How are the level 2 and 3 practice qualifications assessed?</a:t>
            </a:r>
          </a:p>
          <a:p>
            <a:r>
              <a:rPr lang="en-GB" dirty="0"/>
              <a:t>Structured tasks</a:t>
            </a:r>
          </a:p>
          <a:p>
            <a:r>
              <a:rPr lang="en-GB" dirty="0"/>
              <a:t>Reflective log</a:t>
            </a:r>
          </a:p>
          <a:p>
            <a:r>
              <a:rPr lang="en-GB" dirty="0"/>
              <a:t>Portfolio</a:t>
            </a:r>
          </a:p>
          <a:p>
            <a:r>
              <a:rPr lang="en-GB" dirty="0"/>
              <a:t>Discussion</a:t>
            </a:r>
          </a:p>
        </p:txBody>
      </p:sp>
    </p:spTree>
    <p:extLst>
      <p:ext uri="{BB962C8B-B14F-4D97-AF65-F5344CB8AC3E}">
        <p14:creationId xmlns:p14="http://schemas.microsoft.com/office/powerpoint/2010/main" val="2363929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AF8FAF-007E-4C6A-879F-570B90E37996}"/>
              </a:ext>
            </a:extLst>
          </p:cNvPr>
          <p:cNvSpPr>
            <a:spLocks noGrp="1"/>
          </p:cNvSpPr>
          <p:nvPr>
            <p:ph type="title"/>
          </p:nvPr>
        </p:nvSpPr>
        <p:spPr/>
        <p:txBody>
          <a:bodyPr>
            <a:normAutofit fontScale="90000"/>
          </a:bodyPr>
          <a:lstStyle/>
          <a:p>
            <a:r>
              <a:rPr lang="cy-GB" dirty="0"/>
              <a:t>Cymwysterau Lefel 2 &amp; 3 ymarfer iechyd a gofal cymdeithasol</a:t>
            </a:r>
            <a:endParaRPr lang="en-GB" dirty="0"/>
          </a:p>
        </p:txBody>
      </p:sp>
      <p:sp>
        <p:nvSpPr>
          <p:cNvPr id="3" name="Text Placeholder 2">
            <a:extLst>
              <a:ext uri="{FF2B5EF4-FFF2-40B4-BE49-F238E27FC236}">
                <a16:creationId xmlns:a16="http://schemas.microsoft.com/office/drawing/2014/main" id="{2A26FADF-AAEC-427F-BB05-4E4367C700CD}"/>
              </a:ext>
            </a:extLst>
          </p:cNvPr>
          <p:cNvSpPr>
            <a:spLocks noGrp="1"/>
          </p:cNvSpPr>
          <p:nvPr>
            <p:ph type="body" sz="quarter" idx="10"/>
          </p:nvPr>
        </p:nvSpPr>
        <p:spPr/>
        <p:txBody>
          <a:bodyPr/>
          <a:lstStyle/>
          <a:p>
            <a:r>
              <a:rPr lang="en-GB" dirty="0"/>
              <a:t>Level 2 &amp; 3 HSC practice qualifications - adaptations</a:t>
            </a:r>
          </a:p>
          <a:p>
            <a:endParaRPr lang="en-GB" dirty="0"/>
          </a:p>
        </p:txBody>
      </p:sp>
      <p:sp>
        <p:nvSpPr>
          <p:cNvPr id="4" name="Text Placeholder 3">
            <a:extLst>
              <a:ext uri="{FF2B5EF4-FFF2-40B4-BE49-F238E27FC236}">
                <a16:creationId xmlns:a16="http://schemas.microsoft.com/office/drawing/2014/main" id="{9B0A068B-C093-4A19-A066-16416D194A1E}"/>
              </a:ext>
            </a:extLst>
          </p:cNvPr>
          <p:cNvSpPr>
            <a:spLocks noGrp="1"/>
          </p:cNvSpPr>
          <p:nvPr>
            <p:ph type="body" sz="quarter" idx="11"/>
          </p:nvPr>
        </p:nvSpPr>
        <p:spPr/>
        <p:txBody>
          <a:bodyPr>
            <a:normAutofit lnSpcReduction="10000"/>
          </a:bodyPr>
          <a:lstStyle/>
          <a:p>
            <a:r>
              <a:rPr lang="en-GB" dirty="0"/>
              <a:t>Beth </a:t>
            </a:r>
            <a:r>
              <a:rPr lang="en-GB" dirty="0" err="1"/>
              <a:t>sydd</a:t>
            </a:r>
            <a:r>
              <a:rPr lang="en-GB" dirty="0"/>
              <a:t> </a:t>
            </a:r>
            <a:r>
              <a:rPr lang="en-GB" dirty="0" err="1"/>
              <a:t>wedi</a:t>
            </a:r>
            <a:r>
              <a:rPr lang="en-GB" dirty="0"/>
              <a:t> </a:t>
            </a:r>
            <a:r>
              <a:rPr lang="en-GB" dirty="0" err="1"/>
              <a:t>newid</a:t>
            </a:r>
            <a:r>
              <a:rPr lang="en-GB" dirty="0"/>
              <a:t>?</a:t>
            </a:r>
          </a:p>
          <a:p>
            <a:r>
              <a:rPr lang="en-GB" dirty="0"/>
              <a:t>Mae </a:t>
            </a:r>
            <a:r>
              <a:rPr lang="en-GB" dirty="0" err="1"/>
              <a:t>arsylwadau</a:t>
            </a:r>
            <a:r>
              <a:rPr lang="en-GB" dirty="0"/>
              <a:t> </a:t>
            </a:r>
            <a:r>
              <a:rPr lang="en-GB" dirty="0" err="1"/>
              <a:t>yn</a:t>
            </a:r>
            <a:r>
              <a:rPr lang="en-GB" dirty="0"/>
              <a:t> </a:t>
            </a:r>
            <a:r>
              <a:rPr lang="en-GB" dirty="0" err="1"/>
              <a:t>gallu</a:t>
            </a:r>
            <a:r>
              <a:rPr lang="en-GB" dirty="0"/>
              <a:t> </a:t>
            </a:r>
            <a:r>
              <a:rPr lang="en-GB" dirty="0" err="1"/>
              <a:t>cael</a:t>
            </a:r>
            <a:r>
              <a:rPr lang="en-GB" dirty="0"/>
              <a:t> </a:t>
            </a:r>
            <a:r>
              <a:rPr lang="en-GB" dirty="0" err="1"/>
              <a:t>eu</a:t>
            </a:r>
            <a:r>
              <a:rPr lang="en-GB" dirty="0"/>
              <a:t> </a:t>
            </a:r>
            <a:r>
              <a:rPr lang="en-GB" dirty="0" err="1"/>
              <a:t>gwneud</a:t>
            </a:r>
            <a:r>
              <a:rPr lang="en-GB" dirty="0"/>
              <a:t> </a:t>
            </a:r>
            <a:r>
              <a:rPr lang="en-GB" dirty="0" err="1"/>
              <a:t>gan</a:t>
            </a:r>
            <a:r>
              <a:rPr lang="en-GB" dirty="0"/>
              <a:t> ‘</a:t>
            </a:r>
            <a:r>
              <a:rPr lang="en-GB" dirty="0" err="1"/>
              <a:t>Dyst</a:t>
            </a:r>
            <a:r>
              <a:rPr lang="en-GB" dirty="0"/>
              <a:t> </a:t>
            </a:r>
            <a:r>
              <a:rPr lang="en-GB" dirty="0" err="1"/>
              <a:t>Arbenigol</a:t>
            </a:r>
            <a:r>
              <a:rPr lang="en-GB" dirty="0"/>
              <a:t>’</a:t>
            </a:r>
          </a:p>
          <a:p>
            <a:r>
              <a:rPr lang="en-GB" dirty="0" err="1"/>
              <a:t>Sut</a:t>
            </a:r>
            <a:r>
              <a:rPr lang="en-GB" dirty="0"/>
              <a:t> </a:t>
            </a:r>
            <a:r>
              <a:rPr lang="en-GB" dirty="0" err="1"/>
              <a:t>fydd</a:t>
            </a:r>
            <a:r>
              <a:rPr lang="en-GB" dirty="0"/>
              <a:t> </a:t>
            </a:r>
            <a:r>
              <a:rPr lang="en-GB" dirty="0" err="1"/>
              <a:t>Tystion</a:t>
            </a:r>
            <a:r>
              <a:rPr lang="en-GB" dirty="0"/>
              <a:t> </a:t>
            </a:r>
            <a:r>
              <a:rPr lang="en-GB" dirty="0" err="1"/>
              <a:t>Arbenigol</a:t>
            </a:r>
            <a:r>
              <a:rPr lang="en-GB" dirty="0"/>
              <a:t> </a:t>
            </a:r>
            <a:r>
              <a:rPr lang="en-GB" dirty="0" err="1"/>
              <a:t>yn</a:t>
            </a:r>
            <a:r>
              <a:rPr lang="en-GB" dirty="0"/>
              <a:t> </a:t>
            </a:r>
            <a:r>
              <a:rPr lang="en-GB" dirty="0" err="1"/>
              <a:t>gallu</a:t>
            </a:r>
            <a:r>
              <a:rPr lang="en-GB" dirty="0"/>
              <a:t> </a:t>
            </a:r>
            <a:r>
              <a:rPr lang="en-GB" dirty="0" err="1"/>
              <a:t>cael</a:t>
            </a:r>
            <a:r>
              <a:rPr lang="en-GB" dirty="0"/>
              <a:t> </a:t>
            </a:r>
            <a:r>
              <a:rPr lang="en-GB" dirty="0" err="1"/>
              <a:t>eu</a:t>
            </a:r>
            <a:r>
              <a:rPr lang="en-GB" dirty="0"/>
              <a:t> </a:t>
            </a:r>
            <a:r>
              <a:rPr lang="en-GB" dirty="0" err="1"/>
              <a:t>cefnogi</a:t>
            </a:r>
            <a:r>
              <a:rPr lang="en-GB" dirty="0"/>
              <a:t>?</a:t>
            </a:r>
          </a:p>
          <a:p>
            <a:r>
              <a:rPr lang="en-GB" dirty="0" err="1"/>
              <a:t>Pwy</a:t>
            </a:r>
            <a:r>
              <a:rPr lang="en-GB" dirty="0"/>
              <a:t> </a:t>
            </a:r>
            <a:r>
              <a:rPr lang="en-GB" dirty="0" err="1"/>
              <a:t>sy’n</a:t>
            </a:r>
            <a:r>
              <a:rPr lang="en-GB" dirty="0"/>
              <a:t> </a:t>
            </a:r>
            <a:r>
              <a:rPr lang="en-GB" dirty="0" err="1"/>
              <a:t>gwneud</a:t>
            </a:r>
            <a:r>
              <a:rPr lang="en-GB" dirty="0"/>
              <a:t> y </a:t>
            </a:r>
            <a:r>
              <a:rPr lang="en-GB" dirty="0" err="1"/>
              <a:t>dyfarniad</a:t>
            </a:r>
            <a:r>
              <a:rPr lang="en-GB" dirty="0"/>
              <a:t> </a:t>
            </a:r>
            <a:r>
              <a:rPr lang="en-GB" dirty="0" err="1"/>
              <a:t>terfynnol</a:t>
            </a:r>
            <a:r>
              <a:rPr lang="en-GB" dirty="0"/>
              <a:t>?</a:t>
            </a:r>
          </a:p>
          <a:p>
            <a:r>
              <a:rPr lang="en-GB" dirty="0"/>
              <a:t>Beth am </a:t>
            </a:r>
            <a:r>
              <a:rPr lang="en-GB" dirty="0" err="1"/>
              <a:t>aseswyr</a:t>
            </a:r>
            <a:r>
              <a:rPr lang="en-GB" dirty="0"/>
              <a:t> </a:t>
            </a:r>
            <a:r>
              <a:rPr lang="en-GB" dirty="0" err="1"/>
              <a:t>yn</a:t>
            </a:r>
            <a:r>
              <a:rPr lang="en-GB" dirty="0"/>
              <a:t> y </a:t>
            </a:r>
            <a:r>
              <a:rPr lang="en-GB" dirty="0" err="1"/>
              <a:t>gweithle</a:t>
            </a:r>
            <a:r>
              <a:rPr lang="en-GB" dirty="0"/>
              <a:t> </a:t>
            </a:r>
            <a:r>
              <a:rPr lang="en-GB" dirty="0" err="1"/>
              <a:t>presennol</a:t>
            </a:r>
            <a:r>
              <a:rPr lang="en-GB" dirty="0"/>
              <a:t>?</a:t>
            </a:r>
          </a:p>
          <a:p>
            <a:endParaRPr lang="en-GB" dirty="0"/>
          </a:p>
        </p:txBody>
      </p:sp>
      <p:sp>
        <p:nvSpPr>
          <p:cNvPr id="5" name="Text Placeholder 4">
            <a:extLst>
              <a:ext uri="{FF2B5EF4-FFF2-40B4-BE49-F238E27FC236}">
                <a16:creationId xmlns:a16="http://schemas.microsoft.com/office/drawing/2014/main" id="{21D68BD1-8BDD-4A70-825A-46B60CA75C3A}"/>
              </a:ext>
            </a:extLst>
          </p:cNvPr>
          <p:cNvSpPr>
            <a:spLocks noGrp="1"/>
          </p:cNvSpPr>
          <p:nvPr>
            <p:ph type="body" sz="quarter" idx="12"/>
          </p:nvPr>
        </p:nvSpPr>
        <p:spPr/>
        <p:txBody>
          <a:bodyPr>
            <a:normAutofit lnSpcReduction="10000"/>
          </a:bodyPr>
          <a:lstStyle/>
          <a:p>
            <a:r>
              <a:rPr lang="en-GB" dirty="0"/>
              <a:t>What has changed?</a:t>
            </a:r>
          </a:p>
          <a:p>
            <a:r>
              <a:rPr lang="en-GB" dirty="0"/>
              <a:t>Observations can be carried out by ‘Expert Witnesses’</a:t>
            </a:r>
          </a:p>
          <a:p>
            <a:r>
              <a:rPr lang="en-GB" dirty="0"/>
              <a:t>How will Expert Witnesses be supported?</a:t>
            </a:r>
          </a:p>
          <a:p>
            <a:r>
              <a:rPr lang="en-GB" dirty="0"/>
              <a:t>Who makes the final judgement?</a:t>
            </a:r>
          </a:p>
          <a:p>
            <a:r>
              <a:rPr lang="en-GB" dirty="0"/>
              <a:t>What about existing work based assessors?</a:t>
            </a:r>
          </a:p>
        </p:txBody>
      </p:sp>
    </p:spTree>
    <p:extLst>
      <p:ext uri="{BB962C8B-B14F-4D97-AF65-F5344CB8AC3E}">
        <p14:creationId xmlns:p14="http://schemas.microsoft.com/office/powerpoint/2010/main" val="4029899562"/>
      </p:ext>
    </p:extLst>
  </p:cSld>
  <p:clrMapOvr>
    <a:masterClrMapping/>
  </p:clrMapOvr>
</p:sld>
</file>

<file path=ppt/theme/theme1.xml><?xml version="1.0" encoding="utf-8"?>
<a:theme xmlns:a="http://schemas.openxmlformats.org/drawingml/2006/main" name="SCW Slide Templates Bilingual0417 (2)">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vert="horz" lIns="91440" tIns="45720" rIns="91440" bIns="45720" rtlCol="0" anchor="ctr">
        <a:normAutofit/>
      </a:bodyPr>
      <a:lstStyle>
        <a:defPPr>
          <a:defRPr smtClean="0"/>
        </a:defPPr>
      </a:lstStyle>
    </a:txDef>
  </a:objectDefaults>
  <a:extraClrSchemeLst/>
  <a:extLst>
    <a:ext uri="{05A4C25C-085E-4340-85A3-A5531E510DB2}">
      <thm15:themeFamily xmlns:thm15="http://schemas.microsoft.com/office/thememl/2012/main" name="Presentation2" id="{48AD4A84-E46B-D140-85C2-C69757BA3CFB}" vid="{4E96788A-FCA7-0647-8A1E-36C6E85E5A6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DD6E4690749D246ABF816AFBAF7F574" ma:contentTypeVersion="11" ma:contentTypeDescription="Create a new document." ma:contentTypeScope="" ma:versionID="252d4e6030f32861a6fa36ae21464782">
  <xsd:schema xmlns:xsd="http://www.w3.org/2001/XMLSchema" xmlns:xs="http://www.w3.org/2001/XMLSchema" xmlns:p="http://schemas.microsoft.com/office/2006/metadata/properties" xmlns:ns2="6573c7cb-c389-4e3e-ad3a-d71029d3e8b6" targetNamespace="http://schemas.microsoft.com/office/2006/metadata/properties" ma:root="true" ma:fieldsID="7af0cb414d34f9c8ce7030979ea8d0e9" ns2:_="">
    <xsd:import namespace="6573c7cb-c389-4e3e-ad3a-d71029d3e8b6"/>
    <xsd:element name="properties">
      <xsd:complexType>
        <xsd:sequence>
          <xsd:element name="documentManagement">
            <xsd:complexType>
              <xsd:all>
                <xsd:element ref="ns2:Date1" minOccurs="0"/>
                <xsd:element ref="ns2:RKYVDocumentType"/>
                <xsd:element ref="ns2:RKYVDoc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573c7cb-c389-4e3e-ad3a-d71029d3e8b6" elementFormDefault="qualified">
    <xsd:import namespace="http://schemas.microsoft.com/office/2006/documentManagement/types"/>
    <xsd:import namespace="http://schemas.microsoft.com/office/infopath/2007/PartnerControls"/>
    <xsd:element name="Date1" ma:index="8" nillable="true" ma:displayName="Date" ma:format="DateOnly" ma:internalName="Date1">
      <xsd:simpleType>
        <xsd:restriction base="dms:DateTime"/>
      </xsd:simpleType>
    </xsd:element>
    <xsd:element name="RKYVDocumentType" ma:index="9" ma:displayName="RKYVDocumentType" ma:format="Dropdown" ma:internalName="RKYVDocumentType">
      <xsd:simpleType>
        <xsd:restriction base="dms:Choice">
          <xsd:enumeration value="ADVERT"/>
          <xsd:enumeration value="AGENDA"/>
          <xsd:enumeration value="APPENDIX"/>
          <xsd:enumeration value="ARTICLE"/>
          <xsd:enumeration value="BRIEFING"/>
          <xsd:enumeration value="CONSULTATIONS"/>
          <xsd:enumeration value="CONTRACT"/>
          <xsd:enumeration value="COVER PAGE"/>
          <xsd:enumeration value="DATA"/>
          <xsd:enumeration value="EVALUATION"/>
          <xsd:enumeration value="FORM"/>
          <xsd:enumeration value="IMAGE"/>
          <xsd:enumeration value="INVOICE"/>
          <xsd:enumeration value="JOB DESCRIPTION"/>
          <xsd:enumeration value="LEGAL"/>
          <xsd:enumeration value="LETTER"/>
          <xsd:enumeration value="LIST"/>
          <xsd:enumeration value="MAP"/>
          <xsd:enumeration value="MINUTES"/>
          <xsd:enumeration value="NOTES"/>
          <xsd:enumeration value="PAPER"/>
          <xsd:enumeration value="PLAN"/>
          <xsd:enumeration value="POLICY"/>
          <xsd:enumeration value="PRESENTATION"/>
          <xsd:enumeration value="PRESS RELEASE"/>
          <xsd:enumeration value="PROCEDURES"/>
          <xsd:enumeration value="PROPSAL"/>
          <xsd:enumeration value="PUBLICATION"/>
          <xsd:enumeration value="QUESTIONNAIRE"/>
          <xsd:enumeration value="REGISTER"/>
          <xsd:enumeration value="REPORT"/>
          <xsd:enumeration value="SPECIFICATIONS"/>
          <xsd:enumeration value="TABLE"/>
          <xsd:enumeration value="TIMESHEETS"/>
          <xsd:enumeration value="UNIT"/>
          <xsd:enumeration value="WEB CONTENT"/>
        </xsd:restriction>
      </xsd:simpleType>
    </xsd:element>
    <xsd:element name="RKYVDocId" ma:index="10" nillable="true" ma:displayName="RKYVDocId" ma:decimals="0" ma:internalName="RKYVDocId" ma:percentage="FALSE">
      <xsd:simpleType>
        <xsd:restriction base="dms:Number"/>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Date1 xmlns="6573c7cb-c389-4e3e-ad3a-d71029d3e8b6">2020-10-28T00:00:00+00:00</Date1>
    <RKYVDocId xmlns="6573c7cb-c389-4e3e-ad3a-d71029d3e8b6" xsi:nil="true"/>
    <RKYVDocumentType xmlns="6573c7cb-c389-4e3e-ad3a-d71029d3e8b6">PRESENTATION</RKYVDocumentType>
  </documentManagement>
</p:properties>
</file>

<file path=customXml/itemProps1.xml><?xml version="1.0" encoding="utf-8"?>
<ds:datastoreItem xmlns:ds="http://schemas.openxmlformats.org/officeDocument/2006/customXml" ds:itemID="{4330AEC3-75D2-4703-867E-589D93BBC425}">
  <ds:schemaRefs>
    <ds:schemaRef ds:uri="http://schemas.microsoft.com/sharepoint/v3/contenttype/forms"/>
  </ds:schemaRefs>
</ds:datastoreItem>
</file>

<file path=customXml/itemProps2.xml><?xml version="1.0" encoding="utf-8"?>
<ds:datastoreItem xmlns:ds="http://schemas.openxmlformats.org/officeDocument/2006/customXml" ds:itemID="{2A7F19BB-C7A9-4428-A9A3-1B03025114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573c7cb-c389-4e3e-ad3a-d71029d3e8b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0265B80-FDE5-4559-893D-B9319A7645B3}">
  <ds:schemaRefs>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schemas.microsoft.com/office/2006/metadata/properties"/>
    <ds:schemaRef ds:uri="http://purl.org/dc/dcmitype/"/>
    <ds:schemaRef ds:uri="6573c7cb-c389-4e3e-ad3a-d71029d3e8b6"/>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SCW Slide Templates Bilingual0417 (2)</Template>
  <TotalTime>4682</TotalTime>
  <Words>5391</Words>
  <Application>Microsoft Office PowerPoint</Application>
  <PresentationFormat>On-screen Show (4:3)</PresentationFormat>
  <Paragraphs>441</Paragraphs>
  <Slides>11</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Wingdings</vt:lpstr>
      <vt:lpstr>SCW Slide Templates Bilingual0417 (2)</vt:lpstr>
      <vt:lpstr>PowerPoint Presentation</vt:lpstr>
      <vt:lpstr>Newidiadau i’r ffordd mae cymwysterau iechyd a gofal cymdeithasol yn cael eu hasesu</vt:lpstr>
      <vt:lpstr>Cymhwyster craidd  lefel 2 iechyd a gofal cymdeithasol </vt:lpstr>
      <vt:lpstr>Cymhwyster craidd  lefel 2 iechyd a gofal cymdeithasol - newidiadau </vt:lpstr>
      <vt:lpstr>Newidiadau i’r cymhwyster craidd  lefel 2 iechyd a gofal cymdeithasol </vt:lpstr>
      <vt:lpstr>Cymhwyster craidd  lefel 2 iechyd a gofal cymdeithasol - newidiadau </vt:lpstr>
      <vt:lpstr>Cymhwyster craidd  lefel 2 iechyd a gofal cymdeithasol</vt:lpstr>
      <vt:lpstr>Cymwysterau Lefel 2 &amp; 3 ymarfer iechyd a gofal cymdeithasol</vt:lpstr>
      <vt:lpstr>Cymwysterau Lefel 2 &amp; 3 ymarfer iechyd a gofal cymdeithasol</vt:lpstr>
      <vt:lpstr>Cymwysterau ymarfer Lefel 2 &amp; 3 iechyd a gofal cymdeithasol </vt:lpstr>
      <vt:lpstr>PowerPoint Presentation</vt:lpstr>
    </vt:vector>
  </TitlesOfParts>
  <Company>Care Council for Wales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Elin Lenny</dc:creator>
  <cp:lastModifiedBy>Gethin White</cp:lastModifiedBy>
  <cp:revision>159</cp:revision>
  <cp:lastPrinted>2019-11-04T16:16:08Z</cp:lastPrinted>
  <dcterms:created xsi:type="dcterms:W3CDTF">2017-04-11T14:08:19Z</dcterms:created>
  <dcterms:modified xsi:type="dcterms:W3CDTF">2020-11-20T13:11:05Z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0x010100EDD6E4690749D246ABF816AFBAF7F574</vt:lpwstr>
  </property>
</Properties>
</file>