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87" r:id="rId2"/>
    <p:sldId id="258" r:id="rId3"/>
    <p:sldId id="281" r:id="rId4"/>
    <p:sldId id="280" r:id="rId5"/>
    <p:sldId id="284" r:id="rId6"/>
    <p:sldId id="262" r:id="rId7"/>
    <p:sldId id="275" r:id="rId8"/>
    <p:sldId id="266" r:id="rId9"/>
    <p:sldId id="282" r:id="rId10"/>
    <p:sldId id="285" r:id="rId11"/>
    <p:sldId id="265" r:id="rId12"/>
    <p:sldId id="277" r:id="rId13"/>
    <p:sldId id="267" r:id="rId14"/>
    <p:sldId id="286" r:id="rId15"/>
    <p:sldId id="268" r:id="rId16"/>
    <p:sldId id="276" r:id="rId17"/>
    <p:sldId id="288" r:id="rId18"/>
    <p:sldId id="289" r:id="rId19"/>
    <p:sldId id="26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36"/>
    <a:srgbClr val="ED1E87"/>
    <a:srgbClr val="5CC9E3"/>
    <a:srgbClr val="36B555"/>
    <a:srgbClr val="595959"/>
    <a:srgbClr val="85C441"/>
    <a:srgbClr val="EF9526"/>
    <a:srgbClr val="E9DCF8"/>
    <a:srgbClr val="6D32D6"/>
    <a:srgbClr val="D8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0144" autoAdjust="0"/>
  </p:normalViewPr>
  <p:slideViewPr>
    <p:cSldViewPr snapToGrid="0">
      <p:cViewPr>
        <p:scale>
          <a:sx n="70" d="100"/>
          <a:sy n="70" d="100"/>
        </p:scale>
        <p:origin x="-15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45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7285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7285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7632211-014B-4494-BE29-13DB8277A1A8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54"/>
            <a:ext cx="2946189" cy="49728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9354"/>
            <a:ext cx="2946189" cy="49728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E325B3A6-AB18-49CC-9F55-7D99F89FD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31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6BE52C9-690B-4620-A9C6-A2FADF2D31F4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A4AAAC3-7B93-4108-9BB7-94A250CD2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65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5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7651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0937" y="4777194"/>
            <a:ext cx="5949863" cy="390861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Gwirio bod pobl yn meddwl yn gyffredinol mai’r rhain yw'r elfennau allweddol a gwerthfawrogi cyfraniadau eraill at y rhestr.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5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43973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0833" y="4045261"/>
            <a:ext cx="6025019" cy="5447951"/>
          </a:xfrm>
        </p:spPr>
        <p:txBody>
          <a:bodyPr/>
          <a:lstStyle/>
          <a:p>
            <a:pPr defTabSz="915040">
              <a:defRPr/>
            </a:pPr>
            <a:endParaRPr lang="en-GB" sz="12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3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977900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yw hyn yn rhywbeth y gall pobl ei ddeall / ei wneud?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enghraifft, efallai y bydd pobl yn meddwl eu bod yn gwybod beth maent ei eisiau ar y dechrau am nad oes neb wedi rhoi amser iddynt feddwl yn iawn am bethau a myfyrio ar eu hanghenion a'u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neu hymddygiad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hunain. Yn aml, nid yw pobl yn gwybod y gall fod ganddynt opsiynau.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2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95408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8099" y="4796702"/>
            <a:ext cx="6292428" cy="496449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fath o sylwadau y clywch eich gilydd yn eu gwneud ynglŷn â rhai o’r pethau rydych yn teimlo bod yn rhaid i chi eu goddef? Er enghraifft, ffonio i gwyno’n unig y mae'r person hwnnw’n ei wneud.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Cyflwynwch y senarios sy’n meithrin meddyliau negyddol (dealladwy).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Awgrymiadau i’w defnyddio: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yn ffonio o hyd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yn dechrau drwy weiddi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 ydynt yn gwrando ac yn derbyn atebion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yn disgwyl i mi ddatrys y broblem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eisiau’r un gwasanaeth â'r cymydog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yn fy nefnyddio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fwrw’u llid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Rwy'n gorfod dweud yr un peth dro ar ôl tro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sefydliadau eraill yn disgwyl gormod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gweithwyr proffesiynol yn meddwl y gallaf ddatrys pethau’n syth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Maent yn dal i ffonio am bum munud i bump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3143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0501" y="4007688"/>
            <a:ext cx="6420026" cy="5498047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Felly, sut ydych chi'n defnyddio sgiliau sgwrsio i reoli'r heriau?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Ceisiwch beidio â neidio i gasgliadau am unigolion; er enghraifft, am eu bod yn bryderus neu am fod cydweithwyr eisoes wedi ymdrin â hwy a'u cael yn anodd.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aml bydd pobl yn ffonio dro ar ôl tro. Yn yr achosion hyn, yn aml rydym yn gweld yr ymddygiad yn hytrach na'r person rydym yn siarad â hwy. Rhaid cyfaddef fod hyn yn anodd yn aml, ond ni allwn fynd i gystadleuaeth neu ymrafael am y llaw uchaf.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Adroddwch yn ôl wrth bobl trwy ddweud pa mor dda y maent wedi rheoli sefyllfaoedd yn flaenorol os yn bosibl, a’r hyn sydd i’w weld bwysicaf iddynt.</a:t>
            </a:r>
          </a:p>
          <a:p>
            <a:pPr marL="0" lvl="0" indent="0">
              <a:buFont typeface="+mj-lt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Rydym yn ceisio cael darlun cyflawn (cyfannol) o'r unigolyn a sut rai yw eu rhwydweithiau cymorth cyn canolbwyntio ar ateb.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Rydym yn tueddu i feddwl mai'r gweithiwr yw'r un sy'n dysgu drwy ofyn cwestiynau a chael gwybodaeth.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 gall gweithiwr medrus helpu'r unigolyn i ddysgu amdano’i hun ar yr un pryd h.y. mae 2 berson yn dysgu.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8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252413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415" y="3819828"/>
            <a:ext cx="6174555" cy="5836196"/>
          </a:xfrm>
        </p:spPr>
        <p:txBody>
          <a:bodyPr>
            <a:noAutofit/>
          </a:bodyPr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 bobl roi munud i feddwl am rywbeth y maent o ddifrif am ei newid ac y maent yn meddwl am ei wneud yn aml. Cadarnhewch nad oes unrhyw ddiben meddwl am rywbeth nad yw’n wir! Felly, rhowch funud i feddwl ac yna sicrhewch fod pawb wedi meddwl am rywbeth.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iddynt ymrwymo nawr i wneud rhywbeth o ddifrif ynglŷn â’u problem y penwythnos hwn.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Dychmygwch ein bod wedi dod yn ôl at ein gilydd ymhen wythnos. Faint ohonom na fydd wedi gallu cadw at ein haddewid yn eich barn chi?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 felly? Diwrnod gwael, blaenoriaethau eraill, gohirio am wythnos arall?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 hyn sydd ei angen yw dealltwriaeth ein bod, fel pobl o gael ein rhoi dan bwysau i ymateb i gyfarwyddyd neu awgrymiadau gan rywun arall, yn annhebygol iawn o’u dilyn.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 Felly, yn ein pennau, mae'r broblem yn dod yn llai pwysig am ein bod yn llai hyderus y gallwn wneud rhywbeth yn ei chylch ac nid ydym yn barod i newid. Gwnawn hyn er ei bod yn dal i fod yn bwysig iawn gwneud neu fynd i'r afael â'r newid ymddygiad sydd ei angen.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9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 fyddwn yn dangos empathi tuag at rywun - nid cydymdeimlo neu feirniadu, ond dangos empathi - mae ymchwil yn dangos inni fod pobl yn fwy tebygol o ddweud y gwir wrthym am yr hyn sy'n digwydd go iawn. Efallai na fyddwn yn cytuno â hwy, ond mae bod yn ofalus i beidio â mynegi ymateb beirniadol yn bwysig iawn a bydd yn rhoi'r wybodaeth i ni sydd ei hangen arnom i'w helpu (a dechrau mynd i'r afael â mater osgoi niwed cudd).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gwneud ymrwymiad yn ymwneud â bod yno ar gyfer yr unigolyn. Mae'n golygu rhoi eich sylw llawn iddynt a rhoi gwybod iddynt eich bod yn gwrando'n ofalus ar eu pryderon. </a:t>
            </a:r>
            <a:r>
              <a:rPr lang="cy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(Mae sut i fynd i’r afael â mater cefnogi'r rheng flaen sydd wedi treulio amser yn ymateb i alwadau neu ymwelwyr arbennig o heriol yn fater i reolwyr y gwasanaeth ei gytuno gyda swyddogion)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 pobl i gredu mwy yn eu galluoedd – gan barchu eu sefyllfa a’r ffaith mai hwy sy’n adnabod eu hunain orau.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i’r cyfranogwyr feddwl am y pwynt bwled 'Ceisio osgoi' - a yw pobl yn teimlo mai dyma sut mae'r gwasanaeth hwn wedi'i strwythuro ar hyn o bryd? Ai dyma a wnawn yn ein bywydau ein hunain?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6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Felly, i grynhoi ac i'n harwain at ran nesaf ein sesiwn:-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Byddai'n deg dweud y gallwn feddwl am y rhain fel 5 cam sgwrs dda.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Adran 4, byddwn yn edrych ar bob un o'r camau hyn yn fanwl.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DS: Byddai hwn yn amser da i gynnwys egwyl.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6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90563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5573" y="4777194"/>
            <a:ext cx="6300591" cy="390861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Cyflwynwch y nod a’r amcanion ar gyfer y sesiwn. Lle bo'n briodol, soniwch y byddwch yn gwneud defnydd o sesiwn a gynhaliwyd eisoes gyda'u rheolwyr.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Dyma'r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nodau a'r amcanion - y canlyniad a ddymunir yw sgyrsiau gwell gyda phobl sy'n defnyddio'r gwasanaeth Gwybodaeth, Cyngor a Chymorth.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 mewn parau i nodi beth y gobeithiwch ei gael o'r sesiwn hon?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Cyfranogwyr - cyflwynwch eich hunan a dywedwch wrth y grŵp beth y gobeithiwch ei gael o'r sesiwn.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 defnyddiwch ymarfer cynhesu arall sy'n addas ar gyfer y cyfranogwyr sy'n mynychu'r sesiwn.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5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Felly, i ailadrodd ar ôl yr egwyl, dyma bum cam sgwrs dda. Mae adlewyrchu priodol (y byddwn yn sôn amdano’n fanylach) yn rhedeg drwy'r holl gamau pan fo angen.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Section 4, we’ll look at each of these stages in some detail. </a:t>
            </a: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NB: This would be a good time to build in a comfort break.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96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inni ddeall a gwerthfawrogi gwerth a chryfder cwestiynau 'agored'. (Gwiriwch ddealltwriaeth o 'gwestiwn agored').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yw manteision cwestiynau agored?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allwch roi enghreifftiau o'r mathau o gwestiynau agored y byddwch yn eu gofyn fel rhan o'ch swydd?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allech chi ddechrau'r sgwrs er enghraifft?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allech chi ymateb i rywun sy'n rhoi gwybodaeth i chi sy’n peri gofid?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angen i’r hwylusydd gael: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Taflenni o bapur A4 plaen a dau neu dri o binnau ffelt ar gyfer hanner y cyfranogwyr.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 parau - mae un person yn gofyn cwestiynau i'w partner sy'n caniatáu iddynt dynnu llun eu tŷ a'u gardd.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 ddylai’r person sy'n disgrifio fynd y tu hwnt i'r cwestiwn a ofynnwyd iddynt.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 gael 6 cwestiwn.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Pwynt dysgu.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'Sawl llawr sydd yn eich tŷ?' (cwestiwn caeëdig) neu 'Sut fyddech chi'n disgrifio'ch tŷ a'ch gardd?' (cwestiwn agored)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fwyaf agored yw’r cwestiwn, y mwyaf o wybodaeth yr ydych yn debygol o’i chael. Gallwch ganolbwyntio ar wrando.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yw'r gair allweddol. Ceisiwch osgoi ailadrodd popeth a ddywedwyd. Wrth i chi fagu hyder, bydd eich greddf yn gwella.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datganiadau adlewyrchol da yn helpu’r ddau berson mewn sgwrs i egluro'r hyn a ddywedwyd.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adrodd rhywbeth yn ôl i rywun yn eich helpu i wirio eich bod wedi deall eu pryderon 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yn eu helpu nhw i egluro drostynt eu hunain beth sydd bwysicaf iddynt.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 parau rhowch 5 munud yr un i’r naill a’r llall yn eu tro.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Disgrifiwch rywbeth sy'n digwydd i chi yn eich bywyd sy'n broblem drafferthus i chi ac un y credwch y byddech yn hoffi dod o hyd i ffordd o’i symud ymlaen.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 partner i ymateb drwy adlewyrchu'r hyn a glywant yn cael ei ddweud.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y credwch y maent yn ei olygu?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y credwch y maent yn ei deimlo?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yw eu gwerthoedd a'r pethau sy’n eu cymell?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beth yw bod yn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/ fe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Gwahoddwch adborth byr o'r ymarfer. Sut oedd yn teimlo?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nad yw adlewyrchu ac aralleirio’n ymwneud â gofyn rhagor o gwestiynau – cadwch y peth yn fyr ac i’r pwynt mewn ffordd a fydd yn ddealladwy i’r sawl a siaradodd â chi.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Dyma'ch greddf broffesiynol ar waith.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y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 eich dealltwriaeth ddyfnhau wrth i'r sgwrs ddatblygu.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gan bawb ohonom ffyrdd naturiol a dealladwy o ymdrin â theimladau a sefyllfaoedd anodd.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 adlewyrchu ein helpu i ddatgelu ystyr yr hyn sy'n cael ei ddweud - yn aml ni chaiff ei fynegi’n glir gan nad ydym yn siŵr weithiau beth a olygwn.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Nid ydym yn dweud bod yn rhaid i chi dderbyn unrhyw beth y bydd unrhyw un eisiau ei ddweud wrthych yn oddefol...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 y gallai rhywun fod yn ddig?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yw eu dicter yn gyfiawn?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allech chi geisio lleddfu rhywfaint ar eu dicter?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ydym yn deall pam y bydd pobl yn ymddwyn fel y maent, efallai y gallwn ddechrau magu mwy o empathi ac amynedd.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 – cyfarwyddiadau fel y’u rhoddir ar y sleid.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 bawb gael tro ar adlewyrchu.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 dechrau, defnyddiwch y sleid nesaf i helpu i egluro’r ymarfer ac i roi rhai awgrymiadau.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 - cyfarwyddiadau fel y’u rhoddir ar y sleid. Atgoffwch y cyfranogwyr nad ydynt yn rhoi cyngor nac yn gwneud datganiadau beirniadol.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Gwahoddwch adborth:-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Dechreuwch gyda’r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siaradwr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sut deimlad oedd cael rhywun yn adlewyrchu’r hyn y credant eich bod wedi’i ddweud; os oedd yn codi eich gwrychyn – pam? Os oedd yn ddefnyddiol – pam?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Gwrandäwr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beth oeddech chi’n ei deimlo am yr ymarfer? Beth oedd yn teimlo’n ddefnyddiol a beth oedd yn fwy o her?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Sylwedydd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 beth wnaethoch chi sylwi arno am y berthynas rhwng y ddau berson. Beth oedd i’w weld yn gweithio'n dda? A oedd unrhyw beth yn achosi tensiwn / rhwystredigaeth?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Ailadrodd yr elfennau a gafodd sylw hyd yn hyn.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 fod cwestiynau'n gwestiynau agored? - ond gallant ymddangos yn ymosodol ac mae’n well eu hosgoi.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 edrych i weld a oedd pobl yn teimlo bod ganddynt gwestiynau agored da a ddefnyddiwyd ganddynt yn gynharach yn y sesiwn. Os oedd, ailadroddwch y rhain.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Llywodraeth Cymru yn disgwyl yn arbennig i bob gweithiwr proffesiynol ymateb i lesiant - ond yn enwedig yr heddlu, darparwyr gwasanaethau, a gweithwyr proffesiynol ym maes addysg, iechyd, tai a gwasanaethau cymdeithasol.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 ni fod yn llawer mwy eglur ynglŷn â’r hyn yr hoffem i eraill ei ystyried a beth allai ein rôl barhaus fod, hyd yn oed os yw'n fater o ddarparu gwell gwybodaeth cyn gwneud atgyfeiriad.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 bo'n berthnasol, byddai'r cwestiynau hyn o gymorth sylweddol wrth dderbyn atgyfeiriadau gan weithwyr proffesiynol eraill.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adlewyrchu a chrynhoi 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ôl pob ymateb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gan gadw eich ymateb eich hun yn fyr ac i’r pwynt a cheisio peidio â swnio fel pe baech yn darllen o sgript.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0613" y="7524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3359" y="4777194"/>
            <a:ext cx="6200383" cy="3908613"/>
          </a:xfrm>
        </p:spPr>
        <p:txBody>
          <a:bodyPr>
            <a:normAutofit/>
          </a:bodyPr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staff y gwasanaeth Gwybodaeth, Cyngor a Chymorth yn ymateb i ystod eang o geisiadau gan y cyhoedd. Yn aml, maent yn ymateb i bobl sy’n wynebu straen a her. Maent yn chwarae rhan allweddol wrth gyflawni Rhan 2 o’r Ddeddf Gwasanaethau Cymdeithasol a Llesiant (Cymru).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Mae'r staff yn ymateb i ystod eang o geisiadau, mae’r galw’n gynyddol ac amser yn gyfyngedig. Sut allwn ni helpu staff i wneud y gorau o'r potensial ar gyfer pob sgwrs sy'n mynd i wneud yr aelod o’r cyhoedd neu’r gweithiwr proffesiynol sy’n gwneud ymholiad i deimlo'n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gliriach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ynglŷn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â’r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 pwysicaf iddynt hwy ac yn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gliriach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ynglŷn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llwybr gweithredu?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un a oes gennym 5 munud neu 5 awr, mae gwrando medrus yn hanfodol, ac mae staff medrus yn galluogi pobl i egluro eu meddyliau a mynegi beth sydd bwysicaf iddynt hwy.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C96A1-8090-4854-B4D1-E9A088A3A9B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427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gyffredinol, mae pobl yn deall bod angen i chi ofyn cwestiynau iddynt. Cyfnewid gwybodaeth yw calon y sgwrs, ond bydd lle mae’r drafodaeth yn dechrau yn dylanwadu ar y wybodaeth y byddwch ei hangen ac yn ei chael. Dylai fod wedi canolbwyntio ar yr hyn a oedd wrth wraidd y broblem i'r unigolyn.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Fodd bynnag – mae gofyn am y wybodaeth y mae'r gwasanaeth a / neu'r system ei hangen heb fod wedi ceisio cael darlun cyfannol da (pan fo angen) yn gallu swnio fel pe baem yn darllen o sgript. Ac fel y mae pawb ohonom yn gwybod - gall hynny godi gwrychyn a gwneud pobl yn ddig.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Mae'r ffordd y gofynnwn y cwestiwn yn wirioneddol bwysig. Rhowch amser i bobl ateb yn iawn cyn symud ymlaen.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 angen i chi grynhoi’r wybodaeth a glywsoch. Ystyriwch sut ydych chi'n canolbwyntio ar y materion allweddol yn yr hyn a glywsoch.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adlewyrchu a chyfleu’r hyn a ddywedodd yr unigolyn sy’n bwysig iddynt. Lle bynnag y bo modd, rhowch adborth cadarnhaol; cydnabyddwch pa mor anodd oedd y sefyllfa y gallent fod wedi bod yn ei hwynebu a beth maent wedi'i reoli'n dda.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aml bydd angen i bobl fynd ati i ystyried neu wneud rhywbeth o ganlyniad i’ch sgwrs â hwy.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 beth y gallech ei roi’n adborth i’r ferch.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yw hynny’n swnio’n rhesymol?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 restr enghreifftiol o bethau y byddwch wedi'u cytuno rhyngoch chi.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fecanwaith ydych chi'n ei ddefnyddio ar hyn o bryd i wirio bod yr hyn sydd ei angen arnoch gennych chi?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allech chi ei gofnodi ar eich system?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yw eich system gyfredol yn caniatáu i chi gofnodi'r math o gynnwys a gafodd sylw gennym heddiw?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 newidiadau yr hoffech eu gweld gan y rhai sy'n gallu dylanwadu ar systemau a ffurflenni?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 i’r cyfranogwyr sut maent yn rheoli ac yn rhannu eu hymatebion i emosiynau cryf neu ymddygiad anodd.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sy'n gweithio'n dda? A oes yna ymadroddion penodol y maent yn gweld eu hunain yn eu defnyddio?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Pryd ydych chi’n gwybod eich bod wedi colli rheolaeth ar y sgwrs? Beth allai’r unigolyn fod wedi’i wneud a/neu beth allech chi fod wedi’i wneud?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y gwyddoch eich bod wedi ‘lladd’ y sgwrs? A yw’n ymwneud â’r angen i ennill neu fecanwaith amddiffyn (y ddau yn ymatebion dynol iawn)?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Awgrymiadau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Osgoi ei daro yn ei dalcen neu ei gymryd yn bersonol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Cydnabod y teimladau sy’n sail i'r geiriau e.e. pryder, rhwystredigaeth, ofn ac ati.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 empathi, Derbyn, Adlewyrchu ac Archwilio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Newid i sgwrs yn seiliedig ar gryfderau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Pwysleisio dewis a rheolaeth bersonol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Osgoi dadleuon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ddod â’r holl gamau at ei gilydd, defnyddiwch daflen 3 y senarios achos.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fod angen i chi adlewyrchu a gwneud synau cadarnhaol drwy gydol yr alwad pan allwch chi.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Weithiau mae'n bosibl y bydd yn briodol i chi newid trefn y camau neu efallai bydd y sawl sy’n ffonio’n canolbwyntio'n naturiol ar unwaith ar faes neu broblem.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Cofiwch hefyd fod gennych arddull unigol nad oes angen i chi ei newid yn ôl pob tebyg ac sy'n eich cynorthwyo i fod yn gyfforddus yn eich sgyrsiau gyda phobl.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Dechrau gyda’r </a:t>
            </a:r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unigolyn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sut oedd yn teimlo? A oedd unrhyw beth yn codi eich gwrychyn?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Gweithiwr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sut oedd yn teimlo; a oedd unrhyw agweddau y teimlwch eu bod yn fwy anodd nag eraill? A ydych yn teimlo eich hun yn llithro’n ôl i ddefnyddio hen ddulliau ar adegau penodol?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Sylwedydd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pwyntiau cyffredinol – ond dylai’r rhan fwyaf o’r adborth fod ynglŷn â’r hyn a welsant yn digwydd YN OGYSTAL AG a yw’r gweithiwr wedi methu sylwi ar unrhyw deimladau neu wybodaeth bwysig.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3313" y="8413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248" y="4608842"/>
            <a:ext cx="5971553" cy="4984561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Myfyrio’n gryno gan ofyn a yw’r cyfranogwyr wedi cyflawni'r amcanion a'u gobeithion ar gyfer y sesiwn.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Cytuno ar y camau nesaf gan ddefnyddio'r sleid fel awgrym.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Gwerthuso’r sesiwn.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9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778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8099" y="4777194"/>
            <a:ext cx="6175331" cy="390861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Deddf Gwasanaethau Cymdeithasol a Llesiant (Cymru) 2014 yn rhoi’r unigolyn wrth wraidd ei huchelgais ar gyfer gofal cymdeithasol yng Nghymru. Mae angen i ni adeiladu gwytnwch pobl er mwyn iddynt reoli amgylchiadau a materion sy’n newid ac sy’n aml yn heriol yn fwy llwyddiannus.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ymchwil a thystiolaeth yn dangos i ni fod gormod o gymorth (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sgaffaldiau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amgylch unigolyn) yn lleihau eu gallu i reoli achosion o risg ac yn creu dibyniaeth sy’n aml yn ddiangen... yn enwedig os ydym eisiau i'r ateb y cytunwyd arno fod yn gynaliadwy.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 ni weithio gyda phobl i'w helpu i ddeall eu blaenoriaethau a beth sydd bwysicaf iddynt cyn i ni ymateb gyda chynnig neu ddweud dim mwy na 'Mae’n ddrwg gennyf, ni allwn eich helpu'.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Gwnawn hyn o sgwrs yn seiliedig ar gryfderau yn hytrach nag un sy'n seiliedig ar ddiffygion, gan ddatblygu a chydnabod yr hyn y mae pobl yn ei wneud neu’r hyn y gallent ei wneud drostynt eu hunain neu gyda chymorth gan deulu, ffrindiau neu gymuned.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yr un modd os bydd gennym lai o wasanaethau i'w cynnig i bobl, mae angen iddynt fod wedi cael 'sgwrs dda' gyda ni; sgwrs sy'n caniatáu myfyrio a dadansoddi ganddynt hwy gyda rhywun a oedd ag empathi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â'u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hamgylchiadau/problemau. Mae hyn 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ynddo’i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hun yn wasanaeth gwerthfawr.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newidiadau demograffig, yn enwedig poblogaeth sy’n heneiddio a thoriadau i fudd-daliadau lles ar gyfer teuluoedd ac oedolion ifanc, yn golygu mwy o bwysau a llai o 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gapasiti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 ddylem roi dim mwy na dim llai i bobl nag sydd ei angen arnynt i gynnal neu adfer cymaint o annibyniaeth ag y bo modd.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30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2762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2838" y="3782255"/>
            <a:ext cx="6463431" cy="5999009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Drakeford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oedd y Gweinidog Iechyd a Gofal Cymdeithasol.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Gweithiodd Gwasanaeth Gwella’r Gwasanaethau Cymdeithasol gydag awdurdodau lleol i greu ffilm fer i ddangos y newid hwn yn y dull o weithredu a’r diwylliant fel y'u diffinnir gan y Ddeddf.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Gadewch i ni dreulio 5 munud yn ei gwylio. 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 ar y dde ar y ddolen, agor </a:t>
            </a:r>
            <a:r>
              <a:rPr lang="cy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hyperddolen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Gwahoddwch unrhyw sylwadau y gallai cyfranogwyr fod eisiau eu gwneud mewn perthynas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â'u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gwaith.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29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8159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151" y="4777194"/>
            <a:ext cx="6125227" cy="390861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Dylid cynnwys y weledigaeth leol ar gyfer y gwasanaeth ar y sleid hon - yn ddelfrydol, byddai sesiwn y rheolwyr yn digwydd cyn cyflwyno’r sesiwn hon er mwyn ychwanegu cynnwys at y sleid hon.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 bawb yn y sefydliad wybod i ble maent yn mynd gyda’r gwasanaeth hwn a pham.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in the organisation needs to know where they are heading on this service and why. </a:t>
            </a: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6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81597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463" y="4458553"/>
            <a:ext cx="5874707" cy="4227254"/>
          </a:xfrm>
        </p:spPr>
        <p:txBody>
          <a:bodyPr/>
          <a:lstStyle/>
          <a:p>
            <a:endParaRPr lang="en-GB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07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25" y="903288"/>
            <a:ext cx="4467225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5886" y="4777194"/>
            <a:ext cx="6012493" cy="390861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Ymarfer grŵp cyfan - gwahoddwch adborth, gan gydnabod dyheadau a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gafodd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mynegi, neu na chafodd eu mynegi, gan y cyfranogwyr i wneud yn dda er eu mwyn eu hunain ac er mwyn yr unigolion sy'n defnyddio'r gwasanaeth. Agorwch y sgwrs drwy wahodd eraill i wneud sylwadau neu adeiladu ar yr hyn a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ddywedwyd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Defnyddiwch daflen gweithgaredd rhif 1 - Enghreifftiau o lwyddiant a'r hyn a wnaethom yn dda.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/ neu defnyddiwch daflen gweithgarwch 2 -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Vicky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cy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Adil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7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0600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464" y="4777194"/>
            <a:ext cx="5962389" cy="3908613"/>
          </a:xfrm>
        </p:spPr>
        <p:txBody>
          <a:bodyPr/>
          <a:lstStyle/>
          <a:p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Archwiliwch y cwestiwn hwn yng ngoleuni profiad. </a:t>
            </a:r>
            <a:r>
              <a:rPr lang="cy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Gwahoddwch sylwadau cyffredinol a symudwch ymlaen i'r sleid nesaf i grynhoi.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AAAC3-7B93-4108-9BB7-94A250CD2D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9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61" y="128584"/>
            <a:ext cx="1509343" cy="13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0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8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7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8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0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5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7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2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8C7B-1239-4495-AAF3-DECEF8F7E6B0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1284-FB72-4304-82E1-1D561C73B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5.pdf"/><Relationship Id="rId10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0" Type="http://schemas.openxmlformats.org/officeDocument/2006/relationships/hyperlink" Target="https://translate.google.com/translate?hl=en&amp;prev=_t&amp;sl=en&amp;tl=cy&amp;u=https://www.youtube.com/watch?v%3Da2KiTnsv5ZM%26feature%3Dyoutu.b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5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df"/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df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9229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595959"/>
                </a:solidFill>
              </a:rPr>
              <a:t>Deddf</a:t>
            </a:r>
            <a:r>
              <a:rPr lang="en-GB" sz="2800" b="1" dirty="0">
                <a:solidFill>
                  <a:srgbClr val="595959"/>
                </a:solidFill>
              </a:rPr>
              <a:t> </a:t>
            </a:r>
            <a:r>
              <a:rPr lang="en-GB" sz="2800" b="1" dirty="0" err="1">
                <a:solidFill>
                  <a:srgbClr val="595959"/>
                </a:solidFill>
              </a:rPr>
              <a:t>Gwasanaethau</a:t>
            </a:r>
            <a:r>
              <a:rPr lang="en-GB" sz="2800" b="1" dirty="0">
                <a:solidFill>
                  <a:srgbClr val="595959"/>
                </a:solidFill>
              </a:rPr>
              <a:t> </a:t>
            </a:r>
            <a:r>
              <a:rPr lang="en-GB" sz="2800" b="1" dirty="0" err="1" smtClean="0">
                <a:solidFill>
                  <a:srgbClr val="595959"/>
                </a:solidFill>
              </a:rPr>
              <a:t>Cymdeithasol</a:t>
            </a:r>
            <a:endParaRPr lang="en-GB" sz="2800" b="1" dirty="0" smtClean="0">
              <a:solidFill>
                <a:srgbClr val="595959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595959"/>
                </a:solidFill>
              </a:rPr>
              <a:t> </a:t>
            </a:r>
            <a:r>
              <a:rPr lang="en-GB" sz="2800" b="1" dirty="0">
                <a:solidFill>
                  <a:srgbClr val="595959"/>
                </a:solidFill>
              </a:rPr>
              <a:t>a </a:t>
            </a:r>
            <a:r>
              <a:rPr lang="en-GB" sz="2800" b="1" dirty="0" err="1">
                <a:solidFill>
                  <a:srgbClr val="595959"/>
                </a:solidFill>
              </a:rPr>
              <a:t>Llesiant</a:t>
            </a:r>
            <a:r>
              <a:rPr lang="en-GB" sz="2800" b="1" dirty="0">
                <a:solidFill>
                  <a:srgbClr val="595959"/>
                </a:solidFill>
              </a:rPr>
              <a:t> (</a:t>
            </a:r>
            <a:r>
              <a:rPr lang="en-GB" sz="2800" b="1" dirty="0" err="1">
                <a:solidFill>
                  <a:srgbClr val="595959"/>
                </a:solidFill>
              </a:rPr>
              <a:t>Cymru</a:t>
            </a:r>
            <a:r>
              <a:rPr lang="en-GB" sz="2800" b="1" dirty="0">
                <a:solidFill>
                  <a:srgbClr val="595959"/>
                </a:solidFill>
              </a:rPr>
              <a:t>) 2014</a:t>
            </a:r>
            <a:endParaRPr lang="en-GB" sz="2800" dirty="0">
              <a:solidFill>
                <a:srgbClr val="595959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43686"/>
            <a:ext cx="91439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y-GB" sz="4000" b="1" dirty="0">
                <a:solidFill>
                  <a:srgbClr val="595959"/>
                </a:solidFill>
              </a:rPr>
              <a:t>‘Sgyrsiau Gwell’ mewn Gwasanaethau Gwybodaeth, Cyngor a Chymorth</a:t>
            </a:r>
            <a:endParaRPr lang="en-GB" sz="4000" dirty="0">
              <a:solidFill>
                <a:srgbClr val="595959"/>
              </a:solidFill>
            </a:endParaRPr>
          </a:p>
          <a:p>
            <a:pPr algn="ctr"/>
            <a:endParaRPr lang="en-GB" sz="2800" b="1" dirty="0" smtClean="0">
              <a:solidFill>
                <a:srgbClr val="595959"/>
              </a:solidFill>
            </a:endParaRPr>
          </a:p>
          <a:p>
            <a:pPr algn="ctr"/>
            <a:r>
              <a:rPr lang="en-GB" sz="2800" b="1" dirty="0" err="1" smtClean="0">
                <a:solidFill>
                  <a:srgbClr val="595959"/>
                </a:solidFill>
              </a:rPr>
              <a:t>Pecyn</a:t>
            </a:r>
            <a:r>
              <a:rPr lang="en-GB" sz="2800" b="1" dirty="0" smtClean="0">
                <a:solidFill>
                  <a:srgbClr val="595959"/>
                </a:solidFill>
              </a:rPr>
              <a:t> </a:t>
            </a:r>
            <a:r>
              <a:rPr lang="en-GB" sz="2800" b="1" dirty="0" err="1" smtClean="0">
                <a:solidFill>
                  <a:srgbClr val="595959"/>
                </a:solidFill>
              </a:rPr>
              <a:t>adnoddau</a:t>
            </a:r>
            <a:r>
              <a:rPr lang="en-GB" sz="2800" b="1" dirty="0" smtClean="0">
                <a:solidFill>
                  <a:srgbClr val="595959"/>
                </a:solidFill>
              </a:rPr>
              <a:t> </a:t>
            </a:r>
            <a:r>
              <a:rPr lang="en-GB" sz="2800" b="1" dirty="0" err="1" smtClean="0">
                <a:solidFill>
                  <a:srgbClr val="595959"/>
                </a:solidFill>
              </a:rPr>
              <a:t>sgiliau</a:t>
            </a:r>
            <a:endParaRPr lang="en-GB" sz="2800" b="1" dirty="0">
              <a:solidFill>
                <a:srgbClr val="595959"/>
              </a:solidFill>
            </a:endParaRPr>
          </a:p>
          <a:p>
            <a:pPr algn="ctr"/>
            <a:endParaRPr lang="en-GB" sz="2800" dirty="0">
              <a:solidFill>
                <a:srgbClr val="595959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2" y="33029"/>
            <a:ext cx="1357313" cy="11805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66816" y="2638384"/>
            <a:ext cx="6553200" cy="1588"/>
          </a:xfrm>
          <a:prstGeom prst="line">
            <a:avLst/>
          </a:prstGeom>
          <a:ln>
            <a:solidFill>
              <a:srgbClr val="FF0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645257"/>
            <a:ext cx="1937346" cy="5227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4" y="227488"/>
            <a:ext cx="2485072" cy="834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46" y="198258"/>
            <a:ext cx="4271950" cy="8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6335" y="1252986"/>
            <a:ext cx="7356397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914377">
              <a:buClr>
                <a:srgbClr val="5CC9E3"/>
              </a:buClr>
              <a:buFont typeface="Arial" panose="020B0604020202020204" pitchFamily="34" charset="0"/>
              <a:buChar char="•"/>
            </a:pPr>
            <a:endParaRPr lang="en-GB" alt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/>
              <a:t>Dangos eich bod yn gwrando</a:t>
            </a:r>
            <a:endParaRPr lang="en-GB" sz="2400" dirty="0"/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 smtClean="0"/>
              <a:t>Mynegi </a:t>
            </a:r>
            <a:r>
              <a:rPr lang="cy-GB" sz="2400" dirty="0"/>
              <a:t>empathi a chynhesrwydd</a:t>
            </a:r>
            <a:endParaRPr lang="en-GB" sz="2400" dirty="0"/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 smtClean="0"/>
              <a:t>Gofyn </a:t>
            </a:r>
            <a:r>
              <a:rPr lang="cy-GB" sz="2400" dirty="0"/>
              <a:t>y cwestiynau iawn fel bod eglurder ynglŷn â’r pryderon</a:t>
            </a:r>
            <a:endParaRPr lang="en-GB" sz="2400" dirty="0"/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 smtClean="0"/>
              <a:t>Dangos </a:t>
            </a:r>
            <a:r>
              <a:rPr lang="cy-GB" sz="2400" dirty="0"/>
              <a:t>cefnogaeth drwy gydnabod cryfderau unigolion</a:t>
            </a:r>
            <a:endParaRPr lang="en-GB" sz="2400" dirty="0"/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 smtClean="0"/>
              <a:t>Dangos </a:t>
            </a:r>
            <a:r>
              <a:rPr lang="cy-GB" sz="2400" dirty="0"/>
              <a:t>amynedd</a:t>
            </a:r>
            <a:endParaRPr lang="en-GB" sz="2400" dirty="0"/>
          </a:p>
          <a:p>
            <a:pPr marL="342900" indent="-342900">
              <a:buClr>
                <a:srgbClr val="5CC9E3"/>
              </a:buClr>
              <a:buFont typeface="Arial" panose="020B0604020202020204" pitchFamily="34" charset="0"/>
              <a:buChar char="•"/>
            </a:pPr>
            <a:r>
              <a:rPr lang="cy-GB" sz="2400" dirty="0" smtClean="0"/>
              <a:t>Ymddangos </a:t>
            </a:r>
            <a:r>
              <a:rPr lang="cy-GB" sz="2400" dirty="0"/>
              <a:t>yn wybodus ac yn effeithiol</a:t>
            </a:r>
            <a:endParaRPr lang="en-GB" sz="2400" dirty="0"/>
          </a:p>
          <a:p>
            <a:pPr marL="171450" indent="-171450" defTabSz="914377">
              <a:buClr>
                <a:srgbClr val="ED1E87"/>
              </a:buClr>
              <a:buFont typeface="Arial" panose="020B0604020202020204" pitchFamily="34" charset="0"/>
              <a:buChar char="•"/>
            </a:pPr>
            <a:endParaRPr lang="en-GB" altLang="en-US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02635" y="361539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-561703" y="0"/>
            <a:ext cx="9144000" cy="1083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200" b="1" dirty="0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Elfennau allweddol </a:t>
            </a:r>
            <a:endParaRPr lang="cy-GB" sz="4200" b="1" dirty="0" smtClean="0">
              <a:solidFill>
                <a:srgbClr val="5CC9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4200" b="1" dirty="0" smtClean="0">
                <a:solidFill>
                  <a:srgbClr val="5CC9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cyfathrebu</a:t>
            </a:r>
            <a:endParaRPr lang="en-GB" sz="4200" b="1" dirty="0">
              <a:solidFill>
                <a:srgbClr val="5CC9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686050"/>
            <a:ext cx="1551587" cy="4186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602635" y="361539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2047500"/>
            <a:ext cx="9144000" cy="1061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200" b="1" u="sng" dirty="0" err="1" smtClean="0">
                <a:solidFill>
                  <a:srgbClr val="ED1E87"/>
                </a:solidFill>
                <a:latin typeface="Arial"/>
                <a:cs typeface="Arial"/>
              </a:rPr>
              <a:t>Adran</a:t>
            </a:r>
            <a:r>
              <a:rPr lang="en-GB" sz="5200" b="1" u="sng" dirty="0" smtClean="0">
                <a:solidFill>
                  <a:srgbClr val="ED1E87"/>
                </a:solidFill>
                <a:latin typeface="Arial"/>
                <a:cs typeface="Arial"/>
              </a:rPr>
              <a:t> 3</a:t>
            </a:r>
          </a:p>
          <a:p>
            <a:endParaRPr lang="en-GB" sz="4200" b="1" u="sng" dirty="0">
              <a:solidFill>
                <a:srgbClr val="ED1E87"/>
              </a:solidFill>
              <a:latin typeface="Arial"/>
              <a:cs typeface="Arial"/>
            </a:endParaRPr>
          </a:p>
          <a:p>
            <a:endParaRPr lang="en-GB" sz="4200" b="1" u="sng" dirty="0" smtClean="0">
              <a:solidFill>
                <a:srgbClr val="ED1E87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800350"/>
            <a:ext cx="1509221" cy="4071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3434" y="2800350"/>
            <a:ext cx="51990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b="1" dirty="0" err="1" smtClean="0">
                <a:solidFill>
                  <a:srgbClr val="ED1E87"/>
                </a:solidFill>
                <a:latin typeface="Arial"/>
                <a:cs typeface="Arial"/>
              </a:rPr>
              <a:t>Dechrau’n</a:t>
            </a:r>
            <a:r>
              <a:rPr lang="en-GB" sz="5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5200" b="1" dirty="0" err="1">
                <a:solidFill>
                  <a:srgbClr val="ED1E87"/>
                </a:solidFill>
                <a:latin typeface="Arial"/>
                <a:cs typeface="Arial"/>
              </a:rPr>
              <a:t>d</a:t>
            </a:r>
            <a:r>
              <a:rPr lang="en-GB" sz="5200" b="1" dirty="0" err="1" smtClean="0">
                <a:solidFill>
                  <a:srgbClr val="ED1E87"/>
                </a:solidFill>
                <a:latin typeface="Arial"/>
                <a:cs typeface="Arial"/>
              </a:rPr>
              <a:t>da</a:t>
            </a:r>
            <a:endParaRPr lang="en-GB" sz="5200" b="1" dirty="0">
              <a:solidFill>
                <a:srgbClr val="ED1E8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4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3" y="22286"/>
            <a:ext cx="1410780" cy="12270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33140" y="-552280"/>
            <a:ext cx="9144000" cy="1673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Pwysigrwydd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cyswllt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cyntaf</a:t>
            </a:r>
            <a:endParaRPr lang="en-GB" sz="4200" b="1" dirty="0">
              <a:solidFill>
                <a:srgbClr val="ED1E87"/>
              </a:solidFill>
              <a:latin typeface="Arial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61312" y="629103"/>
            <a:ext cx="7449548" cy="5586145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u="sng" dirty="0" smtClean="0">
              <a:solidFill>
                <a:srgbClr val="ED1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endParaRPr lang="cy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pobl yn ffonio ar adeg pan fyddant yn wynebu straen a her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Efallai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 byddant yn teimlo eu bod yn glir iawn ynglŷn â’r hyn sydd ei angen arnynt, a 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E87"/>
              </a:buClr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</a:p>
          <a:p>
            <a:pPr>
              <a:buClr>
                <a:srgbClr val="ED1E87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Efallai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eu bod yn ddryslyd, yn bryderus, yn ofnus, yn rhwystredig, yn ddig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angen amser arnynt i fyfyrio, i glywed eu hunain yn siarad a chlywed eu hunain yn dod yn fwy eglur.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36477" y="2037143"/>
            <a:ext cx="1937346" cy="5227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17915" y="4192990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3347" y="2300816"/>
            <a:ext cx="716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Pa fath o sylwadau y clywch eich gilydd yn eu gwneud ynglŷn â rhai o'r pethau rydych yn teimlo bod yn rhaid i chi eu goddef?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0125" y="292405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y-GB" sz="4200" b="1" dirty="0">
                <a:solidFill>
                  <a:srgbClr val="ED1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Enghreifftiau o feddwl </a:t>
            </a:r>
            <a:r>
              <a:rPr lang="cy-GB" sz="4200" b="1" dirty="0" smtClean="0">
                <a:solidFill>
                  <a:srgbClr val="ED1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</a:p>
          <a:p>
            <a:pPr>
              <a:lnSpc>
                <a:spcPct val="100000"/>
              </a:lnSpc>
            </a:pPr>
            <a:r>
              <a:rPr lang="cy-GB" sz="4200" b="1" dirty="0" smtClean="0">
                <a:solidFill>
                  <a:srgbClr val="ED1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4200" b="1" dirty="0">
                <a:solidFill>
                  <a:srgbClr val="ED1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negyddol</a:t>
            </a:r>
            <a:endParaRPr lang="en-GB" sz="4200" b="1" dirty="0" smtClean="0">
              <a:solidFill>
                <a:srgbClr val="ED1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645257"/>
            <a:ext cx="1937346" cy="5227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43692" y="-343753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Ffocysu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eich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sgiliau</a:t>
            </a:r>
            <a:endParaRPr lang="en-GB" sz="4200" b="1" dirty="0">
              <a:solidFill>
                <a:srgbClr val="ED1E87"/>
              </a:solidFill>
              <a:latin typeface="Arial"/>
              <a:cs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2922" y="1028014"/>
            <a:ext cx="7449548" cy="5586145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 mynegi empathi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Archwilio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pryderon a dyheadau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Disgwyl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ymateb amddiffynnol naturiol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Helpu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pobl i ddeall a gwerthfawrogi eu cryfderau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Osgoi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dadleuon a </a:t>
            </a: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gwrthdaro</a:t>
            </a:r>
          </a:p>
          <a:p>
            <a:pPr>
              <a:buClr>
                <a:srgbClr val="ED1E87"/>
              </a:buClr>
            </a:pP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E87"/>
              </a:buClr>
            </a:pP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I’ch galluogi i</a:t>
            </a: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Clr>
                <a:srgbClr val="ED1E87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Sylwi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ar bobl o ran y problemau y maent yn eu hwynebu, nid dim ond y problemau y maent yn eu hachosi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Sylwi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ar alluoedd pobl i newid eu llwybr eu hunain ac i wrthbwyso eu risg a'u pryderon eu hunain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Canolbwyntio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ar eu gobeithion a’u dyheadau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Sylwi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ar gryfderau teuluoedd / grwpiau / unedau a chefnogi'r hyn sy'n bwysig iddynt, gan adeiladu ar eu gwytnwch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Gwneud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penderfyniadau gwell (gyda'r unigolyn) yn seiliedig ar y wybodaeth gywir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Cyfeirio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at y gwasanaethau mwyaf priodol os oes angen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1165" y="22007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5200" b="1" dirty="0" err="1" smtClean="0">
                <a:solidFill>
                  <a:srgbClr val="ED1E87"/>
                </a:solidFill>
                <a:latin typeface="Arial"/>
                <a:cs typeface="Arial"/>
              </a:rPr>
              <a:t>Dychmygwch</a:t>
            </a:r>
            <a:endParaRPr lang="en-GB" sz="5200" b="1" dirty="0" smtClean="0">
              <a:solidFill>
                <a:srgbClr val="ED1E87"/>
              </a:solidFill>
              <a:latin typeface="Arial"/>
              <a:cs typeface="Arial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04410" y="1175293"/>
            <a:ext cx="7449548" cy="4970591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u="sng" dirty="0" smtClean="0">
              <a:solidFill>
                <a:srgbClr val="FDC536"/>
              </a:solidFill>
              <a:latin typeface="Arial"/>
              <a:cs typeface="Arial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Rywbeth rydych chi'n teimlo bod angen i chi fynd i'r afael ag ef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Cydbwysedd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gwaith / bywyd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Bwyta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Ymarfer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corff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Rhianta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Cynorthwyo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rhieni oedrannus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Yfed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llai o win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Gwnewch ymrwymiad i weithredu nawr!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05214" y="1637158"/>
            <a:ext cx="7449548" cy="2970044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u="sng" dirty="0" smtClean="0">
              <a:solidFill>
                <a:srgbClr val="FDC536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• Unigolion 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gwybodaeth sy’n gwneud penderfyniadau ac yn cadw pobl yn ddiogel.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E87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• Os ydym yn penderfynu gweithredu, oni bai ein bod wedi gwneud y penderfyniad a’r ymrwymiad ein hunain, efallai y byddwn yn annhebygol o ddal ati gydag ef.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1165" y="159044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Cael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profiad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o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newid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ymddygiad</a:t>
            </a:r>
            <a:endParaRPr lang="en-GB" sz="4200" b="1" dirty="0" smtClean="0">
              <a:solidFill>
                <a:srgbClr val="ED1E8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95485" y="-182369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Rheoli’r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sgwrs</a:t>
            </a:r>
            <a:endParaRPr lang="en-GB" sz="4200" b="1" dirty="0" smtClean="0">
              <a:solidFill>
                <a:srgbClr val="ED1E87"/>
              </a:solidFill>
              <a:latin typeface="Arial"/>
              <a:cs typeface="Arial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22780" y="1008022"/>
            <a:ext cx="7449548" cy="4970591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u="sng" dirty="0" smtClean="0">
              <a:solidFill>
                <a:srgbClr val="FDC536"/>
              </a:solidFill>
              <a:latin typeface="Arial"/>
              <a:cs typeface="Arial"/>
            </a:endParaRPr>
          </a:p>
          <a:p>
            <a:pPr>
              <a:buClr>
                <a:srgbClr val="ED1E87"/>
              </a:buClr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Rydych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Gwneud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ymrwymiad i wrando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yn ddigyffro ac yn bwrpasol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Canolbwyntio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ar y materion pwysicaf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Cydnabod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yr her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Adeiladu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ar gryfderau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Archwilio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gobeithion a dyheadau’r unigolyn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Parchu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sgiliau, gwybodaeth ac arbenigedd yr unigolyn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E87"/>
              </a:buClr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D1E87"/>
              </a:buClr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rydych chi’n ceisio osgoi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D1E87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Achub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, cynghori, dweud wrth, neu 'wneud i' yn hytrach na 'gyda'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588653"/>
            <a:ext cx="1336146" cy="2714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05214" y="2006491"/>
            <a:ext cx="7449548" cy="2231380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u="sng" dirty="0" smtClean="0">
              <a:solidFill>
                <a:srgbClr val="FDC536"/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ED1E87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Cwestiynau agored sy’n creu cysylltiad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D1E87"/>
              </a:buClr>
              <a:buFont typeface="+mj-lt"/>
              <a:buAutoNum type="arabicPeriod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Gwrando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gweithredol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D1E87"/>
              </a:buClr>
              <a:buFont typeface="+mj-lt"/>
              <a:buAutoNum type="arabicPeriod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Cwestiynau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agored sy’n archwilio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D1E87"/>
              </a:buClr>
              <a:buFont typeface="+mj-lt"/>
              <a:buAutoNum type="arabicPeriod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Cyfnewid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gwybodaeth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D1E87"/>
              </a:buClr>
              <a:buFont typeface="+mj-lt"/>
              <a:buAutoNum type="arabicPeriod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Crynodeb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 chamau gweithredu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1165" y="159044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5 cam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sgwrs</a:t>
            </a:r>
            <a:r>
              <a:rPr lang="en-GB" sz="4200" b="1" dirty="0" smtClean="0">
                <a:solidFill>
                  <a:srgbClr val="ED1E87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ED1E87"/>
                </a:solidFill>
                <a:latin typeface="Arial"/>
                <a:cs typeface="Arial"/>
              </a:rPr>
              <a:t>dda</a:t>
            </a:r>
            <a:endParaRPr lang="en-GB" sz="4200" b="1" dirty="0" smtClean="0">
              <a:solidFill>
                <a:srgbClr val="ED1E87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444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u="sng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Adran</a:t>
            </a:r>
            <a:r>
              <a:rPr lang="en-US" sz="5200" b="1" u="sng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u="sng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5200" b="1" u="sng" dirty="0">
              <a:solidFill>
                <a:srgbClr val="FDC53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8370" y="2520356"/>
            <a:ext cx="58272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Sgyrsiau</a:t>
            </a:r>
            <a:r>
              <a:rPr lang="en-US" sz="5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GB" sz="5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159" y="248293"/>
            <a:ext cx="9144000" cy="900875"/>
          </a:xfrm>
        </p:spPr>
        <p:txBody>
          <a:bodyPr>
            <a:normAutofit/>
          </a:bodyPr>
          <a:lstStyle/>
          <a:p>
            <a:r>
              <a:rPr lang="en-GB" sz="4200" b="1" dirty="0" err="1" smtClean="0">
                <a:solidFill>
                  <a:srgbClr val="36B555"/>
                </a:solidFill>
                <a:latin typeface="Arial"/>
                <a:cs typeface="Arial"/>
              </a:rPr>
              <a:t>Nodau</a:t>
            </a:r>
            <a:r>
              <a:rPr lang="en-GB" sz="4200" b="1" dirty="0" smtClean="0">
                <a:solidFill>
                  <a:srgbClr val="36B555"/>
                </a:solidFill>
                <a:latin typeface="Arial"/>
                <a:cs typeface="Arial"/>
              </a:rPr>
              <a:t> ac </a:t>
            </a:r>
            <a:r>
              <a:rPr lang="en-GB" sz="4200" b="1" dirty="0" err="1" smtClean="0">
                <a:solidFill>
                  <a:srgbClr val="36B555"/>
                </a:solidFill>
                <a:latin typeface="Arial"/>
                <a:cs typeface="Arial"/>
              </a:rPr>
              <a:t>amcanion</a:t>
            </a:r>
            <a:endParaRPr lang="en-GB" sz="4200" b="1" dirty="0">
              <a:solidFill>
                <a:srgbClr val="36B555"/>
              </a:solidFill>
              <a:latin typeface="Arial"/>
              <a:cs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2976" y="1486561"/>
            <a:ext cx="8056931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</a:t>
            </a:r>
            <a:endParaRPr lang="en-GB" sz="24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6B555"/>
              </a:buClr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Cefnogi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sgyrsiau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gwell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Amcanion</a:t>
            </a:r>
            <a:endParaRPr lang="en-GB" sz="24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Gwybod pam fod sgiliau sgwrsio effeithiol yn hanfodol i’r gwasanaeth hwn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Archwilio’r sgiliau sgwrsio hanfodol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Trafod a rhoi cynnig ar y canlyniadau y gallwch eu cael drwy ddefnyddio sgyrsiau effeithiol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243197"/>
            <a:ext cx="1937346" cy="5227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05214" y="2006489"/>
            <a:ext cx="7449548" cy="2231380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0850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 u="sng" dirty="0" smtClean="0">
              <a:solidFill>
                <a:srgbClr val="FDC536"/>
              </a:solidFill>
              <a:latin typeface="Arial"/>
              <a:cs typeface="Arial"/>
            </a:endParaRPr>
          </a:p>
          <a:p>
            <a:pPr marL="457200" indent="-457200">
              <a:buClr>
                <a:srgbClr val="FDC536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Cwestiynau agored sy’n creu cysylltiad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DC536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Gwrando gweithredol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DC536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Cwestiynau agored sy’n archwilio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DC536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Cyfnewid gwybodaeth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DC536"/>
              </a:buClr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Crynodeb a chamau gweithredu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1165" y="159044"/>
            <a:ext cx="9144000" cy="11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smtClean="0">
                <a:solidFill>
                  <a:srgbClr val="FDC536"/>
                </a:solidFill>
                <a:latin typeface="Arial"/>
                <a:cs typeface="Arial"/>
              </a:rPr>
              <a:t>5 cam </a:t>
            </a:r>
            <a:r>
              <a:rPr lang="en-GB" sz="4200" b="1" dirty="0" err="1" smtClean="0">
                <a:solidFill>
                  <a:srgbClr val="FDC536"/>
                </a:solidFill>
                <a:latin typeface="Arial"/>
                <a:cs typeface="Arial"/>
              </a:rPr>
              <a:t>sgwrs</a:t>
            </a:r>
            <a:r>
              <a:rPr lang="en-GB" sz="4200" b="1" dirty="0" smtClean="0">
                <a:solidFill>
                  <a:srgbClr val="FDC536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FDC536"/>
                </a:solidFill>
                <a:latin typeface="Arial"/>
                <a:cs typeface="Arial"/>
              </a:rPr>
              <a:t>dda</a:t>
            </a:r>
            <a:endParaRPr lang="en-GB" sz="4200" b="1" dirty="0" smtClean="0">
              <a:solidFill>
                <a:srgbClr val="FDC536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445" y="16418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1 Cwestiynau agored </a:t>
            </a:r>
            <a:endParaRPr lang="cy-GB" sz="42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 arweiniol) sy’n creu </a:t>
            </a:r>
            <a:endParaRPr lang="cy-GB" sz="42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cysylltiad 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6664" y="2520356"/>
            <a:ext cx="6340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Er enghraifft:-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"Dywedwch rywfaint wrthyf am yr hyn sy'n digwydd"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Yn hytrach na'u 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harwain: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-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"Beth yw'r broblem a sut allaf fi helpu?"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8809" y="31625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2 Gwrando gweithredol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428" y="2520356"/>
            <a:ext cx="582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7329" y="2331967"/>
            <a:ext cx="6309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Ymatebwch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drwy adael i bobl wybod eich bod yn gwrando ac yn deall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Ymatebwch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â datganiadau adlewyrchol byr sy'n mynd at wraidd y mater.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445" y="42544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4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Pŵer adlewyrchu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3418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86689" y="4157578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428" y="2520356"/>
            <a:ext cx="582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19" y="1313064"/>
            <a:ext cx="72660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ydych yn adlewyrchu, rydych yn canolbwyntio ar fyd yr unigolyn, eu meddyliau, eu problemau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yn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hytrach na…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Dim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ond gofyn y cwestiynau sydd eu hangen ar y system a all, neu a all beidio â bod yn berthnasol neu'n 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ystyrlon  </a:t>
            </a:r>
          </a:p>
          <a:p>
            <a:pPr>
              <a:buClr>
                <a:srgbClr val="FDC536"/>
              </a:buClr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Wneud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awgrymiadau neu gynnig cyngor yn rhy fuan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Cofiwch - datganiadau adlewyrchol yw eich ffordd o sicrhau dealltwriaeth reddfol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2515" y="17731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36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staff medrus yn gweithio </a:t>
            </a:r>
            <a:endParaRPr lang="cy-GB" sz="36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36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gyda’r </a:t>
            </a:r>
            <a:r>
              <a:rPr lang="cy-GB" sz="36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teimladau a all fod yn sail </a:t>
            </a:r>
            <a:endParaRPr lang="cy-GB" sz="36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36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y-GB" sz="36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ymddygiad</a:t>
            </a:r>
            <a:endParaRPr lang="en-GB" sz="36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71132" y="2982021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53412" y="4370679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428" y="2520356"/>
            <a:ext cx="582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19" y="1313064"/>
            <a:ext cx="7266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52036"/>
              </p:ext>
            </p:extLst>
          </p:nvPr>
        </p:nvGraphicFramePr>
        <p:xfrm>
          <a:off x="1188719" y="2121489"/>
          <a:ext cx="6858000" cy="37281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29000"/>
                <a:gridCol w="3429000"/>
              </a:tblGrid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Am fod unigolyn yn teimlo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mbria"/>
                          <a:cs typeface="Times New Roman"/>
                        </a:rPr>
                        <a:t>Gallant (ymddygiad)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Cywilydd</a:t>
                      </a:r>
                      <a:endParaRPr lang="en-GB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Wrthod cydweithredu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Euogrwydd</a:t>
                      </a:r>
                      <a:endParaRPr lang="en-GB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Osgoi apwyntiadau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Ofn cael eu barnu 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Bychanu’r problemau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Ofn canlyniadau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Dweud celwydd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Ofn bod yn agored i niwed 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Dadlau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>
                          <a:effectLst/>
                          <a:latin typeface="Arial"/>
                          <a:ea typeface="Cambria"/>
                          <a:cs typeface="Times New Roman"/>
                        </a:rPr>
                        <a:t>Panig</a:t>
                      </a:r>
                      <a:endParaRPr lang="en-GB" sz="11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76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y-GB" sz="16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Cytuno’n oddefol</a:t>
                      </a:r>
                      <a:endParaRPr lang="en-GB" sz="11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7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2515" y="1773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Ymarfer datganiadau </a:t>
            </a:r>
            <a:endParaRPr lang="cy-GB" sz="42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adlewyrchol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71132" y="2650984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275144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8719" y="1894114"/>
            <a:ext cx="6727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C536"/>
              </a:buClr>
            </a:pP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Mewn grwpiau o </a:t>
            </a: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person i fod yn siaradwr sy’n siarad am fater sy’n peri pryder i chi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Ail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berson i gadw llygad ar yr amser a hwyluso trafodaeth ar y cyd ar ôl 5 munud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Trydydd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person i wrando ar, ac adlewyrchu sefyllfa’r siaradwr, gan ystyried:-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sy’n bwysig iddynt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(e.e. rydych yn ceisio helpu eich mam i aros yn ei chartref)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19" y="1313064"/>
            <a:ext cx="7266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8611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Ymarfer datganiadau </a:t>
            </a:r>
          </a:p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adlewyrchol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71132" y="2650984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275144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526" y="1759340"/>
            <a:ext cx="7367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deimladau a allai fod yn sail i’r geiriau?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E.e. rydych yn pryderu’n fawr, nid yw hyn erioed wedi digwydd o’r blaen</a:t>
            </a:r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y-GB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wyf fi wedi sylwi arno ynglŷn â’r her y maent yn ei hwynebu</a:t>
            </a:r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Mae’n anodd i chi gyda chymaint o gyfrifoldebau sy’n gwrthdaro</a:t>
            </a:r>
            <a:r>
              <a:rPr lang="cy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wyf fi wedi sylwi arno ynglŷn </a:t>
            </a:r>
            <a:r>
              <a:rPr lang="cy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â’u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cryfderau / gwerthoedd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Rydych eisiau’r gorau i’ch mam ac rydych yn gwneud eich gorau glas</a:t>
            </a:r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8719" y="1313064"/>
            <a:ext cx="7266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71132" y="2650984"/>
            <a:ext cx="1608158" cy="4338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68073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3 Gofyn cwestiynau sy’n archwilio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275144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2492" y="2231649"/>
            <a:ext cx="7367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Agored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, nid caeëdig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Syml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, nid lluosog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cwestiynau arweiniol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Osgoi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'Pam'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Cwestiynau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allweddol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8611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Cwestiynau agored sy’n </a:t>
            </a:r>
            <a:endParaRPr lang="cy-GB" sz="42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archwilio </a:t>
            </a: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(darganfod beth </a:t>
            </a:r>
            <a:endParaRPr lang="cy-GB" sz="42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 </a:t>
            </a: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bwysig)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71132" y="2650984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275144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8476" y="2229549"/>
            <a:ext cx="7367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sy’n peri fwyaf o bryder i chi?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fyddai’n peri pryder i chi pe na bai dim yn newid?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ydych chi wedi sylwi arno pan fo pethau ychydig yn well?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ydych chi’n gobeithio amdano os gall pethau wella?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fyddai’n digwydd i chi fod ychydig yn llai pryderus?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8611" y="2612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36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Ymgysylltu â gweithwyr proffesiynol eraill pan fyddant am atgyfeirio </a:t>
            </a:r>
            <a:endParaRPr lang="cy-GB" sz="36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36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atoch</a:t>
            </a:r>
            <a:endParaRPr lang="en-GB" sz="36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110320" y="2820801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17316" y="4444961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722" y="1779567"/>
            <a:ext cx="7367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gaf fi wirio rhai pethau gyda chi er mwyn i mi fod yn glir ynglŷn â’r hyn a allai fod ei angen gennym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yn benodol am eu sefyllfa sy'n peri pryder i chi?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ydych chi wedi sylwi arno am y teulu pan fydd pethau'n mynd yn dda?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fyddai'n digwydd ymhen 3 mis pe bai pethau'n gwella?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allech chi fod ei eisiau gennym yn benodol i'w helpu i gyflawni hyn?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fyddai eich rôl o hyn ymlaen a sut allwn ni gadw mewn cysylltiad?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10238" y="1812934"/>
            <a:ext cx="7733511" cy="4484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Ymateb i ystod eang o geisiadau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Galw cynyddol ac amser cyfyngedig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Gorfod nodi'r hyn sydd bwysicaf i'r unigolyn yng nghyd-destun yr ymyrraeth gofal cymdeithasol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Rhoi'r ymateb cywir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Teimlo’n ddiogel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Teimlo'n dda ynglŷn â pha mor dda rydych yn gwneud eich gwaith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Darparu Gwybodaeth, Cyngor a Chymorth wyneb yn wyneb neu dros y ffôn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8" y="0"/>
            <a:ext cx="1646362" cy="1431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93920" y="2154708"/>
            <a:ext cx="1937346" cy="522703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474696" y="265515"/>
            <a:ext cx="9144000" cy="900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40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Cyd-destun Gwybodaeth, </a:t>
            </a:r>
            <a:endParaRPr lang="cy-GB" sz="4000" b="1" dirty="0" smtClean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4000" b="1" dirty="0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 a </a:t>
            </a:r>
            <a:r>
              <a:rPr lang="cy-GB" sz="40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Chymorth</a:t>
            </a:r>
            <a:endParaRPr lang="en-GB" sz="40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3114" y="36933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4 Cyfnewid gwybodaeth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19130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43290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721" y="2252548"/>
            <a:ext cx="7367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Er enghraifft:-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hoffech chi i mi roi ychydig mwy o wybodaeth i chi?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gaf fi ofyn i chi am ychydig mwy o wybodaeth?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3114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5 Crynodeb a chamau gweithredu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19130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43290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1721" y="2102422"/>
            <a:ext cx="7367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Ffocws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ar faterion 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allweddol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yw’r 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cryfderau / sgiliau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a’r ysgogiadau rydych wedi sylwi arnynt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gamau gweithredu y maent wedi penderfynu eu rhoi ar waith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Crynodebau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sy’n grymuso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8073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38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Enghraifft o grynodeb o sgwrs </a:t>
            </a:r>
            <a:endParaRPr lang="cy-GB" sz="38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38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 </a:t>
            </a:r>
            <a:r>
              <a:rPr lang="cy-GB" sz="38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 sy’n bryderus</a:t>
            </a:r>
            <a:endParaRPr lang="en-GB" sz="38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58238" y="4515126"/>
            <a:ext cx="1336146" cy="2714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823" y="1515912"/>
            <a:ext cx="76958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Rydych yn bryderus iawn y gallai eich mam fod yn colli prydau bwyd yn ystod y dydd gan fod paratoi bwyd yn boenus iddi.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Mae ei ffrindiau neu gymydog yn galw dair gwaith yr wythnos ac rydych chi'n galw ar y penwythnos ond mae yna rai adegau pan fydd hi ar ei phen ei hun.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Hoffech ystyried opsiynau gyda'ch mam ynglŷn â sut y gallai hi ymdopi ar y dyddiau hyn.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Mae hon yn sefyllfa newydd a dieithr i chi a'ch mam, sy'n fenyw gref ac annibynnol."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Cwestiwn ar gyfer y gweithiwr a’r ferch: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i="1" dirty="0">
                <a:latin typeface="Arial" panose="020B0604020202020204" pitchFamily="34" charset="0"/>
                <a:cs typeface="Arial" panose="020B0604020202020204" pitchFamily="34" charset="0"/>
              </a:rPr>
              <a:t>"Beth yw eich meddyliau chi ynglŷn â’r camau nesaf?"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6633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38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Meddwl am ba gam(au) y gallech chi’ch dau fod eu heisiau </a:t>
            </a:r>
            <a:endParaRPr lang="cy-GB" sz="3800" b="1" dirty="0" smtClean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y-GB" sz="38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o’ch </a:t>
            </a:r>
            <a:r>
              <a:rPr lang="cy-GB" sz="3800" b="1" dirty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sgwrs...</a:t>
            </a:r>
            <a:endParaRPr lang="en-GB" sz="38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58070" y="3138933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998194" y="4626616"/>
            <a:ext cx="1336146" cy="271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07" y="1846659"/>
            <a:ext cx="71845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C536"/>
              </a:buClr>
            </a:pP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Yr hyn y mae’r unigolyn yn mynd i'w wneud nesaf a'r hyn y mae’r gweithiwr yn mynd i'w wneud nesaf - enghreifftiau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yr unigolyn yn trafod mwy gydag aelodau o'r teulu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yr unigolyn yn casglu rhagor o wybodaeth ac yn ffonio eto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yr unigolyn yn meddwl ychydig mwy am bethau cyn penderfynu ar unrhyw gamau gweithredu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yr unigolyn yn cysylltu â gwasanaeth a awgrymwyd yn dilyn cyfeirio gan staff rheng flaen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 gweithiwr yn cynnig cyswllt pellach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 gweithiwr yn cynnig / yn cael cyngor mwy arbenigol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Bydd </a:t>
            </a:r>
            <a:r>
              <a:rPr lang="cy-GB" sz="2000" dirty="0">
                <a:latin typeface="Arial" panose="020B0604020202020204" pitchFamily="34" charset="0"/>
                <a:cs typeface="Arial" panose="020B0604020202020204" pitchFamily="34" charset="0"/>
              </a:rPr>
              <a:t>y gweithiwr yn atgyfeirio i mewn i'r sefydliad neu at wasanaeth arall i gael cymorth arbenigol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6633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y-GB" sz="4200" b="1" dirty="0">
                <a:solidFill>
                  <a:srgbClr val="FDC536"/>
                </a:solidFill>
              </a:rPr>
              <a:t>Strategaethau ar gyfer lleddfu </a:t>
            </a:r>
            <a:endParaRPr lang="cy-GB" sz="4200" b="1" dirty="0" smtClean="0">
              <a:solidFill>
                <a:srgbClr val="FDC536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cy-GB" sz="4200" b="1" dirty="0" smtClean="0">
                <a:solidFill>
                  <a:srgbClr val="FDC536"/>
                </a:solidFill>
              </a:rPr>
              <a:t>sgyrsiau </a:t>
            </a:r>
            <a:r>
              <a:rPr lang="cy-GB" sz="4200" b="1" dirty="0">
                <a:solidFill>
                  <a:srgbClr val="FDC536"/>
                </a:solidFill>
              </a:rPr>
              <a:t>heriol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19130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43290"/>
            <a:ext cx="1336146" cy="271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07" y="1846659"/>
            <a:ext cx="718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009" y="1846659"/>
            <a:ext cx="7252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 wnewch pan na fydd yr unigolyn yn cael diwrnod da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dactegau a ddefnyddiwch i geisio atal eich hun rhag cael eich sugno i mewn i emosiynau megis pryder neu ddicter?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6633" y="195943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2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Senarios</a:t>
            </a:r>
            <a:r>
              <a:rPr lang="en-US" sz="42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achos</a:t>
            </a:r>
            <a:endParaRPr lang="en-GB" sz="42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819576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54983"/>
            <a:ext cx="1336146" cy="271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07" y="1846659"/>
            <a:ext cx="718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709" y="1375213"/>
            <a:ext cx="72521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DC536"/>
              </a:buClr>
            </a:pP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Mewn grwpiau o 3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person i fod yn unigolyn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Ail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berson i ddilyn y camau, gan gofio adlewyrchu a chadarnhau drwy’r amser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DC536"/>
              </a:buClr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Trydydd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person i gadw llygad ar yr amser, arsylwi a hwyluso’r broses o adrodd yn ôl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Dowch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â’r ymarfer i ben ar ôl 10 munud ac adroddwch yn ôl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67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Adborth</a:t>
            </a:r>
            <a:r>
              <a:rPr lang="en-US" sz="48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8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ymarfer</a:t>
            </a:r>
            <a:endParaRPr lang="en-GB" sz="48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0823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54983"/>
            <a:ext cx="1336146" cy="271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07" y="1846659"/>
            <a:ext cx="718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6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Camau</a:t>
            </a:r>
            <a:r>
              <a:rPr lang="en-US" sz="4800" b="1" dirty="0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DC5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nesaf</a:t>
            </a:r>
            <a:endParaRPr lang="en-GB" sz="4800" b="1" dirty="0">
              <a:solidFill>
                <a:srgbClr val="FDC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2530823"/>
            <a:ext cx="1608158" cy="433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07854" y="4154983"/>
            <a:ext cx="1336146" cy="27147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3407" y="1846659"/>
            <a:ext cx="7184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839" y="1846659"/>
            <a:ext cx="6635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Gwaith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dilynol mewn cyfarfodydd tîm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Trafod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achosion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DC536"/>
              </a:buClr>
              <a:buFont typeface="Arial" panose="020B0604020202020204" pitchFamily="34" charset="0"/>
              <a:buChar char="•"/>
            </a:pP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Adolygu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eich 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cynnydd…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Beth fyddaf yn sylwi arnaf fy hun yn ei wneud?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Beth fyddaf yn sylwi ar eraill yn ei wneud?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937" y="154549"/>
            <a:ext cx="1504363" cy="13084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79722" y="147081"/>
            <a:ext cx="9144000" cy="15680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38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Deddf Gwasanaethau Cymdeithasol </a:t>
            </a:r>
            <a:endParaRPr lang="cy-GB" sz="3800" b="1" dirty="0" smtClean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sz="3800" b="1" dirty="0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y-GB" sz="38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Llesiant (Cymru) 2014</a:t>
            </a:r>
            <a:endParaRPr lang="en-GB" sz="38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14828" y="1344746"/>
            <a:ext cx="695929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Llais a Rheolaeth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Osgoi creu dibyniaeth ddiangen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Cynaliadwyedd - gyda llai o wasanaethau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Cymorth ‘yr hyn sydd bwysicaf’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Atal drwy ymyrraeth gynharach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Mynediad at wybodaeth am amrywiaeth o opsiynau drwy gyfeirio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Diwedd y diwylliant blwch ticio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Canlyniad - cynnal neu adfer cymaint o annibyniaeth â phosibl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Mae'n rhoi caniatâd i wneud pethau'n wahanol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2143125"/>
            <a:ext cx="1752816" cy="4729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872415" y="4324711"/>
            <a:ext cx="1253885" cy="25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17566" y="2569561"/>
            <a:ext cx="1662545" cy="44856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509452" y="276253"/>
            <a:ext cx="9144000" cy="1003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2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yw’r gobeithion ar </a:t>
            </a:r>
            <a:r>
              <a:rPr lang="cy-GB" sz="4200" b="1" dirty="0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</a:p>
          <a:p>
            <a:r>
              <a:rPr lang="cy-GB" sz="4200" b="1" dirty="0" smtClean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42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Ddeddf?</a:t>
            </a:r>
            <a:endParaRPr lang="en-GB" sz="42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95261" y="4129088"/>
            <a:ext cx="1440179" cy="2926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278" y="1645921"/>
            <a:ext cx="71845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"Yn y bôn, rydym am gael system a fydd yn </a:t>
            </a:r>
            <a:r>
              <a:rPr lang="cy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symlach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, lle bydd pobl yn cael eu holi am yr hyn sy'n bwysig iddynt hwy ac sy'n cyfleu'r hyn y </a:t>
            </a:r>
            <a:r>
              <a:rPr lang="cy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gallant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ei gyfrannu at eu llesiant eu hunain"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cy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Drakeford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Ffilm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fer i'n helpu i ddeall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y-GB" sz="24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 //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y-GB" sz="24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www.youtube.com/watch?v=a2KiTnsv5ZM&amp;feature=youtu.be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28564"/>
            <a:ext cx="9144000" cy="2113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300"/>
              </a:spcAft>
            </a:pPr>
            <a:endParaRPr lang="en-GB" sz="4200" b="1" u="sng" dirty="0">
              <a:solidFill>
                <a:srgbClr val="5CC9E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632194"/>
            <a:ext cx="1937346" cy="5227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6914" y="1645257"/>
            <a:ext cx="5904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4000" b="1" dirty="0">
                <a:solidFill>
                  <a:srgbClr val="36B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yw’r weledigaeth ar gyfer ein gwasanaeth Gwybodaeth, Cyngor a Chymorth?</a:t>
            </a:r>
            <a:endParaRPr lang="en-GB" sz="4000" b="1" dirty="0">
              <a:solidFill>
                <a:srgbClr val="36B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314451"/>
            <a:ext cx="9144000" cy="3179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5200" b="1" u="sng" dirty="0" err="1" smtClean="0">
                <a:solidFill>
                  <a:srgbClr val="5CC9E3"/>
                </a:solidFill>
                <a:latin typeface="Arial"/>
                <a:cs typeface="Arial"/>
              </a:rPr>
              <a:t>Adran</a:t>
            </a:r>
            <a:r>
              <a:rPr lang="en-GB" sz="5200" b="1" u="sng" dirty="0" smtClean="0">
                <a:solidFill>
                  <a:srgbClr val="5CC9E3"/>
                </a:solidFill>
                <a:latin typeface="Arial"/>
                <a:cs typeface="Arial"/>
              </a:rPr>
              <a:t> 2</a:t>
            </a:r>
          </a:p>
          <a:p>
            <a:pPr>
              <a:lnSpc>
                <a:spcPct val="100000"/>
              </a:lnSpc>
            </a:pPr>
            <a:endParaRPr lang="en-GB" sz="5200" b="1" u="sng" dirty="0" smtClean="0">
              <a:solidFill>
                <a:srgbClr val="5CC9E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5200" b="1" dirty="0" err="1" smtClean="0">
                <a:solidFill>
                  <a:srgbClr val="5CC9E3"/>
                </a:solidFill>
                <a:latin typeface="Arial"/>
                <a:cs typeface="Arial"/>
              </a:rPr>
              <a:t>Ein</a:t>
            </a:r>
            <a:r>
              <a:rPr lang="en-GB" sz="5200" b="1" dirty="0" smtClean="0">
                <a:solidFill>
                  <a:srgbClr val="5CC9E3"/>
                </a:solidFill>
                <a:latin typeface="Arial"/>
                <a:cs typeface="Arial"/>
              </a:rPr>
              <a:t> </a:t>
            </a:r>
            <a:r>
              <a:rPr lang="en-GB" sz="5200" b="1" dirty="0" err="1" smtClean="0">
                <a:solidFill>
                  <a:srgbClr val="5CC9E3"/>
                </a:solidFill>
                <a:latin typeface="Arial"/>
                <a:cs typeface="Arial"/>
              </a:rPr>
              <a:t>profiad</a:t>
            </a:r>
            <a:r>
              <a:rPr lang="en-GB" sz="5200" b="1" dirty="0" smtClean="0">
                <a:solidFill>
                  <a:srgbClr val="5CC9E3"/>
                </a:solidFill>
                <a:latin typeface="Arial"/>
                <a:cs typeface="Arial"/>
              </a:rPr>
              <a:t> </a:t>
            </a:r>
            <a:r>
              <a:rPr lang="en-GB" sz="5200" b="1" dirty="0" err="1" smtClean="0">
                <a:solidFill>
                  <a:srgbClr val="5CC9E3"/>
                </a:solidFill>
                <a:latin typeface="Arial"/>
                <a:cs typeface="Arial"/>
              </a:rPr>
              <a:t>ni</a:t>
            </a:r>
            <a:endParaRPr lang="en-GB" sz="5200" b="1" dirty="0">
              <a:solidFill>
                <a:srgbClr val="5CC9E3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645257"/>
            <a:ext cx="1937346" cy="5227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415125" y="245742"/>
            <a:ext cx="9144000" cy="1151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4200" b="1" dirty="0" err="1" smtClean="0">
                <a:solidFill>
                  <a:srgbClr val="5CC9E3"/>
                </a:solidFill>
                <a:latin typeface="Arial"/>
                <a:cs typeface="Arial"/>
              </a:rPr>
              <a:t>Meddyliwch</a:t>
            </a:r>
            <a:r>
              <a:rPr lang="en-GB" sz="4200" b="1" dirty="0" smtClean="0">
                <a:solidFill>
                  <a:srgbClr val="5CC9E3"/>
                </a:solidFill>
                <a:latin typeface="Arial"/>
                <a:cs typeface="Arial"/>
              </a:rPr>
              <a:t> am </a:t>
            </a:r>
            <a:r>
              <a:rPr lang="en-GB" sz="4200" b="1" dirty="0" err="1" smtClean="0">
                <a:solidFill>
                  <a:srgbClr val="5CC9E3"/>
                </a:solidFill>
                <a:latin typeface="Arial"/>
                <a:cs typeface="Arial"/>
              </a:rPr>
              <a:t>enghraifft</a:t>
            </a:r>
            <a:r>
              <a:rPr lang="en-GB" sz="4200" b="1" dirty="0" smtClean="0">
                <a:solidFill>
                  <a:srgbClr val="5CC9E3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4200" b="1" dirty="0" err="1" smtClean="0">
                <a:solidFill>
                  <a:srgbClr val="5CC9E3"/>
                </a:solidFill>
                <a:latin typeface="Arial"/>
                <a:cs typeface="Arial"/>
              </a:rPr>
              <a:t>dda</a:t>
            </a:r>
            <a:endParaRPr lang="en-GB" sz="4200" b="1" dirty="0">
              <a:solidFill>
                <a:srgbClr val="5CC9E3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230" y="1977001"/>
            <a:ext cx="7743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Yn eich sgyrsiau prysur, meddyliwch am enghraifft o sgwrs dda a gawsoch gyda rhywun a ffoniodd.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Beth oeddech </a:t>
            </a:r>
            <a:r>
              <a:rPr lang="cy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chi’n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 fwyaf bodlon yn ei gylch?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Beth a gyflawnwyd gennych?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7">
              <a:buClr>
                <a:srgbClr val="ED1E87"/>
              </a:buClr>
              <a:buFont typeface="Arial" panose="020B0604020202020204" pitchFamily="34" charset="0"/>
              <a:buChar char="•"/>
            </a:pPr>
            <a:endParaRPr lang="en-GB" altLang="en-US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132156"/>
            <a:ext cx="1386241" cy="3740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91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GB" sz="4200" b="1" dirty="0" err="1" smtClean="0">
                <a:solidFill>
                  <a:srgbClr val="5CC9E3"/>
                </a:solidFill>
                <a:latin typeface="Arial"/>
                <a:cs typeface="Arial"/>
              </a:rPr>
              <a:t>Elfennau</a:t>
            </a:r>
            <a:r>
              <a:rPr lang="en-GB" sz="4200" b="1" dirty="0" smtClean="0">
                <a:solidFill>
                  <a:srgbClr val="5CC9E3"/>
                </a:solidFill>
                <a:latin typeface="Arial"/>
                <a:cs typeface="Arial"/>
              </a:rPr>
              <a:t> </a:t>
            </a:r>
            <a:r>
              <a:rPr lang="en-GB" sz="4200" b="1" dirty="0" err="1" smtClean="0">
                <a:solidFill>
                  <a:srgbClr val="5CC9E3"/>
                </a:solidFill>
                <a:latin typeface="Arial"/>
                <a:cs typeface="Arial"/>
              </a:rPr>
              <a:t>allweddol</a:t>
            </a:r>
            <a:endParaRPr lang="en-GB" sz="4200" b="1" dirty="0">
              <a:solidFill>
                <a:srgbClr val="5CC9E3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9" y="153607"/>
            <a:ext cx="1495614" cy="1300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645257"/>
            <a:ext cx="1937346" cy="5227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58111" y="4056512"/>
            <a:ext cx="1385889" cy="2815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4248" y="2624908"/>
            <a:ext cx="641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Beth yw elfennau pwysicaf cyfathrebu effeithiol yn eich profiad chi?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4400</TotalTime>
  <Words>2605</Words>
  <Application>Microsoft Office PowerPoint</Application>
  <PresentationFormat>On-screen Show (4:3)</PresentationFormat>
  <Paragraphs>525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Nodau ac amcanion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Elfennau allweddol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Denbighshire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 &amp; Bev</dc:title>
  <dc:creator>Clare Hughes</dc:creator>
  <cp:lastModifiedBy>Dyfan Jones</cp:lastModifiedBy>
  <cp:revision>277</cp:revision>
  <cp:lastPrinted>2016-06-06T14:57:54Z</cp:lastPrinted>
  <dcterms:created xsi:type="dcterms:W3CDTF">2015-12-11T11:52:52Z</dcterms:created>
  <dcterms:modified xsi:type="dcterms:W3CDTF">2017-10-23T12:40:21Z</dcterms:modified>
</cp:coreProperties>
</file>