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8"/>
  </p:notesMasterIdLst>
  <p:handoutMasterIdLst>
    <p:handoutMasterId r:id="rId39"/>
  </p:handoutMasterIdLst>
  <p:sldIdLst>
    <p:sldId id="287" r:id="rId2"/>
    <p:sldId id="258" r:id="rId3"/>
    <p:sldId id="281" r:id="rId4"/>
    <p:sldId id="280" r:id="rId5"/>
    <p:sldId id="284" r:id="rId6"/>
    <p:sldId id="262" r:id="rId7"/>
    <p:sldId id="275" r:id="rId8"/>
    <p:sldId id="266" r:id="rId9"/>
    <p:sldId id="282" r:id="rId10"/>
    <p:sldId id="265" r:id="rId11"/>
    <p:sldId id="277" r:id="rId12"/>
    <p:sldId id="267" r:id="rId13"/>
    <p:sldId id="286" r:id="rId14"/>
    <p:sldId id="308" r:id="rId15"/>
    <p:sldId id="276" r:id="rId16"/>
    <p:sldId id="288" r:id="rId17"/>
    <p:sldId id="289" r:id="rId18"/>
    <p:sldId id="26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4"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441"/>
    <a:srgbClr val="5CC9E3"/>
    <a:srgbClr val="EF9526"/>
    <a:srgbClr val="ED1E87"/>
    <a:srgbClr val="36B555"/>
    <a:srgbClr val="FDC536"/>
    <a:srgbClr val="595959"/>
    <a:srgbClr val="E9DCF8"/>
    <a:srgbClr val="6D32D6"/>
    <a:srgbClr val="D8BC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80144" autoAdjust="0"/>
  </p:normalViewPr>
  <p:slideViewPr>
    <p:cSldViewPr snapToGrid="0">
      <p:cViewPr varScale="1">
        <p:scale>
          <a:sx n="62" d="100"/>
          <a:sy n="62" d="100"/>
        </p:scale>
        <p:origin x="-1386" y="-78"/>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61" d="100"/>
          <a:sy n="61" d="100"/>
        </p:scale>
        <p:origin x="-3245" y="-10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189" cy="497285"/>
          </a:xfrm>
          <a:prstGeom prst="rect">
            <a:avLst/>
          </a:prstGeom>
        </p:spPr>
        <p:txBody>
          <a:bodyPr vert="horz" lIns="91504" tIns="45752" rIns="91504" bIns="45752" rtlCol="0"/>
          <a:lstStyle>
            <a:lvl1pPr algn="l">
              <a:defRPr sz="1200"/>
            </a:lvl1pPr>
          </a:lstStyle>
          <a:p>
            <a:endParaRPr lang="en-GB"/>
          </a:p>
        </p:txBody>
      </p:sp>
      <p:sp>
        <p:nvSpPr>
          <p:cNvPr id="3" name="Date Placeholder 2"/>
          <p:cNvSpPr>
            <a:spLocks noGrp="1"/>
          </p:cNvSpPr>
          <p:nvPr>
            <p:ph type="dt" sz="quarter" idx="1"/>
          </p:nvPr>
        </p:nvSpPr>
        <p:spPr>
          <a:xfrm>
            <a:off x="3849900" y="1"/>
            <a:ext cx="2946189" cy="497285"/>
          </a:xfrm>
          <a:prstGeom prst="rect">
            <a:avLst/>
          </a:prstGeom>
        </p:spPr>
        <p:txBody>
          <a:bodyPr vert="horz" lIns="91504" tIns="45752" rIns="91504" bIns="45752" rtlCol="0"/>
          <a:lstStyle>
            <a:lvl1pPr algn="r">
              <a:defRPr sz="1200"/>
            </a:lvl1pPr>
          </a:lstStyle>
          <a:p>
            <a:fld id="{97632211-014B-4494-BE29-13DB8277A1A8}" type="datetimeFigureOut">
              <a:rPr lang="en-GB" smtClean="0"/>
              <a:t>18/10/2017</a:t>
            </a:fld>
            <a:endParaRPr lang="en-GB"/>
          </a:p>
        </p:txBody>
      </p:sp>
      <p:sp>
        <p:nvSpPr>
          <p:cNvPr id="4" name="Footer Placeholder 3"/>
          <p:cNvSpPr>
            <a:spLocks noGrp="1"/>
          </p:cNvSpPr>
          <p:nvPr>
            <p:ph type="ftr" sz="quarter" idx="2"/>
          </p:nvPr>
        </p:nvSpPr>
        <p:spPr>
          <a:xfrm>
            <a:off x="2" y="9429354"/>
            <a:ext cx="2946189" cy="497284"/>
          </a:xfrm>
          <a:prstGeom prst="rect">
            <a:avLst/>
          </a:prstGeom>
        </p:spPr>
        <p:txBody>
          <a:bodyPr vert="horz" lIns="91504" tIns="45752" rIns="91504" bIns="45752" rtlCol="0" anchor="b"/>
          <a:lstStyle>
            <a:lvl1pPr algn="l">
              <a:defRPr sz="1200"/>
            </a:lvl1pPr>
          </a:lstStyle>
          <a:p>
            <a:endParaRPr lang="en-GB"/>
          </a:p>
        </p:txBody>
      </p:sp>
      <p:sp>
        <p:nvSpPr>
          <p:cNvPr id="5" name="Slide Number Placeholder 4"/>
          <p:cNvSpPr>
            <a:spLocks noGrp="1"/>
          </p:cNvSpPr>
          <p:nvPr>
            <p:ph type="sldNum" sz="quarter" idx="3"/>
          </p:nvPr>
        </p:nvSpPr>
        <p:spPr>
          <a:xfrm>
            <a:off x="3849900" y="9429354"/>
            <a:ext cx="2946189" cy="497284"/>
          </a:xfrm>
          <a:prstGeom prst="rect">
            <a:avLst/>
          </a:prstGeom>
        </p:spPr>
        <p:txBody>
          <a:bodyPr vert="horz" lIns="91504" tIns="45752" rIns="91504" bIns="45752" rtlCol="0" anchor="b"/>
          <a:lstStyle>
            <a:lvl1pPr algn="r">
              <a:defRPr sz="1200"/>
            </a:lvl1pPr>
          </a:lstStyle>
          <a:p>
            <a:fld id="{E325B3A6-AB18-49CC-9F55-7D99F89FD2C6}" type="slidenum">
              <a:rPr lang="en-GB" smtClean="0"/>
              <a:t>‹#›</a:t>
            </a:fld>
            <a:endParaRPr lang="en-GB"/>
          </a:p>
        </p:txBody>
      </p:sp>
    </p:spTree>
    <p:extLst>
      <p:ext uri="{BB962C8B-B14F-4D97-AF65-F5344CB8AC3E}">
        <p14:creationId xmlns:p14="http://schemas.microsoft.com/office/powerpoint/2010/main" val="9173138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504" tIns="45752" rIns="91504" bIns="45752" rtlCol="0"/>
          <a:lstStyle>
            <a:lvl1pPr algn="l">
              <a:defRPr sz="1200"/>
            </a:lvl1pPr>
          </a:lstStyle>
          <a:p>
            <a:endParaRPr lang="en-GB"/>
          </a:p>
        </p:txBody>
      </p:sp>
      <p:sp>
        <p:nvSpPr>
          <p:cNvPr id="3" name="Date Placeholder 2"/>
          <p:cNvSpPr>
            <a:spLocks noGrp="1"/>
          </p:cNvSpPr>
          <p:nvPr>
            <p:ph type="dt" idx="1"/>
          </p:nvPr>
        </p:nvSpPr>
        <p:spPr>
          <a:xfrm>
            <a:off x="3850445" y="0"/>
            <a:ext cx="2945659" cy="498056"/>
          </a:xfrm>
          <a:prstGeom prst="rect">
            <a:avLst/>
          </a:prstGeom>
        </p:spPr>
        <p:txBody>
          <a:bodyPr vert="horz" lIns="91504" tIns="45752" rIns="91504" bIns="45752" rtlCol="0"/>
          <a:lstStyle>
            <a:lvl1pPr algn="r">
              <a:defRPr sz="1200"/>
            </a:lvl1pPr>
          </a:lstStyle>
          <a:p>
            <a:fld id="{C6BE52C9-690B-4620-A9C6-A2FADF2D31F4}" type="datetimeFigureOut">
              <a:rPr lang="en-GB" smtClean="0"/>
              <a:t>18/10/2017</a:t>
            </a:fld>
            <a:endParaRPr lang="en-GB"/>
          </a:p>
        </p:txBody>
      </p:sp>
      <p:sp>
        <p:nvSpPr>
          <p:cNvPr id="4" name="Slide Image Placeholder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504" tIns="45752" rIns="91504" bIns="45752" rtlCol="0" anchor="ctr"/>
          <a:lstStyle/>
          <a:p>
            <a:endParaRPr lang="en-GB"/>
          </a:p>
        </p:txBody>
      </p:sp>
      <p:sp>
        <p:nvSpPr>
          <p:cNvPr id="5" name="Notes Placeholder 4"/>
          <p:cNvSpPr>
            <a:spLocks noGrp="1"/>
          </p:cNvSpPr>
          <p:nvPr>
            <p:ph type="body" sz="quarter" idx="3"/>
          </p:nvPr>
        </p:nvSpPr>
        <p:spPr>
          <a:xfrm>
            <a:off x="679768" y="4777194"/>
            <a:ext cx="5438140" cy="3908613"/>
          </a:xfrm>
          <a:prstGeom prst="rect">
            <a:avLst/>
          </a:prstGeom>
        </p:spPr>
        <p:txBody>
          <a:bodyPr vert="horz" lIns="91504" tIns="45752" rIns="91504" bIns="457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8054"/>
          </a:xfrm>
          <a:prstGeom prst="rect">
            <a:avLst/>
          </a:prstGeom>
        </p:spPr>
        <p:txBody>
          <a:bodyPr vert="horz" lIns="91504" tIns="45752" rIns="91504" bIns="45752"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4"/>
            <a:ext cx="2945659" cy="498054"/>
          </a:xfrm>
          <a:prstGeom prst="rect">
            <a:avLst/>
          </a:prstGeom>
        </p:spPr>
        <p:txBody>
          <a:bodyPr vert="horz" lIns="91504" tIns="45752" rIns="91504" bIns="45752" rtlCol="0" anchor="b"/>
          <a:lstStyle>
            <a:lvl1pPr algn="r">
              <a:defRPr sz="1200"/>
            </a:lvl1pPr>
          </a:lstStyle>
          <a:p>
            <a:fld id="{6A4AAAC3-7B93-4108-9BB7-94A250CD2D89}" type="slidenum">
              <a:rPr lang="en-GB" smtClean="0"/>
              <a:t>‹#›</a:t>
            </a:fld>
            <a:endParaRPr lang="en-GB"/>
          </a:p>
        </p:txBody>
      </p:sp>
    </p:spTree>
    <p:extLst>
      <p:ext uri="{BB962C8B-B14F-4D97-AF65-F5344CB8AC3E}">
        <p14:creationId xmlns:p14="http://schemas.microsoft.com/office/powerpoint/2010/main" val="17295659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A4AAAC3-7B93-4108-9BB7-94A250CD2D89}" type="slidenum">
              <a:rPr lang="en-GB" smtClean="0"/>
              <a:t>1</a:t>
            </a:fld>
            <a:endParaRPr lang="en-GB"/>
          </a:p>
        </p:txBody>
      </p:sp>
    </p:spTree>
    <p:extLst>
      <p:ext uri="{BB962C8B-B14F-4D97-AF65-F5344CB8AC3E}">
        <p14:creationId xmlns:p14="http://schemas.microsoft.com/office/powerpoint/2010/main" val="418495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439738"/>
            <a:ext cx="4467225" cy="3351212"/>
          </a:xfrm>
        </p:spPr>
      </p:sp>
      <p:sp>
        <p:nvSpPr>
          <p:cNvPr id="3" name="Notes Placeholder 2"/>
          <p:cNvSpPr>
            <a:spLocks noGrp="1"/>
          </p:cNvSpPr>
          <p:nvPr>
            <p:ph type="body" idx="1"/>
          </p:nvPr>
        </p:nvSpPr>
        <p:spPr>
          <a:xfrm>
            <a:off x="400833" y="4045261"/>
            <a:ext cx="6025019" cy="5447951"/>
          </a:xfrm>
        </p:spPr>
        <p:txBody>
          <a:bodyPr/>
          <a:lstStyle/>
          <a:p>
            <a:pPr defTabSz="915040">
              <a:defRPr/>
            </a:pPr>
            <a:endParaRPr lang="en-GB" sz="1200" b="0" i="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10</a:t>
            </a:fld>
            <a:endParaRPr lang="en-GB"/>
          </a:p>
        </p:txBody>
      </p:sp>
    </p:spTree>
    <p:extLst>
      <p:ext uri="{BB962C8B-B14F-4D97-AF65-F5344CB8AC3E}">
        <p14:creationId xmlns:p14="http://schemas.microsoft.com/office/powerpoint/2010/main" val="3067332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977900"/>
            <a:ext cx="4467225" cy="3351213"/>
          </a:xfrm>
        </p:spPr>
      </p:sp>
      <p:sp>
        <p:nvSpPr>
          <p:cNvPr id="3" name="Notes Placeholder 2"/>
          <p:cNvSpPr>
            <a:spLocks noGrp="1"/>
          </p:cNvSpPr>
          <p:nvPr>
            <p:ph type="body" idx="1"/>
          </p:nvPr>
        </p:nvSpPr>
        <p:spPr/>
        <p:txBody>
          <a:bodyPr/>
          <a:lstStyle/>
          <a:p>
            <a:r>
              <a:rPr lang="cy-GB" sz="1200" kern="1200" dirty="0" smtClean="0">
                <a:solidFill>
                  <a:schemeClr val="tx1"/>
                </a:solidFill>
                <a:effectLst/>
                <a:latin typeface="+mn-lt"/>
                <a:ea typeface="+mn-ea"/>
                <a:cs typeface="+mn-cs"/>
              </a:rPr>
              <a:t>Mae angen i bawb yn y sefydliad wybod i ble maent yn mynd yn hyn o beth a pham. Os na all uwch-reolwyr ei fynegi i’w gilydd neu ei ddisgrifio i rai y tu allan i’r sefydliad – yn enwedig y cyhoedd – yna ni allwch byth gael gwasanaeth effeithiol gyda staff ymrwymedig a bodlon.</a:t>
            </a:r>
            <a:endParaRPr lang="en-GB" sz="1200" kern="1200" dirty="0" smtClean="0">
              <a:solidFill>
                <a:schemeClr val="tx1"/>
              </a:solidFill>
              <a:effectLst/>
              <a:latin typeface="+mn-lt"/>
              <a:ea typeface="+mn-ea"/>
              <a:cs typeface="+mn-cs"/>
            </a:endParaRPr>
          </a:p>
          <a:p>
            <a:endParaRPr lang="cy-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Pethau i’w hystyried:</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smtClean="0">
                <a:solidFill>
                  <a:schemeClr val="tx1"/>
                </a:solidFill>
                <a:effectLst/>
                <a:latin typeface="+mn-lt"/>
                <a:ea typeface="+mn-ea"/>
                <a:cs typeface="+mn-cs"/>
              </a:rPr>
              <a:t>A ydych chi’n ymrwymo i gysyniad neu a ydych chi’n gwneud newid?</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smtClean="0">
                <a:solidFill>
                  <a:schemeClr val="tx1"/>
                </a:solidFill>
                <a:effectLst/>
                <a:latin typeface="+mn-lt"/>
                <a:ea typeface="+mn-ea"/>
                <a:cs typeface="+mn-cs"/>
              </a:rPr>
              <a:t>Sut beth yw’r gwasanaeth Gwybodaeth, Cyngor a Chymorth i’r unigolyn sy’n defnyddio’r gwasanaeth?</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smtClean="0">
                <a:solidFill>
                  <a:schemeClr val="tx1"/>
                </a:solidFill>
                <a:effectLst/>
                <a:latin typeface="+mn-lt"/>
                <a:ea typeface="+mn-ea"/>
                <a:cs typeface="+mn-cs"/>
              </a:rPr>
              <a:t>Sut ydych chi’n dyrannu gwasanaethau?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smtClean="0">
                <a:solidFill>
                  <a:schemeClr val="tx1"/>
                </a:solidFill>
                <a:effectLst/>
                <a:latin typeface="+mn-lt"/>
                <a:ea typeface="+mn-ea"/>
                <a:cs typeface="+mn-cs"/>
              </a:rPr>
              <a:t>Sut ydych chi’n cofnodi amser staff fel adnodd?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11</a:t>
            </a:fld>
            <a:endParaRPr lang="en-GB"/>
          </a:p>
        </p:txBody>
      </p:sp>
    </p:spTree>
    <p:extLst>
      <p:ext uri="{BB962C8B-B14F-4D97-AF65-F5344CB8AC3E}">
        <p14:creationId xmlns:p14="http://schemas.microsoft.com/office/powerpoint/2010/main" val="1415921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954088"/>
            <a:ext cx="4467225" cy="3351212"/>
          </a:xfrm>
        </p:spPr>
      </p:sp>
      <p:sp>
        <p:nvSpPr>
          <p:cNvPr id="3" name="Notes Placeholder 2"/>
          <p:cNvSpPr>
            <a:spLocks noGrp="1"/>
          </p:cNvSpPr>
          <p:nvPr>
            <p:ph type="body" idx="1"/>
          </p:nvPr>
        </p:nvSpPr>
        <p:spPr>
          <a:xfrm>
            <a:off x="288099" y="4796702"/>
            <a:ext cx="6292428" cy="4964493"/>
          </a:xfrm>
        </p:spPr>
        <p:txBody>
          <a:bodyPr/>
          <a:lstStyle/>
          <a:p>
            <a:r>
              <a:rPr lang="cy-GB" sz="1200" kern="1200" dirty="0" smtClean="0">
                <a:solidFill>
                  <a:schemeClr val="tx1"/>
                </a:solidFill>
                <a:effectLst/>
                <a:latin typeface="+mn-lt"/>
                <a:ea typeface="+mn-ea"/>
                <a:cs typeface="+mn-cs"/>
              </a:rPr>
              <a:t>Mewn grwpiau llai o faint, gofynnwch i bobl drafod pob un o’r grwpiau hyn a pham y maent yn bwysig. Gwahoddwch adborth a sylwadau gan y grŵp ehangach ar syniadau pobl.</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12</a:t>
            </a:fld>
            <a:endParaRPr lang="en-GB"/>
          </a:p>
        </p:txBody>
      </p:sp>
    </p:spTree>
    <p:extLst>
      <p:ext uri="{BB962C8B-B14F-4D97-AF65-F5344CB8AC3E}">
        <p14:creationId xmlns:p14="http://schemas.microsoft.com/office/powerpoint/2010/main" val="154638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314325"/>
            <a:ext cx="4467225" cy="3351213"/>
          </a:xfrm>
        </p:spPr>
      </p:sp>
      <p:sp>
        <p:nvSpPr>
          <p:cNvPr id="3" name="Notes Placeholder 2"/>
          <p:cNvSpPr>
            <a:spLocks noGrp="1"/>
          </p:cNvSpPr>
          <p:nvPr>
            <p:ph type="body" idx="1"/>
          </p:nvPr>
        </p:nvSpPr>
        <p:spPr>
          <a:xfrm>
            <a:off x="160501" y="4007688"/>
            <a:ext cx="6420026" cy="5498047"/>
          </a:xfrm>
        </p:spPr>
        <p:txBody>
          <a:bodyPr/>
          <a:lstStyle/>
          <a:p>
            <a:r>
              <a:rPr lang="cy-GB" sz="1200" kern="1200" dirty="0" smtClean="0">
                <a:solidFill>
                  <a:schemeClr val="tx1"/>
                </a:solidFill>
                <a:effectLst/>
                <a:latin typeface="+mn-lt"/>
                <a:ea typeface="+mn-ea"/>
                <a:cs typeface="+mn-cs"/>
              </a:rPr>
              <a:t>Mae’n bosibl y byddwch eisiau dychwelyd at y cwestiynau hyn ar ddiwedd y sesiwn a meddwl ynglŷn â sut i flaenoriaethu eich camau gweithredu / ymateb. Gofynnwch i chi eich hun beth yw eich canlyniadau dymunol fel rheolwyr.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13</a:t>
            </a:fld>
            <a:endParaRPr lang="en-GB"/>
          </a:p>
        </p:txBody>
      </p:sp>
    </p:spTree>
    <p:extLst>
      <p:ext uri="{BB962C8B-B14F-4D97-AF65-F5344CB8AC3E}">
        <p14:creationId xmlns:p14="http://schemas.microsoft.com/office/powerpoint/2010/main" val="154638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439738"/>
            <a:ext cx="4467225" cy="3351212"/>
          </a:xfrm>
        </p:spPr>
      </p:sp>
      <p:sp>
        <p:nvSpPr>
          <p:cNvPr id="3" name="Notes Placeholder 2"/>
          <p:cNvSpPr>
            <a:spLocks noGrp="1"/>
          </p:cNvSpPr>
          <p:nvPr>
            <p:ph type="body" idx="1"/>
          </p:nvPr>
        </p:nvSpPr>
        <p:spPr>
          <a:xfrm>
            <a:off x="400833" y="4045261"/>
            <a:ext cx="6025019" cy="5447951"/>
          </a:xfrm>
        </p:spPr>
        <p:txBody>
          <a:bodyPr/>
          <a:lstStyle/>
          <a:p>
            <a:pPr defTabSz="915040">
              <a:defRPr/>
            </a:pPr>
            <a:endParaRPr lang="en-GB" sz="1200" b="0" i="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14</a:t>
            </a:fld>
            <a:endParaRPr lang="en-GB"/>
          </a:p>
        </p:txBody>
      </p:sp>
    </p:spTree>
    <p:extLst>
      <p:ext uri="{BB962C8B-B14F-4D97-AF65-F5344CB8AC3E}">
        <p14:creationId xmlns:p14="http://schemas.microsoft.com/office/powerpoint/2010/main" val="3067332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51213"/>
          </a:xfrm>
        </p:spPr>
      </p:sp>
      <p:sp>
        <p:nvSpPr>
          <p:cNvPr id="3" name="Notes Placeholder 2"/>
          <p:cNvSpPr>
            <a:spLocks noGrp="1"/>
          </p:cNvSpPr>
          <p:nvPr>
            <p:ph type="body" idx="1"/>
          </p:nvPr>
        </p:nvSpPr>
        <p:spPr/>
        <p:txBody>
          <a:bodyPr/>
          <a:lstStyle/>
          <a:p>
            <a:r>
              <a:rPr lang="cy-GB" sz="1200" kern="1200" dirty="0" smtClean="0">
                <a:solidFill>
                  <a:schemeClr val="tx1"/>
                </a:solidFill>
                <a:effectLst/>
                <a:latin typeface="+mn-lt"/>
                <a:ea typeface="+mn-ea"/>
                <a:cs typeface="+mn-cs"/>
              </a:rPr>
              <a:t>Cyfle i weld a deall egwyddorion sylfaenol yr hyfforddiant y mae’r pecyn adnoddau rheng flaen yn eu dysgu.</a:t>
            </a:r>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15</a:t>
            </a:fld>
            <a:endParaRPr lang="en-GB"/>
          </a:p>
        </p:txBody>
      </p:sp>
    </p:spTree>
    <p:extLst>
      <p:ext uri="{BB962C8B-B14F-4D97-AF65-F5344CB8AC3E}">
        <p14:creationId xmlns:p14="http://schemas.microsoft.com/office/powerpoint/2010/main" val="615696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51213"/>
          </a:xfrm>
        </p:spPr>
      </p:sp>
      <p:sp>
        <p:nvSpPr>
          <p:cNvPr id="3" name="Notes Placeholder 2"/>
          <p:cNvSpPr>
            <a:spLocks noGrp="1"/>
          </p:cNvSpPr>
          <p:nvPr>
            <p:ph type="body" idx="1"/>
          </p:nvPr>
        </p:nvSpPr>
        <p:spPr/>
        <p:txBody>
          <a:bodyPr/>
          <a:lstStyle/>
          <a:p>
            <a:r>
              <a:rPr lang="cy-GB" sz="1200" kern="1200" dirty="0" smtClean="0">
                <a:solidFill>
                  <a:schemeClr val="tx1"/>
                </a:solidFill>
                <a:effectLst/>
                <a:latin typeface="+mn-lt"/>
                <a:ea typeface="+mn-ea"/>
                <a:cs typeface="+mn-cs"/>
              </a:rPr>
              <a:t>Archwiliwch y cwestiwn hwn yng ngoleuni profiad. Gwahoddwch sylwadau cyffredinol a symudwch ymlaen at y sleid nesaf i grynhoi.</a:t>
            </a:r>
          </a:p>
          <a:p>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Cofiwch, dyma fyddwn ni’n siarad â’ch staff rheng flaen yn ei gylch.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16</a:t>
            </a:fld>
            <a:endParaRPr lang="en-GB"/>
          </a:p>
        </p:txBody>
      </p:sp>
    </p:spTree>
    <p:extLst>
      <p:ext uri="{BB962C8B-B14F-4D97-AF65-F5344CB8AC3E}">
        <p14:creationId xmlns:p14="http://schemas.microsoft.com/office/powerpoint/2010/main" val="615696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51213"/>
          </a:xfrm>
        </p:spPr>
      </p:sp>
      <p:sp>
        <p:nvSpPr>
          <p:cNvPr id="3" name="Notes Placeholder 2"/>
          <p:cNvSpPr>
            <a:spLocks noGrp="1"/>
          </p:cNvSpPr>
          <p:nvPr>
            <p:ph type="body" idx="1"/>
          </p:nvPr>
        </p:nvSpPr>
        <p:spPr/>
        <p:txBody>
          <a:bodyPr/>
          <a:lstStyle/>
          <a:p>
            <a:r>
              <a:rPr lang="cy-GB" sz="1200" kern="1200" dirty="0" smtClean="0">
                <a:solidFill>
                  <a:schemeClr val="tx1"/>
                </a:solidFill>
                <a:effectLst/>
                <a:latin typeface="+mn-lt"/>
                <a:ea typeface="+mn-ea"/>
                <a:cs typeface="+mn-cs"/>
              </a:rPr>
              <a:t>Yma mae gennym elfennau allweddol cyfathrebu da. Os ydym ni fel rheolwyr yn deall pwysigrwydd yr elfennau allweddol hyn, yna byddwn yn gwerthfawrogi pa mor bwysig yw hi fod ein staff yn </a:t>
            </a:r>
            <a:r>
              <a:rPr lang="cy-GB" sz="1200" b="1" kern="1200" dirty="0" smtClean="0">
                <a:solidFill>
                  <a:schemeClr val="tx1"/>
                </a:solidFill>
                <a:effectLst/>
                <a:latin typeface="+mn-lt"/>
                <a:ea typeface="+mn-ea"/>
                <a:cs typeface="+mn-cs"/>
              </a:rPr>
              <a:t>eu deall ac yn eu cydnabod </a:t>
            </a:r>
            <a:r>
              <a:rPr lang="cy-GB" sz="1200" kern="1200" dirty="0" smtClean="0">
                <a:solidFill>
                  <a:schemeClr val="tx1"/>
                </a:solidFill>
                <a:effectLst/>
                <a:latin typeface="+mn-lt"/>
                <a:ea typeface="+mn-ea"/>
                <a:cs typeface="+mn-cs"/>
              </a:rPr>
              <a:t>yn eu gwaith. DS Nid yw cyfarwyddo staff a disgwyl iddynt weithredu yn y ffordd hon, o bosibl drwy ddilyn sgript, yn gweithio gan nad yw hynny’n ddylanwadol nac yn dderbyniol heb y cyd-destun a’r sail resymegol.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17</a:t>
            </a:fld>
            <a:endParaRPr lang="en-GB"/>
          </a:p>
        </p:txBody>
      </p:sp>
    </p:spTree>
    <p:extLst>
      <p:ext uri="{BB962C8B-B14F-4D97-AF65-F5344CB8AC3E}">
        <p14:creationId xmlns:p14="http://schemas.microsoft.com/office/powerpoint/2010/main" val="615696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cy-GB" sz="1200" kern="1200" dirty="0" smtClean="0">
                <a:solidFill>
                  <a:schemeClr val="tx1"/>
                </a:solidFill>
                <a:effectLst/>
                <a:latin typeface="+mn-lt"/>
                <a:ea typeface="+mn-ea"/>
                <a:cs typeface="+mn-cs"/>
              </a:rPr>
              <a:t>Trydydd pwynt – rydym yn tueddu i beidio ag ystyried bod y ddau berson mewn sgwrs yn dysgu. At ei gilydd, rydym yn meddwl bod y gweithiwr angen derbyn a phrosesu gwybodaeth.</a:t>
            </a:r>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Ond gall adlewyrchu effeithiol ac arddull empathetig helpu’r unigolyn i egluro beth, yn benodol, y mae’n bryderus yn ei gylch. </a:t>
            </a:r>
            <a:endParaRPr lang="en-GB" sz="1200" kern="1200" dirty="0" smtClean="0">
              <a:solidFill>
                <a:schemeClr val="tx1"/>
              </a:solidFill>
              <a:effectLst/>
              <a:latin typeface="+mn-lt"/>
              <a:ea typeface="+mn-ea"/>
              <a:cs typeface="+mn-cs"/>
            </a:endParaRPr>
          </a:p>
          <a:p>
            <a:endParaRPr lang="en-GB" baseline="0" dirty="0" smtClean="0"/>
          </a:p>
          <a:p>
            <a:r>
              <a:rPr lang="en-GB" baseline="0" dirty="0" smtClean="0"/>
              <a:t>But effective reflection and an empathic style can help the individual clarify what it is they are specifically concerned about. </a:t>
            </a:r>
          </a:p>
          <a:p>
            <a:endParaRPr lang="en-GB" i="0" dirty="0"/>
          </a:p>
        </p:txBody>
      </p:sp>
      <p:sp>
        <p:nvSpPr>
          <p:cNvPr id="4" name="Slide Number Placeholder 3"/>
          <p:cNvSpPr>
            <a:spLocks noGrp="1"/>
          </p:cNvSpPr>
          <p:nvPr>
            <p:ph type="sldNum" sz="quarter" idx="10"/>
          </p:nvPr>
        </p:nvSpPr>
        <p:spPr/>
        <p:txBody>
          <a:bodyPr/>
          <a:lstStyle/>
          <a:p>
            <a:fld id="{6A4AAAC3-7B93-4108-9BB7-94A250CD2D89}" type="slidenum">
              <a:rPr lang="en-GB" smtClean="0"/>
              <a:t>18</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51213"/>
          </a:xfrm>
        </p:spPr>
      </p:sp>
      <p:sp>
        <p:nvSpPr>
          <p:cNvPr id="3" name="Notes Placeholder 2"/>
          <p:cNvSpPr>
            <a:spLocks noGrp="1"/>
          </p:cNvSpPr>
          <p:nvPr>
            <p:ph type="body" idx="1"/>
          </p:nvPr>
        </p:nvSpPr>
        <p:spPr/>
        <p:txBody>
          <a:bodyPr/>
          <a:lstStyle/>
          <a:p>
            <a:r>
              <a:rPr lang="cy-GB" sz="1200" kern="1200" dirty="0" smtClean="0">
                <a:solidFill>
                  <a:schemeClr val="tx1"/>
                </a:solidFill>
                <a:effectLst/>
                <a:latin typeface="+mn-lt"/>
                <a:ea typeface="+mn-ea"/>
                <a:cs typeface="+mn-cs"/>
              </a:rPr>
              <a:t>Dyma’r sail ar gyfer y sgwrs sy’n seiliedig yn gryfderau yn hytrach na dechrau gyda’r model diffygion.</a:t>
            </a:r>
            <a:endParaRPr lang="en-GB" sz="1200" kern="1200" dirty="0" smtClean="0">
              <a:solidFill>
                <a:schemeClr val="tx1"/>
              </a:solidFill>
              <a:effectLst/>
              <a:latin typeface="+mn-lt"/>
              <a:ea typeface="+mn-ea"/>
              <a:cs typeface="+mn-cs"/>
            </a:endParaRPr>
          </a:p>
          <a:p>
            <a:r>
              <a:rPr lang="cy-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cy-GB" sz="1200" b="1" kern="1200" dirty="0" smtClean="0">
                <a:solidFill>
                  <a:schemeClr val="tx1"/>
                </a:solidFill>
                <a:effectLst/>
                <a:latin typeface="+mn-lt"/>
                <a:ea typeface="+mn-ea"/>
                <a:cs typeface="+mn-cs"/>
              </a:rPr>
              <a:t>Ffocysu ein sgiliau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smtClean="0">
                <a:solidFill>
                  <a:schemeClr val="tx1"/>
                </a:solidFill>
                <a:effectLst/>
                <a:latin typeface="+mn-lt"/>
                <a:ea typeface="+mn-ea"/>
                <a:cs typeface="+mn-cs"/>
              </a:rPr>
              <a:t>Mae angen i ni sylwi ar bobl o ran y problemau y maent yn eu hwynebu, nid dim ond y problemau y maent yn eu hachosi.</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smtClean="0">
                <a:solidFill>
                  <a:schemeClr val="tx1"/>
                </a:solidFill>
                <a:effectLst/>
                <a:latin typeface="+mn-lt"/>
                <a:ea typeface="+mn-ea"/>
                <a:cs typeface="+mn-cs"/>
              </a:rPr>
              <a:t>Dylem sylwi ar allu pobl i newid eu llwybr.</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smtClean="0">
                <a:solidFill>
                  <a:schemeClr val="tx1"/>
                </a:solidFill>
                <a:effectLst/>
                <a:latin typeface="+mn-lt"/>
                <a:ea typeface="+mn-ea"/>
                <a:cs typeface="+mn-cs"/>
              </a:rPr>
              <a:t>Dylem ganolbwyntio ar eu gobeithion a’u dyheadau.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smtClean="0">
                <a:solidFill>
                  <a:schemeClr val="tx1"/>
                </a:solidFill>
                <a:effectLst/>
                <a:latin typeface="+mn-lt"/>
                <a:ea typeface="+mn-ea"/>
                <a:cs typeface="+mn-cs"/>
              </a:rPr>
              <a:t>Lle bynnag y bo modd, dylem sylwi ar allu pobl i wrthbwyso eu risgiau a’u pryderon eu hunain.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smtClean="0">
                <a:solidFill>
                  <a:schemeClr val="tx1"/>
                </a:solidFill>
                <a:effectLst/>
                <a:latin typeface="+mn-lt"/>
                <a:ea typeface="+mn-ea"/>
                <a:cs typeface="+mn-cs"/>
              </a:rPr>
              <a:t>Dylem sylwi ar gryfderau teuluoedd / grwpiau / unedau a chefnogi’r hyn sy’n bwysig iddynt, gan adeiladu ar eu gwytnwch.</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19</a:t>
            </a:fld>
            <a:endParaRPr lang="en-GB"/>
          </a:p>
        </p:txBody>
      </p:sp>
    </p:spTree>
    <p:extLst>
      <p:ext uri="{BB962C8B-B14F-4D97-AF65-F5344CB8AC3E}">
        <p14:creationId xmlns:p14="http://schemas.microsoft.com/office/powerpoint/2010/main" val="615696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90563"/>
            <a:ext cx="4467225" cy="3351212"/>
          </a:xfrm>
        </p:spPr>
      </p:sp>
      <p:sp>
        <p:nvSpPr>
          <p:cNvPr id="3" name="Notes Placeholder 2"/>
          <p:cNvSpPr>
            <a:spLocks noGrp="1"/>
          </p:cNvSpPr>
          <p:nvPr>
            <p:ph type="body" idx="1"/>
          </p:nvPr>
        </p:nvSpPr>
        <p:spPr>
          <a:xfrm>
            <a:off x="275573" y="4777194"/>
            <a:ext cx="6300591" cy="3908613"/>
          </a:xfrm>
        </p:spPr>
        <p:txBody>
          <a:bodyPr/>
          <a:lstStyle/>
          <a:p>
            <a:r>
              <a:rPr lang="cy-GB" sz="1200" kern="1200" dirty="0" smtClean="0">
                <a:solidFill>
                  <a:schemeClr val="tx1"/>
                </a:solidFill>
                <a:effectLst/>
                <a:latin typeface="+mn-lt"/>
                <a:ea typeface="+mn-ea"/>
                <a:cs typeface="+mn-cs"/>
              </a:rPr>
              <a:t>Egluro’r cefndir ar gyfer yr hyfforddwr.</a:t>
            </a:r>
          </a:p>
          <a:p>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Mae gwaith ar y gweill eisoes i ystyried beth fydd natur gwasanaethau o’r fath ac mae llawer wedi mynd ati i ailstrwythuro eu trefniadau yn barod. Yn syml, bwriedir i’r adnoddau hyn gefnogi’r datblygiadau hynny sydd eisoes yn mynd rhagddynt. </a:t>
            </a:r>
          </a:p>
          <a:p>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Defnyddiwch y deunyddiau hyn yn y ffordd sy’n cefnogi ac yn gweddu orau i symudiad y sefydliad tuag at ymarfer sy’n canolbwyntio ar ganlyniadau. </a:t>
            </a:r>
          </a:p>
          <a:p>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Yr hyfforddwr i egluro wrth y cyfranogwyr fod y gweithdy hwn yn rhagarweiniad pwysig i weithdy sy’n seiliedig ar sgiliau gyda’r gweithlu rheng flaen.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2</a:t>
            </a:fld>
            <a:endParaRPr lang="en-GB" dirty="0"/>
          </a:p>
        </p:txBody>
      </p:sp>
    </p:spTree>
    <p:extLst>
      <p:ext uri="{BB962C8B-B14F-4D97-AF65-F5344CB8AC3E}">
        <p14:creationId xmlns:p14="http://schemas.microsoft.com/office/powerpoint/2010/main" val="3542750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y-GB" sz="1200" kern="1200" dirty="0" smtClean="0">
                <a:solidFill>
                  <a:schemeClr val="tx1"/>
                </a:solidFill>
                <a:effectLst/>
                <a:latin typeface="+mn-lt"/>
                <a:ea typeface="+mn-ea"/>
                <a:cs typeface="+mn-cs"/>
              </a:rPr>
              <a:t>Pwynt 1 – gan hynny    ------    ac felly, cadw pobl yn ddiogel.</a:t>
            </a:r>
            <a:endParaRPr lang="en-GB" i="0" dirty="0"/>
          </a:p>
        </p:txBody>
      </p:sp>
      <p:sp>
        <p:nvSpPr>
          <p:cNvPr id="4" name="Slide Number Placeholder 3"/>
          <p:cNvSpPr>
            <a:spLocks noGrp="1"/>
          </p:cNvSpPr>
          <p:nvPr>
            <p:ph type="sldNum" sz="quarter" idx="10"/>
          </p:nvPr>
        </p:nvSpPr>
        <p:spPr/>
        <p:txBody>
          <a:bodyPr/>
          <a:lstStyle/>
          <a:p>
            <a:fld id="{6A4AAAC3-7B93-4108-9BB7-94A250CD2D89}" type="slidenum">
              <a:rPr lang="en-GB" smtClean="0"/>
              <a:t>20</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cy-GB" sz="1200" kern="1200" dirty="0" smtClean="0">
                <a:solidFill>
                  <a:schemeClr val="tx1"/>
                </a:solidFill>
                <a:effectLst/>
                <a:latin typeface="+mn-lt"/>
                <a:ea typeface="+mn-ea"/>
                <a:cs typeface="+mn-cs"/>
              </a:rPr>
              <a:t>Gofynnwch i bobl roi munud i feddwl am rywbeth y maent o ddifrif am ei newid ac y maent yn meddwl am ei wneud yn aml.</a:t>
            </a:r>
            <a:endParaRPr lang="en-GB" sz="1200" kern="1200" dirty="0" smtClean="0">
              <a:solidFill>
                <a:schemeClr val="tx1"/>
              </a:solidFill>
              <a:effectLst/>
              <a:latin typeface="+mn-lt"/>
              <a:ea typeface="+mn-ea"/>
              <a:cs typeface="+mn-cs"/>
            </a:endParaRPr>
          </a:p>
          <a:p>
            <a:endParaRPr lang="cy-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Gofynnwch iddynt ymrwymo nawr i wneud rhywbeth o ddifrif ynglŷn â’u problem y penwythnos hwn.</a:t>
            </a:r>
            <a:endParaRPr lang="en-GB" sz="1200" kern="1200" dirty="0" smtClean="0">
              <a:solidFill>
                <a:schemeClr val="tx1"/>
              </a:solidFill>
              <a:effectLst/>
              <a:latin typeface="+mn-lt"/>
              <a:ea typeface="+mn-ea"/>
              <a:cs typeface="+mn-cs"/>
            </a:endParaRPr>
          </a:p>
          <a:p>
            <a:endParaRPr lang="cy-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Dychmygwch ein bod wedi dod yn ôl at ein gilydd mewn wythnos. Faint ohonom na fydd wedi gallu cadw at ein haddewid yn eich barn chi? Pam felly? Diwrnod gwael, blaenoriaethau eraill, gohirio am wythnos arall? </a:t>
            </a:r>
            <a:endParaRPr lang="en-GB" sz="1200" kern="1200" dirty="0" smtClean="0">
              <a:solidFill>
                <a:schemeClr val="tx1"/>
              </a:solidFill>
              <a:effectLst/>
              <a:latin typeface="+mn-lt"/>
              <a:ea typeface="+mn-ea"/>
              <a:cs typeface="+mn-cs"/>
            </a:endParaRPr>
          </a:p>
          <a:p>
            <a:endParaRPr lang="cy-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Yr hyn sydd ei angen yw dealltwriaeth ein bod, fel pobl, o gael ein rhoi dan bwysau i ymateb i gyfarwyddyd neu awgrymiadau gan rywun arall, yn annhebygol iawn o’u dilyn.</a:t>
            </a:r>
            <a:endParaRPr lang="en-GB" sz="1200" kern="1200" dirty="0" smtClean="0">
              <a:solidFill>
                <a:schemeClr val="tx1"/>
              </a:solidFill>
              <a:effectLst/>
              <a:latin typeface="+mn-lt"/>
              <a:ea typeface="+mn-ea"/>
              <a:cs typeface="+mn-cs"/>
            </a:endParaRPr>
          </a:p>
          <a:p>
            <a:endParaRPr lang="cy-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Felly, yn ein pennau, mae'r broblem yn dod yn llai pwysig am ein bod yn llai hyderus y gallwn wneud rhywbeth yn ei chylch ac nid ydym yn barod i newid.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21</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cy-GB" sz="1200" kern="1200" dirty="0" smtClean="0">
                <a:solidFill>
                  <a:schemeClr val="tx1"/>
                </a:solidFill>
                <a:effectLst/>
                <a:latin typeface="+mn-lt"/>
                <a:ea typeface="+mn-ea"/>
                <a:cs typeface="+mn-cs"/>
              </a:rPr>
              <a:t>Mae arddangos empathi yn arwain at fod yn agored, sefyllfa hollbwysig i fod ynddi os ydym yn mynd i ddarganfod cymaint ag y bo modd am yr hyn sy’n digwydd ym mywyd yr unigolyn a datrys, neu ddechrau datrys y broblem neu’r problemau gyda hwy – ond gan gychwyn drwy gydnabod eu cryfderau a’u galluoedd.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22</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cy-GB" sz="1200" kern="1200" dirty="0" smtClean="0">
                <a:solidFill>
                  <a:schemeClr val="tx1"/>
                </a:solidFill>
                <a:effectLst/>
                <a:latin typeface="+mn-lt"/>
                <a:ea typeface="+mn-ea"/>
                <a:cs typeface="+mn-cs"/>
              </a:rPr>
              <a:t>Deall ‘egwyddorion’ cyfathrebu </a:t>
            </a:r>
            <a:r>
              <a:rPr lang="cy-GB" sz="1200" kern="1200" dirty="0" smtClean="0">
                <a:solidFill>
                  <a:schemeClr val="tx1"/>
                </a:solidFill>
                <a:effectLst/>
                <a:latin typeface="+mn-lt"/>
                <a:ea typeface="+mn-ea"/>
                <a:cs typeface="+mn-cs"/>
              </a:rPr>
              <a:t>da.</a:t>
            </a:r>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smtClean="0">
                <a:solidFill>
                  <a:schemeClr val="tx1"/>
                </a:solidFill>
                <a:effectLst/>
                <a:latin typeface="+mn-lt"/>
                <a:ea typeface="+mn-ea"/>
                <a:cs typeface="+mn-cs"/>
              </a:rPr>
              <a:t>Gwrando a mynegi empathi</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smtClean="0">
                <a:solidFill>
                  <a:schemeClr val="tx1"/>
                </a:solidFill>
                <a:effectLst/>
                <a:latin typeface="+mn-lt"/>
                <a:ea typeface="+mn-ea"/>
                <a:cs typeface="+mn-cs"/>
              </a:rPr>
              <a:t>Archwilio pryderon a dyheadau</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smtClean="0">
                <a:solidFill>
                  <a:schemeClr val="tx1"/>
                </a:solidFill>
                <a:effectLst/>
                <a:latin typeface="+mn-lt"/>
                <a:ea typeface="+mn-ea"/>
                <a:cs typeface="+mn-cs"/>
              </a:rPr>
              <a:t>Disgwyl ymateb amddiffynnol naturiol</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smtClean="0">
                <a:solidFill>
                  <a:schemeClr val="tx1"/>
                </a:solidFill>
                <a:effectLst/>
                <a:latin typeface="+mn-lt"/>
                <a:ea typeface="+mn-ea"/>
                <a:cs typeface="+mn-cs"/>
              </a:rPr>
              <a:t>Cefnogi ymwybyddiaeth yr unigolyn o’i alluoedd</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smtClean="0">
                <a:solidFill>
                  <a:schemeClr val="tx1"/>
                </a:solidFill>
                <a:effectLst/>
                <a:latin typeface="+mn-lt"/>
                <a:ea typeface="+mn-ea"/>
                <a:cs typeface="+mn-cs"/>
              </a:rPr>
              <a:t>Osgoi dadleuon a gwrthdaro</a:t>
            </a:r>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Dylid treulio amser yn sicrhau bod staff yn deall y ‘pam’ yn ogystal â’r ‘sut’ gan fod profiad yn dangos bod y ddealltwriaeth honno’n ysgogi awydd a hyder dros amser i gymhwyso’r dysgu’n llwyddiannus.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23</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cy-GB" sz="1200" kern="1200" dirty="0" smtClean="0">
                <a:solidFill>
                  <a:schemeClr val="tx1"/>
                </a:solidFill>
                <a:effectLst/>
                <a:latin typeface="+mn-lt"/>
                <a:ea typeface="+mn-ea"/>
                <a:cs typeface="+mn-cs"/>
              </a:rPr>
              <a:t>Mae staff gwasanaeth Gwybodaeth, Cyngor a Chymorth yn barod yn benodol i ymateb yn eithaf cyflym gyda chyngor neu i neidio i’r adwy gydag ateb posibl.</a:t>
            </a:r>
          </a:p>
          <a:p>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Byddech yn gywir yn dweud nad yw hynny’n drychinebus, ond nid yw’n ddefnyddiol os ydym angen helpu rhywun i bwyso a mesur pethau drostynt eu hunain gydag adlewyrchu a chwestiynau agored lle bo’n briodol.</a:t>
            </a:r>
          </a:p>
          <a:p>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Cysylltwch â’r adran yn y pecyn sgiliau ar gyfer ymarferwyr ar ‘Gyfeirio’. Defnyddiol i reolwyr allu deall cyfyngiadau posibl y sgwrs gychwynnol a phryd i gyfeirio ymlaen (o safbwynt yr ymarferydd).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24</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y-GB" sz="1200" kern="1200" dirty="0" smtClean="0">
                <a:solidFill>
                  <a:schemeClr val="tx1"/>
                </a:solidFill>
                <a:effectLst/>
                <a:latin typeface="+mn-lt"/>
                <a:ea typeface="+mn-ea"/>
                <a:cs typeface="+mn-cs"/>
              </a:rPr>
              <a:t>Yn eu gweithdy, caiff staff gyfle i ddechrau ymarfer gweithio drwy bob un o’r camau canlynol hyn.</a:t>
            </a:r>
            <a:endParaRPr lang="en-GB" i="0" dirty="0"/>
          </a:p>
        </p:txBody>
      </p:sp>
      <p:sp>
        <p:nvSpPr>
          <p:cNvPr id="4" name="Slide Number Placeholder 3"/>
          <p:cNvSpPr>
            <a:spLocks noGrp="1"/>
          </p:cNvSpPr>
          <p:nvPr>
            <p:ph type="sldNum" sz="quarter" idx="10"/>
          </p:nvPr>
        </p:nvSpPr>
        <p:spPr/>
        <p:txBody>
          <a:bodyPr/>
          <a:lstStyle/>
          <a:p>
            <a:fld id="{6A4AAAC3-7B93-4108-9BB7-94A250CD2D89}" type="slidenum">
              <a:rPr lang="en-GB" smtClean="0"/>
              <a:t>25</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endParaRPr lang="en-GB" dirty="0" smtClean="0"/>
          </a:p>
        </p:txBody>
      </p:sp>
      <p:sp>
        <p:nvSpPr>
          <p:cNvPr id="4" name="Slide Number Placeholder 3"/>
          <p:cNvSpPr>
            <a:spLocks noGrp="1"/>
          </p:cNvSpPr>
          <p:nvPr>
            <p:ph type="sldNum" sz="quarter" idx="10"/>
          </p:nvPr>
        </p:nvSpPr>
        <p:spPr/>
        <p:txBody>
          <a:bodyPr/>
          <a:lstStyle/>
          <a:p>
            <a:fld id="{6A4AAAC3-7B93-4108-9BB7-94A250CD2D89}" type="slidenum">
              <a:rPr lang="en-GB" smtClean="0"/>
              <a:t>26</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cy-GB" sz="1200" kern="1200" dirty="0" smtClean="0">
                <a:solidFill>
                  <a:schemeClr val="tx1"/>
                </a:solidFill>
                <a:effectLst/>
                <a:latin typeface="+mn-lt"/>
                <a:ea typeface="+mn-ea"/>
                <a:cs typeface="+mn-cs"/>
              </a:rPr>
              <a:t>Byddwch yn glir am y gwahaniaeth rhwng canlyniad personol a chanlyniad gwasanaeth. </a:t>
            </a:r>
          </a:p>
          <a:p>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Gall y ddau fod yr un mor bwysig ond mae angen i ni ddeall y gwahaniaeth a gallu ei ddisgrifio i weithwyr y gofynnir iddynt ei gofnodi.</a:t>
            </a:r>
            <a:endParaRPr lang="en-GB" sz="1200" kern="1200" dirty="0" smtClean="0">
              <a:solidFill>
                <a:schemeClr val="tx1"/>
              </a:solidFill>
              <a:effectLst/>
              <a:latin typeface="+mn-lt"/>
              <a:ea typeface="+mn-ea"/>
              <a:cs typeface="+mn-cs"/>
            </a:endParaRPr>
          </a:p>
          <a:p>
            <a:endParaRPr lang="cy-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Gofynnwch i bobl awgrymu beth allai’r gwahaniaeth fod?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27</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cy-GB" sz="1200" kern="1200" dirty="0" smtClean="0">
                <a:solidFill>
                  <a:schemeClr val="tx1"/>
                </a:solidFill>
                <a:effectLst/>
                <a:latin typeface="+mn-lt"/>
                <a:ea typeface="+mn-ea"/>
                <a:cs typeface="+mn-cs"/>
              </a:rPr>
              <a:t>1</a:t>
            </a:r>
            <a:r>
              <a:rPr lang="cy-GB" sz="1200" kern="1200" baseline="30000" dirty="0" smtClean="0">
                <a:solidFill>
                  <a:schemeClr val="tx1"/>
                </a:solidFill>
                <a:effectLst/>
                <a:latin typeface="+mn-lt"/>
                <a:ea typeface="+mn-ea"/>
                <a:cs typeface="+mn-cs"/>
              </a:rPr>
              <a:t>af</a:t>
            </a:r>
            <a:r>
              <a:rPr lang="cy-GB" sz="1200" kern="1200" dirty="0" smtClean="0">
                <a:solidFill>
                  <a:schemeClr val="tx1"/>
                </a:solidFill>
                <a:effectLst/>
                <a:latin typeface="+mn-lt"/>
                <a:ea typeface="+mn-ea"/>
                <a:cs typeface="+mn-cs"/>
              </a:rPr>
              <a:t> – canlyniad i ddyn 84 oed sy’n brwydro i deimlo ‘nad wyf ar y domen sbwriel’ ac yn faich ar bawb. </a:t>
            </a:r>
          </a:p>
          <a:p>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2</a:t>
            </a:r>
            <a:r>
              <a:rPr lang="cy-GB" sz="1200" kern="1200" baseline="30000" dirty="0" smtClean="0">
                <a:solidFill>
                  <a:schemeClr val="tx1"/>
                </a:solidFill>
                <a:effectLst/>
                <a:latin typeface="+mn-lt"/>
                <a:ea typeface="+mn-ea"/>
                <a:cs typeface="+mn-cs"/>
              </a:rPr>
              <a:t>il</a:t>
            </a:r>
            <a:r>
              <a:rPr lang="cy-GB" sz="1200" kern="1200" dirty="0" smtClean="0">
                <a:solidFill>
                  <a:schemeClr val="tx1"/>
                </a:solidFill>
                <a:effectLst/>
                <a:latin typeface="+mn-lt"/>
                <a:ea typeface="+mn-ea"/>
                <a:cs typeface="+mn-cs"/>
              </a:rPr>
              <a:t> – canlyniad i fam sy’n cael trefn ar ei bywyd ar ôl dioddef trais yn y cartref ac sydd ar fin cael ei hailgartrefu. Nid cael ei hailgartrefu yw’r canlyniad personol.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28</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cy-GB" sz="1200" kern="1200" dirty="0" smtClean="0">
                <a:solidFill>
                  <a:schemeClr val="tx1"/>
                </a:solidFill>
                <a:effectLst/>
                <a:latin typeface="+mn-lt"/>
                <a:ea typeface="+mn-ea"/>
                <a:cs typeface="+mn-cs"/>
              </a:rPr>
              <a:t>1</a:t>
            </a:r>
            <a:r>
              <a:rPr lang="cy-GB" sz="1200" kern="1200" baseline="30000" dirty="0" smtClean="0">
                <a:solidFill>
                  <a:schemeClr val="tx1"/>
                </a:solidFill>
                <a:effectLst/>
                <a:latin typeface="+mn-lt"/>
                <a:ea typeface="+mn-ea"/>
                <a:cs typeface="+mn-cs"/>
              </a:rPr>
              <a:t>af</a:t>
            </a:r>
            <a:r>
              <a:rPr lang="cy-GB" sz="1200" kern="1200" dirty="0" smtClean="0">
                <a:solidFill>
                  <a:schemeClr val="tx1"/>
                </a:solidFill>
                <a:effectLst/>
                <a:latin typeface="+mn-lt"/>
                <a:ea typeface="+mn-ea"/>
                <a:cs typeface="+mn-cs"/>
              </a:rPr>
              <a:t> – canlyniad i ddyn 84 oed sy’n brwydro i deimlo ‘nad wyf ar y domen sbwriel’ ac yn faich ar bawb. Roedd ei deulu’n pwyso am ei symud yn ddiogel i gartref preswyl lle roeddent yn teimlo y byddai’n fwy diogel – ond nid dyna oedd ef ei eisiau (nid oedd yn barod ar y cychwyn i dderbyn cymorth chwaith ond llwyddodd y gweithiwr cymdeithasol i sicrhau cytundeb a’i perswadiodd i dderbyn cymorth).  </a:t>
            </a:r>
          </a:p>
          <a:p>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2</a:t>
            </a:r>
            <a:r>
              <a:rPr lang="cy-GB" sz="1200" kern="1200" baseline="30000" dirty="0" smtClean="0">
                <a:solidFill>
                  <a:schemeClr val="tx1"/>
                </a:solidFill>
                <a:effectLst/>
                <a:latin typeface="+mn-lt"/>
                <a:ea typeface="+mn-ea"/>
                <a:cs typeface="+mn-cs"/>
              </a:rPr>
              <a:t>il</a:t>
            </a:r>
            <a:r>
              <a:rPr lang="cy-GB" sz="1200" kern="1200" dirty="0" smtClean="0">
                <a:solidFill>
                  <a:schemeClr val="tx1"/>
                </a:solidFill>
                <a:effectLst/>
                <a:latin typeface="+mn-lt"/>
                <a:ea typeface="+mn-ea"/>
                <a:cs typeface="+mn-cs"/>
              </a:rPr>
              <a:t> – mae’r canlyniad gwasanaeth i fam sy’n cael trefn ar ei bywyd ar ôl dioddef trais yn y cartref yn ymwneud â’i hailgartrefu’n briodol gyda’i theulu.</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29</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0613" y="752475"/>
            <a:ext cx="4467225" cy="3351213"/>
          </a:xfrm>
        </p:spPr>
      </p:sp>
      <p:sp>
        <p:nvSpPr>
          <p:cNvPr id="3" name="Notes Placeholder 2"/>
          <p:cNvSpPr>
            <a:spLocks noGrp="1"/>
          </p:cNvSpPr>
          <p:nvPr>
            <p:ph type="body" idx="1"/>
          </p:nvPr>
        </p:nvSpPr>
        <p:spPr>
          <a:xfrm>
            <a:off x="413359" y="4777194"/>
            <a:ext cx="6200383" cy="3908613"/>
          </a:xfrm>
        </p:spPr>
        <p:txBody>
          <a:bodyPr>
            <a:normAutofit/>
          </a:bodyPr>
          <a:lstStyle/>
          <a:p>
            <a:endParaRPr lang="en-GB" sz="11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45C96A1-8090-4854-B4D1-E9A088A3A9BA}" type="slidenum">
              <a:rPr lang="en-GB" smtClean="0"/>
              <a:pPr/>
              <a:t>3</a:t>
            </a:fld>
            <a:endParaRPr lang="en-GB" dirty="0"/>
          </a:p>
        </p:txBody>
      </p:sp>
    </p:spTree>
    <p:extLst>
      <p:ext uri="{BB962C8B-B14F-4D97-AF65-F5344CB8AC3E}">
        <p14:creationId xmlns:p14="http://schemas.microsoft.com/office/powerpoint/2010/main" val="3372427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cy-GB" sz="1200" kern="1200" dirty="0" smtClean="0">
                <a:solidFill>
                  <a:schemeClr val="tx1"/>
                </a:solidFill>
                <a:effectLst/>
                <a:latin typeface="+mn-lt"/>
                <a:ea typeface="+mn-ea"/>
                <a:cs typeface="+mn-cs"/>
              </a:rPr>
              <a:t>Mae’n rhaid iddynt fod â chysylltiad amlwg â phwrpas a chwmpas yr ymyrraeth.</a:t>
            </a:r>
          </a:p>
          <a:p>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Os nad ydynt yn realistig neu’n gyraeddadwy byddwch yn gadael yr unigolyn a’u teulu gyda chyfresi parhaus o amgylchiadau sy’n heriol ac yn anfoddhaol.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30</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cy-GB" sz="1200" kern="1200" dirty="0" smtClean="0">
                <a:solidFill>
                  <a:schemeClr val="tx1"/>
                </a:solidFill>
                <a:effectLst/>
                <a:latin typeface="+mn-lt"/>
                <a:ea typeface="+mn-ea"/>
                <a:cs typeface="+mn-cs"/>
              </a:rPr>
              <a:t>Beth fyddai cofnod achos da yn canolbwyntio ar ganlyniadau? Ymgyfarwyddwch â’r sleid nesaf cyn ei dangos er mwyn i chi allu helpu rheolwyr i ddod o hyd i rai o’r atebion?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31</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cy-GB" sz="1200" b="1" kern="1200" dirty="0" smtClean="0">
                <a:solidFill>
                  <a:schemeClr val="tx1"/>
                </a:solidFill>
                <a:effectLst/>
                <a:latin typeface="+mn-lt"/>
                <a:ea typeface="+mn-ea"/>
                <a:cs typeface="+mn-cs"/>
              </a:rPr>
              <a:t>Pam:</a:t>
            </a:r>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Fel rhan o’r broses o weithredu’r Ddeddf, bydd angen i chi arddangos eich bod wedi dechrau cofnodi canlyniadau’n gysylltiedig â’ch gwasanaeth.</a:t>
            </a:r>
          </a:p>
          <a:p>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Dolen i’r Fframwaith Canlyniadau Cenedlaethol.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32</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cy-GB" sz="1200" kern="1200" dirty="0" smtClean="0">
                <a:solidFill>
                  <a:schemeClr val="tx1"/>
                </a:solidFill>
                <a:effectLst/>
                <a:latin typeface="+mn-lt"/>
                <a:ea typeface="+mn-ea"/>
                <a:cs typeface="+mn-cs"/>
              </a:rPr>
              <a:t>Trafodaeth mewn grwpiau bach – bydd gan bobl farn ar hyn. Gofynnwch sut mae’r mesurau hyn yn cymharu â’r hyn sy’n cael ei gasglu a’i fesur ar hyn o bryd. A yw’r rhain yn ddefnyddiol? </a:t>
            </a:r>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Gwahoddwch adborth ac agorwch y drafodaeth i’r grŵp llawn.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33</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34</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r>
              <a:rPr lang="cy-GB" sz="1200" kern="1200" dirty="0" smtClean="0">
                <a:solidFill>
                  <a:schemeClr val="tx1"/>
                </a:solidFill>
                <a:effectLst/>
                <a:latin typeface="+mn-lt"/>
                <a:ea typeface="+mn-ea"/>
                <a:cs typeface="+mn-cs"/>
              </a:rPr>
              <a:t>Mae hon yn sleid allweddol.</a:t>
            </a:r>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Ni waeth faint y byddwch yn buddsoddi yn hyfforddiant a datblygiad sgiliau’r rheng flaen, oni bai eich bod yn ystyried ac yn mynd i’r afael â materion yn ymwneud â chynaliadwyedd a beth sy’n rhaid i chi a’ch sefydliad ei newid er mwyn cefnogi’r dull hwn, mae’n debygol o fethu yn y pen draw. Gwiriwch y rhestr o broblemau sy’n galw am eich sylw. </a:t>
            </a:r>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Trafodaeth – sefydlu grwpiau o weithwyr / setiau dysgu gweithredol?</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35</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8" y="4608842"/>
            <a:ext cx="5971553" cy="4984561"/>
          </a:xfrm>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36</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77875"/>
            <a:ext cx="4467225" cy="3351213"/>
          </a:xfrm>
        </p:spPr>
      </p:sp>
      <p:sp>
        <p:nvSpPr>
          <p:cNvPr id="3" name="Notes Placeholder 2"/>
          <p:cNvSpPr>
            <a:spLocks noGrp="1"/>
          </p:cNvSpPr>
          <p:nvPr>
            <p:ph type="body" idx="1"/>
          </p:nvPr>
        </p:nvSpPr>
        <p:spPr>
          <a:xfrm>
            <a:off x="288099" y="4777194"/>
            <a:ext cx="6175331" cy="3908613"/>
          </a:xfrm>
        </p:spPr>
        <p:txBody>
          <a:bodyPr/>
          <a:lstStyle/>
          <a:p>
            <a:r>
              <a:rPr lang="cy-GB" sz="1200" kern="1200" dirty="0" smtClean="0">
                <a:solidFill>
                  <a:schemeClr val="tx1"/>
                </a:solidFill>
                <a:effectLst/>
                <a:latin typeface="+mn-lt"/>
                <a:ea typeface="+mn-ea"/>
                <a:cs typeface="+mn-cs"/>
              </a:rPr>
              <a:t>Mae strwythur Gwybodaeth, Cyngor a Chymorth yn amrywio yn dibynnu ar angen cynghorau, sefydliadau iechyd a sefydliadau trydydd sector.</a:t>
            </a:r>
            <a:r>
              <a:rPr lang="cy-GB" sz="1200" kern="1200" baseline="0" dirty="0" smtClean="0">
                <a:solidFill>
                  <a:schemeClr val="tx1"/>
                </a:solidFill>
                <a:effectLst/>
                <a:latin typeface="+mn-lt"/>
                <a:ea typeface="+mn-ea"/>
                <a:cs typeface="+mn-cs"/>
              </a:rPr>
              <a:t> </a:t>
            </a:r>
            <a:r>
              <a:rPr lang="cy-GB" sz="1200" kern="1200" dirty="0" smtClean="0">
                <a:solidFill>
                  <a:schemeClr val="tx1"/>
                </a:solidFill>
                <a:effectLst/>
                <a:latin typeface="+mn-lt"/>
                <a:ea typeface="+mn-ea"/>
                <a:cs typeface="+mn-cs"/>
              </a:rPr>
              <a:t>Mae’r pecyn hwn yn canolbwyntio ar y </a:t>
            </a:r>
            <a:r>
              <a:rPr lang="cy-GB" sz="1200" b="1" kern="1200" dirty="0" smtClean="0">
                <a:solidFill>
                  <a:schemeClr val="tx1"/>
                </a:solidFill>
                <a:effectLst/>
                <a:latin typeface="+mn-lt"/>
                <a:ea typeface="+mn-ea"/>
                <a:cs typeface="+mn-cs"/>
              </a:rPr>
              <a:t>sgiliau</a:t>
            </a:r>
            <a:r>
              <a:rPr lang="cy-GB" sz="1200" kern="1200" dirty="0" smtClean="0">
                <a:solidFill>
                  <a:schemeClr val="tx1"/>
                </a:solidFill>
                <a:effectLst/>
                <a:latin typeface="+mn-lt"/>
                <a:ea typeface="+mn-ea"/>
                <a:cs typeface="+mn-cs"/>
              </a:rPr>
              <a:t> a’r </a:t>
            </a:r>
            <a:r>
              <a:rPr lang="cy-GB" sz="1200" b="1" kern="1200" dirty="0" smtClean="0">
                <a:solidFill>
                  <a:schemeClr val="tx1"/>
                </a:solidFill>
                <a:effectLst/>
                <a:latin typeface="+mn-lt"/>
                <a:ea typeface="+mn-ea"/>
                <a:cs typeface="+mn-cs"/>
              </a:rPr>
              <a:t>ymrwymiad </a:t>
            </a:r>
            <a:r>
              <a:rPr lang="cy-GB" sz="1200" kern="1200" dirty="0" smtClean="0">
                <a:solidFill>
                  <a:schemeClr val="tx1"/>
                </a:solidFill>
                <a:effectLst/>
                <a:latin typeface="+mn-lt"/>
                <a:ea typeface="+mn-ea"/>
                <a:cs typeface="+mn-cs"/>
              </a:rPr>
              <a:t>sefydliadol sydd eu hangen i gael ‘sgyrsiau gwell a gwahanol’ gyda’n cydweithwyr cyhoeddus a phroffesiynol. </a:t>
            </a:r>
          </a:p>
          <a:p>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Ceir pecyn gweithdy cyfatebol ar gyfer y gweithlu rheng flaen. Bydd trafodaethau yn y sesiwn rheolwyr yn llywio’r gweithdy ar gyfer y gweithlu rheng flaen – yn enwedig y weledigaeth y cytunwyd arni ar gyfer y gwasanaeth. </a:t>
            </a:r>
          </a:p>
          <a:p>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Yn y bôn, mae’r sesiwn codi ymwybyddiaeth a chynllunio hanner diwrnod hon ar gyfer rheolwyr ac unigolion sy’n gyfrifol am y canlynol: </a:t>
            </a:r>
            <a:r>
              <a:rPr lang="cy-GB" sz="1200" i="1" kern="1200" dirty="0" smtClean="0">
                <a:solidFill>
                  <a:schemeClr val="tx1"/>
                </a:solidFill>
                <a:effectLst/>
                <a:latin typeface="+mn-lt"/>
                <a:ea typeface="+mn-ea"/>
                <a:cs typeface="+mn-cs"/>
              </a:rPr>
              <a:t/>
            </a:r>
            <a:br>
              <a:rPr lang="cy-GB" sz="1200" i="1" kern="1200" dirty="0" smtClean="0">
                <a:solidFill>
                  <a:schemeClr val="tx1"/>
                </a:solidFill>
                <a:effectLst/>
                <a:latin typeface="+mn-lt"/>
                <a:ea typeface="+mn-ea"/>
                <a:cs typeface="+mn-cs"/>
              </a:rPr>
            </a:br>
            <a:r>
              <a:rPr lang="cy-GB" sz="1200" i="1" kern="1200" dirty="0" smtClean="0">
                <a:solidFill>
                  <a:schemeClr val="tx1"/>
                </a:solidFill>
                <a:effectLst/>
                <a:latin typeface="+mn-lt"/>
                <a:ea typeface="+mn-ea"/>
                <a:cs typeface="+mn-cs"/>
              </a:rPr>
              <a:t/>
            </a:r>
            <a:br>
              <a:rPr lang="cy-GB" sz="1200" i="1" kern="1200" dirty="0" smtClean="0">
                <a:solidFill>
                  <a:schemeClr val="tx1"/>
                </a:solidFill>
                <a:effectLst/>
                <a:latin typeface="+mn-lt"/>
                <a:ea typeface="+mn-ea"/>
                <a:cs typeface="+mn-cs"/>
              </a:rPr>
            </a:br>
            <a:r>
              <a:rPr lang="cy-GB" sz="1200" kern="1200" dirty="0" smtClean="0">
                <a:solidFill>
                  <a:schemeClr val="tx1"/>
                </a:solidFill>
                <a:effectLst/>
                <a:latin typeface="+mn-lt"/>
                <a:ea typeface="+mn-ea"/>
                <a:cs typeface="+mn-cs"/>
              </a:rPr>
              <a:t>• rheoli darpariaeth </a:t>
            </a:r>
            <a:br>
              <a:rPr lang="cy-GB" sz="1200" kern="1200" dirty="0" smtClean="0">
                <a:solidFill>
                  <a:schemeClr val="tx1"/>
                </a:solidFill>
                <a:effectLst/>
                <a:latin typeface="+mn-lt"/>
                <a:ea typeface="+mn-ea"/>
                <a:cs typeface="+mn-cs"/>
              </a:rPr>
            </a:br>
            <a:r>
              <a:rPr lang="cy-GB" sz="1200" kern="1200" dirty="0" smtClean="0">
                <a:solidFill>
                  <a:schemeClr val="tx1"/>
                </a:solidFill>
                <a:effectLst/>
                <a:latin typeface="+mn-lt"/>
                <a:ea typeface="+mn-ea"/>
                <a:cs typeface="+mn-cs"/>
              </a:rPr>
              <a:t>• cofnodi, rheoli ac adrodd data</a:t>
            </a:r>
            <a:br>
              <a:rPr lang="cy-GB" sz="1200" kern="1200" dirty="0" smtClean="0">
                <a:solidFill>
                  <a:schemeClr val="tx1"/>
                </a:solidFill>
                <a:effectLst/>
                <a:latin typeface="+mn-lt"/>
                <a:ea typeface="+mn-ea"/>
                <a:cs typeface="+mn-cs"/>
              </a:rPr>
            </a:br>
            <a:r>
              <a:rPr lang="cy-GB" sz="1200" kern="1200" dirty="0" smtClean="0">
                <a:solidFill>
                  <a:schemeClr val="tx1"/>
                </a:solidFill>
                <a:effectLst/>
                <a:latin typeface="+mn-lt"/>
                <a:ea typeface="+mn-ea"/>
                <a:cs typeface="+mn-cs"/>
              </a:rPr>
              <a:t>• meithrin cysylltiadau gyda chydweithwyr a sefydliadau proffesiynol eraill</a:t>
            </a:r>
            <a:br>
              <a:rPr lang="cy-GB" sz="1200" kern="1200" dirty="0" smtClean="0">
                <a:solidFill>
                  <a:schemeClr val="tx1"/>
                </a:solidFill>
                <a:effectLst/>
                <a:latin typeface="+mn-lt"/>
                <a:ea typeface="+mn-ea"/>
                <a:cs typeface="+mn-cs"/>
              </a:rPr>
            </a:br>
            <a:r>
              <a:rPr lang="cy-GB" sz="1200" kern="1200" dirty="0" smtClean="0">
                <a:solidFill>
                  <a:schemeClr val="tx1"/>
                </a:solidFill>
                <a:effectLst/>
                <a:latin typeface="+mn-lt"/>
                <a:ea typeface="+mn-ea"/>
                <a:cs typeface="+mn-cs"/>
              </a:rPr>
              <a:t>• cefnogi datblygu’r gweithlu a sgiliau</a:t>
            </a:r>
            <a:br>
              <a:rPr lang="cy-GB" sz="1200" kern="1200" dirty="0" smtClean="0">
                <a:solidFill>
                  <a:schemeClr val="tx1"/>
                </a:solidFill>
                <a:effectLst/>
                <a:latin typeface="+mn-lt"/>
                <a:ea typeface="+mn-ea"/>
                <a:cs typeface="+mn-cs"/>
              </a:rPr>
            </a:br>
            <a:r>
              <a:rPr lang="cy-GB" sz="1200" kern="1200" dirty="0" smtClean="0">
                <a:solidFill>
                  <a:schemeClr val="tx1"/>
                </a:solidFill>
                <a:effectLst/>
                <a:latin typeface="+mn-lt"/>
                <a:ea typeface="+mn-ea"/>
                <a:cs typeface="+mn-cs"/>
              </a:rPr>
              <a:t>• cynrychioli aelodau’r cyhoedd</a:t>
            </a:r>
            <a:br>
              <a:rPr lang="cy-GB" sz="1200" kern="1200" dirty="0" smtClean="0">
                <a:solidFill>
                  <a:schemeClr val="tx1"/>
                </a:solidFill>
                <a:effectLst/>
                <a:latin typeface="+mn-lt"/>
                <a:ea typeface="+mn-ea"/>
                <a:cs typeface="+mn-cs"/>
              </a:rPr>
            </a:br>
            <a:r>
              <a:rPr lang="cy-GB" sz="1200" kern="1200" dirty="0" smtClean="0">
                <a:solidFill>
                  <a:schemeClr val="tx1"/>
                </a:solidFill>
                <a:effectLst/>
                <a:latin typeface="+mn-lt"/>
                <a:ea typeface="+mn-ea"/>
                <a:cs typeface="+mn-cs"/>
              </a:rPr>
              <a:t>• sicrhau bod profiad (llwybr) yr unigolyn mor gyson ag y gall fod rhwng disgyblaethau.</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4</a:t>
            </a:fld>
            <a:endParaRPr lang="en-GB" dirty="0"/>
          </a:p>
        </p:txBody>
      </p:sp>
    </p:spTree>
    <p:extLst>
      <p:ext uri="{BB962C8B-B14F-4D97-AF65-F5344CB8AC3E}">
        <p14:creationId xmlns:p14="http://schemas.microsoft.com/office/powerpoint/2010/main" val="194030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276225"/>
            <a:ext cx="4467225" cy="3351213"/>
          </a:xfrm>
        </p:spPr>
      </p:sp>
      <p:sp>
        <p:nvSpPr>
          <p:cNvPr id="3" name="Notes Placeholder 2"/>
          <p:cNvSpPr>
            <a:spLocks noGrp="1"/>
          </p:cNvSpPr>
          <p:nvPr>
            <p:ph type="body" idx="1"/>
          </p:nvPr>
        </p:nvSpPr>
        <p:spPr>
          <a:xfrm>
            <a:off x="162838" y="3782255"/>
            <a:ext cx="6463431" cy="5999009"/>
          </a:xfrm>
        </p:spPr>
        <p:txBody>
          <a:bodyPr/>
          <a:lstStyle/>
          <a:p>
            <a:r>
              <a:rPr lang="cy-GB" sz="1200" kern="1200" dirty="0" smtClean="0">
                <a:solidFill>
                  <a:schemeClr val="tx1"/>
                </a:solidFill>
                <a:effectLst/>
                <a:latin typeface="+mn-lt"/>
                <a:ea typeface="+mn-ea"/>
                <a:cs typeface="+mn-cs"/>
              </a:rPr>
              <a:t>Yr hyfforddwr i nodi’n fyr iawn beth yw’r diffiniadau o Wybodaeth, Cyngor a Chymorth yn y Ddeddf.</a:t>
            </a:r>
          </a:p>
          <a:p>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Mae’r gwasanaeth Gwybodaeth, Cyngor a Chymorth yn ganolog i lwyddiant y trawsnewid i’r system gofal a chymorth o dan y Ddeddf Gwasanaethau Cymdeithasol a Llesiant (Cymru). Mae’n gyfle i newid y canfyddiad o ofal cymdeithasol a gwasanaethau cymorth yng Nghymru. Mae’n </a:t>
            </a:r>
            <a:r>
              <a:rPr lang="cy-GB" sz="1200" b="1" kern="1200" dirty="0" smtClean="0">
                <a:solidFill>
                  <a:schemeClr val="tx1"/>
                </a:solidFill>
                <a:effectLst/>
                <a:latin typeface="+mn-lt"/>
                <a:ea typeface="+mn-ea"/>
                <a:cs typeface="+mn-cs"/>
              </a:rPr>
              <a:t>rhaid </a:t>
            </a:r>
            <a:r>
              <a:rPr lang="cy-GB" sz="1200" kern="1200" dirty="0" smtClean="0">
                <a:solidFill>
                  <a:schemeClr val="tx1"/>
                </a:solidFill>
                <a:effectLst/>
                <a:latin typeface="+mn-lt"/>
                <a:ea typeface="+mn-ea"/>
                <a:cs typeface="+mn-cs"/>
              </a:rPr>
              <a:t>iddo hyrwyddo ymyrraeth gynnar ac atal i sicrhau y gellir rhoi cymorth gwell i bobl o bob oed allu cyflawni eu canlyniadau personol, ac archwilio opsiynau i ddiwallu eu hanghenion gofal a chymorth. Dylid ei ystyried fel </a:t>
            </a:r>
            <a:r>
              <a:rPr lang="cy-GB" sz="1200" b="1" kern="1200" dirty="0" smtClean="0">
                <a:solidFill>
                  <a:schemeClr val="tx1"/>
                </a:solidFill>
                <a:effectLst/>
                <a:latin typeface="+mn-lt"/>
                <a:ea typeface="+mn-ea"/>
                <a:cs typeface="+mn-cs"/>
              </a:rPr>
              <a:t>gwasanaeth ataliol ynddo’i hun </a:t>
            </a:r>
            <a:r>
              <a:rPr lang="cy-GB" sz="1200" kern="1200" dirty="0" smtClean="0">
                <a:solidFill>
                  <a:schemeClr val="tx1"/>
                </a:solidFill>
                <a:effectLst/>
                <a:latin typeface="+mn-lt"/>
                <a:ea typeface="+mn-ea"/>
                <a:cs typeface="+mn-cs"/>
              </a:rPr>
              <a:t>wrth iddo ddarparu gwybodaeth, cyngor a chymorth amserol o ansawdd da. Gweler y Cod Ymarfer, Rhan 2, adran 297.</a:t>
            </a:r>
            <a:endParaRPr lang="en-GB" sz="1200" kern="1200" dirty="0" smtClean="0">
              <a:solidFill>
                <a:schemeClr val="tx1"/>
              </a:solidFill>
              <a:effectLst/>
              <a:latin typeface="+mn-lt"/>
              <a:ea typeface="+mn-ea"/>
              <a:cs typeface="+mn-cs"/>
            </a:endParaRPr>
          </a:p>
          <a:p>
            <a:endParaRPr lang="cy-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Oedwch i drafod y 3 chwestiwn hwn.</a:t>
            </a:r>
            <a:endParaRPr lang="en-GB" sz="1200" kern="1200" dirty="0" smtClean="0">
              <a:solidFill>
                <a:schemeClr val="tx1"/>
              </a:solidFill>
              <a:effectLst/>
              <a:latin typeface="+mn-lt"/>
              <a:ea typeface="+mn-ea"/>
              <a:cs typeface="+mn-cs"/>
            </a:endParaRPr>
          </a:p>
          <a:p>
            <a:endParaRPr lang="en-GB" sz="1050" dirty="0"/>
          </a:p>
        </p:txBody>
      </p:sp>
      <p:sp>
        <p:nvSpPr>
          <p:cNvPr id="4" name="Slide Number Placeholder 3"/>
          <p:cNvSpPr>
            <a:spLocks noGrp="1"/>
          </p:cNvSpPr>
          <p:nvPr>
            <p:ph type="sldNum" sz="quarter" idx="10"/>
          </p:nvPr>
        </p:nvSpPr>
        <p:spPr/>
        <p:txBody>
          <a:bodyPr/>
          <a:lstStyle/>
          <a:p>
            <a:fld id="{6A4AAAC3-7B93-4108-9BB7-94A250CD2D89}" type="slidenum">
              <a:rPr lang="en-GB" smtClean="0"/>
              <a:t>5</a:t>
            </a:fld>
            <a:endParaRPr lang="en-GB" dirty="0"/>
          </a:p>
        </p:txBody>
      </p:sp>
    </p:spTree>
    <p:extLst>
      <p:ext uri="{BB962C8B-B14F-4D97-AF65-F5344CB8AC3E}">
        <p14:creationId xmlns:p14="http://schemas.microsoft.com/office/powerpoint/2010/main" val="1177296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815975"/>
            <a:ext cx="4467225" cy="3351213"/>
          </a:xfrm>
        </p:spPr>
      </p:sp>
      <p:sp>
        <p:nvSpPr>
          <p:cNvPr id="3" name="Notes Placeholder 2"/>
          <p:cNvSpPr>
            <a:spLocks noGrp="1"/>
          </p:cNvSpPr>
          <p:nvPr>
            <p:ph type="body" idx="1"/>
          </p:nvPr>
        </p:nvSpPr>
        <p:spPr>
          <a:xfrm>
            <a:off x="313151" y="4777194"/>
            <a:ext cx="6125227" cy="3908613"/>
          </a:xfrm>
        </p:spPr>
        <p:txBody>
          <a:bodyPr/>
          <a:lstStyle/>
          <a:p>
            <a:r>
              <a:rPr lang="cy-GB" sz="1200" kern="1200" dirty="0" smtClean="0">
                <a:solidFill>
                  <a:schemeClr val="tx1"/>
                </a:solidFill>
                <a:effectLst/>
                <a:latin typeface="+mn-lt"/>
                <a:ea typeface="+mn-ea"/>
                <a:cs typeface="+mn-cs"/>
              </a:rPr>
              <a:t>Rydym yn siarad am ein gweithlu fel adnodd ynddo’i hun. Os felly, mae’r sgwrs a gawn gyda’r cyhoedd yn rhan o’n cynnig a’n gwasanaeth iddynt ynddi’i hun. Dylai systemau allu cofnodi’r sgwrs hon fel rhan o ymateb Gwybodaeth, Cyngor a Chymorth ffurfiol. </a:t>
            </a:r>
          </a:p>
          <a:p>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Dengys profiad </a:t>
            </a:r>
            <a:r>
              <a:rPr lang="cy-GB" sz="1200" kern="1200" dirty="0" smtClean="0">
                <a:solidFill>
                  <a:schemeClr val="tx1"/>
                </a:solidFill>
                <a:effectLst/>
                <a:latin typeface="+mn-lt"/>
                <a:ea typeface="+mn-ea"/>
                <a:cs typeface="+mn-cs"/>
              </a:rPr>
              <a:t>i</a:t>
            </a:r>
            <a:r>
              <a:rPr lang="cy-GB" sz="1200" kern="1200" baseline="0" dirty="0" smtClean="0">
                <a:solidFill>
                  <a:schemeClr val="tx1"/>
                </a:solidFill>
                <a:effectLst/>
                <a:latin typeface="+mn-lt"/>
                <a:ea typeface="+mn-ea"/>
                <a:cs typeface="+mn-cs"/>
              </a:rPr>
              <a:t> </a:t>
            </a:r>
            <a:r>
              <a:rPr lang="cy-GB" sz="1200" kern="1200" dirty="0" smtClean="0">
                <a:solidFill>
                  <a:schemeClr val="tx1"/>
                </a:solidFill>
                <a:effectLst/>
                <a:latin typeface="+mn-lt"/>
                <a:ea typeface="+mn-ea"/>
                <a:cs typeface="+mn-cs"/>
              </a:rPr>
              <a:t>ni </a:t>
            </a:r>
            <a:r>
              <a:rPr lang="cy-GB" sz="1200" kern="1200" dirty="0" smtClean="0">
                <a:solidFill>
                  <a:schemeClr val="tx1"/>
                </a:solidFill>
                <a:effectLst/>
                <a:latin typeface="+mn-lt"/>
                <a:ea typeface="+mn-ea"/>
                <a:cs typeface="+mn-cs"/>
              </a:rPr>
              <a:t>fod sgwrs sydd wedi’i hystyried yn dda yn cael ei gwerthfawrogi ac os yw’n mynd i fod mor effeithiol â phosibl, mae angen i staff medrus gael amser i ymgysylltu pan fo angen, ac i archwilio materion sy’n codi.   </a:t>
            </a:r>
          </a:p>
          <a:p>
            <a:r>
              <a:rPr lang="cy-GB"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Mae staff y gwasanaeth Gwybodaeth, Cyngor a Chymorth yn ymateb i ystod eang o geisiadau gan y cyhoedd. Yn aml, maent yn ymateb i bobl sy’n wynebu straen a her. Maent yn chwarae rhan allweddol wrth gyflawni Rhan 2 o’r Ddeddf Gwasanaethau Cymdeithasol a Llesiant (Cymru).</a:t>
            </a:r>
          </a:p>
          <a:p>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Mae'r staff yn ymateb i ystod eang o geisiadau, mae’r galw’n gynyddol ac amser yn gyfyngedig. Sut allwn ni helpu staff i wneud y gorau o'r potensial ar gyfer pob sgwrs sy'n mynd i wneud i’r aelod o’r cyhoedd neu’r gweithiwr proffesiynol sy’n gwneud ymholiad deimlo'n gliriach ynglŷn â’r mater pwysicaf iddynt hwy ac yn gliriach ynglŷn â’u llwybr gweithredu? </a:t>
            </a:r>
          </a:p>
          <a:p>
            <a:endParaRPr lang="en-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Pa un a oes gennym 5 munud neu 5 awr, mae gwrando medrus yn hanfodol, ac mae staff medrus yn galluogi pobl i egluro eu meddyliau a mynegi beth sydd bwysicaf iddynt hwy.</a:t>
            </a:r>
            <a:endParaRPr lang="en-GB" sz="1200" kern="1200" dirty="0" smtClean="0">
              <a:solidFill>
                <a:schemeClr val="tx1"/>
              </a:solidFill>
              <a:effectLst/>
              <a:latin typeface="+mn-lt"/>
              <a:ea typeface="+mn-ea"/>
              <a:cs typeface="+mn-cs"/>
            </a:endParaRPr>
          </a:p>
          <a:p>
            <a:r>
              <a:rPr lang="cy-GB" sz="1200" b="1"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smtClean="0"/>
          </a:p>
        </p:txBody>
      </p:sp>
      <p:sp>
        <p:nvSpPr>
          <p:cNvPr id="4" name="Slide Number Placeholder 3"/>
          <p:cNvSpPr>
            <a:spLocks noGrp="1"/>
          </p:cNvSpPr>
          <p:nvPr>
            <p:ph type="sldNum" sz="quarter" idx="10"/>
          </p:nvPr>
        </p:nvSpPr>
        <p:spPr/>
        <p:txBody>
          <a:bodyPr/>
          <a:lstStyle/>
          <a:p>
            <a:fld id="{6A4AAAC3-7B93-4108-9BB7-94A250CD2D89}" type="slidenum">
              <a:rPr lang="en-GB" smtClean="0"/>
              <a:t>6</a:t>
            </a:fld>
            <a:endParaRPr lang="en-GB" dirty="0"/>
          </a:p>
        </p:txBody>
      </p:sp>
    </p:spTree>
    <p:extLst>
      <p:ext uri="{BB962C8B-B14F-4D97-AF65-F5344CB8AC3E}">
        <p14:creationId xmlns:p14="http://schemas.microsoft.com/office/powerpoint/2010/main" val="338466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815975"/>
            <a:ext cx="4467225" cy="3351213"/>
          </a:xfrm>
        </p:spPr>
      </p:sp>
      <p:sp>
        <p:nvSpPr>
          <p:cNvPr id="3" name="Notes Placeholder 2"/>
          <p:cNvSpPr>
            <a:spLocks noGrp="1"/>
          </p:cNvSpPr>
          <p:nvPr>
            <p:ph type="body" idx="1"/>
          </p:nvPr>
        </p:nvSpPr>
        <p:spPr>
          <a:xfrm>
            <a:off x="463463" y="4458553"/>
            <a:ext cx="5874707" cy="4227254"/>
          </a:xfrm>
        </p:spPr>
        <p:txBody>
          <a:bodyPr/>
          <a:lstStyle/>
          <a:p>
            <a:r>
              <a:rPr lang="cy-GB" sz="1200" kern="1200" dirty="0" smtClean="0">
                <a:solidFill>
                  <a:schemeClr val="tx1"/>
                </a:solidFill>
                <a:effectLst/>
                <a:latin typeface="+mn-lt"/>
                <a:ea typeface="+mn-ea"/>
                <a:cs typeface="+mn-cs"/>
              </a:rPr>
              <a:t>Rhai enghreifftiau cyffredin o bethau sy’n atal pobl rhag cyflawni sgyrsiau sy’n canolbwyntio ar ganlyniadau:</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smtClean="0">
                <a:solidFill>
                  <a:schemeClr val="tx1"/>
                </a:solidFill>
                <a:effectLst/>
                <a:latin typeface="+mn-lt"/>
                <a:ea typeface="+mn-ea"/>
                <a:cs typeface="+mn-cs"/>
              </a:rPr>
              <a:t>Nid oes gennym amser.</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smtClean="0">
                <a:solidFill>
                  <a:schemeClr val="tx1"/>
                </a:solidFill>
                <a:effectLst/>
                <a:latin typeface="+mn-lt"/>
                <a:ea typeface="+mn-ea"/>
                <a:cs typeface="+mn-cs"/>
              </a:rPr>
              <a:t>Nid yw ein system yn gadael inni gofnodi’r wybodaeth gywir.</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smtClean="0">
                <a:solidFill>
                  <a:schemeClr val="tx1"/>
                </a:solidFill>
                <a:effectLst/>
                <a:latin typeface="+mn-lt"/>
                <a:ea typeface="+mn-ea"/>
                <a:cs typeface="+mn-cs"/>
              </a:rPr>
              <a:t>Nid cwnselydd wyf fi.</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smtClean="0">
                <a:solidFill>
                  <a:schemeClr val="tx1"/>
                </a:solidFill>
                <a:effectLst/>
                <a:latin typeface="+mn-lt"/>
                <a:ea typeface="+mn-ea"/>
                <a:cs typeface="+mn-cs"/>
              </a:rPr>
              <a:t>Nid yw’r gwasanaethau y mae pobl eu heisiau gennym.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smtClean="0">
                <a:solidFill>
                  <a:schemeClr val="tx1"/>
                </a:solidFill>
                <a:effectLst/>
                <a:latin typeface="+mn-lt"/>
                <a:ea typeface="+mn-ea"/>
                <a:cs typeface="+mn-cs"/>
              </a:rPr>
              <a:t>Yn aml, nid yw pobl yn gwybod beth maent ei eisiau.</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smtClean="0">
                <a:solidFill>
                  <a:schemeClr val="tx1"/>
                </a:solidFill>
                <a:effectLst/>
                <a:latin typeface="+mn-lt"/>
                <a:ea typeface="+mn-ea"/>
                <a:cs typeface="+mn-cs"/>
              </a:rPr>
              <a:t>Nid oes gan bobl ddiddordeb mewn cael sgwrs, y cyfan maent ei eisiau yw’r hyn sydd gan eu ffrind neu gymydog, ac maent ei eisiau yn awr.</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cy-GB" sz="1200" kern="1200" dirty="0" smtClean="0">
                <a:solidFill>
                  <a:schemeClr val="tx1"/>
                </a:solidFill>
                <a:effectLst/>
                <a:latin typeface="+mn-lt"/>
                <a:ea typeface="+mn-ea"/>
                <a:cs typeface="+mn-cs"/>
              </a:rPr>
              <a:t>At ei gilydd, rwy’n gwybod o fewn 30 eiliad beth rwy’n mynd i’w wneud nesaf.</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7</a:t>
            </a:fld>
            <a:endParaRPr lang="en-GB" dirty="0"/>
          </a:p>
        </p:txBody>
      </p:sp>
    </p:spTree>
    <p:extLst>
      <p:ext uri="{BB962C8B-B14F-4D97-AF65-F5344CB8AC3E}">
        <p14:creationId xmlns:p14="http://schemas.microsoft.com/office/powerpoint/2010/main" val="3786076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903288"/>
            <a:ext cx="4467225" cy="3351212"/>
          </a:xfrm>
        </p:spPr>
      </p:sp>
      <p:sp>
        <p:nvSpPr>
          <p:cNvPr id="3" name="Notes Placeholder 2"/>
          <p:cNvSpPr>
            <a:spLocks noGrp="1"/>
          </p:cNvSpPr>
          <p:nvPr>
            <p:ph type="body" idx="1"/>
          </p:nvPr>
        </p:nvSpPr>
        <p:spPr>
          <a:xfrm>
            <a:off x="425886" y="4777194"/>
            <a:ext cx="6012493" cy="3908613"/>
          </a:xfrm>
        </p:spPr>
        <p:txBody>
          <a:bodyPr/>
          <a:lstStyle/>
          <a:p>
            <a:r>
              <a:rPr lang="cy-GB" sz="1200" kern="1200" dirty="0" smtClean="0">
                <a:solidFill>
                  <a:schemeClr val="tx1"/>
                </a:solidFill>
                <a:effectLst/>
                <a:latin typeface="+mn-lt"/>
                <a:ea typeface="+mn-ea"/>
                <a:cs typeface="+mn-cs"/>
              </a:rPr>
              <a:t>Yn aml mae pobl yn troi atom ar adeg pan fyddant yn wynebu straen neu her yn eu bywydau.</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8</a:t>
            </a:fld>
            <a:endParaRPr lang="en-GB"/>
          </a:p>
        </p:txBody>
      </p:sp>
    </p:spTree>
    <p:extLst>
      <p:ext uri="{BB962C8B-B14F-4D97-AF65-F5344CB8AC3E}">
        <p14:creationId xmlns:p14="http://schemas.microsoft.com/office/powerpoint/2010/main" val="841978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990600"/>
            <a:ext cx="4467225" cy="3351213"/>
          </a:xfrm>
        </p:spPr>
      </p:sp>
      <p:sp>
        <p:nvSpPr>
          <p:cNvPr id="3" name="Notes Placeholder 2"/>
          <p:cNvSpPr>
            <a:spLocks noGrp="1"/>
          </p:cNvSpPr>
          <p:nvPr>
            <p:ph type="body" idx="1"/>
          </p:nvPr>
        </p:nvSpPr>
        <p:spPr>
          <a:xfrm>
            <a:off x="463464" y="4777194"/>
            <a:ext cx="5962389" cy="3908613"/>
          </a:xfrm>
        </p:spPr>
        <p:txBody>
          <a:bodyPr/>
          <a:lstStyle/>
          <a:p>
            <a:r>
              <a:rPr lang="cy-GB" sz="1200" kern="1200" dirty="0" smtClean="0">
                <a:solidFill>
                  <a:schemeClr val="tx1"/>
                </a:solidFill>
                <a:effectLst/>
                <a:latin typeface="+mn-lt"/>
                <a:ea typeface="+mn-ea"/>
                <a:cs typeface="+mn-cs"/>
              </a:rPr>
              <a:t>Trafodwch a defnyddiwch yr awgrymiadau canlynol:</a:t>
            </a:r>
            <a:endParaRPr lang="en-GB" sz="1200" kern="1200" dirty="0" smtClean="0">
              <a:solidFill>
                <a:schemeClr val="tx1"/>
              </a:solidFill>
              <a:effectLst/>
              <a:latin typeface="+mn-lt"/>
              <a:ea typeface="+mn-ea"/>
              <a:cs typeface="+mn-cs"/>
            </a:endParaRPr>
          </a:p>
          <a:p>
            <a:endParaRPr lang="cy-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Mae’n bosibl fod nifer sylweddol o bobl yn teimlo nad oes neb wedi gwrando arnynt yn iawn, wrth i ni fethu dangos empathi tuag at eu hamgylchiadau a’u helpu i bwyso a mesur eu problemau. </a:t>
            </a:r>
            <a:endParaRPr lang="en-GB" sz="1200" kern="1200" dirty="0" smtClean="0">
              <a:solidFill>
                <a:schemeClr val="tx1"/>
              </a:solidFill>
              <a:effectLst/>
              <a:latin typeface="+mn-lt"/>
              <a:ea typeface="+mn-ea"/>
              <a:cs typeface="+mn-cs"/>
            </a:endParaRPr>
          </a:p>
          <a:p>
            <a:endParaRPr lang="cy-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Mae’n bosibl fod niferoedd sylweddol o bobl yn gadael yn anfodlon ac wedi’u dadrithio yn sgil eu profiad o ofyn i wasanaethau am gymorth.</a:t>
            </a:r>
            <a:endParaRPr lang="en-GB" sz="1200" kern="1200" dirty="0" smtClean="0">
              <a:solidFill>
                <a:schemeClr val="tx1"/>
              </a:solidFill>
              <a:effectLst/>
              <a:latin typeface="+mn-lt"/>
              <a:ea typeface="+mn-ea"/>
              <a:cs typeface="+mn-cs"/>
            </a:endParaRPr>
          </a:p>
          <a:p>
            <a:endParaRPr lang="cy-GB" sz="1200" kern="1200" dirty="0" smtClean="0">
              <a:solidFill>
                <a:schemeClr val="tx1"/>
              </a:solidFill>
              <a:effectLst/>
              <a:latin typeface="+mn-lt"/>
              <a:ea typeface="+mn-ea"/>
              <a:cs typeface="+mn-cs"/>
            </a:endParaRPr>
          </a:p>
          <a:p>
            <a:r>
              <a:rPr lang="cy-GB" sz="1200" kern="1200" dirty="0" smtClean="0">
                <a:solidFill>
                  <a:schemeClr val="tx1"/>
                </a:solidFill>
                <a:effectLst/>
                <a:latin typeface="+mn-lt"/>
                <a:ea typeface="+mn-ea"/>
                <a:cs typeface="+mn-cs"/>
              </a:rPr>
              <a:t>Bydd gennym weithlu sy’n treulio’r rhan fwyaf o’u hamser yn cynghori’r bobl sydd wedi dod atynt am help a / neu gyngor nad ydynt wedi cyrraedd y trothwy cymhwysedd neu nad oes adnodd ar gael mwyach yn eu cymuned; sefyllfa a allai fod yn eithriadol o ddigalon ac anodd i staff.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9</a:t>
            </a:fld>
            <a:endParaRPr lang="en-GB"/>
          </a:p>
        </p:txBody>
      </p:sp>
    </p:spTree>
    <p:extLst>
      <p:ext uri="{BB962C8B-B14F-4D97-AF65-F5344CB8AC3E}">
        <p14:creationId xmlns:p14="http://schemas.microsoft.com/office/powerpoint/2010/main" val="1274893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708C7B-1239-4495-AAF3-DECEF8F7E6B0}"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61284-FB72-4304-82E1-1D561C73B366}"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0061" y="128584"/>
            <a:ext cx="1509343" cy="1312735"/>
          </a:xfrm>
          <a:prstGeom prst="rect">
            <a:avLst/>
          </a:prstGeom>
        </p:spPr>
      </p:pic>
    </p:spTree>
    <p:extLst>
      <p:ext uri="{BB962C8B-B14F-4D97-AF65-F5344CB8AC3E}">
        <p14:creationId xmlns:p14="http://schemas.microsoft.com/office/powerpoint/2010/main" val="2056209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708C7B-1239-4495-AAF3-DECEF8F7E6B0}"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172718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708C7B-1239-4495-AAF3-DECEF8F7E6B0}"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392887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708C7B-1239-4495-AAF3-DECEF8F7E6B0}"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3837589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708C7B-1239-4495-AAF3-DECEF8F7E6B0}"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175370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708C7B-1239-4495-AAF3-DECEF8F7E6B0}" type="datetimeFigureOut">
              <a:rPr lang="en-GB" smtClean="0"/>
              <a:t>18/10/2017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202080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708C7B-1239-4495-AAF3-DECEF8F7E6B0}" type="datetimeFigureOut">
              <a:rPr lang="en-GB" smtClean="0"/>
              <a:t>18/10/2017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271305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708C7B-1239-4495-AAF3-DECEF8F7E6B0}" type="datetimeFigureOut">
              <a:rPr lang="en-GB" smtClean="0"/>
              <a:t>18/10/2017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425492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08C7B-1239-4495-AAF3-DECEF8F7E6B0}" type="datetimeFigureOut">
              <a:rPr lang="en-GB" smtClean="0"/>
              <a:t>18/10/2017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23188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08C7B-1239-4495-AAF3-DECEF8F7E6B0}" type="datetimeFigureOut">
              <a:rPr lang="en-GB" smtClean="0"/>
              <a:t>18/10/2017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398327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08C7B-1239-4495-AAF3-DECEF8F7E6B0}" type="datetimeFigureOut">
              <a:rPr lang="en-GB" smtClean="0"/>
              <a:t>18/10/2017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396422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08C7B-1239-4495-AAF3-DECEF8F7E6B0}" type="datetimeFigureOut">
              <a:rPr lang="en-GB" smtClean="0"/>
              <a:t>18/10/2017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61284-FB72-4304-82E1-1D561C73B366}" type="slidenum">
              <a:rPr lang="en-GB" smtClean="0"/>
              <a:t>‹#›</a:t>
            </a:fld>
            <a:endParaRPr lang="en-GB"/>
          </a:p>
        </p:txBody>
      </p:sp>
    </p:spTree>
    <p:extLst>
      <p:ext uri="{BB962C8B-B14F-4D97-AF65-F5344CB8AC3E}">
        <p14:creationId xmlns:p14="http://schemas.microsoft.com/office/powerpoint/2010/main" val="22432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image" Target="../media/image5.pdf"/><Relationship Id="rId10" Type="http://schemas.openxmlformats.org/officeDocument/2006/relationships/image" Target="../media/image5.jpe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df"/><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13.xml"/><Relationship Id="rId1" Type="http://schemas.openxmlformats.org/officeDocument/2006/relationships/slideLayout" Target="../slideLayouts/slideLayout1.xml"/><Relationship Id="rId11" Type="http://schemas.openxmlformats.org/officeDocument/2006/relationships/image" Target="../media/image3.png"/><Relationship Id="rId10" Type="http://schemas.openxmlformats.org/officeDocument/2006/relationships/image" Target="../media/image5.pdf"/><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16.xml"/><Relationship Id="rId1" Type="http://schemas.openxmlformats.org/officeDocument/2006/relationships/slideLayout" Target="../slideLayouts/slideLayout1.xml"/><Relationship Id="rId10" Type="http://schemas.openxmlformats.org/officeDocument/2006/relationships/image" Target="../media/image3.png"/><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df"/><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31.xml"/><Relationship Id="rId1" Type="http://schemas.openxmlformats.org/officeDocument/2006/relationships/slideLayout" Target="../slideLayouts/slideLayout1.xml"/><Relationship Id="rId9"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35.xml"/><Relationship Id="rId1" Type="http://schemas.openxmlformats.org/officeDocument/2006/relationships/slideLayout" Target="../slideLayouts/slideLayout1.xml"/><Relationship Id="rId9"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11.pdf"/><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df"/><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8.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df"/><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df"/><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92298"/>
            <a:ext cx="9144000" cy="954107"/>
          </a:xfrm>
          <a:prstGeom prst="rect">
            <a:avLst/>
          </a:prstGeom>
        </p:spPr>
        <p:txBody>
          <a:bodyPr wrap="square">
            <a:spAutoFit/>
          </a:bodyPr>
          <a:lstStyle/>
          <a:p>
            <a:pPr algn="ctr"/>
            <a:r>
              <a:rPr lang="en-GB" sz="2800" b="1" dirty="0" err="1">
                <a:solidFill>
                  <a:srgbClr val="595959"/>
                </a:solidFill>
              </a:rPr>
              <a:t>Deddf</a:t>
            </a:r>
            <a:r>
              <a:rPr lang="en-GB" sz="2800" b="1" dirty="0">
                <a:solidFill>
                  <a:srgbClr val="595959"/>
                </a:solidFill>
              </a:rPr>
              <a:t> </a:t>
            </a:r>
            <a:r>
              <a:rPr lang="en-GB" sz="2800" b="1" dirty="0" err="1">
                <a:solidFill>
                  <a:srgbClr val="595959"/>
                </a:solidFill>
              </a:rPr>
              <a:t>Gwasanaethau</a:t>
            </a:r>
            <a:r>
              <a:rPr lang="en-GB" sz="2800" b="1" dirty="0">
                <a:solidFill>
                  <a:srgbClr val="595959"/>
                </a:solidFill>
              </a:rPr>
              <a:t> </a:t>
            </a:r>
            <a:r>
              <a:rPr lang="en-GB" sz="2800" b="1" dirty="0" err="1">
                <a:solidFill>
                  <a:srgbClr val="595959"/>
                </a:solidFill>
              </a:rPr>
              <a:t>Cymdeithasol</a:t>
            </a:r>
            <a:endParaRPr lang="en-GB" sz="2800" b="1" dirty="0">
              <a:solidFill>
                <a:srgbClr val="595959"/>
              </a:solidFill>
            </a:endParaRPr>
          </a:p>
          <a:p>
            <a:pPr algn="ctr"/>
            <a:r>
              <a:rPr lang="en-GB" sz="2800" b="1" dirty="0">
                <a:solidFill>
                  <a:srgbClr val="595959"/>
                </a:solidFill>
              </a:rPr>
              <a:t> a </a:t>
            </a:r>
            <a:r>
              <a:rPr lang="en-GB" sz="2800" b="1" dirty="0" err="1">
                <a:solidFill>
                  <a:srgbClr val="595959"/>
                </a:solidFill>
              </a:rPr>
              <a:t>Llesiant</a:t>
            </a:r>
            <a:r>
              <a:rPr lang="en-GB" sz="2800" b="1" dirty="0">
                <a:solidFill>
                  <a:srgbClr val="595959"/>
                </a:solidFill>
              </a:rPr>
              <a:t> (</a:t>
            </a:r>
            <a:r>
              <a:rPr lang="en-GB" sz="2800" b="1" dirty="0" err="1">
                <a:solidFill>
                  <a:srgbClr val="595959"/>
                </a:solidFill>
              </a:rPr>
              <a:t>Cymru</a:t>
            </a:r>
            <a:r>
              <a:rPr lang="en-GB" sz="2800" b="1" dirty="0">
                <a:solidFill>
                  <a:srgbClr val="595959"/>
                </a:solidFill>
              </a:rPr>
              <a:t>) 2014</a:t>
            </a:r>
            <a:endParaRPr lang="en-GB" sz="2800" dirty="0">
              <a:solidFill>
                <a:srgbClr val="595959"/>
              </a:solidFill>
              <a:latin typeface="Arial"/>
              <a:cs typeface="Arial"/>
            </a:endParaRPr>
          </a:p>
        </p:txBody>
      </p:sp>
      <p:sp>
        <p:nvSpPr>
          <p:cNvPr id="5" name="Rectangle 4"/>
          <p:cNvSpPr/>
          <p:nvPr/>
        </p:nvSpPr>
        <p:spPr>
          <a:xfrm>
            <a:off x="0" y="2743686"/>
            <a:ext cx="9143999" cy="2185214"/>
          </a:xfrm>
          <a:prstGeom prst="rect">
            <a:avLst/>
          </a:prstGeom>
        </p:spPr>
        <p:txBody>
          <a:bodyPr wrap="square">
            <a:spAutoFit/>
          </a:bodyPr>
          <a:lstStyle/>
          <a:p>
            <a:pPr algn="ctr"/>
            <a:r>
              <a:rPr lang="cy-GB" sz="4000" b="1" dirty="0">
                <a:solidFill>
                  <a:srgbClr val="595959"/>
                </a:solidFill>
              </a:rPr>
              <a:t>‘Sgyrsiau Gwell’ mewn Gwasanaethau Gwybodaeth, Cyngor a Chymorth</a:t>
            </a:r>
            <a:endParaRPr lang="en-GB" sz="4000" dirty="0">
              <a:solidFill>
                <a:srgbClr val="595959"/>
              </a:solidFill>
            </a:endParaRPr>
          </a:p>
          <a:p>
            <a:pPr algn="ctr"/>
            <a:endParaRPr lang="en-GB" sz="2800" b="1" dirty="0" smtClean="0">
              <a:solidFill>
                <a:srgbClr val="595959"/>
              </a:solidFill>
            </a:endParaRPr>
          </a:p>
          <a:p>
            <a:pPr algn="ctr"/>
            <a:r>
              <a:rPr lang="en-GB" sz="2800" b="1" dirty="0" err="1">
                <a:solidFill>
                  <a:srgbClr val="595959"/>
                </a:solidFill>
              </a:rPr>
              <a:t>Pecyn</a:t>
            </a:r>
            <a:r>
              <a:rPr lang="en-GB" sz="2800" b="1" dirty="0">
                <a:solidFill>
                  <a:srgbClr val="595959"/>
                </a:solidFill>
              </a:rPr>
              <a:t> </a:t>
            </a:r>
            <a:r>
              <a:rPr lang="en-GB" sz="2800" b="1" dirty="0" err="1" smtClean="0">
                <a:solidFill>
                  <a:srgbClr val="595959"/>
                </a:solidFill>
              </a:rPr>
              <a:t>adnoddau</a:t>
            </a:r>
            <a:r>
              <a:rPr lang="en-GB" sz="2800" b="1" dirty="0">
                <a:solidFill>
                  <a:srgbClr val="595959"/>
                </a:solidFill>
              </a:rPr>
              <a:t> </a:t>
            </a:r>
            <a:r>
              <a:rPr lang="en-GB" sz="2800" b="1" dirty="0" err="1" smtClean="0">
                <a:solidFill>
                  <a:srgbClr val="595959"/>
                </a:solidFill>
              </a:rPr>
              <a:t>i</a:t>
            </a:r>
            <a:r>
              <a:rPr lang="en-GB" sz="2800" b="1" dirty="0" smtClean="0">
                <a:solidFill>
                  <a:srgbClr val="595959"/>
                </a:solidFill>
              </a:rPr>
              <a:t> </a:t>
            </a:r>
            <a:r>
              <a:rPr lang="en-GB" sz="2800" b="1" dirty="0" err="1" smtClean="0">
                <a:solidFill>
                  <a:srgbClr val="595959"/>
                </a:solidFill>
              </a:rPr>
              <a:t>reolwyr</a:t>
            </a:r>
            <a:endParaRPr lang="en-GB" sz="2800" dirty="0">
              <a:solidFill>
                <a:srgbClr val="595959"/>
              </a:solidFill>
              <a:latin typeface="Arial"/>
              <a:ea typeface="+mj-ea"/>
              <a:cs typeface="Aria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12" y="33029"/>
            <a:ext cx="1357313" cy="1180508"/>
          </a:xfrm>
          <a:prstGeom prst="rect">
            <a:avLst/>
          </a:prstGeom>
        </p:spPr>
      </p:pic>
      <p:cxnSp>
        <p:nvCxnSpPr>
          <p:cNvPr id="7" name="Straight Connector 6"/>
          <p:cNvCxnSpPr/>
          <p:nvPr/>
        </p:nvCxnSpPr>
        <p:spPr>
          <a:xfrm>
            <a:off x="1166816" y="2638384"/>
            <a:ext cx="6553200" cy="1588"/>
          </a:xfrm>
          <a:prstGeom prst="line">
            <a:avLst/>
          </a:prstGeom>
          <a:ln>
            <a:solidFill>
              <a:srgbClr val="FF00A0"/>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1645257"/>
            <a:ext cx="1937346" cy="5227031"/>
          </a:xfrm>
          <a:prstGeom prst="rect">
            <a:avLst/>
          </a:prstGeom>
        </p:spPr>
      </p:pic>
      <p:pic>
        <p:nvPicPr>
          <p:cNvPr id="10" name="Picture 9"/>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86514" y="227488"/>
            <a:ext cx="2485072" cy="834873"/>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37346" y="198258"/>
            <a:ext cx="4271950" cy="850049"/>
          </a:xfrm>
          <a:prstGeom prst="rect">
            <a:avLst/>
          </a:prstGeom>
        </p:spPr>
      </p:pic>
    </p:spTree>
    <p:extLst>
      <p:ext uri="{BB962C8B-B14F-4D97-AF65-F5344CB8AC3E}">
        <p14:creationId xmlns:p14="http://schemas.microsoft.com/office/powerpoint/2010/main" val="93982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3602635" y="3615397"/>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0" y="2047500"/>
            <a:ext cx="9144000" cy="10614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200" b="1" u="sng" dirty="0" err="1" smtClean="0">
                <a:solidFill>
                  <a:srgbClr val="ED1E87"/>
                </a:solidFill>
                <a:latin typeface="Arial"/>
                <a:cs typeface="Arial"/>
              </a:rPr>
              <a:t>Adran</a:t>
            </a:r>
            <a:r>
              <a:rPr lang="en-GB" sz="5200" b="1" u="sng" dirty="0" smtClean="0">
                <a:solidFill>
                  <a:srgbClr val="ED1E87"/>
                </a:solidFill>
                <a:latin typeface="Arial"/>
                <a:cs typeface="Arial"/>
              </a:rPr>
              <a:t> 2</a:t>
            </a:r>
          </a:p>
          <a:p>
            <a:endParaRPr lang="en-GB" sz="4200" b="1" u="sng" dirty="0">
              <a:solidFill>
                <a:srgbClr val="ED1E87"/>
              </a:solidFill>
              <a:latin typeface="Arial"/>
              <a:cs typeface="Arial"/>
            </a:endParaRPr>
          </a:p>
          <a:p>
            <a:endParaRPr lang="en-GB" sz="4200" b="1" u="sng" dirty="0" smtClean="0">
              <a:solidFill>
                <a:srgbClr val="ED1E87"/>
              </a:solidFill>
              <a:latin typeface="Arial"/>
              <a:cs typeface="Arial"/>
            </a:endParaRPr>
          </a:p>
        </p:txBody>
      </p:sp>
      <p:pic>
        <p:nvPicPr>
          <p:cNvPr id="16" name="Picture 1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800350"/>
            <a:ext cx="1509221" cy="4071937"/>
          </a:xfrm>
          <a:prstGeom prst="rect">
            <a:avLst/>
          </a:prstGeom>
        </p:spPr>
      </p:pic>
      <p:pic>
        <p:nvPicPr>
          <p:cNvPr id="17" name="Picture 1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
        <p:nvSpPr>
          <p:cNvPr id="2" name="Rectangle 1"/>
          <p:cNvSpPr/>
          <p:nvPr/>
        </p:nvSpPr>
        <p:spPr>
          <a:xfrm>
            <a:off x="754610" y="2792186"/>
            <a:ext cx="7354389" cy="1692771"/>
          </a:xfrm>
          <a:prstGeom prst="rect">
            <a:avLst/>
          </a:prstGeom>
        </p:spPr>
        <p:txBody>
          <a:bodyPr wrap="square">
            <a:spAutoFit/>
          </a:bodyPr>
          <a:lstStyle/>
          <a:p>
            <a:pPr algn="ctr"/>
            <a:r>
              <a:rPr lang="en-GB" sz="5200" b="1" dirty="0" err="1" smtClean="0">
                <a:solidFill>
                  <a:srgbClr val="ED1E87"/>
                </a:solidFill>
                <a:latin typeface="Arial"/>
                <a:cs typeface="Arial"/>
              </a:rPr>
              <a:t>Gweledigaeth</a:t>
            </a:r>
            <a:r>
              <a:rPr lang="en-GB" sz="5200" b="1" dirty="0" smtClean="0">
                <a:solidFill>
                  <a:srgbClr val="ED1E87"/>
                </a:solidFill>
                <a:latin typeface="Arial"/>
                <a:cs typeface="Arial"/>
              </a:rPr>
              <a:t> </a:t>
            </a:r>
            <a:r>
              <a:rPr lang="en-GB" sz="5200" b="1" dirty="0" err="1" smtClean="0">
                <a:solidFill>
                  <a:srgbClr val="ED1E87"/>
                </a:solidFill>
                <a:latin typeface="Arial"/>
                <a:cs typeface="Arial"/>
              </a:rPr>
              <a:t>ar</a:t>
            </a:r>
            <a:r>
              <a:rPr lang="en-GB" sz="5200" b="1" dirty="0" smtClean="0">
                <a:solidFill>
                  <a:srgbClr val="ED1E87"/>
                </a:solidFill>
                <a:latin typeface="Arial"/>
                <a:cs typeface="Arial"/>
              </a:rPr>
              <a:t> </a:t>
            </a:r>
            <a:r>
              <a:rPr lang="en-GB" sz="5200" b="1" dirty="0" err="1" smtClean="0">
                <a:solidFill>
                  <a:srgbClr val="ED1E87"/>
                </a:solidFill>
                <a:latin typeface="Arial"/>
                <a:cs typeface="Arial"/>
              </a:rPr>
              <a:t>gyfer</a:t>
            </a:r>
            <a:r>
              <a:rPr lang="en-GB" sz="5200" b="1" dirty="0" smtClean="0">
                <a:solidFill>
                  <a:srgbClr val="ED1E87"/>
                </a:solidFill>
                <a:latin typeface="Arial"/>
                <a:cs typeface="Arial"/>
              </a:rPr>
              <a:t> y </a:t>
            </a:r>
            <a:r>
              <a:rPr lang="en-GB" sz="5200" b="1" dirty="0" err="1" smtClean="0">
                <a:solidFill>
                  <a:srgbClr val="ED1E87"/>
                </a:solidFill>
                <a:latin typeface="Arial"/>
                <a:cs typeface="Arial"/>
              </a:rPr>
              <a:t>gwasanaeth</a:t>
            </a:r>
            <a:endParaRPr lang="en-GB" sz="5200" b="1" dirty="0">
              <a:solidFill>
                <a:srgbClr val="ED1E87"/>
              </a:solidFill>
              <a:latin typeface="Arial"/>
              <a:cs typeface="Arial"/>
            </a:endParaRPr>
          </a:p>
        </p:txBody>
      </p:sp>
    </p:spTree>
    <p:extLst>
      <p:ext uri="{BB962C8B-B14F-4D97-AF65-F5344CB8AC3E}">
        <p14:creationId xmlns:p14="http://schemas.microsoft.com/office/powerpoint/2010/main" val="3787451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111" y="79198"/>
            <a:ext cx="1410780" cy="1227011"/>
          </a:xfrm>
          <a:prstGeom prst="rect">
            <a:avLst/>
          </a:prstGeom>
        </p:spPr>
      </p:pic>
      <p:sp>
        <p:nvSpPr>
          <p:cNvPr id="5" name="Title 1"/>
          <p:cNvSpPr txBox="1">
            <a:spLocks/>
          </p:cNvSpPr>
          <p:nvPr/>
        </p:nvSpPr>
        <p:spPr>
          <a:xfrm>
            <a:off x="-326572" y="-144209"/>
            <a:ext cx="9144000" cy="16738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y-GB" sz="3600" b="1" dirty="0">
                <a:solidFill>
                  <a:srgbClr val="ED1E87"/>
                </a:solidFill>
                <a:latin typeface="Arial" panose="020B0604020202020204" pitchFamily="34" charset="0"/>
                <a:cs typeface="Arial" panose="020B0604020202020204" pitchFamily="34" charset="0"/>
              </a:rPr>
              <a:t>Beth yw’r weledigaeth ar gyfer eich Gwasanaeth Gwybodaeth, </a:t>
            </a:r>
            <a:endParaRPr lang="cy-GB" sz="3600" b="1" dirty="0" smtClean="0">
              <a:solidFill>
                <a:srgbClr val="ED1E87"/>
              </a:solidFill>
              <a:latin typeface="Arial" panose="020B0604020202020204" pitchFamily="34" charset="0"/>
              <a:cs typeface="Arial" panose="020B0604020202020204" pitchFamily="34" charset="0"/>
            </a:endParaRPr>
          </a:p>
          <a:p>
            <a:r>
              <a:rPr lang="cy-GB" sz="3600" b="1" dirty="0" smtClean="0">
                <a:solidFill>
                  <a:srgbClr val="ED1E87"/>
                </a:solidFill>
                <a:latin typeface="Arial" panose="020B0604020202020204" pitchFamily="34" charset="0"/>
                <a:cs typeface="Arial" panose="020B0604020202020204" pitchFamily="34" charset="0"/>
              </a:rPr>
              <a:t>Cyngor </a:t>
            </a:r>
            <a:r>
              <a:rPr lang="cy-GB" sz="3600" b="1" dirty="0">
                <a:solidFill>
                  <a:srgbClr val="ED1E87"/>
                </a:solidFill>
                <a:latin typeface="Arial" panose="020B0604020202020204" pitchFamily="34" charset="0"/>
                <a:cs typeface="Arial" panose="020B0604020202020204" pitchFamily="34" charset="0"/>
              </a:rPr>
              <a:t>a Chymorth?</a:t>
            </a:r>
            <a:endParaRPr lang="en-GB" sz="3600" b="1" dirty="0">
              <a:solidFill>
                <a:srgbClr val="ED1E87"/>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526713" y="1880464"/>
            <a:ext cx="1937346" cy="5227031"/>
          </a:xfrm>
          <a:prstGeom prst="rect">
            <a:avLst/>
          </a:prstGeom>
        </p:spPr>
      </p:pic>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926363" y="4291720"/>
            <a:ext cx="1385889" cy="2815775"/>
          </a:xfrm>
          <a:prstGeom prst="rect">
            <a:avLst/>
          </a:prstGeom>
        </p:spPr>
      </p:pic>
      <p:sp>
        <p:nvSpPr>
          <p:cNvPr id="9" name="Content Placeholder 2"/>
          <p:cNvSpPr>
            <a:spLocks noGrp="1"/>
          </p:cNvSpPr>
          <p:nvPr/>
        </p:nvSpPr>
        <p:spPr>
          <a:xfrm>
            <a:off x="898752" y="1494703"/>
            <a:ext cx="3892731" cy="4885585"/>
          </a:xfrm>
          <a:prstGeom prst="rect">
            <a:avLst/>
          </a:prstGeom>
        </p:spPr>
        <p:txBody>
          <a:bodyPr vert="horz" lIns="91440" tIns="45720" rIns="91440" bIns="45720" rtlCol="0">
            <a:noAutofit/>
          </a:bodyPr>
          <a:lstStyle/>
          <a:p>
            <a:pPr marL="342900" indent="-342900">
              <a:buClr>
                <a:srgbClr val="ED1E87"/>
              </a:buClr>
              <a:buFont typeface="Arial" panose="020B0604020202020204" pitchFamily="34" charset="0"/>
              <a:buChar char="•"/>
            </a:pPr>
            <a:r>
              <a:rPr lang="en-US" dirty="0" smtClean="0">
                <a:latin typeface="Arial" panose="020B0604020202020204" pitchFamily="34" charset="0"/>
                <a:cs typeface="Arial" panose="020B0604020202020204" pitchFamily="34" charset="0"/>
              </a:rPr>
              <a:t>A </a:t>
            </a:r>
            <a:r>
              <a:rPr lang="en-US" dirty="0" err="1">
                <a:latin typeface="Arial" panose="020B0604020202020204" pitchFamily="34" charset="0"/>
                <a:cs typeface="Arial" panose="020B0604020202020204" pitchFamily="34" charset="0"/>
              </a:rPr>
              <a:t>ydych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gwybod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beth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yw</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natur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eich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gwasanaeth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Gwybodaeth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Cyngor</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Chymorth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beth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ddylai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fod</a:t>
            </a:r>
            <a:r>
              <a:rPr lang="en-US"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a:buClr>
                <a:srgbClr val="36B555"/>
              </a:buClr>
            </a:pPr>
            <a:r>
              <a:rPr lang="en-US"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US" dirty="0" smtClean="0">
                <a:latin typeface="Arial" panose="020B0604020202020204" pitchFamily="34" charset="0"/>
                <a:cs typeface="Arial" panose="020B0604020202020204" pitchFamily="34" charset="0"/>
              </a:rPr>
              <a:t>A </a:t>
            </a:r>
            <a:r>
              <a:rPr lang="en-US" dirty="0" err="1">
                <a:latin typeface="Arial" panose="020B0604020202020204" pitchFamily="34" charset="0"/>
                <a:cs typeface="Arial" panose="020B0604020202020204" pitchFamily="34" charset="0"/>
              </a:rPr>
              <a:t>allwch</a:t>
            </a:r>
            <a:r>
              <a:rPr lang="en-US" dirty="0">
                <a:latin typeface="Arial" panose="020B0604020202020204" pitchFamily="34" charset="0"/>
                <a:cs typeface="Arial" panose="020B0604020202020204" pitchFamily="34" charset="0"/>
              </a:rPr>
              <a:t> chi </a:t>
            </a:r>
            <a:r>
              <a:rPr lang="en-US" dirty="0" err="1">
                <a:latin typeface="Arial" panose="020B0604020202020204" pitchFamily="34" charset="0"/>
                <a:cs typeface="Arial" panose="020B0604020202020204" pitchFamily="34" charset="0"/>
              </a:rPr>
              <a:t>ei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ddisgrifio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gydweithwyr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eraill</a:t>
            </a:r>
            <a:r>
              <a:rPr lang="en-US"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a:buClr>
                <a:srgbClr val="36B555"/>
              </a:buClr>
            </a:pPr>
            <a:endParaRPr lang="en-GB"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GB" dirty="0" smtClean="0">
                <a:latin typeface="Arial" panose="020B0604020202020204" pitchFamily="34" charset="0"/>
                <a:cs typeface="Arial" panose="020B0604020202020204" pitchFamily="34" charset="0"/>
              </a:rPr>
              <a:t>A </a:t>
            </a:r>
            <a:r>
              <a:rPr lang="en-GB" dirty="0" err="1">
                <a:latin typeface="Arial" panose="020B0604020202020204" pitchFamily="34" charset="0"/>
                <a:cs typeface="Arial" panose="020B0604020202020204" pitchFamily="34" charset="0"/>
              </a:rPr>
              <a:t>allwch</a:t>
            </a:r>
            <a:r>
              <a:rPr lang="en-GB" dirty="0">
                <a:latin typeface="Arial" panose="020B0604020202020204" pitchFamily="34" charset="0"/>
                <a:cs typeface="Arial" panose="020B0604020202020204" pitchFamily="34" charset="0"/>
              </a:rPr>
              <a:t> chi </a:t>
            </a:r>
            <a:r>
              <a:rPr lang="en-GB" dirty="0" err="1">
                <a:latin typeface="Arial" panose="020B0604020202020204" pitchFamily="34" charset="0"/>
                <a:cs typeface="Arial" panose="020B0604020202020204" pitchFamily="34" charset="0"/>
              </a:rPr>
              <a:t>ei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ddisgrifio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i’ch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cwsmeriaid</a:t>
            </a:r>
            <a:r>
              <a:rPr lang="en-GB" dirty="0">
                <a:latin typeface="Arial" panose="020B0604020202020204" pitchFamily="34" charset="0"/>
                <a:cs typeface="Arial" panose="020B0604020202020204" pitchFamily="34" charset="0"/>
              </a:rPr>
              <a:t>?</a:t>
            </a:r>
          </a:p>
          <a:p>
            <a:pPr>
              <a:buClr>
                <a:srgbClr val="36B555"/>
              </a:buClr>
            </a:pPr>
            <a:endParaRPr lang="en-GB"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US" dirty="0" smtClean="0">
                <a:latin typeface="Arial" panose="020B0604020202020204" pitchFamily="34" charset="0"/>
                <a:cs typeface="Arial" panose="020B0604020202020204" pitchFamily="34" charset="0"/>
              </a:rPr>
              <a:t>A </a:t>
            </a:r>
            <a:r>
              <a:rPr lang="en-US" dirty="0" err="1">
                <a:latin typeface="Arial" panose="020B0604020202020204" pitchFamily="34" charset="0"/>
                <a:cs typeface="Arial" panose="020B0604020202020204" pitchFamily="34" charset="0"/>
              </a:rPr>
              <a:t>yw</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gweithwyr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proffesiynol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eraill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gwybod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beth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rydych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ceisio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wneud</a:t>
            </a:r>
            <a:r>
              <a:rPr lang="en-US" dirty="0" smtClean="0">
                <a:latin typeface="Arial" panose="020B0604020202020204" pitchFamily="34" charset="0"/>
                <a:cs typeface="Arial" panose="020B0604020202020204" pitchFamily="34" charset="0"/>
              </a:rPr>
              <a:t>?</a:t>
            </a:r>
          </a:p>
          <a:p>
            <a:pPr marL="342900" indent="-342900">
              <a:buClr>
                <a:srgbClr val="36B555"/>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US" dirty="0" smtClean="0">
                <a:latin typeface="Arial" panose="020B0604020202020204" pitchFamily="34" charset="0"/>
                <a:cs typeface="Arial" panose="020B0604020202020204" pitchFamily="34" charset="0"/>
              </a:rPr>
              <a:t>A </a:t>
            </a:r>
            <a:r>
              <a:rPr lang="en-US" dirty="0" err="1">
                <a:latin typeface="Arial" panose="020B0604020202020204" pitchFamily="34" charset="0"/>
                <a:cs typeface="Arial" panose="020B0604020202020204" pitchFamily="34" charset="0"/>
              </a:rPr>
              <a:t>yw</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gweithwyr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proffesiynol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eraill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deall</a:t>
            </a:r>
            <a:r>
              <a:rPr lang="en-US" dirty="0">
                <a:latin typeface="Arial" panose="020B0604020202020204" pitchFamily="34" charset="0"/>
                <a:cs typeface="Arial" panose="020B0604020202020204" pitchFamily="34" charset="0"/>
              </a:rPr>
              <a:t> pa ran </a:t>
            </a:r>
            <a:r>
              <a:rPr lang="en-US" dirty="0" err="1">
                <a:latin typeface="Arial" panose="020B0604020202020204" pitchFamily="34" charset="0"/>
                <a:cs typeface="Arial" panose="020B0604020202020204" pitchFamily="34" charset="0"/>
              </a:rPr>
              <a:t>sydd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angen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iddynt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chwarae</a:t>
            </a:r>
            <a:r>
              <a:rPr lang="en-US"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marL="342900" indent="-342900">
              <a:buClr>
                <a:srgbClr val="36B555"/>
              </a:buClr>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US" sz="2000" dirty="0"/>
              <a:t> </a:t>
            </a:r>
            <a:endParaRPr lang="en-GB" sz="2000" dirty="0"/>
          </a:p>
          <a:p>
            <a:pPr marL="228600">
              <a:lnSpc>
                <a:spcPct val="115000"/>
              </a:lnSpc>
              <a:spcAft>
                <a:spcPts val="0"/>
              </a:spcAft>
            </a:pPr>
            <a:r>
              <a:rPr lang="en-US" dirty="0">
                <a:solidFill>
                  <a:srgbClr val="4F81BD"/>
                </a:solidFill>
                <a:effectLst/>
                <a:latin typeface="Arial" panose="020B0604020202020204" pitchFamily="34" charset="0"/>
                <a:ea typeface="Times New Roman"/>
                <a:cs typeface="Arial" panose="020B0604020202020204" pitchFamily="34" charset="0"/>
              </a:rPr>
              <a:t> </a:t>
            </a:r>
            <a:endParaRPr lang="en-GB" dirty="0">
              <a:effectLst/>
              <a:latin typeface="Arial" panose="020B0604020202020204" pitchFamily="34" charset="0"/>
              <a:ea typeface="Cambria"/>
              <a:cs typeface="Arial" panose="020B0604020202020204" pitchFamily="34" charset="0"/>
            </a:endParaRPr>
          </a:p>
        </p:txBody>
      </p:sp>
      <p:sp>
        <p:nvSpPr>
          <p:cNvPr id="10" name="Content Placeholder 3"/>
          <p:cNvSpPr>
            <a:spLocks noGrp="1"/>
          </p:cNvSpPr>
          <p:nvPr/>
        </p:nvSpPr>
        <p:spPr>
          <a:xfrm>
            <a:off x="4935173" y="1434698"/>
            <a:ext cx="3882254" cy="4741894"/>
          </a:xfrm>
          <a:prstGeom prst="rect">
            <a:avLst/>
          </a:prstGeom>
        </p:spPr>
        <p:txBody>
          <a:bodyPr vert="horz" lIns="91440" tIns="45720" rIns="91440" bIns="45720" rtlCol="0">
            <a:noAutofit/>
          </a:bodyPr>
          <a:lstStyle/>
          <a:p>
            <a:pPr marL="228600">
              <a:lnSpc>
                <a:spcPct val="115000"/>
              </a:lnSpc>
              <a:buClr>
                <a:srgbClr val="36B555"/>
              </a:buClr>
            </a:pPr>
            <a:endParaRPr lang="en-US" dirty="0">
              <a:solidFill>
                <a:srgbClr val="36B555"/>
              </a:solidFill>
              <a:latin typeface="Arial" panose="020B0604020202020204" pitchFamily="34" charset="0"/>
              <a:ea typeface="Frutiger-Light"/>
              <a:cs typeface="Arial" panose="020B0604020202020204" pitchFamily="34" charset="0"/>
            </a:endParaRPr>
          </a:p>
          <a:p>
            <a:pPr marL="342900" indent="-342900">
              <a:buClr>
                <a:srgbClr val="ED1E87"/>
              </a:buClr>
              <a:buFont typeface="Arial" panose="020B0604020202020204" pitchFamily="34" charset="0"/>
              <a:buChar char="•"/>
            </a:pPr>
            <a:r>
              <a:rPr lang="en-US" dirty="0" err="1" smtClean="0">
                <a:latin typeface="Arial" panose="020B0604020202020204" pitchFamily="34" charset="0"/>
                <a:cs typeface="Arial" panose="020B0604020202020204" pitchFamily="34" charset="0"/>
              </a:rPr>
              <a:t>Os</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ydych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ydych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gwybod</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285750" indent="-285750">
              <a:buClr>
                <a:srgbClr val="36B555"/>
              </a:buClr>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GB" dirty="0" err="1" smtClean="0">
                <a:latin typeface="Arial" panose="020B0604020202020204" pitchFamily="34" charset="0"/>
                <a:cs typeface="Arial" panose="020B0604020202020204" pitchFamily="34" charset="0"/>
              </a:rPr>
              <a:t>Os</a:t>
            </a:r>
            <a:r>
              <a:rPr lang="en-GB" dirty="0" smtClean="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nad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ydych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beth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sydd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angen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digwydd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mwyn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chi </a:t>
            </a:r>
            <a:r>
              <a:rPr lang="en-GB" dirty="0" err="1">
                <a:latin typeface="Arial" panose="020B0604020202020204" pitchFamily="34" charset="0"/>
                <a:cs typeface="Arial" panose="020B0604020202020204" pitchFamily="34" charset="0"/>
              </a:rPr>
              <a:t>wybod</a:t>
            </a:r>
            <a:r>
              <a:rPr lang="en-GB" dirty="0">
                <a:latin typeface="Arial" panose="020B0604020202020204" pitchFamily="34" charset="0"/>
                <a:cs typeface="Arial" panose="020B0604020202020204" pitchFamily="34" charset="0"/>
              </a:rPr>
              <a:t>?</a:t>
            </a:r>
          </a:p>
          <a:p>
            <a:pPr>
              <a:buClr>
                <a:srgbClr val="36B555"/>
              </a:buClr>
            </a:pPr>
            <a:endParaRPr lang="en-GB"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US" dirty="0">
                <a:latin typeface="Arial" panose="020B0604020202020204" pitchFamily="34" charset="0"/>
                <a:cs typeface="Arial" panose="020B0604020202020204" pitchFamily="34" charset="0"/>
              </a:rPr>
              <a:t>P</a:t>
            </a:r>
            <a:r>
              <a:rPr lang="en-US" dirty="0" smtClean="0">
                <a:latin typeface="Arial" panose="020B0604020202020204" pitchFamily="34" charset="0"/>
                <a:cs typeface="Arial" panose="020B0604020202020204" pitchFamily="34" charset="0"/>
              </a:rPr>
              <a:t>am </a:t>
            </a:r>
            <a:r>
              <a:rPr lang="en-US" dirty="0">
                <a:latin typeface="Arial" panose="020B0604020202020204" pitchFamily="34" charset="0"/>
                <a:cs typeface="Arial" panose="020B0604020202020204" pitchFamily="34" charset="0"/>
              </a:rPr>
              <a:t>y </a:t>
            </a:r>
            <a:r>
              <a:rPr lang="en-US" dirty="0" err="1">
                <a:latin typeface="Arial" panose="020B0604020202020204" pitchFamily="34" charset="0"/>
                <a:cs typeface="Arial" panose="020B0604020202020204" pitchFamily="34" charset="0"/>
              </a:rPr>
              <a:t>gallwch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neu</a:t>
            </a:r>
            <a:r>
              <a:rPr lang="en-US" dirty="0">
                <a:latin typeface="Arial" panose="020B0604020202020204" pitchFamily="34" charset="0"/>
                <a:cs typeface="Arial" panose="020B0604020202020204" pitchFamily="34" charset="0"/>
              </a:rPr>
              <a:t> pam </a:t>
            </a:r>
            <a:r>
              <a:rPr lang="en-US" dirty="0" err="1">
                <a:latin typeface="Arial" panose="020B0604020202020204" pitchFamily="34" charset="0"/>
                <a:cs typeface="Arial" panose="020B0604020202020204" pitchFamily="34" charset="0"/>
              </a:rPr>
              <a:t>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allwch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ddisgrifio</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beth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sy’n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rhaid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digwydd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chi </a:t>
            </a:r>
            <a:r>
              <a:rPr lang="en-US" dirty="0" err="1">
                <a:latin typeface="Arial" panose="020B0604020202020204" pitchFamily="34" charset="0"/>
                <a:cs typeface="Arial" panose="020B0604020202020204" pitchFamily="34" charset="0"/>
              </a:rPr>
              <a:t>allu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gwneud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hynny</a:t>
            </a:r>
            <a:r>
              <a:rPr lang="en-US"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marL="285750" indent="-285750">
              <a:buClr>
                <a:srgbClr val="36B555"/>
              </a:buClr>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US" dirty="0" err="1" smtClean="0">
                <a:latin typeface="Arial" panose="020B0604020202020204" pitchFamily="34" charset="0"/>
                <a:cs typeface="Arial" panose="020B0604020202020204" pitchFamily="34" charset="0"/>
              </a:rPr>
              <a:t>Os</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allwch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beth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fyddai’n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helpu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ddeall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yn</a:t>
            </a:r>
            <a:r>
              <a:rPr lang="en-US" dirty="0">
                <a:latin typeface="Arial" panose="020B0604020202020204" pitchFamily="34" charset="0"/>
                <a:cs typeface="Arial" panose="020B0604020202020204" pitchFamily="34" charset="0"/>
              </a:rPr>
              <a:t> well?</a:t>
            </a:r>
            <a:endParaRPr lang="en-GB" dirty="0">
              <a:latin typeface="Arial" panose="020B0604020202020204" pitchFamily="34" charset="0"/>
              <a:cs typeface="Arial" panose="020B0604020202020204" pitchFamily="34" charset="0"/>
            </a:endParaRPr>
          </a:p>
        </p:txBody>
      </p:sp>
      <p:cxnSp>
        <p:nvCxnSpPr>
          <p:cNvPr id="3" name="Straight Connector 2"/>
          <p:cNvCxnSpPr/>
          <p:nvPr/>
        </p:nvCxnSpPr>
        <p:spPr>
          <a:xfrm>
            <a:off x="4791483" y="1397726"/>
            <a:ext cx="0" cy="479406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682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83347" y="2300816"/>
            <a:ext cx="7167708" cy="461665"/>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p:txBody>
      </p:sp>
      <p:sp>
        <p:nvSpPr>
          <p:cNvPr id="7" name="Title 1"/>
          <p:cNvSpPr txBox="1">
            <a:spLocks/>
          </p:cNvSpPr>
          <p:nvPr/>
        </p:nvSpPr>
        <p:spPr>
          <a:xfrm>
            <a:off x="-464345" y="762474"/>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cy-GB" sz="2900" b="1" dirty="0">
                <a:solidFill>
                  <a:srgbClr val="ED1E87"/>
                </a:solidFill>
                <a:latin typeface="Arial" panose="020B0604020202020204" pitchFamily="34" charset="0"/>
                <a:cs typeface="Arial" panose="020B0604020202020204" pitchFamily="34" charset="0"/>
              </a:rPr>
              <a:t>Ar bwy y mae’r datblygiadau disgwyliedig ar </a:t>
            </a:r>
            <a:endParaRPr lang="cy-GB" sz="2900" b="1" dirty="0" smtClean="0">
              <a:solidFill>
                <a:srgbClr val="ED1E87"/>
              </a:solidFill>
              <a:latin typeface="Arial" panose="020B0604020202020204" pitchFamily="34" charset="0"/>
              <a:cs typeface="Arial" panose="020B0604020202020204" pitchFamily="34" charset="0"/>
            </a:endParaRPr>
          </a:p>
          <a:p>
            <a:pPr>
              <a:lnSpc>
                <a:spcPct val="100000"/>
              </a:lnSpc>
            </a:pPr>
            <a:r>
              <a:rPr lang="cy-GB" sz="2900" b="1" dirty="0" smtClean="0">
                <a:solidFill>
                  <a:srgbClr val="ED1E87"/>
                </a:solidFill>
                <a:latin typeface="Arial" panose="020B0604020202020204" pitchFamily="34" charset="0"/>
                <a:cs typeface="Arial" panose="020B0604020202020204" pitchFamily="34" charset="0"/>
              </a:rPr>
              <a:t>gyfer </a:t>
            </a:r>
            <a:r>
              <a:rPr lang="cy-GB" sz="2900" b="1" dirty="0">
                <a:solidFill>
                  <a:srgbClr val="ED1E87"/>
                </a:solidFill>
                <a:latin typeface="Arial" panose="020B0604020202020204" pitchFamily="34" charset="0"/>
                <a:cs typeface="Arial" panose="020B0604020202020204" pitchFamily="34" charset="0"/>
              </a:rPr>
              <a:t>Gwybodaeth, Cyngor a Chymorth yn effeithio?</a:t>
            </a:r>
            <a:br>
              <a:rPr lang="cy-GB" sz="2900" b="1" dirty="0">
                <a:solidFill>
                  <a:srgbClr val="ED1E87"/>
                </a:solidFill>
                <a:latin typeface="Arial" panose="020B0604020202020204" pitchFamily="34" charset="0"/>
                <a:cs typeface="Arial" panose="020B0604020202020204" pitchFamily="34" charset="0"/>
              </a:rPr>
            </a:br>
            <a:r>
              <a:rPr lang="cy-GB" sz="2900" b="1" dirty="0">
                <a:solidFill>
                  <a:srgbClr val="ED1E87"/>
                </a:solidFill>
                <a:latin typeface="Arial" panose="020B0604020202020204" pitchFamily="34" charset="0"/>
                <a:cs typeface="Arial" panose="020B0604020202020204" pitchFamily="34" charset="0"/>
              </a:rPr>
              <a:t>Beth fyddai’r effaith ar bob rhanddeiliad?</a:t>
            </a:r>
            <a:endParaRPr lang="en-GB" sz="2900" b="1" dirty="0" smtClean="0">
              <a:solidFill>
                <a:srgbClr val="ED1E87"/>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13367" y="1952865"/>
            <a:ext cx="1937346" cy="5227031"/>
          </a:xfrm>
          <a:prstGeom prst="rect">
            <a:avLst/>
          </a:prstGeom>
        </p:spPr>
      </p:pic>
      <p:pic>
        <p:nvPicPr>
          <p:cNvPr id="14" name="Picture 1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
        <p:nvSpPr>
          <p:cNvPr id="6" name="Content Placeholder 2"/>
          <p:cNvSpPr>
            <a:spLocks noGrp="1"/>
          </p:cNvSpPr>
          <p:nvPr/>
        </p:nvSpPr>
        <p:spPr>
          <a:xfrm>
            <a:off x="478080" y="2279437"/>
            <a:ext cx="4180115" cy="2702258"/>
          </a:xfrm>
          <a:prstGeom prst="rect">
            <a:avLst/>
          </a:prstGeom>
        </p:spPr>
        <p:txBody>
          <a:bodyPr vert="horz" lIns="91440" tIns="45720" rIns="91440" bIns="45720" rtlCol="0">
            <a:noAutofit/>
          </a:bodyPr>
          <a:lstStyle/>
          <a:p>
            <a:pPr marL="342900" indent="-342900">
              <a:buClr>
                <a:srgbClr val="ED1E87"/>
              </a:buClr>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Aelodau</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etholedig</a:t>
            </a:r>
            <a:endParaRPr lang="en-GB" sz="2400"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Y </a:t>
            </a:r>
            <a:r>
              <a:rPr lang="en-US" sz="2400" dirty="0" err="1">
                <a:latin typeface="Arial" panose="020B0604020202020204" pitchFamily="34" charset="0"/>
                <a:cs typeface="Arial" panose="020B0604020202020204" pitchFamily="34" charset="0"/>
              </a:rPr>
              <a:t>cyhoedd</a:t>
            </a:r>
            <a:endParaRPr lang="en-GB" sz="2400"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Adrannau</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ar</a:t>
            </a:r>
            <a:r>
              <a:rPr lang="en-US" sz="2400" dirty="0">
                <a:latin typeface="Arial" panose="020B0604020202020204" pitchFamily="34" charset="0"/>
                <a:cs typeface="Arial" panose="020B0604020202020204" pitchFamily="34" charset="0"/>
              </a:rPr>
              <a:t> draws y </a:t>
            </a:r>
            <a:r>
              <a:rPr lang="en-US" sz="2400" dirty="0" err="1">
                <a:latin typeface="Arial" panose="020B0604020202020204" pitchFamily="34" charset="0"/>
                <a:cs typeface="Arial" panose="020B0604020202020204" pitchFamily="34" charset="0"/>
              </a:rPr>
              <a:t>cyngor</a:t>
            </a:r>
            <a:r>
              <a:rPr lang="en-US"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Uwch-reolwyr</a:t>
            </a:r>
            <a:endParaRPr lang="en-GB" sz="2400" dirty="0">
              <a:latin typeface="Arial" panose="020B0604020202020204" pitchFamily="34" charset="0"/>
              <a:cs typeface="Arial" panose="020B0604020202020204" pitchFamily="34" charset="0"/>
            </a:endParaRPr>
          </a:p>
        </p:txBody>
      </p:sp>
      <p:sp>
        <p:nvSpPr>
          <p:cNvPr id="8" name="Content Placeholder 3"/>
          <p:cNvSpPr>
            <a:spLocks noGrp="1"/>
          </p:cNvSpPr>
          <p:nvPr/>
        </p:nvSpPr>
        <p:spPr>
          <a:xfrm>
            <a:off x="4658195" y="2295101"/>
            <a:ext cx="4276799" cy="2114550"/>
          </a:xfrm>
          <a:prstGeom prst="rect">
            <a:avLst/>
          </a:prstGeom>
        </p:spPr>
        <p:txBody>
          <a:bodyPr vert="horz" lIns="91440" tIns="45720" rIns="91440" bIns="45720" rtlCol="0">
            <a:noAutofit/>
          </a:bodyPr>
          <a:lstStyle/>
          <a:p>
            <a:pPr marL="342900" indent="-342900">
              <a:buClr>
                <a:srgbClr val="ED1E87"/>
              </a:buClr>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Gwasanaethau</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gwsmeriaid</a:t>
            </a:r>
            <a:endParaRPr lang="en-GB" sz="2400"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Asesu</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statudol</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thimau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gwaith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cymdeithasol</a:t>
            </a:r>
            <a:endParaRPr lang="en-GB" sz="2400"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Partneriaid</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trydydd</a:t>
            </a:r>
            <a:r>
              <a:rPr lang="en-US" sz="2400" dirty="0">
                <a:latin typeface="Arial" panose="020B0604020202020204" pitchFamily="34" charset="0"/>
                <a:cs typeface="Arial" panose="020B0604020202020204" pitchFamily="34" charset="0"/>
              </a:rPr>
              <a:t> sector</a:t>
            </a:r>
            <a:endParaRPr lang="en-GB" sz="2400"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Gwasanaethau</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darparu</a:t>
            </a:r>
            <a:endParaRPr lang="en-GB" sz="2400"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Partneriaid</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iechyd</a:t>
            </a:r>
            <a:r>
              <a:rPr lang="en-US"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3322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09452" y="696686"/>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cy-GB" sz="3000" b="1" dirty="0">
                <a:solidFill>
                  <a:srgbClr val="ED1E87"/>
                </a:solidFill>
                <a:latin typeface="Arial" panose="020B0604020202020204" pitchFamily="34" charset="0"/>
                <a:cs typeface="Arial" panose="020B0604020202020204" pitchFamily="34" charset="0"/>
              </a:rPr>
              <a:t>Gwireddu eich uchelgais ar gyfer </a:t>
            </a:r>
            <a:r>
              <a:rPr lang="cy-GB" sz="3000" b="1" dirty="0" smtClean="0">
                <a:solidFill>
                  <a:srgbClr val="ED1E87"/>
                </a:solidFill>
                <a:latin typeface="Arial" panose="020B0604020202020204" pitchFamily="34" charset="0"/>
                <a:cs typeface="Arial" panose="020B0604020202020204" pitchFamily="34" charset="0"/>
              </a:rPr>
              <a:t>y </a:t>
            </a:r>
          </a:p>
          <a:p>
            <a:pPr>
              <a:lnSpc>
                <a:spcPct val="100000"/>
              </a:lnSpc>
            </a:pPr>
            <a:r>
              <a:rPr lang="cy-GB" sz="3000" b="1" dirty="0" smtClean="0">
                <a:solidFill>
                  <a:srgbClr val="ED1E87"/>
                </a:solidFill>
                <a:latin typeface="Arial" panose="020B0604020202020204" pitchFamily="34" charset="0"/>
                <a:cs typeface="Arial" panose="020B0604020202020204" pitchFamily="34" charset="0"/>
              </a:rPr>
              <a:t>gwasanaeth Gwybodaeth</a:t>
            </a:r>
            <a:r>
              <a:rPr lang="cy-GB" sz="3000" b="1" dirty="0">
                <a:solidFill>
                  <a:srgbClr val="ED1E87"/>
                </a:solidFill>
                <a:latin typeface="Arial" panose="020B0604020202020204" pitchFamily="34" charset="0"/>
                <a:cs typeface="Arial" panose="020B0604020202020204" pitchFamily="34" charset="0"/>
              </a:rPr>
              <a:t>, </a:t>
            </a:r>
            <a:r>
              <a:rPr lang="cy-GB" sz="3000" b="1" dirty="0" smtClean="0">
                <a:solidFill>
                  <a:srgbClr val="ED1E87"/>
                </a:solidFill>
                <a:latin typeface="Arial" panose="020B0604020202020204" pitchFamily="34" charset="0"/>
                <a:cs typeface="Arial" panose="020B0604020202020204" pitchFamily="34" charset="0"/>
              </a:rPr>
              <a:t>Cyngor </a:t>
            </a:r>
          </a:p>
          <a:p>
            <a:pPr>
              <a:lnSpc>
                <a:spcPct val="100000"/>
              </a:lnSpc>
            </a:pPr>
            <a:r>
              <a:rPr lang="cy-GB" sz="3000" b="1" dirty="0" smtClean="0">
                <a:solidFill>
                  <a:srgbClr val="ED1E87"/>
                </a:solidFill>
                <a:latin typeface="Arial" panose="020B0604020202020204" pitchFamily="34" charset="0"/>
                <a:cs typeface="Arial" panose="020B0604020202020204" pitchFamily="34" charset="0"/>
              </a:rPr>
              <a:t>a Chymorth</a:t>
            </a:r>
            <a:r>
              <a:rPr lang="cy-GB" sz="3000" b="1" dirty="0">
                <a:solidFill>
                  <a:srgbClr val="ED1E87"/>
                </a:solidFill>
                <a:latin typeface="Arial" panose="020B0604020202020204" pitchFamily="34" charset="0"/>
                <a:cs typeface="Arial" panose="020B0604020202020204" pitchFamily="34" charset="0"/>
              </a:rPr>
              <a:t>: </a:t>
            </a:r>
            <a:endParaRPr lang="cy-GB" sz="3000" b="1" dirty="0" smtClean="0">
              <a:solidFill>
                <a:srgbClr val="ED1E87"/>
              </a:solidFill>
              <a:latin typeface="Arial" panose="020B0604020202020204" pitchFamily="34" charset="0"/>
              <a:cs typeface="Arial" panose="020B0604020202020204" pitchFamily="34" charset="0"/>
            </a:endParaRPr>
          </a:p>
          <a:p>
            <a:pPr>
              <a:lnSpc>
                <a:spcPct val="100000"/>
              </a:lnSpc>
            </a:pPr>
            <a:r>
              <a:rPr lang="cy-GB" sz="3000" b="1" dirty="0" smtClean="0">
                <a:solidFill>
                  <a:srgbClr val="ED1E87"/>
                </a:solidFill>
                <a:latin typeface="Arial" panose="020B0604020202020204" pitchFamily="34" charset="0"/>
                <a:cs typeface="Arial" panose="020B0604020202020204" pitchFamily="34" charset="0"/>
              </a:rPr>
              <a:t>Cwestiynau / ystyriaethau </a:t>
            </a:r>
            <a:r>
              <a:rPr lang="cy-GB" sz="3000" b="1" dirty="0">
                <a:solidFill>
                  <a:srgbClr val="ED1E87"/>
                </a:solidFill>
                <a:latin typeface="Arial" panose="020B0604020202020204" pitchFamily="34" charset="0"/>
                <a:cs typeface="Arial" panose="020B0604020202020204" pitchFamily="34" charset="0"/>
              </a:rPr>
              <a:t>allweddol</a:t>
            </a:r>
            <a:endParaRPr lang="en-GB" sz="3000" b="1" dirty="0">
              <a:solidFill>
                <a:srgbClr val="ED1E87"/>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661982" y="4076111"/>
            <a:ext cx="1643062" cy="3338285"/>
          </a:xfrm>
          <a:prstGeom prst="rect">
            <a:avLst/>
          </a:prstGeom>
        </p:spPr>
      </p:pic>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0"/>
              <a:stretch>
                <a:fillRect/>
              </a:stretch>
            </p:blipFill>
          </mc:Choice>
          <mc:Fallback>
            <p:blipFill>
              <a:blip r:embed="rId11"/>
              <a:stretch>
                <a:fillRect/>
              </a:stretch>
            </p:blipFill>
          </mc:Fallback>
        </mc:AlternateContent>
        <p:spPr>
          <a:xfrm>
            <a:off x="-163627" y="3478179"/>
            <a:ext cx="1414463" cy="3816272"/>
          </a:xfrm>
          <a:prstGeom prst="rect">
            <a:avLst/>
          </a:prstGeom>
        </p:spPr>
      </p:pic>
      <p:sp>
        <p:nvSpPr>
          <p:cNvPr id="2" name="Rectangle 1"/>
          <p:cNvSpPr/>
          <p:nvPr/>
        </p:nvSpPr>
        <p:spPr>
          <a:xfrm>
            <a:off x="707231" y="1998619"/>
            <a:ext cx="7419704" cy="4154984"/>
          </a:xfrm>
          <a:prstGeom prst="rect">
            <a:avLst/>
          </a:prstGeom>
        </p:spPr>
        <p:txBody>
          <a:bodyPr wrap="square">
            <a:spAutoFit/>
          </a:bodyPr>
          <a:lstStyle/>
          <a:p>
            <a:pPr marL="342900" indent="-342900">
              <a:buClr>
                <a:srgbClr val="ED1E87"/>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Beth </a:t>
            </a:r>
            <a:r>
              <a:rPr lang="cy-GB" sz="2400" dirty="0">
                <a:latin typeface="Arial" panose="020B0604020202020204" pitchFamily="34" charset="0"/>
                <a:cs typeface="Arial" panose="020B0604020202020204" pitchFamily="34" charset="0"/>
              </a:rPr>
              <a:t>sydd angen ei newid a’i gynnal? </a:t>
            </a:r>
            <a:r>
              <a:rPr lang="cy-GB" sz="2400" i="1" dirty="0">
                <a:latin typeface="Arial" panose="020B0604020202020204" pitchFamily="34" charset="0"/>
                <a:cs typeface="Arial" panose="020B0604020202020204" pitchFamily="34" charset="0"/>
              </a:rPr>
              <a:t>Strwythur, systemau, cofnodi canlyniadau, sylfaen sgiliau staff, y ‘sgwrs’, targedau.</a:t>
            </a:r>
            <a:endParaRPr lang="en-GB" sz="2400"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Beth </a:t>
            </a:r>
            <a:r>
              <a:rPr lang="cy-GB" sz="2400" dirty="0">
                <a:latin typeface="Arial" panose="020B0604020202020204" pitchFamily="34" charset="0"/>
                <a:cs typeface="Arial" panose="020B0604020202020204" pitchFamily="34" charset="0"/>
              </a:rPr>
              <a:t>yw’r rhwystrau sydd angen eu goresgyn neu eu dileu er mwyn caniatáu i staff weithredu’n effeithiol? Beth allai fod angen ei roi yn eu lle? </a:t>
            </a:r>
            <a:r>
              <a:rPr lang="cy-GB" sz="2400" i="1" dirty="0">
                <a:latin typeface="Arial" panose="020B0604020202020204" pitchFamily="34" charset="0"/>
                <a:cs typeface="Arial" panose="020B0604020202020204" pitchFamily="34" charset="0"/>
              </a:rPr>
              <a:t>Pwy sy’n gyfrifol am bob un o’r agweddau uchod?</a:t>
            </a:r>
            <a:endParaRPr lang="en-GB" sz="2400" dirty="0">
              <a:latin typeface="Arial" panose="020B0604020202020204" pitchFamily="34" charset="0"/>
              <a:cs typeface="Arial" panose="020B0604020202020204" pitchFamily="34" charset="0"/>
            </a:endParaRPr>
          </a:p>
          <a:p>
            <a:pPr marL="342900" indent="-342900">
              <a:buClr>
                <a:srgbClr val="ED1E87"/>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Beth </a:t>
            </a:r>
            <a:r>
              <a:rPr lang="cy-GB" sz="2400" dirty="0">
                <a:latin typeface="Arial" panose="020B0604020202020204" pitchFamily="34" charset="0"/>
                <a:cs typeface="Arial" panose="020B0604020202020204" pitchFamily="34" charset="0"/>
              </a:rPr>
              <a:t>fydd natur y berthynas â thimau gwaith cymdeithasol? Sut mae sicrhau bod y profiad o ryngweithio i unigolion yn cael ei adlewyrchu ar draws y timau (</a:t>
            </a:r>
            <a:r>
              <a:rPr lang="cy-GB" sz="2400" i="1" dirty="0">
                <a:latin typeface="Arial" panose="020B0604020202020204" pitchFamily="34" charset="0"/>
                <a:cs typeface="Arial" panose="020B0604020202020204" pitchFamily="34" charset="0"/>
              </a:rPr>
              <a:t>y llwybr profiad)?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7582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3602635" y="3615397"/>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0" y="2047500"/>
            <a:ext cx="9144000" cy="10614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200" b="1" u="sng" dirty="0" err="1" smtClean="0">
                <a:solidFill>
                  <a:srgbClr val="EF9526"/>
                </a:solidFill>
                <a:latin typeface="Arial"/>
                <a:cs typeface="Arial"/>
              </a:rPr>
              <a:t>Adran</a:t>
            </a:r>
            <a:r>
              <a:rPr lang="en-GB" sz="5200" b="1" u="sng" dirty="0" smtClean="0">
                <a:solidFill>
                  <a:srgbClr val="EF9526"/>
                </a:solidFill>
                <a:latin typeface="Arial"/>
                <a:cs typeface="Arial"/>
              </a:rPr>
              <a:t> </a:t>
            </a:r>
            <a:r>
              <a:rPr lang="en-GB" sz="5200" b="1" u="sng" dirty="0">
                <a:solidFill>
                  <a:srgbClr val="EF9526"/>
                </a:solidFill>
                <a:latin typeface="Arial"/>
                <a:cs typeface="Arial"/>
              </a:rPr>
              <a:t>3</a:t>
            </a:r>
            <a:endParaRPr lang="en-GB" sz="5200" b="1" u="sng" dirty="0" smtClean="0">
              <a:solidFill>
                <a:srgbClr val="EF9526"/>
              </a:solidFill>
              <a:latin typeface="Arial"/>
              <a:cs typeface="Arial"/>
            </a:endParaRPr>
          </a:p>
          <a:p>
            <a:endParaRPr lang="en-GB" sz="4200" b="1" u="sng" dirty="0">
              <a:solidFill>
                <a:srgbClr val="ED1E87"/>
              </a:solidFill>
              <a:latin typeface="Arial"/>
              <a:cs typeface="Arial"/>
            </a:endParaRPr>
          </a:p>
          <a:p>
            <a:endParaRPr lang="en-GB" sz="4200" b="1" u="sng" dirty="0" smtClean="0">
              <a:solidFill>
                <a:srgbClr val="ED1E87"/>
              </a:solidFill>
              <a:latin typeface="Arial"/>
              <a:cs typeface="Arial"/>
            </a:endParaRPr>
          </a:p>
        </p:txBody>
      </p:sp>
      <p:pic>
        <p:nvPicPr>
          <p:cNvPr id="16" name="Picture 1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800350"/>
            <a:ext cx="1509221" cy="4071937"/>
          </a:xfrm>
          <a:prstGeom prst="rect">
            <a:avLst/>
          </a:prstGeom>
        </p:spPr>
      </p:pic>
      <p:pic>
        <p:nvPicPr>
          <p:cNvPr id="17" name="Picture 1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
        <p:nvSpPr>
          <p:cNvPr id="2" name="Rectangle 1"/>
          <p:cNvSpPr/>
          <p:nvPr/>
        </p:nvSpPr>
        <p:spPr>
          <a:xfrm>
            <a:off x="754610" y="2792186"/>
            <a:ext cx="7354389" cy="892552"/>
          </a:xfrm>
          <a:prstGeom prst="rect">
            <a:avLst/>
          </a:prstGeom>
        </p:spPr>
        <p:txBody>
          <a:bodyPr wrap="square">
            <a:spAutoFit/>
          </a:bodyPr>
          <a:lstStyle/>
          <a:p>
            <a:pPr algn="ctr"/>
            <a:r>
              <a:rPr lang="en-GB" sz="5200" b="1" dirty="0" err="1" smtClean="0">
                <a:solidFill>
                  <a:srgbClr val="EF9526"/>
                </a:solidFill>
                <a:latin typeface="Arial"/>
                <a:cs typeface="Arial"/>
              </a:rPr>
              <a:t>Sgyrsiau</a:t>
            </a:r>
            <a:r>
              <a:rPr lang="en-GB" sz="5200" b="1" dirty="0" smtClean="0">
                <a:solidFill>
                  <a:srgbClr val="EF9526"/>
                </a:solidFill>
                <a:latin typeface="Arial"/>
                <a:cs typeface="Arial"/>
              </a:rPr>
              <a:t> </a:t>
            </a:r>
            <a:r>
              <a:rPr lang="en-GB" sz="5200" b="1" dirty="0" err="1" smtClean="0">
                <a:solidFill>
                  <a:srgbClr val="EF9526"/>
                </a:solidFill>
                <a:latin typeface="Arial"/>
                <a:cs typeface="Arial"/>
              </a:rPr>
              <a:t>gwell</a:t>
            </a:r>
            <a:endParaRPr lang="en-GB" sz="5200" b="1" dirty="0">
              <a:solidFill>
                <a:srgbClr val="EF9526"/>
              </a:solidFill>
              <a:latin typeface="Arial"/>
              <a:cs typeface="Arial"/>
            </a:endParaRPr>
          </a:p>
        </p:txBody>
      </p:sp>
    </p:spTree>
    <p:extLst>
      <p:ext uri="{BB962C8B-B14F-4D97-AF65-F5344CB8AC3E}">
        <p14:creationId xmlns:p14="http://schemas.microsoft.com/office/powerpoint/2010/main" val="2109159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ChangeArrowheads="1"/>
          </p:cNvSpPr>
          <p:nvPr/>
        </p:nvSpPr>
        <p:spPr bwMode="auto">
          <a:xfrm>
            <a:off x="1005214" y="2191158"/>
            <a:ext cx="7449548" cy="1862048"/>
          </a:xfrm>
          <a:prstGeom prst="rect">
            <a:avLst/>
          </a:prstGeom>
          <a:noFill/>
          <a:ln w="9525" cmpd="dbl">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algn="ctr" defTabSz="914377" eaLnBrk="0" fontAlgn="base" hangingPunct="0">
              <a:spcBef>
                <a:spcPct val="0"/>
              </a:spcBef>
              <a:spcAft>
                <a:spcPct val="0"/>
              </a:spcAft>
            </a:pPr>
            <a:endParaRPr lang="en-GB" sz="800" b="1" u="sng" dirty="0" smtClean="0">
              <a:solidFill>
                <a:srgbClr val="FDC536"/>
              </a:solidFill>
              <a:latin typeface="Arial"/>
              <a:cs typeface="Arial"/>
            </a:endParaRPr>
          </a:p>
          <a:p>
            <a:r>
              <a:rPr lang="cy-GB" sz="2400" dirty="0">
                <a:latin typeface="Arial" panose="020B0604020202020204" pitchFamily="34" charset="0"/>
                <a:cs typeface="Arial" panose="020B0604020202020204" pitchFamily="34" charset="0"/>
              </a:rPr>
              <a:t>‘Canlyniadau Gorau o’r Dechreuadau Gorau’</a:t>
            </a:r>
            <a:endParaRPr lang="en-GB" sz="2400" dirty="0">
              <a:latin typeface="Arial" panose="020B0604020202020204" pitchFamily="34" charset="0"/>
              <a:cs typeface="Arial" panose="020B0604020202020204" pitchFamily="34" charset="0"/>
            </a:endParaRPr>
          </a:p>
          <a:p>
            <a:r>
              <a:rPr lang="cy-GB"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r>
              <a:rPr lang="cy-GB" sz="2400" dirty="0">
                <a:latin typeface="Arial" panose="020B0604020202020204" pitchFamily="34" charset="0"/>
                <a:cs typeface="Arial" panose="020B0604020202020204" pitchFamily="34" charset="0"/>
              </a:rPr>
              <a:t>Egwyddorion a dulliau’r    </a:t>
            </a:r>
            <a:endParaRPr lang="en-GB" sz="2400" dirty="0">
              <a:latin typeface="Arial" panose="020B0604020202020204" pitchFamily="34" charset="0"/>
              <a:cs typeface="Arial" panose="020B0604020202020204" pitchFamily="34" charset="0"/>
            </a:endParaRPr>
          </a:p>
          <a:p>
            <a:r>
              <a:rPr lang="cy-GB" sz="2400" dirty="0">
                <a:latin typeface="Arial" panose="020B0604020202020204" pitchFamily="34" charset="0"/>
                <a:cs typeface="Arial" panose="020B0604020202020204" pitchFamily="34" charset="0"/>
              </a:rPr>
              <a:t>Hyfforddiant Sgyrsiau Gwell</a:t>
            </a:r>
            <a:endParaRPr lang="en-GB" sz="24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endParaRPr lang="en-GB" sz="14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2533418"/>
            <a:ext cx="1608158" cy="4338870"/>
          </a:xfrm>
          <a:prstGeom prst="rect">
            <a:avLst/>
          </a:prstGeom>
        </p:spPr>
      </p:pic>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86689" y="4157578"/>
            <a:ext cx="1336146" cy="2714710"/>
          </a:xfrm>
          <a:prstGeom prst="rect">
            <a:avLst/>
          </a:prstGeom>
        </p:spPr>
      </p:pic>
    </p:spTree>
    <p:extLst>
      <p:ext uri="{BB962C8B-B14F-4D97-AF65-F5344CB8AC3E}">
        <p14:creationId xmlns:p14="http://schemas.microsoft.com/office/powerpoint/2010/main" val="3513333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95485" y="2290"/>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4200" b="1" dirty="0" err="1" smtClean="0">
                <a:solidFill>
                  <a:srgbClr val="EF9526"/>
                </a:solidFill>
                <a:latin typeface="Arial" panose="020B0604020202020204" pitchFamily="34" charset="0"/>
                <a:cs typeface="Arial" panose="020B0604020202020204" pitchFamily="34" charset="0"/>
              </a:rPr>
              <a:t>Elfennau</a:t>
            </a:r>
            <a:r>
              <a:rPr lang="en-GB" sz="4200" b="1" dirty="0" smtClean="0">
                <a:solidFill>
                  <a:srgbClr val="EF9526"/>
                </a:solidFill>
                <a:latin typeface="Arial" panose="020B0604020202020204" pitchFamily="34" charset="0"/>
                <a:cs typeface="Arial" panose="020B0604020202020204" pitchFamily="34" charset="0"/>
              </a:rPr>
              <a:t> </a:t>
            </a:r>
            <a:r>
              <a:rPr lang="en-GB" sz="4200" b="1" dirty="0" err="1" smtClean="0">
                <a:solidFill>
                  <a:srgbClr val="EF9526"/>
                </a:solidFill>
                <a:latin typeface="Arial" panose="020B0604020202020204" pitchFamily="34" charset="0"/>
                <a:cs typeface="Arial" panose="020B0604020202020204" pitchFamily="34" charset="0"/>
              </a:rPr>
              <a:t>allweddol</a:t>
            </a:r>
            <a:endParaRPr lang="en-GB" sz="4200" b="1" dirty="0" smtClean="0">
              <a:solidFill>
                <a:srgbClr val="EF9526"/>
              </a:solidFill>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1122780" y="2542175"/>
            <a:ext cx="7449548" cy="907941"/>
          </a:xfrm>
          <a:prstGeom prst="rect">
            <a:avLst/>
          </a:prstGeom>
          <a:noFill/>
          <a:ln w="9525" cmpd="dbl">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FDC536"/>
              </a:solidFill>
              <a:latin typeface="Arial"/>
              <a:cs typeface="Arial"/>
            </a:endParaRPr>
          </a:p>
          <a:p>
            <a:r>
              <a:rPr lang="cy-GB" sz="2400" dirty="0">
                <a:latin typeface="Arial" panose="020B0604020202020204" pitchFamily="34" charset="0"/>
                <a:cs typeface="Arial" panose="020B0604020202020204" pitchFamily="34" charset="0"/>
              </a:rPr>
              <a:t>Beth yw elfennau pwysicaf cyfathrebu effeithiol yn eich profiad chi?</a:t>
            </a:r>
            <a:endParaRPr lang="en-GB" sz="2400" dirty="0">
              <a:latin typeface="Arial" panose="020B0604020202020204" pitchFamily="34" charset="0"/>
              <a:cs typeface="Arial" panose="020B0604020202020204" pitchFamily="34" charset="0"/>
            </a:endParaRPr>
          </a:p>
        </p:txBody>
      </p:sp>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157578"/>
            <a:ext cx="1336146" cy="2714710"/>
          </a:xfrm>
          <a:prstGeom prst="rect">
            <a:avLst/>
          </a:prstGeom>
        </p:spPr>
      </p:pic>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10"/>
              <a:stretch>
                <a:fillRect/>
              </a:stretch>
            </p:blipFill>
          </mc:Fallback>
        </mc:AlternateContent>
        <p:spPr>
          <a:xfrm>
            <a:off x="0" y="2533418"/>
            <a:ext cx="1608158" cy="4338870"/>
          </a:xfrm>
          <a:prstGeom prst="rect">
            <a:avLst/>
          </a:prstGeom>
        </p:spPr>
      </p:pic>
    </p:spTree>
    <p:extLst>
      <p:ext uri="{BB962C8B-B14F-4D97-AF65-F5344CB8AC3E}">
        <p14:creationId xmlns:p14="http://schemas.microsoft.com/office/powerpoint/2010/main" val="1730069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ChangeArrowheads="1"/>
          </p:cNvSpPr>
          <p:nvPr/>
        </p:nvSpPr>
        <p:spPr bwMode="auto">
          <a:xfrm>
            <a:off x="1005214" y="1713751"/>
            <a:ext cx="7449548" cy="3339376"/>
          </a:xfrm>
          <a:prstGeom prst="rect">
            <a:avLst/>
          </a:prstGeom>
          <a:noFill/>
          <a:ln w="9525" cmpd="dbl">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FDC536"/>
              </a:solidFill>
              <a:latin typeface="Arial"/>
              <a:cs typeface="Arial"/>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Dangos </a:t>
            </a:r>
            <a:r>
              <a:rPr lang="cy-GB" sz="2400" dirty="0">
                <a:latin typeface="Arial" panose="020B0604020202020204" pitchFamily="34" charset="0"/>
                <a:cs typeface="Arial" panose="020B0604020202020204" pitchFamily="34" charset="0"/>
              </a:rPr>
              <a:t>eich bod yn gwrando</a:t>
            </a: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Mynegi </a:t>
            </a:r>
            <a:r>
              <a:rPr lang="cy-GB" sz="2400" dirty="0">
                <a:latin typeface="Arial" panose="020B0604020202020204" pitchFamily="34" charset="0"/>
                <a:cs typeface="Arial" panose="020B0604020202020204" pitchFamily="34" charset="0"/>
              </a:rPr>
              <a:t>empathi a chynhesrwydd</a:t>
            </a: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Gofyn </a:t>
            </a:r>
            <a:r>
              <a:rPr lang="cy-GB" sz="2400" dirty="0">
                <a:latin typeface="Arial" panose="020B0604020202020204" pitchFamily="34" charset="0"/>
                <a:cs typeface="Arial" panose="020B0604020202020204" pitchFamily="34" charset="0"/>
              </a:rPr>
              <a:t>y cwestiynau iawn fel bod eglurder ynglŷn â phryderon</a:t>
            </a: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Dangos </a:t>
            </a:r>
            <a:r>
              <a:rPr lang="cy-GB" sz="2400" dirty="0">
                <a:latin typeface="Arial" panose="020B0604020202020204" pitchFamily="34" charset="0"/>
                <a:cs typeface="Arial" panose="020B0604020202020204" pitchFamily="34" charset="0"/>
              </a:rPr>
              <a:t>cefnogaeth drwy gydnabod cryfderau unigolion</a:t>
            </a: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Dangos </a:t>
            </a:r>
            <a:r>
              <a:rPr lang="cy-GB" sz="2400" dirty="0">
                <a:latin typeface="Arial" panose="020B0604020202020204" pitchFamily="34" charset="0"/>
                <a:cs typeface="Arial" panose="020B0604020202020204" pitchFamily="34" charset="0"/>
              </a:rPr>
              <a:t>amynedd</a:t>
            </a: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Ymddangos </a:t>
            </a:r>
            <a:r>
              <a:rPr lang="cy-GB" sz="2400" dirty="0">
                <a:latin typeface="Arial" panose="020B0604020202020204" pitchFamily="34" charset="0"/>
                <a:cs typeface="Arial" panose="020B0604020202020204" pitchFamily="34" charset="0"/>
              </a:rPr>
              <a:t>yn wybodus ac yn effeithiol</a:t>
            </a:r>
            <a:endParaRPr lang="en-GB" sz="24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endParaRPr lang="en-GB" sz="1400" b="1" dirty="0">
              <a:latin typeface="Arial" panose="020B0604020202020204" pitchFamily="34" charset="0"/>
              <a:cs typeface="Arial" panose="020B0604020202020204" pitchFamily="34" charset="0"/>
            </a:endParaRPr>
          </a:p>
        </p:txBody>
      </p:sp>
      <p:sp>
        <p:nvSpPr>
          <p:cNvPr id="9" name="Title 1"/>
          <p:cNvSpPr txBox="1">
            <a:spLocks/>
          </p:cNvSpPr>
          <p:nvPr/>
        </p:nvSpPr>
        <p:spPr>
          <a:xfrm>
            <a:off x="-21165" y="159044"/>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4000" b="1" dirty="0" err="1" smtClean="0">
                <a:solidFill>
                  <a:srgbClr val="EF9526"/>
                </a:solidFill>
                <a:latin typeface="Arial" panose="020B0604020202020204" pitchFamily="34" charset="0"/>
                <a:cs typeface="Arial" panose="020B0604020202020204" pitchFamily="34" charset="0"/>
              </a:rPr>
              <a:t>Elfennau</a:t>
            </a:r>
            <a:r>
              <a:rPr lang="en-GB" sz="4000" b="1" dirty="0" smtClean="0">
                <a:solidFill>
                  <a:srgbClr val="EF9526"/>
                </a:solidFill>
                <a:latin typeface="Arial" panose="020B0604020202020204" pitchFamily="34" charset="0"/>
                <a:cs typeface="Arial" panose="020B0604020202020204" pitchFamily="34" charset="0"/>
              </a:rPr>
              <a:t> </a:t>
            </a:r>
            <a:r>
              <a:rPr lang="en-GB" sz="4000" b="1" dirty="0" err="1" smtClean="0">
                <a:solidFill>
                  <a:srgbClr val="EF9526"/>
                </a:solidFill>
                <a:latin typeface="Arial" panose="020B0604020202020204" pitchFamily="34" charset="0"/>
                <a:cs typeface="Arial" panose="020B0604020202020204" pitchFamily="34" charset="0"/>
              </a:rPr>
              <a:t>allweddol</a:t>
            </a:r>
            <a:r>
              <a:rPr lang="en-GB" sz="4000" b="1" dirty="0" smtClean="0">
                <a:solidFill>
                  <a:srgbClr val="EF9526"/>
                </a:solidFill>
                <a:latin typeface="Arial" panose="020B0604020202020204" pitchFamily="34" charset="0"/>
                <a:cs typeface="Arial" panose="020B0604020202020204" pitchFamily="34" charset="0"/>
              </a:rPr>
              <a:t> </a:t>
            </a:r>
            <a:r>
              <a:rPr lang="en-GB" sz="4000" b="1" dirty="0" err="1" smtClean="0">
                <a:solidFill>
                  <a:srgbClr val="EF9526"/>
                </a:solidFill>
                <a:latin typeface="Arial" panose="020B0604020202020204" pitchFamily="34" charset="0"/>
                <a:cs typeface="Arial" panose="020B0604020202020204" pitchFamily="34" charset="0"/>
              </a:rPr>
              <a:t>sgwrs</a:t>
            </a:r>
            <a:r>
              <a:rPr lang="en-GB" sz="4000" b="1" dirty="0" smtClean="0">
                <a:solidFill>
                  <a:srgbClr val="EF9526"/>
                </a:solidFill>
                <a:latin typeface="Arial" panose="020B0604020202020204" pitchFamily="34" charset="0"/>
                <a:cs typeface="Arial" panose="020B0604020202020204" pitchFamily="34" charset="0"/>
              </a:rPr>
              <a:t> </a:t>
            </a:r>
          </a:p>
          <a:p>
            <a:pPr>
              <a:lnSpc>
                <a:spcPct val="100000"/>
              </a:lnSpc>
            </a:pPr>
            <a:r>
              <a:rPr lang="en-GB" sz="4000" b="1" dirty="0" err="1" smtClean="0">
                <a:solidFill>
                  <a:srgbClr val="EF9526"/>
                </a:solidFill>
                <a:latin typeface="Arial" panose="020B0604020202020204" pitchFamily="34" charset="0"/>
                <a:cs typeface="Arial" panose="020B0604020202020204" pitchFamily="34" charset="0"/>
              </a:rPr>
              <a:t>dda</a:t>
            </a:r>
            <a:endParaRPr lang="en-GB" sz="4000" b="1" dirty="0" smtClean="0">
              <a:solidFill>
                <a:srgbClr val="EF9526"/>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2533418"/>
            <a:ext cx="1608158" cy="4338870"/>
          </a:xfrm>
          <a:prstGeom prst="rect">
            <a:avLst/>
          </a:prstGeom>
        </p:spPr>
      </p:pic>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86689" y="4157578"/>
            <a:ext cx="1336146" cy="2714710"/>
          </a:xfrm>
          <a:prstGeom prst="rect">
            <a:avLst/>
          </a:prstGeom>
        </p:spPr>
      </p:pic>
    </p:spTree>
    <p:extLst>
      <p:ext uri="{BB962C8B-B14F-4D97-AF65-F5344CB8AC3E}">
        <p14:creationId xmlns:p14="http://schemas.microsoft.com/office/powerpoint/2010/main" val="1825736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423" y="-7712"/>
            <a:ext cx="9144000" cy="1323439"/>
          </a:xfrm>
          <a:prstGeom prst="rect">
            <a:avLst/>
          </a:prstGeom>
          <a:noFill/>
        </p:spPr>
        <p:txBody>
          <a:bodyPr wrap="square" rtlCol="0">
            <a:spAutoFit/>
          </a:bodyPr>
          <a:lstStyle/>
          <a:p>
            <a:pPr algn="ctr"/>
            <a:r>
              <a:rPr lang="cy-GB" sz="4000" b="1" dirty="0">
                <a:solidFill>
                  <a:srgbClr val="EF9526"/>
                </a:solidFill>
                <a:latin typeface="Arial" panose="020B0604020202020204" pitchFamily="34" charset="0"/>
                <a:cs typeface="Arial" panose="020B0604020202020204" pitchFamily="34" charset="0"/>
              </a:rPr>
              <a:t>Ymarfer sy’n seiliedig ar </a:t>
            </a:r>
            <a:endParaRPr lang="cy-GB" sz="4000" b="1" dirty="0" smtClean="0">
              <a:solidFill>
                <a:srgbClr val="EF9526"/>
              </a:solidFill>
              <a:latin typeface="Arial" panose="020B0604020202020204" pitchFamily="34" charset="0"/>
              <a:cs typeface="Arial" panose="020B0604020202020204" pitchFamily="34" charset="0"/>
            </a:endParaRPr>
          </a:p>
          <a:p>
            <a:pPr algn="ctr"/>
            <a:r>
              <a:rPr lang="cy-GB" sz="4000" b="1" dirty="0" smtClean="0">
                <a:solidFill>
                  <a:srgbClr val="EF9526"/>
                </a:solidFill>
                <a:latin typeface="Arial" panose="020B0604020202020204" pitchFamily="34" charset="0"/>
                <a:cs typeface="Arial" panose="020B0604020202020204" pitchFamily="34" charset="0"/>
              </a:rPr>
              <a:t>berthynas</a:t>
            </a:r>
            <a:endParaRPr lang="en-GB" sz="4000" b="1" dirty="0">
              <a:solidFill>
                <a:srgbClr val="EF9526"/>
              </a:solidFill>
              <a:latin typeface="Arial" panose="020B0604020202020204" pitchFamily="34" charset="0"/>
              <a:ea typeface="+mj-ea"/>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130628" y="3003680"/>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157578"/>
            <a:ext cx="1336146" cy="2714710"/>
          </a:xfrm>
          <a:prstGeom prst="rect">
            <a:avLst/>
          </a:prstGeom>
        </p:spPr>
      </p:pic>
      <p:sp>
        <p:nvSpPr>
          <p:cNvPr id="4" name="Rectangle 3"/>
          <p:cNvSpPr/>
          <p:nvPr/>
        </p:nvSpPr>
        <p:spPr>
          <a:xfrm>
            <a:off x="1058090" y="1407167"/>
            <a:ext cx="7302137" cy="5324535"/>
          </a:xfrm>
          <a:prstGeom prst="rect">
            <a:avLst/>
          </a:prstGeom>
        </p:spPr>
        <p:txBody>
          <a:bodyPr wrap="square">
            <a:spAutoFit/>
          </a:bodyPr>
          <a:lstStyle/>
          <a:p>
            <a:pPr marL="342900" indent="-342900">
              <a:buClr>
                <a:srgbClr val="EF9526"/>
              </a:buClr>
              <a:buFont typeface="Arial" panose="020B0604020202020204" pitchFamily="34" charset="0"/>
              <a:buChar char="•"/>
            </a:pPr>
            <a:r>
              <a:rPr lang="cy-GB" sz="2000" dirty="0" smtClean="0">
                <a:latin typeface="Arial" panose="020B0604020202020204" pitchFamily="34" charset="0"/>
                <a:cs typeface="Arial" panose="020B0604020202020204" pitchFamily="34" charset="0"/>
              </a:rPr>
              <a:t>Mae </a:t>
            </a:r>
            <a:r>
              <a:rPr lang="cy-GB" sz="2000" dirty="0">
                <a:latin typeface="Arial" panose="020B0604020202020204" pitchFamily="34" charset="0"/>
                <a:cs typeface="Arial" panose="020B0604020202020204" pitchFamily="34" charset="0"/>
              </a:rPr>
              <a:t>sut y meddyliwn am rywun neu rywbeth yn effeithio ar beth a wnawn yn ei gylch; mae ein cod moesol personol yn dylanwadu ar bawb ohonom. </a:t>
            </a:r>
            <a:endParaRPr lang="en-GB" sz="2000" dirty="0">
              <a:latin typeface="Arial" panose="020B0604020202020204" pitchFamily="34" charset="0"/>
              <a:cs typeface="Arial" panose="020B0604020202020204" pitchFamily="34" charset="0"/>
            </a:endParaRPr>
          </a:p>
          <a:p>
            <a:pPr>
              <a:buClr>
                <a:srgbClr val="EF9526"/>
              </a:buClr>
            </a:pPr>
            <a:r>
              <a:rPr lang="cy-GB" sz="2000" b="1" i="1" dirty="0" smtClean="0">
                <a:solidFill>
                  <a:srgbClr val="EF9526"/>
                </a:solidFill>
                <a:latin typeface="Arial" panose="020B0604020202020204" pitchFamily="34" charset="0"/>
                <a:cs typeface="Arial" panose="020B0604020202020204" pitchFamily="34" charset="0"/>
              </a:rPr>
              <a:t>a </a:t>
            </a:r>
            <a:r>
              <a:rPr lang="cy-GB" sz="2000" b="1" i="1" dirty="0">
                <a:solidFill>
                  <a:srgbClr val="EF9526"/>
                </a:solidFill>
                <a:latin typeface="Arial" panose="020B0604020202020204" pitchFamily="34" charset="0"/>
                <a:cs typeface="Arial" panose="020B0604020202020204" pitchFamily="34" charset="0"/>
              </a:rPr>
              <a:t>yw’r rheolwyr yn cytuno?</a:t>
            </a:r>
            <a:endParaRPr lang="en-GB" sz="2000" dirty="0">
              <a:solidFill>
                <a:srgbClr val="EF9526"/>
              </a:solidFill>
              <a:latin typeface="Arial" panose="020B0604020202020204" pitchFamily="34" charset="0"/>
              <a:cs typeface="Arial" panose="020B0604020202020204" pitchFamily="34" charset="0"/>
            </a:endParaRPr>
          </a:p>
          <a:p>
            <a:pPr>
              <a:buClr>
                <a:srgbClr val="EF9526"/>
              </a:buClr>
            </a:pPr>
            <a:endParaRPr lang="en-GB" sz="20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000" dirty="0" smtClean="0">
                <a:latin typeface="Arial" panose="020B0604020202020204" pitchFamily="34" charset="0"/>
                <a:cs typeface="Arial" panose="020B0604020202020204" pitchFamily="34" charset="0"/>
              </a:rPr>
              <a:t>Felly</a:t>
            </a:r>
            <a:r>
              <a:rPr lang="cy-GB" sz="2000" dirty="0">
                <a:latin typeface="Arial" panose="020B0604020202020204" pitchFamily="34" charset="0"/>
                <a:cs typeface="Arial" panose="020B0604020202020204" pitchFamily="34" charset="0"/>
              </a:rPr>
              <a:t>, mae ein hagwedd at y broblem yn effeithio ar y canlyniad. </a:t>
            </a:r>
            <a:endParaRPr lang="en-GB" sz="2000" dirty="0">
              <a:latin typeface="Arial" panose="020B0604020202020204" pitchFamily="34" charset="0"/>
              <a:cs typeface="Arial" panose="020B0604020202020204" pitchFamily="34" charset="0"/>
            </a:endParaRPr>
          </a:p>
          <a:p>
            <a:pPr>
              <a:buClr>
                <a:srgbClr val="EF9526"/>
              </a:buClr>
            </a:pPr>
            <a:r>
              <a:rPr lang="cy-GB" sz="2000" b="1" i="1" dirty="0" smtClean="0">
                <a:solidFill>
                  <a:srgbClr val="EF9526"/>
                </a:solidFill>
                <a:latin typeface="Arial" panose="020B0604020202020204" pitchFamily="34" charset="0"/>
                <a:cs typeface="Arial" panose="020B0604020202020204" pitchFamily="34" charset="0"/>
              </a:rPr>
              <a:t>a </a:t>
            </a:r>
            <a:r>
              <a:rPr lang="cy-GB" sz="2000" b="1" i="1" dirty="0">
                <a:solidFill>
                  <a:srgbClr val="EF9526"/>
                </a:solidFill>
                <a:latin typeface="Arial" panose="020B0604020202020204" pitchFamily="34" charset="0"/>
                <a:cs typeface="Arial" panose="020B0604020202020204" pitchFamily="34" charset="0"/>
              </a:rPr>
              <a:t>yw’r rheolwyr yn cytuno?</a:t>
            </a:r>
            <a:endParaRPr lang="en-GB" sz="2000" dirty="0">
              <a:solidFill>
                <a:srgbClr val="EF9526"/>
              </a:solidFill>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000" dirty="0" smtClean="0">
                <a:latin typeface="Arial" panose="020B0604020202020204" pitchFamily="34" charset="0"/>
                <a:cs typeface="Arial" panose="020B0604020202020204" pitchFamily="34" charset="0"/>
              </a:rPr>
              <a:t>Fel </a:t>
            </a:r>
            <a:r>
              <a:rPr lang="cy-GB" sz="2000" dirty="0">
                <a:latin typeface="Arial" panose="020B0604020202020204" pitchFamily="34" charset="0"/>
                <a:cs typeface="Arial" panose="020B0604020202020204" pitchFamily="34" charset="0"/>
              </a:rPr>
              <a:t>gwasanaeth Gwybodaeth, Cyngor a Chymorth, rydym yn rhan o </a:t>
            </a:r>
            <a:r>
              <a:rPr lang="cy-GB" sz="2000" b="1" dirty="0">
                <a:latin typeface="Arial" panose="020B0604020202020204" pitchFamily="34" charset="0"/>
                <a:cs typeface="Arial" panose="020B0604020202020204" pitchFamily="34" charset="0"/>
              </a:rPr>
              <a:t>broses ddynamig </a:t>
            </a:r>
            <a:r>
              <a:rPr lang="cy-GB" sz="2000" dirty="0">
                <a:latin typeface="Arial" panose="020B0604020202020204" pitchFamily="34" charset="0"/>
                <a:cs typeface="Arial" panose="020B0604020202020204" pitchFamily="34" charset="0"/>
              </a:rPr>
              <a:t>ac mewn unrhyw ymwneud rhwng gweithiwr ac unigolyn, dylai fod </a:t>
            </a:r>
            <a:r>
              <a:rPr lang="cy-GB" sz="2000" b="1" dirty="0">
                <a:latin typeface="Arial" panose="020B0604020202020204" pitchFamily="34" charset="0"/>
                <a:cs typeface="Arial" panose="020B0604020202020204" pitchFamily="34" charset="0"/>
              </a:rPr>
              <a:t>dau berson yn dysgu </a:t>
            </a:r>
            <a:r>
              <a:rPr lang="cy-GB" sz="2000" dirty="0">
                <a:latin typeface="Arial" panose="020B0604020202020204" pitchFamily="34" charset="0"/>
                <a:cs typeface="Arial" panose="020B0604020202020204" pitchFamily="34" charset="0"/>
              </a:rPr>
              <a:t>bob amser!</a:t>
            </a:r>
            <a:endParaRPr lang="en-GB" sz="2000" dirty="0">
              <a:latin typeface="Arial" panose="020B0604020202020204" pitchFamily="34" charset="0"/>
              <a:cs typeface="Arial" panose="020B0604020202020204" pitchFamily="34" charset="0"/>
            </a:endParaRPr>
          </a:p>
          <a:p>
            <a:pPr>
              <a:buClr>
                <a:srgbClr val="EF9526"/>
              </a:buClr>
            </a:pPr>
            <a:r>
              <a:rPr lang="cy-GB" sz="2000" dirty="0" smtClean="0">
                <a:latin typeface="Arial" panose="020B0604020202020204" pitchFamily="34" charset="0"/>
                <a:cs typeface="Arial" panose="020B0604020202020204" pitchFamily="34" charset="0"/>
              </a:rPr>
              <a:t>  </a:t>
            </a:r>
            <a:r>
              <a:rPr lang="cy-GB" sz="2000" b="1" i="1" dirty="0">
                <a:solidFill>
                  <a:srgbClr val="EF9526"/>
                </a:solidFill>
                <a:latin typeface="Arial" panose="020B0604020202020204" pitchFamily="34" charset="0"/>
                <a:cs typeface="Arial" panose="020B0604020202020204" pitchFamily="34" charset="0"/>
              </a:rPr>
              <a:t>a yw’r rheolwyr yn cytuno? pam hynny, a sut mae hynny’n gweithio?</a:t>
            </a:r>
            <a:endParaRPr lang="en-GB" sz="2000" dirty="0">
              <a:solidFill>
                <a:srgbClr val="EF9526"/>
              </a:solidFill>
              <a:latin typeface="Arial" panose="020B0604020202020204" pitchFamily="34" charset="0"/>
              <a:cs typeface="Arial" panose="020B0604020202020204" pitchFamily="34" charset="0"/>
            </a:endParaRPr>
          </a:p>
          <a:p>
            <a:pPr>
              <a:buClr>
                <a:srgbClr val="EF9526"/>
              </a:buClr>
            </a:pPr>
            <a:r>
              <a:rPr lang="cy-GB" sz="2000"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000" dirty="0" smtClean="0">
                <a:latin typeface="Arial" panose="020B0604020202020204" pitchFamily="34" charset="0"/>
                <a:cs typeface="Arial" panose="020B0604020202020204" pitchFamily="34" charset="0"/>
              </a:rPr>
              <a:t>Dylai’r </a:t>
            </a:r>
            <a:r>
              <a:rPr lang="cy-GB" sz="2000" dirty="0">
                <a:latin typeface="Arial" panose="020B0604020202020204" pitchFamily="34" charset="0"/>
                <a:cs typeface="Arial" panose="020B0604020202020204" pitchFamily="34" charset="0"/>
              </a:rPr>
              <a:t>canlyniad hunanrymuso’r teulu neu’r unigolyn.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5698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ChangeArrowheads="1"/>
          </p:cNvSpPr>
          <p:nvPr/>
        </p:nvSpPr>
        <p:spPr bwMode="auto">
          <a:xfrm>
            <a:off x="840359" y="1887682"/>
            <a:ext cx="7825277" cy="4231928"/>
          </a:xfrm>
          <a:prstGeom prst="rect">
            <a:avLst/>
          </a:prstGeom>
          <a:noFill/>
          <a:ln w="9525" cmpd="dbl">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Mae </a:t>
            </a:r>
            <a:r>
              <a:rPr lang="cy-GB" sz="2400" dirty="0">
                <a:latin typeface="Arial" panose="020B0604020202020204" pitchFamily="34" charset="0"/>
                <a:cs typeface="Arial" panose="020B0604020202020204" pitchFamily="34" charset="0"/>
              </a:rPr>
              <a:t>pobl yn ffonio amlaf ar adeg pan fyddant yn wynebu straen a her.</a:t>
            </a: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Efallai </a:t>
            </a:r>
            <a:r>
              <a:rPr lang="cy-GB" sz="2400" dirty="0">
                <a:latin typeface="Arial" panose="020B0604020202020204" pitchFamily="34" charset="0"/>
                <a:cs typeface="Arial" panose="020B0604020202020204" pitchFamily="34" charset="0"/>
              </a:rPr>
              <a:t>y byddant yn glir iawn ynglŷn â’r hyn sydd ei angen arnynt a </a:t>
            </a:r>
            <a:r>
              <a:rPr lang="cy-GB" sz="2400" dirty="0" smtClean="0">
                <a:latin typeface="Arial" panose="020B0604020202020204" pitchFamily="34" charset="0"/>
                <a:cs typeface="Arial" panose="020B0604020202020204" pitchFamily="34" charset="0"/>
              </a:rPr>
              <a:t>pham.</a:t>
            </a:r>
            <a:endParaRPr lang="en-GB" sz="2400" dirty="0">
              <a:latin typeface="Arial" panose="020B0604020202020204" pitchFamily="34" charset="0"/>
              <a:cs typeface="Arial" panose="020B0604020202020204" pitchFamily="34" charset="0"/>
            </a:endParaRPr>
          </a:p>
          <a:p>
            <a:pPr>
              <a:buClr>
                <a:srgbClr val="EF9526"/>
              </a:buClr>
            </a:pPr>
            <a:endParaRPr lang="en-GB" sz="2400" dirty="0">
              <a:latin typeface="Arial" panose="020B0604020202020204" pitchFamily="34" charset="0"/>
              <a:cs typeface="Arial" panose="020B0604020202020204" pitchFamily="34" charset="0"/>
            </a:endParaRPr>
          </a:p>
          <a:p>
            <a:pPr>
              <a:buClr>
                <a:srgbClr val="EF9526"/>
              </a:buClr>
            </a:pPr>
            <a:r>
              <a:rPr lang="cy-GB" sz="2400" b="1" dirty="0" smtClean="0">
                <a:latin typeface="Arial" panose="020B0604020202020204" pitchFamily="34" charset="0"/>
                <a:cs typeface="Arial" panose="020B0604020202020204" pitchFamily="34" charset="0"/>
              </a:rPr>
              <a:t> </a:t>
            </a:r>
            <a:r>
              <a:rPr lang="cy-GB" sz="2400" b="1" dirty="0">
                <a:latin typeface="Arial" panose="020B0604020202020204" pitchFamily="34" charset="0"/>
                <a:cs typeface="Arial" panose="020B0604020202020204" pitchFamily="34" charset="0"/>
              </a:rPr>
              <a:t>ond</a:t>
            </a: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Efallai </a:t>
            </a:r>
            <a:r>
              <a:rPr lang="cy-GB" sz="2400" dirty="0">
                <a:latin typeface="Arial" panose="020B0604020202020204" pitchFamily="34" charset="0"/>
                <a:cs typeface="Arial" panose="020B0604020202020204" pitchFamily="34" charset="0"/>
              </a:rPr>
              <a:t>eu bod hefyd yn ddryslyd, yn bryderus, yn ddig, yn rhwystredig.</a:t>
            </a: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Mae </a:t>
            </a:r>
            <a:r>
              <a:rPr lang="cy-GB" sz="2400" dirty="0">
                <a:latin typeface="Arial" panose="020B0604020202020204" pitchFamily="34" charset="0"/>
                <a:cs typeface="Arial" panose="020B0604020202020204" pitchFamily="34" charset="0"/>
              </a:rPr>
              <a:t>angen </a:t>
            </a:r>
            <a:r>
              <a:rPr lang="cy-GB" sz="2400" b="1" dirty="0">
                <a:latin typeface="Arial" panose="020B0604020202020204" pitchFamily="34" charset="0"/>
                <a:cs typeface="Arial" panose="020B0604020202020204" pitchFamily="34" charset="0"/>
              </a:rPr>
              <a:t>amser a help arnynt i fyfyrio</a:t>
            </a:r>
            <a:r>
              <a:rPr lang="cy-GB" sz="2400" dirty="0">
                <a:latin typeface="Arial" panose="020B0604020202020204" pitchFamily="34" charset="0"/>
                <a:cs typeface="Arial" panose="020B0604020202020204" pitchFamily="34" charset="0"/>
              </a:rPr>
              <a:t>, i glywed eu hunain yn siarad a dechrau dod yn fwy eglur. </a:t>
            </a:r>
            <a:endParaRPr lang="en-GB" sz="2400" dirty="0">
              <a:latin typeface="Arial" panose="020B0604020202020204" pitchFamily="34" charset="0"/>
              <a:cs typeface="Arial" panose="020B0604020202020204" pitchFamily="34" charset="0"/>
            </a:endParaRPr>
          </a:p>
          <a:p>
            <a:pPr marL="450850" defTabSz="914377" eaLnBrk="0" fontAlgn="base" hangingPunct="0">
              <a:spcBef>
                <a:spcPct val="0"/>
              </a:spcBef>
              <a:spcAft>
                <a:spcPct val="0"/>
              </a:spcAft>
            </a:pPr>
            <a:endParaRPr lang="en-GB" sz="800" b="1" u="sng" dirty="0" smtClean="0">
              <a:solidFill>
                <a:srgbClr val="FDC536"/>
              </a:solidFill>
              <a:latin typeface="Arial"/>
              <a:cs typeface="Arial"/>
            </a:endParaRPr>
          </a:p>
        </p:txBody>
      </p:sp>
      <p:sp>
        <p:nvSpPr>
          <p:cNvPr id="9" name="Title 1"/>
          <p:cNvSpPr txBox="1">
            <a:spLocks/>
          </p:cNvSpPr>
          <p:nvPr/>
        </p:nvSpPr>
        <p:spPr>
          <a:xfrm>
            <a:off x="-478364" y="554790"/>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cy-GB" sz="3800" b="1" dirty="0">
                <a:solidFill>
                  <a:srgbClr val="EF9526"/>
                </a:solidFill>
                <a:latin typeface="Arial" panose="020B0604020202020204" pitchFamily="34" charset="0"/>
                <a:cs typeface="Arial" panose="020B0604020202020204" pitchFamily="34" charset="0"/>
              </a:rPr>
              <a:t>Pwynt cyswllt cyntaf a’r </a:t>
            </a:r>
            <a:endParaRPr lang="cy-GB" sz="3800" b="1" dirty="0" smtClean="0">
              <a:solidFill>
                <a:srgbClr val="EF9526"/>
              </a:solidFill>
              <a:latin typeface="Arial" panose="020B0604020202020204" pitchFamily="34" charset="0"/>
              <a:cs typeface="Arial" panose="020B0604020202020204" pitchFamily="34" charset="0"/>
            </a:endParaRPr>
          </a:p>
          <a:p>
            <a:pPr>
              <a:lnSpc>
                <a:spcPct val="100000"/>
              </a:lnSpc>
            </a:pPr>
            <a:r>
              <a:rPr lang="cy-GB" sz="3800" b="1" dirty="0" smtClean="0">
                <a:solidFill>
                  <a:srgbClr val="EF9526"/>
                </a:solidFill>
                <a:latin typeface="Arial" panose="020B0604020202020204" pitchFamily="34" charset="0"/>
                <a:cs typeface="Arial" panose="020B0604020202020204" pitchFamily="34" charset="0"/>
              </a:rPr>
              <a:t>emosiynau </a:t>
            </a:r>
            <a:r>
              <a:rPr lang="cy-GB" sz="3800" b="1" dirty="0">
                <a:solidFill>
                  <a:srgbClr val="EF9526"/>
                </a:solidFill>
                <a:latin typeface="Arial" panose="020B0604020202020204" pitchFamily="34" charset="0"/>
                <a:cs typeface="Arial" panose="020B0604020202020204" pitchFamily="34" charset="0"/>
              </a:rPr>
              <a:t>y mae ein staff yn eu rheoli’n ddyddiol</a:t>
            </a:r>
            <a:endParaRPr lang="en-GB" sz="3800" b="1" dirty="0" smtClean="0">
              <a:solidFill>
                <a:srgbClr val="EF9526"/>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2" y="3479999"/>
            <a:ext cx="1358537" cy="3665383"/>
          </a:xfrm>
          <a:prstGeom prst="rect">
            <a:avLst/>
          </a:prstGeom>
        </p:spPr>
      </p:pic>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38941" y="4919007"/>
            <a:ext cx="1336146" cy="2714710"/>
          </a:xfrm>
          <a:prstGeom prst="rect">
            <a:avLst/>
          </a:prstGeom>
        </p:spPr>
      </p:pic>
    </p:spTree>
    <p:extLst>
      <p:ext uri="{BB962C8B-B14F-4D97-AF65-F5344CB8AC3E}">
        <p14:creationId xmlns:p14="http://schemas.microsoft.com/office/powerpoint/2010/main" val="414264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925" y="222167"/>
            <a:ext cx="9144000" cy="900875"/>
          </a:xfrm>
        </p:spPr>
        <p:txBody>
          <a:bodyPr>
            <a:normAutofit/>
          </a:bodyPr>
          <a:lstStyle/>
          <a:p>
            <a:r>
              <a:rPr lang="en-US" sz="4000" b="1" u="sng" dirty="0" err="1" smtClean="0">
                <a:solidFill>
                  <a:srgbClr val="36B555"/>
                </a:solidFill>
                <a:latin typeface="Arial" panose="020B0604020202020204" pitchFamily="34" charset="0"/>
                <a:cs typeface="Arial" panose="020B0604020202020204" pitchFamily="34" charset="0"/>
              </a:rPr>
              <a:t>Cyflwyniad</a:t>
            </a:r>
            <a:r>
              <a:rPr lang="en-US" sz="4000" b="1" u="sng" dirty="0" smtClean="0">
                <a:solidFill>
                  <a:srgbClr val="36B555"/>
                </a:solidFill>
                <a:latin typeface="Arial" panose="020B0604020202020204" pitchFamily="34" charset="0"/>
                <a:cs typeface="Arial" panose="020B0604020202020204" pitchFamily="34" charset="0"/>
              </a:rPr>
              <a:t> </a:t>
            </a:r>
            <a:r>
              <a:rPr lang="en-US" sz="4000" b="1" u="sng" dirty="0" err="1">
                <a:solidFill>
                  <a:srgbClr val="36B555"/>
                </a:solidFill>
                <a:latin typeface="Arial" panose="020B0604020202020204" pitchFamily="34" charset="0"/>
                <a:cs typeface="Arial" panose="020B0604020202020204" pitchFamily="34" charset="0"/>
              </a:rPr>
              <a:t>i</a:t>
            </a:r>
            <a:r>
              <a:rPr lang="en-US" sz="4000" b="1" u="sng" dirty="0" err="1" smtClean="0">
                <a:solidFill>
                  <a:srgbClr val="36B555"/>
                </a:solidFill>
                <a:latin typeface="Arial" panose="020B0604020202020204" pitchFamily="34" charset="0"/>
                <a:cs typeface="Arial" panose="020B0604020202020204" pitchFamily="34" charset="0"/>
              </a:rPr>
              <a:t>’r</a:t>
            </a:r>
            <a:r>
              <a:rPr lang="en-US" sz="4000" b="1" u="sng" dirty="0" smtClean="0">
                <a:solidFill>
                  <a:srgbClr val="36B555"/>
                </a:solidFill>
                <a:latin typeface="Arial" panose="020B0604020202020204" pitchFamily="34" charset="0"/>
                <a:cs typeface="Arial" panose="020B0604020202020204" pitchFamily="34" charset="0"/>
              </a:rPr>
              <a:t> </a:t>
            </a:r>
            <a:r>
              <a:rPr lang="en-US" sz="4000" b="1" u="sng" dirty="0" err="1" smtClean="0">
                <a:solidFill>
                  <a:srgbClr val="36B555"/>
                </a:solidFill>
                <a:latin typeface="Arial" panose="020B0604020202020204" pitchFamily="34" charset="0"/>
                <a:cs typeface="Arial" panose="020B0604020202020204" pitchFamily="34" charset="0"/>
              </a:rPr>
              <a:t>adnoddau</a:t>
            </a:r>
            <a:endParaRPr lang="en-GB" sz="4000" b="1" u="sng" dirty="0">
              <a:solidFill>
                <a:srgbClr val="36B555"/>
              </a:solidFill>
              <a:latin typeface="Arial" panose="020B0604020202020204" pitchFamily="34" charset="0"/>
              <a:cs typeface="Arial" panose="020B0604020202020204" pitchFamily="34" charset="0"/>
            </a:endParaRPr>
          </a:p>
        </p:txBody>
      </p:sp>
      <p:sp>
        <p:nvSpPr>
          <p:cNvPr id="6" name="Rectangle 1"/>
          <p:cNvSpPr>
            <a:spLocks noChangeArrowheads="1"/>
          </p:cNvSpPr>
          <p:nvPr/>
        </p:nvSpPr>
        <p:spPr bwMode="auto">
          <a:xfrm>
            <a:off x="1262427" y="2267538"/>
            <a:ext cx="8056931"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342900" indent="-342900">
              <a:buClr>
                <a:srgbClr val="85C441"/>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Pecyn </a:t>
            </a:r>
            <a:r>
              <a:rPr lang="cy-GB" sz="2400" dirty="0">
                <a:latin typeface="Arial" panose="020B0604020202020204" pitchFamily="34" charset="0"/>
                <a:cs typeface="Arial" panose="020B0604020202020204" pitchFamily="34" charset="0"/>
              </a:rPr>
              <a:t>adnoddau ar gyfer </a:t>
            </a:r>
            <a:r>
              <a:rPr lang="cy-GB" sz="2400" dirty="0" smtClean="0">
                <a:latin typeface="Arial" panose="020B0604020202020204" pitchFamily="34" charset="0"/>
                <a:cs typeface="Arial" panose="020B0604020202020204" pitchFamily="34" charset="0"/>
              </a:rPr>
              <a:t>rheolwyr</a:t>
            </a:r>
          </a:p>
          <a:p>
            <a:pPr>
              <a:buClr>
                <a:srgbClr val="85C441"/>
              </a:buClr>
            </a:pPr>
            <a:endParaRPr lang="en-GB" sz="2400" dirty="0">
              <a:latin typeface="Arial" panose="020B0604020202020204" pitchFamily="34" charset="0"/>
              <a:cs typeface="Arial" panose="020B0604020202020204" pitchFamily="34" charset="0"/>
            </a:endParaRPr>
          </a:p>
          <a:p>
            <a:pPr marL="342900" indent="-342900">
              <a:buClr>
                <a:srgbClr val="36B555"/>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Pecyn </a:t>
            </a:r>
            <a:r>
              <a:rPr lang="cy-GB" sz="2400" dirty="0">
                <a:latin typeface="Arial" panose="020B0604020202020204" pitchFamily="34" charset="0"/>
                <a:cs typeface="Arial" panose="020B0604020202020204" pitchFamily="34" charset="0"/>
              </a:rPr>
              <a:t>sy’n seiliedig ar sgiliau ar gyfer gweithwyr</a:t>
            </a:r>
            <a:endParaRPr lang="en-GB" sz="2400" dirty="0">
              <a:latin typeface="Arial" panose="020B0604020202020204" pitchFamily="34" charset="0"/>
              <a:cs typeface="Arial" panose="020B0604020202020204" pitchFamily="34" charset="0"/>
            </a:endParaRPr>
          </a:p>
          <a:p>
            <a:endParaRPr lang="en-GB" sz="2400" b="1" dirty="0">
              <a:solidFill>
                <a:srgbClr val="36B555"/>
              </a:solidFill>
              <a:latin typeface="Arial" panose="020B0604020202020204" pitchFamily="34" charset="0"/>
              <a:cs typeface="Arial" panose="020B0604020202020204" pitchFamily="34" charset="0"/>
            </a:endParaRPr>
          </a:p>
        </p:txBody>
      </p:sp>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1630969"/>
            <a:ext cx="1937346" cy="5227031"/>
          </a:xfrm>
          <a:prstGeom prst="rect">
            <a:avLst/>
          </a:prstGeom>
        </p:spPr>
      </p:pic>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Tree>
    <p:extLst>
      <p:ext uri="{BB962C8B-B14F-4D97-AF65-F5344CB8AC3E}">
        <p14:creationId xmlns:p14="http://schemas.microsoft.com/office/powerpoint/2010/main" val="3861814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445" y="164184"/>
            <a:ext cx="9144000" cy="738664"/>
          </a:xfrm>
          <a:prstGeom prst="rect">
            <a:avLst/>
          </a:prstGeom>
          <a:noFill/>
        </p:spPr>
        <p:txBody>
          <a:bodyPr wrap="square" rtlCol="0">
            <a:spAutoFit/>
          </a:bodyPr>
          <a:lstStyle/>
          <a:p>
            <a:pPr algn="ctr"/>
            <a:r>
              <a:rPr lang="en-GB" sz="4200" b="1" dirty="0" err="1" smtClean="0">
                <a:solidFill>
                  <a:srgbClr val="EF9526"/>
                </a:solidFill>
                <a:latin typeface="Arial" panose="020B0604020202020204" pitchFamily="34" charset="0"/>
                <a:cs typeface="Arial" panose="020B0604020202020204" pitchFamily="34" charset="0"/>
              </a:rPr>
              <a:t>Profi</a:t>
            </a:r>
            <a:r>
              <a:rPr lang="en-GB" sz="4200" b="1" dirty="0" smtClean="0">
                <a:solidFill>
                  <a:srgbClr val="EF9526"/>
                </a:solidFill>
                <a:latin typeface="Arial" panose="020B0604020202020204" pitchFamily="34" charset="0"/>
                <a:cs typeface="Arial" panose="020B0604020202020204" pitchFamily="34" charset="0"/>
              </a:rPr>
              <a:t> </a:t>
            </a:r>
            <a:r>
              <a:rPr lang="en-GB" sz="4200" b="1" dirty="0" err="1" smtClean="0">
                <a:solidFill>
                  <a:srgbClr val="EF9526"/>
                </a:solidFill>
                <a:latin typeface="Arial" panose="020B0604020202020204" pitchFamily="34" charset="0"/>
                <a:cs typeface="Arial" panose="020B0604020202020204" pitchFamily="34" charset="0"/>
              </a:rPr>
              <a:t>newid</a:t>
            </a:r>
            <a:r>
              <a:rPr lang="en-GB" sz="4200" b="1" dirty="0" smtClean="0">
                <a:solidFill>
                  <a:srgbClr val="EF9526"/>
                </a:solidFill>
                <a:latin typeface="Arial" panose="020B0604020202020204" pitchFamily="34" charset="0"/>
                <a:cs typeface="Arial" panose="020B0604020202020204" pitchFamily="34" charset="0"/>
              </a:rPr>
              <a:t> </a:t>
            </a:r>
            <a:r>
              <a:rPr lang="en-GB" sz="4200" b="1" dirty="0" err="1" smtClean="0">
                <a:solidFill>
                  <a:srgbClr val="EF9526"/>
                </a:solidFill>
                <a:latin typeface="Arial" panose="020B0604020202020204" pitchFamily="34" charset="0"/>
                <a:cs typeface="Arial" panose="020B0604020202020204" pitchFamily="34" charset="0"/>
              </a:rPr>
              <a:t>ymddygiad</a:t>
            </a:r>
            <a:endParaRPr lang="en-GB" sz="4200" b="1" dirty="0">
              <a:solidFill>
                <a:srgbClr val="EF9526"/>
              </a:solidFill>
              <a:latin typeface="Arial" panose="020B0604020202020204" pitchFamily="34" charset="0"/>
              <a:ea typeface="+mj-ea"/>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533418"/>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86689" y="4157578"/>
            <a:ext cx="1336146" cy="2714710"/>
          </a:xfrm>
          <a:prstGeom prst="rect">
            <a:avLst/>
          </a:prstGeom>
        </p:spPr>
      </p:pic>
      <p:sp>
        <p:nvSpPr>
          <p:cNvPr id="3" name="Rectangle 2"/>
          <p:cNvSpPr/>
          <p:nvPr/>
        </p:nvSpPr>
        <p:spPr>
          <a:xfrm>
            <a:off x="1031965" y="1637212"/>
            <a:ext cx="7119257" cy="4154984"/>
          </a:xfrm>
          <a:prstGeom prst="rect">
            <a:avLst/>
          </a:prstGeom>
        </p:spPr>
        <p:txBody>
          <a:bodyPr wrap="square">
            <a:spAutoFit/>
          </a:bodyPr>
          <a:lstStyle/>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Unigolion</a:t>
            </a:r>
            <a:r>
              <a:rPr lang="cy-GB" sz="2400" dirty="0">
                <a:latin typeface="Arial" panose="020B0604020202020204" pitchFamily="34" charset="0"/>
                <a:cs typeface="Arial" panose="020B0604020202020204" pitchFamily="34" charset="0"/>
              </a:rPr>
              <a:t> NID gwybodaeth sy’n gwneud penderfyniadau.</a:t>
            </a:r>
            <a:endParaRPr lang="en-GB" sz="2400" dirty="0">
              <a:latin typeface="Arial" panose="020B0604020202020204" pitchFamily="34" charset="0"/>
              <a:cs typeface="Arial" panose="020B0604020202020204" pitchFamily="34" charset="0"/>
            </a:endParaRPr>
          </a:p>
          <a:p>
            <a:pPr>
              <a:buClr>
                <a:srgbClr val="EF9526"/>
              </a:buClr>
            </a:pP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Os </a:t>
            </a:r>
            <a:r>
              <a:rPr lang="cy-GB" sz="2400" dirty="0">
                <a:latin typeface="Arial" panose="020B0604020202020204" pitchFamily="34" charset="0"/>
                <a:cs typeface="Arial" panose="020B0604020202020204" pitchFamily="34" charset="0"/>
              </a:rPr>
              <a:t>ydym yn penderfynu gweithredu, oni bai ein bod wedi gwneud y penderfyniad ein hunain, mae’n bosibl ein bod yn annhebygol o ddal ati gydag ef. </a:t>
            </a: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Mae </a:t>
            </a:r>
            <a:r>
              <a:rPr lang="cy-GB" sz="2400" dirty="0">
                <a:latin typeface="Arial" panose="020B0604020202020204" pitchFamily="34" charset="0"/>
                <a:cs typeface="Arial" panose="020B0604020202020204" pitchFamily="34" charset="0"/>
              </a:rPr>
              <a:t>amgylchiadau pawb ohonom yn wahanol ac maent yn dylanwadu ar ein penderfyniadau i weithredu</a:t>
            </a:r>
            <a:r>
              <a:rPr lang="cy-GB" sz="2400" dirty="0" smtClean="0">
                <a:latin typeface="Arial" panose="020B0604020202020204" pitchFamily="34" charset="0"/>
                <a:cs typeface="Arial" panose="020B0604020202020204" pitchFamily="34" charset="0"/>
              </a:rPr>
              <a:t>...neu </a:t>
            </a:r>
            <a:r>
              <a:rPr lang="cy-GB" sz="2400" dirty="0">
                <a:latin typeface="Arial" panose="020B0604020202020204" pitchFamily="34" charset="0"/>
                <a:cs typeface="Arial" panose="020B0604020202020204" pitchFamily="34" charset="0"/>
              </a:rPr>
              <a:t>beidio.</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6406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445" y="425441"/>
            <a:ext cx="9144000" cy="738664"/>
          </a:xfrm>
          <a:prstGeom prst="rect">
            <a:avLst/>
          </a:prstGeom>
          <a:noFill/>
        </p:spPr>
        <p:txBody>
          <a:bodyPr wrap="square" rtlCol="0">
            <a:spAutoFit/>
          </a:bodyPr>
          <a:lstStyle/>
          <a:p>
            <a:pPr algn="ctr">
              <a:lnSpc>
                <a:spcPct val="100000"/>
              </a:lnSpc>
            </a:pPr>
            <a:r>
              <a:rPr lang="en-GB" sz="4200" b="1" dirty="0" err="1" smtClean="0">
                <a:solidFill>
                  <a:srgbClr val="EF9526"/>
                </a:solidFill>
                <a:latin typeface="Arial" panose="020B0604020202020204" pitchFamily="34" charset="0"/>
                <a:cs typeface="Arial" panose="020B0604020202020204" pitchFamily="34" charset="0"/>
              </a:rPr>
              <a:t>Dychmygwch</a:t>
            </a:r>
            <a:endParaRPr lang="en-GB" sz="4200" b="1" dirty="0">
              <a:solidFill>
                <a:srgbClr val="EF9526"/>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533418"/>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86689" y="4157578"/>
            <a:ext cx="1336146" cy="2714710"/>
          </a:xfrm>
          <a:prstGeom prst="rect">
            <a:avLst/>
          </a:prstGeom>
        </p:spPr>
      </p:pic>
      <p:sp>
        <p:nvSpPr>
          <p:cNvPr id="3" name="Rectangle 2"/>
          <p:cNvSpPr/>
          <p:nvPr/>
        </p:nvSpPr>
        <p:spPr>
          <a:xfrm>
            <a:off x="1959428" y="2520356"/>
            <a:ext cx="5827259" cy="461665"/>
          </a:xfrm>
          <a:prstGeom prst="rect">
            <a:avLst/>
          </a:prstGeom>
        </p:spPr>
        <p:txBody>
          <a:bodyPr wrap="square">
            <a:spAutoFit/>
          </a:bodyPr>
          <a:lstStyle/>
          <a:p>
            <a:endParaRPr lang="en-GB" sz="2400" dirty="0">
              <a:latin typeface="Arial" panose="020B0604020202020204" pitchFamily="34" charset="0"/>
              <a:cs typeface="Arial" panose="020B0604020202020204" pitchFamily="34" charset="0"/>
            </a:endParaRPr>
          </a:p>
        </p:txBody>
      </p:sp>
      <p:sp>
        <p:nvSpPr>
          <p:cNvPr id="4" name="Rectangle 3"/>
          <p:cNvSpPr/>
          <p:nvPr/>
        </p:nvSpPr>
        <p:spPr>
          <a:xfrm>
            <a:off x="1359763" y="1678824"/>
            <a:ext cx="6309360" cy="3785652"/>
          </a:xfrm>
          <a:prstGeom prst="rect">
            <a:avLst/>
          </a:prstGeom>
        </p:spPr>
        <p:txBody>
          <a:bodyPr wrap="square">
            <a:spAutoFit/>
          </a:bodyPr>
          <a:lstStyle/>
          <a:p>
            <a:pPr>
              <a:buClr>
                <a:srgbClr val="EF9526"/>
              </a:buClr>
            </a:pPr>
            <a:r>
              <a:rPr lang="cy-GB" sz="2400" dirty="0">
                <a:latin typeface="Arial" panose="020B0604020202020204" pitchFamily="34" charset="0"/>
                <a:cs typeface="Arial" panose="020B0604020202020204" pitchFamily="34" charset="0"/>
              </a:rPr>
              <a:t>Rywbeth rydych chi'n teimlo bod angen i chi fynd i'r afael ag ef, er enghraifft:</a:t>
            </a: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Cydbwysedd </a:t>
            </a:r>
            <a:r>
              <a:rPr lang="cy-GB" sz="2400" dirty="0">
                <a:latin typeface="Arial" panose="020B0604020202020204" pitchFamily="34" charset="0"/>
                <a:cs typeface="Arial" panose="020B0604020202020204" pitchFamily="34" charset="0"/>
              </a:rPr>
              <a:t>gwaith / bywyd</a:t>
            </a: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Bwyta</a:t>
            </a: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Ymarfer </a:t>
            </a:r>
            <a:r>
              <a:rPr lang="cy-GB" sz="2400" dirty="0">
                <a:latin typeface="Arial" panose="020B0604020202020204" pitchFamily="34" charset="0"/>
                <a:cs typeface="Arial" panose="020B0604020202020204" pitchFamily="34" charset="0"/>
              </a:rPr>
              <a:t>corff</a:t>
            </a: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Rhianta</a:t>
            </a: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Perthynas </a:t>
            </a:r>
            <a:r>
              <a:rPr lang="cy-GB" sz="2400" dirty="0">
                <a:latin typeface="Arial" panose="020B0604020202020204" pitchFamily="34" charset="0"/>
                <a:cs typeface="Arial" panose="020B0604020202020204" pitchFamily="34" charset="0"/>
              </a:rPr>
              <a:t>gyda ffrind</a:t>
            </a: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Cynorthwyo </a:t>
            </a:r>
            <a:r>
              <a:rPr lang="cy-GB" sz="2400" dirty="0">
                <a:latin typeface="Arial" panose="020B0604020202020204" pitchFamily="34" charset="0"/>
                <a:cs typeface="Arial" panose="020B0604020202020204" pitchFamily="34" charset="0"/>
              </a:rPr>
              <a:t>rhieni oedrannus</a:t>
            </a: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Yfed </a:t>
            </a:r>
            <a:r>
              <a:rPr lang="cy-GB" sz="2400" dirty="0">
                <a:latin typeface="Arial" panose="020B0604020202020204" pitchFamily="34" charset="0"/>
                <a:cs typeface="Arial" panose="020B0604020202020204" pitchFamily="34" charset="0"/>
              </a:rPr>
              <a:t>llai o win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236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445" y="425441"/>
            <a:ext cx="9144000" cy="738664"/>
          </a:xfrm>
          <a:prstGeom prst="rect">
            <a:avLst/>
          </a:prstGeom>
          <a:noFill/>
        </p:spPr>
        <p:txBody>
          <a:bodyPr wrap="square" rtlCol="0">
            <a:spAutoFit/>
          </a:bodyPr>
          <a:lstStyle/>
          <a:p>
            <a:pPr algn="ctr">
              <a:lnSpc>
                <a:spcPct val="100000"/>
              </a:lnSpc>
            </a:pPr>
            <a:r>
              <a:rPr lang="en-GB" sz="4200" b="1" dirty="0" err="1" smtClean="0">
                <a:solidFill>
                  <a:srgbClr val="EF9526"/>
                </a:solidFill>
                <a:latin typeface="Arial"/>
                <a:cs typeface="Arial"/>
              </a:rPr>
              <a:t>Empathi</a:t>
            </a:r>
            <a:r>
              <a:rPr lang="en-GB" sz="4200" b="1" dirty="0" smtClean="0">
                <a:solidFill>
                  <a:srgbClr val="EF9526"/>
                </a:solidFill>
                <a:latin typeface="Arial"/>
                <a:cs typeface="Arial"/>
              </a:rPr>
              <a:t> a bod </a:t>
            </a:r>
            <a:r>
              <a:rPr lang="en-GB" sz="4200" b="1" dirty="0" err="1" smtClean="0">
                <a:solidFill>
                  <a:srgbClr val="EF9526"/>
                </a:solidFill>
                <a:latin typeface="Arial"/>
                <a:cs typeface="Arial"/>
              </a:rPr>
              <a:t>yn</a:t>
            </a:r>
            <a:r>
              <a:rPr lang="en-GB" sz="4200" b="1" dirty="0" smtClean="0">
                <a:solidFill>
                  <a:srgbClr val="EF9526"/>
                </a:solidFill>
                <a:latin typeface="Arial"/>
                <a:cs typeface="Arial"/>
              </a:rPr>
              <a:t> </a:t>
            </a:r>
            <a:r>
              <a:rPr lang="en-GB" sz="4200" b="1" dirty="0" err="1" smtClean="0">
                <a:solidFill>
                  <a:srgbClr val="EF9526"/>
                </a:solidFill>
                <a:latin typeface="Arial"/>
                <a:cs typeface="Arial"/>
              </a:rPr>
              <a:t>agored</a:t>
            </a:r>
            <a:endParaRPr lang="en-GB" sz="4200" b="1" dirty="0">
              <a:solidFill>
                <a:srgbClr val="EF9526"/>
              </a:solidFill>
              <a:latin typeface="Arial"/>
              <a:cs typeface="Arial"/>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533418"/>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86689" y="4157578"/>
            <a:ext cx="1336146" cy="2714710"/>
          </a:xfrm>
          <a:prstGeom prst="rect">
            <a:avLst/>
          </a:prstGeom>
        </p:spPr>
      </p:pic>
      <p:sp>
        <p:nvSpPr>
          <p:cNvPr id="3" name="Rectangle 2"/>
          <p:cNvSpPr/>
          <p:nvPr/>
        </p:nvSpPr>
        <p:spPr>
          <a:xfrm>
            <a:off x="1188719" y="2024744"/>
            <a:ext cx="6753497" cy="2677656"/>
          </a:xfrm>
          <a:prstGeom prst="rect">
            <a:avLst/>
          </a:prstGeom>
        </p:spPr>
        <p:txBody>
          <a:bodyPr wrap="square">
            <a:spAutoFit/>
          </a:bodyPr>
          <a:lstStyle/>
          <a:p>
            <a:r>
              <a:rPr lang="cy-GB" sz="2400" dirty="0">
                <a:latin typeface="Arial" panose="020B0604020202020204" pitchFamily="34" charset="0"/>
                <a:cs typeface="Arial" panose="020B0604020202020204" pitchFamily="34" charset="0"/>
              </a:rPr>
              <a:t>Mae ymarfer yn seiliedig ar dystiolaeth, profiad ac ymchwil yn dangos inni fod mabwysiadu dull empathetig yn ystod ein sgyrsiau yn arwain at</a:t>
            </a:r>
            <a:r>
              <a:rPr lang="cy-GB" sz="2400" dirty="0" smtClean="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lai </a:t>
            </a:r>
            <a:r>
              <a:rPr lang="cy-GB" sz="2400" dirty="0">
                <a:latin typeface="Arial" panose="020B0604020202020204" pitchFamily="34" charset="0"/>
                <a:cs typeface="Arial" panose="020B0604020202020204" pitchFamily="34" charset="0"/>
              </a:rPr>
              <a:t>o wrthwynebiad </a:t>
            </a:r>
            <a:endParaRPr lang="en-GB" sz="2400" dirty="0">
              <a:latin typeface="Arial" panose="020B0604020202020204" pitchFamily="34" charset="0"/>
              <a:cs typeface="Arial" panose="020B0604020202020204" pitchFamily="34" charset="0"/>
            </a:endParaRPr>
          </a:p>
          <a:p>
            <a:r>
              <a:rPr lang="cy-GB" sz="2400" dirty="0">
                <a:latin typeface="Arial" panose="020B0604020202020204" pitchFamily="34" charset="0"/>
                <a:cs typeface="Arial" panose="020B0604020202020204" pitchFamily="34" charset="0"/>
              </a:rPr>
              <a:t> </a:t>
            </a:r>
            <a:r>
              <a:rPr lang="cy-GB" sz="2400" b="1" dirty="0">
                <a:latin typeface="Arial" panose="020B0604020202020204" pitchFamily="34" charset="0"/>
                <a:cs typeface="Arial" panose="020B0604020202020204" pitchFamily="34" charset="0"/>
              </a:rPr>
              <a:t>a </a:t>
            </a: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mwy </a:t>
            </a:r>
            <a:r>
              <a:rPr lang="cy-GB" sz="2400" dirty="0">
                <a:latin typeface="Arial" panose="020B0604020202020204" pitchFamily="34" charset="0"/>
                <a:cs typeface="Arial" panose="020B0604020202020204" pitchFamily="34" charset="0"/>
              </a:rPr>
              <a:t>o ddatgeliad</a:t>
            </a:r>
            <a:endParaRPr lang="en-GB" sz="2400" dirty="0">
              <a:latin typeface="Arial" panose="020B0604020202020204" pitchFamily="34" charset="0"/>
              <a:cs typeface="Arial" panose="020B0604020202020204" pitchFamily="34" charset="0"/>
            </a:endParaRPr>
          </a:p>
        </p:txBody>
      </p:sp>
      <p:sp>
        <p:nvSpPr>
          <p:cNvPr id="4" name="Rectangle 3"/>
          <p:cNvSpPr/>
          <p:nvPr/>
        </p:nvSpPr>
        <p:spPr>
          <a:xfrm>
            <a:off x="1188719" y="1313064"/>
            <a:ext cx="7266041" cy="446276"/>
          </a:xfrm>
          <a:prstGeom prst="rect">
            <a:avLst/>
          </a:prstGeom>
        </p:spPr>
        <p:txBody>
          <a:bodyPr wrap="square">
            <a:spAutoFit/>
          </a:bodyPr>
          <a:lstStyle/>
          <a:p>
            <a:pPr marL="342900" indent="-342900">
              <a:buClr>
                <a:srgbClr val="FDC536"/>
              </a:buClr>
              <a:buFont typeface="Arial" panose="020B0604020202020204" pitchFamily="34" charset="0"/>
              <a:buChar char="•"/>
            </a:pPr>
            <a:endParaRPr lang="en-GB"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998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1793" y="-7741"/>
            <a:ext cx="9144000" cy="1569660"/>
          </a:xfrm>
          <a:prstGeom prst="rect">
            <a:avLst/>
          </a:prstGeom>
          <a:noFill/>
        </p:spPr>
        <p:txBody>
          <a:bodyPr wrap="square" rtlCol="0">
            <a:spAutoFit/>
          </a:bodyPr>
          <a:lstStyle/>
          <a:p>
            <a:pPr algn="ctr">
              <a:lnSpc>
                <a:spcPct val="100000"/>
              </a:lnSpc>
            </a:pPr>
            <a:r>
              <a:rPr lang="cy-GB" sz="3200" b="1" dirty="0">
                <a:solidFill>
                  <a:srgbClr val="EF9526"/>
                </a:solidFill>
                <a:latin typeface="Arial" panose="020B0604020202020204" pitchFamily="34" charset="0"/>
                <a:cs typeface="Arial" panose="020B0604020202020204" pitchFamily="34" charset="0"/>
              </a:rPr>
              <a:t>Mae llawer o’r hyfforddiant rheng flaen </a:t>
            </a:r>
            <a:endParaRPr lang="cy-GB" sz="3200" b="1" dirty="0" smtClean="0">
              <a:solidFill>
                <a:srgbClr val="EF9526"/>
              </a:solidFill>
              <a:latin typeface="Arial" panose="020B0604020202020204" pitchFamily="34" charset="0"/>
              <a:cs typeface="Arial" panose="020B0604020202020204" pitchFamily="34" charset="0"/>
            </a:endParaRPr>
          </a:p>
          <a:p>
            <a:pPr algn="ctr">
              <a:lnSpc>
                <a:spcPct val="100000"/>
              </a:lnSpc>
            </a:pPr>
            <a:r>
              <a:rPr lang="cy-GB" sz="3200" b="1" dirty="0" smtClean="0">
                <a:solidFill>
                  <a:srgbClr val="EF9526"/>
                </a:solidFill>
                <a:latin typeface="Arial" panose="020B0604020202020204" pitchFamily="34" charset="0"/>
                <a:cs typeface="Arial" panose="020B0604020202020204" pitchFamily="34" charset="0"/>
              </a:rPr>
              <a:t>yn </a:t>
            </a:r>
            <a:r>
              <a:rPr lang="cy-GB" sz="3200" b="1" dirty="0">
                <a:solidFill>
                  <a:srgbClr val="EF9526"/>
                </a:solidFill>
                <a:latin typeface="Arial" panose="020B0604020202020204" pitchFamily="34" charset="0"/>
                <a:cs typeface="Arial" panose="020B0604020202020204" pitchFamily="34" charset="0"/>
              </a:rPr>
              <a:t>canolbwyntio ar ddeall elfennau </a:t>
            </a:r>
            <a:endParaRPr lang="cy-GB" sz="3200" b="1" dirty="0" smtClean="0">
              <a:solidFill>
                <a:srgbClr val="EF9526"/>
              </a:solidFill>
              <a:latin typeface="Arial" panose="020B0604020202020204" pitchFamily="34" charset="0"/>
              <a:cs typeface="Arial" panose="020B0604020202020204" pitchFamily="34" charset="0"/>
            </a:endParaRPr>
          </a:p>
          <a:p>
            <a:pPr algn="ctr">
              <a:lnSpc>
                <a:spcPct val="100000"/>
              </a:lnSpc>
            </a:pPr>
            <a:r>
              <a:rPr lang="cy-GB" sz="3200" b="1" dirty="0" smtClean="0">
                <a:solidFill>
                  <a:srgbClr val="EF9526"/>
                </a:solidFill>
                <a:latin typeface="Arial" panose="020B0604020202020204" pitchFamily="34" charset="0"/>
                <a:cs typeface="Arial" panose="020B0604020202020204" pitchFamily="34" charset="0"/>
              </a:rPr>
              <a:t>allweddol </a:t>
            </a:r>
            <a:r>
              <a:rPr lang="cy-GB" sz="3200" b="1" dirty="0">
                <a:solidFill>
                  <a:srgbClr val="EF9526"/>
                </a:solidFill>
                <a:latin typeface="Arial" panose="020B0604020202020204" pitchFamily="34" charset="0"/>
                <a:cs typeface="Arial" panose="020B0604020202020204" pitchFamily="34" charset="0"/>
              </a:rPr>
              <a:t>sgwrs dda</a:t>
            </a:r>
            <a:endParaRPr lang="en-GB" sz="3200" b="1" dirty="0">
              <a:solidFill>
                <a:srgbClr val="EF9526"/>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519130"/>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86687" y="4143290"/>
            <a:ext cx="1336146" cy="2714710"/>
          </a:xfrm>
          <a:prstGeom prst="rect">
            <a:avLst/>
          </a:prstGeom>
        </p:spPr>
      </p:pic>
      <p:sp>
        <p:nvSpPr>
          <p:cNvPr id="4" name="Rectangle 3"/>
          <p:cNvSpPr/>
          <p:nvPr/>
        </p:nvSpPr>
        <p:spPr>
          <a:xfrm>
            <a:off x="1188719" y="1313064"/>
            <a:ext cx="7266041" cy="446276"/>
          </a:xfrm>
          <a:prstGeom prst="rect">
            <a:avLst/>
          </a:prstGeom>
        </p:spPr>
        <p:txBody>
          <a:bodyPr wrap="square">
            <a:spAutoFit/>
          </a:bodyPr>
          <a:lstStyle/>
          <a:p>
            <a:pPr marL="342900" indent="-342900">
              <a:buClr>
                <a:srgbClr val="FDC536"/>
              </a:buClr>
              <a:buFont typeface="Arial" panose="020B0604020202020204" pitchFamily="34" charset="0"/>
              <a:buChar char="•"/>
            </a:pPr>
            <a:endParaRPr lang="en-GB" sz="2300" dirty="0">
              <a:latin typeface="Arial" panose="020B0604020202020204" pitchFamily="34" charset="0"/>
              <a:cs typeface="Arial" panose="020B0604020202020204" pitchFamily="34" charset="0"/>
            </a:endParaRPr>
          </a:p>
        </p:txBody>
      </p:sp>
      <p:sp>
        <p:nvSpPr>
          <p:cNvPr id="8" name="Rectangle 7"/>
          <p:cNvSpPr/>
          <p:nvPr/>
        </p:nvSpPr>
        <p:spPr>
          <a:xfrm>
            <a:off x="1537026" y="1972491"/>
            <a:ext cx="6518366" cy="3416320"/>
          </a:xfrm>
          <a:prstGeom prst="rect">
            <a:avLst/>
          </a:prstGeom>
        </p:spPr>
        <p:txBody>
          <a:bodyPr wrap="square">
            <a:spAutoFit/>
          </a:bodyPr>
          <a:lstStyle/>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Gwrando</a:t>
            </a:r>
          </a:p>
          <a:p>
            <a:pPr>
              <a:buClr>
                <a:srgbClr val="EF9526"/>
              </a:buClr>
            </a:pP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Archwilio</a:t>
            </a:r>
          </a:p>
          <a:p>
            <a:pPr>
              <a:buClr>
                <a:srgbClr val="EF9526"/>
              </a:buClr>
            </a:pP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Adlewyrchu</a:t>
            </a:r>
          </a:p>
          <a:p>
            <a:pPr>
              <a:buClr>
                <a:srgbClr val="EF9526"/>
              </a:buClr>
            </a:pP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Ffocysu</a:t>
            </a:r>
          </a:p>
          <a:p>
            <a:pPr>
              <a:buClr>
                <a:srgbClr val="EF9526"/>
              </a:buClr>
            </a:pPr>
            <a:endParaRPr lang="en-GB" sz="24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Crynhoi</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0782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515" y="9676"/>
            <a:ext cx="9144000" cy="738664"/>
          </a:xfrm>
          <a:prstGeom prst="rect">
            <a:avLst/>
          </a:prstGeom>
          <a:noFill/>
        </p:spPr>
        <p:txBody>
          <a:bodyPr wrap="square" rtlCol="0">
            <a:spAutoFit/>
          </a:bodyPr>
          <a:lstStyle/>
          <a:p>
            <a:pPr algn="ctr">
              <a:lnSpc>
                <a:spcPct val="100000"/>
              </a:lnSpc>
            </a:pPr>
            <a:r>
              <a:rPr lang="en-GB" sz="4200" b="1" dirty="0" err="1" smtClean="0">
                <a:solidFill>
                  <a:srgbClr val="EF9526"/>
                </a:solidFill>
                <a:latin typeface="Arial" panose="020B0604020202020204" pitchFamily="34" charset="0"/>
                <a:cs typeface="Arial" panose="020B0604020202020204" pitchFamily="34" charset="0"/>
              </a:rPr>
              <a:t>Ymarferwyr</a:t>
            </a:r>
            <a:r>
              <a:rPr lang="en-GB" sz="4200" b="1" dirty="0" smtClean="0">
                <a:solidFill>
                  <a:srgbClr val="EF9526"/>
                </a:solidFill>
                <a:latin typeface="Arial" panose="020B0604020202020204" pitchFamily="34" charset="0"/>
                <a:cs typeface="Arial" panose="020B0604020202020204" pitchFamily="34" charset="0"/>
              </a:rPr>
              <a:t> </a:t>
            </a:r>
            <a:r>
              <a:rPr lang="en-GB" sz="4200" b="1" dirty="0" err="1" smtClean="0">
                <a:solidFill>
                  <a:srgbClr val="EF9526"/>
                </a:solidFill>
                <a:latin typeface="Arial" panose="020B0604020202020204" pitchFamily="34" charset="0"/>
                <a:cs typeface="Arial" panose="020B0604020202020204" pitchFamily="34" charset="0"/>
              </a:rPr>
              <a:t>effeithiol</a:t>
            </a:r>
            <a:endParaRPr lang="en-GB" sz="4200" b="1" dirty="0">
              <a:solidFill>
                <a:srgbClr val="EF9526"/>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419439" y="2650984"/>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186178"/>
            <a:ext cx="1336146" cy="2714710"/>
          </a:xfrm>
          <a:prstGeom prst="rect">
            <a:avLst/>
          </a:prstGeom>
        </p:spPr>
      </p:pic>
      <p:sp>
        <p:nvSpPr>
          <p:cNvPr id="3" name="Rectangle 2"/>
          <p:cNvSpPr/>
          <p:nvPr/>
        </p:nvSpPr>
        <p:spPr>
          <a:xfrm>
            <a:off x="862148" y="529913"/>
            <a:ext cx="7093132" cy="6586418"/>
          </a:xfrm>
          <a:prstGeom prst="rect">
            <a:avLst/>
          </a:prstGeom>
        </p:spPr>
        <p:txBody>
          <a:bodyPr wrap="square">
            <a:spAutoFit/>
          </a:bodyPr>
          <a:lstStyle/>
          <a:p>
            <a:r>
              <a:rPr lang="en-US" sz="2400" dirty="0"/>
              <a:t> </a:t>
            </a:r>
            <a:endParaRPr lang="en-GB" sz="2400" b="1" dirty="0" smtClean="0">
              <a:solidFill>
                <a:srgbClr val="EF9526"/>
              </a:solidFill>
              <a:latin typeface="Arial" panose="020B0604020202020204" pitchFamily="34" charset="0"/>
              <a:cs typeface="Arial" panose="020B0604020202020204" pitchFamily="34" charset="0"/>
            </a:endParaRPr>
          </a:p>
          <a:p>
            <a:pPr>
              <a:buClr>
                <a:srgbClr val="EF9526"/>
              </a:buClr>
            </a:pPr>
            <a:r>
              <a:rPr lang="cy-GB" sz="2200" dirty="0">
                <a:latin typeface="Arial" panose="020B0604020202020204" pitchFamily="34" charset="0"/>
                <a:cs typeface="Arial" panose="020B0604020202020204" pitchFamily="34" charset="0"/>
              </a:rPr>
              <a:t>Mae ymarferwyr effeithiol</a:t>
            </a:r>
            <a:endParaRPr lang="en-GB" sz="22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a:buClr>
                <a:srgbClr val="EF9526"/>
              </a:buClr>
            </a:pPr>
            <a:r>
              <a:rPr lang="cy-GB" sz="2200" b="1" dirty="0">
                <a:latin typeface="Arial" panose="020B0604020202020204" pitchFamily="34" charset="0"/>
                <a:cs typeface="Arial" panose="020B0604020202020204" pitchFamily="34" charset="0"/>
              </a:rPr>
              <a:t>yn</a:t>
            </a:r>
            <a:endParaRPr lang="en-GB" sz="2200" dirty="0">
              <a:latin typeface="Arial" panose="020B0604020202020204" pitchFamily="34" charset="0"/>
              <a:cs typeface="Arial" panose="020B0604020202020204" pitchFamily="34" charset="0"/>
            </a:endParaRPr>
          </a:p>
          <a:p>
            <a:pPr>
              <a:buClr>
                <a:srgbClr val="EF9526"/>
              </a:buClr>
            </a:pPr>
            <a:r>
              <a:rPr lang="cy-GB" sz="2200" b="1" dirty="0">
                <a:latin typeface="Arial" panose="020B0604020202020204" pitchFamily="34" charset="0"/>
                <a:cs typeface="Arial" panose="020B0604020202020204" pitchFamily="34" charset="0"/>
              </a:rPr>
              <a:t> </a:t>
            </a:r>
            <a:endParaRPr lang="en-GB" sz="22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200" dirty="0" smtClean="0">
                <a:latin typeface="Arial" panose="020B0604020202020204" pitchFamily="34" charset="0"/>
                <a:cs typeface="Arial" panose="020B0604020202020204" pitchFamily="34" charset="0"/>
              </a:rPr>
              <a:t>Gwneud </a:t>
            </a:r>
            <a:r>
              <a:rPr lang="cy-GB" sz="2200" dirty="0">
                <a:latin typeface="Arial" panose="020B0604020202020204" pitchFamily="34" charset="0"/>
                <a:cs typeface="Arial" panose="020B0604020202020204" pitchFamily="34" charset="0"/>
              </a:rPr>
              <a:t>ymrwymiad</a:t>
            </a:r>
            <a:endParaRPr lang="en-GB" sz="22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200" dirty="0" smtClean="0">
                <a:latin typeface="Arial" panose="020B0604020202020204" pitchFamily="34" charset="0"/>
                <a:cs typeface="Arial" panose="020B0604020202020204" pitchFamily="34" charset="0"/>
              </a:rPr>
              <a:t>Bod </a:t>
            </a:r>
            <a:r>
              <a:rPr lang="cy-GB" sz="2200" dirty="0">
                <a:latin typeface="Arial" panose="020B0604020202020204" pitchFamily="34" charset="0"/>
                <a:cs typeface="Arial" panose="020B0604020202020204" pitchFamily="34" charset="0"/>
              </a:rPr>
              <a:t>yn ddigyffro ac yn bwrpasol</a:t>
            </a:r>
            <a:endParaRPr lang="en-GB" sz="22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200" dirty="0" smtClean="0">
                <a:latin typeface="Arial" panose="020B0604020202020204" pitchFamily="34" charset="0"/>
                <a:cs typeface="Arial" panose="020B0604020202020204" pitchFamily="34" charset="0"/>
              </a:rPr>
              <a:t>Canolbwyntio </a:t>
            </a:r>
            <a:r>
              <a:rPr lang="cy-GB" sz="2200" dirty="0">
                <a:latin typeface="Arial" panose="020B0604020202020204" pitchFamily="34" charset="0"/>
                <a:cs typeface="Arial" panose="020B0604020202020204" pitchFamily="34" charset="0"/>
              </a:rPr>
              <a:t>ar y materion pwysicaf</a:t>
            </a:r>
            <a:endParaRPr lang="en-GB" sz="22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200" dirty="0" smtClean="0">
                <a:latin typeface="Arial" panose="020B0604020202020204" pitchFamily="34" charset="0"/>
                <a:cs typeface="Arial" panose="020B0604020202020204" pitchFamily="34" charset="0"/>
              </a:rPr>
              <a:t>Cydnabod </a:t>
            </a:r>
            <a:r>
              <a:rPr lang="cy-GB" sz="2200" dirty="0">
                <a:latin typeface="Arial" panose="020B0604020202020204" pitchFamily="34" charset="0"/>
                <a:cs typeface="Arial" panose="020B0604020202020204" pitchFamily="34" charset="0"/>
              </a:rPr>
              <a:t>yr her a’r teimladau</a:t>
            </a:r>
            <a:endParaRPr lang="en-GB" sz="22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200" dirty="0" smtClean="0">
                <a:latin typeface="Arial" panose="020B0604020202020204" pitchFamily="34" charset="0"/>
                <a:cs typeface="Arial" panose="020B0604020202020204" pitchFamily="34" charset="0"/>
              </a:rPr>
              <a:t>Adeiladu </a:t>
            </a:r>
            <a:r>
              <a:rPr lang="cy-GB" sz="2200" dirty="0">
                <a:latin typeface="Arial" panose="020B0604020202020204" pitchFamily="34" charset="0"/>
                <a:cs typeface="Arial" panose="020B0604020202020204" pitchFamily="34" charset="0"/>
              </a:rPr>
              <a:t>ar gryfderau</a:t>
            </a:r>
            <a:endParaRPr lang="en-GB" sz="22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200" dirty="0" smtClean="0">
                <a:latin typeface="Arial" panose="020B0604020202020204" pitchFamily="34" charset="0"/>
                <a:cs typeface="Arial" panose="020B0604020202020204" pitchFamily="34" charset="0"/>
              </a:rPr>
              <a:t>Archwilio </a:t>
            </a:r>
            <a:r>
              <a:rPr lang="cy-GB" sz="2200" dirty="0">
                <a:latin typeface="Arial" panose="020B0604020202020204" pitchFamily="34" charset="0"/>
                <a:cs typeface="Arial" panose="020B0604020202020204" pitchFamily="34" charset="0"/>
              </a:rPr>
              <a:t>gobeithion a dyheadau’r unigolyn</a:t>
            </a:r>
            <a:endParaRPr lang="en-GB" sz="22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200" dirty="0" smtClean="0">
                <a:latin typeface="Arial" panose="020B0604020202020204" pitchFamily="34" charset="0"/>
                <a:cs typeface="Arial" panose="020B0604020202020204" pitchFamily="34" charset="0"/>
              </a:rPr>
              <a:t>Parchu </a:t>
            </a:r>
            <a:r>
              <a:rPr lang="cy-GB" sz="2200" dirty="0">
                <a:latin typeface="Arial" panose="020B0604020202020204" pitchFamily="34" charset="0"/>
                <a:cs typeface="Arial" panose="020B0604020202020204" pitchFamily="34" charset="0"/>
              </a:rPr>
              <a:t>sgiliau, gwybodaeth ac arbenigedd yr unigolyn</a:t>
            </a:r>
            <a:endParaRPr lang="en-GB" sz="2200" dirty="0">
              <a:latin typeface="Arial" panose="020B0604020202020204" pitchFamily="34" charset="0"/>
              <a:cs typeface="Arial" panose="020B0604020202020204" pitchFamily="34" charset="0"/>
            </a:endParaRPr>
          </a:p>
          <a:p>
            <a:pPr>
              <a:buClr>
                <a:srgbClr val="EF9526"/>
              </a:buClr>
            </a:pPr>
            <a:endParaRPr lang="en-GB" sz="2200" dirty="0">
              <a:latin typeface="Arial" panose="020B0604020202020204" pitchFamily="34" charset="0"/>
              <a:cs typeface="Arial" panose="020B0604020202020204" pitchFamily="34" charset="0"/>
            </a:endParaRPr>
          </a:p>
          <a:p>
            <a:pPr>
              <a:buClr>
                <a:srgbClr val="EF9526"/>
              </a:buClr>
            </a:pPr>
            <a:r>
              <a:rPr lang="cy-GB" sz="2200" b="1" dirty="0" smtClean="0">
                <a:latin typeface="Arial" panose="020B0604020202020204" pitchFamily="34" charset="0"/>
                <a:cs typeface="Arial" panose="020B0604020202020204" pitchFamily="34" charset="0"/>
              </a:rPr>
              <a:t>ceisio </a:t>
            </a:r>
            <a:r>
              <a:rPr lang="cy-GB" sz="2200" b="1" dirty="0">
                <a:latin typeface="Arial" panose="020B0604020202020204" pitchFamily="34" charset="0"/>
                <a:cs typeface="Arial" panose="020B0604020202020204" pitchFamily="34" charset="0"/>
              </a:rPr>
              <a:t>osgoi</a:t>
            </a:r>
            <a:endParaRPr lang="en-GB" sz="2200" dirty="0">
              <a:latin typeface="Arial" panose="020B0604020202020204" pitchFamily="34" charset="0"/>
              <a:cs typeface="Arial" panose="020B0604020202020204" pitchFamily="34" charset="0"/>
            </a:endParaRPr>
          </a:p>
          <a:p>
            <a:pPr>
              <a:buClr>
                <a:srgbClr val="EF9526"/>
              </a:buClr>
            </a:pPr>
            <a:endParaRPr lang="en-GB" sz="2200" dirty="0">
              <a:latin typeface="Arial" panose="020B0604020202020204" pitchFamily="34" charset="0"/>
              <a:cs typeface="Arial" panose="020B0604020202020204" pitchFamily="34" charset="0"/>
            </a:endParaRPr>
          </a:p>
          <a:p>
            <a:pPr marL="342900" indent="-342900">
              <a:buClr>
                <a:srgbClr val="EF9526"/>
              </a:buClr>
              <a:buFont typeface="Arial" panose="020B0604020202020204" pitchFamily="34" charset="0"/>
              <a:buChar char="•"/>
            </a:pPr>
            <a:r>
              <a:rPr lang="cy-GB" sz="2200" dirty="0" smtClean="0">
                <a:latin typeface="Arial" panose="020B0604020202020204" pitchFamily="34" charset="0"/>
                <a:cs typeface="Arial" panose="020B0604020202020204" pitchFamily="34" charset="0"/>
              </a:rPr>
              <a:t>Achub</a:t>
            </a:r>
            <a:r>
              <a:rPr lang="cy-GB" sz="2200" dirty="0">
                <a:latin typeface="Arial" panose="020B0604020202020204" pitchFamily="34" charset="0"/>
                <a:cs typeface="Arial" panose="020B0604020202020204" pitchFamily="34" charset="0"/>
              </a:rPr>
              <a:t>, cynghori, dweud wrth, neu 'wneud i' yn hytrach na 'gyda'.</a:t>
            </a:r>
            <a:endParaRPr lang="en-GB" sz="22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4" name="Rectangle 3"/>
          <p:cNvSpPr/>
          <p:nvPr/>
        </p:nvSpPr>
        <p:spPr>
          <a:xfrm>
            <a:off x="1188719" y="1313064"/>
            <a:ext cx="7266041" cy="446276"/>
          </a:xfrm>
          <a:prstGeom prst="rect">
            <a:avLst/>
          </a:prstGeom>
        </p:spPr>
        <p:txBody>
          <a:bodyPr wrap="square">
            <a:spAutoFit/>
          </a:bodyPr>
          <a:lstStyle/>
          <a:p>
            <a:pPr marL="342900" indent="-342900">
              <a:buClr>
                <a:srgbClr val="FDC536"/>
              </a:buClr>
              <a:buFont typeface="Arial" panose="020B0604020202020204" pitchFamily="34" charset="0"/>
              <a:buChar char="•"/>
            </a:pPr>
            <a:endParaRPr lang="en-GB"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522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611" y="255338"/>
            <a:ext cx="9144000" cy="738664"/>
          </a:xfrm>
          <a:prstGeom prst="rect">
            <a:avLst/>
          </a:prstGeom>
          <a:noFill/>
        </p:spPr>
        <p:txBody>
          <a:bodyPr wrap="square" rtlCol="0">
            <a:spAutoFit/>
          </a:bodyPr>
          <a:lstStyle/>
          <a:p>
            <a:pPr algn="ctr">
              <a:lnSpc>
                <a:spcPct val="100000"/>
              </a:lnSpc>
            </a:pPr>
            <a:r>
              <a:rPr lang="en-GB" altLang="en-US" sz="4200" b="1" dirty="0" smtClean="0">
                <a:solidFill>
                  <a:srgbClr val="EF9526"/>
                </a:solidFill>
                <a:latin typeface="Arial" panose="020B0604020202020204" pitchFamily="34" charset="0"/>
                <a:cs typeface="Arial" panose="020B0604020202020204" pitchFamily="34" charset="0"/>
              </a:rPr>
              <a:t>5 cam y </a:t>
            </a:r>
            <a:r>
              <a:rPr lang="en-GB" altLang="en-US" sz="4200" b="1" dirty="0" err="1" smtClean="0">
                <a:solidFill>
                  <a:srgbClr val="EF9526"/>
                </a:solidFill>
                <a:latin typeface="Arial" panose="020B0604020202020204" pitchFamily="34" charset="0"/>
                <a:cs typeface="Arial" panose="020B0604020202020204" pitchFamily="34" charset="0"/>
              </a:rPr>
              <a:t>sgwrs</a:t>
            </a:r>
            <a:endParaRPr lang="en-GB" sz="4200" b="1" dirty="0">
              <a:solidFill>
                <a:srgbClr val="EF9526"/>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1427" y="2519130"/>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143290"/>
            <a:ext cx="1336146" cy="2714710"/>
          </a:xfrm>
          <a:prstGeom prst="rect">
            <a:avLst/>
          </a:prstGeom>
        </p:spPr>
      </p:pic>
      <p:sp>
        <p:nvSpPr>
          <p:cNvPr id="3" name="Rectangle 2"/>
          <p:cNvSpPr/>
          <p:nvPr/>
        </p:nvSpPr>
        <p:spPr>
          <a:xfrm>
            <a:off x="1354146" y="1894114"/>
            <a:ext cx="7367451" cy="2308324"/>
          </a:xfrm>
          <a:prstGeom prst="rect">
            <a:avLst/>
          </a:prstGeom>
        </p:spPr>
        <p:txBody>
          <a:bodyPr wrap="square">
            <a:spAutoFit/>
          </a:bodyPr>
          <a:lstStyle/>
          <a:p>
            <a:pPr marL="457200" indent="-457200">
              <a:buClr>
                <a:srgbClr val="EF9526"/>
              </a:buClr>
              <a:buFont typeface="+mj-lt"/>
              <a:buAutoNum type="arabicPeriod"/>
            </a:pPr>
            <a:r>
              <a:rPr lang="cy-GB" sz="2400" dirty="0" smtClean="0">
                <a:latin typeface="Arial" panose="020B0604020202020204" pitchFamily="34" charset="0"/>
                <a:cs typeface="Arial" panose="020B0604020202020204" pitchFamily="34" charset="0"/>
              </a:rPr>
              <a:t>Cwestiynau </a:t>
            </a:r>
            <a:r>
              <a:rPr lang="cy-GB" sz="2400" dirty="0">
                <a:latin typeface="Arial" panose="020B0604020202020204" pitchFamily="34" charset="0"/>
                <a:cs typeface="Arial" panose="020B0604020202020204" pitchFamily="34" charset="0"/>
              </a:rPr>
              <a:t>agored sy’n creu cysylltiad</a:t>
            </a:r>
            <a:endParaRPr lang="en-GB" sz="2400" dirty="0">
              <a:latin typeface="Arial" panose="020B0604020202020204" pitchFamily="34" charset="0"/>
              <a:cs typeface="Arial" panose="020B0604020202020204" pitchFamily="34" charset="0"/>
            </a:endParaRPr>
          </a:p>
          <a:p>
            <a:pPr marL="457200" indent="-457200">
              <a:buClr>
                <a:srgbClr val="EF9526"/>
              </a:buClr>
              <a:buFont typeface="+mj-lt"/>
              <a:buAutoNum type="arabicPeriod"/>
            </a:pPr>
            <a:r>
              <a:rPr lang="cy-GB" sz="2400" dirty="0" smtClean="0">
                <a:latin typeface="Arial" panose="020B0604020202020204" pitchFamily="34" charset="0"/>
                <a:cs typeface="Arial" panose="020B0604020202020204" pitchFamily="34" charset="0"/>
              </a:rPr>
              <a:t>Gwrando </a:t>
            </a:r>
            <a:r>
              <a:rPr lang="cy-GB" sz="2400" dirty="0">
                <a:latin typeface="Arial" panose="020B0604020202020204" pitchFamily="34" charset="0"/>
                <a:cs typeface="Arial" panose="020B0604020202020204" pitchFamily="34" charset="0"/>
              </a:rPr>
              <a:t>gweithredol</a:t>
            </a:r>
            <a:endParaRPr lang="en-GB" sz="2400" dirty="0">
              <a:latin typeface="Arial" panose="020B0604020202020204" pitchFamily="34" charset="0"/>
              <a:cs typeface="Arial" panose="020B0604020202020204" pitchFamily="34" charset="0"/>
            </a:endParaRPr>
          </a:p>
          <a:p>
            <a:pPr marL="457200" indent="-457200">
              <a:buClr>
                <a:srgbClr val="EF9526"/>
              </a:buClr>
              <a:buFont typeface="+mj-lt"/>
              <a:buAutoNum type="arabicPeriod"/>
            </a:pPr>
            <a:r>
              <a:rPr lang="cy-GB" sz="2400" dirty="0" smtClean="0">
                <a:latin typeface="Arial" panose="020B0604020202020204" pitchFamily="34" charset="0"/>
                <a:cs typeface="Arial" panose="020B0604020202020204" pitchFamily="34" charset="0"/>
              </a:rPr>
              <a:t>Cwestiynau </a:t>
            </a:r>
            <a:r>
              <a:rPr lang="cy-GB" sz="2400" dirty="0">
                <a:latin typeface="Arial" panose="020B0604020202020204" pitchFamily="34" charset="0"/>
                <a:cs typeface="Arial" panose="020B0604020202020204" pitchFamily="34" charset="0"/>
              </a:rPr>
              <a:t>agored sy’n archwilio</a:t>
            </a:r>
            <a:endParaRPr lang="en-GB" sz="2400" dirty="0">
              <a:latin typeface="Arial" panose="020B0604020202020204" pitchFamily="34" charset="0"/>
              <a:cs typeface="Arial" panose="020B0604020202020204" pitchFamily="34" charset="0"/>
            </a:endParaRPr>
          </a:p>
          <a:p>
            <a:pPr marL="457200" indent="-457200">
              <a:buClr>
                <a:srgbClr val="EF9526"/>
              </a:buClr>
              <a:buFont typeface="+mj-lt"/>
              <a:buAutoNum type="arabicPeriod"/>
            </a:pPr>
            <a:r>
              <a:rPr lang="cy-GB" sz="2400" dirty="0" smtClean="0">
                <a:latin typeface="Arial" panose="020B0604020202020204" pitchFamily="34" charset="0"/>
                <a:cs typeface="Arial" panose="020B0604020202020204" pitchFamily="34" charset="0"/>
              </a:rPr>
              <a:t>Cyfnewid </a:t>
            </a:r>
            <a:r>
              <a:rPr lang="cy-GB" sz="2400" dirty="0">
                <a:latin typeface="Arial" panose="020B0604020202020204" pitchFamily="34" charset="0"/>
                <a:cs typeface="Arial" panose="020B0604020202020204" pitchFamily="34" charset="0"/>
              </a:rPr>
              <a:t>gwybodaeth</a:t>
            </a:r>
            <a:endParaRPr lang="en-GB" sz="2400" dirty="0">
              <a:latin typeface="Arial" panose="020B0604020202020204" pitchFamily="34" charset="0"/>
              <a:cs typeface="Arial" panose="020B0604020202020204" pitchFamily="34" charset="0"/>
            </a:endParaRPr>
          </a:p>
          <a:p>
            <a:pPr marL="457200" indent="-457200">
              <a:buClr>
                <a:srgbClr val="EF9526"/>
              </a:buClr>
              <a:buFont typeface="+mj-lt"/>
              <a:buAutoNum type="arabicPeriod"/>
            </a:pPr>
            <a:r>
              <a:rPr lang="cy-GB" sz="2400" dirty="0" smtClean="0">
                <a:latin typeface="Arial" panose="020B0604020202020204" pitchFamily="34" charset="0"/>
                <a:cs typeface="Arial" panose="020B0604020202020204" pitchFamily="34" charset="0"/>
              </a:rPr>
              <a:t>Crynodeb </a:t>
            </a:r>
            <a:r>
              <a:rPr lang="cy-GB" sz="2400" dirty="0">
                <a:latin typeface="Arial" panose="020B0604020202020204" pitchFamily="34" charset="0"/>
                <a:cs typeface="Arial" panose="020B0604020202020204" pitchFamily="34" charset="0"/>
              </a:rPr>
              <a:t>a chamau gweithredu </a:t>
            </a:r>
            <a:endParaRPr lang="en-GB" sz="24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
        <p:nvSpPr>
          <p:cNvPr id="4" name="Rectangle 3"/>
          <p:cNvSpPr/>
          <p:nvPr/>
        </p:nvSpPr>
        <p:spPr>
          <a:xfrm>
            <a:off x="1188719" y="1313064"/>
            <a:ext cx="7266041" cy="446276"/>
          </a:xfrm>
          <a:prstGeom prst="rect">
            <a:avLst/>
          </a:prstGeom>
        </p:spPr>
        <p:txBody>
          <a:bodyPr wrap="square">
            <a:spAutoFit/>
          </a:bodyPr>
          <a:lstStyle/>
          <a:p>
            <a:pPr marL="342900" indent="-342900">
              <a:buClr>
                <a:srgbClr val="FDC536"/>
              </a:buClr>
              <a:buFont typeface="Arial" panose="020B0604020202020204" pitchFamily="34" charset="0"/>
              <a:buChar char="•"/>
            </a:pPr>
            <a:endParaRPr lang="en-GB"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402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519130"/>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143290"/>
            <a:ext cx="1336146" cy="2714710"/>
          </a:xfrm>
          <a:prstGeom prst="rect">
            <a:avLst/>
          </a:prstGeom>
        </p:spPr>
      </p:pic>
      <p:sp>
        <p:nvSpPr>
          <p:cNvPr id="4" name="Rectangle 3"/>
          <p:cNvSpPr/>
          <p:nvPr/>
        </p:nvSpPr>
        <p:spPr>
          <a:xfrm>
            <a:off x="1985555" y="365760"/>
            <a:ext cx="4545874" cy="3293209"/>
          </a:xfrm>
          <a:prstGeom prst="rect">
            <a:avLst/>
          </a:prstGeom>
        </p:spPr>
        <p:txBody>
          <a:bodyPr wrap="square">
            <a:spAutoFit/>
          </a:bodyPr>
          <a:lstStyle/>
          <a:p>
            <a:pPr algn="ctr"/>
            <a:r>
              <a:rPr lang="en-US" sz="5200" b="1" u="sng" dirty="0" err="1" smtClean="0">
                <a:solidFill>
                  <a:srgbClr val="5CC9E3"/>
                </a:solidFill>
                <a:latin typeface="Arial" panose="020B0604020202020204" pitchFamily="34" charset="0"/>
                <a:cs typeface="Arial" panose="020B0604020202020204" pitchFamily="34" charset="0"/>
              </a:rPr>
              <a:t>Adran</a:t>
            </a:r>
            <a:r>
              <a:rPr lang="en-US" sz="5200" b="1" u="sng" dirty="0" smtClean="0">
                <a:solidFill>
                  <a:srgbClr val="5CC9E3"/>
                </a:solidFill>
                <a:latin typeface="Arial" panose="020B0604020202020204" pitchFamily="34" charset="0"/>
                <a:cs typeface="Arial" panose="020B0604020202020204" pitchFamily="34" charset="0"/>
              </a:rPr>
              <a:t> 4 </a:t>
            </a:r>
          </a:p>
          <a:p>
            <a:pPr algn="ctr"/>
            <a:endParaRPr lang="en-US" sz="5200" b="1" u="sng" dirty="0">
              <a:solidFill>
                <a:srgbClr val="5CC9E3"/>
              </a:solidFill>
              <a:latin typeface="Arial" panose="020B0604020202020204" pitchFamily="34" charset="0"/>
              <a:cs typeface="Arial" panose="020B0604020202020204" pitchFamily="34" charset="0"/>
            </a:endParaRPr>
          </a:p>
          <a:p>
            <a:pPr algn="ctr"/>
            <a:endParaRPr lang="en-US" sz="5200" b="1" u="sng" dirty="0" smtClean="0">
              <a:solidFill>
                <a:srgbClr val="5CC9E3"/>
              </a:solidFill>
              <a:latin typeface="Arial" panose="020B0604020202020204" pitchFamily="34" charset="0"/>
              <a:cs typeface="Arial" panose="020B0604020202020204" pitchFamily="34" charset="0"/>
            </a:endParaRPr>
          </a:p>
          <a:p>
            <a:pPr algn="ctr"/>
            <a:r>
              <a:rPr lang="en-US" sz="5200" b="1" dirty="0" err="1" smtClean="0">
                <a:solidFill>
                  <a:srgbClr val="5CC9E3"/>
                </a:solidFill>
                <a:latin typeface="Arial" panose="020B0604020202020204" pitchFamily="34" charset="0"/>
                <a:cs typeface="Arial" panose="020B0604020202020204" pitchFamily="34" charset="0"/>
              </a:rPr>
              <a:t>Canlyniadau</a:t>
            </a:r>
            <a:endParaRPr lang="en-GB" sz="5200" dirty="0">
              <a:solidFill>
                <a:srgbClr val="5CC9E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551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519130"/>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143290"/>
            <a:ext cx="1336146" cy="2714710"/>
          </a:xfrm>
          <a:prstGeom prst="rect">
            <a:avLst/>
          </a:prstGeom>
        </p:spPr>
      </p:pic>
      <p:sp>
        <p:nvSpPr>
          <p:cNvPr id="3" name="Rectangle 2"/>
          <p:cNvSpPr/>
          <p:nvPr/>
        </p:nvSpPr>
        <p:spPr>
          <a:xfrm>
            <a:off x="1108476" y="2229549"/>
            <a:ext cx="7367451" cy="1569660"/>
          </a:xfrm>
          <a:prstGeom prst="rect">
            <a:avLst/>
          </a:prstGeom>
        </p:spPr>
        <p:txBody>
          <a:bodyPr wrap="square">
            <a:spAutoFit/>
          </a:bodyPr>
          <a:lstStyle/>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Beth </a:t>
            </a:r>
            <a:r>
              <a:rPr lang="cy-GB" sz="2400" dirty="0">
                <a:latin typeface="Arial" panose="020B0604020202020204" pitchFamily="34" charset="0"/>
                <a:cs typeface="Arial" panose="020B0604020202020204" pitchFamily="34" charset="0"/>
              </a:rPr>
              <a:t>yw canlyniadau</a:t>
            </a:r>
            <a:r>
              <a:rPr lang="cy-GB" sz="2400" dirty="0" smtClean="0">
                <a:latin typeface="Arial" panose="020B0604020202020204" pitchFamily="34" charset="0"/>
                <a:cs typeface="Arial" panose="020B0604020202020204" pitchFamily="34" charset="0"/>
              </a:rPr>
              <a:t>?</a:t>
            </a:r>
          </a:p>
          <a:p>
            <a:pPr>
              <a:buClr>
                <a:srgbClr val="5CC9E3"/>
              </a:buClr>
            </a:pP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Sut </a:t>
            </a:r>
            <a:r>
              <a:rPr lang="cy-GB" sz="2400" dirty="0">
                <a:latin typeface="Arial" panose="020B0604020202020204" pitchFamily="34" charset="0"/>
                <a:cs typeface="Arial" panose="020B0604020202020204" pitchFamily="34" charset="0"/>
              </a:rPr>
              <a:t>ydym ni’n cyflwyno ac yn cynnal ffocws ar ganlyniadau yn ein sefydliad?</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9817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611" y="26126"/>
            <a:ext cx="9144000" cy="661720"/>
          </a:xfrm>
          <a:prstGeom prst="rect">
            <a:avLst/>
          </a:prstGeom>
          <a:noFill/>
        </p:spPr>
        <p:txBody>
          <a:bodyPr wrap="square" rtlCol="0">
            <a:spAutoFit/>
          </a:bodyPr>
          <a:lstStyle/>
          <a:p>
            <a:pPr algn="ctr">
              <a:lnSpc>
                <a:spcPct val="100000"/>
              </a:lnSpc>
            </a:pPr>
            <a:endParaRPr lang="en-GB" sz="3700" b="1" dirty="0">
              <a:solidFill>
                <a:srgbClr val="FDC536"/>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121920" y="2930610"/>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24009" y="4143290"/>
            <a:ext cx="1336146" cy="2714710"/>
          </a:xfrm>
          <a:prstGeom prst="rect">
            <a:avLst/>
          </a:prstGeom>
        </p:spPr>
      </p:pic>
      <p:sp>
        <p:nvSpPr>
          <p:cNvPr id="3" name="Rectangle 2"/>
          <p:cNvSpPr/>
          <p:nvPr/>
        </p:nvSpPr>
        <p:spPr>
          <a:xfrm>
            <a:off x="951718" y="1380764"/>
            <a:ext cx="7367451" cy="4524315"/>
          </a:xfrm>
          <a:prstGeom prst="rect">
            <a:avLst/>
          </a:prstGeom>
        </p:spPr>
        <p:txBody>
          <a:bodyPr wrap="square">
            <a:spAutoFit/>
          </a:bodyPr>
          <a:lstStyle/>
          <a:p>
            <a:r>
              <a:rPr lang="cy-GB" sz="2400" dirty="0">
                <a:latin typeface="Arial" panose="020B0604020202020204" pitchFamily="34" charset="0"/>
                <a:cs typeface="Arial" panose="020B0604020202020204" pitchFamily="34" charset="0"/>
              </a:rPr>
              <a:t>Y canlyniad personol yn ymwneud ag effaith yr ymyrraeth ar unigolyn.</a:t>
            </a:r>
            <a:endParaRPr lang="en-GB" sz="2400" dirty="0">
              <a:latin typeface="Arial" panose="020B0604020202020204" pitchFamily="34" charset="0"/>
              <a:cs typeface="Arial" panose="020B0604020202020204" pitchFamily="34" charset="0"/>
            </a:endParaRPr>
          </a:p>
          <a:p>
            <a:r>
              <a:rPr lang="cy-GB"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r>
              <a:rPr lang="cy-GB" sz="2400" b="1" dirty="0">
                <a:solidFill>
                  <a:srgbClr val="5CC9E3"/>
                </a:solidFill>
                <a:latin typeface="Arial" panose="020B0604020202020204" pitchFamily="34" charset="0"/>
                <a:cs typeface="Arial" panose="020B0604020202020204" pitchFamily="34" charset="0"/>
              </a:rPr>
              <a:t>h.y. ar gyfer canlyniadau personol meddyliwch am effaith. </a:t>
            </a:r>
            <a:endParaRPr lang="en-GB" sz="2400" dirty="0">
              <a:solidFill>
                <a:srgbClr val="5CC9E3"/>
              </a:solidFill>
              <a:latin typeface="Arial" panose="020B0604020202020204" pitchFamily="34" charset="0"/>
              <a:cs typeface="Arial" panose="020B0604020202020204" pitchFamily="34" charset="0"/>
            </a:endParaRPr>
          </a:p>
          <a:p>
            <a:r>
              <a:rPr lang="cy-GB"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r>
              <a:rPr lang="cy-GB" sz="2400" dirty="0">
                <a:latin typeface="Arial" panose="020B0604020202020204" pitchFamily="34" charset="0"/>
                <a:cs typeface="Arial" panose="020B0604020202020204" pitchFamily="34" charset="0"/>
              </a:rPr>
              <a:t>e.e.  “Rwy’n teimlo’n well amdanaf fi fy hun oherwydd gallaf olchi fy hun yn ddiogel ac nid oes raid i mi ddibynnu ar eraill.” </a:t>
            </a:r>
            <a:endParaRPr lang="en-GB" sz="2400" dirty="0">
              <a:latin typeface="Arial" panose="020B0604020202020204" pitchFamily="34" charset="0"/>
              <a:cs typeface="Arial" panose="020B0604020202020204" pitchFamily="34" charset="0"/>
            </a:endParaRPr>
          </a:p>
          <a:p>
            <a:r>
              <a:rPr lang="cy-GB"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r>
              <a:rPr lang="cy-GB" sz="2400" dirty="0">
                <a:latin typeface="Arial" panose="020B0604020202020204" pitchFamily="34" charset="0"/>
                <a:cs typeface="Arial" panose="020B0604020202020204" pitchFamily="34" charset="0"/>
              </a:rPr>
              <a:t>e.e.  “Rwyf angen gwybod bod fy mhlant yn cysgu’n ddiogel yn y nos.”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9408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732490"/>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143290"/>
            <a:ext cx="1336146" cy="2714710"/>
          </a:xfrm>
          <a:prstGeom prst="rect">
            <a:avLst/>
          </a:prstGeom>
        </p:spPr>
      </p:pic>
      <p:sp>
        <p:nvSpPr>
          <p:cNvPr id="3" name="Rectangle 2"/>
          <p:cNvSpPr/>
          <p:nvPr/>
        </p:nvSpPr>
        <p:spPr>
          <a:xfrm>
            <a:off x="951722" y="1511687"/>
            <a:ext cx="7367451" cy="3785652"/>
          </a:xfrm>
          <a:prstGeom prst="rect">
            <a:avLst/>
          </a:prstGeom>
        </p:spPr>
        <p:txBody>
          <a:bodyPr wrap="square">
            <a:spAutoFit/>
          </a:bodyPr>
          <a:lstStyle/>
          <a:p>
            <a:r>
              <a:rPr lang="cy-GB"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r>
              <a:rPr lang="cy-GB" sz="2400" dirty="0">
                <a:latin typeface="Arial" panose="020B0604020202020204" pitchFamily="34" charset="0"/>
                <a:cs typeface="Arial" panose="020B0604020202020204" pitchFamily="34" charset="0"/>
              </a:rPr>
              <a:t>Yn aml mae canlyniad gwasanaeth yn ymwneud â darparu’r gwasanaeth i unigolyn.</a:t>
            </a:r>
            <a:endParaRPr lang="en-GB" sz="2400" dirty="0">
              <a:latin typeface="Arial" panose="020B0604020202020204" pitchFamily="34" charset="0"/>
              <a:cs typeface="Arial" panose="020B0604020202020204" pitchFamily="34" charset="0"/>
            </a:endParaRPr>
          </a:p>
          <a:p>
            <a:r>
              <a:rPr lang="cy-GB"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r>
              <a:rPr lang="cy-GB" sz="2400" dirty="0">
                <a:latin typeface="Arial" panose="020B0604020202020204" pitchFamily="34" charset="0"/>
                <a:cs typeface="Arial" panose="020B0604020202020204" pitchFamily="34" charset="0"/>
              </a:rPr>
              <a:t>e.e.  llwyddo i gynorthwyo dyn 84 oed i fyw’n annibynnol yn y cartref drwy osod addasiadau angenrheidiol.  </a:t>
            </a:r>
            <a:endParaRPr lang="en-GB" sz="2400" dirty="0">
              <a:latin typeface="Arial" panose="020B0604020202020204" pitchFamily="34" charset="0"/>
              <a:cs typeface="Arial" panose="020B0604020202020204" pitchFamily="34" charset="0"/>
            </a:endParaRPr>
          </a:p>
          <a:p>
            <a:r>
              <a:rPr lang="cy-GB"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r>
              <a:rPr lang="cy-GB" sz="2400" dirty="0">
                <a:latin typeface="Arial" panose="020B0604020202020204" pitchFamily="34" charset="0"/>
                <a:cs typeface="Arial" panose="020B0604020202020204" pitchFamily="34" charset="0"/>
              </a:rPr>
              <a:t>e.e.  menyw a phlant wedi’u hailgartrefu’n ddiogel a’u cefnogi drwy raglen adsefydlu.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0261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62044" y="1264294"/>
            <a:ext cx="7733511" cy="4484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00000"/>
              </a:lnSpc>
            </a:pPr>
            <a:r>
              <a:rPr lang="en-GB" sz="5200" b="1" u="sng" dirty="0" err="1" smtClean="0">
                <a:solidFill>
                  <a:srgbClr val="36B555"/>
                </a:solidFill>
                <a:latin typeface="Arial"/>
                <a:cs typeface="Arial"/>
              </a:rPr>
              <a:t>Adran</a:t>
            </a:r>
            <a:r>
              <a:rPr lang="en-GB" sz="5200" b="1" u="sng" dirty="0" smtClean="0">
                <a:solidFill>
                  <a:srgbClr val="36B555"/>
                </a:solidFill>
                <a:latin typeface="Arial"/>
                <a:cs typeface="Arial"/>
              </a:rPr>
              <a:t> 1</a:t>
            </a:r>
            <a:endParaRPr lang="en-GB" sz="5200" b="1" u="sng" dirty="0">
              <a:solidFill>
                <a:srgbClr val="36B555"/>
              </a:solidFill>
              <a:latin typeface="Arial"/>
              <a:cs typeface="Arial"/>
            </a:endParaRPr>
          </a:p>
          <a:p>
            <a:pPr algn="ctr">
              <a:lnSpc>
                <a:spcPct val="100000"/>
              </a:lnSpc>
            </a:pPr>
            <a:endParaRPr lang="en-GB" sz="5200" b="1" u="sng" dirty="0">
              <a:solidFill>
                <a:srgbClr val="36B555"/>
              </a:solidFill>
              <a:latin typeface="Arial"/>
              <a:cs typeface="Arial"/>
            </a:endParaRPr>
          </a:p>
          <a:p>
            <a:pPr algn="ctr">
              <a:lnSpc>
                <a:spcPct val="100000"/>
              </a:lnSpc>
            </a:pPr>
            <a:r>
              <a:rPr lang="en-GB" sz="5200" b="1" dirty="0" err="1" smtClean="0">
                <a:solidFill>
                  <a:srgbClr val="36B555"/>
                </a:solidFill>
                <a:latin typeface="Arial"/>
                <a:cs typeface="Arial"/>
              </a:rPr>
              <a:t>Ein</a:t>
            </a:r>
            <a:r>
              <a:rPr lang="en-GB" sz="5200" b="1" dirty="0" smtClean="0">
                <a:solidFill>
                  <a:srgbClr val="36B555"/>
                </a:solidFill>
                <a:latin typeface="Arial"/>
                <a:cs typeface="Arial"/>
              </a:rPr>
              <a:t> </a:t>
            </a:r>
            <a:r>
              <a:rPr lang="en-GB" sz="5200" b="1" dirty="0" err="1" smtClean="0">
                <a:solidFill>
                  <a:srgbClr val="36B555"/>
                </a:solidFill>
                <a:latin typeface="Arial"/>
                <a:cs typeface="Arial"/>
              </a:rPr>
              <a:t>profiad</a:t>
            </a:r>
            <a:r>
              <a:rPr lang="en-GB" sz="5200" b="1" dirty="0" smtClean="0">
                <a:solidFill>
                  <a:srgbClr val="36B555"/>
                </a:solidFill>
                <a:latin typeface="Arial"/>
                <a:cs typeface="Arial"/>
              </a:rPr>
              <a:t> </a:t>
            </a:r>
            <a:r>
              <a:rPr lang="en-GB" sz="5200" b="1" dirty="0" err="1" smtClean="0">
                <a:solidFill>
                  <a:srgbClr val="36B555"/>
                </a:solidFill>
                <a:latin typeface="Arial"/>
                <a:cs typeface="Arial"/>
              </a:rPr>
              <a:t>ni</a:t>
            </a:r>
            <a:endParaRPr lang="en-GB" sz="5200" b="1" dirty="0">
              <a:solidFill>
                <a:srgbClr val="36B555"/>
              </a:solidFill>
              <a:latin typeface="Arial"/>
              <a:cs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638" y="0"/>
            <a:ext cx="1646362" cy="1431906"/>
          </a:xfrm>
          <a:prstGeom prst="rect">
            <a:avLst/>
          </a:prstGeom>
        </p:spPr>
      </p:pic>
      <p:pic>
        <p:nvPicPr>
          <p:cNvPr id="10" name="Picture 9"/>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0" y="1645257"/>
            <a:ext cx="1937346" cy="5227031"/>
          </a:xfrm>
          <a:prstGeom prst="rect">
            <a:avLst/>
          </a:prstGeom>
        </p:spPr>
      </p:pic>
      <p:pic>
        <p:nvPicPr>
          <p:cNvPr id="11" name="Picture 10"/>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Tree>
    <p:extLst>
      <p:ext uri="{BB962C8B-B14F-4D97-AF65-F5344CB8AC3E}">
        <p14:creationId xmlns:p14="http://schemas.microsoft.com/office/powerpoint/2010/main" val="3288819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9275" y="20036"/>
            <a:ext cx="9144000" cy="2031325"/>
          </a:xfrm>
          <a:prstGeom prst="rect">
            <a:avLst/>
          </a:prstGeom>
          <a:noFill/>
        </p:spPr>
        <p:txBody>
          <a:bodyPr wrap="square" rtlCol="0">
            <a:spAutoFit/>
          </a:bodyPr>
          <a:lstStyle/>
          <a:p>
            <a:pPr algn="ctr">
              <a:lnSpc>
                <a:spcPct val="100000"/>
              </a:lnSpc>
            </a:pPr>
            <a:r>
              <a:rPr lang="cy-GB" sz="4200" b="1" dirty="0">
                <a:solidFill>
                  <a:srgbClr val="5CC9E3"/>
                </a:solidFill>
                <a:latin typeface="Arial" panose="020B0604020202020204" pitchFamily="34" charset="0"/>
                <a:cs typeface="Arial" panose="020B0604020202020204" pitchFamily="34" charset="0"/>
              </a:rPr>
              <a:t>Rhestr wirio canlyniadau Gwybodaeth, </a:t>
            </a:r>
            <a:endParaRPr lang="cy-GB" sz="4200" b="1" dirty="0" smtClean="0">
              <a:solidFill>
                <a:srgbClr val="5CC9E3"/>
              </a:solidFill>
              <a:latin typeface="Arial" panose="020B0604020202020204" pitchFamily="34" charset="0"/>
              <a:cs typeface="Arial" panose="020B0604020202020204" pitchFamily="34" charset="0"/>
            </a:endParaRPr>
          </a:p>
          <a:p>
            <a:pPr algn="ctr">
              <a:lnSpc>
                <a:spcPct val="100000"/>
              </a:lnSpc>
            </a:pPr>
            <a:r>
              <a:rPr lang="cy-GB" sz="4200" b="1" dirty="0" smtClean="0">
                <a:solidFill>
                  <a:srgbClr val="5CC9E3"/>
                </a:solidFill>
                <a:latin typeface="Arial" panose="020B0604020202020204" pitchFamily="34" charset="0"/>
                <a:cs typeface="Arial" panose="020B0604020202020204" pitchFamily="34" charset="0"/>
              </a:rPr>
              <a:t>Cyngor </a:t>
            </a:r>
            <a:r>
              <a:rPr lang="cy-GB" sz="4200" b="1" dirty="0">
                <a:solidFill>
                  <a:srgbClr val="5CC9E3"/>
                </a:solidFill>
                <a:latin typeface="Arial" panose="020B0604020202020204" pitchFamily="34" charset="0"/>
                <a:cs typeface="Arial" panose="020B0604020202020204" pitchFamily="34" charset="0"/>
              </a:rPr>
              <a:t>a Chymorth</a:t>
            </a:r>
            <a:endParaRPr lang="en-GB" sz="4200" b="1" dirty="0">
              <a:solidFill>
                <a:srgbClr val="5CC9E3"/>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519130"/>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143290"/>
            <a:ext cx="1336146" cy="2714710"/>
          </a:xfrm>
          <a:prstGeom prst="rect">
            <a:avLst/>
          </a:prstGeom>
        </p:spPr>
      </p:pic>
      <p:sp>
        <p:nvSpPr>
          <p:cNvPr id="3" name="Rectangle 2"/>
          <p:cNvSpPr/>
          <p:nvPr/>
        </p:nvSpPr>
        <p:spPr>
          <a:xfrm>
            <a:off x="1108476" y="2275841"/>
            <a:ext cx="7367451" cy="3046988"/>
          </a:xfrm>
          <a:prstGeom prst="rect">
            <a:avLst/>
          </a:prstGeom>
        </p:spPr>
        <p:txBody>
          <a:bodyPr wrap="square">
            <a:spAutoFit/>
          </a:bodyPr>
          <a:lstStyle/>
          <a:p>
            <a:r>
              <a:rPr lang="cy-GB" sz="2400" dirty="0">
                <a:latin typeface="Arial" panose="020B0604020202020204" pitchFamily="34" charset="0"/>
                <a:cs typeface="Arial" panose="020B0604020202020204" pitchFamily="34" charset="0"/>
              </a:rPr>
              <a:t>Cofiwch fod yn rhaid i ganlyniadau personol fod yn:</a:t>
            </a:r>
            <a:endParaRPr lang="en-GB" sz="2400" dirty="0">
              <a:latin typeface="Arial" panose="020B0604020202020204" pitchFamily="34" charset="0"/>
              <a:cs typeface="Arial" panose="020B0604020202020204" pitchFamily="34" charset="0"/>
            </a:endParaRPr>
          </a:p>
          <a:p>
            <a:r>
              <a:rPr lang="cy-GB"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Realistig</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Cyraeddadwy</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Disgrifiadwy </a:t>
            </a:r>
            <a:r>
              <a:rPr lang="cy-GB" sz="2400" dirty="0">
                <a:latin typeface="Arial" panose="020B0604020202020204" pitchFamily="34" charset="0"/>
                <a:cs typeface="Arial" panose="020B0604020202020204" pitchFamily="34" charset="0"/>
              </a:rPr>
              <a:t>drwy weithredoedd</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Effeithiol</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Cynaliadwy</a:t>
            </a:r>
            <a:endParaRPr lang="en-GB" sz="24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045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689" y="369869"/>
            <a:ext cx="9144000" cy="707886"/>
          </a:xfrm>
          <a:prstGeom prst="rect">
            <a:avLst/>
          </a:prstGeom>
          <a:noFill/>
        </p:spPr>
        <p:txBody>
          <a:bodyPr wrap="square" rtlCol="0">
            <a:spAutoFit/>
          </a:bodyPr>
          <a:lstStyle/>
          <a:p>
            <a:pPr algn="ctr">
              <a:lnSpc>
                <a:spcPct val="100000"/>
              </a:lnSpc>
            </a:pPr>
            <a:r>
              <a:rPr lang="cy-GB" sz="4000" b="1" dirty="0">
                <a:solidFill>
                  <a:srgbClr val="5CC9E3"/>
                </a:solidFill>
                <a:latin typeface="Arial" panose="020B0604020202020204" pitchFamily="34" charset="0"/>
                <a:cs typeface="Arial" panose="020B0604020202020204" pitchFamily="34" charset="0"/>
              </a:rPr>
              <a:t>Rhestr wirio awgrymedig</a:t>
            </a:r>
            <a:endParaRPr lang="en-GB" sz="4000" b="1" dirty="0">
              <a:solidFill>
                <a:srgbClr val="5CC9E3"/>
              </a:solidFill>
              <a:latin typeface="Arial" panose="020B0604020202020204" pitchFamily="34" charset="0"/>
              <a:cs typeface="Arial" panose="020B0604020202020204" pitchFamily="34" charset="0"/>
            </a:endParaRPr>
          </a:p>
        </p:txBody>
      </p:sp>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8010638" y="4143290"/>
            <a:ext cx="1336146" cy="2714710"/>
          </a:xfrm>
          <a:prstGeom prst="rect">
            <a:avLst/>
          </a:prstGeom>
        </p:spPr>
      </p:pic>
      <p:sp>
        <p:nvSpPr>
          <p:cNvPr id="3" name="Rectangle 2"/>
          <p:cNvSpPr/>
          <p:nvPr/>
        </p:nvSpPr>
        <p:spPr>
          <a:xfrm>
            <a:off x="732160" y="1538299"/>
            <a:ext cx="7695890" cy="5616922"/>
          </a:xfrm>
          <a:prstGeom prst="rect">
            <a:avLst/>
          </a:prstGeom>
        </p:spPr>
        <p:txBody>
          <a:bodyPr wrap="square">
            <a:spAutoFit/>
          </a:bodyPr>
          <a:lstStyle/>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Bydd </a:t>
            </a:r>
            <a:r>
              <a:rPr lang="cy-GB" sz="2400" dirty="0">
                <a:latin typeface="Arial" panose="020B0604020202020204" pitchFamily="34" charset="0"/>
                <a:cs typeface="Arial" panose="020B0604020202020204" pitchFamily="34" charset="0"/>
              </a:rPr>
              <a:t>yr unigolyn yn trafod mwy gydag aelodau o’r teulu.</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Bydd </a:t>
            </a:r>
            <a:r>
              <a:rPr lang="cy-GB" sz="2400" dirty="0">
                <a:latin typeface="Arial" panose="020B0604020202020204" pitchFamily="34" charset="0"/>
                <a:cs typeface="Arial" panose="020B0604020202020204" pitchFamily="34" charset="0"/>
              </a:rPr>
              <a:t>yr unigolyn yn casglu mwy o wybodaeth ac yn ffonio eto.</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Bydd </a:t>
            </a:r>
            <a:r>
              <a:rPr lang="cy-GB" sz="2400" dirty="0">
                <a:latin typeface="Arial" panose="020B0604020202020204" pitchFamily="34" charset="0"/>
                <a:cs typeface="Arial" panose="020B0604020202020204" pitchFamily="34" charset="0"/>
              </a:rPr>
              <a:t>yr unigolyn yn meddwl am bethau ychydig mwy cyn penderfynu ar unrhyw gam gweithredu.</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Bydd </a:t>
            </a:r>
            <a:r>
              <a:rPr lang="cy-GB" sz="2400" dirty="0">
                <a:latin typeface="Arial" panose="020B0604020202020204" pitchFamily="34" charset="0"/>
                <a:cs typeface="Arial" panose="020B0604020202020204" pitchFamily="34" charset="0"/>
              </a:rPr>
              <a:t>yr unigolyn yn cysylltu â gwasanaeth awgrymedig yn sgil cyfeirio gan staff rheng flaen.</a:t>
            </a:r>
            <a:endParaRPr lang="en-GB" sz="2400" dirty="0">
              <a:latin typeface="Arial" panose="020B0604020202020204" pitchFamily="34" charset="0"/>
              <a:cs typeface="Arial" panose="020B0604020202020204" pitchFamily="34" charset="0"/>
            </a:endParaRPr>
          </a:p>
          <a:p>
            <a:pPr>
              <a:buClr>
                <a:srgbClr val="5CC9E3"/>
              </a:buClr>
            </a:pPr>
            <a:r>
              <a:rPr lang="cy-GB"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Bydd </a:t>
            </a:r>
            <a:r>
              <a:rPr lang="cy-GB" sz="2400" dirty="0">
                <a:latin typeface="Arial" panose="020B0604020202020204" pitchFamily="34" charset="0"/>
                <a:cs typeface="Arial" panose="020B0604020202020204" pitchFamily="34" charset="0"/>
              </a:rPr>
              <a:t>y rheng flaen yn cynnig cysylltiad pellach.</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Bydd </a:t>
            </a:r>
            <a:r>
              <a:rPr lang="cy-GB" sz="2400" dirty="0">
                <a:latin typeface="Arial" panose="020B0604020202020204" pitchFamily="34" charset="0"/>
                <a:cs typeface="Arial" panose="020B0604020202020204" pitchFamily="34" charset="0"/>
              </a:rPr>
              <a:t>y rheng flaen yn cynnig / cael gafael ar fwy o gyngor arbenigol.</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Bydd </a:t>
            </a:r>
            <a:r>
              <a:rPr lang="cy-GB" sz="2400" dirty="0">
                <a:latin typeface="Arial" panose="020B0604020202020204" pitchFamily="34" charset="0"/>
                <a:cs typeface="Arial" panose="020B0604020202020204" pitchFamily="34" charset="0"/>
              </a:rPr>
              <a:t>y rheng flaen yn atgyfeirio i mewn i’r sefydliad neu wasanaeth arall am gymorth arbenigol.</a:t>
            </a:r>
            <a:endParaRPr lang="en-GB" sz="2400" dirty="0">
              <a:latin typeface="Arial" panose="020B0604020202020204" pitchFamily="34" charset="0"/>
              <a:cs typeface="Arial" panose="020B0604020202020204" pitchFamily="34" charset="0"/>
            </a:endParaRPr>
          </a:p>
          <a:p>
            <a:endParaRPr lang="en-GB"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859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633" y="0"/>
            <a:ext cx="9144000" cy="1323439"/>
          </a:xfrm>
          <a:prstGeom prst="rect">
            <a:avLst/>
          </a:prstGeom>
          <a:noFill/>
        </p:spPr>
        <p:txBody>
          <a:bodyPr wrap="square" rtlCol="0">
            <a:spAutoFit/>
          </a:bodyPr>
          <a:lstStyle/>
          <a:p>
            <a:pPr algn="ctr">
              <a:lnSpc>
                <a:spcPct val="100000"/>
              </a:lnSpc>
            </a:pPr>
            <a:r>
              <a:rPr lang="cy-GB" sz="4000" b="1" dirty="0">
                <a:solidFill>
                  <a:srgbClr val="5CC9E3"/>
                </a:solidFill>
                <a:latin typeface="Arial" panose="020B0604020202020204" pitchFamily="34" charset="0"/>
                <a:cs typeface="Arial" panose="020B0604020202020204" pitchFamily="34" charset="0"/>
              </a:rPr>
              <a:t>Ystyriaethau datblygiadol o ran mesur canlyniadau</a:t>
            </a:r>
            <a:endParaRPr lang="en-GB" sz="3800" b="1" dirty="0">
              <a:solidFill>
                <a:srgbClr val="5CC9E3"/>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669353"/>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99294" y="4626616"/>
            <a:ext cx="1336146" cy="2714710"/>
          </a:xfrm>
          <a:prstGeom prst="rect">
            <a:avLst/>
          </a:prstGeom>
        </p:spPr>
      </p:pic>
      <p:sp>
        <p:nvSpPr>
          <p:cNvPr id="4" name="Rectangle 3"/>
          <p:cNvSpPr/>
          <p:nvPr/>
        </p:nvSpPr>
        <p:spPr>
          <a:xfrm>
            <a:off x="1123407" y="1459656"/>
            <a:ext cx="7542860" cy="4524315"/>
          </a:xfrm>
          <a:prstGeom prst="rect">
            <a:avLst/>
          </a:prstGeom>
        </p:spPr>
        <p:txBody>
          <a:bodyPr wrap="square">
            <a:spAutoFit/>
          </a:bodyPr>
          <a:lstStyle/>
          <a:p>
            <a:pPr>
              <a:buClr>
                <a:srgbClr val="5CC9E3"/>
              </a:buClr>
            </a:pPr>
            <a:r>
              <a:rPr lang="cy-GB" sz="2400" dirty="0">
                <a:latin typeface="Arial" panose="020B0604020202020204" pitchFamily="34" charset="0"/>
                <a:cs typeface="Arial" panose="020B0604020202020204" pitchFamily="34" charset="0"/>
              </a:rPr>
              <a:t>Mae angen i ddull o fesur canlyniadau:</a:t>
            </a:r>
            <a:endParaRPr lang="en-GB" sz="2400" dirty="0">
              <a:latin typeface="Arial" panose="020B0604020202020204" pitchFamily="34" charset="0"/>
              <a:cs typeface="Arial" panose="020B0604020202020204" pitchFamily="34" charset="0"/>
            </a:endParaRPr>
          </a:p>
          <a:p>
            <a:pPr>
              <a:buClr>
                <a:srgbClr val="5CC9E3"/>
              </a:buClr>
            </a:pP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ddarparu </a:t>
            </a:r>
            <a:r>
              <a:rPr lang="cy-GB" sz="2400" dirty="0">
                <a:latin typeface="Arial" panose="020B0604020202020204" pitchFamily="34" charset="0"/>
                <a:cs typeface="Arial" panose="020B0604020202020204" pitchFamily="34" charset="0"/>
              </a:rPr>
              <a:t>tystiolaeth o effaith y dull;</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cynnal </a:t>
            </a:r>
            <a:r>
              <a:rPr lang="cy-GB" sz="2400" dirty="0">
                <a:latin typeface="Arial" panose="020B0604020202020204" pitchFamily="34" charset="0"/>
                <a:cs typeface="Arial" panose="020B0604020202020204" pitchFamily="34" charset="0"/>
              </a:rPr>
              <a:t>y sgwrs, yn hytrach na’i gwthio neu ei rhwystro;</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bod </a:t>
            </a:r>
            <a:r>
              <a:rPr lang="cy-GB" sz="2400" dirty="0">
                <a:latin typeface="Arial" panose="020B0604020202020204" pitchFamily="34" charset="0"/>
                <a:cs typeface="Arial" panose="020B0604020202020204" pitchFamily="34" charset="0"/>
              </a:rPr>
              <a:t>yn hawdd i’w ddeall a’i ddefnyddio;</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galluogi </a:t>
            </a:r>
            <a:r>
              <a:rPr lang="cy-GB" sz="2400" dirty="0">
                <a:latin typeface="Arial" panose="020B0604020202020204" pitchFamily="34" charset="0"/>
                <a:cs typeface="Arial" panose="020B0604020202020204" pitchFamily="34" charset="0"/>
              </a:rPr>
              <a:t>dadansoddiad lleol o ansawdd a boddhad;</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cyd-fynd </a:t>
            </a:r>
            <a:r>
              <a:rPr lang="cy-GB" sz="2400" dirty="0">
                <a:latin typeface="Arial" panose="020B0604020202020204" pitchFamily="34" charset="0"/>
                <a:cs typeface="Arial" panose="020B0604020202020204" pitchFamily="34" charset="0"/>
              </a:rPr>
              <a:t>â phrosesau rheoli sy’n bodoli’n barod neu sy’n datblygu;</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bod </a:t>
            </a:r>
            <a:r>
              <a:rPr lang="cy-GB" sz="2400" dirty="0">
                <a:latin typeface="Arial" panose="020B0604020202020204" pitchFamily="34" charset="0"/>
                <a:cs typeface="Arial" panose="020B0604020202020204" pitchFamily="34" charset="0"/>
              </a:rPr>
              <a:t>yn berthnasol i bob grŵp o </a:t>
            </a:r>
            <a:r>
              <a:rPr lang="cy-GB" sz="2400">
                <a:latin typeface="Arial" panose="020B0604020202020204" pitchFamily="34" charset="0"/>
                <a:cs typeface="Arial" panose="020B0604020202020204" pitchFamily="34" charset="0"/>
              </a:rPr>
              <a:t>gleientiaid</a:t>
            </a:r>
            <a:r>
              <a:rPr lang="cy-GB" sz="2400" smtClean="0">
                <a:latin typeface="Arial" panose="020B0604020202020204" pitchFamily="34" charset="0"/>
                <a:cs typeface="Arial" panose="020B0604020202020204" pitchFamily="34" charset="0"/>
              </a:rPr>
              <a:t>; a</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cael </a:t>
            </a:r>
            <a:r>
              <a:rPr lang="cy-GB" sz="2400" dirty="0">
                <a:latin typeface="Arial" panose="020B0604020202020204" pitchFamily="34" charset="0"/>
                <a:cs typeface="Arial" panose="020B0604020202020204" pitchFamily="34" charset="0"/>
              </a:rPr>
              <a:t>ei ddisgrifio i’r graddau sy’n bosibl yn iaith yr unigolyn.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8672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073" y="174661"/>
            <a:ext cx="9144000" cy="769441"/>
          </a:xfrm>
          <a:prstGeom prst="rect">
            <a:avLst/>
          </a:prstGeom>
          <a:noFill/>
        </p:spPr>
        <p:txBody>
          <a:bodyPr wrap="square" rtlCol="0">
            <a:spAutoFit/>
          </a:bodyPr>
          <a:lstStyle/>
          <a:p>
            <a:pPr algn="ctr">
              <a:lnSpc>
                <a:spcPct val="100000"/>
              </a:lnSpc>
            </a:pPr>
            <a:r>
              <a:rPr lang="cy-GB" sz="4400" b="1" dirty="0">
                <a:solidFill>
                  <a:srgbClr val="5CC9E3"/>
                </a:solidFill>
              </a:rPr>
              <a:t>Dulliau posibl o fesur llwyddiant</a:t>
            </a:r>
            <a:endParaRPr lang="en-GB" sz="4200" b="1" dirty="0">
              <a:solidFill>
                <a:srgbClr val="5CC9E3"/>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199148" y="2889000"/>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143290"/>
            <a:ext cx="1336146" cy="2714710"/>
          </a:xfrm>
          <a:prstGeom prst="rect">
            <a:avLst/>
          </a:prstGeom>
        </p:spPr>
      </p:pic>
      <p:sp>
        <p:nvSpPr>
          <p:cNvPr id="4" name="Rectangle 3"/>
          <p:cNvSpPr/>
          <p:nvPr/>
        </p:nvSpPr>
        <p:spPr>
          <a:xfrm>
            <a:off x="1123407" y="1846659"/>
            <a:ext cx="7184570" cy="400110"/>
          </a:xfrm>
          <a:prstGeom prst="rect">
            <a:avLst/>
          </a:prstGeom>
        </p:spPr>
        <p:txBody>
          <a:bodyPr wrap="square">
            <a:spAutoFit/>
          </a:bodyPr>
          <a:lstStyle/>
          <a:p>
            <a:endParaRPr lang="en-GB" sz="2000" dirty="0">
              <a:latin typeface="Arial" panose="020B0604020202020204" pitchFamily="34" charset="0"/>
              <a:cs typeface="Arial" panose="020B0604020202020204" pitchFamily="34" charset="0"/>
            </a:endParaRPr>
          </a:p>
        </p:txBody>
      </p:sp>
      <p:sp>
        <p:nvSpPr>
          <p:cNvPr id="3" name="Rectangle 2"/>
          <p:cNvSpPr/>
          <p:nvPr/>
        </p:nvSpPr>
        <p:spPr>
          <a:xfrm>
            <a:off x="1123407" y="1392713"/>
            <a:ext cx="7252185" cy="5262979"/>
          </a:xfrm>
          <a:prstGeom prst="rect">
            <a:avLst/>
          </a:prstGeom>
        </p:spPr>
        <p:txBody>
          <a:bodyPr wrap="square">
            <a:spAutoFit/>
          </a:bodyPr>
          <a:lstStyle/>
          <a:p>
            <a:pPr>
              <a:buClr>
                <a:srgbClr val="5CC9E3"/>
              </a:buClr>
            </a:pPr>
            <a:r>
              <a:rPr lang="cy-GB" sz="2400" b="1" u="sng" dirty="0">
                <a:solidFill>
                  <a:srgbClr val="5CC9E3"/>
                </a:solidFill>
                <a:latin typeface="Arial" panose="020B0604020202020204" pitchFamily="34" charset="0"/>
                <a:cs typeface="Arial" panose="020B0604020202020204" pitchFamily="34" charset="0"/>
              </a:rPr>
              <a:t>Tymor byr</a:t>
            </a:r>
            <a:endParaRPr lang="en-GB" sz="2400" dirty="0">
              <a:solidFill>
                <a:srgbClr val="5CC9E3"/>
              </a:solidFill>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Lefel </a:t>
            </a:r>
            <a:r>
              <a:rPr lang="cy-GB" sz="2400" dirty="0">
                <a:latin typeface="Arial" panose="020B0604020202020204" pitchFamily="34" charset="0"/>
                <a:cs typeface="Arial" panose="020B0604020202020204" pitchFamily="34" charset="0"/>
              </a:rPr>
              <a:t>o foddhad (unigolyn) </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Lefel </a:t>
            </a:r>
            <a:r>
              <a:rPr lang="cy-GB" sz="2400" dirty="0">
                <a:latin typeface="Arial" panose="020B0604020202020204" pitchFamily="34" charset="0"/>
                <a:cs typeface="Arial" panose="020B0604020202020204" pitchFamily="34" charset="0"/>
              </a:rPr>
              <a:t>o foddhad canfyddedig (gweithiwr)</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a:buClr>
                <a:srgbClr val="5CC9E3"/>
              </a:buClr>
            </a:pPr>
            <a:r>
              <a:rPr lang="cy-GB" sz="2400" b="1" u="sng" dirty="0">
                <a:solidFill>
                  <a:srgbClr val="5CC9E3"/>
                </a:solidFill>
                <a:latin typeface="Arial" panose="020B0604020202020204" pitchFamily="34" charset="0"/>
                <a:cs typeface="Arial" panose="020B0604020202020204" pitchFamily="34" charset="0"/>
              </a:rPr>
              <a:t>Tymor canolig</a:t>
            </a:r>
            <a:endParaRPr lang="en-GB" sz="2400" dirty="0">
              <a:solidFill>
                <a:srgbClr val="5CC9E3"/>
              </a:solidFill>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Nifer </a:t>
            </a:r>
            <a:r>
              <a:rPr lang="cy-GB" sz="2400" dirty="0">
                <a:latin typeface="Arial" panose="020B0604020202020204" pitchFamily="34" charset="0"/>
                <a:cs typeface="Arial" panose="020B0604020202020204" pitchFamily="34" charset="0"/>
              </a:rPr>
              <a:t>o gwynion / canmoliaethau</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Nifer </a:t>
            </a:r>
            <a:r>
              <a:rPr lang="cy-GB" sz="2400" dirty="0">
                <a:latin typeface="Arial" panose="020B0604020202020204" pitchFamily="34" charset="0"/>
                <a:cs typeface="Arial" panose="020B0604020202020204" pitchFamily="34" charset="0"/>
              </a:rPr>
              <a:t>o atgyfeiriadau priodol i wasanaethau eraill</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Llai </a:t>
            </a:r>
            <a:r>
              <a:rPr lang="cy-GB" sz="2400" dirty="0">
                <a:latin typeface="Arial" panose="020B0604020202020204" pitchFamily="34" charset="0"/>
                <a:cs typeface="Arial" panose="020B0604020202020204" pitchFamily="34" charset="0"/>
              </a:rPr>
              <a:t>o ymweliadau ‘dim camau pellach’ mewn asesiad gwaith cymdeithasol</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a:buClr>
                <a:srgbClr val="5CC9E3"/>
              </a:buClr>
            </a:pPr>
            <a:r>
              <a:rPr lang="cy-GB" sz="2400" b="1" u="sng" dirty="0">
                <a:solidFill>
                  <a:srgbClr val="5CC9E3"/>
                </a:solidFill>
                <a:latin typeface="Arial" panose="020B0604020202020204" pitchFamily="34" charset="0"/>
                <a:cs typeface="Arial" panose="020B0604020202020204" pitchFamily="34" charset="0"/>
              </a:rPr>
              <a:t>T</a:t>
            </a:r>
            <a:r>
              <a:rPr lang="cy-GB" sz="2400" b="1" u="sng" dirty="0" smtClean="0">
                <a:solidFill>
                  <a:srgbClr val="5CC9E3"/>
                </a:solidFill>
                <a:latin typeface="Arial" panose="020B0604020202020204" pitchFamily="34" charset="0"/>
                <a:cs typeface="Arial" panose="020B0604020202020204" pitchFamily="34" charset="0"/>
              </a:rPr>
              <a:t>ymor </a:t>
            </a:r>
            <a:r>
              <a:rPr lang="cy-GB" sz="2400" b="1" u="sng" dirty="0">
                <a:solidFill>
                  <a:srgbClr val="5CC9E3"/>
                </a:solidFill>
                <a:latin typeface="Arial" panose="020B0604020202020204" pitchFamily="34" charset="0"/>
                <a:cs typeface="Arial" panose="020B0604020202020204" pitchFamily="34" charset="0"/>
              </a:rPr>
              <a:t>hwy</a:t>
            </a:r>
            <a:endParaRPr lang="en-GB" sz="2400" dirty="0">
              <a:solidFill>
                <a:srgbClr val="5CC9E3"/>
              </a:solidFill>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Adborth </a:t>
            </a:r>
            <a:r>
              <a:rPr lang="cy-GB" sz="2400" dirty="0">
                <a:latin typeface="Arial" panose="020B0604020202020204" pitchFamily="34" charset="0"/>
                <a:cs typeface="Arial" panose="020B0604020202020204" pitchFamily="34" charset="0"/>
              </a:rPr>
              <a:t>gan asiantaethau partner</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Arolygon </a:t>
            </a:r>
            <a:r>
              <a:rPr lang="cy-GB" sz="2400" dirty="0">
                <a:latin typeface="Arial" panose="020B0604020202020204" pitchFamily="34" charset="0"/>
                <a:cs typeface="Arial" panose="020B0604020202020204" pitchFamily="34" charset="0"/>
              </a:rPr>
              <a:t>boddhad gweithwyr</a:t>
            </a:r>
            <a:endParaRPr lang="en-GB" sz="2400"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Arolygon </a:t>
            </a:r>
            <a:r>
              <a:rPr lang="cy-GB" sz="2400" dirty="0">
                <a:latin typeface="Arial" panose="020B0604020202020204" pitchFamily="34" charset="0"/>
                <a:cs typeface="Arial" panose="020B0604020202020204" pitchFamily="34" charset="0"/>
              </a:rPr>
              <a:t>boddhad y cyhoedd</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73651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521" y="200055"/>
            <a:ext cx="9144000" cy="3293209"/>
          </a:xfrm>
          <a:prstGeom prst="rect">
            <a:avLst/>
          </a:prstGeom>
          <a:noFill/>
        </p:spPr>
        <p:txBody>
          <a:bodyPr wrap="square" rtlCol="0">
            <a:spAutoFit/>
          </a:bodyPr>
          <a:lstStyle/>
          <a:p>
            <a:pPr algn="ctr">
              <a:lnSpc>
                <a:spcPct val="100000"/>
              </a:lnSpc>
            </a:pPr>
            <a:r>
              <a:rPr lang="en-US" sz="5200" b="1" u="sng" dirty="0" err="1" smtClean="0">
                <a:solidFill>
                  <a:srgbClr val="85C441"/>
                </a:solidFill>
                <a:latin typeface="Arial" panose="020B0604020202020204" pitchFamily="34" charset="0"/>
                <a:cs typeface="Arial" panose="020B0604020202020204" pitchFamily="34" charset="0"/>
              </a:rPr>
              <a:t>Adran</a:t>
            </a:r>
            <a:r>
              <a:rPr lang="en-US" sz="5200" b="1" u="sng" dirty="0" smtClean="0">
                <a:solidFill>
                  <a:srgbClr val="85C441"/>
                </a:solidFill>
                <a:latin typeface="Arial" panose="020B0604020202020204" pitchFamily="34" charset="0"/>
                <a:cs typeface="Arial" panose="020B0604020202020204" pitchFamily="34" charset="0"/>
              </a:rPr>
              <a:t> 5</a:t>
            </a:r>
          </a:p>
          <a:p>
            <a:pPr algn="ctr">
              <a:lnSpc>
                <a:spcPct val="100000"/>
              </a:lnSpc>
            </a:pPr>
            <a:endParaRPr lang="en-US" sz="5200" b="1" dirty="0">
              <a:solidFill>
                <a:srgbClr val="FDC536"/>
              </a:solidFill>
              <a:latin typeface="Arial" panose="020B0604020202020204" pitchFamily="34" charset="0"/>
              <a:cs typeface="Arial" panose="020B0604020202020204" pitchFamily="34" charset="0"/>
            </a:endParaRPr>
          </a:p>
          <a:p>
            <a:pPr algn="ctr">
              <a:lnSpc>
                <a:spcPct val="100000"/>
              </a:lnSpc>
            </a:pPr>
            <a:endParaRPr lang="en-US" sz="5200" b="1" dirty="0">
              <a:solidFill>
                <a:srgbClr val="FDC536"/>
              </a:solidFill>
              <a:latin typeface="Arial" panose="020B0604020202020204" pitchFamily="34" charset="0"/>
              <a:cs typeface="Arial" panose="020B0604020202020204" pitchFamily="34" charset="0"/>
            </a:endParaRPr>
          </a:p>
          <a:p>
            <a:pPr algn="ctr">
              <a:lnSpc>
                <a:spcPct val="100000"/>
              </a:lnSpc>
            </a:pPr>
            <a:r>
              <a:rPr lang="en-US" sz="5200" b="1" dirty="0" smtClean="0">
                <a:solidFill>
                  <a:srgbClr val="FDC536"/>
                </a:solidFill>
                <a:latin typeface="Arial" panose="020B0604020202020204" pitchFamily="34" charset="0"/>
                <a:cs typeface="Arial" panose="020B0604020202020204" pitchFamily="34" charset="0"/>
              </a:rPr>
              <a:t>  </a:t>
            </a:r>
            <a:r>
              <a:rPr lang="cy-GB" sz="5400" b="1" dirty="0">
                <a:solidFill>
                  <a:srgbClr val="85C441"/>
                </a:solidFill>
                <a:latin typeface="Arial" panose="020B0604020202020204" pitchFamily="34" charset="0"/>
                <a:cs typeface="Arial" panose="020B0604020202020204" pitchFamily="34" charset="0"/>
              </a:rPr>
              <a:t>Cynaliadwyedd</a:t>
            </a:r>
            <a:endParaRPr lang="en-GB" sz="5200" b="1" dirty="0">
              <a:solidFill>
                <a:srgbClr val="85C441"/>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519130"/>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154983"/>
            <a:ext cx="1336146" cy="2714710"/>
          </a:xfrm>
          <a:prstGeom prst="rect">
            <a:avLst/>
          </a:prstGeom>
        </p:spPr>
      </p:pic>
      <p:sp>
        <p:nvSpPr>
          <p:cNvPr id="4" name="Rectangle 3"/>
          <p:cNvSpPr/>
          <p:nvPr/>
        </p:nvSpPr>
        <p:spPr>
          <a:xfrm>
            <a:off x="1123407" y="1846659"/>
            <a:ext cx="7184570" cy="400110"/>
          </a:xfrm>
          <a:prstGeom prst="rect">
            <a:avLst/>
          </a:prstGeom>
        </p:spPr>
        <p:txBody>
          <a:bodyPr wrap="square">
            <a:spAutoFit/>
          </a:bodyPr>
          <a:lstStyle/>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1642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113" y="222761"/>
            <a:ext cx="9144000" cy="738664"/>
          </a:xfrm>
          <a:prstGeom prst="rect">
            <a:avLst/>
          </a:prstGeom>
          <a:noFill/>
        </p:spPr>
        <p:txBody>
          <a:bodyPr wrap="square" rtlCol="0">
            <a:spAutoFit/>
          </a:bodyPr>
          <a:lstStyle/>
          <a:p>
            <a:pPr algn="ctr">
              <a:lnSpc>
                <a:spcPct val="100000"/>
              </a:lnSpc>
            </a:pPr>
            <a:r>
              <a:rPr lang="en-US" sz="4200" b="1" dirty="0" err="1" smtClean="0">
                <a:solidFill>
                  <a:srgbClr val="85C441"/>
                </a:solidFill>
                <a:latin typeface="Arial" panose="020B0604020202020204" pitchFamily="34" charset="0"/>
                <a:cs typeface="Arial" panose="020B0604020202020204" pitchFamily="34" charset="0"/>
              </a:rPr>
              <a:t>Cynaliadwyedd</a:t>
            </a:r>
            <a:endParaRPr lang="en-GB" sz="4200" b="1" dirty="0">
              <a:solidFill>
                <a:srgbClr val="85C441"/>
              </a:solidFill>
              <a:latin typeface="Arial" panose="020B0604020202020204" pitchFamily="34" charset="0"/>
              <a:cs typeface="Arial" panose="020B0604020202020204" pitchFamily="34" charset="0"/>
            </a:endParaRPr>
          </a:p>
        </p:txBody>
      </p:sp>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975494" y="4184214"/>
            <a:ext cx="1336146" cy="2714710"/>
          </a:xfrm>
          <a:prstGeom prst="rect">
            <a:avLst/>
          </a:prstGeom>
        </p:spPr>
      </p:pic>
      <p:sp>
        <p:nvSpPr>
          <p:cNvPr id="4" name="Rectangle 3"/>
          <p:cNvSpPr/>
          <p:nvPr/>
        </p:nvSpPr>
        <p:spPr>
          <a:xfrm>
            <a:off x="929639" y="989614"/>
            <a:ext cx="7378337" cy="5909310"/>
          </a:xfrm>
          <a:prstGeom prst="rect">
            <a:avLst/>
          </a:prstGeom>
        </p:spPr>
        <p:txBody>
          <a:bodyPr wrap="square">
            <a:spAutoFit/>
          </a:bodyPr>
          <a:lstStyle/>
          <a:p>
            <a:r>
              <a:rPr lang="cy-GB" dirty="0">
                <a:latin typeface="Arial" panose="020B0604020202020204" pitchFamily="34" charset="0"/>
                <a:cs typeface="Arial" panose="020B0604020202020204" pitchFamily="34" charset="0"/>
              </a:rPr>
              <a:t>Pethau i’w hystyried…</a:t>
            </a:r>
            <a:endParaRPr lang="en-GB" dirty="0">
              <a:latin typeface="Arial" panose="020B0604020202020204" pitchFamily="34" charset="0"/>
              <a:cs typeface="Arial" panose="020B0604020202020204" pitchFamily="34" charset="0"/>
            </a:endParaRPr>
          </a:p>
          <a:p>
            <a:r>
              <a:rPr lang="cy-GB"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marL="285750" indent="-285750">
              <a:buClr>
                <a:srgbClr val="85C441"/>
              </a:buClr>
              <a:buFont typeface="Arial" panose="020B0604020202020204" pitchFamily="34" charset="0"/>
              <a:buChar char="•"/>
            </a:pPr>
            <a:r>
              <a:rPr lang="cy-GB" dirty="0" smtClean="0">
                <a:latin typeface="Arial" panose="020B0604020202020204" pitchFamily="34" charset="0"/>
                <a:cs typeface="Arial" panose="020B0604020202020204" pitchFamily="34" charset="0"/>
              </a:rPr>
              <a:t>A </a:t>
            </a:r>
            <a:r>
              <a:rPr lang="cy-GB" dirty="0">
                <a:latin typeface="Arial" panose="020B0604020202020204" pitchFamily="34" charset="0"/>
                <a:cs typeface="Arial" panose="020B0604020202020204" pitchFamily="34" charset="0"/>
              </a:rPr>
              <a:t>yw eich dull o weithredu’r gwasanaeth Gwybodaeth, Cyngor a Chymorth yn ddealladwy drwy’r adran? A oes gennych gefnogaeth gorfforaethol i ffordd wahanol o weithio?</a:t>
            </a:r>
            <a:endParaRPr lang="en-GB" dirty="0">
              <a:latin typeface="Arial" panose="020B0604020202020204" pitchFamily="34" charset="0"/>
              <a:cs typeface="Arial" panose="020B0604020202020204" pitchFamily="34" charset="0"/>
            </a:endParaRPr>
          </a:p>
          <a:p>
            <a:pPr>
              <a:buClr>
                <a:srgbClr val="85C441"/>
              </a:buClr>
            </a:pPr>
            <a:endParaRPr lang="en-GB" dirty="0">
              <a:latin typeface="Arial" panose="020B0604020202020204" pitchFamily="34" charset="0"/>
              <a:cs typeface="Arial" panose="020B0604020202020204" pitchFamily="34" charset="0"/>
            </a:endParaRPr>
          </a:p>
          <a:p>
            <a:pPr marL="285750" indent="-285750">
              <a:buClr>
                <a:srgbClr val="85C441"/>
              </a:buClr>
              <a:buFont typeface="Arial" panose="020B0604020202020204" pitchFamily="34" charset="0"/>
              <a:buChar char="•"/>
            </a:pPr>
            <a:r>
              <a:rPr lang="cy-GB" dirty="0" smtClean="0">
                <a:latin typeface="Arial" panose="020B0604020202020204" pitchFamily="34" charset="0"/>
                <a:cs typeface="Arial" panose="020B0604020202020204" pitchFamily="34" charset="0"/>
              </a:rPr>
              <a:t>Ystyriwch </a:t>
            </a:r>
            <a:r>
              <a:rPr lang="cy-GB" dirty="0">
                <a:latin typeface="Arial" panose="020B0604020202020204" pitchFamily="34" charset="0"/>
                <a:cs typeface="Arial" panose="020B0604020202020204" pitchFamily="34" charset="0"/>
              </a:rPr>
              <a:t>a yw eich system yn sbarduno neu’n cefnogi ymarfer. Beth sydd angen ei newid?</a:t>
            </a:r>
            <a:endParaRPr lang="en-GB" dirty="0">
              <a:latin typeface="Arial" panose="020B0604020202020204" pitchFamily="34" charset="0"/>
              <a:cs typeface="Arial" panose="020B0604020202020204" pitchFamily="34" charset="0"/>
            </a:endParaRPr>
          </a:p>
          <a:p>
            <a:pPr>
              <a:buClr>
                <a:srgbClr val="85C441"/>
              </a:buClr>
            </a:pPr>
            <a:endParaRPr lang="en-GB" dirty="0">
              <a:latin typeface="Arial" panose="020B0604020202020204" pitchFamily="34" charset="0"/>
              <a:cs typeface="Arial" panose="020B0604020202020204" pitchFamily="34" charset="0"/>
            </a:endParaRPr>
          </a:p>
          <a:p>
            <a:pPr marL="285750" indent="-285750">
              <a:buClr>
                <a:srgbClr val="85C441"/>
              </a:buClr>
              <a:buFont typeface="Arial" panose="020B0604020202020204" pitchFamily="34" charset="0"/>
              <a:buChar char="•"/>
            </a:pPr>
            <a:r>
              <a:rPr lang="cy-GB" dirty="0" smtClean="0">
                <a:latin typeface="Arial" panose="020B0604020202020204" pitchFamily="34" charset="0"/>
                <a:cs typeface="Arial" panose="020B0604020202020204" pitchFamily="34" charset="0"/>
              </a:rPr>
              <a:t>Cyn </a:t>
            </a:r>
            <a:r>
              <a:rPr lang="cy-GB" dirty="0">
                <a:latin typeface="Arial" panose="020B0604020202020204" pitchFamily="34" charset="0"/>
                <a:cs typeface="Arial" panose="020B0604020202020204" pitchFamily="34" charset="0"/>
              </a:rPr>
              <a:t>yr hyfforddiant, cynlluniwch sesiynau dilynol sy’n gallu cynnal momentwm y dull e.e. sesiwn i’r rheng flaen unwaith yr wythnos (gofod ar gyfer cymorth gan gymheiriaid lle y gellir dwyn achos cadarnhaol gerbron, a’i drafod – gan ddysgu oddi wrth eich gilydd).</a:t>
            </a:r>
            <a:endParaRPr lang="en-GB" dirty="0">
              <a:latin typeface="Arial" panose="020B0604020202020204" pitchFamily="34" charset="0"/>
              <a:cs typeface="Arial" panose="020B0604020202020204" pitchFamily="34" charset="0"/>
            </a:endParaRPr>
          </a:p>
          <a:p>
            <a:pPr>
              <a:buClr>
                <a:srgbClr val="85C441"/>
              </a:buClr>
            </a:pPr>
            <a:endParaRPr lang="en-GB" dirty="0">
              <a:latin typeface="Arial" panose="020B0604020202020204" pitchFamily="34" charset="0"/>
              <a:cs typeface="Arial" panose="020B0604020202020204" pitchFamily="34" charset="0"/>
            </a:endParaRPr>
          </a:p>
          <a:p>
            <a:pPr marL="285750" indent="-285750">
              <a:buClr>
                <a:srgbClr val="85C441"/>
              </a:buClr>
              <a:buFont typeface="Arial" panose="020B0604020202020204" pitchFamily="34" charset="0"/>
              <a:buChar char="•"/>
            </a:pPr>
            <a:r>
              <a:rPr lang="cy-GB" dirty="0" smtClean="0">
                <a:latin typeface="Arial" panose="020B0604020202020204" pitchFamily="34" charset="0"/>
                <a:cs typeface="Arial" panose="020B0604020202020204" pitchFamily="34" charset="0"/>
              </a:rPr>
              <a:t>Mae </a:t>
            </a:r>
            <a:r>
              <a:rPr lang="cy-GB" dirty="0">
                <a:latin typeface="Arial" panose="020B0604020202020204" pitchFamily="34" charset="0"/>
                <a:cs typeface="Arial" panose="020B0604020202020204" pitchFamily="34" charset="0"/>
              </a:rPr>
              <a:t>angen i arweinydd eich tîm wybod yn union beth sy’n digwydd a gallu cefnogi staff sy’n cael trafferth.</a:t>
            </a:r>
            <a:endParaRPr lang="en-GB" dirty="0">
              <a:latin typeface="Arial" panose="020B0604020202020204" pitchFamily="34" charset="0"/>
              <a:cs typeface="Arial" panose="020B0604020202020204" pitchFamily="34" charset="0"/>
            </a:endParaRPr>
          </a:p>
          <a:p>
            <a:pPr>
              <a:buClr>
                <a:srgbClr val="85C441"/>
              </a:buClr>
            </a:pPr>
            <a:endParaRPr lang="en-GB" dirty="0">
              <a:latin typeface="Arial" panose="020B0604020202020204" pitchFamily="34" charset="0"/>
              <a:cs typeface="Arial" panose="020B0604020202020204" pitchFamily="34" charset="0"/>
            </a:endParaRPr>
          </a:p>
          <a:p>
            <a:pPr marL="285750" indent="-285750">
              <a:buClr>
                <a:srgbClr val="85C441"/>
              </a:buClr>
              <a:buFont typeface="Arial" panose="020B0604020202020204" pitchFamily="34" charset="0"/>
              <a:buChar char="•"/>
            </a:pPr>
            <a:r>
              <a:rPr lang="cy-GB" dirty="0" smtClean="0">
                <a:latin typeface="Arial" panose="020B0604020202020204" pitchFamily="34" charset="0"/>
                <a:cs typeface="Arial" panose="020B0604020202020204" pitchFamily="34" charset="0"/>
              </a:rPr>
              <a:t>Mae </a:t>
            </a:r>
            <a:r>
              <a:rPr lang="cy-GB" dirty="0">
                <a:latin typeface="Arial" panose="020B0604020202020204" pitchFamily="34" charset="0"/>
                <a:cs typeface="Arial" panose="020B0604020202020204" pitchFamily="34" charset="0"/>
              </a:rPr>
              <a:t>angen cytuno ar y berthynas rhwng y gwasanaeth Gwybodaeth, Cyngor a Chymorth a thimau arbenigol. Dylid parhau â dull yn seiliedig ar gryfderau gan dimau arbenigol, gan sicrhau cysondeb profiad i’r unigolyn.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0705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52655"/>
            <a:ext cx="9144000" cy="830997"/>
          </a:xfrm>
          <a:prstGeom prst="rect">
            <a:avLst/>
          </a:prstGeom>
          <a:noFill/>
        </p:spPr>
        <p:txBody>
          <a:bodyPr wrap="square" rtlCol="0">
            <a:spAutoFit/>
          </a:bodyPr>
          <a:lstStyle/>
          <a:p>
            <a:pPr algn="ctr">
              <a:lnSpc>
                <a:spcPct val="100000"/>
              </a:lnSpc>
            </a:pPr>
            <a:r>
              <a:rPr lang="en-US" sz="4800" b="1" dirty="0" err="1" smtClean="0">
                <a:solidFill>
                  <a:srgbClr val="85C441"/>
                </a:solidFill>
                <a:latin typeface="Arial" panose="020B0604020202020204" pitchFamily="34" charset="0"/>
                <a:cs typeface="Arial" panose="020B0604020202020204" pitchFamily="34" charset="0"/>
              </a:rPr>
              <a:t>Camau</a:t>
            </a:r>
            <a:r>
              <a:rPr lang="en-US" sz="4800" b="1" dirty="0" smtClean="0">
                <a:solidFill>
                  <a:srgbClr val="85C441"/>
                </a:solidFill>
                <a:latin typeface="Arial" panose="020B0604020202020204" pitchFamily="34" charset="0"/>
                <a:cs typeface="Arial" panose="020B0604020202020204" pitchFamily="34" charset="0"/>
              </a:rPr>
              <a:t> </a:t>
            </a:r>
            <a:r>
              <a:rPr lang="en-US" sz="4800" b="1" dirty="0" err="1" smtClean="0">
                <a:solidFill>
                  <a:srgbClr val="85C441"/>
                </a:solidFill>
                <a:latin typeface="Arial" panose="020B0604020202020204" pitchFamily="34" charset="0"/>
                <a:cs typeface="Arial" panose="020B0604020202020204" pitchFamily="34" charset="0"/>
              </a:rPr>
              <a:t>nesaf</a:t>
            </a:r>
            <a:endParaRPr lang="en-GB" sz="4800" b="1" dirty="0">
              <a:solidFill>
                <a:srgbClr val="85C441"/>
              </a:solidFill>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530823"/>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07854" y="4154983"/>
            <a:ext cx="1336146" cy="2714710"/>
          </a:xfrm>
          <a:prstGeom prst="rect">
            <a:avLst/>
          </a:prstGeom>
        </p:spPr>
      </p:pic>
      <p:sp>
        <p:nvSpPr>
          <p:cNvPr id="4" name="Rectangle 3"/>
          <p:cNvSpPr/>
          <p:nvPr/>
        </p:nvSpPr>
        <p:spPr>
          <a:xfrm>
            <a:off x="1123407" y="1846659"/>
            <a:ext cx="7184570" cy="400110"/>
          </a:xfrm>
          <a:prstGeom prst="rect">
            <a:avLst/>
          </a:prstGeom>
        </p:spPr>
        <p:txBody>
          <a:bodyPr wrap="square">
            <a:spAutoFit/>
          </a:bodyPr>
          <a:lstStyle/>
          <a:p>
            <a:endParaRPr lang="en-GB" sz="2000" dirty="0">
              <a:latin typeface="Arial" panose="020B0604020202020204" pitchFamily="34" charset="0"/>
              <a:cs typeface="Arial" panose="020B0604020202020204" pitchFamily="34" charset="0"/>
            </a:endParaRPr>
          </a:p>
        </p:txBody>
      </p:sp>
      <p:sp>
        <p:nvSpPr>
          <p:cNvPr id="3" name="Rectangle 2"/>
          <p:cNvSpPr/>
          <p:nvPr/>
        </p:nvSpPr>
        <p:spPr>
          <a:xfrm>
            <a:off x="1397726" y="1846659"/>
            <a:ext cx="6635931" cy="2677656"/>
          </a:xfrm>
          <a:prstGeom prst="rect">
            <a:avLst/>
          </a:prstGeom>
        </p:spPr>
        <p:txBody>
          <a:bodyPr wrap="square">
            <a:spAutoFit/>
          </a:bodyPr>
          <a:lstStyle/>
          <a:p>
            <a:r>
              <a:rPr lang="cy-GB" sz="2400" dirty="0">
                <a:latin typeface="Arial" panose="020B0604020202020204" pitchFamily="34" charset="0"/>
                <a:cs typeface="Arial" panose="020B0604020202020204" pitchFamily="34" charset="0"/>
              </a:rPr>
              <a:t>Ble mae angen i chi ddechrau a gyda beth neu bwy?</a:t>
            </a:r>
            <a:endParaRPr lang="en-GB" sz="2400" dirty="0">
              <a:latin typeface="Arial" panose="020B0604020202020204" pitchFamily="34" charset="0"/>
              <a:cs typeface="Arial" panose="020B0604020202020204" pitchFamily="34" charset="0"/>
            </a:endParaRPr>
          </a:p>
          <a:p>
            <a:r>
              <a:rPr lang="cy-GB"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r>
              <a:rPr lang="cy-GB" sz="2400" dirty="0">
                <a:latin typeface="Arial" panose="020B0604020202020204" pitchFamily="34" charset="0"/>
                <a:cs typeface="Arial" panose="020B0604020202020204" pitchFamily="34" charset="0"/>
              </a:rPr>
              <a:t>Yn olaf – gwneud ymrwymiad</a:t>
            </a:r>
            <a:endParaRPr lang="en-GB" sz="2400" dirty="0">
              <a:latin typeface="Arial" panose="020B0604020202020204" pitchFamily="34" charset="0"/>
              <a:cs typeface="Arial" panose="020B0604020202020204" pitchFamily="34" charset="0"/>
            </a:endParaRPr>
          </a:p>
          <a:p>
            <a:r>
              <a:rPr lang="cy-GB"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r>
              <a:rPr lang="cy-GB" sz="2400" dirty="0">
                <a:latin typeface="Arial" panose="020B0604020202020204" pitchFamily="34" charset="0"/>
                <a:cs typeface="Arial" panose="020B0604020202020204" pitchFamily="34" charset="0"/>
              </a:rPr>
              <a:t>Beth fyddaf yn sylwi arnaf fy hun yn ei wneud?</a:t>
            </a:r>
            <a:endParaRPr lang="en-GB" sz="2400" dirty="0">
              <a:latin typeface="Arial" panose="020B0604020202020204" pitchFamily="34" charset="0"/>
              <a:cs typeface="Arial" panose="020B0604020202020204" pitchFamily="34" charset="0"/>
            </a:endParaRPr>
          </a:p>
          <a:p>
            <a:r>
              <a:rPr lang="cy-GB" sz="2400" dirty="0">
                <a:latin typeface="Arial" panose="020B0604020202020204" pitchFamily="34" charset="0"/>
                <a:cs typeface="Arial" panose="020B0604020202020204" pitchFamily="34" charset="0"/>
              </a:rPr>
              <a:t>Beth fyddaf yn sylwi ar eraill yn ei wneud?</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4208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1937" y="154549"/>
            <a:ext cx="1504363" cy="1308404"/>
          </a:xfrm>
          <a:prstGeom prst="rect">
            <a:avLst/>
          </a:prstGeom>
        </p:spPr>
      </p:pic>
      <p:sp>
        <p:nvSpPr>
          <p:cNvPr id="6" name="Title 1"/>
          <p:cNvSpPr txBox="1">
            <a:spLocks/>
          </p:cNvSpPr>
          <p:nvPr/>
        </p:nvSpPr>
        <p:spPr>
          <a:xfrm>
            <a:off x="-492785" y="449645"/>
            <a:ext cx="9144000" cy="101330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err="1" smtClean="0">
                <a:solidFill>
                  <a:srgbClr val="36B555"/>
                </a:solidFill>
                <a:latin typeface="Arial" panose="020B0604020202020204" pitchFamily="34" charset="0"/>
                <a:cs typeface="Arial" panose="020B0604020202020204" pitchFamily="34" charset="0"/>
              </a:rPr>
              <a:t>Nodau’r</a:t>
            </a:r>
            <a:r>
              <a:rPr lang="en-US" sz="4200" b="1" dirty="0" smtClean="0">
                <a:solidFill>
                  <a:srgbClr val="36B555"/>
                </a:solidFill>
                <a:latin typeface="Arial" panose="020B0604020202020204" pitchFamily="34" charset="0"/>
                <a:cs typeface="Arial" panose="020B0604020202020204" pitchFamily="34" charset="0"/>
              </a:rPr>
              <a:t> </a:t>
            </a:r>
            <a:r>
              <a:rPr lang="en-US" sz="4200" b="1" dirty="0" err="1" smtClean="0">
                <a:solidFill>
                  <a:srgbClr val="36B555"/>
                </a:solidFill>
                <a:latin typeface="Arial" panose="020B0604020202020204" pitchFamily="34" charset="0"/>
                <a:cs typeface="Arial" panose="020B0604020202020204" pitchFamily="34" charset="0"/>
              </a:rPr>
              <a:t>gweithdy</a:t>
            </a:r>
            <a:endParaRPr lang="en-GB" sz="4200" b="1" dirty="0">
              <a:solidFill>
                <a:srgbClr val="36B555"/>
              </a:solidFill>
              <a:latin typeface="Arial" panose="020B0604020202020204" pitchFamily="34" charset="0"/>
              <a:cs typeface="Arial" panose="020B0604020202020204" pitchFamily="34" charset="0"/>
            </a:endParaRPr>
          </a:p>
        </p:txBody>
      </p:sp>
      <p:sp>
        <p:nvSpPr>
          <p:cNvPr id="7" name="Rectangle 1"/>
          <p:cNvSpPr>
            <a:spLocks noChangeArrowheads="1"/>
          </p:cNvSpPr>
          <p:nvPr/>
        </p:nvSpPr>
        <p:spPr bwMode="auto">
          <a:xfrm>
            <a:off x="1218886" y="1717649"/>
            <a:ext cx="6959290" cy="30008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342900" indent="-342900">
              <a:buClr>
                <a:srgbClr val="36B555"/>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Archwilio’r </a:t>
            </a:r>
            <a:r>
              <a:rPr lang="cy-GB" sz="2400" b="1" dirty="0">
                <a:latin typeface="Arial" panose="020B0604020202020204" pitchFamily="34" charset="0"/>
                <a:cs typeface="Arial" panose="020B0604020202020204" pitchFamily="34" charset="0"/>
              </a:rPr>
              <a:t>ymrwymiad </a:t>
            </a:r>
            <a:r>
              <a:rPr lang="cy-GB" sz="2400" dirty="0">
                <a:latin typeface="Arial" panose="020B0604020202020204" pitchFamily="34" charset="0"/>
                <a:cs typeface="Arial" panose="020B0604020202020204" pitchFamily="34" charset="0"/>
              </a:rPr>
              <a:t>sefydliadol sydd ei angen i gael ‘sgyrsiau gwell a gwahanol’ gyda’n cydweithwyr cyhoeddus a phroffesiynol. </a:t>
            </a:r>
            <a:endParaRPr lang="en-GB" sz="2400" dirty="0">
              <a:latin typeface="Arial" panose="020B0604020202020204" pitchFamily="34" charset="0"/>
              <a:cs typeface="Arial" panose="020B0604020202020204" pitchFamily="34" charset="0"/>
            </a:endParaRPr>
          </a:p>
          <a:p>
            <a:pPr>
              <a:buClr>
                <a:srgbClr val="36B555"/>
              </a:buClr>
            </a:pPr>
            <a:r>
              <a:rPr lang="cy-GB"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pPr marL="342900" indent="-342900">
              <a:buClr>
                <a:srgbClr val="36B555"/>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Archwilio’r </a:t>
            </a:r>
            <a:r>
              <a:rPr lang="cy-GB" sz="2400" dirty="0">
                <a:latin typeface="Arial" panose="020B0604020202020204" pitchFamily="34" charset="0"/>
                <a:cs typeface="Arial" panose="020B0604020202020204" pitchFamily="34" charset="0"/>
              </a:rPr>
              <a:t>sgiliau sy’n ofynnol gan weithwyr (drwy ymarferion samplu).</a:t>
            </a:r>
            <a:endParaRPr lang="en-GB" sz="2400" dirty="0">
              <a:latin typeface="Arial" panose="020B0604020202020204" pitchFamily="34" charset="0"/>
              <a:cs typeface="Arial" panose="020B0604020202020204" pitchFamily="34" charset="0"/>
            </a:endParaRPr>
          </a:p>
          <a:p>
            <a:pPr>
              <a:buClr>
                <a:srgbClr val="36B555"/>
              </a:buClr>
            </a:pPr>
            <a:r>
              <a:rPr lang="cy-GB"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pPr marL="342900" indent="-342900">
              <a:buClr>
                <a:srgbClr val="36B555"/>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Cytuno </a:t>
            </a:r>
            <a:r>
              <a:rPr lang="cy-GB" sz="2400" dirty="0">
                <a:latin typeface="Arial" panose="020B0604020202020204" pitchFamily="34" charset="0"/>
                <a:cs typeface="Arial" panose="020B0604020202020204" pitchFamily="34" charset="0"/>
              </a:rPr>
              <a:t>ar gynllun ar gyfer cynnal newid.</a:t>
            </a:r>
            <a:endParaRPr lang="en-GB" sz="2400" dirty="0">
              <a:latin typeface="Arial" panose="020B0604020202020204" pitchFamily="34" charset="0"/>
              <a:cs typeface="Arial" panose="020B0604020202020204" pitchFamily="34" charset="0"/>
            </a:endParaRPr>
          </a:p>
        </p:txBody>
      </p:sp>
      <p:pic>
        <p:nvPicPr>
          <p:cNvPr id="9" name="Picture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0" y="2143125"/>
            <a:ext cx="1752816" cy="4729163"/>
          </a:xfrm>
          <a:prstGeom prst="rect">
            <a:avLst/>
          </a:prstGeom>
        </p:spPr>
      </p:pic>
      <p:pic>
        <p:nvPicPr>
          <p:cNvPr id="10" name="Picture 9"/>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72415" y="4324711"/>
            <a:ext cx="1253885" cy="2547576"/>
          </a:xfrm>
          <a:prstGeom prst="rect">
            <a:avLst/>
          </a:prstGeom>
        </p:spPr>
      </p:pic>
    </p:spTree>
    <p:extLst>
      <p:ext uri="{BB962C8B-B14F-4D97-AF65-F5344CB8AC3E}">
        <p14:creationId xmlns:p14="http://schemas.microsoft.com/office/powerpoint/2010/main" val="1761446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2386681"/>
            <a:ext cx="1662545" cy="4485607"/>
          </a:xfrm>
          <a:prstGeom prst="rect">
            <a:avLst/>
          </a:prstGeom>
        </p:spPr>
      </p:pic>
      <p:sp>
        <p:nvSpPr>
          <p:cNvPr id="7" name="Title 1"/>
          <p:cNvSpPr txBox="1">
            <a:spLocks/>
          </p:cNvSpPr>
          <p:nvPr/>
        </p:nvSpPr>
        <p:spPr>
          <a:xfrm>
            <a:off x="-209006" y="343745"/>
            <a:ext cx="9144000" cy="10039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y-GB" sz="4200" b="1" dirty="0">
                <a:solidFill>
                  <a:srgbClr val="36B555"/>
                </a:solidFill>
                <a:latin typeface="Arial" panose="020B0604020202020204" pitchFamily="34" charset="0"/>
                <a:cs typeface="Arial" panose="020B0604020202020204" pitchFamily="34" charset="0"/>
              </a:rPr>
              <a:t>Cwestiynau allweddol i’w harchwilio</a:t>
            </a:r>
            <a:endParaRPr lang="en-GB" sz="4200" b="1" dirty="0">
              <a:solidFill>
                <a:srgbClr val="36B555"/>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03821" y="3946208"/>
            <a:ext cx="1440179" cy="2926080"/>
          </a:xfrm>
          <a:prstGeom prst="rect">
            <a:avLst/>
          </a:prstGeom>
        </p:spPr>
      </p:pic>
      <p:sp>
        <p:nvSpPr>
          <p:cNvPr id="3" name="Rectangle 2"/>
          <p:cNvSpPr/>
          <p:nvPr/>
        </p:nvSpPr>
        <p:spPr>
          <a:xfrm>
            <a:off x="1162593" y="1623596"/>
            <a:ext cx="7143751" cy="3785652"/>
          </a:xfrm>
          <a:prstGeom prst="rect">
            <a:avLst/>
          </a:prstGeom>
        </p:spPr>
        <p:txBody>
          <a:bodyPr wrap="square">
            <a:spAutoFit/>
          </a:bodyPr>
          <a:lstStyle/>
          <a:p>
            <a:r>
              <a:rPr lang="cy-GB" sz="2400" dirty="0">
                <a:solidFill>
                  <a:srgbClr val="36B555"/>
                </a:solidFill>
                <a:latin typeface="Arial" panose="020B0604020202020204" pitchFamily="34" charset="0"/>
                <a:cs typeface="Arial" panose="020B0604020202020204" pitchFamily="34" charset="0"/>
              </a:rPr>
              <a:t>i)  </a:t>
            </a:r>
            <a:r>
              <a:rPr lang="cy-GB" sz="2400" dirty="0" smtClean="0">
                <a:solidFill>
                  <a:srgbClr val="36B555"/>
                </a:solidFill>
                <a:latin typeface="Arial" panose="020B0604020202020204" pitchFamily="34" charset="0"/>
                <a:cs typeface="Arial" panose="020B0604020202020204" pitchFamily="34" charset="0"/>
              </a:rPr>
              <a:t> </a:t>
            </a:r>
            <a:r>
              <a:rPr lang="cy-GB" sz="2400" dirty="0" smtClean="0">
                <a:latin typeface="Arial" panose="020B0604020202020204" pitchFamily="34" charset="0"/>
                <a:cs typeface="Arial" panose="020B0604020202020204" pitchFamily="34" charset="0"/>
              </a:rPr>
              <a:t>A </a:t>
            </a:r>
            <a:r>
              <a:rPr lang="cy-GB" sz="2400" dirty="0">
                <a:latin typeface="Arial" panose="020B0604020202020204" pitchFamily="34" charset="0"/>
                <a:cs typeface="Arial" panose="020B0604020202020204" pitchFamily="34" charset="0"/>
              </a:rPr>
              <a:t>ydym yn glir ynglŷn â’r hyn y mae’r Ddeddf yn ei ddweud am y tair elfen - Gwybodaeth, Cyngor a Chymorth?</a:t>
            </a:r>
            <a:br>
              <a:rPr lang="cy-GB" sz="2400" dirty="0">
                <a:latin typeface="Arial" panose="020B0604020202020204" pitchFamily="34" charset="0"/>
                <a:cs typeface="Arial" panose="020B0604020202020204" pitchFamily="34" charset="0"/>
              </a:rPr>
            </a:br>
            <a:r>
              <a:rPr lang="cy-GB" sz="2400" dirty="0">
                <a:latin typeface="Arial" panose="020B0604020202020204" pitchFamily="34" charset="0"/>
                <a:cs typeface="Arial" panose="020B0604020202020204" pitchFamily="34" charset="0"/>
              </a:rPr>
              <a:t/>
            </a:r>
            <a:br>
              <a:rPr lang="cy-GB" sz="2400" dirty="0">
                <a:latin typeface="Arial" panose="020B0604020202020204" pitchFamily="34" charset="0"/>
                <a:cs typeface="Arial" panose="020B0604020202020204" pitchFamily="34" charset="0"/>
              </a:rPr>
            </a:br>
            <a:r>
              <a:rPr lang="cy-GB" sz="2400" dirty="0">
                <a:solidFill>
                  <a:srgbClr val="36B555"/>
                </a:solidFill>
                <a:latin typeface="Arial" panose="020B0604020202020204" pitchFamily="34" charset="0"/>
                <a:cs typeface="Arial" panose="020B0604020202020204" pitchFamily="34" charset="0"/>
              </a:rPr>
              <a:t>ii)  </a:t>
            </a:r>
            <a:r>
              <a:rPr lang="cy-GB" sz="2400" dirty="0">
                <a:latin typeface="Arial" panose="020B0604020202020204" pitchFamily="34" charset="0"/>
                <a:cs typeface="Arial" panose="020B0604020202020204" pitchFamily="34" charset="0"/>
              </a:rPr>
              <a:t>Beth gredwn ni mae’n ei olygu i’r Gwasanaethau Gwybodaeth, Cyngor a Chymorth yn ein sefydliad ni? </a:t>
            </a:r>
            <a:br>
              <a:rPr lang="cy-GB" sz="2400" dirty="0">
                <a:latin typeface="Arial" panose="020B0604020202020204" pitchFamily="34" charset="0"/>
                <a:cs typeface="Arial" panose="020B0604020202020204" pitchFamily="34" charset="0"/>
              </a:rPr>
            </a:br>
            <a:r>
              <a:rPr lang="cy-GB" sz="2400" dirty="0">
                <a:latin typeface="Arial" panose="020B0604020202020204" pitchFamily="34" charset="0"/>
                <a:cs typeface="Arial" panose="020B0604020202020204" pitchFamily="34" charset="0"/>
              </a:rPr>
              <a:t/>
            </a:r>
            <a:br>
              <a:rPr lang="cy-GB" sz="2400" dirty="0">
                <a:latin typeface="Arial" panose="020B0604020202020204" pitchFamily="34" charset="0"/>
                <a:cs typeface="Arial" panose="020B0604020202020204" pitchFamily="34" charset="0"/>
              </a:rPr>
            </a:br>
            <a:r>
              <a:rPr lang="cy-GB" sz="2400" dirty="0">
                <a:solidFill>
                  <a:srgbClr val="36B555"/>
                </a:solidFill>
                <a:latin typeface="Arial" panose="020B0604020202020204" pitchFamily="34" charset="0"/>
                <a:cs typeface="Arial" panose="020B0604020202020204" pitchFamily="34" charset="0"/>
              </a:rPr>
              <a:t>iii)  </a:t>
            </a:r>
            <a:r>
              <a:rPr lang="cy-GB" sz="2400" dirty="0">
                <a:latin typeface="Arial" panose="020B0604020202020204" pitchFamily="34" charset="0"/>
                <a:cs typeface="Arial" panose="020B0604020202020204" pitchFamily="34" charset="0"/>
              </a:rPr>
              <a:t>Pa newidiadau allweddol allai fod eu hangen i’n hagweddau gweithredol, rheoli a rheoli ansawdd?</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9007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28564"/>
            <a:ext cx="9144000" cy="211309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spcAft>
                <a:spcPts val="300"/>
              </a:spcAft>
            </a:pPr>
            <a:endParaRPr lang="en-GB" sz="4200" b="1" u="sng" dirty="0">
              <a:solidFill>
                <a:srgbClr val="5CC9E3"/>
              </a:solidFill>
              <a:latin typeface="Arial"/>
              <a:cs typeface="Arial"/>
            </a:endParaRPr>
          </a:p>
        </p:txBody>
      </p:sp>
      <p:pic>
        <p:nvPicPr>
          <p:cNvPr id="14" name="Picture 1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1632194"/>
            <a:ext cx="1937346" cy="5227031"/>
          </a:xfrm>
          <a:prstGeom prst="rect">
            <a:avLst/>
          </a:prstGeom>
        </p:spPr>
      </p:pic>
      <p:pic>
        <p:nvPicPr>
          <p:cNvPr id="15" name="Picture 1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
        <p:nvSpPr>
          <p:cNvPr id="2" name="Rectangle 1"/>
          <p:cNvSpPr/>
          <p:nvPr/>
        </p:nvSpPr>
        <p:spPr>
          <a:xfrm>
            <a:off x="1436913" y="2348352"/>
            <a:ext cx="6701247" cy="3785652"/>
          </a:xfrm>
          <a:prstGeom prst="rect">
            <a:avLst/>
          </a:prstGeom>
        </p:spPr>
        <p:txBody>
          <a:bodyPr wrap="square">
            <a:spAutoFit/>
          </a:bodyPr>
          <a:lstStyle/>
          <a:p>
            <a:pPr marL="342900" indent="-342900">
              <a:buClr>
                <a:srgbClr val="36B555"/>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Ymateb </a:t>
            </a:r>
            <a:r>
              <a:rPr lang="cy-GB" sz="2400" dirty="0">
                <a:latin typeface="Arial" panose="020B0604020202020204" pitchFamily="34" charset="0"/>
                <a:cs typeface="Arial" panose="020B0604020202020204" pitchFamily="34" charset="0"/>
              </a:rPr>
              <a:t>i ystod eang o geisiadau</a:t>
            </a:r>
            <a:endParaRPr lang="en-GB" sz="2400" dirty="0">
              <a:latin typeface="Arial" panose="020B0604020202020204" pitchFamily="34" charset="0"/>
              <a:cs typeface="Arial" panose="020B0604020202020204" pitchFamily="34" charset="0"/>
            </a:endParaRPr>
          </a:p>
          <a:p>
            <a:pPr marL="342900" indent="-342900">
              <a:buClr>
                <a:srgbClr val="36B555"/>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Galw </a:t>
            </a:r>
            <a:r>
              <a:rPr lang="cy-GB" sz="2400" dirty="0">
                <a:latin typeface="Arial" panose="020B0604020202020204" pitchFamily="34" charset="0"/>
                <a:cs typeface="Arial" panose="020B0604020202020204" pitchFamily="34" charset="0"/>
              </a:rPr>
              <a:t>cynyddol ac amser cyfyngedig</a:t>
            </a:r>
            <a:endParaRPr lang="en-GB" sz="2400" dirty="0">
              <a:latin typeface="Arial" panose="020B0604020202020204" pitchFamily="34" charset="0"/>
              <a:cs typeface="Arial" panose="020B0604020202020204" pitchFamily="34" charset="0"/>
            </a:endParaRPr>
          </a:p>
          <a:p>
            <a:pPr marL="342900" indent="-342900">
              <a:buClr>
                <a:srgbClr val="36B555"/>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Gorfod </a:t>
            </a:r>
            <a:r>
              <a:rPr lang="cy-GB" sz="2400" dirty="0">
                <a:latin typeface="Arial" panose="020B0604020202020204" pitchFamily="34" charset="0"/>
                <a:cs typeface="Arial" panose="020B0604020202020204" pitchFamily="34" charset="0"/>
              </a:rPr>
              <a:t>nodi'r hyn sydd bwysicaf i'r unigolyn </a:t>
            </a:r>
            <a:endParaRPr lang="en-GB" sz="2400" dirty="0">
              <a:latin typeface="Arial" panose="020B0604020202020204" pitchFamily="34" charset="0"/>
              <a:cs typeface="Arial" panose="020B0604020202020204" pitchFamily="34" charset="0"/>
            </a:endParaRPr>
          </a:p>
          <a:p>
            <a:pPr marL="342900" indent="-342900">
              <a:buClr>
                <a:srgbClr val="36B555"/>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Rhoi'r </a:t>
            </a:r>
            <a:r>
              <a:rPr lang="cy-GB" sz="2400" dirty="0">
                <a:latin typeface="Arial" panose="020B0604020202020204" pitchFamily="34" charset="0"/>
                <a:cs typeface="Arial" panose="020B0604020202020204" pitchFamily="34" charset="0"/>
              </a:rPr>
              <a:t>ymateb cywir</a:t>
            </a:r>
            <a:endParaRPr lang="en-GB" sz="2400" dirty="0">
              <a:latin typeface="Arial" panose="020B0604020202020204" pitchFamily="34" charset="0"/>
              <a:cs typeface="Arial" panose="020B0604020202020204" pitchFamily="34" charset="0"/>
            </a:endParaRPr>
          </a:p>
          <a:p>
            <a:pPr marL="342900" indent="-342900">
              <a:buClr>
                <a:srgbClr val="36B555"/>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Teimlo’n </a:t>
            </a:r>
            <a:r>
              <a:rPr lang="cy-GB" sz="2400" dirty="0">
                <a:latin typeface="Arial" panose="020B0604020202020204" pitchFamily="34" charset="0"/>
                <a:cs typeface="Arial" panose="020B0604020202020204" pitchFamily="34" charset="0"/>
              </a:rPr>
              <a:t>ddiogel</a:t>
            </a:r>
            <a:endParaRPr lang="en-GB" sz="2400" dirty="0">
              <a:latin typeface="Arial" panose="020B0604020202020204" pitchFamily="34" charset="0"/>
              <a:cs typeface="Arial" panose="020B0604020202020204" pitchFamily="34" charset="0"/>
            </a:endParaRPr>
          </a:p>
          <a:p>
            <a:pPr marL="342900" indent="-342900">
              <a:buClr>
                <a:srgbClr val="36B555"/>
              </a:buClr>
              <a:buFont typeface="Arial" panose="020B0604020202020204" pitchFamily="34" charset="0"/>
              <a:buChar char="•"/>
            </a:pPr>
            <a:r>
              <a:rPr lang="cy-GB" sz="2400" dirty="0">
                <a:latin typeface="Arial" panose="020B0604020202020204" pitchFamily="34" charset="0"/>
                <a:cs typeface="Arial" panose="020B0604020202020204" pitchFamily="34" charset="0"/>
              </a:rPr>
              <a:t>T</a:t>
            </a:r>
            <a:r>
              <a:rPr lang="cy-GB" sz="2400" dirty="0" smtClean="0">
                <a:latin typeface="Arial" panose="020B0604020202020204" pitchFamily="34" charset="0"/>
                <a:cs typeface="Arial" panose="020B0604020202020204" pitchFamily="34" charset="0"/>
              </a:rPr>
              <a:t>eimlo'n </a:t>
            </a:r>
            <a:r>
              <a:rPr lang="cy-GB" sz="2400" dirty="0">
                <a:latin typeface="Arial" panose="020B0604020202020204" pitchFamily="34" charset="0"/>
                <a:cs typeface="Arial" panose="020B0604020202020204" pitchFamily="34" charset="0"/>
              </a:rPr>
              <a:t>dda ynglŷn â pha mor dda rydych yn gwneud eich gwaith</a:t>
            </a:r>
            <a:endParaRPr lang="en-GB" sz="2400" dirty="0">
              <a:latin typeface="Arial" panose="020B0604020202020204" pitchFamily="34" charset="0"/>
              <a:cs typeface="Arial" panose="020B0604020202020204" pitchFamily="34" charset="0"/>
            </a:endParaRPr>
          </a:p>
          <a:p>
            <a:pPr marL="342900" indent="-342900">
              <a:buClr>
                <a:srgbClr val="36B555"/>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Darparu </a:t>
            </a:r>
            <a:r>
              <a:rPr lang="cy-GB" sz="2400" dirty="0">
                <a:latin typeface="Arial" panose="020B0604020202020204" pitchFamily="34" charset="0"/>
                <a:cs typeface="Arial" panose="020B0604020202020204" pitchFamily="34" charset="0"/>
              </a:rPr>
              <a:t>Gwybodaeth, Cyngor a Chymorth wyneb yn wyneb neu dros y ffôn</a:t>
            </a:r>
            <a:endParaRPr lang="en-GB" sz="2400" dirty="0">
              <a:latin typeface="Arial" panose="020B0604020202020204" pitchFamily="34" charset="0"/>
              <a:cs typeface="Arial" panose="020B0604020202020204" pitchFamily="34" charset="0"/>
            </a:endParaRPr>
          </a:p>
          <a:p>
            <a:endParaRPr lang="en-GB" sz="2400" b="1" dirty="0">
              <a:solidFill>
                <a:srgbClr val="36B555"/>
              </a:solidFill>
              <a:latin typeface="Arial" panose="020B0604020202020204" pitchFamily="34" charset="0"/>
              <a:cs typeface="Arial" panose="020B0604020202020204" pitchFamily="34" charset="0"/>
            </a:endParaRPr>
          </a:p>
        </p:txBody>
      </p:sp>
      <p:sp>
        <p:nvSpPr>
          <p:cNvPr id="3" name="Rectangle 2"/>
          <p:cNvSpPr/>
          <p:nvPr/>
        </p:nvSpPr>
        <p:spPr>
          <a:xfrm>
            <a:off x="770707" y="128564"/>
            <a:ext cx="6544491" cy="2031325"/>
          </a:xfrm>
          <a:prstGeom prst="rect">
            <a:avLst/>
          </a:prstGeom>
        </p:spPr>
        <p:txBody>
          <a:bodyPr wrap="square">
            <a:spAutoFit/>
          </a:bodyPr>
          <a:lstStyle/>
          <a:p>
            <a:pPr algn="ctr"/>
            <a:r>
              <a:rPr lang="cy-GB" sz="4200" b="1" dirty="0">
                <a:solidFill>
                  <a:srgbClr val="36B555"/>
                </a:solidFill>
                <a:latin typeface="Arial" panose="020B0604020202020204" pitchFamily="34" charset="0"/>
                <a:cs typeface="Arial" panose="020B0604020202020204" pitchFamily="34" charset="0"/>
              </a:rPr>
              <a:t>Cyd-destun Gwybodaeth, Cyngor a Chymorth </a:t>
            </a:r>
            <a:endParaRPr lang="en-GB" sz="4200" b="1" dirty="0">
              <a:solidFill>
                <a:srgbClr val="36B5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5594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56754" y="2293556"/>
            <a:ext cx="1774526" cy="4787737"/>
          </a:xfrm>
          <a:prstGeom prst="rect">
            <a:avLst/>
          </a:prstGeom>
        </p:spPr>
      </p:pic>
      <p:pic>
        <p:nvPicPr>
          <p:cNvPr id="16" name="Picture 1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265518"/>
            <a:ext cx="1385889" cy="2815775"/>
          </a:xfrm>
          <a:prstGeom prst="rect">
            <a:avLst/>
          </a:prstGeom>
        </p:spPr>
      </p:pic>
      <p:sp>
        <p:nvSpPr>
          <p:cNvPr id="2" name="Rectangle 1"/>
          <p:cNvSpPr/>
          <p:nvPr/>
        </p:nvSpPr>
        <p:spPr>
          <a:xfrm>
            <a:off x="1402080" y="1446916"/>
            <a:ext cx="6844937" cy="4893647"/>
          </a:xfrm>
          <a:prstGeom prst="rect">
            <a:avLst/>
          </a:prstGeom>
        </p:spPr>
        <p:txBody>
          <a:bodyPr wrap="square">
            <a:spAutoFit/>
          </a:bodyPr>
          <a:lstStyle/>
          <a:p>
            <a:r>
              <a:rPr lang="cy-GB" sz="2400" dirty="0">
                <a:latin typeface="Arial" panose="020B0604020202020204" pitchFamily="34" charset="0"/>
                <a:cs typeface="Arial" panose="020B0604020202020204" pitchFamily="34" charset="0"/>
              </a:rPr>
              <a:t>Pa un a oes gennym 5 munud neu 5 awr, mae gwrando medrus yn hanfodol. Mae staff medrus yn galluogi pobl i egluro eu meddyliau a mynegi beth sydd bwysicaf iddynt hwy. Os ydym yn credu hyn, mae angen i ni greu amgylcheddau sy’n caniatáu i staff ymarfer yn y ffordd hon. Rydym ni ar ein hennill AC mae’r unigolyn a’i deulu ar eu hennill.</a:t>
            </a:r>
            <a:endParaRPr lang="en-GB" sz="2400" dirty="0">
              <a:latin typeface="Arial" panose="020B0604020202020204" pitchFamily="34" charset="0"/>
              <a:cs typeface="Arial" panose="020B0604020202020204" pitchFamily="34" charset="0"/>
            </a:endParaRPr>
          </a:p>
          <a:p>
            <a:r>
              <a:rPr lang="cy-GB"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r>
              <a:rPr lang="cy-GB" sz="2400" b="1" dirty="0">
                <a:solidFill>
                  <a:srgbClr val="36B555"/>
                </a:solidFill>
                <a:latin typeface="Arial" panose="020B0604020202020204" pitchFamily="34" charset="0"/>
                <a:cs typeface="Arial" panose="020B0604020202020204" pitchFamily="34" charset="0"/>
              </a:rPr>
              <a:t>Myth:</a:t>
            </a:r>
            <a:r>
              <a:rPr lang="cy-GB" sz="2400" dirty="0">
                <a:solidFill>
                  <a:srgbClr val="36B555"/>
                </a:solidFill>
                <a:latin typeface="Arial" panose="020B0604020202020204" pitchFamily="34" charset="0"/>
                <a:cs typeface="Arial" panose="020B0604020202020204" pitchFamily="34" charset="0"/>
              </a:rPr>
              <a:t> </a:t>
            </a:r>
            <a:r>
              <a:rPr lang="cy-GB" sz="2400" dirty="0">
                <a:latin typeface="Arial" panose="020B0604020202020204" pitchFamily="34" charset="0"/>
                <a:cs typeface="Arial" panose="020B0604020202020204" pitchFamily="34" charset="0"/>
              </a:rPr>
              <a:t>Nid oes angen </a:t>
            </a:r>
            <a:r>
              <a:rPr lang="cy-GB" sz="2400" i="1" dirty="0">
                <a:latin typeface="Arial" panose="020B0604020202020204" pitchFamily="34" charset="0"/>
                <a:cs typeface="Arial" panose="020B0604020202020204" pitchFamily="34" charset="0"/>
              </a:rPr>
              <a:t>llawer iawn mwy o amser </a:t>
            </a:r>
            <a:r>
              <a:rPr lang="cy-GB" sz="2400" dirty="0">
                <a:latin typeface="Arial" panose="020B0604020202020204" pitchFamily="34" charset="0"/>
                <a:cs typeface="Arial" panose="020B0604020202020204" pitchFamily="34" charset="0"/>
              </a:rPr>
              <a:t>o reidrwydd i gael sgwrs sy’n grymuso / yn seiliedig ar gryfderau gyda rhywun. </a:t>
            </a:r>
            <a:endParaRPr lang="en-GB" sz="2400" dirty="0">
              <a:latin typeface="Arial" panose="020B0604020202020204" pitchFamily="34" charset="0"/>
              <a:cs typeface="Arial" panose="020B0604020202020204" pitchFamily="34" charset="0"/>
            </a:endParaRPr>
          </a:p>
          <a:p>
            <a:r>
              <a:rPr lang="cy-GB" sz="2400" dirty="0">
                <a:latin typeface="Arial" panose="020B0604020202020204" pitchFamily="34" charset="0"/>
                <a:cs typeface="Arial" panose="020B0604020202020204" pitchFamily="34" charset="0"/>
              </a:rPr>
              <a:t>Gall ddibynnu ar ble rydych chi’n dechrau!</a:t>
            </a:r>
            <a:endParaRPr lang="en-GB" sz="2400" dirty="0">
              <a:latin typeface="Arial" panose="020B0604020202020204" pitchFamily="34" charset="0"/>
              <a:cs typeface="Arial" panose="020B0604020202020204" pitchFamily="34" charset="0"/>
            </a:endParaRPr>
          </a:p>
        </p:txBody>
      </p:sp>
      <p:sp>
        <p:nvSpPr>
          <p:cNvPr id="3" name="Rectangle 2"/>
          <p:cNvSpPr/>
          <p:nvPr/>
        </p:nvSpPr>
        <p:spPr>
          <a:xfrm>
            <a:off x="1712885" y="305191"/>
            <a:ext cx="5718232" cy="738664"/>
          </a:xfrm>
          <a:prstGeom prst="rect">
            <a:avLst/>
          </a:prstGeom>
        </p:spPr>
        <p:txBody>
          <a:bodyPr wrap="none">
            <a:spAutoFit/>
          </a:bodyPr>
          <a:lstStyle/>
          <a:p>
            <a:pPr algn="ctr"/>
            <a:r>
              <a:rPr lang="en-US" sz="4200" b="1" dirty="0" smtClean="0">
                <a:solidFill>
                  <a:srgbClr val="36B555"/>
                </a:solidFill>
                <a:latin typeface="Arial" panose="020B0604020202020204" pitchFamily="34" charset="0"/>
                <a:cs typeface="Arial" panose="020B0604020202020204" pitchFamily="34" charset="0"/>
              </a:rPr>
              <a:t>5, 15 </a:t>
            </a:r>
            <a:r>
              <a:rPr lang="en-US" sz="4200" b="1" dirty="0" err="1" smtClean="0">
                <a:solidFill>
                  <a:srgbClr val="36B555"/>
                </a:solidFill>
                <a:latin typeface="Arial" panose="020B0604020202020204" pitchFamily="34" charset="0"/>
                <a:cs typeface="Arial" panose="020B0604020202020204" pitchFamily="34" charset="0"/>
              </a:rPr>
              <a:t>neu</a:t>
            </a:r>
            <a:r>
              <a:rPr lang="en-US" sz="4200" b="1" dirty="0" smtClean="0">
                <a:solidFill>
                  <a:srgbClr val="36B555"/>
                </a:solidFill>
                <a:latin typeface="Arial" panose="020B0604020202020204" pitchFamily="34" charset="0"/>
                <a:cs typeface="Arial" panose="020B0604020202020204" pitchFamily="34" charset="0"/>
              </a:rPr>
              <a:t> 50 </a:t>
            </a:r>
            <a:r>
              <a:rPr lang="en-US" sz="4200" b="1" dirty="0" err="1" smtClean="0">
                <a:solidFill>
                  <a:srgbClr val="36B555"/>
                </a:solidFill>
                <a:latin typeface="Arial" panose="020B0604020202020204" pitchFamily="34" charset="0"/>
                <a:cs typeface="Arial" panose="020B0604020202020204" pitchFamily="34" charset="0"/>
              </a:rPr>
              <a:t>munud</a:t>
            </a:r>
            <a:r>
              <a:rPr lang="en-US" sz="4200" b="1" dirty="0" smtClean="0">
                <a:solidFill>
                  <a:srgbClr val="36B555"/>
                </a:solidFill>
                <a:latin typeface="Arial" panose="020B0604020202020204" pitchFamily="34" charset="0"/>
                <a:cs typeface="Arial" panose="020B0604020202020204" pitchFamily="34" charset="0"/>
              </a:rPr>
              <a:t>…</a:t>
            </a:r>
            <a:endParaRPr lang="en-GB" sz="4200" dirty="0">
              <a:solidFill>
                <a:srgbClr val="36B5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2756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119" y="1363046"/>
            <a:ext cx="7743825" cy="4801314"/>
          </a:xfrm>
          <a:prstGeom prst="rect">
            <a:avLst/>
          </a:prstGeom>
        </p:spPr>
        <p:txBody>
          <a:bodyPr wrap="square">
            <a:spAutoFit/>
          </a:bodyPr>
          <a:lstStyle/>
          <a:p>
            <a:pPr marL="342900" indent="-342900">
              <a:buClr>
                <a:srgbClr val="36B555"/>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Os </a:t>
            </a:r>
            <a:r>
              <a:rPr lang="cy-GB" sz="2400" dirty="0">
                <a:latin typeface="Arial" panose="020B0604020202020204" pitchFamily="34" charset="0"/>
                <a:cs typeface="Arial" panose="020B0604020202020204" pitchFamily="34" charset="0"/>
              </a:rPr>
              <a:t>ydym yn dechrau’r sgwrs gyda chyfres o gwestiynau, sut rydym yn gwneud i bobl deimlo? : - yn ddryslyd, dan bwysau, yn teimlo y gallent fethu’r ‘asesiad’, a bod yn rhaid iddynt orliwio’r broblem er mwyn cael gwasanaeth.</a:t>
            </a:r>
            <a:endParaRPr lang="en-GB" sz="2400" dirty="0">
              <a:latin typeface="Arial" panose="020B0604020202020204" pitchFamily="34" charset="0"/>
              <a:cs typeface="Arial" panose="020B0604020202020204" pitchFamily="34" charset="0"/>
            </a:endParaRPr>
          </a:p>
          <a:p>
            <a:pPr>
              <a:buClr>
                <a:srgbClr val="36B555"/>
              </a:buClr>
            </a:pPr>
            <a:endParaRPr lang="en-GB" sz="2400" dirty="0">
              <a:latin typeface="Arial" panose="020B0604020202020204" pitchFamily="34" charset="0"/>
              <a:cs typeface="Arial" panose="020B0604020202020204" pitchFamily="34" charset="0"/>
            </a:endParaRPr>
          </a:p>
          <a:p>
            <a:pPr marL="342900" indent="-342900">
              <a:buClr>
                <a:srgbClr val="36B555"/>
              </a:buClr>
              <a:buFont typeface="Arial" panose="020B0604020202020204" pitchFamily="34" charset="0"/>
              <a:buChar char="•"/>
            </a:pPr>
            <a:r>
              <a:rPr lang="cy-GB" sz="2400" dirty="0" smtClean="0">
                <a:latin typeface="Arial" panose="020B0604020202020204" pitchFamily="34" charset="0"/>
                <a:cs typeface="Arial" panose="020B0604020202020204" pitchFamily="34" charset="0"/>
              </a:rPr>
              <a:t>Os </a:t>
            </a:r>
            <a:r>
              <a:rPr lang="cy-GB" sz="2400" dirty="0">
                <a:latin typeface="Arial" panose="020B0604020202020204" pitchFamily="34" charset="0"/>
                <a:cs typeface="Arial" panose="020B0604020202020204" pitchFamily="34" charset="0"/>
              </a:rPr>
              <a:t>ydym yn dechrau’r sgwrs yn syml drwy </a:t>
            </a:r>
            <a:r>
              <a:rPr lang="cy-GB" sz="2400" b="1" dirty="0">
                <a:latin typeface="Arial" panose="020B0604020202020204" pitchFamily="34" charset="0"/>
                <a:cs typeface="Arial" panose="020B0604020202020204" pitchFamily="34" charset="0"/>
              </a:rPr>
              <a:t>wrando </a:t>
            </a:r>
            <a:r>
              <a:rPr lang="cy-GB" sz="2400" dirty="0">
                <a:latin typeface="Arial" panose="020B0604020202020204" pitchFamily="34" charset="0"/>
                <a:cs typeface="Arial" panose="020B0604020202020204" pitchFamily="34" charset="0"/>
              </a:rPr>
              <a:t>a dangos </a:t>
            </a:r>
            <a:r>
              <a:rPr lang="cy-GB" sz="2400" b="1" dirty="0">
                <a:latin typeface="Arial" panose="020B0604020202020204" pitchFamily="34" charset="0"/>
                <a:cs typeface="Arial" panose="020B0604020202020204" pitchFamily="34" charset="0"/>
              </a:rPr>
              <a:t>empathi </a:t>
            </a:r>
            <a:r>
              <a:rPr lang="cy-GB" sz="2400" dirty="0">
                <a:latin typeface="Arial" panose="020B0604020202020204" pitchFamily="34" charset="0"/>
                <a:cs typeface="Arial" panose="020B0604020202020204" pitchFamily="34" charset="0"/>
              </a:rPr>
              <a:t>ac </a:t>
            </a:r>
            <a:r>
              <a:rPr lang="cy-GB" sz="2400" b="1" dirty="0">
                <a:latin typeface="Arial" panose="020B0604020202020204" pitchFamily="34" charset="0"/>
                <a:cs typeface="Arial" panose="020B0604020202020204" pitchFamily="34" charset="0"/>
              </a:rPr>
              <a:t>adlewyrchu</a:t>
            </a:r>
            <a:r>
              <a:rPr lang="cy-GB" sz="2400" dirty="0">
                <a:latin typeface="Arial" panose="020B0604020202020204" pitchFamily="34" charset="0"/>
                <a:cs typeface="Arial" panose="020B0604020202020204" pitchFamily="34" charset="0"/>
              </a:rPr>
              <a:t>, gallwn ddod ochr yn ochr â’r unigolyn. Mae cael eu clywed yn bwysig i bobl, ac o wneud hynny, gallwn symud ymlaen, er enghraifft, i ofyn beth ddigwyddodd heddiw, os digwyddodd unrhyw beth, i wneud iddynt godi’r ffôn.  </a:t>
            </a:r>
            <a:endParaRPr lang="en-GB" sz="2400" dirty="0">
              <a:latin typeface="Arial" panose="020B0604020202020204" pitchFamily="34" charset="0"/>
              <a:cs typeface="Arial" panose="020B0604020202020204" pitchFamily="34" charset="0"/>
            </a:endParaRPr>
          </a:p>
          <a:p>
            <a:pPr marL="342900" indent="-342900" defTabSz="914377">
              <a:buClr>
                <a:srgbClr val="ED1E87"/>
              </a:buClr>
              <a:buFont typeface="Arial" panose="020B0604020202020204" pitchFamily="34" charset="0"/>
              <a:buChar char="•"/>
            </a:pPr>
            <a:endParaRPr lang="en-GB" altLang="en-US" dirty="0">
              <a:solidFill>
                <a:srgbClr val="595959"/>
              </a:solidFill>
              <a:latin typeface="Arial"/>
              <a:cs typeface="Arial"/>
            </a:endParaRPr>
          </a:p>
        </p:txBody>
      </p:sp>
      <p:pic>
        <p:nvPicPr>
          <p:cNvPr id="15" name="Picture 1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2" y="3275847"/>
            <a:ext cx="1386241" cy="3740131"/>
          </a:xfrm>
          <a:prstGeom prst="rect">
            <a:avLst/>
          </a:prstGeom>
        </p:spPr>
      </p:pic>
      <p:pic>
        <p:nvPicPr>
          <p:cNvPr id="16" name="Picture 1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925751" y="4056512"/>
            <a:ext cx="1385889" cy="2815775"/>
          </a:xfrm>
          <a:prstGeom prst="rect">
            <a:avLst/>
          </a:prstGeom>
        </p:spPr>
      </p:pic>
    </p:spTree>
    <p:extLst>
      <p:ext uri="{BB962C8B-B14F-4D97-AF65-F5344CB8AC3E}">
        <p14:creationId xmlns:p14="http://schemas.microsoft.com/office/powerpoint/2010/main" val="2669980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0949" y="153607"/>
            <a:ext cx="1495614" cy="1300794"/>
          </a:xfrm>
          <a:prstGeom prst="rect">
            <a:avLst/>
          </a:prstGeom>
        </p:spPr>
      </p:pic>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0" y="1645257"/>
            <a:ext cx="1937346" cy="5227031"/>
          </a:xfrm>
          <a:prstGeom prst="rect">
            <a:avLst/>
          </a:prstGeom>
        </p:spPr>
      </p:pic>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
        <p:nvSpPr>
          <p:cNvPr id="3" name="Rectangle 2"/>
          <p:cNvSpPr/>
          <p:nvPr/>
        </p:nvSpPr>
        <p:spPr>
          <a:xfrm>
            <a:off x="1344247" y="1945640"/>
            <a:ext cx="6413863" cy="1938992"/>
          </a:xfrm>
          <a:prstGeom prst="rect">
            <a:avLst/>
          </a:prstGeom>
        </p:spPr>
        <p:txBody>
          <a:bodyPr wrap="square">
            <a:spAutoFit/>
          </a:bodyPr>
          <a:lstStyle/>
          <a:p>
            <a:r>
              <a:rPr lang="cy-GB" sz="2400" dirty="0">
                <a:latin typeface="Arial" panose="020B0604020202020204" pitchFamily="34" charset="0"/>
                <a:cs typeface="Arial" panose="020B0604020202020204" pitchFamily="34" charset="0"/>
              </a:rPr>
              <a:t>Beth fyddai canlyniad parhau i gael ein llywio’n bennaf gan y syniad o feini prawf cymhwysedd ac asesiadau a arweinir gan y gwasanaeth fel sail i’r modd y rhyngweithiwn â’r bobl sy’n troi atom am gymorth?</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4091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4331</TotalTime>
  <Words>3108</Words>
  <Application>Microsoft Office PowerPoint</Application>
  <PresentationFormat>On-screen Show (4:3)</PresentationFormat>
  <Paragraphs>419</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Cyflwyniad i’r adnoddau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Denbighshire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Clare &amp; Bev</dc:title>
  <dc:creator>Clare Hughes</dc:creator>
  <cp:lastModifiedBy>Laptop</cp:lastModifiedBy>
  <cp:revision>301</cp:revision>
  <cp:lastPrinted>2016-06-06T14:57:54Z</cp:lastPrinted>
  <dcterms:created xsi:type="dcterms:W3CDTF">2015-12-11T11:52:52Z</dcterms:created>
  <dcterms:modified xsi:type="dcterms:W3CDTF">2017-10-18T12:35:17Z</dcterms:modified>
</cp:coreProperties>
</file>