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7"/>
  </p:notesMasterIdLst>
  <p:sldIdLst>
    <p:sldId id="296" r:id="rId3"/>
    <p:sldId id="269" r:id="rId4"/>
    <p:sldId id="268" r:id="rId5"/>
    <p:sldId id="257" r:id="rId6"/>
    <p:sldId id="265" r:id="rId7"/>
    <p:sldId id="271" r:id="rId8"/>
    <p:sldId id="270" r:id="rId9"/>
    <p:sldId id="259" r:id="rId10"/>
    <p:sldId id="272" r:id="rId11"/>
    <p:sldId id="260" r:id="rId12"/>
    <p:sldId id="263" r:id="rId13"/>
    <p:sldId id="261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5" r:id="rId3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C9E3"/>
    <a:srgbClr val="C50067"/>
    <a:srgbClr val="36B555"/>
    <a:srgbClr val="E9B73C"/>
    <a:srgbClr val="D47C30"/>
    <a:srgbClr val="F9E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30" autoAdjust="0"/>
    <p:restoredTop sz="75181" autoAdjust="0"/>
  </p:normalViewPr>
  <p:slideViewPr>
    <p:cSldViewPr snapToGrid="0">
      <p:cViewPr>
        <p:scale>
          <a:sx n="86" d="100"/>
          <a:sy n="86" d="100"/>
        </p:scale>
        <p:origin x="-1266" y="-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317E1B6-612E-4EAB-AEB5-83CB761930C8}" type="datetimeFigureOut">
              <a:rPr lang="en-GB" smtClean="0"/>
              <a:pPr/>
              <a:t>13/07/2016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9D6F3E-2A04-40F1-9BCF-6E1D5656135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71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Dylai’r dysgwyr sy’n cwblhau’r modiwl hwn fod wedi cwblhau’r modiwl cyflwyniadol ar gyfer y cwrs </a:t>
            </a:r>
            <a:r>
              <a:rPr lang="en-GB" i="1" baseline="0" dirty="0" smtClean="0"/>
              <a:t>a</a:t>
            </a:r>
            <a:r>
              <a:rPr lang="en-GB" baseline="0" dirty="0" smtClean="0"/>
              <a:t> Modiwl 1 – Beth yw Eiriolaeth…?.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D6F3E-2A04-40F1-9BCF-6E1D56561353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0928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noProof="0" dirty="0" smtClean="0"/>
              <a:t>NOD: Egluro</a:t>
            </a:r>
            <a:r>
              <a:rPr lang="cy-GB" baseline="0" noProof="0" dirty="0" smtClean="0"/>
              <a:t> </a:t>
            </a:r>
            <a:r>
              <a:rPr lang="cy-GB" baseline="0" noProof="0" dirty="0" smtClean="0"/>
              <a:t>nad dim ond siarad yw ystyr mynegi. </a:t>
            </a:r>
          </a:p>
          <a:p>
            <a:endParaRPr lang="cy-GB" noProof="0" dirty="0" smtClean="0"/>
          </a:p>
          <a:p>
            <a:r>
              <a:rPr lang="cy-GB" noProof="0" dirty="0" smtClean="0"/>
              <a:t>HYFFORDDWR: </a:t>
            </a:r>
            <a:r>
              <a:rPr lang="cy-GB" noProof="0" dirty="0" smtClean="0"/>
              <a:t>Pwynt</a:t>
            </a:r>
            <a:r>
              <a:rPr lang="cy-GB" baseline="0" noProof="0" dirty="0" smtClean="0"/>
              <a:t> </a:t>
            </a:r>
            <a:r>
              <a:rPr lang="cy-GB" baseline="0" noProof="0" dirty="0" smtClean="0"/>
              <a:t>trafod – iaith y corff yw 55% o gyfathrebu, tôn y llais yw 38%, a’r geiriau gwirioneddol a siaradir yw 7% </a:t>
            </a:r>
            <a:r>
              <a:rPr lang="cy-GB" noProof="0" dirty="0" smtClean="0"/>
              <a:t>(</a:t>
            </a:r>
            <a:r>
              <a:rPr lang="cy-GB" noProof="0" dirty="0" smtClean="0"/>
              <a:t>Mehrabian &amp; Wiener, 1967</a:t>
            </a:r>
            <a:r>
              <a:rPr lang="cy-GB" noProof="0" dirty="0" smtClean="0"/>
              <a:t>).</a:t>
            </a:r>
            <a:endParaRPr lang="cy-GB" noProof="0" dirty="0" smtClean="0"/>
          </a:p>
          <a:p>
            <a:endParaRPr lang="cy-GB" noProof="0" dirty="0" smtClean="0"/>
          </a:p>
          <a:p>
            <a:r>
              <a:rPr lang="cy-GB" noProof="0" dirty="0" smtClean="0"/>
              <a:t>Unwaith </a:t>
            </a:r>
            <a:r>
              <a:rPr lang="cy-GB" noProof="0" dirty="0" smtClean="0"/>
              <a:t>eto, mae rhai elfennau yn gysylltiedig â rhai eraill e.e. rhan o fod yn bendant yw defnyddio iaith briodol (megis </a:t>
            </a:r>
            <a:r>
              <a:rPr lang="cy-GB" noProof="0" dirty="0" smtClean="0"/>
              <a:t>‘Dw i’n </a:t>
            </a:r>
            <a:r>
              <a:rPr lang="cy-GB" noProof="0" dirty="0" smtClean="0"/>
              <a:t>teimlo’n ofidus pan..’ yn hytrach na ‘Rwyt</a:t>
            </a:r>
            <a:r>
              <a:rPr lang="cy-GB" baseline="0" noProof="0" dirty="0" smtClean="0"/>
              <a:t> ti’n peri gofid i mi pan rwyt ti’n</a:t>
            </a:r>
            <a:r>
              <a:rPr lang="cy-GB" baseline="0" noProof="0" dirty="0" smtClean="0"/>
              <a:t>..’).</a:t>
            </a:r>
            <a:endParaRPr lang="cy-GB" noProof="0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D6F3E-2A04-40F1-9BCF-6E1D56561353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83810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NOD:</a:t>
            </a:r>
            <a:r>
              <a:rPr lang="en-GB" baseline="0" dirty="0" smtClean="0"/>
              <a:t> </a:t>
            </a:r>
            <a:r>
              <a:rPr lang="cy-GB" noProof="0" dirty="0" smtClean="0"/>
              <a:t>Cynnig </a:t>
            </a:r>
            <a:r>
              <a:rPr lang="cy-GB" noProof="0" dirty="0" smtClean="0"/>
              <a:t>ymarferion ymarferol i’r dysgwyr ddiffinio,</a:t>
            </a:r>
            <a:r>
              <a:rPr lang="cy-GB" baseline="0" noProof="0" dirty="0" smtClean="0"/>
              <a:t> archwilio a gwella eu sgiliau rhyngbersonol er mwyn gwella eu gallu i </a:t>
            </a:r>
            <a:r>
              <a:rPr lang="cy-GB" baseline="0" noProof="0" dirty="0" smtClean="0"/>
              <a:t>gynnig </a:t>
            </a:r>
            <a:r>
              <a:rPr lang="cy-GB" baseline="0" noProof="0" dirty="0" smtClean="0"/>
              <a:t>cymorth eiriolaeth.</a:t>
            </a:r>
          </a:p>
          <a:p>
            <a:endParaRPr lang="cy-GB" baseline="0" noProof="0" dirty="0" smtClean="0"/>
          </a:p>
          <a:p>
            <a:r>
              <a:rPr lang="cy-GB" baseline="0" noProof="0" dirty="0" smtClean="0"/>
              <a:t>HYFFORDDWR: Dylai’r gweithdy ymarfer sgiliau gael ei addasu i ddiwallu anghenion y gynulleidfa a’r amser sydd ar gael. Awgrymir y </a:t>
            </a:r>
            <a:r>
              <a:rPr lang="cy-GB" baseline="0" noProof="0" dirty="0" smtClean="0"/>
              <a:t>canlynol </a:t>
            </a:r>
            <a:r>
              <a:rPr lang="cy-GB" baseline="0" noProof="0" dirty="0" smtClean="0"/>
              <a:t>fel ymarferion sy’n rhoi cyfle i ddysgwyr archwilio a/neu wella eu sgiliau rhyngbersonol. Mae rhai ymarferion </a:t>
            </a:r>
            <a:r>
              <a:rPr lang="cy-GB" baseline="0" noProof="0" dirty="0" smtClean="0"/>
              <a:t>yn </a:t>
            </a:r>
            <a:r>
              <a:rPr lang="cy-GB" baseline="0" noProof="0" dirty="0" smtClean="0"/>
              <a:t>cwmpasu grŵp o sgiliau, mae eraill yn canolbwyntio ar un.</a:t>
            </a:r>
          </a:p>
          <a:p>
            <a:endParaRPr lang="cy-GB" baseline="0" noProof="0" dirty="0" smtClean="0"/>
          </a:p>
          <a:p>
            <a:r>
              <a:rPr lang="cy-GB" baseline="0" noProof="0" dirty="0" smtClean="0"/>
              <a:t>Os </a:t>
            </a:r>
            <a:r>
              <a:rPr lang="cy-GB" baseline="0" noProof="0" dirty="0" smtClean="0"/>
              <a:t>oes gennych ddigon o le, digon o ddysgwyr a chyd-hwyluswyr, gallech ddewis cynnal sesiwn ‘carwsél’ lle mae </a:t>
            </a:r>
            <a:r>
              <a:rPr lang="cy-GB" baseline="0" noProof="0" dirty="0" smtClean="0"/>
              <a:t>dysgwyr </a:t>
            </a:r>
            <a:r>
              <a:rPr lang="cy-GB" baseline="0" noProof="0" dirty="0" smtClean="0"/>
              <a:t>yn symud o gwmpas i brofi’r ymaferion sy’n diwallu eu hanghenion orau. Diben yr </a:t>
            </a:r>
            <a:r>
              <a:rPr lang="cy-GB" baseline="0" noProof="0" dirty="0" smtClean="0"/>
              <a:t>ymarferion </a:t>
            </a:r>
            <a:r>
              <a:rPr lang="cy-GB" baseline="0" noProof="0" dirty="0" smtClean="0"/>
              <a:t>hyn yw darparu </a:t>
            </a:r>
            <a:r>
              <a:rPr lang="cy-GB" baseline="0" noProof="0" dirty="0" smtClean="0"/>
              <a:t>man </a:t>
            </a:r>
            <a:r>
              <a:rPr lang="cy-GB" baseline="0" noProof="0" dirty="0" smtClean="0"/>
              <a:t>cychwyn i ddysgwyr ddod yn fwy ymwybodol o feysydd y gallai fod angen iddynt eu datblygu ymhellach, ac nid </a:t>
            </a:r>
            <a:r>
              <a:rPr lang="cy-GB" baseline="0" noProof="0" dirty="0" smtClean="0"/>
              <a:t>yw’n </a:t>
            </a:r>
            <a:r>
              <a:rPr lang="cy-GB" baseline="0" noProof="0" dirty="0" smtClean="0"/>
              <a:t>brofiad dysgu cyflawn. </a:t>
            </a:r>
            <a:endParaRPr lang="cy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D6F3E-2A04-40F1-9BCF-6E1D56561353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2941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D6F3E-2A04-40F1-9BCF-6E1D56561353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89449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NOD: </a:t>
            </a:r>
            <a:r>
              <a:rPr lang="cy-GB" noProof="0" dirty="0" smtClean="0"/>
              <a:t>Egluro </a:t>
            </a:r>
            <a:r>
              <a:rPr lang="cy-GB" noProof="0" dirty="0" smtClean="0"/>
              <a:t>wrth y dysgwyr</a:t>
            </a:r>
            <a:r>
              <a:rPr lang="cy-GB" baseline="0" noProof="0" dirty="0" smtClean="0"/>
              <a:t> yr hyn y mae’r term ‘gwrando gweithredol’ yn ei </a:t>
            </a:r>
            <a:r>
              <a:rPr lang="cy-GB" baseline="0" noProof="0" dirty="0" smtClean="0"/>
              <a:t>olygu.</a:t>
            </a:r>
            <a:endParaRPr lang="cy-GB" noProof="0" dirty="0" smtClean="0"/>
          </a:p>
          <a:p>
            <a:endParaRPr lang="cy-GB" noProof="0" dirty="0" smtClean="0"/>
          </a:p>
          <a:p>
            <a:r>
              <a:rPr lang="cy-GB" noProof="0" dirty="0" smtClean="0"/>
              <a:t>HYFFORDDWR:</a:t>
            </a:r>
            <a:r>
              <a:rPr lang="cy-GB" baseline="0" noProof="0" dirty="0" smtClean="0"/>
              <a:t> Gosodwch daflenni’r siart troi o amgylch yr ystafell gydag un dull o wrando wedi’i nodi ar bob un. Mewn grwpiau neu </a:t>
            </a:r>
            <a:r>
              <a:rPr lang="cy-GB" baseline="0" noProof="0" dirty="0" smtClean="0"/>
              <a:t>barau</a:t>
            </a:r>
            <a:r>
              <a:rPr lang="cy-GB" baseline="0" noProof="0" dirty="0" smtClean="0"/>
              <a:t>, gofynnwch i’r dysgwyr symud o amgylch yr ystafell tuag at bob taflen siart troi, gan nodi mathau o ymddygiad a </a:t>
            </a:r>
            <a:r>
              <a:rPr lang="cy-GB" baseline="0" noProof="0" dirty="0" smtClean="0"/>
              <a:t>allai ddisgrifio </a:t>
            </a:r>
            <a:r>
              <a:rPr lang="cy-GB" baseline="0" noProof="0" dirty="0" smtClean="0"/>
              <a:t>pob dull gwrando. E.e. Cystadleuol – torri ar draws, symud yn eich sedd, yn bell eich </a:t>
            </a:r>
            <a:r>
              <a:rPr lang="cy-GB" baseline="0" noProof="0" dirty="0" smtClean="0"/>
              <a:t>meddwl; </a:t>
            </a:r>
            <a:r>
              <a:rPr lang="cy-GB" baseline="0" noProof="0" dirty="0" smtClean="0"/>
              <a:t>Goddefol – </a:t>
            </a:r>
            <a:r>
              <a:rPr lang="cy-GB" baseline="0" noProof="0" dirty="0" smtClean="0"/>
              <a:t>gor-gytuno, </a:t>
            </a:r>
            <a:r>
              <a:rPr lang="cy-GB" baseline="0" noProof="0" dirty="0" smtClean="0"/>
              <a:t>h.y. ‘ie…ie..’, ceisio symud y sgwrs yn ei blaen yn </a:t>
            </a:r>
            <a:r>
              <a:rPr lang="cy-GB" baseline="0" noProof="0" dirty="0" smtClean="0"/>
              <a:t>gyflym; </a:t>
            </a:r>
            <a:r>
              <a:rPr lang="cy-GB" baseline="0" noProof="0" dirty="0" smtClean="0"/>
              <a:t>Gwrando gweithredol – </a:t>
            </a:r>
            <a:r>
              <a:rPr lang="cy-GB" baseline="0" noProof="0" dirty="0" smtClean="0"/>
              <a:t>nodio</a:t>
            </a:r>
            <a:r>
              <a:rPr lang="cy-GB" baseline="0" noProof="0" dirty="0" smtClean="0"/>
              <a:t>, cyswllt llygaid, </a:t>
            </a:r>
            <a:r>
              <a:rPr lang="cy-GB" baseline="0" noProof="0" dirty="0" smtClean="0"/>
              <a:t>cyfeirio </a:t>
            </a:r>
            <a:r>
              <a:rPr lang="cy-GB" baseline="0" noProof="0" dirty="0" smtClean="0"/>
              <a:t>at yr hyn sydd wedi cael ei ddweud er mwyn cadarnhau dealltwriaeth</a:t>
            </a:r>
            <a:r>
              <a:rPr lang="cy-GB" noProof="0" dirty="0" smtClean="0"/>
              <a:t>.</a:t>
            </a:r>
          </a:p>
          <a:p>
            <a:endParaRPr lang="cy-GB" noProof="0" dirty="0" smtClean="0"/>
          </a:p>
          <a:p>
            <a:r>
              <a:rPr lang="cy-GB" noProof="0" dirty="0" smtClean="0"/>
              <a:t>Gofynnwch </a:t>
            </a:r>
            <a:r>
              <a:rPr lang="cy-GB" noProof="0" dirty="0" smtClean="0"/>
              <a:t>i’r parau/grwpiau roi adborth ar eu</a:t>
            </a:r>
            <a:r>
              <a:rPr lang="cy-GB" baseline="0" noProof="0" dirty="0" smtClean="0"/>
              <a:t> taflen siart troi olaf. </a:t>
            </a:r>
            <a:r>
              <a:rPr lang="cy-GB" noProof="0" dirty="0" smtClean="0"/>
              <a:t>	</a:t>
            </a:r>
          </a:p>
          <a:p>
            <a:r>
              <a:rPr lang="cy-GB" noProof="0" dirty="0" smtClean="0"/>
              <a:t>Gwaith</a:t>
            </a:r>
            <a:r>
              <a:rPr lang="cy-GB" baseline="0" noProof="0" dirty="0" smtClean="0"/>
              <a:t> </a:t>
            </a:r>
            <a:r>
              <a:rPr lang="cy-GB" baseline="0" noProof="0" dirty="0" smtClean="0"/>
              <a:t>estynedig posibl – gofynnwch i’r unigolion ddangos dull o wrando mewn parau/grwpiau neu i’r grŵp </a:t>
            </a:r>
            <a:r>
              <a:rPr lang="cy-GB" baseline="0" noProof="0" dirty="0" smtClean="0"/>
              <a:t>cyfan.</a:t>
            </a:r>
            <a:endParaRPr lang="cy-GB" b="1" noProof="0" dirty="0" smtClean="0"/>
          </a:p>
          <a:p>
            <a:endParaRPr lang="cy-GB" b="1" noProof="0" dirty="0" smtClean="0"/>
          </a:p>
          <a:p>
            <a:r>
              <a:rPr lang="cy-GB" b="1" noProof="0" dirty="0" smtClean="0"/>
              <a:t>Mae </a:t>
            </a:r>
            <a:r>
              <a:rPr lang="cy-GB" b="1" noProof="0" dirty="0" smtClean="0"/>
              <a:t>gwrando </a:t>
            </a:r>
            <a:r>
              <a:rPr lang="cy-GB" b="1" noProof="0" dirty="0" smtClean="0"/>
              <a:t>gweithredol </a:t>
            </a:r>
            <a:r>
              <a:rPr lang="cy-GB" b="0" noProof="0" dirty="0" smtClean="0"/>
              <a:t>yn</a:t>
            </a:r>
            <a:r>
              <a:rPr lang="cy-GB" b="0" baseline="0" noProof="0" dirty="0" smtClean="0"/>
              <a:t> ddull o “wrando ar gyfer ystyr” lle mae’r gwrandäwr yn cadarnhau gyda’r siaradwr i weld bod datganiad wedi cael ei glywed a’i ddeall yn gywir. Nod gwrando gweithredol yw gwella cyd-ddealltwriaeth</a:t>
            </a:r>
            <a:r>
              <a:rPr lang="cy-GB" noProof="0" dirty="0" smtClean="0"/>
              <a:t>.</a:t>
            </a:r>
          </a:p>
          <a:p>
            <a:r>
              <a:rPr lang="cy-GB" noProof="0" dirty="0" smtClean="0"/>
              <a:t>Wrth</a:t>
            </a:r>
            <a:r>
              <a:rPr lang="cy-GB" baseline="0" noProof="0" dirty="0" smtClean="0"/>
              <a:t> </a:t>
            </a:r>
            <a:r>
              <a:rPr lang="cy-GB" baseline="0" noProof="0" dirty="0" smtClean="0"/>
              <a:t>ryngweithio</a:t>
            </a:r>
            <a:r>
              <a:rPr lang="cy-GB" baseline="0" noProof="0" dirty="0" smtClean="0"/>
              <a:t>, nid yw pobl yn aml yn gwrando’n astud ar ei gilydd. Efallai y bydd rhywbeth yn tynnu eu sylw, byddant yn meddwl am bethau eraill, neu’n meddwl am yr hyn maent yn mynd i’w ddweud nesaf, (mae’r olaf yn arbennig o wir mewn sefyllfaoedd lle ceir gwrthdaro neu anghytundeb). </a:t>
            </a:r>
            <a:endParaRPr lang="cy-GB" noProof="0" dirty="0" smtClean="0"/>
          </a:p>
          <a:p>
            <a:endParaRPr lang="cy-GB" noProof="0" dirty="0" smtClean="0"/>
          </a:p>
          <a:p>
            <a:r>
              <a:rPr lang="cy-GB" noProof="0" dirty="0" smtClean="0"/>
              <a:t>Mae gwrando</a:t>
            </a:r>
            <a:r>
              <a:rPr lang="cy-GB" baseline="0" noProof="0" dirty="0" smtClean="0"/>
              <a:t> gweithredol yn ddull strwythuredig o wrando ac ymateb. Mae’n cyfeirio sylw at y siaradwr</a:t>
            </a:r>
            <a:r>
              <a:rPr lang="cy-GB" noProof="0" dirty="0" smtClean="0"/>
              <a:t>. </a:t>
            </a:r>
            <a:endParaRPr lang="cy-GB" noProof="0" dirty="0" smtClean="0">
              <a:solidFill>
                <a:schemeClr val="tx1"/>
              </a:solidFill>
              <a:latin typeface="+mn-lt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D6F3E-2A04-40F1-9BCF-6E1D56561353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29748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NOD: </a:t>
            </a:r>
            <a:r>
              <a:rPr lang="en-GB" dirty="0" smtClean="0"/>
              <a:t>Rhoi’r </a:t>
            </a:r>
            <a:r>
              <a:rPr lang="en-GB" dirty="0" smtClean="0"/>
              <a:t>cyfle i ddysgwyr brofi a gwella eu sgiliau gwrando </a:t>
            </a:r>
            <a:r>
              <a:rPr lang="en-GB" dirty="0" smtClean="0"/>
              <a:t>gweithredol.</a:t>
            </a:r>
            <a:endParaRPr lang="en-GB" dirty="0" smtClean="0"/>
          </a:p>
          <a:p>
            <a:endParaRPr lang="en-GB" dirty="0" smtClean="0"/>
          </a:p>
          <a:p>
            <a:r>
              <a:rPr lang="en-GB" b="0" dirty="0" smtClean="0">
                <a:effectLst/>
                <a:latin typeface="+mn-lt"/>
              </a:rPr>
              <a:t>HYFFORDDWR: </a:t>
            </a:r>
            <a:r>
              <a:rPr lang="en-GB" b="0" dirty="0" smtClean="0">
                <a:effectLst/>
                <a:latin typeface="+mn-lt"/>
              </a:rPr>
              <a:t>Bydd</a:t>
            </a:r>
            <a:r>
              <a:rPr lang="en-GB" b="0" baseline="0" dirty="0" smtClean="0">
                <a:effectLst/>
                <a:latin typeface="+mn-lt"/>
              </a:rPr>
              <a:t> </a:t>
            </a:r>
            <a:r>
              <a:rPr lang="en-GB" b="0" baseline="0" dirty="0" smtClean="0">
                <a:effectLst/>
                <a:latin typeface="+mn-lt"/>
              </a:rPr>
              <a:t>eiriolwr yn aml mewn sefyllfa lle bydd yn gwrando ar yr hyn y mae person yn ei hoffi/ddim yn ei hoffi am </a:t>
            </a:r>
            <a:r>
              <a:rPr lang="en-GB" b="0" baseline="0" dirty="0" smtClean="0">
                <a:effectLst/>
                <a:latin typeface="+mn-lt"/>
              </a:rPr>
              <a:t>sefyllfa </a:t>
            </a:r>
            <a:r>
              <a:rPr lang="en-GB" b="0" baseline="0" dirty="0" smtClean="0">
                <a:effectLst/>
                <a:latin typeface="+mn-lt"/>
              </a:rPr>
              <a:t>a bydd angen iddo ystyried opsiynau’r person hwnnw yn seiliedig ar </a:t>
            </a:r>
            <a:r>
              <a:rPr lang="en-GB" b="0" baseline="0" dirty="0" smtClean="0">
                <a:effectLst/>
                <a:latin typeface="+mn-lt"/>
              </a:rPr>
              <a:t>y wybodaeth </a:t>
            </a:r>
            <a:r>
              <a:rPr lang="en-GB" b="0" baseline="0" dirty="0" smtClean="0">
                <a:effectLst/>
                <a:latin typeface="+mn-lt"/>
              </a:rPr>
              <a:t>hon. Mae’r ymarfer hwn yn </a:t>
            </a:r>
            <a:r>
              <a:rPr lang="en-GB" b="0" baseline="0" dirty="0" smtClean="0">
                <a:effectLst/>
                <a:latin typeface="+mn-lt"/>
              </a:rPr>
              <a:t>rhoi </a:t>
            </a:r>
            <a:r>
              <a:rPr lang="en-GB" b="0" baseline="0" dirty="0" smtClean="0">
                <a:effectLst/>
                <a:latin typeface="+mn-lt"/>
              </a:rPr>
              <a:t>cyfle i ymarfer y sgiliau hyn heb roi dysgwyr mewn sefyllfa ‘chwarae rôl’ eiriolaeth. </a:t>
            </a:r>
            <a:endParaRPr lang="en-GB" b="0" dirty="0" smtClean="0">
              <a:effectLst/>
              <a:latin typeface="+mn-lt"/>
            </a:endParaRPr>
          </a:p>
          <a:p>
            <a:endParaRPr lang="en-GB" b="0" dirty="0" smtClean="0">
              <a:effectLst/>
              <a:latin typeface="+mn-lt"/>
            </a:endParaRPr>
          </a:p>
          <a:p>
            <a:r>
              <a:rPr lang="en-GB" b="0" dirty="0" smtClean="0">
                <a:effectLst/>
                <a:latin typeface="+mn-lt"/>
              </a:rPr>
              <a:t>Gofynnwch</a:t>
            </a:r>
            <a:r>
              <a:rPr lang="en-GB" b="0" baseline="0" dirty="0" smtClean="0">
                <a:effectLst/>
                <a:latin typeface="+mn-lt"/>
              </a:rPr>
              <a:t> </a:t>
            </a:r>
            <a:r>
              <a:rPr lang="en-GB" b="0" baseline="0" dirty="0" smtClean="0">
                <a:effectLst/>
                <a:latin typeface="+mn-lt"/>
              </a:rPr>
              <a:t>i’r dysgwyr drefnu eu hunain mewn parau (gan ddibynnu ar faint y grŵp efallai y byddwch yn dewis eu </a:t>
            </a:r>
            <a:r>
              <a:rPr lang="en-GB" b="0" baseline="0" dirty="0" smtClean="0">
                <a:effectLst/>
                <a:latin typeface="+mn-lt"/>
              </a:rPr>
              <a:t>rhannu’n </a:t>
            </a:r>
            <a:r>
              <a:rPr lang="en-GB" b="0" baseline="0" dirty="0" smtClean="0">
                <a:effectLst/>
                <a:latin typeface="+mn-lt"/>
              </a:rPr>
              <a:t>dri a chynnwys ‘arsylwr’ i roi adborth). Dylai dysgwyr benderfynu ar ‘siaradwr’ a ‘gwrandäwr’ (caiff y rolau hyn </a:t>
            </a:r>
            <a:r>
              <a:rPr lang="en-GB" b="0" baseline="0" dirty="0" smtClean="0">
                <a:effectLst/>
                <a:latin typeface="+mn-lt"/>
              </a:rPr>
              <a:t>eu </a:t>
            </a:r>
            <a:r>
              <a:rPr lang="en-GB" b="0" baseline="0" dirty="0" smtClean="0">
                <a:effectLst/>
                <a:latin typeface="+mn-lt"/>
              </a:rPr>
              <a:t>cyfnewid).</a:t>
            </a:r>
            <a:endParaRPr lang="en-GB" b="0" dirty="0" smtClean="0">
              <a:effectLst/>
              <a:latin typeface="+mn-lt"/>
            </a:endParaRPr>
          </a:p>
          <a:p>
            <a:endParaRPr lang="en-GB" b="0" dirty="0" smtClean="0">
              <a:effectLst/>
              <a:latin typeface="+mn-lt"/>
            </a:endParaRPr>
          </a:p>
          <a:p>
            <a:r>
              <a:rPr lang="en-GB" b="0" dirty="0" smtClean="0">
                <a:effectLst/>
                <a:latin typeface="+mn-lt"/>
              </a:rPr>
              <a:t>Gofynnwch </a:t>
            </a:r>
            <a:r>
              <a:rPr lang="en-GB" b="0" dirty="0" smtClean="0">
                <a:effectLst/>
                <a:latin typeface="+mn-lt"/>
              </a:rPr>
              <a:t>i’r </a:t>
            </a:r>
            <a:r>
              <a:rPr lang="en-GB" b="0" dirty="0" smtClean="0">
                <a:effectLst/>
                <a:latin typeface="+mn-lt"/>
              </a:rPr>
              <a:t>siaradwr </a:t>
            </a:r>
            <a:r>
              <a:rPr lang="en-GB" b="0" dirty="0" smtClean="0">
                <a:effectLst/>
                <a:latin typeface="+mn-lt"/>
              </a:rPr>
              <a:t>ddisgrifio’r hyn</a:t>
            </a:r>
            <a:r>
              <a:rPr lang="en-GB" b="0" baseline="0" dirty="0" smtClean="0">
                <a:effectLst/>
                <a:latin typeface="+mn-lt"/>
              </a:rPr>
              <a:t> a fyddai’n cyfateb i’w wyliau delfrydol heb grybwyll cyrchfan</a:t>
            </a:r>
            <a:r>
              <a:rPr lang="en-GB" dirty="0" smtClean="0">
                <a:effectLst/>
                <a:latin typeface="+mn-lt"/>
              </a:rPr>
              <a:t>.</a:t>
            </a:r>
            <a:r>
              <a:rPr lang="en-GB" b="1" dirty="0" smtClean="0">
                <a:effectLst/>
                <a:latin typeface="+mn-lt"/>
              </a:rPr>
              <a:t> </a:t>
            </a:r>
          </a:p>
          <a:p>
            <a:r>
              <a:rPr lang="en-GB" b="0" dirty="0" smtClean="0">
                <a:effectLst/>
                <a:latin typeface="+mn-lt"/>
              </a:rPr>
              <a:t>Dylai’r </a:t>
            </a:r>
            <a:r>
              <a:rPr lang="en-GB" b="0" dirty="0" smtClean="0">
                <a:effectLst/>
                <a:latin typeface="+mn-lt"/>
              </a:rPr>
              <a:t>gwrandäwr ymarfer sgiliau gwrando gweithredol – gan wrando’n astud ar yr hyn sy’n cael</a:t>
            </a:r>
            <a:r>
              <a:rPr lang="en-GB" b="0" baseline="0" dirty="0" smtClean="0">
                <a:effectLst/>
                <a:latin typeface="+mn-lt"/>
              </a:rPr>
              <a:t> ei ddweud </a:t>
            </a:r>
            <a:r>
              <a:rPr lang="en-GB" b="0" i="1" baseline="0" dirty="0" smtClean="0">
                <a:effectLst/>
                <a:latin typeface="+mn-lt"/>
              </a:rPr>
              <a:t>a’r hyn nad </a:t>
            </a:r>
            <a:r>
              <a:rPr lang="en-GB" b="0" i="1" baseline="0" dirty="0" smtClean="0">
                <a:effectLst/>
                <a:latin typeface="+mn-lt"/>
              </a:rPr>
              <a:t>yw’n </a:t>
            </a:r>
            <a:r>
              <a:rPr lang="en-GB" b="0" i="1" baseline="0" dirty="0" smtClean="0">
                <a:effectLst/>
                <a:latin typeface="+mn-lt"/>
              </a:rPr>
              <a:t>cael ei ddweud</a:t>
            </a:r>
            <a:r>
              <a:rPr lang="en-GB" b="0" baseline="0" dirty="0" smtClean="0">
                <a:effectLst/>
                <a:latin typeface="+mn-lt"/>
              </a:rPr>
              <a:t>, a dangos, drwy ei ymddygiad, ei fod yn gwrando ar y siaradwr</a:t>
            </a:r>
            <a:r>
              <a:rPr lang="en-GB" dirty="0" smtClean="0">
                <a:effectLst/>
                <a:latin typeface="+mn-lt"/>
              </a:rPr>
              <a:t>. </a:t>
            </a:r>
          </a:p>
          <a:p>
            <a:r>
              <a:rPr lang="en-GB" dirty="0" smtClean="0">
                <a:effectLst/>
                <a:latin typeface="+mn-lt"/>
              </a:rPr>
              <a:t>Ar </a:t>
            </a:r>
            <a:r>
              <a:rPr lang="en-GB" dirty="0" smtClean="0">
                <a:effectLst/>
                <a:latin typeface="+mn-lt"/>
              </a:rPr>
              <a:t>ôl 3-4 </a:t>
            </a:r>
            <a:r>
              <a:rPr lang="en-GB" dirty="0" smtClean="0">
                <a:effectLst/>
                <a:latin typeface="+mn-lt"/>
              </a:rPr>
              <a:t>munud,</a:t>
            </a:r>
            <a:r>
              <a:rPr lang="en-GB" baseline="0" dirty="0" smtClean="0">
                <a:effectLst/>
                <a:latin typeface="+mn-lt"/>
              </a:rPr>
              <a:t> </a:t>
            </a:r>
            <a:r>
              <a:rPr lang="en-GB" baseline="0" dirty="0" smtClean="0">
                <a:effectLst/>
                <a:latin typeface="+mn-lt"/>
              </a:rPr>
              <a:t>dylai’r gwrandäwr grynhoi’r tri neu bedwar prif fater neu feini prawf a fynegwyd gan y siaradwr ac </a:t>
            </a:r>
            <a:r>
              <a:rPr lang="en-GB" baseline="0" dirty="0" smtClean="0">
                <a:effectLst/>
                <a:latin typeface="+mn-lt"/>
              </a:rPr>
              <a:t>awgrymu </a:t>
            </a:r>
            <a:r>
              <a:rPr lang="en-GB" baseline="0" dirty="0" smtClean="0">
                <a:effectLst/>
                <a:latin typeface="+mn-lt"/>
              </a:rPr>
              <a:t>cyrchfan addas</a:t>
            </a:r>
            <a:r>
              <a:rPr lang="en-GB" dirty="0" smtClean="0">
                <a:effectLst/>
                <a:latin typeface="+mn-lt"/>
              </a:rPr>
              <a:t>. </a:t>
            </a:r>
          </a:p>
          <a:p>
            <a:r>
              <a:rPr lang="en-GB" dirty="0" smtClean="0">
                <a:effectLst/>
                <a:latin typeface="+mn-lt"/>
              </a:rPr>
              <a:t>Yn </a:t>
            </a:r>
            <a:r>
              <a:rPr lang="en-GB" dirty="0" smtClean="0">
                <a:effectLst/>
                <a:latin typeface="+mn-lt"/>
              </a:rPr>
              <a:t>dilyn hyn, gofynnwch i’r siaradwr gadarnhau pa mor agos oedd y gwrandäwr i’r hyn a oedd ganddo</a:t>
            </a:r>
            <a:r>
              <a:rPr lang="en-GB" baseline="0" dirty="0" smtClean="0">
                <a:effectLst/>
                <a:latin typeface="+mn-lt"/>
              </a:rPr>
              <a:t> mewn golwg. </a:t>
            </a:r>
            <a:r>
              <a:rPr lang="en-GB" baseline="0" dirty="0" smtClean="0">
                <a:effectLst/>
                <a:latin typeface="+mn-lt"/>
              </a:rPr>
              <a:t>Lle </a:t>
            </a:r>
            <a:r>
              <a:rPr lang="en-GB" baseline="0" dirty="0" smtClean="0">
                <a:effectLst/>
                <a:latin typeface="+mn-lt"/>
              </a:rPr>
              <a:t>y bo’n briodol, gofynnwch i’r arsylwr hefyd nodi sut y gwnaeth y gwrandäwr ddangos ymddygiad gwrando </a:t>
            </a:r>
            <a:r>
              <a:rPr lang="en-GB" baseline="0" dirty="0" smtClean="0">
                <a:effectLst/>
                <a:latin typeface="+mn-lt"/>
              </a:rPr>
              <a:t>gweithredol</a:t>
            </a:r>
            <a:r>
              <a:rPr lang="en-GB" baseline="0" dirty="0" smtClean="0">
                <a:effectLst/>
                <a:latin typeface="+mn-lt"/>
              </a:rPr>
              <a:t>. Cyfnewidiwch rolau ac ailadroddwch</a:t>
            </a:r>
            <a:r>
              <a:rPr lang="en-GB" dirty="0" smtClean="0">
                <a:effectLst/>
                <a:latin typeface="+mn-lt"/>
              </a:rPr>
              <a:t>.</a:t>
            </a:r>
          </a:p>
          <a:p>
            <a:endParaRPr lang="en-GB" dirty="0" smtClean="0">
              <a:effectLst/>
              <a:latin typeface="+mn-lt"/>
            </a:endParaRPr>
          </a:p>
          <a:p>
            <a:r>
              <a:rPr lang="en-GB" dirty="0" smtClean="0">
                <a:effectLst/>
                <a:latin typeface="+mn-lt"/>
              </a:rPr>
              <a:t>Yn </a:t>
            </a:r>
            <a:r>
              <a:rPr lang="en-GB" dirty="0" smtClean="0">
                <a:effectLst/>
                <a:latin typeface="+mn-lt"/>
              </a:rPr>
              <a:t>olaf, gofynnwch i’r dysgwyr</a:t>
            </a:r>
            <a:r>
              <a:rPr lang="en-GB" baseline="0" dirty="0" smtClean="0">
                <a:effectLst/>
                <a:latin typeface="+mn-lt"/>
              </a:rPr>
              <a:t> nodi eu safbwyntiau/casgliadau yngl</a:t>
            </a:r>
            <a:r>
              <a:rPr lang="cy-GB" baseline="0" dirty="0" smtClean="0">
                <a:effectLst/>
                <a:latin typeface="+mn-lt"/>
              </a:rPr>
              <a:t>ŷn â’r ymarfer</a:t>
            </a:r>
            <a:r>
              <a:rPr lang="en-GB" baseline="0" dirty="0" smtClean="0"/>
              <a:t>.  </a:t>
            </a:r>
          </a:p>
          <a:p>
            <a:r>
              <a:rPr lang="en-GB" baseline="0" dirty="0" smtClean="0"/>
              <a:t>Rhowch </a:t>
            </a:r>
            <a:r>
              <a:rPr lang="en-GB" baseline="0" dirty="0" smtClean="0"/>
              <a:t>adborth mewn parau os ydynt yn gyfforddus i wneud hynny.</a:t>
            </a:r>
          </a:p>
          <a:p>
            <a:r>
              <a:rPr lang="en-GB" baseline="0" dirty="0" smtClean="0"/>
              <a:t>A </a:t>
            </a:r>
            <a:r>
              <a:rPr lang="en-GB" baseline="0" dirty="0" smtClean="0"/>
              <a:t>nodwyd unrhyw anghenion dysgu ychwanegol? </a:t>
            </a:r>
          </a:p>
          <a:p>
            <a:endParaRPr lang="en-GB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D6F3E-2A04-40F1-9BCF-6E1D56561353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51589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D6F3E-2A04-40F1-9BCF-6E1D56561353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86988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NOD:</a:t>
            </a:r>
            <a:r>
              <a:rPr lang="en-GB" baseline="0" dirty="0" smtClean="0"/>
              <a:t> </a:t>
            </a:r>
            <a:r>
              <a:rPr lang="cy-GB" noProof="0" dirty="0" smtClean="0"/>
              <a:t>Egluro </a:t>
            </a:r>
            <a:r>
              <a:rPr lang="cy-GB" noProof="0" dirty="0" smtClean="0"/>
              <a:t>wrth y dysgwyr</a:t>
            </a:r>
            <a:r>
              <a:rPr lang="cy-GB" baseline="0" noProof="0" dirty="0" smtClean="0"/>
              <a:t> ein bod oll yn rhoi barn bob amser. </a:t>
            </a:r>
          </a:p>
          <a:p>
            <a:r>
              <a:rPr lang="cy-GB" noProof="0" dirty="0" smtClean="0"/>
              <a:t>Annog </a:t>
            </a:r>
            <a:r>
              <a:rPr lang="cy-GB" noProof="0" dirty="0" smtClean="0"/>
              <a:t>y dysgwyr</a:t>
            </a:r>
            <a:r>
              <a:rPr lang="cy-GB" baseline="0" noProof="0" dirty="0" smtClean="0"/>
              <a:t> i feddwl am eu barn eu hunain a’r hyn sy’n sail iddi</a:t>
            </a:r>
            <a:r>
              <a:rPr lang="cy-GB" noProof="0" dirty="0" smtClean="0"/>
              <a:t>.</a:t>
            </a:r>
          </a:p>
          <a:p>
            <a:endParaRPr lang="cy-GB" noProof="0" dirty="0" smtClean="0"/>
          </a:p>
          <a:p>
            <a:r>
              <a:rPr lang="cy-GB" noProof="0" dirty="0" smtClean="0"/>
              <a:t>HYFFORDDWR:</a:t>
            </a:r>
            <a:r>
              <a:rPr lang="cy-GB" baseline="0" noProof="0" dirty="0" smtClean="0"/>
              <a:t> Gofynnwch i’r dysgwyr ystyried y dyfyniad a’r hyn mae’n ei olygu yn eu barn hwy.  </a:t>
            </a:r>
          </a:p>
          <a:p>
            <a:endParaRPr lang="cy-GB" baseline="0" noProof="0" dirty="0" smtClean="0"/>
          </a:p>
          <a:p>
            <a:r>
              <a:rPr lang="cy-GB" baseline="0" noProof="0" dirty="0" smtClean="0"/>
              <a:t>Cwestiwn</a:t>
            </a:r>
            <a:r>
              <a:rPr lang="cy-GB" baseline="0" noProof="0" dirty="0" smtClean="0"/>
              <a:t>: </a:t>
            </a:r>
            <a:r>
              <a:rPr lang="cy-GB" baseline="0" noProof="0" dirty="0" smtClean="0"/>
              <a:t>Pwy </a:t>
            </a:r>
            <a:r>
              <a:rPr lang="cy-GB" baseline="0" noProof="0" dirty="0" smtClean="0"/>
              <a:t>sy’n barnu mewn chwinciad? </a:t>
            </a:r>
            <a:r>
              <a:rPr lang="cy-GB" baseline="0" noProof="0" dirty="0" smtClean="0"/>
              <a:t>(Mae </a:t>
            </a:r>
            <a:r>
              <a:rPr lang="cy-GB" baseline="0" noProof="0" dirty="0" smtClean="0"/>
              <a:t>pawb yn gwneud hyn yn seiliedig ar eu profiadau eu hunain – gallai </a:t>
            </a:r>
            <a:r>
              <a:rPr lang="cy-GB" baseline="0" noProof="0" dirty="0" smtClean="0"/>
              <a:t>eich </a:t>
            </a:r>
            <a:r>
              <a:rPr lang="cy-GB" baseline="0" noProof="0" dirty="0" smtClean="0"/>
              <a:t>barn gychwynnol fod yn anghywir neu’n gamarweiniol a’r peth pwysig yw peidio â gadael iddi effeithio ar eich </a:t>
            </a:r>
            <a:r>
              <a:rPr lang="cy-GB" baseline="0" noProof="0" dirty="0" smtClean="0"/>
              <a:t>gweithredoedd.)</a:t>
            </a:r>
            <a:endParaRPr lang="cy-GB" baseline="0" noProof="0" dirty="0" smtClean="0"/>
          </a:p>
          <a:p>
            <a:endParaRPr lang="cy-GB" baseline="0" noProof="0" dirty="0" smtClean="0"/>
          </a:p>
          <a:p>
            <a:r>
              <a:rPr lang="cy-GB" baseline="0" noProof="0" dirty="0" smtClean="0"/>
              <a:t>Mae </a:t>
            </a:r>
            <a:r>
              <a:rPr lang="cy-GB" baseline="0" noProof="0" dirty="0" smtClean="0"/>
              <a:t>peidio â barnu yn bwysig o safbwynt eiriolaeth – ni ddylem farnu’r person rydym yn ei gefnogi, na’i safbwyntiau a’i </a:t>
            </a:r>
            <a:r>
              <a:rPr lang="cy-GB" baseline="0" noProof="0" dirty="0" smtClean="0"/>
              <a:t>ddymuniadau</a:t>
            </a:r>
            <a:r>
              <a:rPr lang="cy-GB" baseline="0" noProof="0" dirty="0" smtClean="0"/>
              <a:t>, ac ni ddylem ychwaith farnu’r bobl rydym yn mynegi’r safbwyntiau </a:t>
            </a:r>
            <a:r>
              <a:rPr lang="cy-GB" baseline="0" noProof="0" dirty="0" smtClean="0"/>
              <a:t>a’r dymuniadau </a:t>
            </a:r>
            <a:r>
              <a:rPr lang="cy-GB" baseline="0" noProof="0" dirty="0" smtClean="0"/>
              <a:t>hyn iddynt, </a:t>
            </a:r>
            <a:r>
              <a:rPr lang="cy-GB" baseline="0" noProof="0" dirty="0" smtClean="0"/>
              <a:t>oherwydd </a:t>
            </a:r>
            <a:r>
              <a:rPr lang="cy-GB" baseline="0" noProof="0" dirty="0" smtClean="0"/>
              <a:t>gall hyn gael effaith ar greu rapport (gweler Gweithdy E). Mae’n bwysig dangos empathi tuag at y person – </a:t>
            </a:r>
            <a:r>
              <a:rPr lang="cy-GB" baseline="0" noProof="0" dirty="0" smtClean="0"/>
              <a:t>rhoi </a:t>
            </a:r>
            <a:r>
              <a:rPr lang="cy-GB" baseline="0" noProof="0" dirty="0" smtClean="0"/>
              <a:t>ein hunain yn ei sefyllfa ef a dychmygu sut y bydden ni’n teimlo, er mwyn ceisio diystyried ein barn bersonol.</a:t>
            </a:r>
          </a:p>
          <a:p>
            <a:r>
              <a:rPr lang="cy-GB" baseline="0" noProof="0" dirty="0" smtClean="0"/>
              <a:t>		</a:t>
            </a:r>
          </a:p>
          <a:p>
            <a:r>
              <a:rPr lang="cy-GB" baseline="0" noProof="0" dirty="0" smtClean="0"/>
              <a:t>Mae’n </a:t>
            </a:r>
            <a:r>
              <a:rPr lang="cy-GB" baseline="0" noProof="0" dirty="0" smtClean="0"/>
              <a:t>naturiol y bydd gennym deimladau ac emosiynau ynghylch unrhyw sefyllfa ond nid yw bob amser yn </a:t>
            </a:r>
            <a:r>
              <a:rPr lang="cy-GB" baseline="0" noProof="0" dirty="0" smtClean="0"/>
              <a:t>angenrheidiol </a:t>
            </a:r>
            <a:r>
              <a:rPr lang="cy-GB" baseline="0" noProof="0" dirty="0" smtClean="0"/>
              <a:t>eu mynegi ar lafar. Mae’n ddefnyddiol ystyried eich safbwynt yn ofalus yn hytrach na </a:t>
            </a:r>
            <a:r>
              <a:rPr lang="cy-GB" baseline="0" noProof="0" dirty="0" smtClean="0"/>
              <a:t>gweithredu </a:t>
            </a:r>
            <a:r>
              <a:rPr lang="cy-GB" baseline="0" noProof="0" dirty="0" smtClean="0"/>
              <a:t>ar </a:t>
            </a:r>
            <a:r>
              <a:rPr lang="cy-GB" baseline="0" noProof="0" dirty="0" smtClean="0"/>
              <a:t>unwaith </a:t>
            </a:r>
            <a:r>
              <a:rPr lang="cy-GB" baseline="0" noProof="0" dirty="0" smtClean="0"/>
              <a:t>ar eich adwaith greddfol</a:t>
            </a:r>
            <a:r>
              <a:rPr lang="cy-GB" noProof="0" dirty="0" smtClean="0"/>
              <a:t>. Nid yw ymateb yn fyrbwyll</a:t>
            </a:r>
            <a:r>
              <a:rPr lang="cy-GB" baseline="0" noProof="0" dirty="0" smtClean="0"/>
              <a:t> ac yn ddifeddwl yn beth doeth i’w wneud oherwydd </a:t>
            </a:r>
            <a:r>
              <a:rPr lang="cy-GB" baseline="0" noProof="0" dirty="0" smtClean="0"/>
              <a:t>gall ddatgelu </a:t>
            </a:r>
            <a:r>
              <a:rPr lang="cy-GB" baseline="0" noProof="0" dirty="0" smtClean="0"/>
              <a:t>eich rhagfarnau a’ch barn bersonol</a:t>
            </a:r>
            <a:r>
              <a:rPr lang="cy-GB" noProof="0" dirty="0" smtClean="0"/>
              <a:t>.</a:t>
            </a:r>
            <a:endParaRPr lang="cy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D6F3E-2A04-40F1-9BCF-6E1D56561353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3732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NOD</a:t>
            </a:r>
            <a:r>
              <a:rPr lang="en-GB" dirty="0" smtClean="0"/>
              <a:t>: </a:t>
            </a:r>
            <a:r>
              <a:rPr lang="cy-GB" noProof="0" dirty="0" smtClean="0"/>
              <a:t>Helpu’r </a:t>
            </a:r>
            <a:r>
              <a:rPr lang="cy-GB" noProof="0" dirty="0" smtClean="0"/>
              <a:t>dysgwyr i archwilio eu dealltwriaeth</a:t>
            </a:r>
            <a:r>
              <a:rPr lang="cy-GB" baseline="0" noProof="0" dirty="0" smtClean="0"/>
              <a:t> o beidio â </a:t>
            </a:r>
            <a:r>
              <a:rPr lang="cy-GB" baseline="0" noProof="0" dirty="0" smtClean="0"/>
              <a:t>barnu.</a:t>
            </a:r>
            <a:endParaRPr lang="cy-GB" noProof="0" dirty="0" smtClean="0"/>
          </a:p>
          <a:p>
            <a:r>
              <a:rPr lang="cy-GB" noProof="0" dirty="0" smtClean="0"/>
              <a:t>Helpu’r</a:t>
            </a:r>
            <a:r>
              <a:rPr lang="cy-GB" baseline="0" noProof="0" dirty="0" smtClean="0"/>
              <a:t> </a:t>
            </a:r>
            <a:r>
              <a:rPr lang="cy-GB" baseline="0" noProof="0" dirty="0" smtClean="0"/>
              <a:t>dysgwyr i gydnabod eu barn eu </a:t>
            </a:r>
            <a:r>
              <a:rPr lang="cy-GB" baseline="0" noProof="0" dirty="0" smtClean="0"/>
              <a:t>hunain. </a:t>
            </a:r>
            <a:r>
              <a:rPr lang="cy-GB" noProof="0" dirty="0" smtClean="0"/>
              <a:t>	</a:t>
            </a:r>
          </a:p>
          <a:p>
            <a:r>
              <a:rPr lang="cy-GB" noProof="0" dirty="0" smtClean="0"/>
              <a:t>Annog </a:t>
            </a:r>
            <a:r>
              <a:rPr lang="cy-GB" noProof="0" dirty="0" smtClean="0"/>
              <a:t>y dysgwyr i ddangos</a:t>
            </a:r>
            <a:r>
              <a:rPr lang="cy-GB" baseline="0" noProof="0" dirty="0" smtClean="0"/>
              <a:t> empathi er mwyn goresgyn eu barn eu hunain. </a:t>
            </a:r>
            <a:endParaRPr lang="cy-GB" noProof="0" dirty="0" smtClean="0"/>
          </a:p>
          <a:p>
            <a:endParaRPr lang="cy-GB" noProof="0" dirty="0" smtClean="0"/>
          </a:p>
          <a:p>
            <a:r>
              <a:rPr lang="cy-GB" noProof="0" dirty="0" smtClean="0"/>
              <a:t>HYFFORDDWR:</a:t>
            </a:r>
            <a:r>
              <a:rPr lang="cy-GB" baseline="0" noProof="0" dirty="0" smtClean="0"/>
              <a:t> Darllenwch y datganiad ar y sleid ar goedd. Ailadroddwch na ddylem farnu ein gilydd na’r bobl rydym yn eu cefnogi.</a:t>
            </a:r>
          </a:p>
          <a:p>
            <a:endParaRPr lang="cy-GB" baseline="0" noProof="0" dirty="0" smtClean="0"/>
          </a:p>
          <a:p>
            <a:r>
              <a:rPr lang="cy-GB" baseline="0" noProof="0" dirty="0" smtClean="0"/>
              <a:t>Gofynnwch </a:t>
            </a:r>
            <a:r>
              <a:rPr lang="cy-GB" baseline="0" noProof="0" dirty="0" smtClean="0"/>
              <a:t>i’r dysgwyr ddewis cerdyn a rhoi eu barn gychwynnol, yna rhowch funud iddynt ystyried y datganiad a rhoi </a:t>
            </a:r>
            <a:r>
              <a:rPr lang="cy-GB" baseline="0" noProof="0" dirty="0" smtClean="0"/>
              <a:t>eu </a:t>
            </a:r>
            <a:r>
              <a:rPr lang="cy-GB" baseline="0" noProof="0" dirty="0" smtClean="0"/>
              <a:t>hunain yn sefyllfa’r person ar y cerdyn (sut gallen nhw fod yn teimlo? </a:t>
            </a:r>
            <a:r>
              <a:rPr lang="cy-GB" baseline="0" noProof="0" dirty="0" smtClean="0"/>
              <a:t>pam </a:t>
            </a:r>
            <a:r>
              <a:rPr lang="cy-GB" baseline="0" noProof="0" dirty="0" smtClean="0"/>
              <a:t>y gallai hyn fod yn bwysig iddyn nhw</a:t>
            </a:r>
            <a:r>
              <a:rPr lang="cy-GB" baseline="0" noProof="0" dirty="0" smtClean="0"/>
              <a:t>?).</a:t>
            </a:r>
            <a:endParaRPr lang="cy-GB" baseline="0" noProof="0" dirty="0" smtClean="0"/>
          </a:p>
          <a:p>
            <a:r>
              <a:rPr lang="cy-GB" baseline="0" noProof="0" dirty="0" smtClean="0"/>
              <a:t>Yn </a:t>
            </a:r>
            <a:r>
              <a:rPr lang="cy-GB" baseline="0" noProof="0" dirty="0" smtClean="0"/>
              <a:t>olaf gofynnwch i’r dysgwyr roi eu safbwyntiau/casgliadau am yr ymarfer.  </a:t>
            </a:r>
          </a:p>
          <a:p>
            <a:r>
              <a:rPr lang="cy-GB" baseline="0" noProof="0" dirty="0" smtClean="0"/>
              <a:t>Gofynnwch </a:t>
            </a:r>
            <a:r>
              <a:rPr lang="cy-GB" baseline="0" noProof="0" dirty="0" smtClean="0"/>
              <a:t>iddyn nhw roi adborth os ydynt yn fodlon gwneud hynny. </a:t>
            </a:r>
          </a:p>
          <a:p>
            <a:r>
              <a:rPr lang="cy-GB" baseline="0" noProof="0" dirty="0" smtClean="0"/>
              <a:t>A </a:t>
            </a:r>
            <a:r>
              <a:rPr lang="cy-GB" baseline="0" noProof="0" dirty="0" smtClean="0"/>
              <a:t>nodwyd unrhyw anghenion dysgu ychwanegol? </a:t>
            </a:r>
          </a:p>
          <a:p>
            <a:endParaRPr lang="cy-GB" baseline="0" noProof="0" dirty="0" smtClean="0"/>
          </a:p>
          <a:p>
            <a:r>
              <a:rPr lang="cy-GB" baseline="0" noProof="0" dirty="0" smtClean="0"/>
              <a:t>(Adnodd 3c)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D6F3E-2A04-40F1-9BCF-6E1D56561353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88268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D6F3E-2A04-40F1-9BCF-6E1D56561353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09565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GB" dirty="0" smtClean="0"/>
              <a:t>NOD: </a:t>
            </a:r>
            <a:r>
              <a:rPr lang="cy-GB" noProof="0" dirty="0" smtClean="0"/>
              <a:t>Egluro </a:t>
            </a:r>
            <a:r>
              <a:rPr lang="cy-GB" noProof="0" dirty="0" smtClean="0"/>
              <a:t>wrth y dysgwyr yr hyn y mae’r term cyfathrebu</a:t>
            </a:r>
            <a:r>
              <a:rPr lang="cy-GB" baseline="0" noProof="0" dirty="0" smtClean="0"/>
              <a:t> dieiriau yn ei </a:t>
            </a:r>
            <a:r>
              <a:rPr lang="cy-GB" baseline="0" noProof="0" dirty="0" smtClean="0"/>
              <a:t>olygu.</a:t>
            </a:r>
            <a:endParaRPr lang="cy-GB" baseline="0" noProof="0" dirty="0" smtClean="0"/>
          </a:p>
          <a:p>
            <a:pPr defTabSz="931774">
              <a:defRPr/>
            </a:pPr>
            <a:endParaRPr lang="cy-GB" noProof="0" dirty="0" smtClean="0"/>
          </a:p>
          <a:p>
            <a:r>
              <a:rPr lang="cy-GB" noProof="0" dirty="0" smtClean="0"/>
              <a:t>HYFFORDDWR: Gofynnwch i’r dysgwyr ystyried y dyfyniad a’r hyn mae’n</a:t>
            </a:r>
            <a:r>
              <a:rPr lang="cy-GB" baseline="0" noProof="0" dirty="0" smtClean="0"/>
              <a:t> ei olygu yn eu barn </a:t>
            </a:r>
            <a:r>
              <a:rPr lang="cy-GB" baseline="0" noProof="0" dirty="0" smtClean="0"/>
              <a:t>nhw.</a:t>
            </a:r>
            <a:endParaRPr lang="cy-GB" baseline="0" noProof="0" dirty="0" smtClean="0"/>
          </a:p>
          <a:p>
            <a:r>
              <a:rPr lang="cy-GB" baseline="0" noProof="0" dirty="0" smtClean="0"/>
              <a:t>	</a:t>
            </a:r>
          </a:p>
          <a:p>
            <a:r>
              <a:rPr lang="cy-GB" baseline="0" noProof="0" dirty="0" smtClean="0"/>
              <a:t>Cwestiwn</a:t>
            </a:r>
            <a:r>
              <a:rPr lang="cy-GB" baseline="0" noProof="0" dirty="0" smtClean="0"/>
              <a:t>: Beth sy’n cyfateb i ‘gyfathrebu dieiriau’? </a:t>
            </a:r>
          </a:p>
          <a:p>
            <a:endParaRPr lang="cy-GB" noProof="0" dirty="0" smtClean="0"/>
          </a:p>
          <a:p>
            <a:r>
              <a:rPr lang="cy-GB" noProof="0" dirty="0" smtClean="0"/>
              <a:t>Iaith </a:t>
            </a:r>
            <a:r>
              <a:rPr lang="cy-GB" noProof="0" dirty="0" smtClean="0"/>
              <a:t>y corff yw</a:t>
            </a:r>
            <a:r>
              <a:rPr lang="cy-GB" baseline="0" noProof="0" dirty="0" smtClean="0"/>
              <a:t> 55% o gyfathrebu, tôn y llais yw 38%, a 7% yw’r geiriau a siaradir</a:t>
            </a:r>
            <a:r>
              <a:rPr lang="cy-GB" noProof="0" dirty="0" smtClean="0"/>
              <a:t>.</a:t>
            </a:r>
            <a:r>
              <a:rPr lang="cy-GB" baseline="0" noProof="0" dirty="0" smtClean="0"/>
              <a:t> </a:t>
            </a:r>
          </a:p>
          <a:p>
            <a:r>
              <a:rPr lang="cy-GB" noProof="0" dirty="0" smtClean="0"/>
              <a:t>Mae’n </a:t>
            </a:r>
            <a:r>
              <a:rPr lang="cy-GB" noProof="0" dirty="0" smtClean="0"/>
              <a:t>bwysig cydnabod mai ein </a:t>
            </a:r>
            <a:r>
              <a:rPr lang="cy-GB" b="1" noProof="0" dirty="0" smtClean="0"/>
              <a:t>dull o gyfathrebu</a:t>
            </a:r>
            <a:r>
              <a:rPr lang="cy-GB" b="1" baseline="0" noProof="0" dirty="0" smtClean="0"/>
              <a:t> dieiriau – </a:t>
            </a:r>
            <a:r>
              <a:rPr lang="cy-GB" b="0" baseline="0" noProof="0" dirty="0" smtClean="0"/>
              <a:t>mynegiant yr wyneb, ystumiau, cyswllt llygaid, osgo a </a:t>
            </a:r>
            <a:r>
              <a:rPr lang="cy-GB" b="0" baseline="0" noProof="0" dirty="0" smtClean="0"/>
              <a:t>thôn </a:t>
            </a:r>
            <a:r>
              <a:rPr lang="cy-GB" b="0" baseline="0" noProof="0" dirty="0" smtClean="0"/>
              <a:t>y llais – sy’n cael yr effaith </a:t>
            </a:r>
            <a:r>
              <a:rPr lang="cy-GB" b="0" baseline="0" noProof="0" dirty="0" smtClean="0"/>
              <a:t>fwyaf.</a:t>
            </a:r>
            <a:endParaRPr lang="cy-GB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D6F3E-2A04-40F1-9BCF-6E1D56561353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1386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NOD: </a:t>
            </a:r>
            <a:r>
              <a:rPr lang="cy-GB" noProof="0" dirty="0" smtClean="0"/>
              <a:t>Egluro</a:t>
            </a:r>
            <a:r>
              <a:rPr lang="cy-GB" baseline="0" noProof="0" dirty="0" smtClean="0"/>
              <a:t> </a:t>
            </a:r>
            <a:r>
              <a:rPr lang="cy-GB" baseline="0" noProof="0" dirty="0" smtClean="0"/>
              <a:t>wrth y dysgwyr beth fydd yn cael ei gwmpasu yn ystod y </a:t>
            </a:r>
            <a:r>
              <a:rPr lang="cy-GB" baseline="0" noProof="0" dirty="0" smtClean="0"/>
              <a:t>sesiwn. </a:t>
            </a:r>
            <a:r>
              <a:rPr lang="cy-GB" noProof="0" dirty="0" smtClean="0"/>
              <a:t>	</a:t>
            </a:r>
          </a:p>
          <a:p>
            <a:r>
              <a:rPr lang="cy-GB" noProof="0" dirty="0" smtClean="0"/>
              <a:t>Caniatáu </a:t>
            </a:r>
            <a:r>
              <a:rPr lang="cy-GB" noProof="0" dirty="0" smtClean="0"/>
              <a:t>i’r dysgwyr</a:t>
            </a:r>
            <a:r>
              <a:rPr lang="cy-GB" baseline="0" noProof="0" dirty="0" smtClean="0"/>
              <a:t> werthuso’r sesiwn yn seiliedig ar y canlyniadau </a:t>
            </a:r>
            <a:r>
              <a:rPr lang="cy-GB" baseline="0" noProof="0" dirty="0" smtClean="0"/>
              <a:t>bwriadedig.</a:t>
            </a:r>
            <a:endParaRPr lang="cy-GB" baseline="0" noProof="0" dirty="0" smtClean="0"/>
          </a:p>
          <a:p>
            <a:endParaRPr lang="cy-GB" noProof="0" dirty="0" smtClean="0"/>
          </a:p>
          <a:p>
            <a:r>
              <a:rPr lang="cy-GB" noProof="0" dirty="0" smtClean="0"/>
              <a:t>HYFFORDDWR:</a:t>
            </a:r>
            <a:r>
              <a:rPr lang="cy-GB" baseline="0" noProof="0" dirty="0" smtClean="0"/>
              <a:t> Gofynnwch i’r dysgwyr roi sylwadau ar ganlyniadau dysgu’r sesiwn </a:t>
            </a:r>
            <a:r>
              <a:rPr lang="cy-GB" baseline="0" noProof="0" dirty="0" smtClean="0"/>
              <a:t>– A </a:t>
            </a:r>
            <a:r>
              <a:rPr lang="cy-GB" baseline="0" noProof="0" dirty="0" smtClean="0"/>
              <a:t>yw hyn yn </a:t>
            </a:r>
            <a:r>
              <a:rPr lang="cy-GB" baseline="0" noProof="0" dirty="0" smtClean="0"/>
              <a:t>gydnaws </a:t>
            </a:r>
            <a:r>
              <a:rPr lang="cy-GB" baseline="0" noProof="0" dirty="0" smtClean="0"/>
              <a:t>â’r hyn yr oeddech yn ei ddisgwyl? A oes unrhyw beth ar goll yr hoffech ei </a:t>
            </a:r>
            <a:r>
              <a:rPr lang="cy-GB" baseline="0" noProof="0" dirty="0" smtClean="0"/>
              <a:t>gwmpasu?</a:t>
            </a:r>
            <a:endParaRPr lang="cy-GB" baseline="0" noProof="0" dirty="0" smtClean="0"/>
          </a:p>
          <a:p>
            <a:endParaRPr lang="cy-GB" baseline="0" noProof="0" dirty="0" smtClean="0"/>
          </a:p>
          <a:p>
            <a:r>
              <a:rPr lang="cy-GB" baseline="0" noProof="0" dirty="0" smtClean="0"/>
              <a:t>Lle </a:t>
            </a:r>
            <a:r>
              <a:rPr lang="cy-GB" baseline="0" noProof="0" dirty="0" smtClean="0"/>
              <a:t>y bydd dysgwyr yn dymuno trafod pynciau ychwanegol ystyriwch a fydd hyn yn </a:t>
            </a:r>
            <a:r>
              <a:rPr lang="cy-GB" baseline="0" noProof="0" dirty="0" smtClean="0"/>
              <a:t>cael </a:t>
            </a:r>
            <a:r>
              <a:rPr lang="cy-GB" baseline="0" noProof="0" dirty="0" smtClean="0"/>
              <a:t>ei gynnwys yn y sesiwn – os na chaiff ei </a:t>
            </a:r>
            <a:r>
              <a:rPr lang="cy-GB" baseline="0" noProof="0" dirty="0" smtClean="0"/>
              <a:t>gynnwys, </a:t>
            </a:r>
            <a:r>
              <a:rPr lang="cy-GB" baseline="0" noProof="0" dirty="0" smtClean="0"/>
              <a:t>a fydd yn fwy perthnasol i </a:t>
            </a:r>
            <a:r>
              <a:rPr lang="cy-GB" baseline="0" noProof="0" dirty="0" smtClean="0"/>
              <a:t>unrhyw </a:t>
            </a:r>
            <a:r>
              <a:rPr lang="cy-GB" baseline="0" noProof="0" dirty="0" smtClean="0"/>
              <a:t>un o’r modiwlau eraill? </a:t>
            </a:r>
            <a:r>
              <a:rPr lang="cy-GB" baseline="0" noProof="0" dirty="0" smtClean="0"/>
              <a:t>A ellir </a:t>
            </a:r>
            <a:r>
              <a:rPr lang="cy-GB" baseline="0" noProof="0" dirty="0" smtClean="0"/>
              <a:t>ei gynnwys </a:t>
            </a:r>
            <a:r>
              <a:rPr lang="cy-GB" baseline="0" noProof="0" dirty="0" smtClean="0"/>
              <a:t>yn y </a:t>
            </a:r>
            <a:r>
              <a:rPr lang="cy-GB" baseline="0" noProof="0" dirty="0" smtClean="0"/>
              <a:t>sesiwn hon? </a:t>
            </a:r>
            <a:endParaRPr lang="cy-GB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D6F3E-2A04-40F1-9BCF-6E1D56561353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99917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NOD:</a:t>
            </a:r>
            <a:r>
              <a:rPr lang="en-GB" baseline="0" dirty="0" smtClean="0"/>
              <a:t> </a:t>
            </a:r>
            <a:r>
              <a:rPr lang="en-GB" dirty="0" smtClean="0"/>
              <a:t>Egluro</a:t>
            </a:r>
            <a:r>
              <a:rPr lang="en-GB" baseline="0" dirty="0" smtClean="0"/>
              <a:t> </a:t>
            </a:r>
            <a:r>
              <a:rPr lang="en-GB" baseline="0" dirty="0" smtClean="0"/>
              <a:t>rhai o’r elfennau sy’n cyfateb i ‘ddull cyfathrebu dieiriau</a:t>
            </a:r>
            <a:r>
              <a:rPr lang="en-GB" baseline="0" dirty="0" smtClean="0"/>
              <a:t>’.</a:t>
            </a:r>
            <a:endParaRPr lang="en-GB" baseline="0" dirty="0" smtClean="0"/>
          </a:p>
          <a:p>
            <a:endParaRPr lang="en-GB" baseline="0" dirty="0" smtClean="0"/>
          </a:p>
          <a:p>
            <a:r>
              <a:rPr lang="en-GB" baseline="0" dirty="0" smtClean="0"/>
              <a:t>HYFFORDDWR: Trafodwch y sleid gan annog trafodaeth </a:t>
            </a:r>
            <a:r>
              <a:rPr lang="en-GB" baseline="0" dirty="0" smtClean="0"/>
              <a:t>grŵp.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D6F3E-2A04-40F1-9BCF-6E1D56561353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26385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GB" dirty="0" smtClean="0"/>
              <a:t>NOD: Rhoi’r </a:t>
            </a:r>
            <a:r>
              <a:rPr lang="en-GB" dirty="0" smtClean="0"/>
              <a:t>cyfle i’r dysgwyr brofi a gwella eu gallu i ddehongli</a:t>
            </a:r>
            <a:r>
              <a:rPr lang="en-GB" baseline="0" dirty="0" smtClean="0"/>
              <a:t> a derbyn dull cyfathrebu </a:t>
            </a:r>
            <a:r>
              <a:rPr lang="en-GB" baseline="0" dirty="0" smtClean="0"/>
              <a:t>dieiriau.</a:t>
            </a:r>
            <a:endParaRPr lang="en-GB" baseline="0" dirty="0" smtClean="0"/>
          </a:p>
          <a:p>
            <a:pPr defTabSz="931774">
              <a:defRPr/>
            </a:pPr>
            <a:endParaRPr lang="en-GB" dirty="0" smtClean="0"/>
          </a:p>
          <a:p>
            <a:r>
              <a:rPr lang="en-GB" dirty="0" smtClean="0"/>
              <a:t>HYFFORDDWR:</a:t>
            </a:r>
            <a:r>
              <a:rPr lang="en-GB" baseline="0" dirty="0" smtClean="0"/>
              <a:t> Mewn parau/grwpiau, rhowch gerdyn i bob dysgwr sy’n cynnwys brawddeg a thri gair disgrifiadol (e.e. ‘Mae fy nh</a:t>
            </a:r>
            <a:r>
              <a:rPr lang="cy-GB" baseline="0" dirty="0" smtClean="0"/>
              <a:t>ŷ </a:t>
            </a:r>
            <a:r>
              <a:rPr lang="cy-GB" baseline="0" dirty="0" smtClean="0"/>
              <a:t>rownd </a:t>
            </a:r>
            <a:r>
              <a:rPr lang="cy-GB" baseline="0" dirty="0" smtClean="0"/>
              <a:t>y gornel’ – </a:t>
            </a:r>
            <a:r>
              <a:rPr lang="cy-GB" baseline="0" dirty="0" smtClean="0"/>
              <a:t>cyffrous</a:t>
            </a:r>
            <a:r>
              <a:rPr lang="cy-GB" baseline="0" dirty="0" smtClean="0"/>
              <a:t>, </a:t>
            </a:r>
            <a:r>
              <a:rPr lang="cy-GB" baseline="0" dirty="0" smtClean="0"/>
              <a:t>rhwystredig</a:t>
            </a:r>
            <a:r>
              <a:rPr lang="cy-GB" baseline="0" dirty="0" smtClean="0"/>
              <a:t>, </a:t>
            </a:r>
            <a:r>
              <a:rPr lang="cy-GB" baseline="0" dirty="0" smtClean="0"/>
              <a:t>dryslyd</a:t>
            </a:r>
            <a:r>
              <a:rPr lang="cy-GB" baseline="0" dirty="0" smtClean="0"/>
              <a:t>). Mae’n rhaid i’r partneriaid geisio dyfalu’r geiriau disgrifiadol ar y </a:t>
            </a:r>
            <a:r>
              <a:rPr lang="cy-GB" baseline="0" dirty="0" smtClean="0"/>
              <a:t>cerdyn</a:t>
            </a:r>
            <a:r>
              <a:rPr lang="cy-GB" baseline="0" dirty="0" smtClean="0"/>
              <a:t>. Y dysgwyr i gymryd eu tro i siarad/dyfalu</a:t>
            </a:r>
            <a:r>
              <a:rPr lang="en-GB" baseline="0" dirty="0" smtClean="0"/>
              <a:t>.</a:t>
            </a:r>
          </a:p>
          <a:p>
            <a:r>
              <a:rPr lang="en-GB" baseline="0" dirty="0" smtClean="0"/>
              <a:t>	</a:t>
            </a:r>
          </a:p>
          <a:p>
            <a:r>
              <a:rPr lang="en-GB" baseline="0" dirty="0" smtClean="0"/>
              <a:t>Anogwch </a:t>
            </a:r>
            <a:r>
              <a:rPr lang="en-GB" baseline="0" dirty="0" smtClean="0"/>
              <a:t>y dysgwyr i feddwl am holl elfennau cyfathrebu dieiriau (dangoswch y sleid blaenorol er gwybodaeth</a:t>
            </a:r>
            <a:r>
              <a:rPr lang="en-GB" baseline="0" dirty="0" smtClean="0"/>
              <a:t>).</a:t>
            </a:r>
            <a:endParaRPr lang="en-GB" baseline="0" dirty="0" smtClean="0"/>
          </a:p>
          <a:p>
            <a:endParaRPr lang="en-GB" baseline="0" dirty="0" smtClean="0"/>
          </a:p>
          <a:p>
            <a:r>
              <a:rPr lang="en-GB" baseline="0" dirty="0" smtClean="0"/>
              <a:t>Efallai </a:t>
            </a:r>
            <a:r>
              <a:rPr lang="en-GB" baseline="0" dirty="0" smtClean="0"/>
              <a:t>y bydd yr ymarfer hwn yn anodd i rai </a:t>
            </a:r>
            <a:r>
              <a:rPr lang="en-GB" baseline="0" dirty="0" smtClean="0"/>
              <a:t>dysgwyr. Fel arall, dangoswch </a:t>
            </a:r>
            <a:r>
              <a:rPr lang="en-GB" baseline="0" dirty="0" smtClean="0"/>
              <a:t>glipiau o’r </a:t>
            </a:r>
            <a:r>
              <a:rPr lang="en-GB" baseline="0" dirty="0" smtClean="0"/>
              <a:t>teledu/YouTube </a:t>
            </a:r>
            <a:r>
              <a:rPr lang="en-GB" baseline="0" dirty="0" smtClean="0"/>
              <a:t>gyda’r sain </a:t>
            </a:r>
            <a:r>
              <a:rPr lang="en-GB" baseline="0" dirty="0" smtClean="0"/>
              <a:t>wedi’i </a:t>
            </a:r>
            <a:r>
              <a:rPr lang="en-GB" baseline="0" dirty="0" smtClean="0"/>
              <a:t>ddiffodd – gofynnwch i’r dysgwyr wneud nodiadau i ddehongli’r olygfa. Dangoswch yr olygfa gyda’r sain. </a:t>
            </a:r>
            <a:r>
              <a:rPr lang="en-GB" baseline="0" dirty="0" smtClean="0"/>
              <a:t>Edrychwch </a:t>
            </a:r>
            <a:r>
              <a:rPr lang="en-GB" baseline="0" dirty="0" smtClean="0"/>
              <a:t>am y pethau sy’n debyg rhwng y dehongliadau er mwyn dangos bod gennym oll gyd-ddealltwriaeth eang, </a:t>
            </a:r>
            <a:r>
              <a:rPr lang="en-GB" baseline="0" dirty="0" smtClean="0"/>
              <a:t>ond </a:t>
            </a:r>
            <a:r>
              <a:rPr lang="en-GB" baseline="0" dirty="0" smtClean="0"/>
              <a:t>gallai’r elfennau cynnil fod yn anoddach i’w dehongli.</a:t>
            </a:r>
          </a:p>
          <a:p>
            <a:endParaRPr lang="en-GB" baseline="0" dirty="0" smtClean="0"/>
          </a:p>
          <a:p>
            <a:r>
              <a:rPr lang="en-GB" baseline="0" dirty="0" smtClean="0"/>
              <a:t>Clipiau </a:t>
            </a:r>
            <a:r>
              <a:rPr lang="en-GB" baseline="0" dirty="0" smtClean="0"/>
              <a:t>a awgrymir:  </a:t>
            </a:r>
            <a:endParaRPr lang="en-GB" baseline="0" dirty="0" smtClean="0"/>
          </a:p>
          <a:p>
            <a:r>
              <a:rPr lang="en-GB" baseline="0" dirty="0" smtClean="0"/>
              <a:t>https</a:t>
            </a:r>
            <a:r>
              <a:rPr lang="en-GB" baseline="0" dirty="0" smtClean="0"/>
              <a:t>://</a:t>
            </a:r>
            <a:r>
              <a:rPr lang="en-GB" baseline="0" dirty="0" smtClean="0"/>
              <a:t>www.youtube.com/watch?v=N7lGqmZprx0&amp;list=PLol1SivyvPuOrnZo0-J6BcmDmwCQNyV_t&amp;feature=em-share_video_in_list_user</a:t>
            </a:r>
            <a:endParaRPr lang="en-GB" baseline="0" dirty="0" smtClean="0"/>
          </a:p>
          <a:p>
            <a:r>
              <a:rPr lang="en-GB" baseline="0" dirty="0" smtClean="0"/>
              <a:t>https</a:t>
            </a:r>
            <a:r>
              <a:rPr lang="en-GB" baseline="0" dirty="0" smtClean="0"/>
              <a:t>://www.youtube.com/watch?v=ihKXQbYeV5k</a:t>
            </a:r>
          </a:p>
          <a:p>
            <a:r>
              <a:rPr lang="en-GB" baseline="0" dirty="0" smtClean="0"/>
              <a:t>https</a:t>
            </a:r>
            <a:r>
              <a:rPr lang="en-GB" baseline="0" dirty="0" smtClean="0"/>
              <a:t>://www.youtube.com/watch?v=OvEci5Bjgd4&amp;index=2&amp;list=RDihKXQbYeV5k </a:t>
            </a:r>
          </a:p>
          <a:p>
            <a:endParaRPr lang="en-GB" baseline="0" dirty="0" smtClean="0"/>
          </a:p>
          <a:p>
            <a:r>
              <a:rPr lang="en-GB" dirty="0" smtClean="0"/>
              <a:t>Yn </a:t>
            </a:r>
            <a:r>
              <a:rPr lang="en-GB" dirty="0" smtClean="0"/>
              <a:t>olaf, gofynnwch i’r dysgwyr nodi eu safbwyntiau/casgliadau</a:t>
            </a:r>
            <a:r>
              <a:rPr lang="en-GB" baseline="0" dirty="0" smtClean="0"/>
              <a:t> am yr ymarfer.  </a:t>
            </a:r>
          </a:p>
          <a:p>
            <a:r>
              <a:rPr lang="en-GB" baseline="0" dirty="0" smtClean="0"/>
              <a:t>Rhowch </a:t>
            </a:r>
            <a:r>
              <a:rPr lang="en-GB" baseline="0" dirty="0" smtClean="0"/>
              <a:t>adborth mewn grwpiau/parau os ydynt yn fodlon gwneud hynny.</a:t>
            </a:r>
          </a:p>
          <a:p>
            <a:r>
              <a:rPr lang="en-GB" baseline="0" dirty="0" smtClean="0"/>
              <a:t>A </a:t>
            </a:r>
            <a:r>
              <a:rPr lang="en-GB" baseline="0" dirty="0" smtClean="0"/>
              <a:t>nodwyd unrhyw anghenion dysgu ychwanegol? </a:t>
            </a:r>
          </a:p>
          <a:p>
            <a:endParaRPr lang="en-GB" dirty="0" smtClean="0"/>
          </a:p>
          <a:p>
            <a:r>
              <a:rPr lang="en-GB" dirty="0" smtClean="0"/>
              <a:t>(Adnodd 3d)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D6F3E-2A04-40F1-9BCF-6E1D56561353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42673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D6F3E-2A04-40F1-9BCF-6E1D56561353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41110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GB" dirty="0" smtClean="0"/>
              <a:t>NOD: </a:t>
            </a:r>
            <a:r>
              <a:rPr lang="cy-GB" noProof="0" dirty="0" smtClean="0"/>
              <a:t>Egluro </a:t>
            </a:r>
            <a:r>
              <a:rPr lang="cy-GB" noProof="0" dirty="0" smtClean="0"/>
              <a:t>wrth y dysgwyr</a:t>
            </a:r>
            <a:r>
              <a:rPr lang="cy-GB" baseline="0" noProof="0" dirty="0" smtClean="0"/>
              <a:t> bod yr iaith a ddefnyddiwn yn newid yn dibynnu ar ein sefyllfa a gyda phwy rydym yn </a:t>
            </a:r>
            <a:r>
              <a:rPr lang="cy-GB" baseline="0" noProof="0" dirty="0" smtClean="0"/>
              <a:t>cyfathrebu.</a:t>
            </a:r>
            <a:endParaRPr lang="cy-GB" noProof="0" dirty="0" smtClean="0"/>
          </a:p>
          <a:p>
            <a:endParaRPr lang="cy-GB" noProof="0" dirty="0" smtClean="0"/>
          </a:p>
          <a:p>
            <a:r>
              <a:rPr lang="cy-GB" noProof="0" dirty="0" smtClean="0"/>
              <a:t>HYFFORDDWR: Gosodwch</a:t>
            </a:r>
            <a:r>
              <a:rPr lang="cy-GB" baseline="0" noProof="0" dirty="0" smtClean="0"/>
              <a:t> daflenni siart troi o amgylch yr ystafell gydag un sefyllfa a chwestiwn wedi’i nodi ar bob un (gallech ddewis </a:t>
            </a:r>
            <a:r>
              <a:rPr lang="cy-GB" baseline="0" noProof="0" dirty="0" smtClean="0"/>
              <a:t>defnyddio ddwy </a:t>
            </a:r>
            <a:r>
              <a:rPr lang="cy-GB" baseline="0" noProof="0" dirty="0" smtClean="0"/>
              <a:t>sefyllfa neu fwy yn dibynnu ar faint y grŵp). Mewn parau neu grwpiau – gofynnwch i’r dysgwyr symud o </a:t>
            </a:r>
            <a:r>
              <a:rPr lang="cy-GB" baseline="0" noProof="0" dirty="0" smtClean="0"/>
              <a:t>amgylch </a:t>
            </a:r>
            <a:r>
              <a:rPr lang="cy-GB" baseline="0" noProof="0" dirty="0" smtClean="0"/>
              <a:t>yr ystafell gan nodi geiriau i ddisgrifio eu defnydd o iaith ym mhob sefyllfa e.e. – ffurfiol, uchel, wedi’i </a:t>
            </a:r>
            <a:r>
              <a:rPr lang="cy-GB" baseline="0" noProof="0" dirty="0" smtClean="0"/>
              <a:t>symleiddio </a:t>
            </a:r>
            <a:r>
              <a:rPr lang="cy-GB" baseline="0" noProof="0" dirty="0" smtClean="0"/>
              <a:t>ac ati. Anogwch y dysgwyr i feddwl am yr iaith a’r dôn fwyaf priodol i’w defnyddio er mwyn ffurfio cyswllt </a:t>
            </a:r>
            <a:r>
              <a:rPr lang="cy-GB" baseline="0" noProof="0" dirty="0" smtClean="0"/>
              <a:t>â’r </a:t>
            </a:r>
            <a:r>
              <a:rPr lang="cy-GB" baseline="0" noProof="0" dirty="0" smtClean="0"/>
              <a:t>person maent yn siarad ag ef a sicrhau dealltwriaeth (dechrau creu rapport</a:t>
            </a:r>
            <a:r>
              <a:rPr lang="cy-GB" noProof="0" dirty="0" smtClean="0"/>
              <a:t>).</a:t>
            </a:r>
          </a:p>
          <a:p>
            <a:endParaRPr lang="en-GB" dirty="0" smtClean="0"/>
          </a:p>
          <a:p>
            <a:r>
              <a:rPr lang="en-GB" dirty="0" smtClean="0"/>
              <a:t>(Adnodd 3e)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D6F3E-2A04-40F1-9BCF-6E1D56561353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28529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NOD: </a:t>
            </a:r>
            <a:r>
              <a:rPr lang="cy-GB" noProof="0" dirty="0" smtClean="0"/>
              <a:t>Rhoi’r </a:t>
            </a:r>
            <a:r>
              <a:rPr lang="cy-GB" noProof="0" dirty="0" smtClean="0"/>
              <a:t>cyfle i ddysgwyr</a:t>
            </a:r>
            <a:r>
              <a:rPr lang="cy-GB" baseline="0" noProof="0" dirty="0" smtClean="0"/>
              <a:t> brofi a gwella eu defnydd o </a:t>
            </a:r>
            <a:r>
              <a:rPr lang="cy-GB" baseline="0" noProof="0" dirty="0" smtClean="0"/>
              <a:t>iaith.</a:t>
            </a:r>
            <a:endParaRPr lang="cy-GB" baseline="0" noProof="0" dirty="0" smtClean="0"/>
          </a:p>
          <a:p>
            <a:endParaRPr lang="cy-GB" noProof="0" dirty="0" smtClean="0"/>
          </a:p>
          <a:p>
            <a:r>
              <a:rPr lang="cy-GB" noProof="0" dirty="0" smtClean="0"/>
              <a:t>HYFFORDDWR: Mewn</a:t>
            </a:r>
            <a:r>
              <a:rPr lang="cy-GB" baseline="0" noProof="0" dirty="0" smtClean="0"/>
              <a:t> parau, gofynnwch i’r dysgwyr eistedd gefn wrth gefn. Rhowch lun syml i un dysgwr a gofyn iddo ei ddisgrifio </a:t>
            </a:r>
            <a:r>
              <a:rPr lang="cy-GB" baseline="0" noProof="0" dirty="0" smtClean="0"/>
              <a:t>i’w </a:t>
            </a:r>
            <a:r>
              <a:rPr lang="cy-GB" baseline="0" noProof="0" dirty="0" smtClean="0"/>
              <a:t>bartner. Gofynnwch i’r partner ddarlunio’r llun wrth iddo gael ei ddisgrifio. Gan na all y dysgwyr ddefnyddio iaith y 	corff i gyfathrebu, byddant yn dibynnu ar gliwiau llafar yn unig</a:t>
            </a:r>
            <a:r>
              <a:rPr lang="cy-GB" noProof="0" dirty="0" smtClean="0"/>
              <a:t>.  </a:t>
            </a:r>
          </a:p>
          <a:p>
            <a:endParaRPr lang="cy-GB" noProof="0" dirty="0" smtClean="0"/>
          </a:p>
          <a:p>
            <a:r>
              <a:rPr lang="cy-GB" noProof="0" dirty="0" smtClean="0"/>
              <a:t>Yn </a:t>
            </a:r>
            <a:r>
              <a:rPr lang="cy-GB" noProof="0" dirty="0" smtClean="0"/>
              <a:t>olaf, gofynnwch</a:t>
            </a:r>
            <a:r>
              <a:rPr lang="cy-GB" baseline="0" noProof="0" dirty="0" smtClean="0"/>
              <a:t> i’r dysgwyr nodi eu safbwyntiau/casgliadau ar yr ymarfer.  </a:t>
            </a:r>
          </a:p>
          <a:p>
            <a:r>
              <a:rPr lang="cy-GB" baseline="0" noProof="0" dirty="0" smtClean="0"/>
              <a:t>Gofynnwch </a:t>
            </a:r>
            <a:r>
              <a:rPr lang="cy-GB" baseline="0" noProof="0" dirty="0" smtClean="0"/>
              <a:t>iddyn nhw roi adborth mewn parau os ydynt yn fodlon gwneud hynny.</a:t>
            </a:r>
          </a:p>
          <a:p>
            <a:r>
              <a:rPr lang="cy-GB" baseline="0" noProof="0" dirty="0" smtClean="0"/>
              <a:t>A </a:t>
            </a:r>
            <a:r>
              <a:rPr lang="cy-GB" baseline="0" noProof="0" dirty="0" smtClean="0"/>
              <a:t>nodwyd unrhyw anghenion dysgu ychwanegol? </a:t>
            </a:r>
          </a:p>
          <a:p>
            <a:r>
              <a:rPr lang="en-GB" dirty="0"/>
              <a:t>	</a:t>
            </a:r>
          </a:p>
          <a:p>
            <a:r>
              <a:rPr lang="en-GB" dirty="0" smtClean="0"/>
              <a:t>Mae’r </a:t>
            </a:r>
            <a:r>
              <a:rPr lang="en-GB" dirty="0" smtClean="0"/>
              <a:t>ymarfer hwn yn atgyfnerthu pwysigrwydd defnyddio’r iaith</a:t>
            </a:r>
            <a:r>
              <a:rPr lang="en-GB" baseline="0" dirty="0" smtClean="0"/>
              <a:t> briodol wrth gyfathrebu’n ysgrifenedig neu dros y </a:t>
            </a:r>
            <a:r>
              <a:rPr lang="en-GB" baseline="0" dirty="0" smtClean="0"/>
              <a:t>ffôn. </a:t>
            </a:r>
            <a:r>
              <a:rPr lang="en-GB" baseline="0" dirty="0" smtClean="0"/>
              <a:t>Ni all y person arall ddehongli eich neges drwy ddull cyfathrebu dieiriau (ar wahân i dôn</a:t>
            </a:r>
            <a:r>
              <a:rPr lang="en-GB" dirty="0" smtClean="0"/>
              <a:t>).</a:t>
            </a:r>
          </a:p>
          <a:p>
            <a:endParaRPr lang="en-GB" dirty="0" smtClean="0"/>
          </a:p>
          <a:p>
            <a:r>
              <a:rPr lang="en-GB" dirty="0" smtClean="0"/>
              <a:t>(Adnodd 3f)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D6F3E-2A04-40F1-9BCF-6E1D56561353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17209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D6F3E-2A04-40F1-9BCF-6E1D56561353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55735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noProof="0" dirty="0" smtClean="0"/>
              <a:t>NOD</a:t>
            </a:r>
            <a:r>
              <a:rPr lang="cy-GB" noProof="0" dirty="0" smtClean="0"/>
              <a:t>: Egluro</a:t>
            </a:r>
            <a:r>
              <a:rPr lang="cy-GB" baseline="0" noProof="0" dirty="0" smtClean="0"/>
              <a:t> </a:t>
            </a:r>
            <a:r>
              <a:rPr lang="cy-GB" baseline="0" noProof="0" dirty="0" smtClean="0"/>
              <a:t>pwysigrwydd defnyddio mathau gwahanol o gwestiynau at ddibenion </a:t>
            </a:r>
            <a:r>
              <a:rPr lang="cy-GB" baseline="0" noProof="0" dirty="0" smtClean="0"/>
              <a:t>gwahanol.</a:t>
            </a:r>
            <a:endParaRPr lang="cy-GB" baseline="0" noProof="0" dirty="0" smtClean="0"/>
          </a:p>
          <a:p>
            <a:endParaRPr lang="cy-GB" baseline="0" noProof="0" dirty="0" smtClean="0"/>
          </a:p>
          <a:p>
            <a:r>
              <a:rPr lang="cy-GB" baseline="0" noProof="0" dirty="0" smtClean="0"/>
              <a:t>HYFFORDDWR: Trafodaeth grŵp. </a:t>
            </a:r>
            <a:r>
              <a:rPr lang="cy-GB" baseline="0" noProof="0" dirty="0" smtClean="0"/>
              <a:t>Gofynnwch </a:t>
            </a:r>
            <a:r>
              <a:rPr lang="cy-GB" baseline="0" noProof="0" dirty="0" smtClean="0"/>
              <a:t>i’r dysgwyr ystyried sefyllfaoedd lle y gallai pob math o gwestiwn fod yn ddefnyddiol </a:t>
            </a:r>
            <a:r>
              <a:rPr lang="cy-GB" baseline="0" noProof="0" dirty="0" smtClean="0"/>
              <a:t>mewn </a:t>
            </a:r>
            <a:r>
              <a:rPr lang="cy-GB" baseline="0" noProof="0" dirty="0" smtClean="0"/>
              <a:t>sefyllfa eiriolaeth.</a:t>
            </a:r>
            <a:endParaRPr lang="cy-GB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D6F3E-2A04-40F1-9BCF-6E1D56561353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80780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GB" dirty="0" smtClean="0"/>
              <a:t>NOD: </a:t>
            </a:r>
            <a:r>
              <a:rPr lang="en-GB" dirty="0" smtClean="0"/>
              <a:t>Rhoi’r </a:t>
            </a:r>
            <a:r>
              <a:rPr lang="en-GB" dirty="0" smtClean="0"/>
              <a:t>cyfle</a:t>
            </a:r>
            <a:r>
              <a:rPr lang="en-GB" baseline="0" dirty="0" smtClean="0"/>
              <a:t> i ddysgwyr brofi a gwella eu defnydd o dechneg holi </a:t>
            </a:r>
            <a:r>
              <a:rPr lang="en-GB" baseline="0" dirty="0" smtClean="0"/>
              <a:t>effeithiol.</a:t>
            </a:r>
            <a:endParaRPr lang="en-GB" baseline="0" dirty="0" smtClean="0"/>
          </a:p>
          <a:p>
            <a:pPr defTabSz="931774">
              <a:defRPr/>
            </a:pPr>
            <a:endParaRPr lang="en-GB" dirty="0" smtClean="0"/>
          </a:p>
          <a:p>
            <a:pPr defTabSz="931774">
              <a:defRPr/>
            </a:pPr>
            <a:r>
              <a:rPr lang="en-GB" dirty="0" smtClean="0"/>
              <a:t>HYFFORDDWR:</a:t>
            </a:r>
            <a:r>
              <a:rPr lang="en-GB" baseline="0" dirty="0" smtClean="0"/>
              <a:t> Dosbarthu’r daflen ymarfer ‘techneg holi effeithiol’. Mewn parau, gofynnwch i </a:t>
            </a:r>
            <a:r>
              <a:rPr lang="en-GB" baseline="0" dirty="0" smtClean="0"/>
              <a:t>Berson 1 </a:t>
            </a:r>
            <a:r>
              <a:rPr lang="en-GB" baseline="0" dirty="0" smtClean="0"/>
              <a:t>holi </a:t>
            </a:r>
            <a:r>
              <a:rPr lang="en-GB" baseline="0" dirty="0" smtClean="0"/>
              <a:t>Berson </a:t>
            </a:r>
            <a:r>
              <a:rPr lang="en-GB" baseline="0" dirty="0" smtClean="0"/>
              <a:t>2 am ei noson </a:t>
            </a:r>
            <a:r>
              <a:rPr lang="en-GB" baseline="0" dirty="0" smtClean="0"/>
              <a:t>allan</a:t>
            </a:r>
            <a:r>
              <a:rPr lang="en-GB" baseline="0" dirty="0" smtClean="0"/>
              <a:t>. Rhaid i </a:t>
            </a:r>
            <a:r>
              <a:rPr lang="en-GB" baseline="0" dirty="0" smtClean="0"/>
              <a:t>Berson </a:t>
            </a:r>
            <a:r>
              <a:rPr lang="en-GB" baseline="0" dirty="0" smtClean="0"/>
              <a:t>2 ateb y cwestiynau gan ddefnyddio’r wybodaeth yn ei friffiad.</a:t>
            </a:r>
          </a:p>
          <a:p>
            <a:pPr defTabSz="931774">
              <a:defRPr/>
            </a:pPr>
            <a:endParaRPr lang="en-GB" baseline="0" dirty="0" smtClean="0"/>
          </a:p>
          <a:p>
            <a:pPr lvl="0"/>
            <a:r>
              <a:rPr lang="en-GB" baseline="0" dirty="0" smtClean="0"/>
              <a:t>Person 1:  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Atebwch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bob cwestiwn yn onest ond gyda chyn lleied o wybodaeth angenrheidiol â phosib. </a:t>
            </a:r>
            <a:endParaRPr lang="cy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Atebwch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bob cwestiwn gydag ‘ie’ neu ‘na’.</a:t>
            </a:r>
            <a:endParaRPr lang="cy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nad yw’r wybodaeth y gofynnwyd amdani wedi’i chynnwys yn y sefyllfa, gallwch greu rhywbeth o’r newydd neu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ddweud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Dw i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ddim yn gwybod’.</a:t>
            </a:r>
            <a:endParaRPr lang="cy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dirty="0"/>
          </a:p>
          <a:p>
            <a:pPr lvl="0"/>
            <a:r>
              <a:rPr lang="en-GB" dirty="0" smtClean="0"/>
              <a:t>Person </a:t>
            </a:r>
            <a:r>
              <a:rPr lang="en-GB" dirty="0" smtClean="0"/>
              <a:t>2</a:t>
            </a:r>
            <a:r>
              <a:rPr lang="en-GB" dirty="0"/>
              <a:t>: 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Ceisiwch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ganfod cymaint o wybodaeth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allweddol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â phosibl am yr hyn a wnaeth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neithiwr drwy ddefnyddio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techneg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holi briodol.</a:t>
            </a:r>
            <a:endParaRPr lang="cy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Ceisiwch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osod gweithgareddau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yn y drefn y gwnaethant ddigwydd.</a:t>
            </a:r>
            <a:endParaRPr lang="cy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Ceisiwch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osgoi gofyn yr un cwestiwn ddwywaith – aralleiriwch ble bynnag y bo’n bosibl.  </a:t>
            </a:r>
            <a:endParaRPr lang="cy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bydd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yn ateb ‘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Dw i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ddim yn gwybod’, nid oes ganddynt y wybodaeth hon ar eu taflen felly dylech symud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ymlaen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gwestiwn gwahanol.</a:t>
            </a:r>
            <a:endParaRPr lang="en-GB" dirty="0"/>
          </a:p>
          <a:p>
            <a:pPr lvl="0"/>
            <a:endParaRPr lang="en-GB" dirty="0"/>
          </a:p>
          <a:p>
            <a:r>
              <a:rPr lang="en-GB" dirty="0" smtClean="0"/>
              <a:t>Yn </a:t>
            </a:r>
            <a:r>
              <a:rPr lang="en-GB" dirty="0" smtClean="0"/>
              <a:t>olaf, gofynnwch</a:t>
            </a:r>
            <a:r>
              <a:rPr lang="en-GB" baseline="0" dirty="0" smtClean="0"/>
              <a:t> i’r dysgwyr nodi eu safbwyntiau/casgliadau ar yr ymarfer.  </a:t>
            </a:r>
          </a:p>
          <a:p>
            <a:r>
              <a:rPr lang="en-GB" baseline="0" dirty="0" smtClean="0"/>
              <a:t>Gofynnwch </a:t>
            </a:r>
            <a:r>
              <a:rPr lang="en-GB" baseline="0" dirty="0" smtClean="0"/>
              <a:t>iddynt roi adborth mewn parau os ydynt yn fodlon gwneud hynny.</a:t>
            </a:r>
          </a:p>
          <a:p>
            <a:r>
              <a:rPr lang="en-GB" baseline="0" dirty="0" smtClean="0"/>
              <a:t>A </a:t>
            </a:r>
            <a:r>
              <a:rPr lang="en-GB" baseline="0" dirty="0" smtClean="0"/>
              <a:t>nodwyd unrhyw anghenion dysgu ychwanegol? </a:t>
            </a:r>
          </a:p>
          <a:p>
            <a:endParaRPr lang="en-GB" dirty="0" smtClean="0"/>
          </a:p>
          <a:p>
            <a:endParaRPr lang="en-GB" baseline="0" dirty="0" smtClean="0"/>
          </a:p>
          <a:p>
            <a:r>
              <a:rPr lang="en-GB" baseline="0" dirty="0" smtClean="0"/>
              <a:t>(Adnodd 3g)</a:t>
            </a:r>
          </a:p>
          <a:p>
            <a:pPr lv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D6F3E-2A04-40F1-9BCF-6E1D56561353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94143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dirty="0" smtClean="0"/>
              <a:t>Mae’r gweithdy hwn yn cyfuno’r dysgu o’r holl weithdai eraill. Mae creu cytgord a bod yn bendant</a:t>
            </a:r>
            <a:r>
              <a:rPr lang="en-GB" baseline="0" dirty="0" smtClean="0"/>
              <a:t> yn gysyniadau sy’n ei gwneud yn ofynnol i ni gyfuno ein sgiliau gwrando a mynegi ein hunain er mwyn cysylltu ag eraill a nodi ein safbwynt yn glir</a:t>
            </a:r>
            <a:r>
              <a:rPr lang="en-GB" dirty="0" smtClean="0"/>
              <a:t>.   </a:t>
            </a:r>
            <a:endParaRPr lang="en-GB" dirty="0"/>
          </a:p>
          <a:p>
            <a:pPr lvl="0"/>
            <a:endParaRPr lang="en-GB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dirty="0" smtClean="0"/>
              <a:t>Cyswllt</a:t>
            </a:r>
            <a:r>
              <a:rPr lang="en-GB" baseline="0" dirty="0" smtClean="0"/>
              <a:t> </a:t>
            </a:r>
            <a:r>
              <a:rPr lang="en-GB" baseline="0" dirty="0" smtClean="0"/>
              <a:t>llygaid: yn dangos diddordeb, didwylledd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Ystum </a:t>
            </a:r>
            <a:r>
              <a:rPr lang="en-GB" baseline="0" dirty="0" smtClean="0"/>
              <a:t>y corff: bydd iaith gyson y corff yn gwella arwyddocâd y neges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Ystumiau</a:t>
            </a:r>
            <a:r>
              <a:rPr lang="en-GB" baseline="0" dirty="0" smtClean="0"/>
              <a:t>: ystumiau priodol i ychwanegu pwyslais</a:t>
            </a:r>
            <a:endParaRPr lang="en-GB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dirty="0" smtClean="0"/>
              <a:t>Llais</a:t>
            </a:r>
            <a:r>
              <a:rPr lang="en-GB" dirty="0" smtClean="0"/>
              <a:t>: mae tôn sefydlog, persain yn fwy argyhoeddedig a derbyniol</a:t>
            </a:r>
            <a:r>
              <a:rPr lang="en-GB" baseline="0" dirty="0" smtClean="0"/>
              <a:t> ac nid yw’n fygythiol</a:t>
            </a:r>
            <a:r>
              <a:rPr lang="en-GB" dirty="0" smtClean="0"/>
              <a:t>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dirty="0" smtClean="0"/>
              <a:t>Amseru</a:t>
            </a:r>
            <a:r>
              <a:rPr lang="en-GB" dirty="0" smtClean="0"/>
              <a:t>: defnyddiwch eich barn i sicrhau’r derbyniad a’r effaith orau posibl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dirty="0" smtClean="0"/>
              <a:t>Cynnwys</a:t>
            </a:r>
            <a:r>
              <a:rPr lang="en-GB" dirty="0" smtClean="0"/>
              <a:t>: bydd sut, ble a phryd</a:t>
            </a:r>
            <a:r>
              <a:rPr lang="en-GB" baseline="0" dirty="0" smtClean="0"/>
              <a:t> y dewiswch wneud sylw yn bwysicach na BETH a ddywedwch i bob diben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D6F3E-2A04-40F1-9BCF-6E1D56561353}" type="slidenum">
              <a:rPr lang="en-GB" smtClean="0"/>
              <a:pPr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13462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NOD: </a:t>
            </a:r>
            <a:r>
              <a:rPr lang="en-GB" dirty="0" smtClean="0"/>
              <a:t>Cyflwyno </a:t>
            </a:r>
            <a:r>
              <a:rPr lang="en-GB" dirty="0" smtClean="0"/>
              <a:t>ac egluro’r cysyniad o ‘rapport</a:t>
            </a:r>
            <a:r>
              <a:rPr lang="en-GB" dirty="0" smtClean="0"/>
              <a:t>’.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D6F3E-2A04-40F1-9BCF-6E1D56561353}" type="slidenum">
              <a:rPr lang="en-GB" smtClean="0"/>
              <a:pPr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0540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Rhagdybir bod y rhai sy’n mynychu’r cwrs hwn yn deall yr hyn y mae’r term ‘Eiriolaeth’ yn ei olygu ac wedi dewis eu hunain i fod yn eiriolwyr</a:t>
            </a:r>
            <a:r>
              <a:rPr lang="en-GB" baseline="0" dirty="0" smtClean="0"/>
              <a:t> (naill ai drwy gwblhau’r </a:t>
            </a:r>
            <a:r>
              <a:rPr lang="en-GB" baseline="0" dirty="0" smtClean="0"/>
              <a:t>modiwlau </a:t>
            </a:r>
            <a:r>
              <a:rPr lang="en-GB" baseline="0" dirty="0" smtClean="0"/>
              <a:t>1 a </a:t>
            </a:r>
            <a:r>
              <a:rPr lang="en-GB" baseline="0" dirty="0" smtClean="0"/>
              <a:t>2, </a:t>
            </a:r>
            <a:r>
              <a:rPr lang="en-GB" baseline="0" dirty="0" smtClean="0"/>
              <a:t>neu drwy ddulliau eraill</a:t>
            </a:r>
            <a:r>
              <a:rPr lang="en-GB" dirty="0" smtClean="0"/>
              <a:t>).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NOD:</a:t>
            </a:r>
            <a:r>
              <a:rPr lang="en-GB" baseline="0" dirty="0" smtClean="0"/>
              <a:t> </a:t>
            </a:r>
            <a:r>
              <a:rPr lang="en-GB" baseline="0" dirty="0" smtClean="0"/>
              <a:t>Atgoffa’r </a:t>
            </a:r>
            <a:r>
              <a:rPr lang="en-GB" baseline="0" dirty="0" smtClean="0"/>
              <a:t>dysgwyr o’r hyn y mae’r term eiriolaeth yn ei olygu a’u rôl fel </a:t>
            </a:r>
            <a:r>
              <a:rPr lang="en-GB" baseline="0" dirty="0" smtClean="0"/>
              <a:t>eiriolwr.</a:t>
            </a:r>
            <a:endParaRPr lang="en-GB" baseline="0" dirty="0" smtClean="0"/>
          </a:p>
          <a:p>
            <a:endParaRPr lang="en-GB" baseline="0" dirty="0" smtClean="0"/>
          </a:p>
          <a:p>
            <a:r>
              <a:rPr lang="en-GB" baseline="0" dirty="0" smtClean="0"/>
              <a:t>HYFFORDDWR: Dosbarthwch gardiau yn cynnwys elfennau o’r broses eirioli. Gofynnwch i’r dysgwyr rannu un neu ddwy enghraifft i </a:t>
            </a:r>
            <a:r>
              <a:rPr lang="en-GB" baseline="0" dirty="0" smtClean="0"/>
              <a:t>nodi </a:t>
            </a:r>
            <a:r>
              <a:rPr lang="en-GB" baseline="0" dirty="0" smtClean="0"/>
              <a:t>pryd/sut maent yn gwneud yr hyn a nodir ar y cerdyn.</a:t>
            </a:r>
          </a:p>
          <a:p>
            <a:endParaRPr lang="en-GB" baseline="0" dirty="0" smtClean="0"/>
          </a:p>
          <a:p>
            <a:endParaRPr lang="en-GB" baseline="0" dirty="0" smtClean="0"/>
          </a:p>
          <a:p>
            <a:r>
              <a:rPr lang="en-GB" baseline="0" dirty="0" smtClean="0"/>
              <a:t>(Adnodd 3a)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D6F3E-2A04-40F1-9BCF-6E1D56561353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67589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GB" dirty="0" smtClean="0"/>
              <a:t>NOD: </a:t>
            </a:r>
            <a:r>
              <a:rPr lang="en-GB" dirty="0" smtClean="0"/>
              <a:t>Rhoi</a:t>
            </a:r>
            <a:r>
              <a:rPr lang="en-GB" baseline="0" dirty="0" smtClean="0"/>
              <a:t> </a:t>
            </a:r>
            <a:r>
              <a:rPr lang="en-GB" baseline="0" dirty="0" smtClean="0"/>
              <a:t>cyfle i ddysgwyr brofi a gwella eu defnydd o rapport a chreu </a:t>
            </a:r>
            <a:r>
              <a:rPr lang="en-GB" baseline="0" dirty="0" smtClean="0"/>
              <a:t>rapport.</a:t>
            </a:r>
            <a:endParaRPr lang="en-GB" baseline="0" dirty="0" smtClean="0"/>
          </a:p>
          <a:p>
            <a:pPr defTabSz="931774">
              <a:defRPr/>
            </a:pPr>
            <a:endParaRPr lang="cy-GB" noProof="0" dirty="0" smtClean="0"/>
          </a:p>
          <a:p>
            <a:pPr defTabSz="931774">
              <a:defRPr/>
            </a:pPr>
            <a:r>
              <a:rPr lang="cy-GB" noProof="0" dirty="0" smtClean="0"/>
              <a:t>HYFFORDDWR:</a:t>
            </a:r>
            <a:r>
              <a:rPr lang="cy-GB" baseline="0" noProof="0" dirty="0" smtClean="0"/>
              <a:t> Gofynnwch i’r dysgwyr rannu’n barau. Rhowch sefyllfa i’r parau ei thrafod e.e. sut maent yn paratoi prydau yn eu </a:t>
            </a:r>
            <a:r>
              <a:rPr lang="cy-GB" baseline="0" noProof="0" dirty="0" smtClean="0"/>
              <a:t>cartref</a:t>
            </a:r>
            <a:r>
              <a:rPr lang="cy-GB" baseline="0" noProof="0" dirty="0" smtClean="0"/>
              <a:t>, beth maent yn mwynhau ei wneud yn eu hamser sbâr, hoff ffilmiau ac ati. Bydd yr aelod cyntaf o’r pâr yn </a:t>
            </a:r>
            <a:r>
              <a:rPr lang="cy-GB" baseline="0" noProof="0" dirty="0" smtClean="0"/>
              <a:t>dweud </a:t>
            </a:r>
            <a:r>
              <a:rPr lang="cy-GB" baseline="0" noProof="0" dirty="0" smtClean="0"/>
              <a:t>wrth y person arall am y sefyllfa </a:t>
            </a:r>
            <a:r>
              <a:rPr lang="cy-GB" baseline="0" noProof="0" dirty="0" smtClean="0"/>
              <a:t>benodol, </a:t>
            </a:r>
            <a:r>
              <a:rPr lang="cy-GB" baseline="0" noProof="0" dirty="0" smtClean="0"/>
              <a:t>h.y. pwy sy’n gwneud y siopa, sut maent yn penderfynu ar beth i’w </a:t>
            </a:r>
            <a:r>
              <a:rPr lang="cy-GB" baseline="0" noProof="0" dirty="0" smtClean="0"/>
              <a:t>fwyta</a:t>
            </a:r>
            <a:r>
              <a:rPr lang="cy-GB" baseline="0" noProof="0" dirty="0" smtClean="0"/>
              <a:t>, sut maent yn cyllidebu ar gyfer bwyd ac ati. Dylai’r person sy’n gwrando fynd ati i greu rapport gyda’’r person </a:t>
            </a:r>
            <a:r>
              <a:rPr lang="cy-GB" baseline="0" noProof="0" dirty="0" smtClean="0"/>
              <a:t>drwy </a:t>
            </a:r>
            <a:r>
              <a:rPr lang="cy-GB" baseline="0" noProof="0" dirty="0" smtClean="0"/>
              <a:t>gyfrannu at y sgwrs, peidio â chymryd drosodd, cael ei gyfeirio gan yr awgrymiadau ar y sleid. Ar ôl iddyn nhw </a:t>
            </a:r>
            <a:r>
              <a:rPr lang="cy-GB" baseline="0" noProof="0" dirty="0" smtClean="0"/>
              <a:t>orffen </a:t>
            </a:r>
            <a:r>
              <a:rPr lang="cy-GB" baseline="0" noProof="0" dirty="0" smtClean="0"/>
              <a:t>bydd y pâr yn cyfnewid rôl fel bod y ddau ddysgwr yn cael cyfle i ymarfer. </a:t>
            </a:r>
          </a:p>
          <a:p>
            <a:pPr defTabSz="931774">
              <a:defRPr/>
            </a:pPr>
            <a:endParaRPr lang="cy-GB" baseline="0" noProof="0" dirty="0" smtClean="0"/>
          </a:p>
          <a:p>
            <a:r>
              <a:rPr lang="cy-GB" noProof="0" dirty="0" smtClean="0"/>
              <a:t>Yn </a:t>
            </a:r>
            <a:r>
              <a:rPr lang="cy-GB" noProof="0" dirty="0" smtClean="0"/>
              <a:t>olaf, gofynnwch</a:t>
            </a:r>
            <a:r>
              <a:rPr lang="cy-GB" baseline="0" noProof="0" dirty="0" smtClean="0"/>
              <a:t> i’r dysgwyr nodi eu safbwyntiau/casgliadau ar yr ymarfer.  </a:t>
            </a:r>
          </a:p>
          <a:p>
            <a:r>
              <a:rPr lang="cy-GB" baseline="0" noProof="0" dirty="0" smtClean="0"/>
              <a:t>Gofynnwch </a:t>
            </a:r>
            <a:r>
              <a:rPr lang="cy-GB" baseline="0" noProof="0" dirty="0" smtClean="0"/>
              <a:t>iddyn nhw roi adborth mewn parau os ydynt yn fodlon gwneud hynny.</a:t>
            </a:r>
          </a:p>
          <a:p>
            <a:r>
              <a:rPr lang="cy-GB" baseline="0" noProof="0" dirty="0" smtClean="0"/>
              <a:t>A </a:t>
            </a:r>
            <a:r>
              <a:rPr lang="cy-GB" baseline="0" noProof="0" dirty="0" smtClean="0"/>
              <a:t>nodwyd unrhyw anghenion dysgu ychwanegol? </a:t>
            </a:r>
          </a:p>
          <a:p>
            <a:endParaRPr lang="en-GB" baseline="0" dirty="0" smtClean="0"/>
          </a:p>
          <a:p>
            <a:pPr defTabSz="931774"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D6F3E-2A04-40F1-9BCF-6E1D56561353}" type="slidenum">
              <a:rPr lang="en-GB" smtClean="0"/>
              <a:pPr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81896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D6F3E-2A04-40F1-9BCF-6E1D56561353}" type="slidenum">
              <a:rPr lang="en-GB" smtClean="0"/>
              <a:pPr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78913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NOD: </a:t>
            </a:r>
            <a:r>
              <a:rPr lang="en-GB" dirty="0" smtClean="0"/>
              <a:t>Cyflwyno </a:t>
            </a:r>
            <a:r>
              <a:rPr lang="en-GB" dirty="0" smtClean="0"/>
              <a:t>ac egluro’r cysyniad o ‘bendantrwydd</a:t>
            </a:r>
            <a:r>
              <a:rPr lang="en-GB" dirty="0" smtClean="0"/>
              <a:t>’.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D6F3E-2A04-40F1-9BCF-6E1D56561353}" type="slidenum">
              <a:rPr lang="en-GB" smtClean="0"/>
              <a:pPr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60141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GB" dirty="0" smtClean="0"/>
              <a:t>NOD: </a:t>
            </a:r>
            <a:r>
              <a:rPr lang="cy-GB" noProof="0" dirty="0" smtClean="0"/>
              <a:t>Rhoi’r </a:t>
            </a:r>
            <a:r>
              <a:rPr lang="cy-GB" noProof="0" dirty="0" smtClean="0"/>
              <a:t>cyfle i ddysgwyr brofi a gwella eu sgiliau</a:t>
            </a:r>
            <a:r>
              <a:rPr lang="cy-GB" baseline="0" noProof="0" dirty="0" smtClean="0"/>
              <a:t> </a:t>
            </a:r>
            <a:r>
              <a:rPr lang="cy-GB" baseline="0" noProof="0" dirty="0" smtClean="0"/>
              <a:t>pendantrwydd. </a:t>
            </a:r>
            <a:endParaRPr lang="cy-GB" baseline="0" noProof="0" dirty="0" smtClean="0"/>
          </a:p>
          <a:p>
            <a:pPr defTabSz="931774">
              <a:defRPr/>
            </a:pPr>
            <a:endParaRPr lang="cy-GB" baseline="0" noProof="0" dirty="0" smtClean="0"/>
          </a:p>
          <a:p>
            <a:pPr defTabSz="931774">
              <a:defRPr/>
            </a:pPr>
            <a:r>
              <a:rPr lang="cy-GB" baseline="0" noProof="0" dirty="0" smtClean="0"/>
              <a:t>HYFFORDDWR: Gofynnwch i ddysgwyr rannu mewn grwpiau o </a:t>
            </a:r>
            <a:r>
              <a:rPr lang="cy-GB" baseline="0" noProof="0" dirty="0" smtClean="0"/>
              <a:t>dri. </a:t>
            </a:r>
            <a:r>
              <a:rPr lang="cy-GB" baseline="0" noProof="0" dirty="0" smtClean="0"/>
              <a:t>Bydd </a:t>
            </a:r>
            <a:r>
              <a:rPr lang="cy-GB" baseline="0" noProof="0" dirty="0" smtClean="0"/>
              <a:t>dau </a:t>
            </a:r>
            <a:r>
              <a:rPr lang="cy-GB" baseline="0" noProof="0" dirty="0" smtClean="0"/>
              <a:t>yn cymryd rhan yn yr ymarfer ac </a:t>
            </a:r>
            <a:r>
              <a:rPr lang="cy-GB" baseline="0" noProof="0" dirty="0" smtClean="0"/>
              <a:t>un </a:t>
            </a:r>
            <a:r>
              <a:rPr lang="cy-GB" baseline="0" noProof="0" dirty="0" smtClean="0"/>
              <a:t>yn arsylwi. </a:t>
            </a:r>
          </a:p>
          <a:p>
            <a:pPr defTabSz="931774">
              <a:defRPr/>
            </a:pPr>
            <a:r>
              <a:rPr lang="cy-GB" baseline="0" noProof="0" dirty="0" smtClean="0"/>
              <a:t>Dosbarthwch </a:t>
            </a:r>
            <a:r>
              <a:rPr lang="cy-GB" baseline="0" noProof="0" dirty="0" smtClean="0"/>
              <a:t>barau o gardiau, yn hysbysu’r dysgwr o’r hyn y mae angen iddo eirioli yn ei gylch a rhai enghreifftiau o’i </a:t>
            </a:r>
            <a:r>
              <a:rPr lang="cy-GB" baseline="0" noProof="0" dirty="0" smtClean="0"/>
              <a:t>resymau</a:t>
            </a:r>
            <a:r>
              <a:rPr lang="cy-GB" baseline="0" noProof="0" dirty="0" smtClean="0"/>
              <a:t>, y gall ychwanegu atynt.</a:t>
            </a:r>
          </a:p>
          <a:p>
            <a:pPr defTabSz="931774">
              <a:defRPr/>
            </a:pPr>
            <a:r>
              <a:rPr lang="cy-GB" baseline="0" noProof="0" dirty="0" smtClean="0"/>
              <a:t>Dylai </a:t>
            </a:r>
            <a:r>
              <a:rPr lang="cy-GB" baseline="0" noProof="0" dirty="0" smtClean="0"/>
              <a:t>dysgwyr ddadlau dros eu hachos, heb fynd yn ymosodol neu’n gynhyrfus a thrwy barchu safbwynt y person arall.</a:t>
            </a:r>
          </a:p>
          <a:p>
            <a:pPr defTabSz="931774">
              <a:defRPr/>
            </a:pPr>
            <a:r>
              <a:rPr lang="cy-GB" baseline="0" noProof="0" dirty="0" smtClean="0"/>
              <a:t>Dylai’r </a:t>
            </a:r>
            <a:r>
              <a:rPr lang="cy-GB" baseline="0" noProof="0" dirty="0" smtClean="0"/>
              <a:t>arsylwr roi adborth i’r pâr, gan ystyried sut y gwnaethant gyflawni hyn yn yr ymarfer.</a:t>
            </a:r>
          </a:p>
          <a:p>
            <a:pPr defTabSz="931774">
              <a:defRPr/>
            </a:pPr>
            <a:r>
              <a:rPr lang="cy-GB" baseline="0" noProof="0" dirty="0" smtClean="0"/>
              <a:t>Dylai </a:t>
            </a:r>
            <a:r>
              <a:rPr lang="cy-GB" baseline="0" noProof="0" dirty="0" smtClean="0"/>
              <a:t>unigolion o fewn y grŵp newid rolau er mwyn i bob dysgwr gael y cyfle i ymarfer.</a:t>
            </a:r>
            <a:endParaRPr lang="cy-GB" noProof="0" dirty="0" smtClean="0"/>
          </a:p>
          <a:p>
            <a:endParaRPr lang="en-GB" dirty="0" smtClean="0"/>
          </a:p>
          <a:p>
            <a:r>
              <a:rPr lang="en-GB" dirty="0" smtClean="0"/>
              <a:t>Yn </a:t>
            </a:r>
            <a:r>
              <a:rPr lang="en-GB" dirty="0" smtClean="0"/>
              <a:t>olaf, gofynnwch</a:t>
            </a:r>
            <a:r>
              <a:rPr lang="en-GB" baseline="0" dirty="0" smtClean="0"/>
              <a:t> i’r dysgwyr nodi eu safbwyntiau/casgliadau ar yr ymarfer.  </a:t>
            </a:r>
          </a:p>
          <a:p>
            <a:r>
              <a:rPr lang="en-GB" baseline="0" dirty="0" smtClean="0"/>
              <a:t>Gofynnwch </a:t>
            </a:r>
            <a:r>
              <a:rPr lang="en-GB" baseline="0" dirty="0" smtClean="0"/>
              <a:t>iddynt roi adborth mewn parau os ydynt yn fodlon gwneud hynny.</a:t>
            </a:r>
          </a:p>
          <a:p>
            <a:r>
              <a:rPr lang="en-GB" baseline="0" dirty="0" smtClean="0"/>
              <a:t>A </a:t>
            </a:r>
            <a:r>
              <a:rPr lang="en-GB" baseline="0" dirty="0" smtClean="0"/>
              <a:t>nodwyd unrhyw anghenion dysgu ychwanegol? </a:t>
            </a:r>
          </a:p>
          <a:p>
            <a:r>
              <a:rPr lang="en-GB" baseline="0" dirty="0" smtClean="0"/>
              <a:t> </a:t>
            </a:r>
          </a:p>
          <a:p>
            <a:r>
              <a:rPr lang="en-GB" baseline="0" dirty="0" smtClean="0"/>
              <a:t>(</a:t>
            </a:r>
            <a:r>
              <a:rPr lang="en-GB" baseline="0" dirty="0" smtClean="0"/>
              <a:t>Adnodd 3h)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D6F3E-2A04-40F1-9BCF-6E1D56561353}" type="slidenum">
              <a:rPr lang="en-GB" smtClean="0"/>
              <a:pPr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80964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NOD: </a:t>
            </a:r>
            <a:r>
              <a:rPr lang="en-GB" dirty="0" smtClean="0"/>
              <a:t>Egluro</a:t>
            </a:r>
            <a:r>
              <a:rPr lang="en-GB" baseline="0" dirty="0" smtClean="0"/>
              <a:t> </a:t>
            </a:r>
            <a:r>
              <a:rPr lang="en-GB" baseline="0" dirty="0" smtClean="0"/>
              <a:t>wrth y dysgwyr beth y bwriadwyd ei gyflawni yn ystod y </a:t>
            </a:r>
            <a:r>
              <a:rPr lang="en-GB" baseline="0" dirty="0" smtClean="0"/>
              <a:t>sesiwn.</a:t>
            </a:r>
            <a:r>
              <a:rPr lang="en-GB" dirty="0" smtClean="0"/>
              <a:t>	</a:t>
            </a:r>
          </a:p>
          <a:p>
            <a:r>
              <a:rPr lang="en-GB" dirty="0" smtClean="0"/>
              <a:t>Caniatáu </a:t>
            </a:r>
            <a:r>
              <a:rPr lang="en-GB" dirty="0" smtClean="0"/>
              <a:t>i’r dysgwyr</a:t>
            </a:r>
            <a:r>
              <a:rPr lang="en-GB" baseline="0" dirty="0" smtClean="0"/>
              <a:t> werthuso’r sesiwn yn seiliedig ar y canlyniadau </a:t>
            </a:r>
            <a:r>
              <a:rPr lang="en-GB" baseline="0" dirty="0" smtClean="0"/>
              <a:t>bwriadedig.</a:t>
            </a:r>
            <a:endParaRPr lang="en-GB" baseline="0" dirty="0" smtClean="0"/>
          </a:p>
          <a:p>
            <a:endParaRPr lang="en-GB" dirty="0" smtClean="0"/>
          </a:p>
          <a:p>
            <a:r>
              <a:rPr lang="en-GB" dirty="0" smtClean="0"/>
              <a:t>HYFFORDDWR:</a:t>
            </a:r>
            <a:r>
              <a:rPr lang="en-GB" baseline="0" dirty="0" smtClean="0"/>
              <a:t> Gofynnwch i’r dysgwyr roi sylwadau ar y canlyniadau dysgu ar gyfer y sesiwn – a gafodd y rhain eu cyflawni yn eu </a:t>
            </a:r>
            <a:r>
              <a:rPr lang="en-GB" baseline="0" dirty="0" smtClean="0"/>
              <a:t>barn </a:t>
            </a:r>
            <a:r>
              <a:rPr lang="en-GB" baseline="0" dirty="0" smtClean="0"/>
              <a:t>nhw? </a:t>
            </a:r>
          </a:p>
          <a:p>
            <a:endParaRPr lang="en-GB" baseline="0" dirty="0" smtClean="0"/>
          </a:p>
          <a:p>
            <a:r>
              <a:rPr lang="en-GB" baseline="0" dirty="0" smtClean="0"/>
              <a:t>Gofynnwch </a:t>
            </a:r>
            <a:r>
              <a:rPr lang="en-GB" baseline="0" dirty="0" smtClean="0"/>
              <a:t>i’r dysgwyr gwblhau </a:t>
            </a:r>
            <a:r>
              <a:rPr lang="en-GB" baseline="0" dirty="0" smtClean="0"/>
              <a:t>gwerthusiad.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D6F3E-2A04-40F1-9BCF-6E1D56561353}" type="slidenum">
              <a:rPr lang="en-GB" smtClean="0"/>
              <a:pPr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0694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noProof="0" dirty="0" smtClean="0"/>
              <a:t>NOD</a:t>
            </a:r>
            <a:r>
              <a:rPr lang="cy-GB" noProof="0" dirty="0" smtClean="0"/>
              <a:t>: Helpu’r </a:t>
            </a:r>
            <a:r>
              <a:rPr lang="cy-GB" noProof="0" dirty="0" smtClean="0"/>
              <a:t>dysgwyr i ystyried pa rinweddau sy’n gwneud eiriolwr </a:t>
            </a:r>
            <a:r>
              <a:rPr lang="cy-GB" noProof="0" dirty="0" smtClean="0"/>
              <a:t>da.</a:t>
            </a:r>
            <a:endParaRPr lang="cy-GB" noProof="0" dirty="0" smtClean="0"/>
          </a:p>
          <a:p>
            <a:r>
              <a:rPr lang="cy-GB" noProof="0" dirty="0" smtClean="0"/>
              <a:t>	</a:t>
            </a:r>
          </a:p>
          <a:p>
            <a:r>
              <a:rPr lang="cy-GB" noProof="0" dirty="0" smtClean="0"/>
              <a:t>HYFFORDDWR: Dosbarthwch</a:t>
            </a:r>
            <a:r>
              <a:rPr lang="cy-GB" baseline="0" noProof="0" dirty="0" smtClean="0"/>
              <a:t> ddarnau bach o bapur neu nodiadau </a:t>
            </a:r>
            <a:r>
              <a:rPr lang="cy-GB" baseline="0" noProof="0" dirty="0" smtClean="0"/>
              <a:t>Post-it</a:t>
            </a:r>
            <a:r>
              <a:rPr lang="cy-GB" baseline="0" noProof="0" dirty="0" smtClean="0"/>
              <a:t>. Mewn parau neu grwpiau, gwahoddwch y dysgwyr i nodi’r </a:t>
            </a:r>
            <a:r>
              <a:rPr lang="cy-GB" baseline="0" noProof="0" dirty="0" smtClean="0"/>
              <a:t>hyn </a:t>
            </a:r>
            <a:r>
              <a:rPr lang="cy-GB" baseline="0" noProof="0" dirty="0" smtClean="0"/>
              <a:t>sy’n gwneud eiriolwr da yn eu barn hwy (un syniad fesul darn o bapur). Dosbarthwch daflen â </a:t>
            </a:r>
            <a:r>
              <a:rPr lang="cy-GB" baseline="0" noProof="0" dirty="0" smtClean="0"/>
              <a:t>thri </a:t>
            </a:r>
            <a:r>
              <a:rPr lang="cy-GB" baseline="0" noProof="0" dirty="0" smtClean="0"/>
              <a:t>phennawd </a:t>
            </a:r>
            <a:r>
              <a:rPr lang="cy-GB" baseline="0" noProof="0" dirty="0" smtClean="0"/>
              <a:t>‘sgiliau</a:t>
            </a:r>
            <a:r>
              <a:rPr lang="cy-GB" baseline="0" noProof="0" dirty="0" smtClean="0"/>
              <a:t>’, </a:t>
            </a:r>
            <a:r>
              <a:rPr lang="cy-GB" baseline="0" noProof="0" dirty="0" smtClean="0"/>
              <a:t>‘rhinweddau personol</a:t>
            </a:r>
            <a:r>
              <a:rPr lang="cy-GB" baseline="0" noProof="0" dirty="0" smtClean="0"/>
              <a:t>’ a </a:t>
            </a:r>
            <a:r>
              <a:rPr lang="cy-GB" baseline="0" noProof="0" dirty="0" smtClean="0"/>
              <a:t>‘gwybodaeth’, </a:t>
            </a:r>
            <a:r>
              <a:rPr lang="cy-GB" baseline="0" noProof="0" dirty="0" smtClean="0"/>
              <a:t>a gofynnwch i’r dysgwyr roi eu syniadau yn y categorïau hyn.  </a:t>
            </a:r>
            <a:endParaRPr lang="cy-GB" noProof="0" dirty="0" smtClean="0"/>
          </a:p>
          <a:p>
            <a:endParaRPr lang="cy-GB" noProof="0" dirty="0" smtClean="0"/>
          </a:p>
          <a:p>
            <a:r>
              <a:rPr lang="cy-GB" noProof="0" dirty="0" smtClean="0"/>
              <a:t>Gofynnwch </a:t>
            </a:r>
            <a:r>
              <a:rPr lang="cy-GB" noProof="0" dirty="0" smtClean="0"/>
              <a:t>i’r grwpiau roi adborth</a:t>
            </a:r>
            <a:r>
              <a:rPr lang="cy-GB" baseline="0" noProof="0" dirty="0" smtClean="0"/>
              <a:t> ar y categori ‘sgiliau’ ac edrychwch ar y pethau sy’n debyg rhwng ymatebion y </a:t>
            </a:r>
            <a:r>
              <a:rPr lang="cy-GB" baseline="0" noProof="0" dirty="0" smtClean="0"/>
              <a:t>grwpiau</a:t>
            </a:r>
            <a:r>
              <a:rPr lang="cy-GB" baseline="0" noProof="0" dirty="0" smtClean="0"/>
              <a:t>. </a:t>
            </a:r>
            <a:r>
              <a:rPr lang="cy-GB" noProof="0" dirty="0" smtClean="0"/>
              <a:t>Trafodwch yr hyn a olygwn</a:t>
            </a:r>
            <a:r>
              <a:rPr lang="cy-GB" baseline="0" noProof="0" dirty="0" smtClean="0"/>
              <a:t> wrth bob un o’r sgiliau hyn a pham mae pob un yn </a:t>
            </a:r>
            <a:r>
              <a:rPr lang="cy-GB" baseline="0" noProof="0" dirty="0" smtClean="0"/>
              <a:t>bwysig.</a:t>
            </a:r>
          </a:p>
          <a:p>
            <a:endParaRPr lang="cy-GB" noProof="0" dirty="0" smtClean="0"/>
          </a:p>
          <a:p>
            <a:pPr defTabSz="931774">
              <a:defRPr/>
            </a:pPr>
            <a:r>
              <a:rPr lang="cy-GB" noProof="0" dirty="0" smtClean="0"/>
              <a:t>(Adnodd 3b)</a:t>
            </a:r>
            <a:endParaRPr lang="cy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D6F3E-2A04-40F1-9BCF-6E1D56561353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2050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GB" dirty="0" smtClean="0"/>
              <a:t>HYFFORDDWR</a:t>
            </a:r>
            <a:r>
              <a:rPr lang="en-GB" dirty="0" smtClean="0"/>
              <a:t>:</a:t>
            </a:r>
            <a:r>
              <a:rPr lang="en-GB" baseline="0" dirty="0" smtClean="0"/>
              <a:t> Mae rhinweddau personol yn benodedig, mae gwybodaeth yn benodol i bob sefyllfa (a gellir ymchwilio iddynt yn ôl </a:t>
            </a:r>
            <a:r>
              <a:rPr lang="en-GB" baseline="0" dirty="0" smtClean="0"/>
              <a:t>yr </a:t>
            </a:r>
            <a:r>
              <a:rPr lang="en-GB" baseline="0" dirty="0" smtClean="0"/>
              <a:t>angen), ond mae’r sgiliau sydd eu hangen i fod yn eiriolwr da yn gyson waeth pa fath o eiriolwr ydych chi. Gellir eu </a:t>
            </a:r>
            <a:r>
              <a:rPr lang="en-GB" baseline="0" dirty="0" smtClean="0"/>
              <a:t>dysgu </a:t>
            </a:r>
            <a:r>
              <a:rPr lang="en-GB" baseline="0" dirty="0" smtClean="0"/>
              <a:t>ond mae angen eu hymarfer. </a:t>
            </a:r>
            <a:endParaRPr lang="en-GB" baseline="0" dirty="0" smtClean="0"/>
          </a:p>
          <a:p>
            <a:pPr defTabSz="931774">
              <a:defRPr/>
            </a:pPr>
            <a:endParaRPr lang="en-GB" baseline="0" dirty="0" smtClean="0"/>
          </a:p>
          <a:p>
            <a:pPr defTabSz="931774">
              <a:defRPr/>
            </a:pPr>
            <a:r>
              <a:rPr lang="en-GB" baseline="0" dirty="0" smtClean="0"/>
              <a:t>Y </a:t>
            </a:r>
            <a:r>
              <a:rPr lang="en-GB" baseline="0" dirty="0" smtClean="0"/>
              <a:t>sgiliau sy’n mynd i gael eu cwmpasu yn y modiwl hwn. 	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D6F3E-2A04-40F1-9BCF-6E1D56561353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5711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noProof="0" dirty="0" smtClean="0"/>
              <a:t>NOD: </a:t>
            </a:r>
            <a:r>
              <a:rPr lang="cy-GB" noProof="0" dirty="0" smtClean="0"/>
              <a:t>Cyfuno’r </a:t>
            </a:r>
            <a:r>
              <a:rPr lang="cy-GB" noProof="0" dirty="0" smtClean="0"/>
              <a:t>dysgu drwy gysylltu’r sgiliau a nodwyd â realiti’r broses </a:t>
            </a:r>
            <a:r>
              <a:rPr lang="cy-GB" noProof="0" dirty="0" smtClean="0"/>
              <a:t>eiriolaeth.</a:t>
            </a:r>
            <a:endParaRPr lang="cy-GB" noProof="0" dirty="0" smtClean="0"/>
          </a:p>
          <a:p>
            <a:endParaRPr lang="cy-GB" noProof="0" dirty="0" smtClean="0"/>
          </a:p>
          <a:p>
            <a:r>
              <a:rPr lang="cy-GB" noProof="0" dirty="0" smtClean="0"/>
              <a:t>HYFFORDDWR:</a:t>
            </a:r>
            <a:r>
              <a:rPr lang="cy-GB" baseline="0" noProof="0" dirty="0" smtClean="0"/>
              <a:t> Cyfeiriwch at y rhestrau a grëwyd gan y grwpiau a chysylltwch nhw â’r broses eirioli – </a:t>
            </a:r>
            <a:r>
              <a:rPr lang="cy-GB" baseline="0" noProof="0" dirty="0" smtClean="0"/>
              <a:t>yn </a:t>
            </a:r>
            <a:r>
              <a:rPr lang="cy-GB" baseline="0" noProof="0" dirty="0" smtClean="0"/>
              <a:t>benodol: </a:t>
            </a:r>
            <a:r>
              <a:rPr lang="cy-GB" baseline="0" noProof="0" dirty="0" smtClean="0"/>
              <a:t>gwrando</a:t>
            </a:r>
            <a:r>
              <a:rPr lang="cy-GB" baseline="0" noProof="0" dirty="0" smtClean="0"/>
              <a:t>, </a:t>
            </a:r>
            <a:r>
              <a:rPr lang="cy-GB" baseline="0" noProof="0" dirty="0" smtClean="0"/>
              <a:t>mynegi eich </a:t>
            </a:r>
            <a:r>
              <a:rPr lang="cy-GB" baseline="0" noProof="0" dirty="0" smtClean="0"/>
              <a:t>hun yn glir. Mae’r rhain oll yn gysylltiedig â’r term ‘sgiliau rhyngbersonol’ y byddwn yn ei archwilio ymhellach yn </a:t>
            </a:r>
            <a:r>
              <a:rPr lang="cy-GB" baseline="0" noProof="0" dirty="0" smtClean="0"/>
              <a:t>ystod </a:t>
            </a:r>
            <a:r>
              <a:rPr lang="cy-GB" baseline="0" noProof="0" dirty="0" smtClean="0"/>
              <a:t>gweddill y modiwl.</a:t>
            </a:r>
          </a:p>
          <a:p>
            <a:endParaRPr lang="cy-GB" baseline="0" noProof="0" dirty="0" smtClean="0"/>
          </a:p>
          <a:p>
            <a:r>
              <a:rPr lang="cy-GB" baseline="0" noProof="0" dirty="0" smtClean="0"/>
              <a:t>Noder </a:t>
            </a:r>
            <a:r>
              <a:rPr lang="cy-GB" baseline="0" noProof="0" dirty="0" smtClean="0"/>
              <a:t>– Mae’n debygol y bydd dysgwyr yn nodi sgiliau mwy ‘ymarferol’ megis ‘bod yn drefnus’, ‘prydlondeb</a:t>
            </a:r>
            <a:r>
              <a:rPr lang="cy-GB" baseline="0" noProof="0" dirty="0" smtClean="0"/>
              <a:t>’, </a:t>
            </a:r>
            <a:r>
              <a:rPr lang="cy-GB" baseline="0" noProof="0" dirty="0" smtClean="0"/>
              <a:t>ac ati. </a:t>
            </a:r>
            <a:r>
              <a:rPr lang="cy-GB" baseline="0" noProof="0" dirty="0" smtClean="0"/>
              <a:t>Nid </a:t>
            </a:r>
            <a:r>
              <a:rPr lang="cy-GB" baseline="0" noProof="0" dirty="0" smtClean="0"/>
              <a:t>yw’r sgiliau hyn yn cael eu cwmpasu yn yr adrannau canlynol gan eu bod yn fwy cysylltiedig â rhinweddau personol </a:t>
            </a:r>
            <a:r>
              <a:rPr lang="cy-GB" baseline="0" noProof="0" dirty="0" smtClean="0"/>
              <a:t>yr </a:t>
            </a:r>
            <a:r>
              <a:rPr lang="cy-GB" baseline="0" noProof="0" dirty="0" smtClean="0"/>
              <a:t>eiriolwr. O ran sgiliau ymchwil, mae sgiliau rhyngbersonol yn bwysig er mwyn cael gwybodaeth gan eraill sy’n </a:t>
            </a:r>
            <a:r>
              <a:rPr lang="cy-GB" baseline="0" noProof="0" dirty="0" smtClean="0"/>
              <a:t>ymwneud </a:t>
            </a:r>
            <a:r>
              <a:rPr lang="cy-GB" baseline="0" noProof="0" dirty="0" smtClean="0"/>
              <a:t>â’r sefyllfa.  </a:t>
            </a:r>
            <a:endParaRPr lang="cy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D6F3E-2A04-40F1-9BCF-6E1D56561353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0091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/>
              <a:t>NOD</a:t>
            </a:r>
            <a:r>
              <a:rPr lang="en-GB" sz="1200" dirty="0" smtClean="0"/>
              <a:t>: </a:t>
            </a:r>
            <a:r>
              <a:rPr lang="cy-GB" sz="1200" noProof="0" dirty="0" smtClean="0"/>
              <a:t>Egluro’r </a:t>
            </a:r>
            <a:r>
              <a:rPr lang="cy-GB" sz="1200" noProof="0" dirty="0" smtClean="0"/>
              <a:t>ddwy set o</a:t>
            </a:r>
            <a:r>
              <a:rPr lang="cy-GB" sz="1200" baseline="0" noProof="0" dirty="0" smtClean="0"/>
              <a:t> sgiliau allweddol sy’n cyfrannu at fod yn eiriolwr effeithiol – </a:t>
            </a:r>
            <a:r>
              <a:rPr lang="cy-GB" sz="1200" baseline="0" noProof="0" dirty="0" smtClean="0"/>
              <a:t>gwrando </a:t>
            </a:r>
            <a:r>
              <a:rPr lang="cy-GB" sz="1200" baseline="0" noProof="0" dirty="0" smtClean="0"/>
              <a:t>a </a:t>
            </a:r>
            <a:r>
              <a:rPr lang="cy-GB" sz="1200" baseline="0" noProof="0" dirty="0" smtClean="0"/>
              <a:t>mynegi.</a:t>
            </a:r>
            <a:endParaRPr lang="cy-GB" sz="1200" baseline="0" noProof="0" dirty="0" smtClean="0"/>
          </a:p>
          <a:p>
            <a:endParaRPr lang="cy-GB" sz="1200" noProof="0" dirty="0" smtClean="0"/>
          </a:p>
          <a:p>
            <a:r>
              <a:rPr lang="cy-GB" sz="1200" noProof="0" dirty="0" smtClean="0"/>
              <a:t>HYFFORDDWR: </a:t>
            </a:r>
            <a:r>
              <a:rPr lang="cy-GB" sz="1200" baseline="0" noProof="0" dirty="0" smtClean="0"/>
              <a:t>Dyma’r </a:t>
            </a:r>
            <a:r>
              <a:rPr lang="cy-GB" sz="1200" baseline="0" noProof="0" dirty="0" smtClean="0"/>
              <a:t>ddwy ‘ochr’ i gyfathrebu effeithiol, sy’n allweddol i bob math o eiriolaeth. Yn aml y rheswm y bydd rhywun am </a:t>
            </a:r>
            <a:r>
              <a:rPr lang="cy-GB" sz="1200" baseline="0" noProof="0" dirty="0" smtClean="0"/>
              <a:t>gael </a:t>
            </a:r>
            <a:r>
              <a:rPr lang="cy-GB" sz="1200" baseline="0" noProof="0" dirty="0" smtClean="0"/>
              <a:t>cymorth ar ffurf eiriolaeth yw oherwydd na all gyfleu ei safbwyntiau a’i ddymuniadau yn effeithiol am ryw rheswm </a:t>
            </a:r>
            <a:r>
              <a:rPr lang="cy-GB" sz="1200" baseline="0" noProof="0" dirty="0" smtClean="0"/>
              <a:t>– </a:t>
            </a:r>
            <a:r>
              <a:rPr lang="cy-GB" sz="1200" baseline="0" noProof="0" dirty="0" smtClean="0"/>
              <a:t>gallai hyn fod oherwydd nad yw’n teimlo y gall leisio barn neu oherwydd ei fod yn teimlo nad oes unrhyw un yn </a:t>
            </a:r>
            <a:r>
              <a:rPr lang="cy-GB" sz="1200" baseline="0" noProof="0" dirty="0" smtClean="0"/>
              <a:t>gwrando </a:t>
            </a:r>
            <a:r>
              <a:rPr lang="cy-GB" sz="1200" baseline="0" noProof="0" dirty="0" smtClean="0"/>
              <a:t>arno</a:t>
            </a:r>
            <a:r>
              <a:rPr lang="cy-GB" sz="1200" noProof="0" dirty="0" smtClean="0"/>
              <a:t>.</a:t>
            </a:r>
          </a:p>
          <a:p>
            <a:endParaRPr lang="cy-GB" sz="1200" noProof="0" dirty="0" smtClean="0"/>
          </a:p>
          <a:p>
            <a:r>
              <a:rPr lang="cy-GB" sz="1200" noProof="0" dirty="0" smtClean="0"/>
              <a:t>Trafodaeth</a:t>
            </a:r>
            <a:r>
              <a:rPr lang="cy-GB" sz="1200" baseline="0" noProof="0" dirty="0" smtClean="0"/>
              <a:t> </a:t>
            </a:r>
            <a:r>
              <a:rPr lang="cy-GB" sz="1200" baseline="0" noProof="0" dirty="0" smtClean="0"/>
              <a:t>ddewisol – meddyliwch am rywun rydych wedi ei gefnogi drwy eiriolaeth. Sut oedd cyfathrebu’n rhan o’r </a:t>
            </a:r>
            <a:r>
              <a:rPr lang="cy-GB" sz="1200" baseline="0" noProof="0" dirty="0" smtClean="0"/>
              <a:t>sefyllfa</a:t>
            </a:r>
            <a:r>
              <a:rPr lang="cy-GB" sz="1200" baseline="0" noProof="0" dirty="0" smtClean="0"/>
              <a:t>? A oedd yr unigolyn yn teimlo na allai gyfleu ei safbwyntiau a’i ddymuniadau a/neu’n teimlo nad oedd unrhyw </a:t>
            </a:r>
            <a:r>
              <a:rPr lang="cy-GB" sz="1200" baseline="0" noProof="0" dirty="0" smtClean="0"/>
              <a:t>un </a:t>
            </a:r>
            <a:r>
              <a:rPr lang="cy-GB" sz="1200" baseline="0" noProof="0" dirty="0" smtClean="0"/>
              <a:t>yn gwrando arno? </a:t>
            </a:r>
            <a:endParaRPr lang="cy-GB" sz="1200" noProof="0" dirty="0" smtClean="0"/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D6F3E-2A04-40F1-9BCF-6E1D56561353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3747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D6F3E-2A04-40F1-9BCF-6E1D56561353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5357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NOD: </a:t>
            </a:r>
            <a:r>
              <a:rPr lang="cy-GB" noProof="0" dirty="0" smtClean="0"/>
              <a:t>Egluro</a:t>
            </a:r>
            <a:r>
              <a:rPr lang="cy-GB" baseline="0" noProof="0" dirty="0" smtClean="0"/>
              <a:t> </a:t>
            </a:r>
            <a:r>
              <a:rPr lang="cy-GB" baseline="0" noProof="0" dirty="0" smtClean="0"/>
              <a:t>nad dim ond ‘clywed’ yw ystyr gwrando. Mae’n bwysig dangos ein bod yn gwrando ac yn deall.</a:t>
            </a:r>
          </a:p>
          <a:p>
            <a:endParaRPr lang="cy-GB" baseline="0" noProof="0" dirty="0" smtClean="0"/>
          </a:p>
          <a:p>
            <a:r>
              <a:rPr lang="cy-GB" baseline="0" noProof="0" dirty="0" smtClean="0"/>
              <a:t>HYFFORDDWR: Gofynnwch i’r dysgwyr rannu eu dealltwriaeth o bob term.</a:t>
            </a:r>
          </a:p>
          <a:p>
            <a:r>
              <a:rPr lang="cy-GB" baseline="0" noProof="0" dirty="0" smtClean="0"/>
              <a:t>	</a:t>
            </a:r>
          </a:p>
          <a:p>
            <a:r>
              <a:rPr lang="cy-GB" baseline="0" noProof="0" dirty="0" smtClean="0"/>
              <a:t>Mae </a:t>
            </a:r>
            <a:r>
              <a:rPr lang="cy-GB" baseline="0" noProof="0" dirty="0" smtClean="0"/>
              <a:t>pob un o elfennau dull cyfathrebu effeithiol yn gysylltiedig â rhannau eraill e.e. bydd dangos ymateb nad yw’n </a:t>
            </a:r>
            <a:r>
              <a:rPr lang="cy-GB" baseline="0" noProof="0" dirty="0" smtClean="0"/>
              <a:t>barnu </a:t>
            </a:r>
            <a:r>
              <a:rPr lang="cy-GB" baseline="0" noProof="0" dirty="0" smtClean="0"/>
              <a:t>yn eich helpu i ymateb yn bendant, bydd ystyried/egluro’r hyn rydych yn ei glywed yn eich helpu i sicrhau eich </a:t>
            </a:r>
            <a:r>
              <a:rPr lang="cy-GB" baseline="0" noProof="0" dirty="0" smtClean="0"/>
              <a:t>bod </a:t>
            </a:r>
            <a:r>
              <a:rPr lang="cy-GB" baseline="0" noProof="0" dirty="0" smtClean="0"/>
              <a:t>yn gofyn cwestiynau priodol. </a:t>
            </a:r>
          </a:p>
          <a:p>
            <a:endParaRPr lang="cy-GB" baseline="0" noProof="0" dirty="0" smtClean="0"/>
          </a:p>
          <a:p>
            <a:r>
              <a:rPr lang="cy-GB" baseline="0" noProof="0" dirty="0" smtClean="0"/>
              <a:t>Noder </a:t>
            </a:r>
            <a:r>
              <a:rPr lang="cy-GB" baseline="0" noProof="0" dirty="0" smtClean="0"/>
              <a:t>–  </a:t>
            </a:r>
            <a:r>
              <a:rPr lang="cy-GB" baseline="0" noProof="0" dirty="0" smtClean="0"/>
              <a:t>Mae </a:t>
            </a:r>
            <a:r>
              <a:rPr lang="cy-GB" baseline="0" noProof="0" dirty="0" smtClean="0"/>
              <a:t>‘dangos ymateb nad yw’n barnu’ yn golygu peidio â gadael i’n barn am berson/sefyllfa effeithio ar ein </a:t>
            </a:r>
            <a:r>
              <a:rPr lang="cy-GB" baseline="0" noProof="0" dirty="0" smtClean="0"/>
              <a:t>hymateb</a:t>
            </a:r>
            <a:r>
              <a:rPr lang="cy-GB" baseline="0" noProof="0" dirty="0" smtClean="0"/>
              <a:t>. </a:t>
            </a:r>
            <a:r>
              <a:rPr lang="cy-GB" baseline="0" noProof="0" dirty="0" smtClean="0"/>
              <a:t>Mae </a:t>
            </a:r>
            <a:r>
              <a:rPr lang="cy-GB" baseline="0" noProof="0" dirty="0" smtClean="0"/>
              <a:t>pob un ohonom yn rhoi barn bob amser felly nid yw bob amser yn bosibl ymateb mewn ffordd ‘nad </a:t>
            </a:r>
            <a:r>
              <a:rPr lang="cy-GB" baseline="0" noProof="0" dirty="0" smtClean="0"/>
              <a:t>yw’n </a:t>
            </a:r>
            <a:r>
              <a:rPr lang="cy-GB" baseline="0" noProof="0" dirty="0" smtClean="0"/>
              <a:t>barnu’ </a:t>
            </a:r>
            <a:r>
              <a:rPr lang="cy-GB" i="1" baseline="0" noProof="0" dirty="0" smtClean="0"/>
              <a:t>o gwbl</a:t>
            </a:r>
            <a:r>
              <a:rPr lang="cy-GB" baseline="0" noProof="0" dirty="0" smtClean="0"/>
              <a:t>, ond mae’n bwysig ein bod yn ymwybodol o’n barn. </a:t>
            </a:r>
            <a:endParaRPr lang="cy-GB" noProof="0" dirty="0" smtClean="0"/>
          </a:p>
          <a:p>
            <a:endParaRPr lang="cy-GB" baseline="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D6F3E-2A04-40F1-9BCF-6E1D56561353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2625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C3B64-AA48-4003-8F61-D9BF1501AC82}" type="datetimeFigureOut">
              <a:rPr lang="en-GB" smtClean="0"/>
              <a:pPr/>
              <a:t>13/07/2016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5AE9-AD14-41C8-AC10-BD776D92DC6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368" y="220140"/>
            <a:ext cx="1241751" cy="1080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75303" y="75304"/>
            <a:ext cx="12027049" cy="6702014"/>
          </a:xfrm>
          <a:prstGeom prst="rect">
            <a:avLst/>
          </a:prstGeom>
          <a:noFill/>
          <a:ln>
            <a:solidFill>
              <a:srgbClr val="5CC9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632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C3B64-AA48-4003-8F61-D9BF1501AC82}" type="datetimeFigureOut">
              <a:rPr lang="en-GB" smtClean="0"/>
              <a:pPr/>
              <a:t>13/07/2016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5AE9-AD14-41C8-AC10-BD776D92DC6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368" y="220140"/>
            <a:ext cx="124175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63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C3B64-AA48-4003-8F61-D9BF1501AC82}" type="datetimeFigureOut">
              <a:rPr lang="en-GB" smtClean="0"/>
              <a:pPr/>
              <a:t>13/07/2016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5AE9-AD14-41C8-AC10-BD776D92DC6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368" y="220140"/>
            <a:ext cx="124175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680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8CE65-B37C-44C2-AD68-6116AE6B1087}" type="datetimeFigureOut">
              <a:rPr lang="en-GB" smtClean="0"/>
              <a:t>13/07/2016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24C5-1CE2-41D1-9534-39996A3E09E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6829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8CE65-B37C-44C2-AD68-6116AE6B1087}" type="datetimeFigureOut">
              <a:rPr lang="en-GB" smtClean="0"/>
              <a:t>13/07/2016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24C5-1CE2-41D1-9534-39996A3E09E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7881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8CE65-B37C-44C2-AD68-6116AE6B1087}" type="datetimeFigureOut">
              <a:rPr lang="en-GB" smtClean="0"/>
              <a:t>13/07/2016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24C5-1CE2-41D1-9534-39996A3E09E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0000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8CE65-B37C-44C2-AD68-6116AE6B1087}" type="datetimeFigureOut">
              <a:rPr lang="en-GB" smtClean="0"/>
              <a:t>13/07/2016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24C5-1CE2-41D1-9534-39996A3E09E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6112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8CE65-B37C-44C2-AD68-6116AE6B1087}" type="datetimeFigureOut">
              <a:rPr lang="en-GB" smtClean="0"/>
              <a:t>13/07/2016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24C5-1CE2-41D1-9534-39996A3E09E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331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8CE65-B37C-44C2-AD68-6116AE6B1087}" type="datetimeFigureOut">
              <a:rPr lang="en-GB" smtClean="0"/>
              <a:t>13/07/2016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24C5-1CE2-41D1-9534-39996A3E09E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11980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8CE65-B37C-44C2-AD68-6116AE6B1087}" type="datetimeFigureOut">
              <a:rPr lang="en-GB" smtClean="0"/>
              <a:t>13/07/2016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24C5-1CE2-41D1-9534-39996A3E09E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52542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8CE65-B37C-44C2-AD68-6116AE6B1087}" type="datetimeFigureOut">
              <a:rPr lang="en-GB" smtClean="0"/>
              <a:t>13/07/2016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24C5-1CE2-41D1-9534-39996A3E09E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864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C3B64-AA48-4003-8F61-D9BF1501AC82}" type="datetimeFigureOut">
              <a:rPr lang="en-GB" smtClean="0"/>
              <a:pPr/>
              <a:t>13/07/2016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5AE9-AD14-41C8-AC10-BD776D92DC6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368" y="220140"/>
            <a:ext cx="1241751" cy="1080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128792" cy="998984"/>
          </a:xfrm>
        </p:spPr>
        <p:txBody>
          <a:bodyPr anchor="b">
            <a:noAutofit/>
          </a:bodyPr>
          <a:lstStyle>
            <a:lvl1pPr algn="l">
              <a:defRPr sz="3200" b="1">
                <a:solidFill>
                  <a:srgbClr val="5CC9E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467544" y="1259632"/>
            <a:ext cx="9848487" cy="40508"/>
          </a:xfrm>
          <a:prstGeom prst="line">
            <a:avLst/>
          </a:prstGeom>
          <a:ln w="19050">
            <a:solidFill>
              <a:srgbClr val="5CC9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75303" y="75304"/>
            <a:ext cx="12027049" cy="6702014"/>
          </a:xfrm>
          <a:prstGeom prst="rect">
            <a:avLst/>
          </a:prstGeom>
          <a:noFill/>
          <a:ln>
            <a:solidFill>
              <a:srgbClr val="5CC9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74336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8CE65-B37C-44C2-AD68-6116AE6B1087}" type="datetimeFigureOut">
              <a:rPr lang="en-GB" smtClean="0"/>
              <a:t>13/07/2016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24C5-1CE2-41D1-9534-39996A3E09E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2978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8CE65-B37C-44C2-AD68-6116AE6B1087}" type="datetimeFigureOut">
              <a:rPr lang="en-GB" smtClean="0"/>
              <a:t>13/07/2016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24C5-1CE2-41D1-9534-39996A3E09E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92387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8CE65-B37C-44C2-AD68-6116AE6B1087}" type="datetimeFigureOut">
              <a:rPr lang="en-GB" smtClean="0"/>
              <a:t>13/07/2016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24C5-1CE2-41D1-9534-39996A3E09E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576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C3B64-AA48-4003-8F61-D9BF1501AC82}" type="datetimeFigureOut">
              <a:rPr lang="en-GB" smtClean="0"/>
              <a:pPr/>
              <a:t>13/07/2016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5AE9-AD14-41C8-AC10-BD776D92DC6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368" y="220140"/>
            <a:ext cx="124175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564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C3B64-AA48-4003-8F61-D9BF1501AC82}" type="datetimeFigureOut">
              <a:rPr lang="en-GB" smtClean="0"/>
              <a:pPr/>
              <a:t>13/07/2016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5AE9-AD14-41C8-AC10-BD776D92DC6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368" y="220140"/>
            <a:ext cx="124175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282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C3B64-AA48-4003-8F61-D9BF1501AC82}" type="datetimeFigureOut">
              <a:rPr lang="en-GB" smtClean="0"/>
              <a:pPr/>
              <a:t>13/07/2016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5AE9-AD14-41C8-AC10-BD776D92DC6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368" y="220140"/>
            <a:ext cx="124175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700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C3B64-AA48-4003-8F61-D9BF1501AC82}" type="datetimeFigureOut">
              <a:rPr lang="en-GB" smtClean="0"/>
              <a:pPr/>
              <a:t>13/07/2016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5AE9-AD14-41C8-AC10-BD776D92DC6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368" y="220140"/>
            <a:ext cx="124175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87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C3B64-AA48-4003-8F61-D9BF1501AC82}" type="datetimeFigureOut">
              <a:rPr lang="en-GB" smtClean="0"/>
              <a:pPr/>
              <a:t>13/07/2016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5AE9-AD14-41C8-AC10-BD776D92DC6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368" y="220140"/>
            <a:ext cx="124175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21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C3B64-AA48-4003-8F61-D9BF1501AC82}" type="datetimeFigureOut">
              <a:rPr lang="en-GB" smtClean="0"/>
              <a:pPr/>
              <a:t>13/07/2016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5AE9-AD14-41C8-AC10-BD776D92DC6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368" y="220140"/>
            <a:ext cx="124175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93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C3B64-AA48-4003-8F61-D9BF1501AC82}" type="datetimeFigureOut">
              <a:rPr lang="en-GB" smtClean="0"/>
              <a:pPr/>
              <a:t>13/07/2016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5AE9-AD14-41C8-AC10-BD776D92DC6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368" y="220140"/>
            <a:ext cx="124175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39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C3B64-AA48-4003-8F61-D9BF1501AC82}" type="datetimeFigureOut">
              <a:rPr lang="en-GB" smtClean="0"/>
              <a:pPr/>
              <a:t>13/07/2016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C5AE9-AD14-41C8-AC10-BD776D92DC6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4310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8CE65-B37C-44C2-AD68-6116AE6B1087}" type="datetimeFigureOut">
              <a:rPr lang="en-GB" smtClean="0"/>
              <a:t>13/07/2016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B24C5-1CE2-41D1-9534-39996A3E09E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254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4.png"/><Relationship Id="rId3" Type="http://schemas.openxmlformats.org/officeDocument/2006/relationships/image" Target="../media/image2.jpeg"/><Relationship Id="rId21" Type="http://schemas.openxmlformats.org/officeDocument/2006/relationships/hyperlink" Target="http://www.cgcymru.org.uk/hyb-deall-y-ddeddf/" TargetMode="External"/><Relationship Id="rId17" Type="http://schemas.openxmlformats.org/officeDocument/2006/relationships/image" Target="../media/image2.pdf"/><Relationship Id="rId2" Type="http://schemas.openxmlformats.org/officeDocument/2006/relationships/notesSlide" Target="../notesSlides/notesSlide1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png"/><Relationship Id="rId5" Type="http://schemas.openxmlformats.org/officeDocument/2006/relationships/image" Target="../media/image5.pdf"/><Relationship Id="rId1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d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58" y="102620"/>
            <a:ext cx="1406106" cy="12229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xmlns:lc="http://schemas.openxmlformats.org/drawingml/2006/lockedCanvas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89364" y="1554228"/>
            <a:ext cx="1937346" cy="5227031"/>
          </a:xfrm>
          <a:prstGeom prst="rect">
            <a:avLst/>
          </a:prstGeom>
        </p:spPr>
      </p:pic>
      <p:pic>
        <p:nvPicPr>
          <p:cNvPr id="4" name="Picture 3" descr="CCW LOGO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xmlns:lc="http://schemas.openxmlformats.org/drawingml/2006/lockedCanvas" Requires="ma">
            <p:blipFill>
              <a:blip r:embed="rId17"/>
              <a:stretch>
                <a:fillRect/>
              </a:stretch>
            </p:blipFill>
          </mc:Choice>
          <mc:Fallback>
            <p:blipFill>
              <a:blip r:embed="rId18"/>
              <a:stretch>
                <a:fillRect/>
              </a:stretch>
            </p:blipFill>
          </mc:Fallback>
        </mc:AlternateContent>
        <p:spPr>
          <a:xfrm>
            <a:off x="4242215" y="425021"/>
            <a:ext cx="2743200" cy="7957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354" y="5207158"/>
            <a:ext cx="1732273" cy="12248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777" y="446634"/>
            <a:ext cx="2228850" cy="7524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2475" y="76741"/>
            <a:ext cx="12027049" cy="6702014"/>
          </a:xfrm>
          <a:prstGeom prst="rect">
            <a:avLst/>
          </a:prstGeom>
          <a:noFill/>
          <a:ln w="9525">
            <a:solidFill>
              <a:srgbClr val="5CC9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3473043" y="6062713"/>
            <a:ext cx="435253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  <a:hlinkClick r:id="rId21"/>
              </a:rPr>
              <a:t>www.cgcymru.org.uk/hyb-deall-y-ddeddf/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2521974"/>
            <a:ext cx="12192000" cy="9879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 dirty="0" smtClean="0">
                <a:solidFill>
                  <a:srgbClr val="5CC9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Gwella Sgiliau Eiriolaeth</a:t>
            </a:r>
            <a:endParaRPr lang="en-GB" sz="6000" b="1" dirty="0">
              <a:solidFill>
                <a:srgbClr val="5CC9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0" y="3622464"/>
            <a:ext cx="12192000" cy="55133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Hyb Gwybodaeth a Dysgu Cyngor Gofal Cymru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998754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Modiwl 3: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378164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575187"/>
            <a:ext cx="10515600" cy="750376"/>
          </a:xfrm>
        </p:spPr>
        <p:txBody>
          <a:bodyPr>
            <a:normAutofit/>
          </a:bodyPr>
          <a:lstStyle/>
          <a:p>
            <a:r>
              <a:rPr lang="en-GB" dirty="0" smtClean="0"/>
              <a:t>Mynegi eich </a:t>
            </a:r>
            <a:r>
              <a:rPr lang="en-GB" dirty="0" smtClean="0"/>
              <a:t>hun </a:t>
            </a:r>
            <a:r>
              <a:rPr lang="en-GB" dirty="0" smtClean="0"/>
              <a:t>yn </a:t>
            </a:r>
            <a:r>
              <a:rPr lang="en-GB" dirty="0"/>
              <a:t>e</a:t>
            </a:r>
            <a:r>
              <a:rPr lang="en-GB" dirty="0" smtClean="0"/>
              <a:t>ffeithiol</a:t>
            </a:r>
            <a:endParaRPr lang="en-GB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102763" y="1829892"/>
            <a:ext cx="7897837" cy="471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Defnydd priodol o iaith</a:t>
            </a:r>
          </a:p>
          <a:p>
            <a:pPr marL="0" indent="0">
              <a:buNone/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GB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Techneg holi effeithiol</a:t>
            </a:r>
          </a:p>
          <a:p>
            <a:pPr marL="0" indent="0">
              <a:buNone/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GB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Ymwybyddiaeth o ddull cyfathrebu heb eiriau</a:t>
            </a:r>
          </a:p>
          <a:p>
            <a:pPr marL="0" indent="0">
              <a:buNone/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GB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Creu rapport</a:t>
            </a:r>
          </a:p>
          <a:p>
            <a:pPr marL="0" indent="0">
              <a:buNone/>
            </a:pP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1"/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Pendantrwydd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177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516" y="2875935"/>
            <a:ext cx="7155426" cy="1325563"/>
          </a:xfrm>
        </p:spPr>
        <p:txBody>
          <a:bodyPr>
            <a:normAutofit/>
          </a:bodyPr>
          <a:lstStyle/>
          <a:p>
            <a:r>
              <a:rPr lang="en-GB" sz="4000" dirty="0" smtClean="0"/>
              <a:t>Gweithdai </a:t>
            </a:r>
            <a:r>
              <a:rPr lang="en-GB" sz="4000" dirty="0" smtClean="0"/>
              <a:t>ymarfer sgiliau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33203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501445"/>
            <a:ext cx="10515600" cy="789193"/>
          </a:xfrm>
        </p:spPr>
        <p:txBody>
          <a:bodyPr>
            <a:normAutofit/>
          </a:bodyPr>
          <a:lstStyle/>
          <a:p>
            <a:r>
              <a:rPr lang="en-GB" dirty="0" smtClean="0"/>
              <a:t>Gweithdy </a:t>
            </a:r>
            <a:r>
              <a:rPr lang="en-GB" dirty="0"/>
              <a:t>A</a:t>
            </a:r>
            <a:endParaRPr lang="en-GB" dirty="0">
              <a:latin typeface="Arial" charset="0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3232529" y="2603010"/>
            <a:ext cx="4147289" cy="53553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Gwrando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gweithredol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08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Dulliau o wrando:</a:t>
            </a:r>
            <a:endParaRPr lang="en-GB" alt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67544" y="1453245"/>
            <a:ext cx="40863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Gwrando </a:t>
            </a:r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cystadleuol</a:t>
            </a:r>
            <a:endParaRPr lang="en-GB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94247" y="3113590"/>
            <a:ext cx="36663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Gwrando </a:t>
            </a:r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goddefol</a:t>
            </a:r>
            <a:endParaRPr lang="en-GB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94247" y="4835421"/>
            <a:ext cx="41264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Gwrando </a:t>
            </a:r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gweithredol</a:t>
            </a:r>
            <a:endParaRPr lang="en-GB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224117" y="1958501"/>
            <a:ext cx="10618838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Mwy o ddiddordeb mewn hyrwyddo eich safbwynt eich hun na deall safbwynt rhywun arall</a:t>
            </a:r>
          </a:p>
          <a:p>
            <a:endParaRPr lang="en-GB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331666" y="3565392"/>
            <a:ext cx="10157328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Â diddordeb gwirioneddol yn safbwynt y person arall – yn tybio ein bod wedi clywed a deall yn gywir a dim ymgais i gadarnhau</a:t>
            </a:r>
          </a:p>
          <a:p>
            <a:endParaRPr lang="en-GB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1224117" y="5260071"/>
            <a:ext cx="10301218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Â diddordeb gwirioneddol yn safbwynt y person arall – yn awyddus i </a:t>
            </a:r>
          </a:p>
          <a:p>
            <a:r>
              <a:rPr lang="en-GB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gadarnhau ein dealltwriaeth cyn ymateb</a:t>
            </a:r>
          </a:p>
          <a:p>
            <a:endParaRPr lang="en-GB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92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7" grpId="0" autoUpdateAnimBg="0"/>
      <p:bldP spid="8" grpId="0" autoUpdateAnimBg="0"/>
      <p:bldP spid="9" grpId="0" autoUpdateAnimBg="0"/>
      <p:bldP spid="1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67543" y="260648"/>
            <a:ext cx="8941928" cy="998984"/>
          </a:xfrm>
        </p:spPr>
        <p:txBody>
          <a:bodyPr/>
          <a:lstStyle/>
          <a:p>
            <a:r>
              <a:rPr lang="en-GB" dirty="0" smtClean="0"/>
              <a:t>Ymarfer </a:t>
            </a:r>
            <a:r>
              <a:rPr lang="en-GB" dirty="0"/>
              <a:t>s</a:t>
            </a:r>
            <a:r>
              <a:rPr lang="en-GB" dirty="0" smtClean="0"/>
              <a:t>giliau </a:t>
            </a:r>
            <a:r>
              <a:rPr lang="en-GB" dirty="0" smtClean="0"/>
              <a:t>– ‘Fy ngwyliau delfrydol’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41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Gweithdy </a:t>
            </a:r>
            <a:r>
              <a:rPr lang="en-GB" dirty="0"/>
              <a:t>B</a:t>
            </a:r>
          </a:p>
        </p:txBody>
      </p:sp>
      <p:sp>
        <p:nvSpPr>
          <p:cNvPr id="5" name="Title 3"/>
          <p:cNvSpPr txBox="1">
            <a:spLocks noGrp="1"/>
          </p:cNvSpPr>
          <p:nvPr>
            <p:ph idx="1"/>
          </p:nvPr>
        </p:nvSpPr>
        <p:spPr>
          <a:xfrm>
            <a:off x="3293884" y="3255324"/>
            <a:ext cx="5945858" cy="53553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Dangos ymateb nad yw’n barnu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81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3" y="260648"/>
            <a:ext cx="8558469" cy="998984"/>
          </a:xfrm>
        </p:spPr>
        <p:txBody>
          <a:bodyPr/>
          <a:lstStyle/>
          <a:p>
            <a:r>
              <a:rPr lang="en-GB" dirty="0" smtClean="0"/>
              <a:t>Ystyried eich barn eich hun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 </a:t>
            </a:r>
            <a:r>
              <a:rPr lang="en-GB" dirty="0" smtClean="0"/>
              <a:t>dangos empathi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261272" y="2836371"/>
            <a:ext cx="9226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“Reactions are like a revolver. Avoid being trigger-happy”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87088" y="6176963"/>
            <a:ext cx="64756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dirty="0" smtClean="0"/>
              <a:t>www.howtoforgivepeople.com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919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1611" y="260648"/>
            <a:ext cx="8705954" cy="998984"/>
          </a:xfrm>
        </p:spPr>
        <p:txBody>
          <a:bodyPr/>
          <a:lstStyle/>
          <a:p>
            <a:r>
              <a:rPr lang="en-GB" dirty="0" smtClean="0"/>
              <a:t>Ymarfer </a:t>
            </a:r>
            <a:r>
              <a:rPr lang="en-GB" dirty="0" smtClean="0"/>
              <a:t>sgiliau </a:t>
            </a:r>
            <a:r>
              <a:rPr lang="en-GB" dirty="0" smtClean="0"/>
              <a:t>– Dangos empathi er mwyn goresgyn barn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64709" y="1497953"/>
            <a:ext cx="987552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Bydd yr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ymennydd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yn barnu pethau’n awtomatig fel </a:t>
            </a:r>
            <a:r>
              <a:rPr lang="cy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da neu ddrwg, teg neu annheg, pwysig neu ddibwys, brys neu ddim brys ac ati. Mae hyn yn digwydd mor gyflym fel bod ein profiadau wedi’u lliwio’n awtomatig…</a:t>
            </a:r>
            <a:endParaRPr lang="cy-GB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4324" y="6083823"/>
            <a:ext cx="9692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www.huffingtonpost.com/elisha-goldstein-phd/non-judgmental-awareness_b_3204748.html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64709" y="3390778"/>
            <a:ext cx="925654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…yr allwedd yw dod ag ymwybyddiaeth ac ymdeimlad o fwriad i brofiadau bywyd. Byddwch yn ymwybodol pan fydd </a:t>
            </a:r>
            <a:r>
              <a:rPr lang="cy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y-GB" sz="2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y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yr </a:t>
            </a:r>
            <a:r>
              <a:rPr lang="cy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ymennydd yn barnu sefyllfa neu berson yn awtomatig, </a:t>
            </a:r>
            <a:r>
              <a:rPr lang="cy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y-GB" sz="2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y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ac </a:t>
            </a:r>
            <a:r>
              <a:rPr lang="cy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arhoswch am funud i ystyried. Ai rhywbeth a ddaeth i’r meddwl ar unwaith oedd y farn hon? Neu a oes modd edrych ar y sefyllfa mewn ffordd arall?</a:t>
            </a:r>
            <a:endParaRPr lang="cy-GB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0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Gweithdy </a:t>
            </a:r>
            <a:r>
              <a:rPr lang="en-GB" dirty="0"/>
              <a:t>C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2246406" y="3360587"/>
            <a:ext cx="5983305" cy="53553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Cyfathrebu dieiriau (iaith y corff)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61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Siarad heb eiriau</a:t>
            </a:r>
            <a:endParaRPr lang="en-GB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38200" y="2661359"/>
            <a:ext cx="10903634" cy="196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alt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GB" alt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you do speaks so loudly I cannot hear </a:t>
            </a:r>
          </a:p>
          <a:p>
            <a:r>
              <a:rPr lang="en-GB" alt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what you </a:t>
            </a:r>
            <a:r>
              <a:rPr lang="en-GB" alt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say</a:t>
            </a:r>
            <a:r>
              <a:rPr lang="en-GB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GB" alt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sz="3000" dirty="0" smtClean="0"/>
          </a:p>
          <a:p>
            <a:r>
              <a:rPr lang="en-GB" altLang="en-US" sz="2000" dirty="0" smtClean="0"/>
              <a:t>									Ralph Waldo Emerson</a:t>
            </a:r>
            <a:endParaRPr lang="en-GB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99414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3" y="403869"/>
            <a:ext cx="9871075" cy="998984"/>
          </a:xfrm>
        </p:spPr>
        <p:txBody>
          <a:bodyPr/>
          <a:lstStyle/>
          <a:p>
            <a:r>
              <a:rPr lang="en-GB" sz="4000" dirty="0" smtClean="0"/>
              <a:t>Canlyniadau </a:t>
            </a:r>
            <a:r>
              <a:rPr lang="en-GB" sz="4000" dirty="0" smtClean="0"/>
              <a:t>dysgu </a:t>
            </a:r>
            <a:r>
              <a:rPr lang="en-GB" sz="4000" dirty="0" smtClean="0"/>
              <a:t>ar gyfer 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y sesiwn </a:t>
            </a:r>
            <a:r>
              <a:rPr lang="en-GB" sz="4000" dirty="0" smtClean="0"/>
              <a:t>hon</a:t>
            </a:r>
            <a:endParaRPr lang="en-GB" sz="4000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678003" cy="4808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Erbyn diwedd y sesiwn bydd y dysgwyr yn gallu: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8200" y="2622380"/>
            <a:ext cx="1016053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Nodi’r sgiliau allweddol sydd eu hangen i fod yn eiriolwr effeithiol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3526675"/>
            <a:ext cx="1024671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Adnabod eu sgiliau eiriolaeth eu hunain a’u cysylltu â’u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profiadau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eu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hunain 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" y="4705350"/>
            <a:ext cx="1048075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Dangos sgiliau newydd a/neu well er mwyn ategu eu rôl fel eiriolwr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xmlns:lc="http://schemas.openxmlformats.org/drawingml/2006/lockedCanvas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89609" y="3034157"/>
            <a:ext cx="1387011" cy="374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91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Cyfathrebu dieiriau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06361" y="1606800"/>
            <a:ext cx="513153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Arwyddion</a:t>
            </a:r>
          </a:p>
          <a:p>
            <a:pPr algn="ctr"/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Symudiadau dwylo, nodio, wincio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00180" y="1582649"/>
            <a:ext cx="31577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Mynegiant yr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wyneb Gwenu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gwgu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82786" y="2984116"/>
            <a:ext cx="4305986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Ystumiau </a:t>
            </a:r>
            <a:b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Croesi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breichiau, </a:t>
            </a:r>
          </a:p>
          <a:p>
            <a:pPr algn="ctr"/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croesi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coesau, safle eistedd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5932" y="4076660"/>
            <a:ext cx="339387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Cyswllt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llygaid</a:t>
            </a:r>
            <a:endParaRPr lang="en-GB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Symud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llygaid, blincio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30916" y="5438551"/>
            <a:ext cx="368966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Paraieitheg</a:t>
            </a:r>
          </a:p>
          <a:p>
            <a:pPr algn="ctr"/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Tôn, traw, cryfder y llais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84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3" y="260648"/>
            <a:ext cx="9340133" cy="998984"/>
          </a:xfrm>
        </p:spPr>
        <p:txBody>
          <a:bodyPr/>
          <a:lstStyle/>
          <a:p>
            <a:r>
              <a:rPr lang="en-GB" dirty="0" smtClean="0"/>
              <a:t>Ymarfer </a:t>
            </a:r>
            <a:r>
              <a:rPr lang="en-GB" dirty="0" smtClean="0"/>
              <a:t>sgiliau </a:t>
            </a:r>
            <a:r>
              <a:rPr lang="en-GB" dirty="0" smtClean="0"/>
              <a:t>– Cyfathrebu </a:t>
            </a:r>
            <a:r>
              <a:rPr lang="en-GB" dirty="0"/>
              <a:t>d</a:t>
            </a:r>
            <a:r>
              <a:rPr lang="en-GB" dirty="0" smtClean="0"/>
              <a:t>ieiriau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808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Gweithdy </a:t>
            </a:r>
            <a:r>
              <a:rPr lang="en-GB" dirty="0"/>
              <a:t>D</a:t>
            </a: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3896789" y="3191610"/>
            <a:ext cx="3507692" cy="4524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Defnydd priodol o iaith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99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Beth rwy’n ei olygu wrth hynny..?</a:t>
            </a:r>
            <a:endParaRPr lang="en-GB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81038" y="1539875"/>
            <a:ext cx="94756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Caiff y math o iaith a ddefnyddiwn ei bennu gan y canlynol:</a:t>
            </a:r>
            <a:endParaRPr lang="en-GB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015490" y="2529840"/>
            <a:ext cx="886882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Diben y cyswllt</a:t>
            </a:r>
            <a:endParaRPr lang="en-GB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e.e. i sicrhau, i gael gwybodaeth, </a:t>
            </a:r>
            <a:endParaRPr lang="en-GB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 fynegi barn, i rannu newyddion drwg…</a:t>
            </a:r>
            <a:endParaRPr lang="en-GB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172653" y="4627800"/>
            <a:ext cx="825445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Natur y berthynas</a:t>
            </a:r>
            <a:endParaRPr lang="en-GB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e.e. Ffurfiol/anffurfiol, ffrind/dieithryn</a:t>
            </a:r>
            <a:r>
              <a:rPr lang="en-GB" altLang="en-US" sz="3000" dirty="0" smtClean="0"/>
              <a:t>, </a:t>
            </a:r>
            <a:endParaRPr lang="en-GB" altLang="en-US" sz="3000" dirty="0"/>
          </a:p>
        </p:txBody>
      </p:sp>
    </p:spTree>
    <p:extLst>
      <p:ext uri="{BB962C8B-B14F-4D97-AF65-F5344CB8AC3E}">
        <p14:creationId xmlns:p14="http://schemas.microsoft.com/office/powerpoint/2010/main" val="26557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3" y="260648"/>
            <a:ext cx="9192651" cy="998984"/>
          </a:xfrm>
        </p:spPr>
        <p:txBody>
          <a:bodyPr/>
          <a:lstStyle/>
          <a:p>
            <a:r>
              <a:rPr lang="en-GB" dirty="0" smtClean="0"/>
              <a:t>Ymarfer </a:t>
            </a:r>
            <a:r>
              <a:rPr lang="en-GB" dirty="0" smtClean="0"/>
              <a:t>sgiliau </a:t>
            </a:r>
            <a:r>
              <a:rPr lang="en-GB" dirty="0" smtClean="0"/>
              <a:t>– Defnydd priodol o iaith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584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Gweithdy </a:t>
            </a:r>
            <a:r>
              <a:rPr lang="en-GB" dirty="0"/>
              <a:t>E</a:t>
            </a: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4546625" y="3111740"/>
            <a:ext cx="3390993" cy="4524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Techneg holi effeithiol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87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219106"/>
            <a:ext cx="7128792" cy="998984"/>
          </a:xfrm>
        </p:spPr>
        <p:txBody>
          <a:bodyPr/>
          <a:lstStyle/>
          <a:p>
            <a:r>
              <a:rPr lang="en-GB" altLang="en-US" dirty="0" smtClean="0"/>
              <a:t>Mathau o gwestiynau</a:t>
            </a:r>
            <a:endParaRPr lang="en-GB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225040" y="1648414"/>
            <a:ext cx="38667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Cwestiynau caeedig</a:t>
            </a:r>
            <a:endParaRPr lang="en-GB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225040" y="4280172"/>
            <a:ext cx="38266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Cwestiynau agored</a:t>
            </a:r>
            <a:endParaRPr lang="en-GB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834640" y="2182270"/>
            <a:ext cx="783413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Yn dechrau gydag Wyt, Ydy, Gall, </a:t>
            </a:r>
            <a:r>
              <a:rPr lang="en-GB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Gallai, ac ati...</a:t>
            </a:r>
            <a:endParaRPr lang="en-GB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2820353" y="2716305"/>
            <a:ext cx="5174815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Er mwyn canfod rhywbeth</a:t>
            </a:r>
            <a:endParaRPr lang="en-GB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	    </a:t>
            </a:r>
            <a:r>
              <a:rPr lang="en-GB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e.e. cytundeb, </a:t>
            </a:r>
            <a:r>
              <a:rPr lang="en-GB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cywirdeb </a:t>
            </a:r>
            <a:endParaRPr lang="en-GB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2818765" y="3660550"/>
            <a:ext cx="500098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Gellir rhoi ‘ie’ neu ‘na’ fel ateb</a:t>
            </a:r>
            <a:endParaRPr lang="en-GB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2758440" y="4765675"/>
            <a:ext cx="744466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Yn dechrau gyda Beth, Ble, Pam, </a:t>
            </a:r>
            <a:r>
              <a:rPr lang="en-GB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Sut</a:t>
            </a:r>
            <a:r>
              <a:rPr lang="en-GB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ac </a:t>
            </a:r>
            <a:r>
              <a:rPr lang="en-GB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ati…</a:t>
            </a:r>
            <a:endParaRPr lang="en-GB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776696" y="5323205"/>
            <a:ext cx="718017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Er mwyn cael gwybodaeth/profi gwybodaeth</a:t>
            </a:r>
            <a:endParaRPr lang="en-GB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2758440" y="5897880"/>
            <a:ext cx="514846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Ni ellir rhoi ‘ie’ neu ‘na’ fel ateb</a:t>
            </a:r>
            <a:endParaRPr lang="en-GB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63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7" grpId="0" autoUpdateAnimBg="0"/>
      <p:bldP spid="8" grpId="0" autoUpdateAnimBg="0"/>
      <p:bldP spid="9" grpId="0" autoUpdateAnimBg="0"/>
      <p:bldP spid="10" grpId="0" autoUpdateAnimBg="0"/>
      <p:bldP spid="11" grpId="0" autoUpdateAnimBg="0"/>
      <p:bldP spid="12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3" y="260648"/>
            <a:ext cx="8705953" cy="998984"/>
          </a:xfrm>
        </p:spPr>
        <p:txBody>
          <a:bodyPr/>
          <a:lstStyle/>
          <a:p>
            <a:r>
              <a:rPr lang="en-GB" dirty="0" smtClean="0"/>
              <a:t>Ymarfer </a:t>
            </a:r>
            <a:r>
              <a:rPr lang="en-GB" dirty="0" smtClean="0"/>
              <a:t>sgiliau </a:t>
            </a:r>
            <a:r>
              <a:rPr lang="en-GB" dirty="0" smtClean="0"/>
              <a:t>– Techneg </a:t>
            </a:r>
            <a:r>
              <a:rPr lang="en-GB" dirty="0" smtClean="0"/>
              <a:t>holi effeithiol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463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Gweithdy </a:t>
            </a:r>
            <a:r>
              <a:rPr lang="en-GB" dirty="0"/>
              <a:t>F</a:t>
            </a: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5164582" y="3295529"/>
            <a:ext cx="2169184" cy="4524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Creu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cytgord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70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Beth yw </a:t>
            </a:r>
            <a:r>
              <a:rPr lang="en-GB" dirty="0" smtClean="0"/>
              <a:t>rapport...?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7544" y="1495606"/>
            <a:ext cx="11272172" cy="4926477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Rapport yw 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cyflwr o ddealltwriaeth gytûn gydag unigolyn neu grŵp arall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sy’n 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caniatáu iddynt gyfathrebu’n well ac yn haws. Mewn geiriau eraill mae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rapport 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yn golygu cyd-dynnu’n dda â pherson arall, neu grŵp o bobl, ac os bydd ganddynt bethau’n gyffredin, bydd hyn yn gwneud y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broses 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gyfathrebu’n haws ac fel arfer yn fwy effeithiol.</a:t>
            </a:r>
            <a:endParaRPr lang="cy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Er 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y gall sgyrsiau cychwynnol ein helpu i ymlacio, caiff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rapport ei 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greu fel arfer heb eiriau a thrwy ddulliau cyfathrebu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dieiriau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y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Rydym 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yn creu ac yn cynnal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rapport 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yn ddiarwybod drwy baru arwyddion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dieiriau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gan gynnwys ystum y 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corff, symudiadau’r corff, cyswllt llygaid, mynegiant yr wyneb a thôn y llais gyda’r person arall</a:t>
            </a:r>
            <a:r>
              <a:rPr lang="en-GB" sz="2600" dirty="0" smtClean="0"/>
              <a:t>.</a:t>
            </a:r>
            <a:endParaRPr lang="cy-GB" sz="2600" dirty="0"/>
          </a:p>
        </p:txBody>
      </p:sp>
    </p:spTree>
    <p:extLst>
      <p:ext uri="{BB962C8B-B14F-4D97-AF65-F5344CB8AC3E}">
        <p14:creationId xmlns:p14="http://schemas.microsoft.com/office/powerpoint/2010/main" val="379602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05248" y="737419"/>
            <a:ext cx="10515600" cy="58814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Ailedrych yn gyflym ar </a:t>
            </a:r>
            <a:r>
              <a:rPr lang="en-GB" dirty="0" smtClean="0"/>
              <a:t>– </a:t>
            </a:r>
            <a:br>
              <a:rPr lang="en-GB" dirty="0" smtClean="0"/>
            </a:br>
            <a:r>
              <a:rPr lang="en-GB" dirty="0" smtClean="0"/>
              <a:t>Sut </a:t>
            </a:r>
            <a:r>
              <a:rPr lang="en-GB" dirty="0" smtClean="0"/>
              <a:t>rydych chi’n ymddwyn </a:t>
            </a:r>
            <a:r>
              <a:rPr lang="en-GB" dirty="0" smtClean="0"/>
              <a:t>fel </a:t>
            </a:r>
            <a:r>
              <a:rPr lang="en-GB" dirty="0" smtClean="0"/>
              <a:t>eiriolwr</a:t>
            </a:r>
            <a:r>
              <a:rPr lang="en-GB" dirty="0" smtClean="0"/>
              <a:t>...?</a:t>
            </a:r>
            <a:endParaRPr lang="en-GB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751930" y="1382933"/>
            <a:ext cx="2555628" cy="1687890"/>
          </a:xfrm>
          <a:prstGeom prst="ellipse">
            <a:avLst/>
          </a:prstGeom>
          <a:gradFill flip="none" rotWithShape="1">
            <a:gsLst>
              <a:gs pos="0">
                <a:srgbClr val="E9B73C">
                  <a:tint val="66000"/>
                  <a:satMod val="160000"/>
                </a:srgbClr>
              </a:gs>
              <a:gs pos="50000">
                <a:srgbClr val="E9B73C">
                  <a:tint val="44500"/>
                  <a:satMod val="160000"/>
                </a:srgbClr>
              </a:gs>
              <a:gs pos="100000">
                <a:srgbClr val="E9B73C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latin typeface="Arial" charset="0"/>
              </a:rPr>
              <a:t>Eu helpu i gael gafael ar wybodaeth gywir</a:t>
            </a:r>
            <a:endParaRPr lang="en-GB" dirty="0">
              <a:latin typeface="Arial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67818" y="1551834"/>
            <a:ext cx="4007425" cy="1687890"/>
          </a:xfrm>
          <a:prstGeom prst="ellipse">
            <a:avLst/>
          </a:prstGeom>
          <a:gradFill flip="none" rotWithShape="1">
            <a:gsLst>
              <a:gs pos="0">
                <a:srgbClr val="36B555">
                  <a:tint val="66000"/>
                  <a:satMod val="160000"/>
                </a:srgbClr>
              </a:gs>
              <a:gs pos="50000">
                <a:srgbClr val="36B555">
                  <a:tint val="44500"/>
                  <a:satMod val="160000"/>
                </a:srgbClr>
              </a:gs>
              <a:gs pos="100000">
                <a:srgbClr val="36B555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latin typeface="Arial" charset="0"/>
              </a:rPr>
              <a:t>Eu helpu i fynegi eu safbwyntiau, eu dymuniadau a’u teimladau</a:t>
            </a:r>
            <a:endParaRPr lang="en-GB" dirty="0">
              <a:latin typeface="Arial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684245" y="1526674"/>
            <a:ext cx="2941320" cy="1298377"/>
          </a:xfrm>
          <a:prstGeom prst="ellipse">
            <a:avLst/>
          </a:prstGeom>
          <a:gradFill flip="none" rotWithShape="1">
            <a:gsLst>
              <a:gs pos="0">
                <a:srgbClr val="C50067">
                  <a:tint val="66000"/>
                  <a:satMod val="160000"/>
                </a:srgbClr>
              </a:gs>
              <a:gs pos="50000">
                <a:srgbClr val="C50067">
                  <a:tint val="44500"/>
                  <a:satMod val="160000"/>
                </a:srgbClr>
              </a:gs>
              <a:gs pos="100000">
                <a:srgbClr val="C50067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latin typeface="Arial" charset="0"/>
              </a:rPr>
              <a:t>Gwrando ar eu stori ac egluro’r mater</a:t>
            </a:r>
            <a:endParaRPr lang="en-GB" dirty="0">
              <a:latin typeface="Arial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013035" y="3234697"/>
            <a:ext cx="3906359" cy="1687890"/>
          </a:xfrm>
          <a:prstGeom prst="ellipse">
            <a:avLst/>
          </a:prstGeom>
          <a:gradFill flip="none" rotWithShape="1">
            <a:gsLst>
              <a:gs pos="0">
                <a:srgbClr val="C50067">
                  <a:tint val="66000"/>
                  <a:satMod val="160000"/>
                </a:srgbClr>
              </a:gs>
              <a:gs pos="50000">
                <a:srgbClr val="C50067">
                  <a:tint val="44500"/>
                  <a:satMod val="160000"/>
                </a:srgbClr>
              </a:gs>
              <a:gs pos="100000">
                <a:srgbClr val="C50067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latin typeface="Arial" charset="0"/>
              </a:rPr>
              <a:t>Eu helpu i benderfynu beth maent ei eisiau gan gynnwys pob canlyniad posibl</a:t>
            </a:r>
            <a:endParaRPr lang="en-GB" dirty="0">
              <a:latin typeface="Arial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032854" y="5006299"/>
            <a:ext cx="3333097" cy="1687890"/>
          </a:xfrm>
          <a:prstGeom prst="ellipse">
            <a:avLst/>
          </a:prstGeom>
          <a:gradFill flip="none" rotWithShape="1">
            <a:gsLst>
              <a:gs pos="0">
                <a:srgbClr val="D47C30">
                  <a:tint val="66000"/>
                  <a:satMod val="160000"/>
                </a:srgbClr>
              </a:gs>
              <a:gs pos="50000">
                <a:srgbClr val="D47C30">
                  <a:tint val="44500"/>
                  <a:satMod val="160000"/>
                </a:srgbClr>
              </a:gs>
              <a:gs pos="100000">
                <a:srgbClr val="D47C3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latin typeface="Arial" charset="0"/>
              </a:rPr>
              <a:t>Sicrhau diweddglo cadarnhaol pan ddaw’r berthynas eiriolaeth i ben</a:t>
            </a:r>
            <a:endParaRPr lang="en-GB" dirty="0">
              <a:latin typeface="Arial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220607" y="5061856"/>
            <a:ext cx="2611122" cy="1298377"/>
          </a:xfrm>
          <a:prstGeom prst="ellipse">
            <a:avLst/>
          </a:prstGeom>
          <a:gradFill flip="none" rotWithShape="1">
            <a:gsLst>
              <a:gs pos="0">
                <a:srgbClr val="5CC9E3">
                  <a:tint val="66000"/>
                  <a:satMod val="160000"/>
                </a:srgbClr>
              </a:gs>
              <a:gs pos="50000">
                <a:srgbClr val="5CC9E3">
                  <a:tint val="44500"/>
                  <a:satMod val="160000"/>
                </a:srgbClr>
              </a:gs>
              <a:gs pos="100000">
                <a:srgbClr val="5CC9E3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latin typeface="Arial" charset="0"/>
              </a:rPr>
              <a:t>Eu helpu </a:t>
            </a:r>
            <a:r>
              <a:rPr lang="en-GB" dirty="0" smtClean="0">
                <a:latin typeface="Arial" charset="0"/>
              </a:rPr>
              <a:t/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i </a:t>
            </a:r>
            <a:r>
              <a:rPr lang="en-GB" dirty="0" smtClean="0">
                <a:latin typeface="Arial" charset="0"/>
              </a:rPr>
              <a:t>ddeall canlyniadau</a:t>
            </a:r>
            <a:endParaRPr lang="en-GB" dirty="0">
              <a:latin typeface="Arial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8391417" y="4918116"/>
            <a:ext cx="2784228" cy="1298377"/>
          </a:xfrm>
          <a:prstGeom prst="ellipse">
            <a:avLst/>
          </a:prstGeom>
          <a:gradFill flip="none" rotWithShape="1">
            <a:gsLst>
              <a:gs pos="0">
                <a:srgbClr val="E9B73C">
                  <a:tint val="66000"/>
                  <a:satMod val="160000"/>
                </a:srgbClr>
              </a:gs>
              <a:gs pos="50000">
                <a:srgbClr val="E9B73C">
                  <a:tint val="44500"/>
                  <a:satMod val="160000"/>
                </a:srgbClr>
              </a:gs>
              <a:gs pos="100000">
                <a:srgbClr val="E9B73C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latin typeface="Arial" charset="0"/>
              </a:rPr>
              <a:t>Canfod beth yw’r canlyniad maent yn ei ddymuno</a:t>
            </a:r>
            <a:endParaRPr lang="en-GB" dirty="0">
              <a:latin typeface="Arial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679732" y="3316596"/>
            <a:ext cx="3274639" cy="1298377"/>
          </a:xfrm>
          <a:prstGeom prst="ellipse">
            <a:avLst/>
          </a:prstGeom>
          <a:gradFill flip="none" rotWithShape="1">
            <a:gsLst>
              <a:gs pos="0">
                <a:srgbClr val="36B555">
                  <a:tint val="66000"/>
                  <a:satMod val="160000"/>
                </a:srgbClr>
              </a:gs>
              <a:gs pos="50000">
                <a:srgbClr val="36B555">
                  <a:tint val="44500"/>
                  <a:satMod val="160000"/>
                </a:srgbClr>
              </a:gs>
              <a:gs pos="100000">
                <a:srgbClr val="36B555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latin typeface="Arial" charset="0"/>
              </a:rPr>
              <a:t>Eu helpu i ddweud wrth eraill beth maent ei eisiau</a:t>
            </a:r>
            <a:endParaRPr lang="en-GB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21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5" grpId="0" animBg="1"/>
      <p:bldP spid="13" grpId="0" animBg="1"/>
      <p:bldP spid="7" grpId="0" animBg="1"/>
      <p:bldP spid="12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Ymarfer </a:t>
            </a:r>
            <a:r>
              <a:rPr lang="en-GB" dirty="0" smtClean="0"/>
              <a:t>sgiliau </a:t>
            </a:r>
            <a:r>
              <a:rPr lang="en-GB" dirty="0" smtClean="0"/>
              <a:t>– Creu </a:t>
            </a:r>
            <a:r>
              <a:rPr lang="en-GB" dirty="0" smtClean="0"/>
              <a:t>rapport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162665" y="1720518"/>
            <a:ext cx="2743200" cy="492443"/>
          </a:xfrm>
          <a:prstGeom prst="rect">
            <a:avLst/>
          </a:prstGeom>
          <a:solidFill>
            <a:srgbClr val="D47C3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Gwenu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83969" y="5234466"/>
            <a:ext cx="2743200" cy="892552"/>
          </a:xfrm>
          <a:prstGeom prst="rect">
            <a:avLst/>
          </a:prstGeom>
          <a:solidFill>
            <a:srgbClr val="C50067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Iaith agored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corff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37360" y="5396694"/>
            <a:ext cx="2743200" cy="892552"/>
          </a:xfrm>
          <a:prstGeom prst="rect">
            <a:avLst/>
          </a:prstGeom>
          <a:solidFill>
            <a:srgbClr val="E9B73C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Dangos dealltwriaeth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24800" y="3790858"/>
            <a:ext cx="2743200" cy="492443"/>
          </a:xfrm>
          <a:prstGeom prst="rect">
            <a:avLst/>
          </a:prstGeom>
          <a:solidFill>
            <a:srgbClr val="5CC9E3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Bod â diddordeb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05865" y="4203803"/>
            <a:ext cx="2743200" cy="492443"/>
          </a:xfrm>
          <a:prstGeom prst="rect">
            <a:avLst/>
          </a:prstGeom>
          <a:solidFill>
            <a:srgbClr val="36B555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Cyswllt llygaid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9835" y="3513653"/>
            <a:ext cx="2743200" cy="492443"/>
          </a:xfrm>
          <a:prstGeom prst="rect">
            <a:avLst/>
          </a:prstGeom>
          <a:solidFill>
            <a:srgbClr val="5CC9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Nodio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24800" y="2118360"/>
            <a:ext cx="2743200" cy="1292662"/>
          </a:xfrm>
          <a:prstGeom prst="rect">
            <a:avLst/>
          </a:prstGeom>
          <a:solidFill>
            <a:srgbClr val="36B5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Cynnig enghreifftiau tebyg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80560" y="2564636"/>
            <a:ext cx="2743200" cy="492443"/>
          </a:xfrm>
          <a:prstGeom prst="rect">
            <a:avLst/>
          </a:prstGeom>
          <a:solidFill>
            <a:srgbClr val="C50067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Cytuno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07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Gweithdy </a:t>
            </a:r>
            <a:r>
              <a:rPr lang="en-GB" dirty="0"/>
              <a:t>G</a:t>
            </a: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4879598" y="3244892"/>
            <a:ext cx="2319866" cy="4524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Pendantrwydd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77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7544" y="1873045"/>
            <a:ext cx="10515600" cy="42770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Mae bod yn bendant yn golygu gallu amddiffyn eich hawliau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eich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hun neu hawliau pobl eraill mewn ffordd ddigynnwrf a chadarnhaol, heb fod yn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ymosodo,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nac yn oddefol.</a:t>
            </a:r>
            <a:endParaRPr lang="cy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Mae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unigolion pendant yn gallu trosglwyddo eu neges heb gynhyrfu eraill, na chynhyrfu eu hunain.</a:t>
            </a:r>
            <a:endParaRPr lang="cy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7128792" cy="998984"/>
          </a:xfrm>
        </p:spPr>
        <p:txBody>
          <a:bodyPr/>
          <a:lstStyle/>
          <a:p>
            <a:r>
              <a:rPr lang="en-GB" dirty="0" smtClean="0"/>
              <a:t>Beth yw </a:t>
            </a:r>
            <a:r>
              <a:rPr lang="en-GB" dirty="0" smtClean="0"/>
              <a:t>pendantrwydd...?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195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Ymarfer </a:t>
            </a:r>
            <a:r>
              <a:rPr lang="en-GB" dirty="0" smtClean="0"/>
              <a:t>sgiliau – </a:t>
            </a:r>
            <a:r>
              <a:rPr lang="en-GB" dirty="0" smtClean="0"/>
              <a:t>Pendantrwydd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02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3" y="260648"/>
            <a:ext cx="8573217" cy="998984"/>
          </a:xfrm>
        </p:spPr>
        <p:txBody>
          <a:bodyPr/>
          <a:lstStyle/>
          <a:p>
            <a:r>
              <a:rPr lang="en-GB" dirty="0" smtClean="0"/>
              <a:t>Canlyniadau </a:t>
            </a:r>
            <a:r>
              <a:rPr lang="en-GB" dirty="0" smtClean="0"/>
              <a:t>dysgu </a:t>
            </a:r>
            <a:r>
              <a:rPr lang="en-GB" dirty="0" smtClean="0"/>
              <a:t>ar gyfer y </a:t>
            </a:r>
            <a:r>
              <a:rPr lang="en-GB" dirty="0" smtClean="0"/>
              <a:t>sesiwn </a:t>
            </a:r>
            <a:r>
              <a:rPr lang="en-GB" dirty="0" smtClean="0"/>
              <a:t>hon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678003" cy="4808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Erbyn diwedd y sesiwn bydd y dysgwyr yn gallu: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2725616"/>
            <a:ext cx="867615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Nodi’r sgiliau sydd eu hangen i fod yn eiriolwr effeithiol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3806711"/>
            <a:ext cx="10480754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Adnabod eu 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sgiliau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eiriolaeth 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eu hunain a’u cysylltu â’u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profiadau</a:t>
            </a:r>
            <a:b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eu 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hunain </a:t>
            </a:r>
            <a:endParaRPr lang="en-GB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Dangos sgiliau newydd a/neu well er mwyn ategu eu rôl fel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eiriolwr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74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59693" y="3288891"/>
            <a:ext cx="10515600" cy="883111"/>
          </a:xfrm>
        </p:spPr>
        <p:txBody>
          <a:bodyPr>
            <a:normAutofit/>
          </a:bodyPr>
          <a:lstStyle/>
          <a:p>
            <a:r>
              <a:rPr lang="en-GB" dirty="0" smtClean="0"/>
              <a:t>Ymarfer </a:t>
            </a:r>
            <a:r>
              <a:rPr lang="en-GB" dirty="0"/>
              <a:t>1: </a:t>
            </a:r>
            <a:r>
              <a:rPr lang="en-GB" dirty="0" smtClean="0"/>
              <a:t>Beth sy’n gwneud eiriolwr da?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280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814848" y="4102784"/>
            <a:ext cx="10515600" cy="1271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49977" y="257988"/>
            <a:ext cx="9578926" cy="966128"/>
          </a:xfrm>
        </p:spPr>
        <p:txBody>
          <a:bodyPr>
            <a:normAutofit/>
          </a:bodyPr>
          <a:lstStyle/>
          <a:p>
            <a:r>
              <a:rPr lang="en-GB" dirty="0" smtClean="0"/>
              <a:t>Beth sy’n gwneud eiriolwr da?</a:t>
            </a:r>
            <a:endParaRPr lang="en-GB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165830"/>
              </p:ext>
            </p:extLst>
          </p:nvPr>
        </p:nvGraphicFramePr>
        <p:xfrm>
          <a:off x="1900904" y="2345616"/>
          <a:ext cx="8127999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y-GB" noProof="0" dirty="0" smtClean="0"/>
                        <a:t>Sgiliau</a:t>
                      </a:r>
                      <a:endParaRPr lang="cy-GB" noProof="0" dirty="0"/>
                    </a:p>
                  </a:txBody>
                  <a:tcPr>
                    <a:solidFill>
                      <a:srgbClr val="5CC9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noProof="0" dirty="0" smtClean="0"/>
                        <a:t>Rhinweddau </a:t>
                      </a:r>
                      <a:r>
                        <a:rPr lang="cy-GB" noProof="0" dirty="0" smtClean="0"/>
                        <a:t>personol</a:t>
                      </a:r>
                      <a:endParaRPr lang="cy-GB" noProof="0" dirty="0"/>
                    </a:p>
                  </a:txBody>
                  <a:tcPr>
                    <a:solidFill>
                      <a:srgbClr val="5CC9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noProof="0" dirty="0" smtClean="0"/>
                        <a:t>Gwybodaeth</a:t>
                      </a:r>
                      <a:endParaRPr lang="cy-GB" noProof="0" dirty="0"/>
                    </a:p>
                  </a:txBody>
                  <a:tcPr>
                    <a:solidFill>
                      <a:srgbClr val="5CC9E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y-GB" noProof="0" dirty="0" smtClean="0"/>
                        <a:t>Gwrando</a:t>
                      </a:r>
                      <a:r>
                        <a:rPr lang="cy-GB" baseline="0" noProof="0" dirty="0" smtClean="0"/>
                        <a:t> gweithredol</a:t>
                      </a:r>
                      <a:endParaRPr lang="cy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noProof="0" dirty="0" smtClean="0"/>
                        <a:t>Bod yn</a:t>
                      </a:r>
                      <a:r>
                        <a:rPr lang="cy-GB" baseline="0" noProof="0" dirty="0" smtClean="0"/>
                        <a:t> drefnus</a:t>
                      </a:r>
                      <a:endParaRPr lang="cy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noProof="0" dirty="0" smtClean="0"/>
                        <a:t>Yn deall jargon</a:t>
                      </a:r>
                      <a:endParaRPr lang="cy-GB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y-GB" noProof="0" dirty="0" smtClean="0"/>
                        <a:t>Peidio â barnu</a:t>
                      </a:r>
                      <a:endParaRPr lang="cy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noProof="0" dirty="0" smtClean="0"/>
                        <a:t>Gofalgar</a:t>
                      </a:r>
                      <a:endParaRPr lang="cy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noProof="0" dirty="0" smtClean="0"/>
                        <a:t>Cymwysterau</a:t>
                      </a:r>
                      <a:endParaRPr lang="cy-GB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y-GB" noProof="0" dirty="0" smtClean="0"/>
                        <a:t>Cyfathrebu’n briodol </a:t>
                      </a:r>
                      <a:r>
                        <a:rPr lang="cy-GB" noProof="0" dirty="0" smtClean="0"/>
                        <a:t/>
                      </a:r>
                      <a:br>
                        <a:rPr lang="cy-GB" noProof="0" dirty="0" smtClean="0"/>
                      </a:br>
                      <a:r>
                        <a:rPr lang="cy-GB" noProof="0" dirty="0" smtClean="0"/>
                        <a:t>heb </a:t>
                      </a:r>
                      <a:r>
                        <a:rPr lang="cy-GB" noProof="0" dirty="0" smtClean="0"/>
                        <a:t>eiriau</a:t>
                      </a:r>
                      <a:endParaRPr lang="cy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noProof="0" dirty="0" smtClean="0"/>
                        <a:t>Yn hoffi</a:t>
                      </a:r>
                      <a:r>
                        <a:rPr lang="cy-GB" baseline="0" noProof="0" dirty="0" smtClean="0"/>
                        <a:t> pobl</a:t>
                      </a:r>
                      <a:endParaRPr lang="cy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noProof="0" dirty="0" smtClean="0"/>
                        <a:t>Gwybod</a:t>
                      </a:r>
                      <a:r>
                        <a:rPr lang="cy-GB" baseline="0" noProof="0" dirty="0" smtClean="0"/>
                        <a:t> eich ffordd o amgylch y system</a:t>
                      </a:r>
                      <a:endParaRPr lang="cy-GB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y-GB" noProof="0" dirty="0" smtClean="0"/>
                        <a:t>Defnydd da o iaith</a:t>
                      </a:r>
                      <a:endParaRPr lang="cy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noProof="0" dirty="0" smtClean="0"/>
                        <a:t>Eisiau helpu</a:t>
                      </a:r>
                      <a:endParaRPr lang="cy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noProof="0" dirty="0" smtClean="0"/>
                        <a:t>Profiad</a:t>
                      </a:r>
                      <a:r>
                        <a:rPr lang="cy-GB" baseline="0" noProof="0" dirty="0" smtClean="0"/>
                        <a:t> </a:t>
                      </a:r>
                      <a:r>
                        <a:rPr lang="cy-GB" baseline="0" noProof="0" dirty="0" smtClean="0"/>
                        <a:t>proffesiynol</a:t>
                      </a:r>
                      <a:endParaRPr lang="cy-GB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y-GB" noProof="0" dirty="0" smtClean="0"/>
                        <a:t>Techneg holi effeithiol</a:t>
                      </a:r>
                      <a:endParaRPr lang="cy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noProof="0" dirty="0" smtClean="0"/>
                        <a:t>Caredig </a:t>
                      </a:r>
                      <a:endParaRPr lang="cy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noProof="0" dirty="0" smtClean="0"/>
                        <a:t>Cysylltiadau</a:t>
                      </a:r>
                      <a:endParaRPr lang="cy-GB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y-GB" noProof="0" dirty="0" smtClean="0"/>
                        <a:t>Y gallu i greu rapport</a:t>
                      </a:r>
                      <a:endParaRPr lang="cy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noProof="0" dirty="0" smtClean="0"/>
                        <a:t>Prydlondeb</a:t>
                      </a:r>
                      <a:endParaRPr lang="cy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noProof="0" dirty="0" smtClean="0"/>
                        <a:t>Gwybodaeth gyfreithiol</a:t>
                      </a:r>
                      <a:endParaRPr lang="cy-GB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y-GB" noProof="0" dirty="0" smtClean="0"/>
                        <a:t>Pendantrwydd</a:t>
                      </a:r>
                      <a:endParaRPr lang="cy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noProof="0" dirty="0" smtClean="0"/>
                        <a:t>Ymchwilydd da</a:t>
                      </a:r>
                      <a:endParaRPr lang="cy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noProof="0" dirty="0" smtClean="0"/>
                        <a:t>Profiad personol</a:t>
                      </a:r>
                      <a:endParaRPr lang="cy-GB" noProof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431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3" y="260648"/>
            <a:ext cx="9782585" cy="998984"/>
          </a:xfrm>
        </p:spPr>
        <p:txBody>
          <a:bodyPr/>
          <a:lstStyle/>
          <a:p>
            <a:r>
              <a:rPr lang="en-GB" dirty="0" smtClean="0"/>
              <a:t>Sgiliau </a:t>
            </a:r>
            <a:r>
              <a:rPr lang="en-GB" dirty="0" smtClean="0"/>
              <a:t>eiriolaeth </a:t>
            </a:r>
            <a:r>
              <a:rPr lang="en-GB" dirty="0" smtClean="0"/>
              <a:t>ar</a:t>
            </a:r>
            <a:r>
              <a:rPr lang="en-GB" dirty="0"/>
              <a:t> </a:t>
            </a:r>
            <a:r>
              <a:rPr lang="en-GB" dirty="0" smtClean="0"/>
              <a:t>waith</a:t>
            </a:r>
            <a:endParaRPr lang="en-GB" dirty="0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4253242" y="5147002"/>
            <a:ext cx="387290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latin typeface="Arial" charset="0"/>
              </a:rPr>
              <a:t>5. </a:t>
            </a:r>
            <a:r>
              <a:rPr lang="en-GB" dirty="0" smtClean="0">
                <a:latin typeface="Arial" charset="0"/>
              </a:rPr>
              <a:t>Eu helpu i benderfynu ar beth maent ei eisiau gan gynnwys pob canlyniad posibl</a:t>
            </a:r>
            <a:endParaRPr lang="en-GB" dirty="0">
              <a:latin typeface="Arial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6189694" y="1487124"/>
            <a:ext cx="28070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latin typeface="Arial" charset="0"/>
              </a:rPr>
              <a:t>2</a:t>
            </a:r>
            <a:r>
              <a:rPr lang="en-GB" b="1" dirty="0" smtClean="0">
                <a:latin typeface="Arial" charset="0"/>
              </a:rPr>
              <a:t>. </a:t>
            </a:r>
            <a:r>
              <a:rPr lang="en-GB" dirty="0" smtClean="0">
                <a:latin typeface="Arial" charset="0"/>
              </a:rPr>
              <a:t>Eu helpu i gael gafael ar wybodaeth gywir</a:t>
            </a:r>
            <a:endParaRPr lang="en-GB" dirty="0">
              <a:latin typeface="Arial" charset="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156898" y="3287324"/>
            <a:ext cx="26642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latin typeface="Arial" charset="0"/>
              </a:rPr>
              <a:t>7. </a:t>
            </a:r>
            <a:r>
              <a:rPr lang="en-GB" dirty="0" smtClean="0">
                <a:latin typeface="Arial" charset="0"/>
              </a:rPr>
              <a:t>Eu helpu i ddeall canlyniadau</a:t>
            </a:r>
            <a:endParaRPr lang="en-GB" dirty="0">
              <a:latin typeface="Arial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6629506" y="3719372"/>
            <a:ext cx="31062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latin typeface="Arial" charset="0"/>
              </a:rPr>
              <a:t>4. </a:t>
            </a:r>
            <a:r>
              <a:rPr lang="en-GB" dirty="0" smtClean="0">
                <a:latin typeface="Arial" charset="0"/>
              </a:rPr>
              <a:t>Eu helpu i ymchwilio </a:t>
            </a:r>
            <a:r>
              <a:rPr lang="en-GB" dirty="0" smtClean="0">
                <a:latin typeface="Arial" charset="0"/>
              </a:rPr>
              <a:t>i’r </a:t>
            </a:r>
            <a:r>
              <a:rPr lang="en-GB" dirty="0" smtClean="0">
                <a:latin typeface="Arial" charset="0"/>
              </a:rPr>
              <a:t>opsiynau gan gynnwys y prosesau sy’n gysylltiedig </a:t>
            </a:r>
            <a:r>
              <a:rPr lang="en-GB" dirty="0" smtClean="0">
                <a:latin typeface="Arial" charset="0"/>
              </a:rPr>
              <a:t/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â </a:t>
            </a:r>
            <a:r>
              <a:rPr lang="en-GB" dirty="0" smtClean="0">
                <a:latin typeface="Arial" charset="0"/>
              </a:rPr>
              <a:t>phob un</a:t>
            </a:r>
            <a:endParaRPr lang="en-GB" dirty="0">
              <a:latin typeface="Arial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1588946" y="4295436"/>
            <a:ext cx="30243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latin typeface="Arial" charset="0"/>
              </a:rPr>
              <a:t>6. </a:t>
            </a:r>
            <a:r>
              <a:rPr lang="en-GB" dirty="0" smtClean="0">
                <a:latin typeface="Arial" charset="0"/>
              </a:rPr>
              <a:t>Eu helpu i ddweud wrth eraill beth maent ei eisiau</a:t>
            </a:r>
            <a:endParaRPr lang="en-GB" dirty="0">
              <a:latin typeface="Arial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3389146" y="1487124"/>
            <a:ext cx="2376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latin typeface="Arial" charset="0"/>
              </a:rPr>
              <a:t>1. </a:t>
            </a:r>
            <a:r>
              <a:rPr lang="en-GB" dirty="0" smtClean="0">
                <a:latin typeface="Arial" charset="0"/>
              </a:rPr>
              <a:t>Clywed eu stori – egluro’r mater</a:t>
            </a:r>
            <a:endParaRPr lang="en-GB" dirty="0">
              <a:latin typeface="Arial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7325023" y="2555050"/>
            <a:ext cx="29523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latin typeface="Arial" charset="0"/>
              </a:rPr>
              <a:t>3. </a:t>
            </a:r>
            <a:r>
              <a:rPr lang="en-GB" dirty="0" smtClean="0">
                <a:latin typeface="Arial" charset="0"/>
              </a:rPr>
              <a:t>Canfod beth yw’r canlyniad maent yn ei ddymuno</a:t>
            </a:r>
            <a:endParaRPr lang="en-GB" dirty="0">
              <a:latin typeface="Arial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372922" y="2279212"/>
            <a:ext cx="3672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latin typeface="Arial" charset="0"/>
              </a:rPr>
              <a:t>8. </a:t>
            </a:r>
            <a:r>
              <a:rPr lang="en-GB" dirty="0" smtClean="0">
                <a:latin typeface="Arial" charset="0"/>
              </a:rPr>
              <a:t>Sicrhau diweddglo cadarnhaol pan ddaw’r berthynas eiriolaeth i ben</a:t>
            </a:r>
            <a:endParaRPr lang="en-GB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39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7128792" cy="998984"/>
          </a:xfrm>
        </p:spPr>
        <p:txBody>
          <a:bodyPr/>
          <a:lstStyle/>
          <a:p>
            <a:r>
              <a:rPr lang="en-GB" sz="4000" dirty="0" smtClean="0"/>
              <a:t>Sgiliau ar gyfer </a:t>
            </a:r>
            <a:r>
              <a:rPr lang="en-GB" sz="4000" dirty="0" smtClean="0"/>
              <a:t>eiriolaeth</a:t>
            </a:r>
            <a:endParaRPr lang="en-GB" sz="4000" dirty="0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155282" y="2608351"/>
            <a:ext cx="804379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2800" dirty="0" smtClean="0">
                <a:latin typeface="Arial" panose="020B0604020202020204" pitchFamily="34" charset="0"/>
              </a:rPr>
              <a:t>Dim </a:t>
            </a:r>
            <a:r>
              <a:rPr lang="en-GB" altLang="en-US" sz="2800" dirty="0" smtClean="0">
                <a:latin typeface="Arial" panose="020B0604020202020204" pitchFamily="34" charset="0"/>
              </a:rPr>
              <a:t>ond hanner y broses gyfathrebu yw </a:t>
            </a:r>
            <a:r>
              <a:rPr lang="en-GB" altLang="en-US" sz="2800" dirty="0" smtClean="0">
                <a:solidFill>
                  <a:srgbClr val="CC0000"/>
                </a:solidFill>
                <a:latin typeface="Arial" panose="020B0604020202020204" pitchFamily="34" charset="0"/>
              </a:rPr>
              <a:t>mynegi</a:t>
            </a:r>
            <a:r>
              <a:rPr lang="en-GB" altLang="en-US" sz="2800" dirty="0" smtClean="0">
                <a:latin typeface="Arial" panose="020B0604020202020204" pitchFamily="34" charset="0"/>
              </a:rPr>
              <a:t> ein dymuniadau, ein teimladau, ein meddyliau a’n safbwyntiau yn glir ac yn </a:t>
            </a:r>
            <a:r>
              <a:rPr lang="en-GB" altLang="en-US" sz="2800" dirty="0" smtClean="0">
                <a:latin typeface="Arial" panose="020B0604020202020204" pitchFamily="34" charset="0"/>
              </a:rPr>
              <a:t>effeithiol…</a:t>
            </a:r>
            <a:endParaRPr lang="en-GB" altLang="en-US" sz="2800" dirty="0">
              <a:latin typeface="Arial" panose="020B0604020202020204" pitchFamily="34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2155282" y="4517431"/>
            <a:ext cx="9044464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800" dirty="0" smtClean="0">
                <a:latin typeface="Arial" panose="020B0604020202020204" pitchFamily="34" charset="0"/>
              </a:rPr>
              <a:t>…yr hanner arall yw </a:t>
            </a:r>
            <a:r>
              <a:rPr lang="en-GB" altLang="en-US" sz="2800" dirty="0" smtClean="0">
                <a:solidFill>
                  <a:srgbClr val="CC0000"/>
                </a:solidFill>
                <a:latin typeface="Arial" panose="020B0604020202020204" pitchFamily="34" charset="0"/>
              </a:rPr>
              <a:t>gwrando </a:t>
            </a:r>
            <a:r>
              <a:rPr lang="en-GB" altLang="en-US" sz="2800" dirty="0" smtClean="0">
                <a:latin typeface="Arial" panose="020B0604020202020204" pitchFamily="34" charset="0"/>
              </a:rPr>
              <a:t>a deall yr hyn y mae eraill</a:t>
            </a:r>
            <a:endParaRPr lang="en-GB" altLang="en-US" sz="2800" dirty="0">
              <a:latin typeface="Arial" panose="020B0604020202020204" pitchFamily="34" charset="0"/>
            </a:endParaRPr>
          </a:p>
          <a:p>
            <a:r>
              <a:rPr lang="en-GB" altLang="en-US" sz="2800" dirty="0">
                <a:latin typeface="Arial" panose="020B0604020202020204" pitchFamily="34" charset="0"/>
              </a:rPr>
              <a:t>y</a:t>
            </a:r>
            <a:r>
              <a:rPr lang="en-GB" altLang="en-US" sz="2800" dirty="0" smtClean="0">
                <a:latin typeface="Arial" panose="020B0604020202020204" pitchFamily="34" charset="0"/>
              </a:rPr>
              <a:t>n ei gyfleu i ni</a:t>
            </a:r>
            <a:endParaRPr lang="en-GB" altLang="en-US" sz="2800" dirty="0">
              <a:latin typeface="Arial" panose="020B0604020202020204" pitchFamily="34" charset="0"/>
            </a:endParaRPr>
          </a:p>
          <a:p>
            <a:endParaRPr lang="en-GB" alt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99049" y="1482471"/>
            <a:ext cx="10515600" cy="917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Sgiliau cyfathrebu da yw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elfennau sylfaenol bod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yn eiriolwr effeithiol: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46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1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5002237" y="1592826"/>
            <a:ext cx="6012766" cy="13473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Rhaid i eiriolwr allu gwrando’n effeithiol</a:t>
            </a:r>
          </a:p>
          <a:p>
            <a:pPr marL="0" indent="0">
              <a:buNone/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 egluro’r hyn y mae’n ei glywed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358705" y="4055661"/>
            <a:ext cx="5168705" cy="16962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Rhaid i eiriolwr allu mynegi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ei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hun yn effeithiol i amrywiaeth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gynulleidfaoedd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002237" y="3393609"/>
            <a:ext cx="1651781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151" y="1417320"/>
            <a:ext cx="3952578" cy="19762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59891" y="3044920"/>
            <a:ext cx="3855112" cy="256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30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Gwrando’n </a:t>
            </a:r>
            <a:r>
              <a:rPr lang="en-GB" dirty="0" smtClean="0"/>
              <a:t>effeithiol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96644" y="1837197"/>
            <a:ext cx="9529689" cy="3973667"/>
          </a:xfrm>
        </p:spPr>
        <p:txBody>
          <a:bodyPr>
            <a:normAutofit/>
          </a:bodyPr>
          <a:lstStyle/>
          <a:p>
            <a:pPr lvl="1"/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Gwrando gweithredol</a:t>
            </a:r>
          </a:p>
          <a:p>
            <a:pPr marL="0" indent="0">
              <a:buNone/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GB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Ystyried/egluro</a:t>
            </a:r>
          </a:p>
          <a:p>
            <a:pPr marL="0" indent="0">
              <a:buNone/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GB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Darllen arwyddion dieiriau</a:t>
            </a:r>
          </a:p>
          <a:p>
            <a:pPr marL="0" indent="0">
              <a:buNone/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GB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Dangos ymateb nad yw’n barnu a dangos empathi</a:t>
            </a:r>
          </a:p>
          <a:p>
            <a:pPr marL="0" indent="0">
              <a:buNone/>
            </a:pP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406616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10638</TotalTime>
  <Words>3377</Words>
  <Application>Microsoft Office PowerPoint</Application>
  <PresentationFormat>Custom</PresentationFormat>
  <Paragraphs>411</Paragraphs>
  <Slides>34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Custom Design</vt:lpstr>
      <vt:lpstr>PowerPoint Presentation</vt:lpstr>
      <vt:lpstr>Canlyniadau dysgu ar gyfer  y sesiwn hon</vt:lpstr>
      <vt:lpstr>Ailedrych yn gyflym ar –  Sut rydych chi’n ymddwyn fel eiriolwr...?</vt:lpstr>
      <vt:lpstr>Ymarfer 1: Beth sy’n gwneud eiriolwr da?</vt:lpstr>
      <vt:lpstr>Beth sy’n gwneud eiriolwr da?</vt:lpstr>
      <vt:lpstr>Sgiliau eiriolaeth ar waith</vt:lpstr>
      <vt:lpstr>Sgiliau ar gyfer eiriolaeth</vt:lpstr>
      <vt:lpstr>PowerPoint Presentation</vt:lpstr>
      <vt:lpstr>Gwrando’n effeithiol</vt:lpstr>
      <vt:lpstr>Mynegi eich hun yn effeithiol</vt:lpstr>
      <vt:lpstr>Gweithdai ymarfer sgiliau</vt:lpstr>
      <vt:lpstr>Gweithdy A</vt:lpstr>
      <vt:lpstr>Dulliau o wrando:</vt:lpstr>
      <vt:lpstr>Ymarfer sgiliau – ‘Fy ngwyliau delfrydol’</vt:lpstr>
      <vt:lpstr>Gweithdy B</vt:lpstr>
      <vt:lpstr>Ystyried eich barn eich hun  a dangos empathi</vt:lpstr>
      <vt:lpstr>Ymarfer sgiliau – Dangos empathi er mwyn goresgyn barn</vt:lpstr>
      <vt:lpstr>Gweithdy C</vt:lpstr>
      <vt:lpstr>Siarad heb eiriau</vt:lpstr>
      <vt:lpstr>Cyfathrebu dieiriau</vt:lpstr>
      <vt:lpstr>Ymarfer sgiliau – Cyfathrebu dieiriau</vt:lpstr>
      <vt:lpstr>Gweithdy D</vt:lpstr>
      <vt:lpstr>Beth rwy’n ei olygu wrth hynny..?</vt:lpstr>
      <vt:lpstr>Ymarfer sgiliau – Defnydd priodol o iaith</vt:lpstr>
      <vt:lpstr>Gweithdy E</vt:lpstr>
      <vt:lpstr>Mathau o gwestiynau</vt:lpstr>
      <vt:lpstr>Ymarfer sgiliau – Techneg holi effeithiol</vt:lpstr>
      <vt:lpstr>Gweithdy F</vt:lpstr>
      <vt:lpstr>Beth yw rapport...?</vt:lpstr>
      <vt:lpstr>Ymarfer sgiliau – Creu rapport</vt:lpstr>
      <vt:lpstr>Gweithdy G</vt:lpstr>
      <vt:lpstr>Beth yw pendantrwydd...?</vt:lpstr>
      <vt:lpstr>Ymarfer sgiliau – Pendantrwydd</vt:lpstr>
      <vt:lpstr>Canlyniadau dysgu ar gyfer y sesiwn hon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Advocacy?</dc:title>
  <dc:creator>Kelly Davies</dc:creator>
  <cp:lastModifiedBy>Bethan Price</cp:lastModifiedBy>
  <cp:revision>211</cp:revision>
  <cp:lastPrinted>2016-05-24T12:34:31Z</cp:lastPrinted>
  <dcterms:created xsi:type="dcterms:W3CDTF">2015-12-16T15:38:31Z</dcterms:created>
  <dcterms:modified xsi:type="dcterms:W3CDTF">2016-07-13T16:08:18Z</dcterms:modified>
</cp:coreProperties>
</file>