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77" r:id="rId3"/>
    <p:sldId id="269" r:id="rId4"/>
    <p:sldId id="268" r:id="rId5"/>
    <p:sldId id="257" r:id="rId6"/>
    <p:sldId id="265" r:id="rId7"/>
    <p:sldId id="271" r:id="rId8"/>
    <p:sldId id="270" r:id="rId9"/>
    <p:sldId id="259" r:id="rId10"/>
    <p:sldId id="272" r:id="rId11"/>
    <p:sldId id="260" r:id="rId12"/>
    <p:sldId id="263" r:id="rId13"/>
    <p:sldId id="261" r:id="rId14"/>
    <p:sldId id="273" r:id="rId15"/>
    <p:sldId id="274" r:id="rId16"/>
    <p:sldId id="275" r:id="rId17"/>
    <p:sldId id="276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9E3"/>
    <a:srgbClr val="D47C30"/>
    <a:srgbClr val="C50067"/>
    <a:srgbClr val="36B555"/>
    <a:srgbClr val="E9B73C"/>
    <a:srgbClr val="F9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2" autoAdjust="0"/>
    <p:restoredTop sz="81329" autoAdjust="0"/>
  </p:normalViewPr>
  <p:slideViewPr>
    <p:cSldViewPr snapToGrid="0">
      <p:cViewPr>
        <p:scale>
          <a:sx n="100" d="100"/>
          <a:sy n="100" d="100"/>
        </p:scale>
        <p:origin x="-83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17E1B6-612E-4EAB-AEB5-83CB761930C8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9D6F3E-2A04-40F1-9BCF-6E1D5656135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1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Dylai dysgwyr sy’n cwblhau’r modiwl hwn fod wedi cwblhau’r modiwl cyflwyniadol ar gyfer y cwrs </a:t>
            </a:r>
            <a:r>
              <a:rPr lang="en-GB" i="1" baseline="0" dirty="0" smtClean="0"/>
              <a:t>a</a:t>
            </a:r>
            <a:r>
              <a:rPr lang="en-GB" baseline="0" dirty="0" smtClean="0"/>
              <a:t> Modiwl 1 – Beth yw Eiriolaeth…?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382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</a:t>
            </a:r>
            <a:r>
              <a:rPr lang="en-GB" baseline="0" dirty="0" smtClean="0"/>
              <a:t> </a:t>
            </a:r>
            <a:r>
              <a:rPr lang="cy-GB" noProof="0" dirty="0" smtClean="0"/>
              <a:t>Egluro</a:t>
            </a:r>
            <a:r>
              <a:rPr lang="cy-GB" baseline="0" noProof="0" dirty="0" smtClean="0"/>
              <a:t> </a:t>
            </a:r>
            <a:r>
              <a:rPr lang="cy-GB" baseline="0" noProof="0" dirty="0" smtClean="0"/>
              <a:t>bod gwahanol fathau o eiriolaeth yn addas ar gyfer sefyllfaoedd gwahanol a dewisiadau personol.</a:t>
            </a:r>
          </a:p>
          <a:p>
            <a:r>
              <a:rPr lang="cy-GB" baseline="0" noProof="0" dirty="0" smtClean="0"/>
              <a:t>Egluro </a:t>
            </a:r>
            <a:r>
              <a:rPr lang="cy-GB" baseline="0" noProof="0" dirty="0" smtClean="0"/>
              <a:t>nad ydym bob amser yn gallu bod yn eiriolwr effeithiol. </a:t>
            </a:r>
          </a:p>
          <a:p>
            <a:r>
              <a:rPr lang="cy-GB" baseline="0" noProof="0" dirty="0" smtClean="0"/>
              <a:t>Dechrau </a:t>
            </a:r>
            <a:r>
              <a:rPr lang="cy-GB" baseline="0" noProof="0" dirty="0" smtClean="0"/>
              <a:t>archwilio’r rhesymau dros y pethau sy’n cael effaith ar yr uchod.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HYFFORDDWR: Bwriad yr ymarfer hwn yw cyfuno’r dysgu am y gwahanol fathau o eiriolaeth ac i ddatblygu dealltwriaeth dysgwyr er mwyn dechrau cyflwyno’r cysyniad o ffiniau – lle y gallai fod angen iddyn </a:t>
            </a:r>
            <a:r>
              <a:rPr lang="cy-GB" baseline="0" noProof="0" dirty="0" smtClean="0"/>
              <a:t>nhw dderbyn </a:t>
            </a:r>
            <a:r>
              <a:rPr lang="cy-GB" baseline="0" noProof="0" dirty="0" smtClean="0"/>
              <a:t>nad ydynt yn y sefyllfa orau i eirioli o dan rai 	amgylchiadau.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Gofynnwch </a:t>
            </a:r>
            <a:r>
              <a:rPr lang="cy-GB" baseline="0" noProof="0" dirty="0" smtClean="0"/>
              <a:t>i’r dysgwyr edrych ar yr </a:t>
            </a:r>
            <a:r>
              <a:rPr lang="cy-GB" b="1" baseline="0" noProof="0" dirty="0" smtClean="0"/>
              <a:t>astudiaethau achos </a:t>
            </a:r>
            <a:r>
              <a:rPr lang="cy-GB" baseline="0" noProof="0" dirty="0" smtClean="0"/>
              <a:t>mewn grwpiau/parau (dewiswch neu crëwch astudiaethau achos priodol ar gyfer y gynulleidfa) a nodwch eu hymatebion i’r cwestiynau ar ôl pob </a:t>
            </a:r>
            <a:r>
              <a:rPr lang="cy-GB" baseline="0" noProof="0" dirty="0" smtClean="0"/>
              <a:t>sefyllfa</a:t>
            </a:r>
            <a:r>
              <a:rPr lang="cy-GB" baseline="0" noProof="0" dirty="0" smtClean="0"/>
              <a:t>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	</a:t>
            </a:r>
            <a:endParaRPr lang="cy-GB" noProof="0" dirty="0" smtClean="0"/>
          </a:p>
          <a:p>
            <a:endParaRPr lang="cy-GB" noProof="0" dirty="0" smtClean="0"/>
          </a:p>
          <a:p>
            <a:endParaRPr lang="cy-GB" noProof="0" dirty="0" smtClean="0"/>
          </a:p>
          <a:p>
            <a:endParaRPr lang="cy-GB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381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 </a:t>
            </a:r>
            <a:r>
              <a:rPr lang="en-GB" dirty="0" smtClean="0"/>
              <a:t>Archwilio</a:t>
            </a:r>
            <a:r>
              <a:rPr lang="en-GB" baseline="0" dirty="0" smtClean="0"/>
              <a:t> </a:t>
            </a:r>
            <a:r>
              <a:rPr lang="en-GB" baseline="0" dirty="0" smtClean="0"/>
              <a:t>ymhellach y rhesymau pam na allant bob amser fod yn eiriolwr effeithiol.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HYFFORDDWR:</a:t>
            </a:r>
            <a:r>
              <a:rPr lang="en-GB" baseline="0" dirty="0" smtClean="0"/>
              <a:t> Gofynnwch i’r dysgwyr gynnig rhai enghreifftiau: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GB" dirty="0" smtClean="0"/>
              <a:t>Cysylltiad emosiynol</a:t>
            </a:r>
            <a:r>
              <a:rPr lang="en-GB" baseline="0" dirty="0" smtClean="0"/>
              <a:t> </a:t>
            </a:r>
            <a:r>
              <a:rPr lang="en-GB" dirty="0" smtClean="0"/>
              <a:t>– os oes gennych gysylltiad</a:t>
            </a:r>
            <a:r>
              <a:rPr lang="en-GB" baseline="0" dirty="0" smtClean="0"/>
              <a:t> emosiynol cryf mae’n anodd peidio â rhoi barn neu gynnig unrhyw fath o annibynniaeth</a:t>
            </a:r>
            <a:endParaRPr lang="en-GB" dirty="0" smtClean="0"/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GB" dirty="0" smtClean="0"/>
              <a:t>Gwrthdaro buddiannau – mae’n anodd dadlau’n effeithiol</a:t>
            </a:r>
            <a:r>
              <a:rPr lang="en-GB" baseline="0" dirty="0" smtClean="0"/>
              <a:t> yn erbyn system neu berson rydych yn gysylltiedig â hwy drwy fuddiannau eraill (e.e. cyflogwr neu landlord)</a:t>
            </a:r>
            <a:endParaRPr lang="en-GB" dirty="0" smtClean="0"/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GB" dirty="0" smtClean="0"/>
              <a:t>Baich</a:t>
            </a:r>
            <a:r>
              <a:rPr lang="en-GB" baseline="0" dirty="0" smtClean="0"/>
              <a:t> gormodol – efallai na fydd gennych yr amser na’r egni i fod yn eiriolwr</a:t>
            </a:r>
            <a:endParaRPr lang="en-GB" dirty="0" smtClean="0"/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GB" dirty="0" smtClean="0"/>
              <a:t>Diffyg hyder/sgiliau </a:t>
            </a:r>
            <a:r>
              <a:rPr lang="en-GB" baseline="0" dirty="0" smtClean="0"/>
              <a:t>– efallai y byddwch yn teimlo na allwch gynnig unrhyw beth yn fwy nag sydd gan y person sy’n gofyn am eiriolaeth yn barod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941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</a:t>
            </a:r>
            <a:r>
              <a:rPr lang="en-GB" baseline="0" dirty="0" smtClean="0"/>
              <a:t> </a:t>
            </a:r>
            <a:r>
              <a:rPr lang="en-GB" baseline="0" dirty="0" smtClean="0"/>
              <a:t>Ailadrodd </a:t>
            </a:r>
            <a:r>
              <a:rPr lang="en-GB" baseline="0" dirty="0" smtClean="0"/>
              <a:t>pwysigrwydd gwybod a allwch/na allwch eirioli’n effeithiol.</a:t>
            </a:r>
          </a:p>
          <a:p>
            <a:endParaRPr lang="en-GB" dirty="0" smtClean="0"/>
          </a:p>
          <a:p>
            <a:r>
              <a:rPr lang="en-GB" dirty="0" smtClean="0"/>
              <a:t>Mae bod yn ymwybodol o’ch ffiniau yn allweddol i eiriolaeth. Mae’n hanfodol nad ydym</a:t>
            </a:r>
            <a:r>
              <a:rPr lang="en-GB" baseline="0" dirty="0" smtClean="0"/>
              <a:t> yn darparu eiriolaeth os ydym yn teimlo na allwn wneud hynny neu lle y byddwn yn aneffeithiol. Ble y gallwn edrych am opsiynau amgen fel bod y person yn cael ei gefnogi o hyd?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944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HYFFORDDWR:</a:t>
            </a:r>
            <a:r>
              <a:rPr lang="en-GB" baseline="0" dirty="0" smtClean="0"/>
              <a:t> Nid rhestr derfynol yw hon – dim ond er mwyn rhoi enghreifftiau – ychwanegwch eich enghreifftiau eich hun, sy’n berthnasol i’r dysgwyr.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974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</a:t>
            </a:r>
            <a:r>
              <a:rPr lang="en-GB" baseline="0" dirty="0" smtClean="0"/>
              <a:t> </a:t>
            </a:r>
            <a:r>
              <a:rPr lang="en-GB" baseline="0" dirty="0" smtClean="0"/>
              <a:t>Gwneud </a:t>
            </a:r>
            <a:r>
              <a:rPr lang="en-GB" baseline="0" dirty="0" smtClean="0"/>
              <a:t>dysgwyr yn ymwybodol o’r llwybrau cymorth posibl.</a:t>
            </a:r>
          </a:p>
          <a:p>
            <a:endParaRPr lang="en-GB" dirty="0" smtClean="0"/>
          </a:p>
          <a:p>
            <a:r>
              <a:rPr lang="en-GB" dirty="0" smtClean="0"/>
              <a:t>HYFFORDDWR: Mae angen rhywfaint</a:t>
            </a:r>
            <a:r>
              <a:rPr lang="en-GB" baseline="0" dirty="0" smtClean="0"/>
              <a:t> o ymchwil sy’n benodol i’ch cynulleidfa er mwyn rhoi gwybodaeth gyflawn i’r dysgwyr (yn dibynnu ar oedran, sefyllfa, mater ac ati).</a:t>
            </a:r>
          </a:p>
          <a:p>
            <a:endParaRPr lang="en-GB" dirty="0" smtClean="0"/>
          </a:p>
          <a:p>
            <a:r>
              <a:rPr lang="en-GB" dirty="0" smtClean="0"/>
              <a:t>Ffrind/perthynas </a:t>
            </a:r>
            <a:r>
              <a:rPr lang="en-GB" dirty="0" smtClean="0"/>
              <a:t>arall mewn sefyllfa well? </a:t>
            </a:r>
          </a:p>
          <a:p>
            <a:r>
              <a:rPr lang="en-GB" dirty="0" smtClean="0"/>
              <a:t>Gweithiwr</a:t>
            </a:r>
            <a:r>
              <a:rPr lang="en-GB" baseline="0" dirty="0" smtClean="0"/>
              <a:t> </a:t>
            </a:r>
            <a:r>
              <a:rPr lang="en-GB" baseline="0" dirty="0" smtClean="0"/>
              <a:t>proffesiynol mewn sefyllfa i gynnig eiriolaeth? </a:t>
            </a:r>
          </a:p>
          <a:p>
            <a:r>
              <a:rPr lang="en-GB" baseline="0" dirty="0" smtClean="0"/>
              <a:t>Meic </a:t>
            </a:r>
            <a:r>
              <a:rPr lang="en-GB" baseline="0" dirty="0" smtClean="0"/>
              <a:t>– llinell gymorth eiriolaeth, gwybodaeth a chyngor i blant a phobl ifanc hyd at 25 oed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Cyngor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ar Bopeth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 cyngor annibynnol, cyfrinachol a diduedd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am ddim i bawb ar eu hawliau a’u cyfrifoldebau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Comisiynydd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Pobl H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ŷn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 llais annibynnol a hyrwyddwr pobl h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ŷn ledled Cymru,</a:t>
            </a:r>
            <a:r>
              <a:rPr lang="cy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yn dadlau drostynt ac yn lleisio barn ar eu rhan</a:t>
            </a:r>
            <a:r>
              <a:rPr lang="en-GB" dirty="0" smtClean="0"/>
              <a:t>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Comisiynydd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Plant – yn siarad o blaid plant a phobl ifanc gyda’r nod o sicrhau bod eu hawliau’n cael eu parchu a’u lleisiau’n cael</a:t>
            </a:r>
            <a:r>
              <a:rPr lang="en-GB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eu clywed</a:t>
            </a:r>
            <a:r>
              <a:rPr lang="en-GB" dirty="0" smtClean="0"/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aseline="0" dirty="0" smtClean="0"/>
          </a:p>
          <a:p>
            <a:r>
              <a:rPr lang="en-GB" baseline="0" dirty="0" smtClean="0"/>
              <a:t>Eiriolaeth Broffesiynol?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158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GB" dirty="0" smtClean="0"/>
              <a:t>NOD: </a:t>
            </a:r>
            <a:r>
              <a:rPr lang="en-GB" dirty="0" smtClean="0"/>
              <a:t>Egluro </a:t>
            </a:r>
            <a:r>
              <a:rPr lang="en-GB" dirty="0" smtClean="0"/>
              <a:t>dyletswyddau</a:t>
            </a:r>
            <a:r>
              <a:rPr lang="en-GB" baseline="0" dirty="0" smtClean="0"/>
              <a:t> awdurdodau lleol mewn perthynas ag eiriolaeth.</a:t>
            </a:r>
          </a:p>
          <a:p>
            <a:pPr defTabSz="931774">
              <a:defRPr/>
            </a:pPr>
            <a:r>
              <a:rPr lang="en-GB" baseline="0" dirty="0" smtClean="0"/>
              <a:t>	</a:t>
            </a:r>
          </a:p>
          <a:p>
            <a:pPr defTabSz="931774">
              <a:defRPr/>
            </a:pPr>
            <a:r>
              <a:rPr lang="en-GB" dirty="0" smtClean="0"/>
              <a:t>Mewn</a:t>
            </a:r>
            <a:r>
              <a:rPr lang="en-GB" baseline="0" dirty="0" smtClean="0"/>
              <a:t> </a:t>
            </a:r>
            <a:r>
              <a:rPr lang="en-GB" baseline="0" dirty="0" smtClean="0"/>
              <a:t>rhai amgylchiadau, rhaid i awdurdodau lleol ddarparu gwasanaeth eirioli. </a:t>
            </a:r>
          </a:p>
          <a:p>
            <a:pPr defTabSz="931774">
              <a:defRPr/>
            </a:pPr>
            <a:endParaRPr lang="en-GB" baseline="0" dirty="0" smtClean="0"/>
          </a:p>
          <a:p>
            <a:pPr defTabSz="931774">
              <a:defRPr/>
            </a:pPr>
            <a:r>
              <a:rPr lang="en-GB" dirty="0" smtClean="0"/>
              <a:t>Gall</a:t>
            </a:r>
            <a:r>
              <a:rPr lang="en-GB" baseline="0" dirty="0" smtClean="0"/>
              <a:t> </a:t>
            </a:r>
            <a:r>
              <a:rPr lang="en-GB" baseline="0" dirty="0" smtClean="0"/>
              <a:t>dysgwyr gael mwy o wybodaeth am y Côd Ymarfer ar Ran 10 Eiriolaeth yn http://gov.wales/docs/dhss/publications/151218part10cy.pdf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698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 </a:t>
            </a:r>
            <a:r>
              <a:rPr lang="en-GB" dirty="0" smtClean="0"/>
              <a:t>Egluro </a:t>
            </a:r>
            <a:r>
              <a:rPr lang="en-GB" dirty="0" smtClean="0"/>
              <a:t>wrth y dysgwyr</a:t>
            </a:r>
            <a:r>
              <a:rPr lang="en-GB" baseline="0" dirty="0" smtClean="0"/>
              <a:t> beth y bwriadwyd ei gyflawni yn ystod y sesiwn. </a:t>
            </a:r>
          </a:p>
          <a:p>
            <a:r>
              <a:rPr lang="en-GB" dirty="0" smtClean="0"/>
              <a:t>Caniatáu </a:t>
            </a:r>
            <a:r>
              <a:rPr lang="en-GB" dirty="0" smtClean="0"/>
              <a:t>i ddysgwyr werthuso’r sesiwn yn seiliedig ar y canlyniadau bwriadedig.</a:t>
            </a:r>
          </a:p>
          <a:p>
            <a:endParaRPr lang="en-GB" dirty="0" smtClean="0"/>
          </a:p>
          <a:p>
            <a:r>
              <a:rPr lang="en-GB" dirty="0" smtClean="0"/>
              <a:t>HYFFORDDWR:</a:t>
            </a:r>
            <a:r>
              <a:rPr lang="en-GB" baseline="0" dirty="0" smtClean="0"/>
              <a:t> Gofyn i ddysgwyr roi sylwadau ar y canlyniadau dysgu ar gyfer y sesiwn – a gafodd y rhain eu cyflawni yn eu barn hwy? </a:t>
            </a:r>
          </a:p>
          <a:p>
            <a:r>
              <a:rPr lang="en-GB" baseline="0" dirty="0" smtClean="0"/>
              <a:t>Gofyn </a:t>
            </a:r>
            <a:r>
              <a:rPr lang="en-GB" baseline="0" dirty="0" smtClean="0"/>
              <a:t>i’r dysgwyr gwblhau gwerthusiad.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7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 </a:t>
            </a:r>
            <a:r>
              <a:rPr lang="en-GB" dirty="0" smtClean="0"/>
              <a:t>Egluro</a:t>
            </a:r>
            <a:r>
              <a:rPr lang="en-GB" baseline="0" dirty="0" smtClean="0"/>
              <a:t> </a:t>
            </a:r>
            <a:r>
              <a:rPr lang="en-GB" baseline="0" dirty="0" smtClean="0"/>
              <a:t>wrth y dysgwyr beth fydd yn cael ei gwmpasu yn ystod y sesiwn. </a:t>
            </a:r>
            <a:r>
              <a:rPr lang="en-GB" dirty="0" smtClean="0"/>
              <a:t>	</a:t>
            </a:r>
          </a:p>
          <a:p>
            <a:r>
              <a:rPr lang="en-GB" dirty="0" smtClean="0"/>
              <a:t>Caniatáu </a:t>
            </a:r>
            <a:r>
              <a:rPr lang="en-GB" dirty="0" smtClean="0"/>
              <a:t>i’r dysgwyr</a:t>
            </a:r>
            <a:r>
              <a:rPr lang="en-GB" baseline="0" dirty="0" smtClean="0"/>
              <a:t> werthuso’r sesiwn yn seiliedig ar y canlyniadau bwriadedig.</a:t>
            </a:r>
          </a:p>
          <a:p>
            <a:endParaRPr lang="en-GB" dirty="0" smtClean="0"/>
          </a:p>
          <a:p>
            <a:r>
              <a:rPr lang="en-GB" dirty="0" smtClean="0"/>
              <a:t>HYFFORDDWR:</a:t>
            </a:r>
            <a:r>
              <a:rPr lang="en-GB" baseline="0" dirty="0" smtClean="0"/>
              <a:t> Gofynnwch i’r dysgwyr roi sylwadau ar ganlyniadau dysgu’r sesiwn – A yw hyn yn gydnaws â’r hyn yr oeddech yn ei ddisgwyl? A oes unrhyw beth ar goll yr hoffech ei gwmpasu?</a:t>
            </a:r>
          </a:p>
          <a:p>
            <a:endParaRPr lang="en-GB" baseline="0" dirty="0" smtClean="0"/>
          </a:p>
          <a:p>
            <a:r>
              <a:rPr lang="en-GB" baseline="0" dirty="0" smtClean="0"/>
              <a:t>Lle </a:t>
            </a:r>
            <a:r>
              <a:rPr lang="en-GB" baseline="0" dirty="0" smtClean="0"/>
              <a:t>y bydd dysgwyr yn dymuno cwmpasu pynciau ychwanegol ystyriwch a fydd hyn yn cael ei gwmpasu yn ystod y sesiwn – os na chaiff ei gwmpasu a fydd yn fwy perthynasol i unrhyw un o’r modiwlau 	eraill? A ellir ei gynnwys yn y sesiwn hon?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9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Cerdd – The squeaky wheel.</a:t>
            </a:r>
          </a:p>
          <a:p>
            <a:endParaRPr lang="en-GB" dirty="0" smtClean="0"/>
          </a:p>
          <a:p>
            <a:r>
              <a:rPr lang="en-GB" dirty="0" smtClean="0"/>
              <a:t>NOD</a:t>
            </a:r>
            <a:r>
              <a:rPr lang="en-GB" dirty="0" smtClean="0"/>
              <a:t>: Ennyn </a:t>
            </a:r>
            <a:r>
              <a:rPr lang="en-GB" dirty="0" smtClean="0"/>
              <a:t>diddordeb y dysgwyr a chyflwyno’r sesiwn.</a:t>
            </a:r>
          </a:p>
          <a:p>
            <a:endParaRPr lang="en-GB" baseline="0" dirty="0" smtClean="0"/>
          </a:p>
          <a:p>
            <a:r>
              <a:rPr lang="en-GB" baseline="0" dirty="0" smtClean="0"/>
              <a:t>HYFFORDDWR: Darllenwch y gerdd yn uchel a gofynnwch i’r dysgwyr drafod beth mae’n ei olygu yn eu barn hwy. Eglurwch mai ystyr ‘kicker’ yw rhywun sy’n cwyno neu’n siarad llawer (terminoleg yr UD).</a:t>
            </a:r>
          </a:p>
          <a:p>
            <a:r>
              <a:rPr lang="en-GB" baseline="0" dirty="0" smtClean="0"/>
              <a:t>Ceisiwch </a:t>
            </a:r>
            <a:r>
              <a:rPr lang="en-GB" baseline="0" dirty="0" smtClean="0"/>
              <a:t>gyfleu’r neges bod yn rhaid i ni leisio barn weithiau er mwyn sicrhau bod pethau’n cael eu hatal/dechrau/newid. 	</a:t>
            </a:r>
          </a:p>
          <a:p>
            <a:r>
              <a:rPr lang="en-GB" baseline="0" dirty="0" smtClean="0"/>
              <a:t>Nid </a:t>
            </a:r>
            <a:r>
              <a:rPr lang="en-GB" baseline="0" dirty="0" smtClean="0"/>
              <a:t>oes pawb, am ba reswm bynnag, yn gallu lleisio eu barn heb gael help neu gymorth. </a:t>
            </a:r>
          </a:p>
          <a:p>
            <a:r>
              <a:rPr lang="en-GB" baseline="0" dirty="0" smtClean="0"/>
              <a:t>	</a:t>
            </a:r>
          </a:p>
          <a:p>
            <a:r>
              <a:rPr lang="en-GB" baseline="0" dirty="0" smtClean="0"/>
              <a:t>Mae </a:t>
            </a:r>
            <a:r>
              <a:rPr lang="en-GB" baseline="0" dirty="0" smtClean="0"/>
              <a:t>eiriolaeth yn helpu’r broses hon a heddiw byddwn yn meddwl am sut/pryd/os ydych yn gweithredu fel eiriolwyr.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758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NOD:</a:t>
            </a:r>
            <a:r>
              <a:rPr lang="en-GB" baseline="0" dirty="0" smtClean="0"/>
              <a:t> </a:t>
            </a:r>
            <a:r>
              <a:rPr lang="en-GB" baseline="0" dirty="0" smtClean="0"/>
              <a:t>Atgoffa </a:t>
            </a:r>
            <a:r>
              <a:rPr lang="en-GB" baseline="0" dirty="0" smtClean="0"/>
              <a:t>dysgwyr o’r hyn y mae’r term eiriolaeth yn ei olygu.</a:t>
            </a:r>
          </a:p>
          <a:p>
            <a:endParaRPr lang="en-GB" baseline="0" dirty="0" smtClean="0"/>
          </a:p>
          <a:p>
            <a:r>
              <a:rPr lang="en-GB" baseline="0" dirty="0" smtClean="0"/>
              <a:t>HYFFORDDWR: Dosbarthwch gardiau gyda dechrau brawddegau arnynt (Eiriolaeth yw…, Nid eiriolaeth yw…, Rhaid i eiriolwr…). Gofynnwch i’r dysgwyr gwblhau’r frawddeg ar y cerdyn. Gwahoddwch y dysgwyr i rannu eu hatebion a chyflwyno eu hymatebion ar siart troi.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(Adnodd 2a)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050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NOD</a:t>
            </a:r>
            <a:r>
              <a:rPr lang="en-GB" dirty="0" smtClean="0"/>
              <a:t>: Cyfuno’r </a:t>
            </a:r>
            <a:r>
              <a:rPr lang="en-GB" dirty="0" smtClean="0"/>
              <a:t>ymarfer</a:t>
            </a:r>
            <a:r>
              <a:rPr lang="en-GB" baseline="0" dirty="0" smtClean="0"/>
              <a:t> blaenorol.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711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noProof="0" dirty="0" smtClean="0"/>
              <a:t>NOD:</a:t>
            </a:r>
            <a:r>
              <a:rPr lang="cy-GB" baseline="0" noProof="0" dirty="0" smtClean="0"/>
              <a:t> </a:t>
            </a:r>
            <a:r>
              <a:rPr lang="cy-GB" baseline="0" noProof="0" dirty="0" smtClean="0"/>
              <a:t>Helpu </a:t>
            </a:r>
            <a:r>
              <a:rPr lang="cy-GB" baseline="0" noProof="0" dirty="0" smtClean="0"/>
              <a:t>dysgwyr i ddechrau adnabod sut a phryd maent yn gweithredu fel eiriolwyr yn eu bywydau personol a/neu broffesiynol.</a:t>
            </a:r>
            <a:endParaRPr lang="cy-GB" noProof="0" dirty="0" smtClean="0"/>
          </a:p>
          <a:p>
            <a:endParaRPr lang="cy-GB" noProof="0" dirty="0" smtClean="0"/>
          </a:p>
          <a:p>
            <a:r>
              <a:rPr lang="cy-GB" noProof="0" dirty="0" smtClean="0"/>
              <a:t>HYFFORDDWR:</a:t>
            </a:r>
            <a:r>
              <a:rPr lang="cy-GB" baseline="0" noProof="0" dirty="0" smtClean="0"/>
              <a:t> Dywedwch y bydd y dysgwyr wedi gweld y sleid hwn ym modiwl 1 pan oeddent yn meddwl yn wrthrychol am y broses eirioli. Yn y modiwl hwn, defnyddir y broses eirioli i’w helpu i ystyried sut y gallent </a:t>
            </a:r>
            <a:r>
              <a:rPr lang="cy-GB" baseline="0" noProof="0" dirty="0" smtClean="0"/>
              <a:t>gyflawni </a:t>
            </a:r>
            <a:r>
              <a:rPr lang="cy-GB" baseline="0" noProof="0" dirty="0" smtClean="0"/>
              <a:t>rôl eiriolwr.</a:t>
            </a:r>
          </a:p>
          <a:p>
            <a:r>
              <a:rPr lang="cy-GB" baseline="0" noProof="0" dirty="0" smtClean="0"/>
              <a:t>Dosbarthwch </a:t>
            </a:r>
            <a:r>
              <a:rPr lang="cy-GB" baseline="0" noProof="0" dirty="0" smtClean="0"/>
              <a:t>gopïau o’r broses eirioli ar daflenni A3. Mewn parau/grwpiau, gofynnwch i’r dysgwyr ddewis un neu ddau ddatganiad gan nodi ar y daflen enghreifftiau ymarferol o sut/pryd y maent wedi </a:t>
            </a:r>
            <a:r>
              <a:rPr lang="cy-GB" baseline="0" noProof="0" dirty="0" smtClean="0"/>
              <a:t>cyflawni </a:t>
            </a:r>
            <a:r>
              <a:rPr lang="cy-GB" baseline="0" noProof="0" dirty="0" smtClean="0"/>
              <a:t>pob cam yn eu bywydau personol a/neu broffesiynol.</a:t>
            </a:r>
          </a:p>
          <a:p>
            <a:r>
              <a:rPr lang="cy-GB" baseline="0" noProof="0" dirty="0" smtClean="0"/>
              <a:t>Caiff </a:t>
            </a:r>
            <a:r>
              <a:rPr lang="cy-GB" baseline="0" noProof="0" dirty="0" smtClean="0"/>
              <a:t>dysgwyr enghreifftiau i’w cynorthwyo. Efallai y bydd ganddynt un enghraifft sy’n berthnasol i’r rhan fwyaf o’r broses neu efallai y bydd ganddynt lawer sy’n berthnasol ar un neu ddau gam.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Anogwch </a:t>
            </a:r>
            <a:r>
              <a:rPr lang="cy-GB" baseline="0" noProof="0" dirty="0" smtClean="0"/>
              <a:t>drafodaeth ymhlith y grŵp llawn – ‘Beth oedd eich barn ar hynny?’ ‘Sut rydych chi’n teimlo ynghylch cydnabod eich hun fel eiriolwr posibl?’ ‘A fyddai unrhyw un yn hoffi rhannu rhai o’u </a:t>
            </a:r>
            <a:r>
              <a:rPr lang="cy-GB" baseline="0" noProof="0" dirty="0" smtClean="0"/>
              <a:t>henghreifftiau</a:t>
            </a:r>
            <a:r>
              <a:rPr lang="cy-GB" baseline="0" noProof="0" dirty="0" smtClean="0"/>
              <a:t>?’ </a:t>
            </a:r>
          </a:p>
          <a:p>
            <a:r>
              <a:rPr lang="cy-GB" baseline="0" noProof="0" dirty="0" smtClean="0"/>
              <a:t>Gall </a:t>
            </a:r>
            <a:r>
              <a:rPr lang="cy-GB" baseline="0" noProof="0" dirty="0" smtClean="0"/>
              <a:t>fod yn ddefnyddiol nodi sut mae enghreifftiau sy’n ymwneud â gwahanol sefyllfaoedd yn amlwg ar wahanol gamau o’r broses (e.e. yn aml caiff plant eu cefnogi gan eu rhieni ar gam 1 yna cam 6 </a:t>
            </a:r>
            <a:r>
              <a:rPr lang="cy-GB" baseline="0" noProof="0" dirty="0" smtClean="0"/>
              <a:t>a </a:t>
            </a:r>
            <a:r>
              <a:rPr lang="cy-GB" baseline="0" noProof="0" dirty="0" smtClean="0"/>
              <a:t>phrin iawn yn y canol).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Dylai’r </a:t>
            </a:r>
            <a:r>
              <a:rPr lang="cy-GB" baseline="0" noProof="0" dirty="0" smtClean="0"/>
              <a:t>ymarfer hwn ddechrau dangos bod pob dysgwr yn gweithredu fel eiriolwyr mewn rhai ffyrdd.</a:t>
            </a:r>
          </a:p>
          <a:p>
            <a:endParaRPr lang="cy-GB" baseline="0" noProof="0" dirty="0" smtClean="0"/>
          </a:p>
          <a:p>
            <a:r>
              <a:rPr lang="cy-GB" baseline="0" noProof="0" dirty="0" smtClean="0"/>
              <a:t>(Adnodd 2b)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091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NOD: </a:t>
            </a:r>
            <a:r>
              <a:rPr lang="en-GB" baseline="0" dirty="0" smtClean="0"/>
              <a:t>Atgoffa </a:t>
            </a:r>
            <a:r>
              <a:rPr lang="en-GB" baseline="0" dirty="0" smtClean="0"/>
              <a:t>dysgwyr o’r mathau o eiriolaeth y gwnaethant ddysgu amdanynt ym Modiwl 1.</a:t>
            </a:r>
          </a:p>
          <a:p>
            <a:endParaRPr lang="en-GB" baseline="0" dirty="0" smtClean="0"/>
          </a:p>
          <a:p>
            <a:r>
              <a:rPr lang="en-GB" baseline="0" dirty="0" smtClean="0"/>
              <a:t>HYFFORDDWR: Dangoswch y penawdau yn unig a gofynnwch i’r dysgwyr gynnig eu diffiniadau eu hunain o bob un. Datgelwch y penawdau ac eglurwch.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747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 smtClean="0"/>
              <a:t>NOD: </a:t>
            </a:r>
            <a:r>
              <a:rPr lang="en-GB" sz="1100" dirty="0" smtClean="0"/>
              <a:t>Cefnogi </a:t>
            </a:r>
            <a:r>
              <a:rPr lang="en-GB" sz="1100" dirty="0" smtClean="0"/>
              <a:t>dysgwyr i adnabod pa fath neu fathau o eiriolwr ydynt. </a:t>
            </a:r>
            <a:endParaRPr lang="en-GB" sz="1100" dirty="0"/>
          </a:p>
          <a:p>
            <a:endParaRPr lang="en-GB" sz="1100" dirty="0"/>
          </a:p>
          <a:p>
            <a:r>
              <a:rPr lang="en-GB" sz="1100" dirty="0" smtClean="0"/>
              <a:t>HYFFORDDWR:</a:t>
            </a:r>
            <a:r>
              <a:rPr lang="en-GB" sz="1100" baseline="0" dirty="0"/>
              <a:t> </a:t>
            </a:r>
            <a:r>
              <a:rPr lang="en-GB" sz="1100" baseline="0" dirty="0" smtClean="0"/>
              <a:t>Gosodwch y pedwar cerdyn sy’n cynnwys y diffiniadau o bob math o eiriolaeth mewn pedair ardal yn yr ystafell. Gofynnwch i’r dysgwyr feddwl am yr enghreifftiau maent wedi’u nodi yn ymarfer 2 </a:t>
            </a:r>
            <a:r>
              <a:rPr lang="en-GB" sz="1100" baseline="0" dirty="0" smtClean="0"/>
              <a:t>a meddwl </a:t>
            </a:r>
            <a:r>
              <a:rPr lang="en-GB" sz="1100" baseline="0" dirty="0" smtClean="0"/>
              <a:t>am y math o eiriolwr ydynt. Gofynnwch iddynt sefyll ger y math o eiriolaeth sy’n fwyaf perthnasol iddyn nhw</a:t>
            </a:r>
            <a:r>
              <a:rPr lang="en-GB" sz="1100" dirty="0" smtClean="0"/>
              <a:t>.</a:t>
            </a:r>
            <a:endParaRPr lang="en-GB" sz="1100" dirty="0"/>
          </a:p>
          <a:p>
            <a:r>
              <a:rPr lang="en-GB" sz="1100" dirty="0" smtClean="0"/>
              <a:t>Lle </a:t>
            </a:r>
            <a:r>
              <a:rPr lang="en-GB" sz="1100" dirty="0" smtClean="0"/>
              <a:t>y bydd dysgwyr yn uniaethu</a:t>
            </a:r>
            <a:r>
              <a:rPr lang="en-GB" sz="1100" baseline="0" dirty="0" smtClean="0"/>
              <a:t> â mwy nag un math (mae’n debygol y bydd y rhan fwyaf ohonynt yn gwneud hyn) gofynnwch iddynt sefyll wrth y math sy’n fwyaf perthnasol iddynt</a:t>
            </a:r>
            <a:r>
              <a:rPr lang="en-GB" sz="1100" dirty="0" smtClean="0"/>
              <a:t>.</a:t>
            </a:r>
            <a:endParaRPr lang="en-GB" sz="1100" dirty="0"/>
          </a:p>
          <a:p>
            <a:r>
              <a:rPr lang="en-GB" sz="1100" dirty="0" smtClean="0"/>
              <a:t>Gofynnwch </a:t>
            </a:r>
            <a:r>
              <a:rPr lang="en-GB" sz="1100" dirty="0" smtClean="0"/>
              <a:t>i’r dysgwyr egluro pam</a:t>
            </a:r>
            <a:r>
              <a:rPr lang="en-GB" sz="1100" baseline="0" dirty="0" smtClean="0"/>
              <a:t> maent wedi dewis y math hwn o eiriolaeth ac i roi enghraifft o adeg pan wnaethant gefnogi rhywun yn y ffordd hon</a:t>
            </a:r>
            <a:r>
              <a:rPr lang="en-GB" sz="1100" dirty="0" smtClean="0"/>
              <a:t>.</a:t>
            </a:r>
            <a:endParaRPr lang="en-GB" sz="1100" dirty="0"/>
          </a:p>
          <a:p>
            <a:endParaRPr lang="en-GB" sz="1100" dirty="0"/>
          </a:p>
          <a:p>
            <a:r>
              <a:rPr lang="en-GB" sz="1100" dirty="0" smtClean="0"/>
              <a:t>Efallai</a:t>
            </a:r>
            <a:r>
              <a:rPr lang="en-GB" sz="1100" baseline="0" dirty="0" smtClean="0"/>
              <a:t> </a:t>
            </a:r>
            <a:r>
              <a:rPr lang="en-GB" sz="1100" baseline="0" dirty="0" smtClean="0"/>
              <a:t>yr hoffech gynnig ail ‘rownd’ lle bydd dysgwyr yn sefyll wrth yr ail fath o eiriolaeth sy’n berthnasol iddynt. </a:t>
            </a:r>
            <a:endParaRPr lang="en-GB" sz="1100" dirty="0"/>
          </a:p>
          <a:p>
            <a:endParaRPr lang="en-GB" sz="1100" dirty="0"/>
          </a:p>
          <a:p>
            <a:r>
              <a:rPr lang="en-GB" sz="1100" dirty="0" smtClean="0"/>
              <a:t>Gofynnwch </a:t>
            </a:r>
            <a:r>
              <a:rPr lang="en-GB" sz="1100" dirty="0" smtClean="0"/>
              <a:t>y cwestiwn ‘pa</a:t>
            </a:r>
            <a:r>
              <a:rPr lang="en-GB" sz="1100" baseline="0" dirty="0" smtClean="0"/>
              <a:t> fath o eiriolaeth sydd fwyaf effeithiol?’ – i gysylltu â’r adran nesaf</a:t>
            </a:r>
            <a:r>
              <a:rPr lang="en-GB" sz="1100" dirty="0" smtClean="0"/>
              <a:t>.</a:t>
            </a:r>
            <a:endParaRPr lang="en-GB" sz="1100" dirty="0"/>
          </a:p>
          <a:p>
            <a:endParaRPr lang="en-GB" sz="1100" dirty="0"/>
          </a:p>
          <a:p>
            <a:r>
              <a:rPr lang="en-GB" sz="1100" dirty="0" smtClean="0"/>
              <a:t>(</a:t>
            </a:r>
            <a:r>
              <a:rPr lang="en-GB" sz="1100" dirty="0" smtClean="0"/>
              <a:t>Ceisiwch</a:t>
            </a:r>
            <a:r>
              <a:rPr lang="en-GB" sz="1100" baseline="0" dirty="0" smtClean="0"/>
              <a:t> ymestyn yr ymarfer o bosibl i ystyried manteision/anfanteision pob math...?</a:t>
            </a:r>
            <a:r>
              <a:rPr lang="en-GB" sz="1100" dirty="0" smtClean="0"/>
              <a:t>)</a:t>
            </a:r>
          </a:p>
          <a:p>
            <a:endParaRPr lang="en-GB" sz="1100" dirty="0" smtClean="0"/>
          </a:p>
          <a:p>
            <a:r>
              <a:rPr lang="en-GB" sz="1100" dirty="0" smtClean="0"/>
              <a:t>(Adnodd 2c)</a:t>
            </a:r>
          </a:p>
          <a:p>
            <a:endParaRPr lang="en-GB" sz="1100" dirty="0"/>
          </a:p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357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NOD: </a:t>
            </a:r>
            <a:r>
              <a:rPr lang="en-GB" baseline="0" dirty="0" smtClean="0"/>
              <a:t>Cyfuno’r </a:t>
            </a:r>
            <a:r>
              <a:rPr lang="en-GB" baseline="0" dirty="0" smtClean="0"/>
              <a:t>dysgu o’r ymarfer blaenorol.</a:t>
            </a:r>
          </a:p>
          <a:p>
            <a:endParaRPr lang="en-GB" baseline="0" dirty="0" smtClean="0"/>
          </a:p>
          <a:p>
            <a:r>
              <a:rPr lang="en-GB" baseline="0" dirty="0" smtClean="0"/>
              <a:t>HYFFORDDWR: Darllenwch enghreifftiau ar goedd a chyfunwch yr hyn a ddysgwyd o ymarfer 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6F3E-2A04-40F1-9BCF-6E1D56561353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62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5303" y="75304"/>
            <a:ext cx="12027049" cy="6702014"/>
          </a:xfrm>
          <a:prstGeom prst="rect">
            <a:avLst/>
          </a:prstGeom>
          <a:noFill/>
          <a:ln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32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6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68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844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27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915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90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135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556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84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61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467544" y="1259632"/>
            <a:ext cx="9848487" cy="40508"/>
          </a:xfrm>
          <a:prstGeom prst="line">
            <a:avLst/>
          </a:prstGeom>
          <a:ln w="19050">
            <a:solidFill>
              <a:srgbClr val="5CC9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5303" y="75304"/>
            <a:ext cx="12027049" cy="6702014"/>
          </a:xfrm>
          <a:prstGeom prst="rect">
            <a:avLst/>
          </a:prstGeom>
          <a:noFill/>
          <a:ln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33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884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584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12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8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70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8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9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368" y="220140"/>
            <a:ext cx="12417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3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3B64-AA48-4003-8F61-D9BF1501AC82}" type="datetimeFigureOut">
              <a:rPr lang="en-GB" smtClean="0"/>
              <a:pPr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5AE9-AD14-41C8-AC10-BD776D92DC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3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5293-9913-4C36-8957-8ED50406CC36}" type="datetimeFigureOut">
              <a:rPr lang="en-GB" smtClean="0"/>
              <a:t>14/07/2016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78AA-AC5E-4995-8261-C1BD6FE200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40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.png"/><Relationship Id="rId3" Type="http://schemas.openxmlformats.org/officeDocument/2006/relationships/image" Target="../media/image2.jpeg"/><Relationship Id="rId21" Type="http://schemas.openxmlformats.org/officeDocument/2006/relationships/hyperlink" Target="http://www.cgcymru.org.uk/hyb-deall-y-ddeddf/" TargetMode="External"/><Relationship Id="rId17" Type="http://schemas.openxmlformats.org/officeDocument/2006/relationships/image" Target="../media/image2.pdf"/><Relationship Id="rId2" Type="http://schemas.openxmlformats.org/officeDocument/2006/relationships/notesSlide" Target="../notesSlides/notesSlide1.xm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5.pdf"/><Relationship Id="rId1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ccymru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lantcymru.org.uk/" TargetMode="External"/><Relationship Id="rId5" Type="http://schemas.openxmlformats.org/officeDocument/2006/relationships/hyperlink" Target="http://www.olderpeoplewales.com/wl/Home.aspx" TargetMode="External"/><Relationship Id="rId4" Type="http://schemas.openxmlformats.org/officeDocument/2006/relationships/hyperlink" Target="https://www.citizensadvice.org.uk/cymraeg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d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8" y="102620"/>
            <a:ext cx="1406106" cy="1222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mc:AlternateContent xmlns:mc="http://schemas.openxmlformats.org/markup-compatibility/2006">
          <mc:Choice xmlns:lc="http://schemas.openxmlformats.org/drawingml/2006/lockedCanvas"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89364" y="1554228"/>
            <a:ext cx="1937346" cy="5227031"/>
          </a:xfrm>
          <a:prstGeom prst="rect">
            <a:avLst/>
          </a:prstGeom>
        </p:spPr>
      </p:pic>
      <p:pic>
        <p:nvPicPr>
          <p:cNvPr id="4" name="Picture 3" descr="CCW LOGO.pdf"/>
          <p:cNvPicPr>
            <a:picLocks noChangeAspect="1"/>
          </p:cNvPicPr>
          <p:nvPr/>
        </p:nvPicPr>
        <mc:AlternateContent xmlns:mc="http://schemas.openxmlformats.org/markup-compatibility/2006">
          <mc:Choice xmlns:lc="http://schemas.openxmlformats.org/drawingml/2006/lockedCanvas" xmlns:ma="http://schemas.microsoft.com/office/mac/drawingml/2008/main" xmlns:mv="urn:schemas-microsoft-com:mac:vml" xmlns="" Requires="ma">
            <p:blipFill>
              <a:blip r:embed="rId17"/>
              <a:stretch>
                <a:fillRect/>
              </a:stretch>
            </p:blipFill>
          </mc:Choice>
          <mc:Fallback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4242215" y="425021"/>
            <a:ext cx="2743200" cy="795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354" y="5207158"/>
            <a:ext cx="1732273" cy="12248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777" y="446634"/>
            <a:ext cx="2228850" cy="7524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2475" y="76741"/>
            <a:ext cx="12027049" cy="6702014"/>
          </a:xfrm>
          <a:prstGeom prst="rect">
            <a:avLst/>
          </a:prstGeom>
          <a:noFill/>
          <a:ln w="9525">
            <a:solidFill>
              <a:srgbClr val="5C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473043" y="6062713"/>
            <a:ext cx="435253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www.cgcymru.org.uk/hyb-deall-y-ddeddf/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2521974"/>
            <a:ext cx="12192000" cy="9879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 smtClean="0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Ydw i’n Eiriolwr?</a:t>
            </a:r>
            <a:endParaRPr lang="en-GB" sz="6000" b="1" dirty="0">
              <a:solidFill>
                <a:srgbClr val="5CC9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0" y="3622464"/>
            <a:ext cx="12192000" cy="4107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Hyb Gwybodaeth a Dysgu Cyngor Gofal Cymru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99875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Modiwl 2: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11553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4822" y="3303638"/>
            <a:ext cx="7513075" cy="779873"/>
          </a:xfrm>
        </p:spPr>
        <p:txBody>
          <a:bodyPr>
            <a:normAutofit/>
          </a:bodyPr>
          <a:lstStyle/>
          <a:p>
            <a:r>
              <a:rPr lang="en-GB" dirty="0" smtClean="0"/>
              <a:t>Ymarfer </a:t>
            </a:r>
            <a:r>
              <a:rPr lang="en-GB" dirty="0"/>
              <a:t>4 – </a:t>
            </a:r>
            <a:r>
              <a:rPr lang="en-GB" dirty="0" smtClean="0"/>
              <a:t>Pa fath sydd orau?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77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1445"/>
            <a:ext cx="10515600" cy="824118"/>
          </a:xfrm>
        </p:spPr>
        <p:txBody>
          <a:bodyPr>
            <a:normAutofit/>
          </a:bodyPr>
          <a:lstStyle/>
          <a:p>
            <a:r>
              <a:rPr lang="en-GB" dirty="0" smtClean="0"/>
              <a:t>Rhwystrau rhag bod yn eiriolwr effeithiol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520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Nid oes un math o eiriolaeth sydd ‘orau’.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792779"/>
            <a:ext cx="10515600" cy="2500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Gall y rhesymau pam na allai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math o eiriolaeth fod yn addas i’r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sefyllfa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fod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1) Yn gysylltiedig â’r person sydd angen eiriolaeth</a:t>
            </a:r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2) Yn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gysylltiedig â’r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 sy’n darparu’r eiriolaeth </a:t>
            </a:r>
            <a:b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	    o bosibl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3) Yn gysylltiedig â’r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mater neu’r sefyllfa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3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34925"/>
            <a:ext cx="10515600" cy="1325563"/>
          </a:xfrm>
        </p:spPr>
        <p:txBody>
          <a:bodyPr>
            <a:normAutofit/>
          </a:bodyPr>
          <a:lstStyle/>
          <a:p>
            <a:endParaRPr lang="en-GB" sz="4000" dirty="0"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632" y="2572459"/>
            <a:ext cx="1044664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“Deciding what not to do is as important as </a:t>
            </a:r>
          </a:p>
          <a:p>
            <a:r>
              <a:rPr lang="en-GB" sz="4400" dirty="0" smtClean="0"/>
              <a:t>deciding what to do”</a:t>
            </a:r>
          </a:p>
          <a:p>
            <a:r>
              <a:rPr lang="en-GB" sz="2400" dirty="0" smtClean="0"/>
              <a:t>						Steve Jobs – Cyd-sefydlydd, Apple Inc.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880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Rhwystrau rhag eirioli’n effeithiol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722386"/>
            <a:ext cx="10515600" cy="4351338"/>
          </a:xfrm>
        </p:spPr>
        <p:txBody>
          <a:bodyPr>
            <a:normAutofit/>
          </a:bodyPr>
          <a:lstStyle/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Bod â chysylltiad personol â’r sefyllfa</a:t>
            </a:r>
          </a:p>
          <a:p>
            <a:pPr marL="0" indent="0">
              <a:buNone/>
            </a:pP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Prinder amser</a:t>
            </a:r>
          </a:p>
          <a:p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Ddim yn gallu deall na chyfathrebu â’r person yn llawn</a:t>
            </a:r>
          </a:p>
          <a:p>
            <a:pPr marL="0" indent="0">
              <a:buNone/>
            </a:pP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Gwrthdaro buddiannau o ran eich sefyllfa eich hun a pheidio â gallu bod yn annibynnol</a:t>
            </a: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2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7543" y="260648"/>
            <a:ext cx="8941928" cy="998984"/>
          </a:xfrm>
        </p:spPr>
        <p:txBody>
          <a:bodyPr/>
          <a:lstStyle/>
          <a:p>
            <a:r>
              <a:rPr lang="cy-GB" dirty="0"/>
              <a:t/>
            </a:r>
            <a:br>
              <a:rPr lang="cy-GB" dirty="0"/>
            </a:br>
            <a:r>
              <a:rPr lang="en-GB" dirty="0"/>
              <a:t> Beth allwn ni ei wneud os na allwn eirioli?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997206"/>
          </a:xfrm>
        </p:spPr>
        <p:txBody>
          <a:bodyPr>
            <a:noAutofit/>
          </a:bodyPr>
          <a:lstStyle/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es unrhyw un arall mewn rôl debyg a allai eirioli?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Oes math arall o eiriolaeth ar gael?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Meic – 0808 802 3456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www.meiccymru.org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Cyngor ar Bopeth – 0345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404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0506   	         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      www.citizensadvice.org.uk/cymraeg/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Comisiynydd Pobl H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ŷn Cymru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02920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445030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www.olderpeoplewales.com/wl/Home.aspx                      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Comisiynydd Plant Cymru –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0808 801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www.complantcymru.org.uk/</a:t>
            </a: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yw’r person yn gymwys i dderbyn cymorth Eiriolaeth Broffesiynol Annibynnol? (Yn benodol i’w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sefyllfa)</a:t>
            </a: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1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809" y="2444545"/>
            <a:ext cx="10020300" cy="174299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Mae’n rhaid i awdurdodau lleol drefnu eiriolwr proffesiynol annibynnol ar gyfer person nad yw’n gallu goresgyn y rhwystr(au) i gymryd rhan yn llawn… heb gael cymorth gan unigolyn priodol, ond nad oes unigolyn priodol ar gael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3" y="260648"/>
            <a:ext cx="7775911" cy="998984"/>
          </a:xfrm>
        </p:spPr>
        <p:txBody>
          <a:bodyPr/>
          <a:lstStyle/>
          <a:p>
            <a:r>
              <a:rPr lang="en-GB" dirty="0" smtClean="0"/>
              <a:t>Eiriolaeth Broffesiynol Annibynnol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813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3" y="260648"/>
            <a:ext cx="8558469" cy="998984"/>
          </a:xfrm>
        </p:spPr>
        <p:txBody>
          <a:bodyPr/>
          <a:lstStyle/>
          <a:p>
            <a:r>
              <a:rPr lang="en-GB" dirty="0" smtClean="0"/>
              <a:t>Canlyniadau dysgu ar gyfer y sesiwn hon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72736" y="1825625"/>
            <a:ext cx="7678003" cy="480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Erbyn diwedd y sesiwn bydd dysgwyr yn gallu: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79644" y="2667569"/>
            <a:ext cx="9220200" cy="480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Adnabod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pryd a sut 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gallen nhw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eu hunain weithredu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fel eiriolwyr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79644" y="3481545"/>
            <a:ext cx="9602337" cy="875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eall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pam na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allant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eirioli’n effeithiol mewn rhai sefyllfaoedd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bosibl</a:t>
            </a:r>
            <a:endParaRPr lang="cy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11405" y="4349237"/>
            <a:ext cx="9738816" cy="1216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wybod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 opsiynau amgen sydd ar gael er mwyn sicrhau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 person yn cael cymorth parhaus os na fyddant yn gallu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eirioli’n effeithiol</a:t>
            </a:r>
            <a:endParaRPr lang="cy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9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3" y="384473"/>
            <a:ext cx="9871075" cy="998984"/>
          </a:xfrm>
        </p:spPr>
        <p:txBody>
          <a:bodyPr/>
          <a:lstStyle/>
          <a:p>
            <a:r>
              <a:rPr lang="en-GB" sz="4000" dirty="0" smtClean="0"/>
              <a:t>Canlyniadau dysgu ar gyfer </a:t>
            </a:r>
            <a:br>
              <a:rPr lang="en-GB" sz="4000" dirty="0" smtClean="0"/>
            </a:br>
            <a:r>
              <a:rPr lang="en-GB" sz="4000" dirty="0" smtClean="0"/>
              <a:t>y sesiwn hon</a:t>
            </a:r>
            <a:endParaRPr lang="en-GB" sz="4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43240" y="1825625"/>
            <a:ext cx="7678003" cy="4808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Erbyn diwedd y sesiwn bydd dysgwyr yn gallu: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411405" y="2693846"/>
            <a:ext cx="9220200" cy="480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Adnabod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pryd a sut 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gallan nhw eu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hunain weithredu fel eiriolwyr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411405" y="3734329"/>
            <a:ext cx="9602337" cy="875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eall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pam na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allan nhw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eirioli’n effeithiol mewn rhai sefyllfaoedd o bosibl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411405" y="4749287"/>
            <a:ext cx="9738816" cy="1216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wybod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 opsiynau amgen sydd ar gael er mwyn sicrhau bod y person yn cael cymorth parhaus os na fyddant yn gallu eirioli’n effeithiol</a:t>
            </a: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mc:AlternateContent xmlns:mc="http://schemas.openxmlformats.org/markup-compatibility/2006">
          <mc:Choice xmlns:lc="http://schemas.openxmlformats.org/drawingml/2006/lockedCanvas"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83249" y="3041343"/>
            <a:ext cx="1387011" cy="374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5248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Squeaky Wheel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354691"/>
            <a:ext cx="8763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I hate to be a kicker,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I always long for peace,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But the wheel that does the squeaking,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Is the one that gets the grease.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 smtClean="0">
                <a:latin typeface="Arial" panose="020B0604020202020204" pitchFamily="34" charset="0"/>
              </a:rPr>
              <a:t>							</a:t>
            </a:r>
            <a:r>
              <a:rPr lang="en-US" altLang="en-US" sz="1800" dirty="0" smtClean="0">
                <a:latin typeface="Arial" panose="020B0604020202020204" pitchFamily="34" charset="0"/>
              </a:rPr>
              <a:t>(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Josh Billings, c1870)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67617" y="2846440"/>
            <a:ext cx="10515600" cy="883111"/>
          </a:xfrm>
        </p:spPr>
        <p:txBody>
          <a:bodyPr>
            <a:normAutofit/>
          </a:bodyPr>
          <a:lstStyle/>
          <a:p>
            <a:r>
              <a:rPr lang="en-GB" dirty="0" smtClean="0"/>
              <a:t>Ymarfer 1: Ailedrych ar beth yw eiriolaeth?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8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162050" y="700446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14848" y="4102784"/>
            <a:ext cx="10515600" cy="127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3501" y="451963"/>
            <a:ext cx="9578926" cy="49696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Beth yw eiriolaeth?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53055"/>
              </p:ext>
            </p:extLst>
          </p:nvPr>
        </p:nvGraphicFramePr>
        <p:xfrm>
          <a:off x="232362" y="990939"/>
          <a:ext cx="10102644" cy="573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7548"/>
                <a:gridCol w="3367548"/>
                <a:gridCol w="3367548"/>
              </a:tblGrid>
              <a:tr h="34314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Eiriolaeth</a:t>
                      </a:r>
                      <a:r>
                        <a:rPr lang="en-GB" baseline="0" dirty="0" smtClean="0"/>
                        <a:t> yw</a:t>
                      </a:r>
                      <a:endParaRPr lang="en-GB" dirty="0"/>
                    </a:p>
                  </a:txBody>
                  <a:tcPr>
                    <a:solidFill>
                      <a:srgbClr val="5CC9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Nid eiriolaeth yw</a:t>
                      </a:r>
                      <a:endParaRPr lang="en-GB" dirty="0"/>
                    </a:p>
                  </a:txBody>
                  <a:tcPr>
                    <a:solidFill>
                      <a:srgbClr val="5CC9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Rhaid i eiriolwr</a:t>
                      </a:r>
                      <a:endParaRPr lang="en-GB" dirty="0"/>
                    </a:p>
                  </a:txBody>
                  <a:tcPr>
                    <a:solidFill>
                      <a:srgbClr val="5CC9E3"/>
                    </a:solidFill>
                  </a:tcPr>
                </a:tc>
              </a:tr>
              <a:tr h="730356">
                <a:tc>
                  <a:txBody>
                    <a:bodyPr/>
                    <a:lstStyle/>
                    <a:p>
                      <a:r>
                        <a:rPr lang="en-GB" dirty="0" smtClean="0"/>
                        <a:t>Cynrychioli</a:t>
                      </a:r>
                      <a:r>
                        <a:rPr lang="en-GB" baseline="0" dirty="0" smtClean="0"/>
                        <a:t> dymuniadau a theimladau person</a:t>
                      </a:r>
                      <a:r>
                        <a:rPr lang="en-GB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Cwnsela.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Gael</a:t>
                      </a:r>
                      <a:r>
                        <a:rPr lang="en-GB" baseline="0" dirty="0" smtClean="0"/>
                        <a:t> ei arwain gan y person – gwneud yr hyn mae’n gofyn amdano’n unig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730356">
                <a:tc>
                  <a:txBody>
                    <a:bodyPr/>
                    <a:lstStyle/>
                    <a:p>
                      <a:r>
                        <a:rPr lang="en-GB" dirty="0" smtClean="0"/>
                        <a:t>Sicrhau</a:t>
                      </a:r>
                      <a:r>
                        <a:rPr lang="en-GB" baseline="0" dirty="0" smtClean="0"/>
                        <a:t> bod hawliau’r person yn cael eu bodloni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Gwaith cymorth.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Cynrychioli’r hyn a ddymuna’r person, waeth beth yw ei farn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ei hun</a:t>
                      </a:r>
                      <a:r>
                        <a:rPr lang="en-GB" baseline="0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857851"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Cael gafael ar wybodaeth i sicrhau bod y person yn deall y broses</a:t>
                      </a:r>
                      <a:r>
                        <a:rPr lang="en-GB" i="0" dirty="0" smtClean="0"/>
                        <a:t>.</a:t>
                      </a:r>
                      <a:endParaRPr lang="en-GB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Creu cyfeillgarwch/mentora.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Ymgynghori â’r person drwy gydol y broses</a:t>
                      </a:r>
                      <a:r>
                        <a:rPr lang="en-GB" i="0" dirty="0" smtClean="0"/>
                        <a:t>.</a:t>
                      </a:r>
                      <a:endParaRPr lang="en-GB" i="0" dirty="0"/>
                    </a:p>
                  </a:txBody>
                  <a:tcPr/>
                </a:tc>
              </a:tr>
              <a:tr h="857851">
                <a:tc>
                  <a:txBody>
                    <a:bodyPr/>
                    <a:lstStyle/>
                    <a:p>
                      <a:r>
                        <a:rPr lang="en-GB" dirty="0" smtClean="0"/>
                        <a:t>Helpu person i ystyried ei opsiynau.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Rhoi cyngor i berson ar yr hyn fyddai orau iddo yn eich barn chi</a:t>
                      </a:r>
                      <a:r>
                        <a:rPr lang="en-GB" i="0" baseline="0" dirty="0" smtClean="0"/>
                        <a:t>.</a:t>
                      </a:r>
                      <a:endParaRPr lang="en-GB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Helpu’r person i ystyried ei holl opsiynau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857851"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Mynd i gyfarfod gyda rhywun er mwyn rhoi mwy o hyder iddo</a:t>
                      </a:r>
                      <a:r>
                        <a:rPr lang="en-GB" i="0" baseline="0" dirty="0" smtClean="0"/>
                        <a:t>. </a:t>
                      </a:r>
                      <a:endParaRPr lang="en-GB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Cynrychioli</a:t>
                      </a:r>
                      <a:r>
                        <a:rPr lang="en-GB" baseline="0" dirty="0" smtClean="0"/>
                        <a:t> person yn groes i’w ddymuniadau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 â’r amser i gyfrannu cymaint ag y mae’r person yn ei ddymuno</a:t>
                      </a:r>
                      <a:r>
                        <a:rPr lang="en-GB" baseline="0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857851"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Gwrando ar berson a gweithredu yn ôl ei gyfarwyddyd</a:t>
                      </a:r>
                      <a:r>
                        <a:rPr lang="en-GB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Siarad am rywun y tu ôl i’w gefn a gwybod pethau nad yw’r person yn ei wybod</a:t>
                      </a:r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 yn gyfeillgar a chadw ffiniau ar yr un pryd</a:t>
                      </a:r>
                      <a:r>
                        <a:rPr lang="en-GB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3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3" y="260648"/>
            <a:ext cx="9782585" cy="998984"/>
          </a:xfrm>
        </p:spPr>
        <p:txBody>
          <a:bodyPr/>
          <a:lstStyle/>
          <a:p>
            <a:r>
              <a:rPr lang="en-GB" dirty="0" smtClean="0"/>
              <a:t>Ymarfer 2</a:t>
            </a:r>
            <a:r>
              <a:rPr lang="en-GB" dirty="0"/>
              <a:t>: </a:t>
            </a:r>
            <a:r>
              <a:rPr lang="en-GB" dirty="0" smtClean="0"/>
              <a:t>Sut rydyn ni’n helpu eraill i leisio barn a chael eu clywed?</a:t>
            </a:r>
            <a:endParaRPr lang="en-GB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53242" y="5260038"/>
            <a:ext cx="38729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5. </a:t>
            </a:r>
            <a:r>
              <a:rPr lang="en-GB" dirty="0"/>
              <a:t>Eu helpu i benderfynu beth maent yn ei </a:t>
            </a:r>
            <a:r>
              <a:rPr lang="en-GB" dirty="0" smtClean="0"/>
              <a:t>ddymuno, gan gynnwys </a:t>
            </a:r>
            <a:r>
              <a:rPr lang="en-GB" dirty="0"/>
              <a:t>pob canlyniad posibl</a:t>
            </a:r>
            <a:endParaRPr lang="en-GB" dirty="0">
              <a:latin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89694" y="1803654"/>
            <a:ext cx="28070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Arial" charset="0"/>
              </a:rPr>
              <a:t>2</a:t>
            </a:r>
            <a:r>
              <a:rPr lang="en-GB" b="1" dirty="0" smtClean="0">
                <a:latin typeface="Arial" charset="0"/>
              </a:rPr>
              <a:t>. </a:t>
            </a:r>
            <a:r>
              <a:rPr lang="en-GB" dirty="0"/>
              <a:t>Eu helpu i gael y wybodaeth gywir</a:t>
            </a:r>
            <a:endParaRPr lang="cy-GB" dirty="0"/>
          </a:p>
          <a:p>
            <a:pPr algn="ctr"/>
            <a:endParaRPr lang="en-GB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56898" y="3603854"/>
            <a:ext cx="2664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7. </a:t>
            </a:r>
            <a:r>
              <a:rPr lang="en-GB" dirty="0"/>
              <a:t>Eu helpu i ddeall canlyniadau</a:t>
            </a:r>
            <a:endParaRPr lang="en-GB" dirty="0">
              <a:latin typeface="Arial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29506" y="4035902"/>
            <a:ext cx="31062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4. </a:t>
            </a:r>
            <a:r>
              <a:rPr lang="en-GB" dirty="0"/>
              <a:t>Eu helpu i </a:t>
            </a:r>
            <a:r>
              <a:rPr lang="en-GB" dirty="0" smtClean="0"/>
              <a:t>ymchwilio i opsiynau </a:t>
            </a:r>
            <a:r>
              <a:rPr lang="en-GB" dirty="0"/>
              <a:t>yn cynnwys y prosesau sy’n gysylltiedig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â </a:t>
            </a:r>
            <a:r>
              <a:rPr lang="en-GB" dirty="0"/>
              <a:t>phob un</a:t>
            </a:r>
            <a:endParaRPr lang="en-GB" dirty="0">
              <a:latin typeface="Arial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88946" y="4611966"/>
            <a:ext cx="30243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6. </a:t>
            </a:r>
            <a:r>
              <a:rPr lang="en-GB" dirty="0"/>
              <a:t>Eu helpu i ddweud wrth eraill beth maent yn ei ddymuno</a:t>
            </a:r>
            <a:endParaRPr lang="en-GB" dirty="0">
              <a:latin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89146" y="1803654"/>
            <a:ext cx="23762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1. </a:t>
            </a:r>
            <a:r>
              <a:rPr lang="en-GB" dirty="0"/>
              <a:t>Clywed eu stori – egluro’r mater</a:t>
            </a:r>
            <a:endParaRPr lang="en-GB" dirty="0">
              <a:latin typeface="Arial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325023" y="2871580"/>
            <a:ext cx="2952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3. </a:t>
            </a:r>
            <a:r>
              <a:rPr lang="en-GB" dirty="0"/>
              <a:t>Canfod beth </a:t>
            </a:r>
            <a:r>
              <a:rPr lang="en-GB" dirty="0" smtClean="0"/>
              <a:t>yw’r canlyniad o’u dewis</a:t>
            </a:r>
            <a:endParaRPr lang="en-GB" dirty="0">
              <a:latin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372922" y="2595742"/>
            <a:ext cx="36724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Arial" charset="0"/>
              </a:rPr>
              <a:t>8. </a:t>
            </a:r>
            <a:r>
              <a:rPr lang="en-GB" dirty="0"/>
              <a:t>Creu diweddglo cadarnhaol pan ddaw’r berthynas </a:t>
            </a:r>
            <a:r>
              <a:rPr lang="en-GB" dirty="0" smtClean="0"/>
              <a:t>eiriolaeth </a:t>
            </a:r>
            <a:r>
              <a:rPr lang="en-GB" dirty="0"/>
              <a:t>i ben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39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7128792" cy="998984"/>
          </a:xfrm>
        </p:spPr>
        <p:txBody>
          <a:bodyPr/>
          <a:lstStyle/>
          <a:p>
            <a:r>
              <a:rPr lang="en-GB" dirty="0" smtClean="0"/>
              <a:t>Ailedrych ar fathau o eiriolaeth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75072" y="1569031"/>
            <a:ext cx="4863600" cy="1631216"/>
          </a:xfrm>
          <a:prstGeom prst="rect">
            <a:avLst/>
          </a:prstGeom>
          <a:gradFill flip="none" rotWithShape="1">
            <a:gsLst>
              <a:gs pos="0">
                <a:srgbClr val="C50067">
                  <a:tint val="66000"/>
                  <a:satMod val="160000"/>
                </a:srgbClr>
              </a:gs>
              <a:gs pos="50000">
                <a:srgbClr val="C50067">
                  <a:tint val="44500"/>
                  <a:satMod val="160000"/>
                </a:srgbClr>
              </a:gs>
              <a:gs pos="100000">
                <a:srgbClr val="C5006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y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Eiriolaeth cymheiriaid</a:t>
            </a:r>
          </a:p>
          <a:p>
            <a:r>
              <a:rPr lang="cy-GB" dirty="0" smtClean="0"/>
              <a:t>Gall unigolyn edrych am gymorth ar ffurf eiriolaeth gan rywun sy’n deall ei sefyllfa oherwydd ei fod wedi bod yn y sefyllfa honno neu’n profi amgylchiadau tebyg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2212" y="1548516"/>
            <a:ext cx="5803762" cy="1631216"/>
          </a:xfrm>
          <a:prstGeom prst="rect">
            <a:avLst/>
          </a:prstGeom>
          <a:gradFill flip="none" rotWithShape="1">
            <a:gsLst>
              <a:gs pos="0">
                <a:srgbClr val="36B555">
                  <a:tint val="66000"/>
                  <a:satMod val="160000"/>
                </a:srgbClr>
              </a:gs>
              <a:gs pos="50000">
                <a:srgbClr val="36B555">
                  <a:tint val="44500"/>
                  <a:satMod val="160000"/>
                </a:srgbClr>
              </a:gs>
              <a:gs pos="100000">
                <a:srgbClr val="36B555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y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Eiriolaeth ffurfiol</a:t>
            </a:r>
          </a:p>
          <a:p>
            <a:r>
              <a:rPr lang="cy-GB" dirty="0" smtClean="0"/>
              <a:t>Mae elfen o eiriolaeth yn perthyn i rai rolau proffesiynol ehangach. Gall y gweithiwr proffesiynol helpu’r unigolyn </a:t>
            </a:r>
            <a:br>
              <a:rPr lang="cy-GB" dirty="0" smtClean="0"/>
            </a:br>
            <a:r>
              <a:rPr lang="cy-GB" dirty="0" smtClean="0"/>
              <a:t>i fynegi ei safbwyntiau a’i ddymuniadau gan fynegi ei safbwyntiau neu farn broffesiynol ei hun ar wahân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y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067" y="4067764"/>
            <a:ext cx="4861918" cy="2185214"/>
          </a:xfrm>
          <a:prstGeom prst="rect">
            <a:avLst/>
          </a:prstGeom>
          <a:gradFill flip="none" rotWithShape="1">
            <a:gsLst>
              <a:gs pos="0">
                <a:srgbClr val="E9B73C">
                  <a:tint val="66000"/>
                  <a:satMod val="160000"/>
                </a:srgbClr>
              </a:gs>
              <a:gs pos="50000">
                <a:srgbClr val="E9B73C">
                  <a:tint val="44500"/>
                  <a:satMod val="160000"/>
                </a:srgbClr>
              </a:gs>
              <a:gs pos="100000">
                <a:srgbClr val="E9B73C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y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Eiriolaeth anffurfiol</a:t>
            </a:r>
          </a:p>
          <a:p>
            <a:r>
              <a:rPr lang="cy-GB" dirty="0" smtClean="0"/>
              <a:t>Gall unigolyn geisio cymorth ar ffurf eiriolaeth gan rywun mae’n ei adnabod ar sail anffurfiol. Mae’r math hwn o eiriolaeth yn ffurfio rhan o berthynas emosiynol ehangach lle gallai’r eiriolwr fod â’i deimladau cryf ei hun ynghylch yr hyn sydd orau i’r unigolyn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80672" y="4067763"/>
            <a:ext cx="5888541" cy="1631216"/>
          </a:xfrm>
          <a:prstGeom prst="rect">
            <a:avLst/>
          </a:prstGeom>
          <a:gradFill flip="none" rotWithShape="1">
            <a:gsLst>
              <a:gs pos="0">
                <a:srgbClr val="5CC9E3">
                  <a:tint val="66000"/>
                  <a:satMod val="160000"/>
                </a:srgbClr>
              </a:gs>
              <a:gs pos="50000">
                <a:srgbClr val="5CC9E3">
                  <a:tint val="44500"/>
                  <a:satMod val="160000"/>
                </a:srgbClr>
              </a:gs>
              <a:gs pos="100000">
                <a:srgbClr val="5CC9E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y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Eiriolaeth Broffesiynol Annibynnol</a:t>
            </a:r>
          </a:p>
          <a:p>
            <a:r>
              <a:rPr lang="cy-GB" dirty="0" smtClean="0"/>
              <a:t>Gall unigolyn geisio cymorth eiriolwr sy’n gyfrifol am ddarparu cymorth annibynnol er mwyn mynegi barn yr unigolyn waeth beth yw ei safbwynt neu ei farn ei hun </a:t>
            </a:r>
            <a:br>
              <a:rPr lang="cy-GB" dirty="0" smtClean="0"/>
            </a:br>
            <a:r>
              <a:rPr lang="cy-GB" dirty="0" smtClean="0"/>
              <a:t>am y sefyllfa.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7784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63922" y="3185651"/>
            <a:ext cx="9061040" cy="950811"/>
          </a:xfrm>
        </p:spPr>
        <p:txBody>
          <a:bodyPr>
            <a:normAutofit/>
          </a:bodyPr>
          <a:lstStyle/>
          <a:p>
            <a:r>
              <a:rPr lang="en-GB" dirty="0" smtClean="0"/>
              <a:t>Ymarfer </a:t>
            </a:r>
            <a:r>
              <a:rPr lang="en-GB" dirty="0"/>
              <a:t>3: </a:t>
            </a:r>
            <a:r>
              <a:rPr lang="en-GB" dirty="0" smtClean="0"/>
              <a:t>Mathau o eiriolaeth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Enghreifftiau o eiriolaeth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52504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y-GB" sz="2400" b="1" dirty="0" smtClean="0">
                <a:solidFill>
                  <a:srgbClr val="C500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Eiriolaeth cymheiriaid 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dadlau y dylai cydweithiwr gael yr un faint o seibiannau â chi.</a:t>
            </a:r>
          </a:p>
          <a:p>
            <a:pPr marL="0" indent="0">
              <a:buNone/>
            </a:pPr>
            <a:endParaRPr lang="cy-GB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y-GB" sz="2600" b="1" dirty="0" smtClean="0">
                <a:solidFill>
                  <a:srgbClr val="36B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Eiriolaeth anffurfiol 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dadlau bod eich plentyn yn dymuno newid ysgol er mwyn astudio pwnc penodol y mae ganddo ddiddordeb ynddo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y-GB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y-GB" b="1" dirty="0" smtClean="0">
                <a:solidFill>
                  <a:srgbClr val="D47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Eiriolaeth ffurfiol 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y-GB" sz="2400" i="1" dirty="0" smtClean="0"/>
              <a:t> 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dadlau nad yw rhywun rydych yn darparu gofal iddo yn hapus yn ei lety, ar gais yr unigolyn hwnnw</a:t>
            </a:r>
            <a:r>
              <a:rPr lang="cy-GB" sz="2400" i="1" dirty="0" smtClean="0"/>
              <a:t>.</a:t>
            </a:r>
            <a:endParaRPr lang="cy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y-GB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y-GB" sz="2600" b="1" dirty="0" smtClean="0">
                <a:solidFill>
                  <a:srgbClr val="5CC9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Eiriolaeth broffesiynol/annibynnol </a:t>
            </a: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y-GB" dirty="0" smtClean="0">
                <a:latin typeface="Arial" panose="020B0604020202020204" pitchFamily="34" charset="0"/>
                <a:cs typeface="Arial" panose="020B0604020202020204" pitchFamily="34" charset="0"/>
              </a:rPr>
              <a:t>gweithio i wasanaeth eiriolaeth a dadlau dros berson ifanc mewn cyfarfod adolygu</a:t>
            </a:r>
            <a:r>
              <a:rPr lang="cy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y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164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10160</TotalTime>
  <Words>2028</Words>
  <Application>Microsoft Office PowerPoint</Application>
  <PresentationFormat>Custom</PresentationFormat>
  <Paragraphs>212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PowerPoint Presentation</vt:lpstr>
      <vt:lpstr>Canlyniadau dysgu ar gyfer  y sesiwn hon</vt:lpstr>
      <vt:lpstr>The Squeaky Wheel</vt:lpstr>
      <vt:lpstr>Ymarfer 1: Ailedrych ar beth yw eiriolaeth?</vt:lpstr>
      <vt:lpstr>Beth yw eiriolaeth?</vt:lpstr>
      <vt:lpstr>Ymarfer 2: Sut rydyn ni’n helpu eraill i leisio barn a chael eu clywed?</vt:lpstr>
      <vt:lpstr>Ailedrych ar fathau o eiriolaeth</vt:lpstr>
      <vt:lpstr>Ymarfer 3: Mathau o eiriolaeth</vt:lpstr>
      <vt:lpstr>Enghreifftiau o eiriolaeth</vt:lpstr>
      <vt:lpstr>Ymarfer 4 – Pa fath sydd orau?</vt:lpstr>
      <vt:lpstr>Rhwystrau rhag bod yn eiriolwr effeithiol</vt:lpstr>
      <vt:lpstr>PowerPoint Presentation</vt:lpstr>
      <vt:lpstr>Rhwystrau rhag eirioli’n effeithiol </vt:lpstr>
      <vt:lpstr>  Beth allwn ni ei wneud os na allwn eirioli?</vt:lpstr>
      <vt:lpstr>Eiriolaeth Broffesiynol Annibynnol</vt:lpstr>
      <vt:lpstr>Canlyniadau dysgu ar gyfer y sesiwn hon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Advocacy?</dc:title>
  <dc:creator>Kelly Davies</dc:creator>
  <cp:lastModifiedBy>Bethan Price</cp:lastModifiedBy>
  <cp:revision>173</cp:revision>
  <cp:lastPrinted>2016-06-21T08:46:09Z</cp:lastPrinted>
  <dcterms:created xsi:type="dcterms:W3CDTF">2015-12-16T15:38:31Z</dcterms:created>
  <dcterms:modified xsi:type="dcterms:W3CDTF">2016-07-14T09:03:21Z</dcterms:modified>
</cp:coreProperties>
</file>