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72" r:id="rId2"/>
    <p:sldId id="274" r:id="rId3"/>
    <p:sldId id="275" r:id="rId4"/>
    <p:sldId id="276" r:id="rId5"/>
    <p:sldId id="277" r:id="rId6"/>
    <p:sldId id="278" r:id="rId7"/>
    <p:sldId id="314" r:id="rId8"/>
    <p:sldId id="280" r:id="rId9"/>
    <p:sldId id="281" r:id="rId10"/>
    <p:sldId id="282" r:id="rId11"/>
    <p:sldId id="283" r:id="rId12"/>
    <p:sldId id="284" r:id="rId13"/>
    <p:sldId id="285" r:id="rId14"/>
    <p:sldId id="336" r:id="rId15"/>
    <p:sldId id="286" r:id="rId16"/>
    <p:sldId id="287" r:id="rId17"/>
    <p:sldId id="288" r:id="rId18"/>
    <p:sldId id="289" r:id="rId19"/>
    <p:sldId id="290" r:id="rId20"/>
    <p:sldId id="291" r:id="rId21"/>
    <p:sldId id="304" r:id="rId22"/>
    <p:sldId id="293" r:id="rId23"/>
    <p:sldId id="328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21" r:id="rId32"/>
    <p:sldId id="329" r:id="rId33"/>
    <p:sldId id="330" r:id="rId34"/>
    <p:sldId id="305" r:id="rId35"/>
    <p:sldId id="306" r:id="rId36"/>
    <p:sldId id="307" r:id="rId37"/>
    <p:sldId id="331" r:id="rId38"/>
    <p:sldId id="311" r:id="rId39"/>
    <p:sldId id="312" r:id="rId40"/>
    <p:sldId id="332" r:id="rId41"/>
    <p:sldId id="333" r:id="rId42"/>
    <p:sldId id="334" r:id="rId43"/>
    <p:sldId id="308" r:id="rId44"/>
    <p:sldId id="309" r:id="rId45"/>
    <p:sldId id="310" r:id="rId46"/>
    <p:sldId id="335" r:id="rId47"/>
    <p:sldId id="303" r:id="rId4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vin Lewis" initials="KL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86D"/>
    <a:srgbClr val="D5E0C4"/>
    <a:srgbClr val="C0504D"/>
    <a:srgbClr val="85C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75529" autoAdjust="0"/>
  </p:normalViewPr>
  <p:slideViewPr>
    <p:cSldViewPr>
      <p:cViewPr>
        <p:scale>
          <a:sx n="71" d="100"/>
          <a:sy n="71" d="100"/>
        </p:scale>
        <p:origin x="-79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1974" y="84"/>
      </p:cViewPr>
      <p:guideLst>
        <p:guide orient="horz" pos="2880"/>
        <p:guide orient="horz" pos="3128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3E386-5C49-4D71-AFA5-8DCC332F9229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78093B0C-C96B-40E0-A91E-F58774C37A59}">
      <dgm:prSet/>
      <dgm:spPr/>
      <dgm:t>
        <a:bodyPr/>
        <a:lstStyle/>
        <a:p>
          <a:pPr rtl="0"/>
          <a:r>
            <a:rPr lang="cy-GB" noProof="0" dirty="0"/>
            <a:t>Adfer annibyniaeth pryd bynnag sy’n bosib</a:t>
          </a:r>
        </a:p>
      </dgm:t>
    </dgm:pt>
    <dgm:pt modelId="{A6AAE74B-353B-40DD-B804-CEE7AC1EA8B9}" type="parTrans" cxnId="{2DEA8498-6CDB-433F-8C6E-65DC8F025FD5}">
      <dgm:prSet/>
      <dgm:spPr/>
      <dgm:t>
        <a:bodyPr/>
        <a:lstStyle/>
        <a:p>
          <a:endParaRPr lang="en-GB"/>
        </a:p>
      </dgm:t>
    </dgm:pt>
    <dgm:pt modelId="{DB8F283F-F695-4963-A624-8DF7EA486D30}" type="sibTrans" cxnId="{2DEA8498-6CDB-433F-8C6E-65DC8F025FD5}">
      <dgm:prSet/>
      <dgm:spPr/>
      <dgm:t>
        <a:bodyPr/>
        <a:lstStyle/>
        <a:p>
          <a:endParaRPr lang="en-GB"/>
        </a:p>
      </dgm:t>
    </dgm:pt>
    <dgm:pt modelId="{8EFCD762-54D2-4929-B9F7-5FD70D310E9F}">
      <dgm:prSet/>
      <dgm:spPr/>
      <dgm:t>
        <a:bodyPr/>
        <a:lstStyle/>
        <a:p>
          <a:pPr rtl="0"/>
          <a:r>
            <a:rPr lang="cy-GB" noProof="0" dirty="0"/>
            <a:t>Chwarae rhan yng nghynllunio a datblygu eu gofal </a:t>
          </a:r>
        </a:p>
      </dgm:t>
    </dgm:pt>
    <dgm:pt modelId="{EE6656A5-3C11-42C6-8289-25B11C5024F8}" type="parTrans" cxnId="{A977A19F-5795-42A5-A4E0-C4567C6DB594}">
      <dgm:prSet/>
      <dgm:spPr/>
      <dgm:t>
        <a:bodyPr/>
        <a:lstStyle/>
        <a:p>
          <a:endParaRPr lang="en-GB"/>
        </a:p>
      </dgm:t>
    </dgm:pt>
    <dgm:pt modelId="{F3C98659-7FF9-4446-BCE0-7589BDF107C6}" type="sibTrans" cxnId="{A977A19F-5795-42A5-A4E0-C4567C6DB594}">
      <dgm:prSet/>
      <dgm:spPr/>
      <dgm:t>
        <a:bodyPr/>
        <a:lstStyle/>
        <a:p>
          <a:endParaRPr lang="en-GB"/>
        </a:p>
      </dgm:t>
    </dgm:pt>
    <dgm:pt modelId="{26D9FF4C-34D2-42BB-A4F6-53C22D01767E}">
      <dgm:prSet/>
      <dgm:spPr/>
      <dgm:t>
        <a:bodyPr/>
        <a:lstStyle/>
        <a:p>
          <a:pPr rtl="0"/>
          <a:r>
            <a:rPr lang="cy-GB" noProof="0" dirty="0"/>
            <a:t>Dylai ymarferwyr barchu anghenion a gwerthoedd amrywiol cleifion</a:t>
          </a:r>
        </a:p>
      </dgm:t>
    </dgm:pt>
    <dgm:pt modelId="{96CA8474-A72D-4A73-9473-55EC697C0437}" type="parTrans" cxnId="{4E5E613D-06A7-4296-9351-F268ABCB2F0B}">
      <dgm:prSet/>
      <dgm:spPr/>
      <dgm:t>
        <a:bodyPr/>
        <a:lstStyle/>
        <a:p>
          <a:endParaRPr lang="en-GB"/>
        </a:p>
      </dgm:t>
    </dgm:pt>
    <dgm:pt modelId="{CECDC5BC-9690-4AF8-91E7-70AFA84EB871}" type="sibTrans" cxnId="{4E5E613D-06A7-4296-9351-F268ABCB2F0B}">
      <dgm:prSet/>
      <dgm:spPr/>
      <dgm:t>
        <a:bodyPr/>
        <a:lstStyle/>
        <a:p>
          <a:endParaRPr lang="en-GB"/>
        </a:p>
      </dgm:t>
    </dgm:pt>
    <dgm:pt modelId="{AC8148EE-F05D-463B-8437-9D672EFB79A9}">
      <dgm:prSet/>
      <dgm:spPr/>
      <dgm:t>
        <a:bodyPr/>
        <a:lstStyle/>
        <a:p>
          <a:pPr rtl="0"/>
          <a:r>
            <a:rPr lang="cy-GB" noProof="0" dirty="0"/>
            <a:t>Rhaid ystyried barn ac anghenion teuluoedd a gofalwyr</a:t>
          </a:r>
        </a:p>
      </dgm:t>
    </dgm:pt>
    <dgm:pt modelId="{4F2B395B-0D87-4298-BFE1-74AA37230670}" type="parTrans" cxnId="{2D2852D3-A2FF-4843-A83B-A7CA230C0226}">
      <dgm:prSet/>
      <dgm:spPr/>
      <dgm:t>
        <a:bodyPr/>
        <a:lstStyle/>
        <a:p>
          <a:endParaRPr lang="en-GB"/>
        </a:p>
      </dgm:t>
    </dgm:pt>
    <dgm:pt modelId="{A8FC2896-C633-4EF7-B79C-F26E3D3BF235}" type="sibTrans" cxnId="{2D2852D3-A2FF-4843-A83B-A7CA230C0226}">
      <dgm:prSet/>
      <dgm:spPr/>
      <dgm:t>
        <a:bodyPr/>
        <a:lstStyle/>
        <a:p>
          <a:endParaRPr lang="en-GB"/>
        </a:p>
      </dgm:t>
    </dgm:pt>
    <dgm:pt modelId="{1F30A5CE-0D02-425A-8A69-7BDA2D40056C}">
      <dgm:prSet/>
      <dgm:spPr>
        <a:solidFill>
          <a:srgbClr val="C0504D"/>
        </a:solidFill>
      </dgm:spPr>
      <dgm:t>
        <a:bodyPr/>
        <a:lstStyle/>
        <a:p>
          <a:pPr rtl="0"/>
          <a:r>
            <a:rPr lang="cy-GB" noProof="0" dirty="0"/>
            <a:t>Gosod </a:t>
          </a:r>
          <a:r>
            <a:rPr lang="cy-GB" noProof="0" dirty="0" smtClean="0"/>
            <a:t>llesiant </a:t>
          </a:r>
          <a:r>
            <a:rPr lang="cy-GB" noProof="0" dirty="0"/>
            <a:t>a diogelwch wrth wraidd y broses o wneud penderfyniadau</a:t>
          </a:r>
        </a:p>
      </dgm:t>
    </dgm:pt>
    <dgm:pt modelId="{38F9E025-0487-427A-B48D-50DBCB9874CC}" type="sibTrans" cxnId="{3F39E85A-10C0-4E15-AA35-0C7746735334}">
      <dgm:prSet/>
      <dgm:spPr/>
      <dgm:t>
        <a:bodyPr/>
        <a:lstStyle/>
        <a:p>
          <a:endParaRPr lang="en-GB"/>
        </a:p>
      </dgm:t>
    </dgm:pt>
    <dgm:pt modelId="{EDE7C192-40EF-4FE4-BCFD-4CA6F07961FC}" type="parTrans" cxnId="{3F39E85A-10C0-4E15-AA35-0C7746735334}">
      <dgm:prSet/>
      <dgm:spPr/>
      <dgm:t>
        <a:bodyPr/>
        <a:lstStyle/>
        <a:p>
          <a:endParaRPr lang="en-GB"/>
        </a:p>
      </dgm:t>
    </dgm:pt>
    <dgm:pt modelId="{DB73678C-9662-43FF-9D7E-39099D3F09CE}" type="pres">
      <dgm:prSet presAssocID="{0C63E386-5C49-4D71-AFA5-8DCC332F922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590043-7EA1-42C0-887E-2D189EED2E51}" type="pres">
      <dgm:prSet presAssocID="{1F30A5CE-0D02-425A-8A69-7BDA2D40056C}" presName="composite" presStyleCnt="0"/>
      <dgm:spPr/>
    </dgm:pt>
    <dgm:pt modelId="{12F0C92F-9A18-4E40-AFEE-FC64156BB45A}" type="pres">
      <dgm:prSet presAssocID="{1F30A5CE-0D02-425A-8A69-7BDA2D40056C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AF9FFC-86E1-49D8-A219-1078B9A13946}" type="pres">
      <dgm:prSet presAssocID="{1F30A5CE-0D02-425A-8A69-7BDA2D40056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F454A8-AF56-423B-B742-E830A33A2322}" type="pres">
      <dgm:prSet presAssocID="{38F9E025-0487-427A-B48D-50DBCB9874CC}" presName="spacing" presStyleCnt="0"/>
      <dgm:spPr/>
    </dgm:pt>
    <dgm:pt modelId="{81320C6E-56DD-421E-9BD2-3F3CE80C100C}" type="pres">
      <dgm:prSet presAssocID="{78093B0C-C96B-40E0-A91E-F58774C37A59}" presName="composite" presStyleCnt="0"/>
      <dgm:spPr/>
    </dgm:pt>
    <dgm:pt modelId="{D6347556-09F8-4BE5-B967-765767B82372}" type="pres">
      <dgm:prSet presAssocID="{78093B0C-C96B-40E0-A91E-F58774C37A59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395A8BC-4784-4334-A1FC-458C370EF4CA}" type="pres">
      <dgm:prSet presAssocID="{78093B0C-C96B-40E0-A91E-F58774C37A5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3E2FF2-CDAF-4275-A65E-245F728D205D}" type="pres">
      <dgm:prSet presAssocID="{DB8F283F-F695-4963-A624-8DF7EA486D30}" presName="spacing" presStyleCnt="0"/>
      <dgm:spPr/>
    </dgm:pt>
    <dgm:pt modelId="{8627755A-AA18-49C9-B799-F7F6ADFEFCBF}" type="pres">
      <dgm:prSet presAssocID="{8EFCD762-54D2-4929-B9F7-5FD70D310E9F}" presName="composite" presStyleCnt="0"/>
      <dgm:spPr/>
    </dgm:pt>
    <dgm:pt modelId="{C4229E73-4F7F-4D05-936D-3B55FD307F60}" type="pres">
      <dgm:prSet presAssocID="{8EFCD762-54D2-4929-B9F7-5FD70D310E9F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C21BDB4-119E-4E41-8070-403B350BF032}" type="pres">
      <dgm:prSet presAssocID="{8EFCD762-54D2-4929-B9F7-5FD70D310E9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28677-F35B-4BA4-BA2C-C74B09B61235}" type="pres">
      <dgm:prSet presAssocID="{F3C98659-7FF9-4446-BCE0-7589BDF107C6}" presName="spacing" presStyleCnt="0"/>
      <dgm:spPr/>
    </dgm:pt>
    <dgm:pt modelId="{1C45C351-ADB3-42A6-9F7F-2357C2B0ABE3}" type="pres">
      <dgm:prSet presAssocID="{26D9FF4C-34D2-42BB-A4F6-53C22D01767E}" presName="composite" presStyleCnt="0"/>
      <dgm:spPr/>
    </dgm:pt>
    <dgm:pt modelId="{933275AE-BDAC-469F-8524-1DE86DF55CD3}" type="pres">
      <dgm:prSet presAssocID="{26D9FF4C-34D2-42BB-A4F6-53C22D01767E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F5AAC3E-AAF3-404E-95A0-FEFAADB5A479}" type="pres">
      <dgm:prSet presAssocID="{26D9FF4C-34D2-42BB-A4F6-53C22D01767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52EAA2-C3B9-4E09-B486-356B9CF1C61E}" type="pres">
      <dgm:prSet presAssocID="{CECDC5BC-9690-4AF8-91E7-70AFA84EB871}" presName="spacing" presStyleCnt="0"/>
      <dgm:spPr/>
    </dgm:pt>
    <dgm:pt modelId="{E90191A8-DA57-4CC5-A979-CD6F44B27186}" type="pres">
      <dgm:prSet presAssocID="{AC8148EE-F05D-463B-8437-9D672EFB79A9}" presName="composite" presStyleCnt="0"/>
      <dgm:spPr/>
    </dgm:pt>
    <dgm:pt modelId="{EFBFF0B9-C233-44DA-8B27-F43C762388D6}" type="pres">
      <dgm:prSet presAssocID="{AC8148EE-F05D-463B-8437-9D672EFB79A9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51AC716-7BD5-4859-8B7B-B51BEE2D0109}" type="pres">
      <dgm:prSet presAssocID="{AC8148EE-F05D-463B-8437-9D672EFB79A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E5E613D-06A7-4296-9351-F268ABCB2F0B}" srcId="{0C63E386-5C49-4D71-AFA5-8DCC332F9229}" destId="{26D9FF4C-34D2-42BB-A4F6-53C22D01767E}" srcOrd="3" destOrd="0" parTransId="{96CA8474-A72D-4A73-9473-55EC697C0437}" sibTransId="{CECDC5BC-9690-4AF8-91E7-70AFA84EB871}"/>
    <dgm:cxn modelId="{BD91AEAB-CC4D-452F-8A02-F6E147E99C68}" type="presOf" srcId="{AC8148EE-F05D-463B-8437-9D672EFB79A9}" destId="{951AC716-7BD5-4859-8B7B-B51BEE2D0109}" srcOrd="0" destOrd="0" presId="urn:microsoft.com/office/officeart/2005/8/layout/vList3#1"/>
    <dgm:cxn modelId="{4DF9CD7E-1C09-4F5E-81F4-6E6BBF13B91B}" type="presOf" srcId="{1F30A5CE-0D02-425A-8A69-7BDA2D40056C}" destId="{B9AF9FFC-86E1-49D8-A219-1078B9A13946}" srcOrd="0" destOrd="0" presId="urn:microsoft.com/office/officeart/2005/8/layout/vList3#1"/>
    <dgm:cxn modelId="{2D2852D3-A2FF-4843-A83B-A7CA230C0226}" srcId="{0C63E386-5C49-4D71-AFA5-8DCC332F9229}" destId="{AC8148EE-F05D-463B-8437-9D672EFB79A9}" srcOrd="4" destOrd="0" parTransId="{4F2B395B-0D87-4298-BFE1-74AA37230670}" sibTransId="{A8FC2896-C633-4EF7-B79C-F26E3D3BF235}"/>
    <dgm:cxn modelId="{BAF75D97-1B98-4901-8F10-80DB0AA97787}" type="presOf" srcId="{78093B0C-C96B-40E0-A91E-F58774C37A59}" destId="{5395A8BC-4784-4334-A1FC-458C370EF4CA}" srcOrd="0" destOrd="0" presId="urn:microsoft.com/office/officeart/2005/8/layout/vList3#1"/>
    <dgm:cxn modelId="{98B4F974-5F6E-40F5-BEEC-5F739B1A985A}" type="presOf" srcId="{0C63E386-5C49-4D71-AFA5-8DCC332F9229}" destId="{DB73678C-9662-43FF-9D7E-39099D3F09CE}" srcOrd="0" destOrd="0" presId="urn:microsoft.com/office/officeart/2005/8/layout/vList3#1"/>
    <dgm:cxn modelId="{9782BF9A-18B1-48B4-B090-A2BCE719835E}" type="presOf" srcId="{26D9FF4C-34D2-42BB-A4F6-53C22D01767E}" destId="{5F5AAC3E-AAF3-404E-95A0-FEFAADB5A479}" srcOrd="0" destOrd="0" presId="urn:microsoft.com/office/officeart/2005/8/layout/vList3#1"/>
    <dgm:cxn modelId="{C20CC930-8D4E-4865-A9B9-F1B17FAE4433}" type="presOf" srcId="{8EFCD762-54D2-4929-B9F7-5FD70D310E9F}" destId="{1C21BDB4-119E-4E41-8070-403B350BF032}" srcOrd="0" destOrd="0" presId="urn:microsoft.com/office/officeart/2005/8/layout/vList3#1"/>
    <dgm:cxn modelId="{2DEA8498-6CDB-433F-8C6E-65DC8F025FD5}" srcId="{0C63E386-5C49-4D71-AFA5-8DCC332F9229}" destId="{78093B0C-C96B-40E0-A91E-F58774C37A59}" srcOrd="1" destOrd="0" parTransId="{A6AAE74B-353B-40DD-B804-CEE7AC1EA8B9}" sibTransId="{DB8F283F-F695-4963-A624-8DF7EA486D30}"/>
    <dgm:cxn modelId="{A977A19F-5795-42A5-A4E0-C4567C6DB594}" srcId="{0C63E386-5C49-4D71-AFA5-8DCC332F9229}" destId="{8EFCD762-54D2-4929-B9F7-5FD70D310E9F}" srcOrd="2" destOrd="0" parTransId="{EE6656A5-3C11-42C6-8289-25B11C5024F8}" sibTransId="{F3C98659-7FF9-4446-BCE0-7589BDF107C6}"/>
    <dgm:cxn modelId="{3F39E85A-10C0-4E15-AA35-0C7746735334}" srcId="{0C63E386-5C49-4D71-AFA5-8DCC332F9229}" destId="{1F30A5CE-0D02-425A-8A69-7BDA2D40056C}" srcOrd="0" destOrd="0" parTransId="{EDE7C192-40EF-4FE4-BCFD-4CA6F07961FC}" sibTransId="{38F9E025-0487-427A-B48D-50DBCB9874CC}"/>
    <dgm:cxn modelId="{94C6BF9C-9EEC-4159-B950-A9391A3F35D1}" type="presParOf" srcId="{DB73678C-9662-43FF-9D7E-39099D3F09CE}" destId="{DE590043-7EA1-42C0-887E-2D189EED2E51}" srcOrd="0" destOrd="0" presId="urn:microsoft.com/office/officeart/2005/8/layout/vList3#1"/>
    <dgm:cxn modelId="{EF64DB42-B0E7-473E-A0FA-19820565B919}" type="presParOf" srcId="{DE590043-7EA1-42C0-887E-2D189EED2E51}" destId="{12F0C92F-9A18-4E40-AFEE-FC64156BB45A}" srcOrd="0" destOrd="0" presId="urn:microsoft.com/office/officeart/2005/8/layout/vList3#1"/>
    <dgm:cxn modelId="{C04D0F52-3CB8-4226-BB44-CD67D79BC49F}" type="presParOf" srcId="{DE590043-7EA1-42C0-887E-2D189EED2E51}" destId="{B9AF9FFC-86E1-49D8-A219-1078B9A13946}" srcOrd="1" destOrd="0" presId="urn:microsoft.com/office/officeart/2005/8/layout/vList3#1"/>
    <dgm:cxn modelId="{19FAE205-6515-4595-9A7E-9344AFF0EDA9}" type="presParOf" srcId="{DB73678C-9662-43FF-9D7E-39099D3F09CE}" destId="{3FF454A8-AF56-423B-B742-E830A33A2322}" srcOrd="1" destOrd="0" presId="urn:microsoft.com/office/officeart/2005/8/layout/vList3#1"/>
    <dgm:cxn modelId="{A97DD180-BFD6-49B5-BACD-88595EDBEDA5}" type="presParOf" srcId="{DB73678C-9662-43FF-9D7E-39099D3F09CE}" destId="{81320C6E-56DD-421E-9BD2-3F3CE80C100C}" srcOrd="2" destOrd="0" presId="urn:microsoft.com/office/officeart/2005/8/layout/vList3#1"/>
    <dgm:cxn modelId="{AD58AF74-3F55-493D-9D4D-FDEB1D8CDF03}" type="presParOf" srcId="{81320C6E-56DD-421E-9BD2-3F3CE80C100C}" destId="{D6347556-09F8-4BE5-B967-765767B82372}" srcOrd="0" destOrd="0" presId="urn:microsoft.com/office/officeart/2005/8/layout/vList3#1"/>
    <dgm:cxn modelId="{35F87601-F57C-47C4-8550-E8894E5B27D6}" type="presParOf" srcId="{81320C6E-56DD-421E-9BD2-3F3CE80C100C}" destId="{5395A8BC-4784-4334-A1FC-458C370EF4CA}" srcOrd="1" destOrd="0" presId="urn:microsoft.com/office/officeart/2005/8/layout/vList3#1"/>
    <dgm:cxn modelId="{62F6ED6B-0AA8-4F8A-81E9-7FBFEB467F5C}" type="presParOf" srcId="{DB73678C-9662-43FF-9D7E-39099D3F09CE}" destId="{673E2FF2-CDAF-4275-A65E-245F728D205D}" srcOrd="3" destOrd="0" presId="urn:microsoft.com/office/officeart/2005/8/layout/vList3#1"/>
    <dgm:cxn modelId="{380D2D96-17BC-4EC4-86B1-B61DE431E830}" type="presParOf" srcId="{DB73678C-9662-43FF-9D7E-39099D3F09CE}" destId="{8627755A-AA18-49C9-B799-F7F6ADFEFCBF}" srcOrd="4" destOrd="0" presId="urn:microsoft.com/office/officeart/2005/8/layout/vList3#1"/>
    <dgm:cxn modelId="{384B6564-607B-468D-AD5A-4F99D542EA76}" type="presParOf" srcId="{8627755A-AA18-49C9-B799-F7F6ADFEFCBF}" destId="{C4229E73-4F7F-4D05-936D-3B55FD307F60}" srcOrd="0" destOrd="0" presId="urn:microsoft.com/office/officeart/2005/8/layout/vList3#1"/>
    <dgm:cxn modelId="{9417883A-CA2D-4139-A0C4-F067C9429C43}" type="presParOf" srcId="{8627755A-AA18-49C9-B799-F7F6ADFEFCBF}" destId="{1C21BDB4-119E-4E41-8070-403B350BF032}" srcOrd="1" destOrd="0" presId="urn:microsoft.com/office/officeart/2005/8/layout/vList3#1"/>
    <dgm:cxn modelId="{AB8872B1-3906-4875-99B7-3F15E2E81EBB}" type="presParOf" srcId="{DB73678C-9662-43FF-9D7E-39099D3F09CE}" destId="{AA428677-F35B-4BA4-BA2C-C74B09B61235}" srcOrd="5" destOrd="0" presId="urn:microsoft.com/office/officeart/2005/8/layout/vList3#1"/>
    <dgm:cxn modelId="{AF1961F5-30C7-4BDC-BC8B-975528781411}" type="presParOf" srcId="{DB73678C-9662-43FF-9D7E-39099D3F09CE}" destId="{1C45C351-ADB3-42A6-9F7F-2357C2B0ABE3}" srcOrd="6" destOrd="0" presId="urn:microsoft.com/office/officeart/2005/8/layout/vList3#1"/>
    <dgm:cxn modelId="{A5A1F999-DCD3-48D4-82FC-ED9E16BF0853}" type="presParOf" srcId="{1C45C351-ADB3-42A6-9F7F-2357C2B0ABE3}" destId="{933275AE-BDAC-469F-8524-1DE86DF55CD3}" srcOrd="0" destOrd="0" presId="urn:microsoft.com/office/officeart/2005/8/layout/vList3#1"/>
    <dgm:cxn modelId="{E0524A56-0A14-4586-90C9-13F79051A51E}" type="presParOf" srcId="{1C45C351-ADB3-42A6-9F7F-2357C2B0ABE3}" destId="{5F5AAC3E-AAF3-404E-95A0-FEFAADB5A479}" srcOrd="1" destOrd="0" presId="urn:microsoft.com/office/officeart/2005/8/layout/vList3#1"/>
    <dgm:cxn modelId="{633DAA64-C51D-494D-A699-BF398620C3F5}" type="presParOf" srcId="{DB73678C-9662-43FF-9D7E-39099D3F09CE}" destId="{8652EAA2-C3B9-4E09-B486-356B9CF1C61E}" srcOrd="7" destOrd="0" presId="urn:microsoft.com/office/officeart/2005/8/layout/vList3#1"/>
    <dgm:cxn modelId="{D90C0CCB-192D-43AB-B4A0-E48BEB682579}" type="presParOf" srcId="{DB73678C-9662-43FF-9D7E-39099D3F09CE}" destId="{E90191A8-DA57-4CC5-A979-CD6F44B27186}" srcOrd="8" destOrd="0" presId="urn:microsoft.com/office/officeart/2005/8/layout/vList3#1"/>
    <dgm:cxn modelId="{5A922481-D4FA-48A2-B8E8-C3EBD8C7C23C}" type="presParOf" srcId="{E90191A8-DA57-4CC5-A979-CD6F44B27186}" destId="{EFBFF0B9-C233-44DA-8B27-F43C762388D6}" srcOrd="0" destOrd="0" presId="urn:microsoft.com/office/officeart/2005/8/layout/vList3#1"/>
    <dgm:cxn modelId="{B3D6D0D4-7738-4E35-A1E2-7ED6ED6787F5}" type="presParOf" srcId="{E90191A8-DA57-4CC5-A979-CD6F44B27186}" destId="{951AC716-7BD5-4859-8B7B-B51BEE2D010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9139B3-6EF9-4DED-B727-6A986DE7AFD5}" type="doc">
      <dgm:prSet loTypeId="urn:microsoft.com/office/officeart/2005/8/layout/vList3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BA62B4ED-5D81-4DDE-9994-2491322D7F23}">
      <dgm:prSet/>
      <dgm:spPr/>
      <dgm:t>
        <a:bodyPr/>
        <a:lstStyle/>
        <a:p>
          <a:pPr rtl="0"/>
          <a:r>
            <a:rPr lang="cy-GB" noProof="0" dirty="0"/>
            <a:t>Dylid rhoi triniaeth briodol i unrhyw un sy’n cael ei gadw o dan y Ddeddf</a:t>
          </a:r>
        </a:p>
      </dgm:t>
    </dgm:pt>
    <dgm:pt modelId="{C2257690-7F22-4F38-A2F3-F0A1322C78BF}" type="parTrans" cxnId="{03A82A36-8A85-476B-8F5F-553547A3AA17}">
      <dgm:prSet/>
      <dgm:spPr/>
      <dgm:t>
        <a:bodyPr/>
        <a:lstStyle/>
        <a:p>
          <a:endParaRPr lang="en-GB"/>
        </a:p>
      </dgm:t>
    </dgm:pt>
    <dgm:pt modelId="{EA8E4EBA-23ED-47A2-81E3-BB1C2B898927}" type="sibTrans" cxnId="{03A82A36-8A85-476B-8F5F-553547A3AA17}">
      <dgm:prSet/>
      <dgm:spPr/>
      <dgm:t>
        <a:bodyPr/>
        <a:lstStyle/>
        <a:p>
          <a:endParaRPr lang="en-GB"/>
        </a:p>
      </dgm:t>
    </dgm:pt>
    <dgm:pt modelId="{983DE950-F04F-498C-9A41-F381524E11E9}">
      <dgm:prSet/>
      <dgm:spPr/>
      <dgm:t>
        <a:bodyPr/>
        <a:lstStyle/>
        <a:p>
          <a:pPr rtl="0"/>
          <a:r>
            <a:rPr lang="cy-GB" noProof="0" dirty="0"/>
            <a:t>Rhaid </a:t>
          </a:r>
          <a:r>
            <a:rPr lang="cy-GB" noProof="0" dirty="0" smtClean="0"/>
            <a:t>i </a:t>
          </a:r>
          <a:r>
            <a:rPr lang="cy-GB" noProof="0" dirty="0"/>
            <a:t>asiantaethau iechyd, gofal cymdeithasol ac eraill weithio gyda'i gilydd er mwyn darparu gwasanaethau sydd yn effeithiol, hygyrch ac o safon uchel</a:t>
          </a:r>
        </a:p>
      </dgm:t>
    </dgm:pt>
    <dgm:pt modelId="{636B8543-C991-4734-A60B-C6AE67A26126}" type="parTrans" cxnId="{F9CE95B8-2F96-4F61-9D5D-44264244045D}">
      <dgm:prSet/>
      <dgm:spPr/>
      <dgm:t>
        <a:bodyPr/>
        <a:lstStyle/>
        <a:p>
          <a:endParaRPr lang="en-GB"/>
        </a:p>
      </dgm:t>
    </dgm:pt>
    <dgm:pt modelId="{F5D85986-7750-48A2-B75F-7E2DEDA34B68}" type="sibTrans" cxnId="{F9CE95B8-2F96-4F61-9D5D-44264244045D}">
      <dgm:prSet/>
      <dgm:spPr/>
      <dgm:t>
        <a:bodyPr/>
        <a:lstStyle/>
        <a:p>
          <a:endParaRPr lang="en-GB"/>
        </a:p>
      </dgm:t>
    </dgm:pt>
    <dgm:pt modelId="{DA2895FD-1FBE-415F-A48D-563B68386098}">
      <dgm:prSet/>
      <dgm:spPr/>
      <dgm:t>
        <a:bodyPr/>
        <a:lstStyle/>
        <a:p>
          <a:pPr rtl="0"/>
          <a:r>
            <a:rPr lang="cy-GB" noProof="0" dirty="0"/>
            <a:t>Dylai staff feddu ar sgiliau a gwybodaeth ddigonol o’r Ddeddf er mwyn cefnogi cleifion</a:t>
          </a:r>
        </a:p>
      </dgm:t>
    </dgm:pt>
    <dgm:pt modelId="{0B87C314-A849-4CB7-B5B9-868EE09630F7}" type="parTrans" cxnId="{66C8181C-7FA1-4282-A0BF-DBE148D91D64}">
      <dgm:prSet/>
      <dgm:spPr/>
      <dgm:t>
        <a:bodyPr/>
        <a:lstStyle/>
        <a:p>
          <a:endParaRPr lang="en-GB"/>
        </a:p>
      </dgm:t>
    </dgm:pt>
    <dgm:pt modelId="{8580D272-1097-4584-81E9-C6F6E0A287DF}" type="sibTrans" cxnId="{66C8181C-7FA1-4282-A0BF-DBE148D91D64}">
      <dgm:prSet/>
      <dgm:spPr/>
      <dgm:t>
        <a:bodyPr/>
        <a:lstStyle/>
        <a:p>
          <a:endParaRPr lang="en-GB"/>
        </a:p>
      </dgm:t>
    </dgm:pt>
    <dgm:pt modelId="{112D3BF8-29B4-49A2-83D7-83087ABB5928}">
      <dgm:prSet/>
      <dgm:spPr/>
      <dgm:t>
        <a:bodyPr/>
        <a:lstStyle/>
        <a:p>
          <a:pPr rtl="0"/>
          <a:r>
            <a:rPr lang="cy-GB" noProof="0" dirty="0"/>
            <a:t>Dylid cael mecanweithiau clir er mwyn sicrhau cymorth arbenigol i'r sawl sydd ag anghenion ychwanegol</a:t>
          </a:r>
        </a:p>
      </dgm:t>
    </dgm:pt>
    <dgm:pt modelId="{F8B713BA-9FFB-48FC-8B19-5AB1B1A0F0BB}" type="parTrans" cxnId="{7F349334-8D12-4E30-AF12-B902D1407713}">
      <dgm:prSet/>
      <dgm:spPr/>
      <dgm:t>
        <a:bodyPr/>
        <a:lstStyle/>
        <a:p>
          <a:endParaRPr lang="en-GB"/>
        </a:p>
      </dgm:t>
    </dgm:pt>
    <dgm:pt modelId="{DD9FCBCD-48A2-4B62-96F6-7533C8DF8778}" type="sibTrans" cxnId="{7F349334-8D12-4E30-AF12-B902D1407713}">
      <dgm:prSet/>
      <dgm:spPr/>
      <dgm:t>
        <a:bodyPr/>
        <a:lstStyle/>
        <a:p>
          <a:endParaRPr lang="en-GB"/>
        </a:p>
      </dgm:t>
    </dgm:pt>
    <dgm:pt modelId="{529479F5-7136-4397-98A3-5E8BF914DCE5}" type="pres">
      <dgm:prSet presAssocID="{AE9139B3-6EF9-4DED-B727-6A986DE7AF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6486D4-4CB3-4C11-9F71-7A40E84F50C6}" type="pres">
      <dgm:prSet presAssocID="{BA62B4ED-5D81-4DDE-9994-2491322D7F23}" presName="composite" presStyleCnt="0"/>
      <dgm:spPr/>
    </dgm:pt>
    <dgm:pt modelId="{C27E169B-9018-4906-A6CA-BACADB17F18E}" type="pres">
      <dgm:prSet presAssocID="{BA62B4ED-5D81-4DDE-9994-2491322D7F23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77A626-9C67-446B-9319-7F9C0FC2549C}" type="pres">
      <dgm:prSet presAssocID="{BA62B4ED-5D81-4DDE-9994-2491322D7F2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038422-D56C-4B9C-8797-A5E7243893DB}" type="pres">
      <dgm:prSet presAssocID="{EA8E4EBA-23ED-47A2-81E3-BB1C2B898927}" presName="spacing" presStyleCnt="0"/>
      <dgm:spPr/>
    </dgm:pt>
    <dgm:pt modelId="{BB87A653-B650-40B7-9F64-7E4603BAF1E1}" type="pres">
      <dgm:prSet presAssocID="{983DE950-F04F-498C-9A41-F381524E11E9}" presName="composite" presStyleCnt="0"/>
      <dgm:spPr/>
    </dgm:pt>
    <dgm:pt modelId="{8AFFF72F-9C62-4C6B-A580-B9C22E847B3D}" type="pres">
      <dgm:prSet presAssocID="{983DE950-F04F-498C-9A41-F381524E11E9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9D94A43-38B2-446F-93A9-FE530E25EEED}" type="pres">
      <dgm:prSet presAssocID="{983DE950-F04F-498C-9A41-F381524E11E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AFC70F-C414-438D-BF80-ABE03851F4CF}" type="pres">
      <dgm:prSet presAssocID="{F5D85986-7750-48A2-B75F-7E2DEDA34B68}" presName="spacing" presStyleCnt="0"/>
      <dgm:spPr/>
    </dgm:pt>
    <dgm:pt modelId="{8B0DA140-5510-48CD-B7F2-D6EBE28BDC17}" type="pres">
      <dgm:prSet presAssocID="{DA2895FD-1FBE-415F-A48D-563B68386098}" presName="composite" presStyleCnt="0"/>
      <dgm:spPr/>
    </dgm:pt>
    <dgm:pt modelId="{237CE07C-EA97-456B-9713-068E182D6A5D}" type="pres">
      <dgm:prSet presAssocID="{DA2895FD-1FBE-415F-A48D-563B68386098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8C5D0DB-140A-4DC4-B8FB-EAB93D2B4440}" type="pres">
      <dgm:prSet presAssocID="{DA2895FD-1FBE-415F-A48D-563B6838609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3CAE76-C915-485F-BE00-9A1E89B2DF12}" type="pres">
      <dgm:prSet presAssocID="{8580D272-1097-4584-81E9-C6F6E0A287DF}" presName="spacing" presStyleCnt="0"/>
      <dgm:spPr/>
    </dgm:pt>
    <dgm:pt modelId="{9F65B04C-17BD-4C39-9912-E675C57D495F}" type="pres">
      <dgm:prSet presAssocID="{112D3BF8-29B4-49A2-83D7-83087ABB5928}" presName="composite" presStyleCnt="0"/>
      <dgm:spPr/>
    </dgm:pt>
    <dgm:pt modelId="{969F58FA-E274-4908-9A74-933AEFFC35DD}" type="pres">
      <dgm:prSet presAssocID="{112D3BF8-29B4-49A2-83D7-83087ABB5928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36D5180-D86D-4D43-9684-63FF7CD8E4C1}" type="pres">
      <dgm:prSet presAssocID="{112D3BF8-29B4-49A2-83D7-83087ABB592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475B7D2-0ED7-4B1C-A733-241345B24E49}" type="presOf" srcId="{112D3BF8-29B4-49A2-83D7-83087ABB5928}" destId="{B36D5180-D86D-4D43-9684-63FF7CD8E4C1}" srcOrd="0" destOrd="0" presId="urn:microsoft.com/office/officeart/2005/8/layout/vList3#2"/>
    <dgm:cxn modelId="{F9CE95B8-2F96-4F61-9D5D-44264244045D}" srcId="{AE9139B3-6EF9-4DED-B727-6A986DE7AFD5}" destId="{983DE950-F04F-498C-9A41-F381524E11E9}" srcOrd="1" destOrd="0" parTransId="{636B8543-C991-4734-A60B-C6AE67A26126}" sibTransId="{F5D85986-7750-48A2-B75F-7E2DEDA34B68}"/>
    <dgm:cxn modelId="{66C8181C-7FA1-4282-A0BF-DBE148D91D64}" srcId="{AE9139B3-6EF9-4DED-B727-6A986DE7AFD5}" destId="{DA2895FD-1FBE-415F-A48D-563B68386098}" srcOrd="2" destOrd="0" parTransId="{0B87C314-A849-4CB7-B5B9-868EE09630F7}" sibTransId="{8580D272-1097-4584-81E9-C6F6E0A287DF}"/>
    <dgm:cxn modelId="{9294D29C-72F1-4F69-AF4C-235FEF890741}" type="presOf" srcId="{AE9139B3-6EF9-4DED-B727-6A986DE7AFD5}" destId="{529479F5-7136-4397-98A3-5E8BF914DCE5}" srcOrd="0" destOrd="0" presId="urn:microsoft.com/office/officeart/2005/8/layout/vList3#2"/>
    <dgm:cxn modelId="{03A82A36-8A85-476B-8F5F-553547A3AA17}" srcId="{AE9139B3-6EF9-4DED-B727-6A986DE7AFD5}" destId="{BA62B4ED-5D81-4DDE-9994-2491322D7F23}" srcOrd="0" destOrd="0" parTransId="{C2257690-7F22-4F38-A2F3-F0A1322C78BF}" sibTransId="{EA8E4EBA-23ED-47A2-81E3-BB1C2B898927}"/>
    <dgm:cxn modelId="{35C573D5-818B-4F67-A3E6-CFA15962D5EC}" type="presOf" srcId="{983DE950-F04F-498C-9A41-F381524E11E9}" destId="{D9D94A43-38B2-446F-93A9-FE530E25EEED}" srcOrd="0" destOrd="0" presId="urn:microsoft.com/office/officeart/2005/8/layout/vList3#2"/>
    <dgm:cxn modelId="{7F349334-8D12-4E30-AF12-B902D1407713}" srcId="{AE9139B3-6EF9-4DED-B727-6A986DE7AFD5}" destId="{112D3BF8-29B4-49A2-83D7-83087ABB5928}" srcOrd="3" destOrd="0" parTransId="{F8B713BA-9FFB-48FC-8B19-5AB1B1A0F0BB}" sibTransId="{DD9FCBCD-48A2-4B62-96F6-7533C8DF8778}"/>
    <dgm:cxn modelId="{4DB13BEA-F051-45BB-A062-23B572E46CB9}" type="presOf" srcId="{DA2895FD-1FBE-415F-A48D-563B68386098}" destId="{28C5D0DB-140A-4DC4-B8FB-EAB93D2B4440}" srcOrd="0" destOrd="0" presId="urn:microsoft.com/office/officeart/2005/8/layout/vList3#2"/>
    <dgm:cxn modelId="{3849A4B9-5DF8-4E94-BCE4-E77D842D89FE}" type="presOf" srcId="{BA62B4ED-5D81-4DDE-9994-2491322D7F23}" destId="{E977A626-9C67-446B-9319-7F9C0FC2549C}" srcOrd="0" destOrd="0" presId="urn:microsoft.com/office/officeart/2005/8/layout/vList3#2"/>
    <dgm:cxn modelId="{6B508EFC-B9B9-4B38-B665-046E9786527D}" type="presParOf" srcId="{529479F5-7136-4397-98A3-5E8BF914DCE5}" destId="{E26486D4-4CB3-4C11-9F71-7A40E84F50C6}" srcOrd="0" destOrd="0" presId="urn:microsoft.com/office/officeart/2005/8/layout/vList3#2"/>
    <dgm:cxn modelId="{5BF60178-059C-427B-9E26-F627AF59E0F8}" type="presParOf" srcId="{E26486D4-4CB3-4C11-9F71-7A40E84F50C6}" destId="{C27E169B-9018-4906-A6CA-BACADB17F18E}" srcOrd="0" destOrd="0" presId="urn:microsoft.com/office/officeart/2005/8/layout/vList3#2"/>
    <dgm:cxn modelId="{2CFBABDE-0DF4-4643-9637-328764A90309}" type="presParOf" srcId="{E26486D4-4CB3-4C11-9F71-7A40E84F50C6}" destId="{E977A626-9C67-446B-9319-7F9C0FC2549C}" srcOrd="1" destOrd="0" presId="urn:microsoft.com/office/officeart/2005/8/layout/vList3#2"/>
    <dgm:cxn modelId="{C62CBB84-8854-450E-9FB4-53EDAAA562AB}" type="presParOf" srcId="{529479F5-7136-4397-98A3-5E8BF914DCE5}" destId="{32038422-D56C-4B9C-8797-A5E7243893DB}" srcOrd="1" destOrd="0" presId="urn:microsoft.com/office/officeart/2005/8/layout/vList3#2"/>
    <dgm:cxn modelId="{6A074AC3-2BBE-4F7A-8166-06EE629C7570}" type="presParOf" srcId="{529479F5-7136-4397-98A3-5E8BF914DCE5}" destId="{BB87A653-B650-40B7-9F64-7E4603BAF1E1}" srcOrd="2" destOrd="0" presId="urn:microsoft.com/office/officeart/2005/8/layout/vList3#2"/>
    <dgm:cxn modelId="{8A682897-459D-411A-A264-5CE03D137942}" type="presParOf" srcId="{BB87A653-B650-40B7-9F64-7E4603BAF1E1}" destId="{8AFFF72F-9C62-4C6B-A580-B9C22E847B3D}" srcOrd="0" destOrd="0" presId="urn:microsoft.com/office/officeart/2005/8/layout/vList3#2"/>
    <dgm:cxn modelId="{F806F5EB-2A23-4EF5-AF2F-5236AB531AD4}" type="presParOf" srcId="{BB87A653-B650-40B7-9F64-7E4603BAF1E1}" destId="{D9D94A43-38B2-446F-93A9-FE530E25EEED}" srcOrd="1" destOrd="0" presId="urn:microsoft.com/office/officeart/2005/8/layout/vList3#2"/>
    <dgm:cxn modelId="{A23E73EC-30CE-4193-9E53-03400858385A}" type="presParOf" srcId="{529479F5-7136-4397-98A3-5E8BF914DCE5}" destId="{6BAFC70F-C414-438D-BF80-ABE03851F4CF}" srcOrd="3" destOrd="0" presId="urn:microsoft.com/office/officeart/2005/8/layout/vList3#2"/>
    <dgm:cxn modelId="{4DD4B8D9-CA0E-4A6E-A093-A9DBEEC902EF}" type="presParOf" srcId="{529479F5-7136-4397-98A3-5E8BF914DCE5}" destId="{8B0DA140-5510-48CD-B7F2-D6EBE28BDC17}" srcOrd="4" destOrd="0" presId="urn:microsoft.com/office/officeart/2005/8/layout/vList3#2"/>
    <dgm:cxn modelId="{7CB3DBC1-43FA-49F7-9B38-0494588EEBE7}" type="presParOf" srcId="{8B0DA140-5510-48CD-B7F2-D6EBE28BDC17}" destId="{237CE07C-EA97-456B-9713-068E182D6A5D}" srcOrd="0" destOrd="0" presId="urn:microsoft.com/office/officeart/2005/8/layout/vList3#2"/>
    <dgm:cxn modelId="{7B095385-E9FB-44CF-98DC-997AA742251B}" type="presParOf" srcId="{8B0DA140-5510-48CD-B7F2-D6EBE28BDC17}" destId="{28C5D0DB-140A-4DC4-B8FB-EAB93D2B4440}" srcOrd="1" destOrd="0" presId="urn:microsoft.com/office/officeart/2005/8/layout/vList3#2"/>
    <dgm:cxn modelId="{B111CC65-BF53-4CD8-AF52-393CF6EA636B}" type="presParOf" srcId="{529479F5-7136-4397-98A3-5E8BF914DCE5}" destId="{7F3CAE76-C915-485F-BE00-9A1E89B2DF12}" srcOrd="5" destOrd="0" presId="urn:microsoft.com/office/officeart/2005/8/layout/vList3#2"/>
    <dgm:cxn modelId="{38AB8246-6643-4644-9831-9085DEC67C30}" type="presParOf" srcId="{529479F5-7136-4397-98A3-5E8BF914DCE5}" destId="{9F65B04C-17BD-4C39-9912-E675C57D495F}" srcOrd="6" destOrd="0" presId="urn:microsoft.com/office/officeart/2005/8/layout/vList3#2"/>
    <dgm:cxn modelId="{8F567A8F-D78C-48AD-B472-467B05FC7B98}" type="presParOf" srcId="{9F65B04C-17BD-4C39-9912-E675C57D495F}" destId="{969F58FA-E274-4908-9A74-933AEFFC35DD}" srcOrd="0" destOrd="0" presId="urn:microsoft.com/office/officeart/2005/8/layout/vList3#2"/>
    <dgm:cxn modelId="{872A37FE-D094-4685-99B6-1984379830AF}" type="presParOf" srcId="{9F65B04C-17BD-4C39-9912-E675C57D495F}" destId="{B36D5180-D86D-4D43-9684-63FF7CD8E4C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3DF646-A42B-4528-95C9-997ED0F347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3941BF5-F013-4B51-AE78-BF97495B9AB7}">
      <dgm:prSet/>
      <dgm:spPr/>
      <dgm:t>
        <a:bodyPr/>
        <a:lstStyle/>
        <a:p>
          <a:pPr rtl="0"/>
          <a:r>
            <a:rPr lang="cy-GB" noProof="0" dirty="0"/>
            <a:t>Mae’r Mesur yn gyfraith sydd wedi ei llunio gan Lywodraeth Cymru – ac mae’n ddeddfwriaeth gynradd</a:t>
          </a:r>
        </a:p>
      </dgm:t>
    </dgm:pt>
    <dgm:pt modelId="{5A73DEA2-8817-46EC-9ADA-F85877B0CB29}" type="parTrans" cxnId="{28431645-E4A0-4E1D-90D7-4BEB5FA73B9E}">
      <dgm:prSet/>
      <dgm:spPr/>
      <dgm:t>
        <a:bodyPr/>
        <a:lstStyle/>
        <a:p>
          <a:endParaRPr lang="en-GB"/>
        </a:p>
      </dgm:t>
    </dgm:pt>
    <dgm:pt modelId="{F89B254A-6DEA-4E31-AD9F-41E97C1F183F}" type="sibTrans" cxnId="{28431645-E4A0-4E1D-90D7-4BEB5FA73B9E}">
      <dgm:prSet/>
      <dgm:spPr/>
      <dgm:t>
        <a:bodyPr/>
        <a:lstStyle/>
        <a:p>
          <a:endParaRPr lang="en-GB"/>
        </a:p>
      </dgm:t>
    </dgm:pt>
    <dgm:pt modelId="{94F7C1A8-C3B5-4E7A-A62A-528279B99B1A}">
      <dgm:prSet/>
      <dgm:spPr/>
      <dgm:t>
        <a:bodyPr/>
        <a:lstStyle/>
        <a:p>
          <a:pPr rtl="0"/>
          <a:r>
            <a:rPr lang="cy-GB" noProof="0" dirty="0"/>
            <a:t>Roedd y Mesur wedi gwneud newidiadau deddfwriaethol i’r broses o asesu a chynllunio gofal a thriniaeth pobl sydd </a:t>
          </a:r>
          <a:r>
            <a:rPr lang="cy-GB" noProof="0" dirty="0" smtClean="0"/>
            <a:t/>
          </a:r>
          <a:br>
            <a:rPr lang="cy-GB" noProof="0" dirty="0" smtClean="0"/>
          </a:br>
          <a:r>
            <a:rPr lang="cy-GB" noProof="0" dirty="0" smtClean="0"/>
            <a:t>â </a:t>
          </a:r>
          <a:r>
            <a:rPr lang="cy-GB" noProof="0" dirty="0"/>
            <a:t>chyflyrau iechyd meddwl</a:t>
          </a:r>
        </a:p>
      </dgm:t>
    </dgm:pt>
    <dgm:pt modelId="{3581D924-1AF1-4EDD-9095-9F4B59CCBF27}" type="parTrans" cxnId="{8B8FF1AA-3FF7-41EB-9C99-2B2991502ED2}">
      <dgm:prSet/>
      <dgm:spPr/>
      <dgm:t>
        <a:bodyPr/>
        <a:lstStyle/>
        <a:p>
          <a:endParaRPr lang="en-GB"/>
        </a:p>
      </dgm:t>
    </dgm:pt>
    <dgm:pt modelId="{24B1478B-B24D-41FA-AA6D-A7F4DD114F9C}" type="sibTrans" cxnId="{8B8FF1AA-3FF7-41EB-9C99-2B2991502ED2}">
      <dgm:prSet/>
      <dgm:spPr/>
      <dgm:t>
        <a:bodyPr/>
        <a:lstStyle/>
        <a:p>
          <a:endParaRPr lang="en-GB"/>
        </a:p>
      </dgm:t>
    </dgm:pt>
    <dgm:pt modelId="{33E22643-947A-4FC5-B2BF-2FF23BC7AF85}" type="pres">
      <dgm:prSet presAssocID="{113DF646-A42B-4528-95C9-997ED0F347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D21006-4B8A-4191-8D51-725539DE45FF}" type="pres">
      <dgm:prSet presAssocID="{23941BF5-F013-4B51-AE78-BF97495B9AB7}" presName="parentText" presStyleLbl="node1" presStyleIdx="0" presStyleCnt="2" custScaleY="8149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436512-90AB-4589-9426-E4F9FECCB51F}" type="pres">
      <dgm:prSet presAssocID="{F89B254A-6DEA-4E31-AD9F-41E97C1F183F}" presName="spacer" presStyleCnt="0"/>
      <dgm:spPr/>
    </dgm:pt>
    <dgm:pt modelId="{CBAAFA43-513D-4770-9F3E-71F73C2898E6}" type="pres">
      <dgm:prSet presAssocID="{94F7C1A8-C3B5-4E7A-A62A-528279B99B1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8B50D37-8485-4CF0-935D-E2B8385D5D7F}" type="presOf" srcId="{113DF646-A42B-4528-95C9-997ED0F34764}" destId="{33E22643-947A-4FC5-B2BF-2FF23BC7AF85}" srcOrd="0" destOrd="0" presId="urn:microsoft.com/office/officeart/2005/8/layout/vList2"/>
    <dgm:cxn modelId="{28431645-E4A0-4E1D-90D7-4BEB5FA73B9E}" srcId="{113DF646-A42B-4528-95C9-997ED0F34764}" destId="{23941BF5-F013-4B51-AE78-BF97495B9AB7}" srcOrd="0" destOrd="0" parTransId="{5A73DEA2-8817-46EC-9ADA-F85877B0CB29}" sibTransId="{F89B254A-6DEA-4E31-AD9F-41E97C1F183F}"/>
    <dgm:cxn modelId="{39149A5F-DA42-44A6-8070-594C16221FE4}" type="presOf" srcId="{94F7C1A8-C3B5-4E7A-A62A-528279B99B1A}" destId="{CBAAFA43-513D-4770-9F3E-71F73C2898E6}" srcOrd="0" destOrd="0" presId="urn:microsoft.com/office/officeart/2005/8/layout/vList2"/>
    <dgm:cxn modelId="{24733882-F725-400C-BAF1-FD0B550CECB6}" type="presOf" srcId="{23941BF5-F013-4B51-AE78-BF97495B9AB7}" destId="{12D21006-4B8A-4191-8D51-725539DE45FF}" srcOrd="0" destOrd="0" presId="urn:microsoft.com/office/officeart/2005/8/layout/vList2"/>
    <dgm:cxn modelId="{8B8FF1AA-3FF7-41EB-9C99-2B2991502ED2}" srcId="{113DF646-A42B-4528-95C9-997ED0F34764}" destId="{94F7C1A8-C3B5-4E7A-A62A-528279B99B1A}" srcOrd="1" destOrd="0" parTransId="{3581D924-1AF1-4EDD-9095-9F4B59CCBF27}" sibTransId="{24B1478B-B24D-41FA-AA6D-A7F4DD114F9C}"/>
    <dgm:cxn modelId="{0E3F2AC9-5CF7-4A7A-A5CB-8499A30C10AC}" type="presParOf" srcId="{33E22643-947A-4FC5-B2BF-2FF23BC7AF85}" destId="{12D21006-4B8A-4191-8D51-725539DE45FF}" srcOrd="0" destOrd="0" presId="urn:microsoft.com/office/officeart/2005/8/layout/vList2"/>
    <dgm:cxn modelId="{8402766C-DACA-4CBE-BFDE-3AEC199CA2D2}" type="presParOf" srcId="{33E22643-947A-4FC5-B2BF-2FF23BC7AF85}" destId="{C5436512-90AB-4589-9426-E4F9FECCB51F}" srcOrd="1" destOrd="0" presId="urn:microsoft.com/office/officeart/2005/8/layout/vList2"/>
    <dgm:cxn modelId="{0E3A7E36-C6A9-4220-B14E-DC0800EF5BFB}" type="presParOf" srcId="{33E22643-947A-4FC5-B2BF-2FF23BC7AF85}" destId="{CBAAFA43-513D-4770-9F3E-71F73C2898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1150F3-FEC9-4275-8CF9-12564C0FE65B}" type="doc">
      <dgm:prSet loTypeId="urn:microsoft.com/office/officeart/2005/8/layout/vList2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GB"/>
        </a:p>
      </dgm:t>
    </dgm:pt>
    <dgm:pt modelId="{DD6C6706-3A73-41D7-90C5-9A0B298A381D}">
      <dgm:prSet/>
      <dgm:spPr/>
      <dgm:t>
        <a:bodyPr/>
        <a:lstStyle/>
        <a:p>
          <a:pPr rtl="0"/>
          <a:r>
            <a:rPr lang="en-GB" dirty="0"/>
            <a:t>Rhan </a:t>
          </a:r>
          <a:r>
            <a:rPr lang="en-GB" dirty="0" smtClean="0"/>
            <a:t>1 – </a:t>
          </a:r>
          <a:r>
            <a:rPr lang="en-GB" dirty="0"/>
            <a:t>Gwasanaethau cymorth iechyd meddwl cynradd lleol</a:t>
          </a:r>
        </a:p>
      </dgm:t>
    </dgm:pt>
    <dgm:pt modelId="{91DA0EFB-4476-41FA-AD7E-806D018B3100}" type="parTrans" cxnId="{F2F8CFD1-9D43-442F-96F4-9A9E916AD762}">
      <dgm:prSet/>
      <dgm:spPr/>
      <dgm:t>
        <a:bodyPr/>
        <a:lstStyle/>
        <a:p>
          <a:endParaRPr lang="en-GB"/>
        </a:p>
      </dgm:t>
    </dgm:pt>
    <dgm:pt modelId="{7AAEEFBD-D40F-43D2-BAE8-2F9C52C8A26B}" type="sibTrans" cxnId="{F2F8CFD1-9D43-442F-96F4-9A9E916AD762}">
      <dgm:prSet/>
      <dgm:spPr/>
      <dgm:t>
        <a:bodyPr/>
        <a:lstStyle/>
        <a:p>
          <a:endParaRPr lang="en-GB"/>
        </a:p>
      </dgm:t>
    </dgm:pt>
    <dgm:pt modelId="{C5F5411E-0583-4434-A01F-18A707699484}">
      <dgm:prSet/>
      <dgm:spPr/>
      <dgm:t>
        <a:bodyPr/>
        <a:lstStyle/>
        <a:p>
          <a:pPr rtl="0"/>
          <a:r>
            <a:rPr lang="en-GB" dirty="0"/>
            <a:t>Rhan 2 – Cydlynu cynllun gofal a thrinaieth ar gyfer defnyddwyr gwasanaeth iechyd </a:t>
          </a:r>
          <a:r>
            <a:rPr lang="en-GB" dirty="0" smtClean="0"/>
            <a:t/>
          </a:r>
          <a:br>
            <a:rPr lang="en-GB" dirty="0" smtClean="0"/>
          </a:br>
          <a:r>
            <a:rPr lang="en-GB" dirty="0" smtClean="0"/>
            <a:t>meddwl </a:t>
          </a:r>
          <a:r>
            <a:rPr lang="en-GB" dirty="0"/>
            <a:t>eilaidd</a:t>
          </a:r>
        </a:p>
      </dgm:t>
    </dgm:pt>
    <dgm:pt modelId="{432499B9-606A-489D-B212-29589DB92335}" type="parTrans" cxnId="{CCE46FF9-E243-46F1-891B-1DC12D86B8A4}">
      <dgm:prSet/>
      <dgm:spPr/>
      <dgm:t>
        <a:bodyPr/>
        <a:lstStyle/>
        <a:p>
          <a:endParaRPr lang="en-GB"/>
        </a:p>
      </dgm:t>
    </dgm:pt>
    <dgm:pt modelId="{650E038F-5689-4A6A-A500-DD07FD93C83E}" type="sibTrans" cxnId="{CCE46FF9-E243-46F1-891B-1DC12D86B8A4}">
      <dgm:prSet/>
      <dgm:spPr/>
      <dgm:t>
        <a:bodyPr/>
        <a:lstStyle/>
        <a:p>
          <a:endParaRPr lang="en-GB"/>
        </a:p>
      </dgm:t>
    </dgm:pt>
    <dgm:pt modelId="{29C2CF18-58D6-4466-AED8-C57C6D8CF55B}">
      <dgm:prSet/>
      <dgm:spPr/>
      <dgm:t>
        <a:bodyPr/>
        <a:lstStyle/>
        <a:p>
          <a:pPr rtl="0"/>
          <a:r>
            <a:rPr lang="en-GB" dirty="0"/>
            <a:t>Rhan 3 – Asesiadau o gyn-ddefnyddwyr o wasanaethau iechyd meddwl eilaidd</a:t>
          </a:r>
        </a:p>
      </dgm:t>
    </dgm:pt>
    <dgm:pt modelId="{2FAA7237-8E70-4255-97B1-9BF65CC0236A}" type="parTrans" cxnId="{4C93820D-2621-4D1A-9542-14A858E282B2}">
      <dgm:prSet/>
      <dgm:spPr/>
      <dgm:t>
        <a:bodyPr/>
        <a:lstStyle/>
        <a:p>
          <a:endParaRPr lang="en-GB"/>
        </a:p>
      </dgm:t>
    </dgm:pt>
    <dgm:pt modelId="{31C2C260-9974-4C74-9768-EF97FDC0DDCE}" type="sibTrans" cxnId="{4C93820D-2621-4D1A-9542-14A858E282B2}">
      <dgm:prSet/>
      <dgm:spPr/>
      <dgm:t>
        <a:bodyPr/>
        <a:lstStyle/>
        <a:p>
          <a:endParaRPr lang="en-GB"/>
        </a:p>
      </dgm:t>
    </dgm:pt>
    <dgm:pt modelId="{95100384-CC9C-4EEF-8BC5-8E3373C835A6}">
      <dgm:prSet/>
      <dgm:spPr/>
      <dgm:t>
        <a:bodyPr/>
        <a:lstStyle/>
        <a:p>
          <a:pPr rtl="0"/>
          <a:r>
            <a:rPr lang="en-GB" dirty="0"/>
            <a:t>Rhan 4 – Eiriolaeth  Iechyd Meddwl  </a:t>
          </a:r>
        </a:p>
      </dgm:t>
    </dgm:pt>
    <dgm:pt modelId="{E9C4559A-E522-4A39-BC77-7B4F192D7331}" type="parTrans" cxnId="{382FCAD5-0AE6-403A-BA40-5B6AD11AF9C4}">
      <dgm:prSet/>
      <dgm:spPr/>
      <dgm:t>
        <a:bodyPr/>
        <a:lstStyle/>
        <a:p>
          <a:endParaRPr lang="en-GB"/>
        </a:p>
      </dgm:t>
    </dgm:pt>
    <dgm:pt modelId="{B3FD5C34-5386-43FC-B2AD-8CC3345B5E2D}" type="sibTrans" cxnId="{382FCAD5-0AE6-403A-BA40-5B6AD11AF9C4}">
      <dgm:prSet/>
      <dgm:spPr/>
      <dgm:t>
        <a:bodyPr/>
        <a:lstStyle/>
        <a:p>
          <a:endParaRPr lang="en-GB"/>
        </a:p>
      </dgm:t>
    </dgm:pt>
    <dgm:pt modelId="{06A6FB17-D9FE-47A9-9E8A-1478F090453E}">
      <dgm:prSet/>
      <dgm:spPr/>
      <dgm:t>
        <a:bodyPr/>
        <a:lstStyle/>
        <a:p>
          <a:pPr rtl="0"/>
          <a:r>
            <a:rPr lang="en-GB" dirty="0"/>
            <a:t>Rhan 5 – Cyffredinol</a:t>
          </a:r>
        </a:p>
      </dgm:t>
    </dgm:pt>
    <dgm:pt modelId="{54175C4A-6FB6-45B8-8198-4DE789E0F220}" type="parTrans" cxnId="{FA6F310E-F452-4563-8516-AA65729223DC}">
      <dgm:prSet/>
      <dgm:spPr/>
      <dgm:t>
        <a:bodyPr/>
        <a:lstStyle/>
        <a:p>
          <a:endParaRPr lang="en-GB"/>
        </a:p>
      </dgm:t>
    </dgm:pt>
    <dgm:pt modelId="{3F78E487-DD53-49DB-B3A7-675D2308A961}" type="sibTrans" cxnId="{FA6F310E-F452-4563-8516-AA65729223DC}">
      <dgm:prSet/>
      <dgm:spPr/>
      <dgm:t>
        <a:bodyPr/>
        <a:lstStyle/>
        <a:p>
          <a:endParaRPr lang="en-GB"/>
        </a:p>
      </dgm:t>
    </dgm:pt>
    <dgm:pt modelId="{2F997EBC-FD56-41ED-9399-5A0576F9666E}">
      <dgm:prSet/>
      <dgm:spPr/>
      <dgm:t>
        <a:bodyPr/>
        <a:lstStyle/>
        <a:p>
          <a:pPr rtl="0"/>
          <a:r>
            <a:rPr lang="en-GB" dirty="0"/>
            <a:t>Rhan 6 – Amrywiol ac </a:t>
          </a:r>
          <a:r>
            <a:rPr lang="en-GB" dirty="0" smtClean="0"/>
            <a:t>atodol </a:t>
          </a:r>
          <a:endParaRPr lang="en-GB" dirty="0"/>
        </a:p>
      </dgm:t>
    </dgm:pt>
    <dgm:pt modelId="{9CD6082F-3FEC-41F9-85AD-DF2226B04348}" type="parTrans" cxnId="{8ADF1D90-3371-444A-9E94-042DA49E2ED6}">
      <dgm:prSet/>
      <dgm:spPr/>
      <dgm:t>
        <a:bodyPr/>
        <a:lstStyle/>
        <a:p>
          <a:endParaRPr lang="en-GB"/>
        </a:p>
      </dgm:t>
    </dgm:pt>
    <dgm:pt modelId="{6C89DD46-1348-48E1-9CB0-9C2DC8C13994}" type="sibTrans" cxnId="{8ADF1D90-3371-444A-9E94-042DA49E2ED6}">
      <dgm:prSet/>
      <dgm:spPr/>
      <dgm:t>
        <a:bodyPr/>
        <a:lstStyle/>
        <a:p>
          <a:endParaRPr lang="en-GB"/>
        </a:p>
      </dgm:t>
    </dgm:pt>
    <dgm:pt modelId="{5553FBFA-4B50-4508-94C0-22A58CF14613}" type="pres">
      <dgm:prSet presAssocID="{2D1150F3-FEC9-4275-8CF9-12564C0FE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2CE44E-B51F-44F0-90B9-81EAFA9715B1}" type="pres">
      <dgm:prSet presAssocID="{DD6C6706-3A73-41D7-90C5-9A0B298A38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4978F1-141A-4F65-99A7-301D96EB4AE8}" type="pres">
      <dgm:prSet presAssocID="{7AAEEFBD-D40F-43D2-BAE8-2F9C52C8A26B}" presName="spacer" presStyleCnt="0"/>
      <dgm:spPr/>
    </dgm:pt>
    <dgm:pt modelId="{323FD968-042C-4702-9307-E4FCA127B804}" type="pres">
      <dgm:prSet presAssocID="{C5F5411E-0583-4434-A01F-18A707699484}" presName="parentText" presStyleLbl="node1" presStyleIdx="1" presStyleCnt="6" custLinFactNeighborY="5149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02192F-F891-45AA-92AA-D45161341020}" type="pres">
      <dgm:prSet presAssocID="{650E038F-5689-4A6A-A500-DD07FD93C83E}" presName="spacer" presStyleCnt="0"/>
      <dgm:spPr/>
    </dgm:pt>
    <dgm:pt modelId="{CBF46254-71F2-4D01-8590-6ED5D43D4E16}" type="pres">
      <dgm:prSet presAssocID="{29C2CF18-58D6-4466-AED8-C57C6D8CF55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771AED-5A91-4ADC-9D94-F7634750999F}" type="pres">
      <dgm:prSet presAssocID="{31C2C260-9974-4C74-9768-EF97FDC0DDCE}" presName="spacer" presStyleCnt="0"/>
      <dgm:spPr/>
    </dgm:pt>
    <dgm:pt modelId="{B4949197-3E5A-4285-9A54-3AE0E66DFDE5}" type="pres">
      <dgm:prSet presAssocID="{95100384-CC9C-4EEF-8BC5-8E3373C835A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FC4BC7-4782-41F1-9342-EB4332AEF51C}" type="pres">
      <dgm:prSet presAssocID="{B3FD5C34-5386-43FC-B2AD-8CC3345B5E2D}" presName="spacer" presStyleCnt="0"/>
      <dgm:spPr/>
    </dgm:pt>
    <dgm:pt modelId="{A73F9F0B-AE36-4B5F-855C-93C12EA73103}" type="pres">
      <dgm:prSet presAssocID="{06A6FB17-D9FE-47A9-9E8A-1478F09045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8FF205-C5F6-4A75-B591-0155FBD73EB5}" type="pres">
      <dgm:prSet presAssocID="{3F78E487-DD53-49DB-B3A7-675D2308A961}" presName="spacer" presStyleCnt="0"/>
      <dgm:spPr/>
    </dgm:pt>
    <dgm:pt modelId="{51C1E5D8-0520-4B66-A561-6BFCFC8E63BD}" type="pres">
      <dgm:prSet presAssocID="{2F997EBC-FD56-41ED-9399-5A0576F9666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ADF1D90-3371-444A-9E94-042DA49E2ED6}" srcId="{2D1150F3-FEC9-4275-8CF9-12564C0FE65B}" destId="{2F997EBC-FD56-41ED-9399-5A0576F9666E}" srcOrd="5" destOrd="0" parTransId="{9CD6082F-3FEC-41F9-85AD-DF2226B04348}" sibTransId="{6C89DD46-1348-48E1-9CB0-9C2DC8C13994}"/>
    <dgm:cxn modelId="{C028634B-BB37-4CF2-98B3-717ED778F1B7}" type="presOf" srcId="{C5F5411E-0583-4434-A01F-18A707699484}" destId="{323FD968-042C-4702-9307-E4FCA127B804}" srcOrd="0" destOrd="0" presId="urn:microsoft.com/office/officeart/2005/8/layout/vList2"/>
    <dgm:cxn modelId="{F2F8CFD1-9D43-442F-96F4-9A9E916AD762}" srcId="{2D1150F3-FEC9-4275-8CF9-12564C0FE65B}" destId="{DD6C6706-3A73-41D7-90C5-9A0B298A381D}" srcOrd="0" destOrd="0" parTransId="{91DA0EFB-4476-41FA-AD7E-806D018B3100}" sibTransId="{7AAEEFBD-D40F-43D2-BAE8-2F9C52C8A26B}"/>
    <dgm:cxn modelId="{B6051C85-55B3-4FDC-84B2-22A6DFDBF084}" type="presOf" srcId="{29C2CF18-58D6-4466-AED8-C57C6D8CF55B}" destId="{CBF46254-71F2-4D01-8590-6ED5D43D4E16}" srcOrd="0" destOrd="0" presId="urn:microsoft.com/office/officeart/2005/8/layout/vList2"/>
    <dgm:cxn modelId="{7F9DD4B9-BA81-4FD3-BD2B-F760A8E2CFAE}" type="presOf" srcId="{2F997EBC-FD56-41ED-9399-5A0576F9666E}" destId="{51C1E5D8-0520-4B66-A561-6BFCFC8E63BD}" srcOrd="0" destOrd="0" presId="urn:microsoft.com/office/officeart/2005/8/layout/vList2"/>
    <dgm:cxn modelId="{382FCAD5-0AE6-403A-BA40-5B6AD11AF9C4}" srcId="{2D1150F3-FEC9-4275-8CF9-12564C0FE65B}" destId="{95100384-CC9C-4EEF-8BC5-8E3373C835A6}" srcOrd="3" destOrd="0" parTransId="{E9C4559A-E522-4A39-BC77-7B4F192D7331}" sibTransId="{B3FD5C34-5386-43FC-B2AD-8CC3345B5E2D}"/>
    <dgm:cxn modelId="{F7EC2B1B-0B9A-4D07-A0A3-1951488C9CA1}" type="presOf" srcId="{2D1150F3-FEC9-4275-8CF9-12564C0FE65B}" destId="{5553FBFA-4B50-4508-94C0-22A58CF14613}" srcOrd="0" destOrd="0" presId="urn:microsoft.com/office/officeart/2005/8/layout/vList2"/>
    <dgm:cxn modelId="{0FC320A2-791C-438C-B41E-88E201A9F4B8}" type="presOf" srcId="{DD6C6706-3A73-41D7-90C5-9A0B298A381D}" destId="{002CE44E-B51F-44F0-90B9-81EAFA9715B1}" srcOrd="0" destOrd="0" presId="urn:microsoft.com/office/officeart/2005/8/layout/vList2"/>
    <dgm:cxn modelId="{4C93820D-2621-4D1A-9542-14A858E282B2}" srcId="{2D1150F3-FEC9-4275-8CF9-12564C0FE65B}" destId="{29C2CF18-58D6-4466-AED8-C57C6D8CF55B}" srcOrd="2" destOrd="0" parTransId="{2FAA7237-8E70-4255-97B1-9BF65CC0236A}" sibTransId="{31C2C260-9974-4C74-9768-EF97FDC0DDCE}"/>
    <dgm:cxn modelId="{FA6F310E-F452-4563-8516-AA65729223DC}" srcId="{2D1150F3-FEC9-4275-8CF9-12564C0FE65B}" destId="{06A6FB17-D9FE-47A9-9E8A-1478F090453E}" srcOrd="4" destOrd="0" parTransId="{54175C4A-6FB6-45B8-8198-4DE789E0F220}" sibTransId="{3F78E487-DD53-49DB-B3A7-675D2308A961}"/>
    <dgm:cxn modelId="{DB1C3718-CFA5-466F-99C2-FCEBB7C4C2A7}" type="presOf" srcId="{95100384-CC9C-4EEF-8BC5-8E3373C835A6}" destId="{B4949197-3E5A-4285-9A54-3AE0E66DFDE5}" srcOrd="0" destOrd="0" presId="urn:microsoft.com/office/officeart/2005/8/layout/vList2"/>
    <dgm:cxn modelId="{CCE46FF9-E243-46F1-891B-1DC12D86B8A4}" srcId="{2D1150F3-FEC9-4275-8CF9-12564C0FE65B}" destId="{C5F5411E-0583-4434-A01F-18A707699484}" srcOrd="1" destOrd="0" parTransId="{432499B9-606A-489D-B212-29589DB92335}" sibTransId="{650E038F-5689-4A6A-A500-DD07FD93C83E}"/>
    <dgm:cxn modelId="{73014567-604F-425C-9A67-9342EC538323}" type="presOf" srcId="{06A6FB17-D9FE-47A9-9E8A-1478F090453E}" destId="{A73F9F0B-AE36-4B5F-855C-93C12EA73103}" srcOrd="0" destOrd="0" presId="urn:microsoft.com/office/officeart/2005/8/layout/vList2"/>
    <dgm:cxn modelId="{D682B67E-CB9C-4B5D-A4D2-D0B4D9348D12}" type="presParOf" srcId="{5553FBFA-4B50-4508-94C0-22A58CF14613}" destId="{002CE44E-B51F-44F0-90B9-81EAFA9715B1}" srcOrd="0" destOrd="0" presId="urn:microsoft.com/office/officeart/2005/8/layout/vList2"/>
    <dgm:cxn modelId="{BFADED2E-CA9E-4510-8F1B-9ED53D21EAB3}" type="presParOf" srcId="{5553FBFA-4B50-4508-94C0-22A58CF14613}" destId="{504978F1-141A-4F65-99A7-301D96EB4AE8}" srcOrd="1" destOrd="0" presId="urn:microsoft.com/office/officeart/2005/8/layout/vList2"/>
    <dgm:cxn modelId="{8F6AD11B-065F-4886-89EC-50FEC36C1F48}" type="presParOf" srcId="{5553FBFA-4B50-4508-94C0-22A58CF14613}" destId="{323FD968-042C-4702-9307-E4FCA127B804}" srcOrd="2" destOrd="0" presId="urn:microsoft.com/office/officeart/2005/8/layout/vList2"/>
    <dgm:cxn modelId="{83A635AE-5B6E-4EEF-BE31-3A761F5DBA72}" type="presParOf" srcId="{5553FBFA-4B50-4508-94C0-22A58CF14613}" destId="{8A02192F-F891-45AA-92AA-D45161341020}" srcOrd="3" destOrd="0" presId="urn:microsoft.com/office/officeart/2005/8/layout/vList2"/>
    <dgm:cxn modelId="{8BB298FA-FABE-4DD7-93D4-7A7689F4CAE9}" type="presParOf" srcId="{5553FBFA-4B50-4508-94C0-22A58CF14613}" destId="{CBF46254-71F2-4D01-8590-6ED5D43D4E16}" srcOrd="4" destOrd="0" presId="urn:microsoft.com/office/officeart/2005/8/layout/vList2"/>
    <dgm:cxn modelId="{2CCA4500-D5D7-4669-87CB-7C0ED49CE62B}" type="presParOf" srcId="{5553FBFA-4B50-4508-94C0-22A58CF14613}" destId="{63771AED-5A91-4ADC-9D94-F7634750999F}" srcOrd="5" destOrd="0" presId="urn:microsoft.com/office/officeart/2005/8/layout/vList2"/>
    <dgm:cxn modelId="{9B4799D6-9B63-4338-BFA4-6C752938962A}" type="presParOf" srcId="{5553FBFA-4B50-4508-94C0-22A58CF14613}" destId="{B4949197-3E5A-4285-9A54-3AE0E66DFDE5}" srcOrd="6" destOrd="0" presId="urn:microsoft.com/office/officeart/2005/8/layout/vList2"/>
    <dgm:cxn modelId="{063D6096-08CD-44D9-8641-3F92A368EDCA}" type="presParOf" srcId="{5553FBFA-4B50-4508-94C0-22A58CF14613}" destId="{D1FC4BC7-4782-41F1-9342-EB4332AEF51C}" srcOrd="7" destOrd="0" presId="urn:microsoft.com/office/officeart/2005/8/layout/vList2"/>
    <dgm:cxn modelId="{2AD2A587-7B2C-42C9-98F7-BBF1C1AD9FAF}" type="presParOf" srcId="{5553FBFA-4B50-4508-94C0-22A58CF14613}" destId="{A73F9F0B-AE36-4B5F-855C-93C12EA73103}" srcOrd="8" destOrd="0" presId="urn:microsoft.com/office/officeart/2005/8/layout/vList2"/>
    <dgm:cxn modelId="{7FF355B3-A7D0-48C6-A598-8C7EA1F81F86}" type="presParOf" srcId="{5553FBFA-4B50-4508-94C0-22A58CF14613}" destId="{AC8FF205-C5F6-4A75-B591-0155FBD73EB5}" srcOrd="9" destOrd="0" presId="urn:microsoft.com/office/officeart/2005/8/layout/vList2"/>
    <dgm:cxn modelId="{79C5DD33-A498-47C4-B234-84C230E99782}" type="presParOf" srcId="{5553FBFA-4B50-4508-94C0-22A58CF14613}" destId="{51C1E5D8-0520-4B66-A561-6BFCFC8E63B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F9FFC-86E1-49D8-A219-1078B9A13946}">
      <dsp:nvSpPr>
        <dsp:cNvPr id="0" name=""/>
        <dsp:cNvSpPr/>
      </dsp:nvSpPr>
      <dsp:spPr>
        <a:xfrm rot="10800000">
          <a:off x="1789991" y="2142"/>
          <a:ext cx="6368747" cy="743333"/>
        </a:xfrm>
        <a:prstGeom prst="homePlate">
          <a:avLst/>
        </a:prstGeom>
        <a:solidFill>
          <a:srgbClr val="C050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8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000" kern="1200" noProof="0" dirty="0"/>
            <a:t>Gosod </a:t>
          </a:r>
          <a:r>
            <a:rPr lang="cy-GB" sz="2000" kern="1200" noProof="0" dirty="0" smtClean="0"/>
            <a:t>llesiant </a:t>
          </a:r>
          <a:r>
            <a:rPr lang="cy-GB" sz="2000" kern="1200" noProof="0" dirty="0"/>
            <a:t>a diogelwch wrth wraidd y broses o wneud penderfyniadau</a:t>
          </a:r>
        </a:p>
      </dsp:txBody>
      <dsp:txXfrm rot="10800000">
        <a:off x="1975824" y="2142"/>
        <a:ext cx="6182914" cy="743333"/>
      </dsp:txXfrm>
    </dsp:sp>
    <dsp:sp modelId="{12F0C92F-9A18-4E40-AFEE-FC64156BB45A}">
      <dsp:nvSpPr>
        <dsp:cNvPr id="0" name=""/>
        <dsp:cNvSpPr/>
      </dsp:nvSpPr>
      <dsp:spPr>
        <a:xfrm>
          <a:off x="1418324" y="2142"/>
          <a:ext cx="743333" cy="7433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5A8BC-4784-4334-A1FC-458C370EF4CA}">
      <dsp:nvSpPr>
        <dsp:cNvPr id="0" name=""/>
        <dsp:cNvSpPr/>
      </dsp:nvSpPr>
      <dsp:spPr>
        <a:xfrm rot="10800000">
          <a:off x="1789991" y="967365"/>
          <a:ext cx="6368747" cy="74333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8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000" kern="1200" noProof="0" dirty="0"/>
            <a:t>Adfer annibyniaeth pryd bynnag sy’n bosib</a:t>
          </a:r>
        </a:p>
      </dsp:txBody>
      <dsp:txXfrm rot="10800000">
        <a:off x="1975824" y="967365"/>
        <a:ext cx="6182914" cy="743333"/>
      </dsp:txXfrm>
    </dsp:sp>
    <dsp:sp modelId="{D6347556-09F8-4BE5-B967-765767B82372}">
      <dsp:nvSpPr>
        <dsp:cNvPr id="0" name=""/>
        <dsp:cNvSpPr/>
      </dsp:nvSpPr>
      <dsp:spPr>
        <a:xfrm>
          <a:off x="1418324" y="967365"/>
          <a:ext cx="743333" cy="7433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1BDB4-119E-4E41-8070-403B350BF032}">
      <dsp:nvSpPr>
        <dsp:cNvPr id="0" name=""/>
        <dsp:cNvSpPr/>
      </dsp:nvSpPr>
      <dsp:spPr>
        <a:xfrm rot="10800000">
          <a:off x="1789991" y="1932589"/>
          <a:ext cx="6368747" cy="743333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8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000" kern="1200" noProof="0" dirty="0"/>
            <a:t>Chwarae rhan yng nghynllunio a datblygu eu gofal </a:t>
          </a:r>
        </a:p>
      </dsp:txBody>
      <dsp:txXfrm rot="10800000">
        <a:off x="1975824" y="1932589"/>
        <a:ext cx="6182914" cy="743333"/>
      </dsp:txXfrm>
    </dsp:sp>
    <dsp:sp modelId="{C4229E73-4F7F-4D05-936D-3B55FD307F60}">
      <dsp:nvSpPr>
        <dsp:cNvPr id="0" name=""/>
        <dsp:cNvSpPr/>
      </dsp:nvSpPr>
      <dsp:spPr>
        <a:xfrm>
          <a:off x="1418324" y="1932589"/>
          <a:ext cx="743333" cy="74333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AAC3E-AAF3-404E-95A0-FEFAADB5A479}">
      <dsp:nvSpPr>
        <dsp:cNvPr id="0" name=""/>
        <dsp:cNvSpPr/>
      </dsp:nvSpPr>
      <dsp:spPr>
        <a:xfrm rot="10800000">
          <a:off x="1789991" y="2897813"/>
          <a:ext cx="6368747" cy="74333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8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000" kern="1200" noProof="0" dirty="0"/>
            <a:t>Dylai ymarferwyr barchu anghenion a gwerthoedd amrywiol cleifion</a:t>
          </a:r>
        </a:p>
      </dsp:txBody>
      <dsp:txXfrm rot="10800000">
        <a:off x="1975824" y="2897813"/>
        <a:ext cx="6182914" cy="743333"/>
      </dsp:txXfrm>
    </dsp:sp>
    <dsp:sp modelId="{933275AE-BDAC-469F-8524-1DE86DF55CD3}">
      <dsp:nvSpPr>
        <dsp:cNvPr id="0" name=""/>
        <dsp:cNvSpPr/>
      </dsp:nvSpPr>
      <dsp:spPr>
        <a:xfrm>
          <a:off x="1418324" y="2897813"/>
          <a:ext cx="743333" cy="74333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AC716-7BD5-4859-8B7B-B51BEE2D0109}">
      <dsp:nvSpPr>
        <dsp:cNvPr id="0" name=""/>
        <dsp:cNvSpPr/>
      </dsp:nvSpPr>
      <dsp:spPr>
        <a:xfrm rot="10800000">
          <a:off x="1789991" y="3863036"/>
          <a:ext cx="6368747" cy="743333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789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2000" kern="1200" noProof="0" dirty="0"/>
            <a:t>Rhaid ystyried barn ac anghenion teuluoedd a gofalwyr</a:t>
          </a:r>
        </a:p>
      </dsp:txBody>
      <dsp:txXfrm rot="10800000">
        <a:off x="1975824" y="3863036"/>
        <a:ext cx="6182914" cy="743333"/>
      </dsp:txXfrm>
    </dsp:sp>
    <dsp:sp modelId="{EFBFF0B9-C233-44DA-8B27-F43C762388D6}">
      <dsp:nvSpPr>
        <dsp:cNvPr id="0" name=""/>
        <dsp:cNvSpPr/>
      </dsp:nvSpPr>
      <dsp:spPr>
        <a:xfrm>
          <a:off x="1418324" y="3863036"/>
          <a:ext cx="743333" cy="74333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7A626-9C67-446B-9319-7F9C0FC2549C}">
      <dsp:nvSpPr>
        <dsp:cNvPr id="0" name=""/>
        <dsp:cNvSpPr/>
      </dsp:nvSpPr>
      <dsp:spPr>
        <a:xfrm rot="10800000">
          <a:off x="1637880" y="2500"/>
          <a:ext cx="5554697" cy="95506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5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600" kern="1200" noProof="0" dirty="0"/>
            <a:t>Dylid rhoi triniaeth briodol i unrhyw un sy’n cael ei gadw o dan y Ddeddf</a:t>
          </a:r>
        </a:p>
      </dsp:txBody>
      <dsp:txXfrm rot="10800000">
        <a:off x="1876645" y="2500"/>
        <a:ext cx="5315932" cy="955060"/>
      </dsp:txXfrm>
    </dsp:sp>
    <dsp:sp modelId="{C27E169B-9018-4906-A6CA-BACADB17F18E}">
      <dsp:nvSpPr>
        <dsp:cNvPr id="0" name=""/>
        <dsp:cNvSpPr/>
      </dsp:nvSpPr>
      <dsp:spPr>
        <a:xfrm>
          <a:off x="1160350" y="2500"/>
          <a:ext cx="955060" cy="9550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D94A43-38B2-446F-93A9-FE530E25EEED}">
      <dsp:nvSpPr>
        <dsp:cNvPr id="0" name=""/>
        <dsp:cNvSpPr/>
      </dsp:nvSpPr>
      <dsp:spPr>
        <a:xfrm rot="10800000">
          <a:off x="1637880" y="1242653"/>
          <a:ext cx="5554697" cy="95506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5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600" kern="1200" noProof="0" dirty="0"/>
            <a:t>Rhaid </a:t>
          </a:r>
          <a:r>
            <a:rPr lang="cy-GB" sz="1600" kern="1200" noProof="0" dirty="0" smtClean="0"/>
            <a:t>i </a:t>
          </a:r>
          <a:r>
            <a:rPr lang="cy-GB" sz="1600" kern="1200" noProof="0" dirty="0"/>
            <a:t>asiantaethau iechyd, gofal cymdeithasol ac eraill weithio gyda'i gilydd er mwyn darparu gwasanaethau sydd yn effeithiol, hygyrch ac o safon uchel</a:t>
          </a:r>
        </a:p>
      </dsp:txBody>
      <dsp:txXfrm rot="10800000">
        <a:off x="1876645" y="1242653"/>
        <a:ext cx="5315932" cy="955060"/>
      </dsp:txXfrm>
    </dsp:sp>
    <dsp:sp modelId="{8AFFF72F-9C62-4C6B-A580-B9C22E847B3D}">
      <dsp:nvSpPr>
        <dsp:cNvPr id="0" name=""/>
        <dsp:cNvSpPr/>
      </dsp:nvSpPr>
      <dsp:spPr>
        <a:xfrm>
          <a:off x="1160350" y="1242653"/>
          <a:ext cx="955060" cy="9550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5D0DB-140A-4DC4-B8FB-EAB93D2B4440}">
      <dsp:nvSpPr>
        <dsp:cNvPr id="0" name=""/>
        <dsp:cNvSpPr/>
      </dsp:nvSpPr>
      <dsp:spPr>
        <a:xfrm rot="10800000">
          <a:off x="1637880" y="2482806"/>
          <a:ext cx="5554697" cy="95506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5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600" kern="1200" noProof="0" dirty="0"/>
            <a:t>Dylai staff feddu ar sgiliau a gwybodaeth ddigonol o’r Ddeddf er mwyn cefnogi cleifion</a:t>
          </a:r>
        </a:p>
      </dsp:txBody>
      <dsp:txXfrm rot="10800000">
        <a:off x="1876645" y="2482806"/>
        <a:ext cx="5315932" cy="955060"/>
      </dsp:txXfrm>
    </dsp:sp>
    <dsp:sp modelId="{237CE07C-EA97-456B-9713-068E182D6A5D}">
      <dsp:nvSpPr>
        <dsp:cNvPr id="0" name=""/>
        <dsp:cNvSpPr/>
      </dsp:nvSpPr>
      <dsp:spPr>
        <a:xfrm>
          <a:off x="1160350" y="2482806"/>
          <a:ext cx="955060" cy="95506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D5180-D86D-4D43-9684-63FF7CD8E4C1}">
      <dsp:nvSpPr>
        <dsp:cNvPr id="0" name=""/>
        <dsp:cNvSpPr/>
      </dsp:nvSpPr>
      <dsp:spPr>
        <a:xfrm rot="10800000">
          <a:off x="1637880" y="3722959"/>
          <a:ext cx="5554697" cy="95506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1155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600" kern="1200" noProof="0" dirty="0"/>
            <a:t>Dylid cael mecanweithiau clir er mwyn sicrhau cymorth arbenigol i'r sawl sydd ag anghenion ychwanegol</a:t>
          </a:r>
        </a:p>
      </dsp:txBody>
      <dsp:txXfrm rot="10800000">
        <a:off x="1876645" y="3722959"/>
        <a:ext cx="5315932" cy="955060"/>
      </dsp:txXfrm>
    </dsp:sp>
    <dsp:sp modelId="{969F58FA-E274-4908-9A74-933AEFFC35DD}">
      <dsp:nvSpPr>
        <dsp:cNvPr id="0" name=""/>
        <dsp:cNvSpPr/>
      </dsp:nvSpPr>
      <dsp:spPr>
        <a:xfrm>
          <a:off x="1160350" y="3722959"/>
          <a:ext cx="955060" cy="95506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21006-4B8A-4191-8D51-725539DE45FF}">
      <dsp:nvSpPr>
        <dsp:cNvPr id="0" name=""/>
        <dsp:cNvSpPr/>
      </dsp:nvSpPr>
      <dsp:spPr>
        <a:xfrm>
          <a:off x="0" y="40199"/>
          <a:ext cx="8229600" cy="19521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3400" kern="1200" noProof="0" dirty="0"/>
            <a:t>Mae’r Mesur yn gyfraith sydd wedi ei llunio gan Lywodraeth Cymru – ac mae’n ddeddfwriaeth gynradd</a:t>
          </a:r>
        </a:p>
      </dsp:txBody>
      <dsp:txXfrm>
        <a:off x="95296" y="135495"/>
        <a:ext cx="8039008" cy="1761550"/>
      </dsp:txXfrm>
    </dsp:sp>
    <dsp:sp modelId="{CBAAFA43-513D-4770-9F3E-71F73C2898E6}">
      <dsp:nvSpPr>
        <dsp:cNvPr id="0" name=""/>
        <dsp:cNvSpPr/>
      </dsp:nvSpPr>
      <dsp:spPr>
        <a:xfrm>
          <a:off x="0" y="2090261"/>
          <a:ext cx="8229600" cy="239550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3400" kern="1200" noProof="0" dirty="0"/>
            <a:t>Roedd y Mesur wedi gwneud newidiadau deddfwriaethol i’r broses o asesu a chynllunio gofal a thriniaeth pobl sydd </a:t>
          </a:r>
          <a:r>
            <a:rPr lang="cy-GB" sz="3400" kern="1200" noProof="0" dirty="0" smtClean="0"/>
            <a:t/>
          </a:r>
          <a:br>
            <a:rPr lang="cy-GB" sz="3400" kern="1200" noProof="0" dirty="0" smtClean="0"/>
          </a:br>
          <a:r>
            <a:rPr lang="cy-GB" sz="3400" kern="1200" noProof="0" dirty="0" smtClean="0"/>
            <a:t>â </a:t>
          </a:r>
          <a:r>
            <a:rPr lang="cy-GB" sz="3400" kern="1200" noProof="0" dirty="0"/>
            <a:t>chyflyrau iechyd meddwl</a:t>
          </a:r>
        </a:p>
      </dsp:txBody>
      <dsp:txXfrm>
        <a:off x="116939" y="2207200"/>
        <a:ext cx="7995722" cy="2161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CE44E-B51F-44F0-90B9-81EAFA9715B1}">
      <dsp:nvSpPr>
        <dsp:cNvPr id="0" name=""/>
        <dsp:cNvSpPr/>
      </dsp:nvSpPr>
      <dsp:spPr>
        <a:xfrm>
          <a:off x="0" y="114598"/>
          <a:ext cx="8229600" cy="675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Rhan </a:t>
          </a:r>
          <a:r>
            <a:rPr lang="en-GB" sz="1700" kern="1200" dirty="0" smtClean="0"/>
            <a:t>1 – </a:t>
          </a:r>
          <a:r>
            <a:rPr lang="en-GB" sz="1700" kern="1200" dirty="0"/>
            <a:t>Gwasanaethau cymorth iechyd meddwl cynradd lleol</a:t>
          </a:r>
        </a:p>
      </dsp:txBody>
      <dsp:txXfrm>
        <a:off x="32967" y="147565"/>
        <a:ext cx="8163666" cy="609393"/>
      </dsp:txXfrm>
    </dsp:sp>
    <dsp:sp modelId="{323FD968-042C-4702-9307-E4FCA127B804}">
      <dsp:nvSpPr>
        <dsp:cNvPr id="0" name=""/>
        <dsp:cNvSpPr/>
      </dsp:nvSpPr>
      <dsp:spPr>
        <a:xfrm>
          <a:off x="0" y="864096"/>
          <a:ext cx="8229600" cy="6753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Rhan 2 – Cydlynu cynllun gofal a thrinaieth ar gyfer defnyddwyr gwasanaeth iechyd </a:t>
          </a:r>
          <a:r>
            <a:rPr lang="en-GB" sz="1700" kern="1200" dirty="0" smtClean="0"/>
            <a:t/>
          </a:r>
          <a:br>
            <a:rPr lang="en-GB" sz="1700" kern="1200" dirty="0" smtClean="0"/>
          </a:br>
          <a:r>
            <a:rPr lang="en-GB" sz="1700" kern="1200" dirty="0" smtClean="0"/>
            <a:t>meddwl </a:t>
          </a:r>
          <a:r>
            <a:rPr lang="en-GB" sz="1700" kern="1200" dirty="0"/>
            <a:t>eilaidd</a:t>
          </a:r>
        </a:p>
      </dsp:txBody>
      <dsp:txXfrm>
        <a:off x="32967" y="897063"/>
        <a:ext cx="8163666" cy="609393"/>
      </dsp:txXfrm>
    </dsp:sp>
    <dsp:sp modelId="{CBF46254-71F2-4D01-8590-6ED5D43D4E16}">
      <dsp:nvSpPr>
        <dsp:cNvPr id="0" name=""/>
        <dsp:cNvSpPr/>
      </dsp:nvSpPr>
      <dsp:spPr>
        <a:xfrm>
          <a:off x="0" y="1563173"/>
          <a:ext cx="8229600" cy="6753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Rhan 3 – Asesiadau o gyn-ddefnyddwyr o wasanaethau iechyd meddwl eilaidd</a:t>
          </a:r>
        </a:p>
      </dsp:txBody>
      <dsp:txXfrm>
        <a:off x="32967" y="1596140"/>
        <a:ext cx="8163666" cy="609393"/>
      </dsp:txXfrm>
    </dsp:sp>
    <dsp:sp modelId="{B4949197-3E5A-4285-9A54-3AE0E66DFDE5}">
      <dsp:nvSpPr>
        <dsp:cNvPr id="0" name=""/>
        <dsp:cNvSpPr/>
      </dsp:nvSpPr>
      <dsp:spPr>
        <a:xfrm>
          <a:off x="0" y="2287461"/>
          <a:ext cx="8229600" cy="675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Rhan 4 – Eiriolaeth  Iechyd Meddwl  </a:t>
          </a:r>
        </a:p>
      </dsp:txBody>
      <dsp:txXfrm>
        <a:off x="32967" y="2320428"/>
        <a:ext cx="8163666" cy="609393"/>
      </dsp:txXfrm>
    </dsp:sp>
    <dsp:sp modelId="{A73F9F0B-AE36-4B5F-855C-93C12EA73103}">
      <dsp:nvSpPr>
        <dsp:cNvPr id="0" name=""/>
        <dsp:cNvSpPr/>
      </dsp:nvSpPr>
      <dsp:spPr>
        <a:xfrm>
          <a:off x="0" y="3011749"/>
          <a:ext cx="8229600" cy="67532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Rhan 5 – Cyffredinol</a:t>
          </a:r>
        </a:p>
      </dsp:txBody>
      <dsp:txXfrm>
        <a:off x="32967" y="3044716"/>
        <a:ext cx="8163666" cy="609393"/>
      </dsp:txXfrm>
    </dsp:sp>
    <dsp:sp modelId="{51C1E5D8-0520-4B66-A561-6BFCFC8E63BD}">
      <dsp:nvSpPr>
        <dsp:cNvPr id="0" name=""/>
        <dsp:cNvSpPr/>
      </dsp:nvSpPr>
      <dsp:spPr>
        <a:xfrm>
          <a:off x="0" y="3736036"/>
          <a:ext cx="8229600" cy="6753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Rhan 6 – Amrywiol ac </a:t>
          </a:r>
          <a:r>
            <a:rPr lang="en-GB" sz="1700" kern="1200" dirty="0" smtClean="0"/>
            <a:t>atodol </a:t>
          </a:r>
          <a:endParaRPr lang="en-GB" sz="1700" kern="1200" dirty="0"/>
        </a:p>
      </dsp:txBody>
      <dsp:txXfrm>
        <a:off x="32967" y="3769003"/>
        <a:ext cx="8163666" cy="60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F640-0BED-4E06-94F5-56F56C3019EA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8AC2C-D39D-4D5A-8AFA-42412AFE5F1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851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25343-FF6C-45D0-8535-165F24663CE6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AA4C8-DDE4-4E6E-BDBD-E3C39BB025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42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794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GB" sz="1200" b="1" dirty="0">
                <a:latin typeface="Arial" pitchFamily="34" charset="0"/>
                <a:cs typeface="Arial" pitchFamily="34" charset="0"/>
              </a:rPr>
              <a:t>Nodiadau’r Hwylusydd:</a:t>
            </a:r>
          </a:p>
          <a:p>
            <a:pPr>
              <a:buFont typeface="Arial" pitchFamily="34" charset="0"/>
              <a:buNone/>
            </a:pP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Atgoffwch yr unigolion nad yw gofalwyr yn gorfod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“darparu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swm sylweddol o ofal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yn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gyson”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erbyn hyn fel y nodai’r ddeddfwriaeth gynt. </a:t>
            </a:r>
            <a:b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Pwysleisiwch wrth unigolion bod yn rhaid i awdurdod lleol gynnig asesiadau pan fydd yr awdurdod lleol yn credu bod angen cymorth ar ofalwyr.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Byddwn yn rhoi enghreifftiau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iddynt o ble y mae gofalwr (i rywun sydd â phroblem iechyd meddwl) o bosib angen cymorth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hwyrach yn y cyflwyniad hwn.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64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cy-GB" sz="1200" b="1" noProof="0" dirty="0">
                <a:latin typeface="Arial" pitchFamily="34" charset="0"/>
                <a:cs typeface="Arial" pitchFamily="34" charset="0"/>
              </a:rPr>
              <a:t>Nodiadau’r Hwylusydd:</a:t>
            </a:r>
          </a:p>
          <a:p>
            <a:pPr>
              <a:buFont typeface="Arial" pitchFamily="34" charset="0"/>
              <a:buNone/>
            </a:pP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Wrth bennu a fydd y cymorth sy’n cael ei ddarparu yn cynorthwyo'r gofalwr i gyflawni ei g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anlyniadau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personol, bydd yr awdurdod lleol angen ystyried datganiadau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llesiant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sydd yn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diffinio’r hyn a olygir gan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llesiant,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hynny o dan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bob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agwedd o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lesiant – gweler y nodiadau yn sleid 8. </a:t>
            </a:r>
            <a:endParaRPr lang="cy-GB" sz="12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y-GB" sz="12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Nid yw’r cymhwyster ar gyfer derbyn taliadau uniongyrchol wedi newid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yn sgil y Ddeddf hon ac mae’n destun i asesiad ariannol.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Mae’r rheoliadau a’r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côd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ymarfer yn hyrwyddo taliadau uniongyrchol ac yn eu gwneud hi’n hawdd i ofalwyr i gael gafael arnynt a’u defnyddio. </a:t>
            </a: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184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531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GB" sz="1200" b="1" dirty="0">
                <a:latin typeface="Arial" pitchFamily="34" charset="0"/>
                <a:cs typeface="Arial" pitchFamily="34" charset="0"/>
              </a:rPr>
              <a:t>Nodiadau’r Hwylusydd:</a:t>
            </a:r>
          </a:p>
          <a:p>
            <a:pPr>
              <a:buFont typeface="Arial" pitchFamily="34" charset="0"/>
              <a:buNone/>
            </a:pP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Rhowch wybod i’r unigolion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eich bod nawr am ddangos rhai clipiau fideo o ofalwyr yn trafod eu profiadau. Gofynnwch i’r unigolion i feddwl am sut y gall y Ddeddf helpu i fynd i’r afael ag unrhyw un o’r materion sydd yn cael eu trafod yn y clipiau.</a:t>
            </a: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153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Os nad ydy’r fideo yn chwarae, cliciwch ar y ddolen </a:t>
            </a:r>
            <a:r>
              <a:rPr lang="en-GB" dirty="0" smtClean="0"/>
              <a:t>i </a:t>
            </a:r>
            <a:r>
              <a:rPr lang="en-GB" dirty="0"/>
              <a:t>ago</a:t>
            </a:r>
            <a:r>
              <a:rPr lang="en-GB" baseline="0" dirty="0"/>
              <a:t>r yn ‘</a:t>
            </a:r>
            <a:r>
              <a:rPr lang="en-GB" baseline="0" dirty="0" smtClean="0"/>
              <a:t>YouTube</a:t>
            </a:r>
            <a:r>
              <a:rPr lang="en-GB" baseline="0" dirty="0"/>
              <a:t>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327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cy-GB" sz="1200" b="1" noProof="0" dirty="0">
                <a:latin typeface="Arial" pitchFamily="34" charset="0"/>
                <a:cs typeface="Arial" pitchFamily="34" charset="0"/>
              </a:rPr>
              <a:t>Nodiadau’r Hwylusydd:</a:t>
            </a:r>
          </a:p>
          <a:p>
            <a:pPr>
              <a:buFont typeface="Arial" pitchFamily="34" charset="0"/>
              <a:buNone/>
            </a:pP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Atgoffwch yr unigolion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rhan hon o’r gweithdy yn ymwneud yn benodol â gofalwyr y bobl hynny sydd â chyflyrau iechyd meddwl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Anogwch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drafodaeth am rai o’r prif faterion sydd yn cael eu nodi yn y clipiau fideo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Crynhowch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prif faterion a’u rhestru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 siart fflip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 dilyn y trafodaeth grŵp, </a:t>
            </a:r>
            <a:r>
              <a:rPr lang="cy-GB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rhannwch</a:t>
            </a:r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</a:t>
            </a:r>
            <a:r>
              <a:rPr lang="cy-GB" sz="12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daflen (2)</a:t>
            </a:r>
            <a:r>
              <a:rPr lang="cy-GB" sz="12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Papur Briffio ar gyfer Gofalu</a:t>
            </a:r>
            <a:r>
              <a:rPr lang="cy-GB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 Rywun sydd ag Afiechyd Meddwl.</a:t>
            </a:r>
            <a:endParaRPr lang="cy-GB" sz="1200" kern="1200" noProof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endParaRPr lang="cy-GB" sz="1200" b="1" noProof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825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None/>
            </a:pPr>
            <a:r>
              <a:rPr lang="en-GB" sz="1200" b="1" dirty="0">
                <a:latin typeface="Arial" pitchFamily="34" charset="0"/>
                <a:cs typeface="Arial" pitchFamily="34" charset="0"/>
              </a:rPr>
              <a:t>Nodiadau’r</a:t>
            </a:r>
            <a:r>
              <a:rPr lang="en-GB" sz="1200" b="1" baseline="0" dirty="0">
                <a:latin typeface="Arial" pitchFamily="34" charset="0"/>
                <a:cs typeface="Arial" pitchFamily="34" charset="0"/>
              </a:rPr>
              <a:t> Hwylusydd</a:t>
            </a:r>
            <a:r>
              <a:rPr lang="en-GB" sz="12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None/>
            </a:pP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Rhowch </a:t>
            </a:r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daflen (3</a:t>
            </a:r>
            <a:r>
              <a:rPr lang="cy-GB" sz="12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i’r unigolion sy’n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rhestru’r brif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blaenoriaeth sydd wedi eu nodi gan ofalwyr mewn arolwg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Hafal.</a:t>
            </a:r>
          </a:p>
          <a:p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Mae’r mathau o hyfforddiant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a’r cymorth sy’n cael eu crybwyll gan ofalwyr yn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cynnwys: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adeiladu hyder, dysgu am sgiliau ymdopi, hawliau a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chyfrifoldebau,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sut i gael gafael ar gyngor a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chymorth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Dywedwch wrth unigolion mai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ond sampl o’r prif faterion sydd wedi eu cynnwys ar y sleid hwn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cy-GB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 llawer iawn mwy o faterion wedi eu cynnwys yn y papur briffio/trafod ac yn cynnwys: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gyffredinol, mae’n well gan ofalwyr y bobl hynny sydd yn byw ag afiechyd meddwl difrifol i dderbyn gwasanaethau sydd yn ymgysylltu’n uniongyrchol gyda'r person y maent yn gofalu amdano ac nid ydynt yn gweld gwahaniaeth rhwng eu anghenion hwy a’r person y maent yn gofalu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amdano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Mae’n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hynod bwysig sicrhau bod asesiad gofalwr yn cael ei gwblhau cyn gynted â phosib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 mwyn sicrhau bod gwybodaeth,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cyngor a chymorth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 gael er mwyn helpu atal unrhyw ddirywiad yng nghyflwr eu hanwylyd a’u helpu i orfod mynd o bosib i’r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ysbyty</a:t>
            </a:r>
            <a:endParaRPr lang="cy-GB" sz="12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llawer o ofalwyr y bobl hynny ag afiechyd meddwl difrifol yn teimlo nad ydynt yn derbyn gwybodaeth ddigonol a/neu briodol ynghylch gofal a thriniaeth eu hanwyliaid gyda gweithwyr proffesiynol yn aml yn dweud mai ‘cyfrinachedd’ yw’r rheswm am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hyn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gofalwyr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pobl sydd ag afiechyd meddwl difrifol yn aml yn teimlo eu bod yn cael eu hesgeuluso neu’u hanwybyddu gan weithwyr iechyd a gofal proffesiynol, a hynny i’r gofal a thriniaeth sy’n cael eu darparu gan wasanaethau statudol. Mae hyn yn arbennig o wir pan fydd gofalwr neu aelod o’r teulu yn dweud wrth weithiwr proffesiynol bod yr unigolyn dangos symptomau ei fod ar fin cael ail bwl o salwch.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 llawer o ofalwyr a theuluoedd am dderbyn gwybodaeth well am y math o afiechyd meddwl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 i gael mwy o gyfleoedd i ddysgu am sut i ddelio gyda symptomau person yn hytrach na bod rhywun yn cysylltu gyda hwy pan fydd argyfwng yn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datblygu</a:t>
            </a:r>
            <a:endParaRPr lang="cy-GB" sz="12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gofalwyr yn aml yn siarad am y ffaith eu bod yn teimlo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nad ydynt yn cael chwarae digon o rôl o ran gofal a thriniaeth y person y maent yn gofalu amdano tra eu bod yn gofalu amdanynt tra yn yr ysbyty;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maent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aml yn teimlo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 bod yn cael eu hanwybyddu a’u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hesgeulus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gofalwyr yn aml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yn teimlo nad oes neb yn cyfathrebu neu’n siarad gyda hwy pan fydd y person yn gadael yr ysbyty. Nid oes unrhyw drafodaeth ynghylch y broses ac unrhyw sgil-effeithiau neu beryglon sydd ynghlwm wrth y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broses</a:t>
            </a:r>
            <a:endParaRPr lang="cy-GB" sz="1200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Efallai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 y symptomau sydd gan berson ag afiechyd meddwl difrifol o bosib yn episodig,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sydd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 golygu y byddant yn iawn am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helaeth o’r amser. Fel arfer, gofalwr neu aelod o’r teulu fydd yn sylwi bod y person yn dechrau mynd yn sâl ac angen cymorth, gofal a thriniaeth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proffesiynol</a:t>
            </a: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12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cy-GB" sz="1200" b="1" noProof="0" dirty="0">
                <a:latin typeface="Arial" pitchFamily="34" charset="0"/>
                <a:cs typeface="Arial" pitchFamily="34" charset="0"/>
              </a:rPr>
              <a:t>Nodiadau’r Hwylusydd: </a:t>
            </a:r>
          </a:p>
          <a:p>
            <a:pPr>
              <a:buFont typeface="Arial" pitchFamily="34" charset="0"/>
              <a:buNone/>
            </a:pP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Dylid gwahodd yr unigolion i ystyried y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materion sydd wedi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 nodi yn y papur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trafod/briffio, y tabl sydd yn dangos y 25 blaenoriaeth a’r siart fflip sydd yn amlygu rhai o’r materion a drafodwyd yn y clipiau fideo – a dylid eu trafod i weld sut ydynt yn berthnasol i’r Ddeddf a sut y mae'r Ddeddf yn mynd i’r afael â hwy.</a:t>
            </a: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057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cy-GB" sz="1200" b="1" noProof="0" dirty="0">
                <a:latin typeface="Arial" pitchFamily="34" charset="0"/>
                <a:cs typeface="Arial" pitchFamily="34" charset="0"/>
              </a:rPr>
              <a:t>Nodiadau’r Hwylusydd: </a:t>
            </a:r>
          </a:p>
          <a:p>
            <a:pPr>
              <a:buFont typeface="Arial" pitchFamily="34" charset="0"/>
              <a:buNone/>
            </a:pP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Bydd y sleidiau canlynol yn manylu rhannau penodol o’r Ddeddf ac yn amlinellu sut y maent yn medru helpu i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fynd i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’r afael â rhai o’r materion a’r pryderon sydd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wedi codi. 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r>
              <a:rPr lang="cy-GB" sz="1200" b="1" noProof="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464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cy-GB" sz="1200" b="1" noProof="0" dirty="0">
                <a:latin typeface="Arial" pitchFamily="34" charset="0"/>
                <a:cs typeface="Arial" pitchFamily="34" charset="0"/>
              </a:rPr>
              <a:t>Nodiadau’r Hwylusydd: </a:t>
            </a:r>
          </a:p>
          <a:p>
            <a:pPr>
              <a:buFont typeface="Arial" pitchFamily="34" charset="0"/>
              <a:buNone/>
            </a:pP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 Cynlluniau Tymor Canolig Integredig (Integrated Medium Term Plans) yn cael eu datblygu gan fyrddau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iechyd lleol,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ymddiriedolaethau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mudiadau cymorth y GIG. Dyma’r dogfennau cynllunio sefydliadol allweddol ac maent yn gynlluniau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tair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blynedd sydd yn cael eu hadnewyddu neu eu hail-ysgrifennu’n flynyddol. Yn eiddo i bob un corff/mudiad, bydd y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cynlluniau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 amlinellu sut y bydd adnoddau yn cael eu defnyddio er mwyn diwallu anghenion iechyd a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llesiant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gofalwyr a gwella eu canlyniadau iechyd. Maent yn rhoi cyfle i amlinellu pa wasanaethau neu fentrau ymyrraeth gynnar, ynghyd â’r gwasanaethau eraill, sydd ar gael o fewn ardal leol i ofalwyr.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75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y-GB" noProof="0" dirty="0"/>
              <a:t>Rhowch wybod i’r sawl</a:t>
            </a:r>
            <a:r>
              <a:rPr lang="cy-GB" baseline="0" noProof="0" dirty="0"/>
              <a:t> sydd yn mynychu’r gweithdy </a:t>
            </a:r>
            <a:r>
              <a:rPr lang="cy-GB" noProof="0" dirty="0"/>
              <a:t>y byddwch yn cyfeirio at y Ddeddf Gwasanaethau Cymdeithasol a Llesiant (Cymru) fel</a:t>
            </a:r>
            <a:r>
              <a:rPr lang="cy-GB" baseline="0" noProof="0" dirty="0"/>
              <a:t> y ‘Ddeddf’ am weddill y gweithdy.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699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GB" sz="1200" b="1" dirty="0">
                <a:latin typeface="Arial" pitchFamily="34" charset="0"/>
                <a:cs typeface="Arial" pitchFamily="34" charset="0"/>
              </a:rPr>
              <a:t>Nodiadau’r Hwylusydd: </a:t>
            </a:r>
          </a:p>
          <a:p>
            <a:pPr>
              <a:buFont typeface="Arial" pitchFamily="34" charset="0"/>
              <a:buNone/>
            </a:pP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Rhannwch </a:t>
            </a:r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daflen (4)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y-GB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a local authority must do in carrying out a needs assessment for </a:t>
            </a:r>
            <a:r>
              <a:rPr lang="cy-GB" sz="12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carers.</a:t>
            </a:r>
            <a:endParaRPr lang="cy-GB" sz="1200" b="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Rhaid i awdurdod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lleol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Asesu pa mor abl yw’r gofalwr, </a:t>
            </a:r>
            <a:r>
              <a:rPr lang="cy-GB" dirty="0" smtClean="0">
                <a:solidFill>
                  <a:srgbClr val="26686D"/>
                </a:solidFill>
              </a:rPr>
              <a:t>a pha mor abl y bydd yn parhau i fod, er mwyn medru darparu gofal i’r person y mae’n gofalu amdano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neu’n bwriadu gofalu amdano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Asesu pa mor fodlon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yw’r gofalwr, a phu’n ai bydd dal yn fodlon, i wneud hyn 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ofalwr sy’n oedolyn, dylid ceisio canfod y canlyniadau y mae'r gofalwr am eu cyflawni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ofalwr sy’n blentyn, dylid ceisio canfod y canlyniadau y mae'r gofalwr am eu cyflawni, a hynny wrth feddwl am yr hyn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sydd yn briodol o ran oedran a dealltwriaeth y gofalwr a dymuniadau’r sawl sydd â chyfrifoldeb rhianta am y gofalwr o ran hyrwyddo ei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lesiant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93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229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491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cy-GB" sz="1200" b="1" noProof="0" dirty="0">
                <a:latin typeface="Arial" pitchFamily="34" charset="0"/>
                <a:cs typeface="Arial" pitchFamily="34" charset="0"/>
              </a:rPr>
              <a:t>Nodiadau’r Hwylusydd: </a:t>
            </a:r>
          </a:p>
          <a:p>
            <a:pPr>
              <a:buFont typeface="Arial" pitchFamily="34" charset="0"/>
              <a:buNone/>
            </a:pP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Esboniwch wrth yr unigolion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bod y rhan fwyaf o’r hyn sydd wedi eu cynnwys yn y sleidiau canlynol eisoes wedi ei nodi a’i drafod o fewn y gweithdy ac yn cynrychioli crynodeb o’r prif bwyntiau yn y Ddeddf sy’n ymwneud â gofalwyr. Mae’r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chwech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sleid nesaf yn crynhoi ac yn cadarnhau llawer o’r hyn sydd wedi ei ddysgu a’i drafod hyd yma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 </a:t>
            </a: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cy-GB" noProof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312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097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21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726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71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8150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7238" y="663575"/>
            <a:ext cx="4962525" cy="37226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01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y-GB" noProof="0" dirty="0">
                <a:solidFill>
                  <a:srgbClr val="002060"/>
                </a:solidFill>
              </a:rPr>
              <a:t>Rhowch wybod i’r unigolion</a:t>
            </a:r>
            <a:r>
              <a:rPr lang="cy-GB" baseline="0" noProof="0" dirty="0">
                <a:solidFill>
                  <a:srgbClr val="002060"/>
                </a:solidFill>
              </a:rPr>
              <a:t> sydd yn y gweithdy y byddai’n ddefnyddiol pe baent yn cymryd nodiadau yn ystod y ffilm – sydd tua 12 munud – er mwyn hwyluso’r drafodaeth grŵp sydd i ddilyn. Nod y drafodaeth yw </a:t>
            </a:r>
            <a:r>
              <a:rPr lang="en-GB" baseline="0" dirty="0">
                <a:solidFill>
                  <a:srgbClr val="002060"/>
                </a:solidFill>
              </a:rPr>
              <a:t>annog gofalwyr i drafod </a:t>
            </a:r>
            <a:r>
              <a:rPr lang="cy-GB" sz="1200" dirty="0">
                <a:solidFill>
                  <a:srgbClr val="002060"/>
                </a:solidFill>
              </a:rPr>
              <a:t>sut y gall y Ddeddf helpu i fynd i’r afael â rhai o’r pryderon sydd wedi eu mynegi ganddynt.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343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cy-GB" sz="1200" b="1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Nodiadau’r Hwylusydd: </a:t>
            </a:r>
          </a:p>
          <a:p>
            <a:pPr>
              <a:buFont typeface="Arial" pitchFamily="34" charset="0"/>
              <a:buNone/>
            </a:pPr>
            <a:endParaRPr lang="cy-GB" sz="1200" b="1" noProof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y-GB" sz="1200" b="0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Esboniwch wrth yr unigolion y</a:t>
            </a:r>
            <a:r>
              <a:rPr lang="cy-GB" sz="1200" b="0" baseline="0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bydd rhan olaf y gweithdy yn cysylltu’r Ddeddf gyda dau brif ddarn o ddeddfwriaeth iechyd meddwl yng Nghymru</a:t>
            </a:r>
            <a:r>
              <a:rPr lang="cy-GB" sz="1200" b="0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cy-GB" sz="1200" b="0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Deddf Iechyd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Meddwl 1983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b="0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Mesur Iechyd Meddwl (Cymru) 2010</a:t>
            </a:r>
          </a:p>
          <a:p>
            <a:pPr>
              <a:buFont typeface="Arial" pitchFamily="34" charset="0"/>
              <a:buNone/>
            </a:pP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063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Mae</a:t>
            </a:r>
            <a:r>
              <a:rPr lang="en-GB" baseline="0" dirty="0"/>
              <a:t> </a:t>
            </a:r>
            <a:r>
              <a:rPr lang="en-GB" baseline="0" dirty="0" smtClean="0"/>
              <a:t>Cod Ymarfer Deddf Iechyd Meddwl Cymru </a:t>
            </a:r>
            <a:r>
              <a:rPr lang="en-GB" baseline="0" dirty="0"/>
              <a:t>diwygiedig yn cael ei ddatblygu a fydd yn cael ei gyhoeddi ar ôl y deunyddiau dysgu yma. Dylai cyfranogwyr ddod yn gyfarwydd efo’r cod ymarfer diwygeidig.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989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Mae</a:t>
            </a:r>
            <a:r>
              <a:rPr lang="en-GB" baseline="0" dirty="0"/>
              <a:t> </a:t>
            </a:r>
            <a:r>
              <a:rPr lang="en-GB" baseline="0" dirty="0" smtClean="0"/>
              <a:t>Cod Ymarfer Deddf Iechyd Meddwl Cymru </a:t>
            </a:r>
            <a:r>
              <a:rPr lang="en-GB" baseline="0" dirty="0"/>
              <a:t>diwygiedig yn cael ei ddatblygu a fydd yn cael ei gyhoeddi ar ôl y deunyddiau dysgu yma. Dylai cyfranogwyr ddod yn gyfarwydd efo’r cod ymarfer diwygeidig.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320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Mae</a:t>
            </a:r>
            <a:r>
              <a:rPr lang="en-GB" baseline="0" dirty="0"/>
              <a:t> </a:t>
            </a:r>
            <a:r>
              <a:rPr lang="en-GB" baseline="0" dirty="0" smtClean="0"/>
              <a:t>Cod Ymarfer Deddf Iechyd Meddwyl Cymru </a:t>
            </a:r>
            <a:r>
              <a:rPr lang="en-GB" baseline="0" dirty="0"/>
              <a:t>diwygiedig yn cael ei ddatblygu a fydd yn cael ei gyhoeddi ar ôl y deunyddiau dysgu yma. Dylai cyfranogwyr ddod yn gyfarwydd efo’r cod ymarfer diwygeidig.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617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7310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6237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1880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y-GB" noProof="0" dirty="0"/>
              <a:t>Cyfeiriwch unigolion at Adran 5 o God Ymarfer</a:t>
            </a:r>
            <a:r>
              <a:rPr lang="cy-GB" baseline="0" noProof="0" dirty="0"/>
              <a:t> Cymru  ar gyfer </a:t>
            </a:r>
            <a:r>
              <a:rPr lang="cy-GB" noProof="0" dirty="0"/>
              <a:t>Deddf Iechyd Meddwl 1983 sydd yn rhoi manylion llawn y</a:t>
            </a:r>
            <a:r>
              <a:rPr lang="cy-GB" baseline="0" noProof="0" dirty="0"/>
              <a:t> rôl ‘Perthynas Agosaf’. Dyma </a:t>
            </a:r>
            <a:r>
              <a:rPr lang="cy-GB" baseline="0" noProof="0" dirty="0" smtClean="0"/>
              <a:t>od ymarfer </a:t>
            </a:r>
            <a:r>
              <a:rPr lang="cy-GB" baseline="0" noProof="0" dirty="0"/>
              <a:t>i Gymru a ddiwygiwyd yn </a:t>
            </a:r>
            <a:r>
              <a:rPr lang="cy-GB" noProof="0" dirty="0" smtClean="0"/>
              <a:t>2016.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6422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7277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37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y-GB" noProof="0" dirty="0"/>
              <a:t>Esboniwch wrth yr unigolion y bydd rhan olaf y gweithdy yn crynhoi rhannau 1 a 2 o’r gweithdy hwn cyn mynd</a:t>
            </a:r>
            <a:r>
              <a:rPr lang="cy-GB" baseline="0" noProof="0" dirty="0"/>
              <a:t> ymlaen i ddangos pa hawliau sydd gan ofalwyr o dan </a:t>
            </a:r>
            <a:r>
              <a:rPr lang="cy-GB" baseline="0" noProof="0" dirty="0" smtClean="0"/>
              <a:t>ddau ddarn </a:t>
            </a:r>
            <a:r>
              <a:rPr lang="cy-GB" baseline="0" noProof="0" dirty="0"/>
              <a:t>sylweddol o ddeddfwriaeth iechyd meddwl – </a:t>
            </a:r>
            <a:r>
              <a:rPr lang="cy-GB" noProof="0" dirty="0"/>
              <a:t>Deddf Iechyd Meddwl 1983 sydd yn berthnasol ar draws Lloegr a </a:t>
            </a:r>
            <a:r>
              <a:rPr lang="cy-GB" noProof="0" dirty="0" smtClean="0"/>
              <a:t>Chymru, </a:t>
            </a:r>
            <a:r>
              <a:rPr lang="cy-GB" noProof="0" dirty="0"/>
              <a:t>a Mesur Iechyd Meddwl (Cymru) 2010 sydd yn berthnasol i Gymru yn unig.  </a:t>
            </a:r>
          </a:p>
          <a:p>
            <a:endParaRPr lang="cy-GB" noProof="0" dirty="0"/>
          </a:p>
          <a:p>
            <a:r>
              <a:rPr lang="cy-GB" noProof="0" dirty="0"/>
              <a:t>Lle mae </a:t>
            </a:r>
            <a:r>
              <a:rPr lang="cy-GB" noProof="0" dirty="0" smtClean="0"/>
              <a:t>cyfeiriadau i  </a:t>
            </a:r>
            <a:r>
              <a:rPr lang="cy-GB" noProof="0" dirty="0"/>
              <a:t>‘hawliau</a:t>
            </a:r>
            <a:r>
              <a:rPr lang="cy-GB" baseline="0" noProof="0" dirty="0"/>
              <a:t> gofalwyr’ mae hyn yn adlewyrchu bod yna ddylestwydd statudol o dan ddeddfwriaeth. Eglurwch hefyd, er nad oedd y Ddeddf Galluedd Meddyliol 2005 yn cael ei gynnwys yn y gweithdy hwn, dylai cyfranogwyr bod yn gyfarwydd efo’r darn pwysig o ddeddfwriaeth.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0343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768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000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6695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y-GB" noProof="0" dirty="0"/>
              <a:t>Cyfeiriwch</a:t>
            </a:r>
            <a:r>
              <a:rPr lang="cy-GB" baseline="0" noProof="0" dirty="0"/>
              <a:t> unigolion at baragraffau </a:t>
            </a:r>
            <a:r>
              <a:rPr lang="cy-GB" noProof="0" dirty="0"/>
              <a:t>97 i 100  o Ran 4 o’r Cod Ymarfer (Diwallu Anghenion) ar gyfer y Ddeddf Gwasanaethau</a:t>
            </a:r>
            <a:r>
              <a:rPr lang="cy-GB" baseline="0" noProof="0" dirty="0"/>
              <a:t> Cymdeithasol a Llesiant (Cymru) </a:t>
            </a:r>
            <a:r>
              <a:rPr lang="cy-GB" noProof="0" dirty="0"/>
              <a:t>2014. Mae hyn yn datgan:</a:t>
            </a:r>
          </a:p>
          <a:p>
            <a:endParaRPr lang="cy-GB" noProof="0" dirty="0"/>
          </a:p>
          <a:p>
            <a:r>
              <a:rPr lang="cy-GB" noProof="0" dirty="0"/>
              <a:t>Para. 97: </a:t>
            </a:r>
            <a:r>
              <a:rPr lang="cy-GB" noProof="0" dirty="0" smtClean="0"/>
              <a:t>“‘Efallai y bydd y broses o baratoi, adolygu neu ddiwygio cynllun gofal a chymorth yn gysylltiedig â'r broses o baratoi, adolygu neu ddiwygio cynlluniau gan gyrff eraill ar gyfer y person dan sylw. Gall awdurdodau lleol gydgysylltu'r gwaith o baratoi ac adolygu cynlluniau os yw corff arall yn paratoi cynllun perthnasol yr un pryd.” </a:t>
            </a:r>
            <a:endParaRPr lang="cy-GB" noProof="0" dirty="0"/>
          </a:p>
          <a:p>
            <a:endParaRPr lang="cy-GB" noProof="0" dirty="0"/>
          </a:p>
          <a:p>
            <a:r>
              <a:rPr lang="cy-GB" noProof="0" dirty="0"/>
              <a:t>Para. 98: </a:t>
            </a:r>
            <a:r>
              <a:rPr lang="cy-GB" noProof="0" dirty="0" smtClean="0"/>
              <a:t>“Os yw dyletswyddau i baratoi cynlluniau a ragnodir yn genedlaethol neu'n gyfreithiol (er enghraifft, Cynllun Gofal a Thriniaeth a ragnodir o dan Fesur Iechyd Meddwl (Cymru) 2010...) yn gorgyffwrdd, ac os oes yna gynllun sy'n bodloni gofynion cynllun gofal a chymorth, gall y gwaith o baratoi, darparu ac adolygu'r cynllun hwnnw gael ei ystyried fel y ffordd y gall yr awdurdod lleol gyflawni ei ddyletswyddau i baratoi, darparu ac adolygu cynllun gofal a chymorth.”   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3798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523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4204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676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270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noProof="0" dirty="0">
                <a:solidFill>
                  <a:srgbClr val="002060"/>
                </a:solidFill>
              </a:rPr>
              <a:t>Mae prif ran y cyflwyniad hwn yn ymwneud â sut y gall y Ddeddf gefnogi gofalwyr y bobl hynny sydd</a:t>
            </a:r>
            <a:r>
              <a:rPr lang="cy-GB" dirty="0">
                <a:solidFill>
                  <a:srgbClr val="002060"/>
                </a:solidFill>
              </a:rPr>
              <a:t> â chyflyrau iechyd meddwl ond mae hawliau gan y grŵp yma o ofalwyr hefyd o dan Ddeddf </a:t>
            </a:r>
            <a:r>
              <a:rPr lang="cy-GB" dirty="0" smtClean="0">
                <a:solidFill>
                  <a:srgbClr val="002060"/>
                </a:solidFill>
              </a:rPr>
              <a:t>Iechyd </a:t>
            </a:r>
            <a:r>
              <a:rPr lang="cy-GB" dirty="0">
                <a:solidFill>
                  <a:srgbClr val="002060"/>
                </a:solidFill>
              </a:rPr>
              <a:t>Meddwl </a:t>
            </a:r>
            <a:r>
              <a:rPr lang="cy-GB" noProof="0" dirty="0">
                <a:solidFill>
                  <a:srgbClr val="002060"/>
                </a:solidFill>
              </a:rPr>
              <a:t>1983 a Mesur Iechyd Meddwl (Cymru) </a:t>
            </a:r>
            <a:r>
              <a:rPr lang="cy-GB" noProof="0" dirty="0" smtClean="0">
                <a:solidFill>
                  <a:srgbClr val="002060"/>
                </a:solidFill>
              </a:rPr>
              <a:t>2010.</a:t>
            </a:r>
            <a:endParaRPr lang="cy-GB" noProof="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945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y-GB" b="1" noProof="0" dirty="0">
                <a:latin typeface="Arial" pitchFamily="34" charset="0"/>
                <a:cs typeface="Arial" pitchFamily="34" charset="0"/>
              </a:rPr>
              <a:t>Nodiadau’r Hwylusydd:</a:t>
            </a:r>
            <a:endParaRPr lang="cy-GB" noProof="0" dirty="0"/>
          </a:p>
          <a:p>
            <a:endParaRPr lang="cy-GB" noProof="0" dirty="0"/>
          </a:p>
          <a:p>
            <a:r>
              <a:rPr lang="cy-GB" noProof="0" dirty="0"/>
              <a:t>2. e.e. diffiniad o ofalwyr</a:t>
            </a:r>
          </a:p>
          <a:p>
            <a:r>
              <a:rPr lang="cy-GB" noProof="0" dirty="0"/>
              <a:t>3. e.e. newidiadau i’r trefniadau ar gyfer asesiadau gofalwyr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882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Nodiadau’r Hwylusydd:</a:t>
            </a:r>
            <a:endParaRPr lang="en-GB" dirty="0"/>
          </a:p>
          <a:p>
            <a:pPr>
              <a:buFont typeface="Arial" pitchFamily="34" charset="0"/>
              <a:buNone/>
            </a:pP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cy-GB" sz="1200" b="0" noProof="0" dirty="0">
                <a:latin typeface="Arial" pitchFamily="34" charset="0"/>
                <a:cs typeface="Arial" pitchFamily="34" charset="0"/>
              </a:rPr>
              <a:t>Rhowch wybod i unigolion na fyddwch yn mynd drwy bob </a:t>
            </a:r>
            <a:r>
              <a:rPr lang="cy-GB" sz="1200" b="0" noProof="0" dirty="0" smtClean="0">
                <a:latin typeface="Arial" pitchFamily="34" charset="0"/>
                <a:cs typeface="Arial" pitchFamily="34" charset="0"/>
              </a:rPr>
              <a:t>rhan </a:t>
            </a:r>
            <a:r>
              <a:rPr lang="cy-GB" sz="1200" b="0" noProof="0" dirty="0">
                <a:latin typeface="Arial" pitchFamily="34" charset="0"/>
                <a:cs typeface="Arial" pitchFamily="34" charset="0"/>
              </a:rPr>
              <a:t>o’r Ddeddf ac ond yn canolbwyntio ar y rhannau allweddol </a:t>
            </a:r>
            <a:r>
              <a:rPr lang="cy-GB" sz="1200" b="0" noProof="0" dirty="0" smtClean="0">
                <a:latin typeface="Arial" pitchFamily="34" charset="0"/>
                <a:cs typeface="Arial" pitchFamily="34" charset="0"/>
              </a:rPr>
              <a:t>sy’n </a:t>
            </a:r>
            <a:r>
              <a:rPr lang="cy-GB" sz="1200" b="0" noProof="0" dirty="0">
                <a:latin typeface="Arial" pitchFamily="34" charset="0"/>
                <a:cs typeface="Arial" pitchFamily="34" charset="0"/>
              </a:rPr>
              <a:t>berthnasol i ofalwyr – Rhannau 1, 2, 3 a </a:t>
            </a:r>
            <a:r>
              <a:rPr lang="cy-GB" sz="1200" b="0" noProof="0" dirty="0" smtClean="0">
                <a:latin typeface="Arial" pitchFamily="34" charset="0"/>
                <a:cs typeface="Arial" pitchFamily="34" charset="0"/>
              </a:rPr>
              <a:t>4.</a:t>
            </a:r>
          </a:p>
          <a:p>
            <a:pPr>
              <a:buFont typeface="Arial" pitchFamily="34" charset="0"/>
              <a:buNone/>
            </a:pPr>
            <a:endParaRPr lang="cy-GB" sz="1200" b="0" noProof="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cy-GB" sz="1200" b="0" noProof="0" dirty="0">
                <a:latin typeface="Arial" pitchFamily="34" charset="0"/>
                <a:cs typeface="Arial" pitchFamily="34" charset="0"/>
              </a:rPr>
              <a:t>Ar ôl crynhoi</a:t>
            </a:r>
            <a:r>
              <a:rPr lang="cy-GB" sz="1200" b="0" baseline="0" noProof="0" dirty="0">
                <a:latin typeface="Arial" pitchFamily="34" charset="0"/>
                <a:cs typeface="Arial" pitchFamily="34" charset="0"/>
              </a:rPr>
              <a:t> prif ddarpariaethau ac agweddau’r Ddeddf sydd yn berthnasol i ofalwyr, byddwch yn canolbwyntio ar anghenion penodol gofalwyr y bobl hynny sydd â chyflyrau iechyd meddwl ac yn trafod sut y gall y Ddeddf eu cefnogi. </a:t>
            </a:r>
            <a:endParaRPr lang="cy-GB" sz="1200" b="0" baseline="0" noProof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cy-GB" sz="1200" b="0" baseline="0" noProof="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cy-GB" sz="1200" b="0" noProof="0" dirty="0">
                <a:latin typeface="Arial" pitchFamily="34" charset="0"/>
                <a:cs typeface="Arial" pitchFamily="34" charset="0"/>
              </a:rPr>
              <a:t>Er bod yr</a:t>
            </a:r>
            <a:r>
              <a:rPr lang="cy-GB" sz="1200" b="0" baseline="0" noProof="0" dirty="0">
                <a:latin typeface="Arial" pitchFamily="34" charset="0"/>
                <a:cs typeface="Arial" pitchFamily="34" charset="0"/>
              </a:rPr>
              <a:t> hyfforddiant yn canolbwyntio ar ofalwyr, mae darpariaethau’r Ddeddf yr un mor berthnasol i bobl sydd angen gofal </a:t>
            </a:r>
            <a:r>
              <a:rPr lang="cy-GB" sz="1200" b="0" baseline="0" noProof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y-GB" sz="1200" b="0" baseline="0" noProof="0" dirty="0" smtClean="0">
                <a:latin typeface="Arial" pitchFamily="34" charset="0"/>
                <a:cs typeface="Arial" pitchFamily="34" charset="0"/>
              </a:rPr>
            </a:br>
            <a:r>
              <a:rPr lang="cy-GB" sz="1200" b="0" baseline="0" noProof="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y-GB" sz="1200" b="0" baseline="0" noProof="0" dirty="0">
                <a:latin typeface="Arial" pitchFamily="34" charset="0"/>
                <a:cs typeface="Arial" pitchFamily="34" charset="0"/>
              </a:rPr>
              <a:t>chymorth. Un o rinweddau’r Ddeddf yw bod gofalwyr yn meddu ar yr un hawliau </a:t>
            </a:r>
            <a:r>
              <a:rPr lang="cy-GB" sz="1200" b="0" noProof="0" dirty="0">
                <a:latin typeface="Arial" pitchFamily="34" charset="0"/>
                <a:cs typeface="Arial" pitchFamily="34" charset="0"/>
              </a:rPr>
              <a:t>â’r bobl sydd angen gofal a chymorth.</a:t>
            </a:r>
          </a:p>
          <a:p>
            <a:pPr>
              <a:buFont typeface="Arial" pitchFamily="34" charset="0"/>
              <a:buNone/>
            </a:pPr>
            <a:endParaRPr lang="cy-GB" sz="1200" b="0" noProof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cy-GB" sz="1200" b="0" noProof="0" dirty="0" smtClean="0">
                <a:latin typeface="Arial" pitchFamily="34" charset="0"/>
                <a:cs typeface="Arial" pitchFamily="34" charset="0"/>
              </a:rPr>
              <a:t>Rhowch </a:t>
            </a:r>
            <a:r>
              <a:rPr lang="cy-GB" sz="1200" b="0" noProof="0" dirty="0">
                <a:latin typeface="Arial" pitchFamily="34" charset="0"/>
                <a:cs typeface="Arial" pitchFamily="34" charset="0"/>
              </a:rPr>
              <a:t>wybod i unigolion bod hyfforddiant pellach ar gael sydd yn trafod</a:t>
            </a:r>
            <a:r>
              <a:rPr lang="cy-GB" sz="1200" b="0" baseline="0" noProof="0" dirty="0">
                <a:latin typeface="Arial" pitchFamily="34" charset="0"/>
                <a:cs typeface="Arial" pitchFamily="34" charset="0"/>
              </a:rPr>
              <a:t> pob agwedd o’r Ddeddf mewn cryn dipyn o fanylder </a:t>
            </a:r>
            <a:r>
              <a:rPr lang="cy-GB" sz="1200" b="0" noProof="0" dirty="0">
                <a:latin typeface="Arial" pitchFamily="34" charset="0"/>
                <a:cs typeface="Arial" pitchFamily="34" charset="0"/>
              </a:rPr>
              <a:t>a chyfeiriwch at ble y mae’n bosib cael gafael</a:t>
            </a:r>
            <a:r>
              <a:rPr lang="cy-GB" sz="1200" b="0" baseline="0" noProof="0" dirty="0">
                <a:latin typeface="Arial" pitchFamily="34" charset="0"/>
                <a:cs typeface="Arial" pitchFamily="34" charset="0"/>
              </a:rPr>
              <a:t> ar yr hyfforddiant hwn.</a:t>
            </a:r>
            <a:endParaRPr lang="cy-GB" sz="1200" b="0" noProof="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06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y-GB" b="1" noProof="0" dirty="0">
                <a:latin typeface="Arial" pitchFamily="34" charset="0"/>
                <a:cs typeface="Arial" pitchFamily="34" charset="0"/>
              </a:rPr>
              <a:t>Nodiadau’r Hwylusydd</a:t>
            </a:r>
            <a:r>
              <a:rPr lang="cy-GB" b="1" noProof="0" dirty="0" smtClean="0">
                <a:latin typeface="Arial" pitchFamily="34" charset="0"/>
                <a:cs typeface="Arial" pitchFamily="34" charset="0"/>
              </a:rPr>
              <a:t>:</a:t>
            </a: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cy-GB" sz="1200" b="1" noProof="0" dirty="0">
              <a:latin typeface="Arial" pitchFamily="34" charset="0"/>
              <a:cs typeface="Arial" pitchFamily="34" charset="0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 diffiniad newydd o ofalwyr yn golygu nad yw’r anghenraid cynt – sef bod gofalwyr yn darparu “swm sylweddol o ofal yn gyson” – yn berthnasol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mwyach.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12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Ystyr </a:t>
            </a:r>
            <a:r>
              <a:rPr lang="cy-GB" sz="12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“llesiant”</a:t>
            </a:r>
            <a:endParaRPr lang="cy-GB" sz="1200" b="1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“llesiant”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ran person yn golygu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llesiant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sy’n ymwneud ag unrhyw un o’r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canlynol: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Iechyd 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corfforol a meddwl, a llesiant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emosiynol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Amddiffyn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rhag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camdriniaeth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 esgeulustod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Addysg, hyfforddiant a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gweithgareddau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hamdden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Perthynas ddomestig,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teuluol</a:t>
            </a:r>
            <a:r>
              <a:rPr lang="cy-GB" sz="120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y-GB" sz="12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phersonol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Cyfraniad a wneir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y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gymdeithas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Sicrhau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hawliau a hawlogaethau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Llesiant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cymdeithasol ac economaidd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Addasrwydd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llety preswyl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safbwynt plentyn, mae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“llesiant”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hefyd yn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cynnwys: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Datblygiad corfforol, meddyliol, emosiynol, cymdeithasol ac ymddygiadol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 “lles”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yn cael ei ddiffinio yn Neddf Plant 1989</a:t>
            </a: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safbwynt oedolyn, mae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“llesiant” </a:t>
            </a: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hefyd yn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cynnwys: 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Rheolaeth dros fywyd dydd i ddydd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Cymryd rhan mewn </a:t>
            </a:r>
            <a:r>
              <a:rPr lang="cy-GB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gwaith</a:t>
            </a:r>
            <a:endParaRPr lang="cy-GB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14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y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Nodiadau’r Hwylusydd: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y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Dyletswyddau cyffredinol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 ddyletswydd gyffredinol yn berthnasol i berson sydd yn arfer swyddogaethau o dan y Ddeddf hon.  	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 Ddeddf yn gosod anghenraid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bobl sydd yn arfer swyddogaethau o dan y Ddeddf (mewn perthynas â gofalwyr sy’n oedolion)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gorfod rhoi ystyriaeth briodol i Egwyddorion y Cenhedloedd Unedig ar gyfer Pobl Hŷn – 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Rhannwch daflen (1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cy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Canlyniadau </a:t>
            </a:r>
            <a:r>
              <a:rPr lang="cy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llesiant</a:t>
            </a:r>
            <a:r>
              <a:rPr lang="cy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Rhaid i’r datganiad i nodi’r canlyniadau sydd i’w cyflawni, a hynny o safbwynt 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llesiant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gofalwyr, drwy gyfrwng: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Cymorth sy’n cael ei ddarparu gan awdurdodau lleol o dan y Ddeddf  hon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Cymorth sy’n cael ei ddarparu gan eraill sy’n debyg i’r hyn sydd yn medru cael ei ddarparu gan awdurdodau lleol o dan y Ddeddf hon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Rhaid i’r datganiad hefyd nodi’r mesurau sydd i’w defnyddio er mwyn asesu p’un ai yw'r canlyniadau wedi eu cyflawni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Asesiad Poblogaeth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Rhaid i’r awdurdod lleol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unrhyw f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wrdd iechyd lleol sydd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 rhan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ardal yr awdurdod lleol i asesu’r canlynol ar y cyd: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nifer o ofalwyr sydd yn ardal yr awdurdod lleol ac sydd angen cymorth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nifer o ofalwyr sydd</a:t>
            </a:r>
            <a:r>
              <a:rPr lang="cy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gydag anghenion sydd ddim yn cael eu </a:t>
            </a:r>
            <a:r>
              <a:rPr lang="cy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cyflawni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(yn ôl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awdurdod lleol, bwrdd iechyd lleol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 arall)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 a lefel y gwasanaethau sydd angen er mwyn diwallu anghenion cymorth y gofalwyr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Ystod a lefel y gwasanaethau ataliol sydd ar gael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 y bydd y gwasanaethau yma yn cael eu darparu drwy gyfrwng y Gymraeg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y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Darparu gwybodaeth, cyngor a chymorth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Rhaid i’r awdurdod lleol ddarparu: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Gwybodaeth am y cymorth sydd ar gael ac sy’n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gyfoes 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chywir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Cyngor ar y cymorth i ofalwyr sydd yn briodol i’r unigolyn yn dilyn asesiad cymesur 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Cyngor sydd yn gynhwysfawr, diduedd ac </a:t>
            </a:r>
            <a:r>
              <a:rPr lang="cy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 </a:t>
            </a:r>
            <a:r>
              <a:rPr lang="cy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muddiannau’r unigolyn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>
              <a:buFont typeface="Arial" pitchFamily="34" charset="0"/>
              <a:buNone/>
            </a:pPr>
            <a:endParaRPr lang="en-GB" sz="1200" b="1" dirty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AA4C8-DDE4-4E6E-BDBD-E3C39BB025EA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80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B2BD-1A87-4B9C-8E4D-4C60C7138E1B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BCC3-7F30-415F-939D-2E0EEA5F90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B2BD-1A87-4B9C-8E4D-4C60C7138E1B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BCC3-7F30-415F-939D-2E0EEA5F90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B2BD-1A87-4B9C-8E4D-4C60C7138E1B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BCC3-7F30-415F-939D-2E0EEA5F90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B2BD-1A87-4B9C-8E4D-4C60C7138E1B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BCC3-7F30-415F-939D-2E0EEA5F90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B2BD-1A87-4B9C-8E4D-4C60C7138E1B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BCC3-7F30-415F-939D-2E0EEA5F90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B2BD-1A87-4B9C-8E4D-4C60C7138E1B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BCC3-7F30-415F-939D-2E0EEA5F90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B2BD-1A87-4B9C-8E4D-4C60C7138E1B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BCC3-7F30-415F-939D-2E0EEA5F90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B2BD-1A87-4B9C-8E4D-4C60C7138E1B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BCC3-7F30-415F-939D-2E0EEA5F90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B2BD-1A87-4B9C-8E4D-4C60C7138E1B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BCC3-7F30-415F-939D-2E0EEA5F90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4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1666"/>
            <a:ext cx="2144044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683568" y="2638500"/>
            <a:ext cx="7776864" cy="0"/>
          </a:xfrm>
          <a:prstGeom prst="line">
            <a:avLst/>
          </a:prstGeom>
          <a:ln>
            <a:solidFill>
              <a:srgbClr val="34B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CW LOGO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3570" y="404664"/>
            <a:ext cx="2482209" cy="720000"/>
          </a:xfrm>
          <a:prstGeom prst="rect">
            <a:avLst/>
          </a:prstGeom>
        </p:spPr>
      </p:pic>
      <p:pic>
        <p:nvPicPr>
          <p:cNvPr id="9" name="Picture 3" descr="C:\Users\Richard\Desktop\Russell\Learning Centre\Care Council for Wales\GIOTA Logo HiRes (WEL)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780927"/>
            <a:ext cx="4392488" cy="3824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82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34B5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>
            <a:lvl1pPr>
              <a:buClr>
                <a:srgbClr val="34B555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4B555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4B555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4B55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4B555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4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9CC62F-30C0-4A15-BEEE-9BC3816535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67544" y="1268760"/>
            <a:ext cx="7128792" cy="0"/>
          </a:xfrm>
          <a:prstGeom prst="line">
            <a:avLst/>
          </a:prstGeom>
          <a:ln>
            <a:solidFill>
              <a:srgbClr val="34B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Richard\Desktop\Russell\Learning Centre\Care Council for Wales\GIOTA Logo HiRes (WEL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74791"/>
            <a:ext cx="1306488" cy="1161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02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4"/>
          </a:xfrm>
        </p:spPr>
        <p:txBody>
          <a:bodyPr anchor="b"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3568" y="2638500"/>
            <a:ext cx="7776864" cy="0"/>
          </a:xfrm>
          <a:prstGeom prst="line">
            <a:avLst/>
          </a:prstGeom>
          <a:ln>
            <a:solidFill>
              <a:srgbClr val="34B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Richard\Desktop\Russell\Learning Centre\Care Council for Wales\GIOTA Logo HiRes (WEL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7"/>
            <a:ext cx="4464496" cy="3798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75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8"/>
            <a:ext cx="4038600" cy="4525963"/>
          </a:xfrm>
        </p:spPr>
        <p:txBody>
          <a:bodyPr/>
          <a:lstStyle>
            <a:lvl1pPr>
              <a:buClr>
                <a:srgbClr val="34B555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4B555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4B555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4B555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4B555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8"/>
            <a:ext cx="4038600" cy="4525963"/>
          </a:xfrm>
        </p:spPr>
        <p:txBody>
          <a:bodyPr/>
          <a:lstStyle>
            <a:lvl1pPr>
              <a:buClr>
                <a:srgbClr val="34B555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4B555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4B555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4B555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4B555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4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9CC62F-30C0-4A15-BEEE-9BC3816535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2" b="5711"/>
          <a:stretch/>
        </p:blipFill>
        <p:spPr>
          <a:xfrm>
            <a:off x="7596338" y="260768"/>
            <a:ext cx="1408425" cy="1080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34B5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268760"/>
            <a:ext cx="7128792" cy="0"/>
          </a:xfrm>
          <a:prstGeom prst="line">
            <a:avLst/>
          </a:prstGeom>
          <a:ln>
            <a:solidFill>
              <a:srgbClr val="34B5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41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880" y="6309324"/>
            <a:ext cx="2133600" cy="365125"/>
          </a:xfrm>
        </p:spPr>
        <p:txBody>
          <a:bodyPr/>
          <a:lstStyle>
            <a:lvl1pPr algn="ctr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59CC62F-30C0-4A15-BEEE-9BC3816535A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5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F196-9A11-402F-8E73-2CF07BEAD0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AB1D4-F8A1-472E-B9EE-C4E08ED7002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2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B2BD-1A87-4B9C-8E4D-4C60C7138E1B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BCC3-7F30-415F-939D-2E0EEA5F90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B2BD-1A87-4B9C-8E4D-4C60C7138E1B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BCC3-7F30-415F-939D-2E0EEA5F90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B2BD-1A87-4B9C-8E4D-4C60C7138E1B}" type="datetimeFigureOut">
              <a:rPr lang="en-GB" smtClean="0"/>
              <a:pPr/>
              <a:t>29/04/2016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BCC3-7F30-415F-939D-2E0EEA5F909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s5Q30LfpwI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youtube.com/watch?v=nPu95Mx4324" TargetMode="External"/><Relationship Id="rId2" Type="http://schemas.openxmlformats.org/officeDocument/2006/relationships/video" Target="https://www.youtube.com/embed/rs5Q30LfpwI" TargetMode="External"/><Relationship Id="rId1" Type="http://schemas.openxmlformats.org/officeDocument/2006/relationships/video" Target="https://www.youtube.com/embed/nPu95Mx432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rsuk.org/wales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afal.org/cy/gwasanaethau/carers/" TargetMode="External"/><Relationship Id="rId5" Type="http://schemas.openxmlformats.org/officeDocument/2006/relationships/hyperlink" Target="http://www.carersuk.org/help-and-advice/get-resources/carers-rights-guide?gclid=CL2844alncsCFaoy0wodhyoMyQ" TargetMode="External"/><Relationship Id="rId4" Type="http://schemas.openxmlformats.org/officeDocument/2006/relationships/hyperlink" Target="https://www.carers.org/wales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96752"/>
            <a:ext cx="8818240" cy="1440161"/>
          </a:xfrm>
        </p:spPr>
        <p:txBody>
          <a:bodyPr>
            <a:noAutofit/>
          </a:bodyPr>
          <a:lstStyle/>
          <a:p>
            <a:r>
              <a:rPr lang="cy-GB" sz="3000" dirty="0">
                <a:solidFill>
                  <a:srgbClr val="26686D"/>
                </a:solidFill>
              </a:rPr>
              <a:t>Deddf Gwasanaethau Cymdeithasol </a:t>
            </a:r>
            <a:br>
              <a:rPr lang="cy-GB" sz="3000" dirty="0">
                <a:solidFill>
                  <a:srgbClr val="26686D"/>
                </a:solidFill>
              </a:rPr>
            </a:br>
            <a:r>
              <a:rPr lang="cy-GB" sz="3000" dirty="0">
                <a:solidFill>
                  <a:srgbClr val="26686D"/>
                </a:solidFill>
              </a:rPr>
              <a:t>a Llesiant (Cymru)</a:t>
            </a:r>
            <a:br>
              <a:rPr lang="cy-GB" sz="3000" dirty="0">
                <a:solidFill>
                  <a:srgbClr val="26686D"/>
                </a:solidFill>
              </a:rPr>
            </a:br>
            <a:r>
              <a:rPr lang="cy-GB" sz="1200" dirty="0">
                <a:solidFill>
                  <a:srgbClr val="26686D"/>
                </a:solidFill>
              </a:rPr>
              <a:t> </a:t>
            </a:r>
            <a:r>
              <a:rPr lang="cy-GB" sz="3000" dirty="0">
                <a:solidFill>
                  <a:srgbClr val="26686D"/>
                </a:solidFill>
              </a:rPr>
              <a:t/>
            </a:r>
            <a:br>
              <a:rPr lang="cy-GB" sz="3000" dirty="0">
                <a:solidFill>
                  <a:srgbClr val="26686D"/>
                </a:solidFill>
              </a:rPr>
            </a:br>
            <a:r>
              <a:rPr lang="cy-GB" sz="2400" dirty="0">
                <a:solidFill>
                  <a:srgbClr val="26686D"/>
                </a:solidFill>
              </a:rPr>
              <a:t>Gofalwyr y Bobl sydd â Chyflyrau Iechyd Meddwl</a:t>
            </a:r>
          </a:p>
        </p:txBody>
      </p:sp>
      <p:pic>
        <p:nvPicPr>
          <p:cNvPr id="3" name="Picture 2" descr="Hafal Hi Re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1962706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Rhan 3 o’r Ddeddf: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Asesu </a:t>
            </a:r>
            <a:r>
              <a:rPr lang="en-GB" dirty="0"/>
              <a:t>Anghenion Unigolion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048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Mae’r Ddeddf yn gosod dyletswydd ar awdurdodau lleol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i </a:t>
            </a:r>
            <a:r>
              <a:rPr lang="cy-GB" dirty="0">
                <a:solidFill>
                  <a:srgbClr val="26686D"/>
                </a:solidFill>
              </a:rPr>
              <a:t>gynnal asesiad gofalwyr yn yr achosion lle y mae’n ymddangos bod y gofalwr angen cymorth </a:t>
            </a: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Mae’r Ddeddf yn gosod anghenraid bod yn rhaid i asesiadau fod yn gymesur er mwyn sicrhau bod mwy </a:t>
            </a:r>
            <a:br>
              <a:rPr lang="cy-GB" dirty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o </a:t>
            </a:r>
            <a:r>
              <a:rPr lang="cy-GB" dirty="0">
                <a:solidFill>
                  <a:srgbClr val="26686D"/>
                </a:solidFill>
              </a:rPr>
              <a:t>bwyslais ar roi cymorth </a:t>
            </a: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Bydd gofalwyr yn cael eu hasesu i gadarnhau a oes ‘angen cymwys’ ganddynt o gymharu â’r meini prawf</a:t>
            </a: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Mae rhaid </a:t>
            </a:r>
            <a:r>
              <a:rPr lang="cy-GB" dirty="0" smtClean="0">
                <a:solidFill>
                  <a:srgbClr val="26686D"/>
                </a:solidFill>
              </a:rPr>
              <a:t>i </a:t>
            </a:r>
            <a:r>
              <a:rPr lang="cy-GB" dirty="0">
                <a:solidFill>
                  <a:srgbClr val="26686D"/>
                </a:solidFill>
              </a:rPr>
              <a:t>awdurdodau lleol asesu </a:t>
            </a:r>
            <a:r>
              <a:rPr lang="cy-GB" dirty="0" smtClean="0">
                <a:solidFill>
                  <a:srgbClr val="26686D"/>
                </a:solidFill>
              </a:rPr>
              <a:t>i </a:t>
            </a:r>
            <a:r>
              <a:rPr lang="cy-GB" dirty="0">
                <a:solidFill>
                  <a:srgbClr val="26686D"/>
                </a:solidFill>
              </a:rPr>
              <a:t>ba raddau y mae’r gofalwr yn gallu (a bydd yn parhau </a:t>
            </a:r>
            <a:r>
              <a:rPr lang="cy-GB" dirty="0" smtClean="0">
                <a:solidFill>
                  <a:srgbClr val="26686D"/>
                </a:solidFill>
              </a:rPr>
              <a:t>i </a:t>
            </a:r>
            <a:r>
              <a:rPr lang="cy-GB" dirty="0">
                <a:solidFill>
                  <a:srgbClr val="26686D"/>
                </a:solidFill>
              </a:rPr>
              <a:t>allu), darparu gofal ar gyfer y person y maent yn </a:t>
            </a:r>
            <a:r>
              <a:rPr lang="cy-GB" dirty="0" smtClean="0">
                <a:solidFill>
                  <a:srgbClr val="26686D"/>
                </a:solidFill>
              </a:rPr>
              <a:t>gofalu </a:t>
            </a:r>
            <a:r>
              <a:rPr lang="cy-GB" dirty="0">
                <a:solidFill>
                  <a:srgbClr val="26686D"/>
                </a:solidFill>
              </a:rPr>
              <a:t>amdano</a:t>
            </a:r>
          </a:p>
          <a:p>
            <a:pPr>
              <a:spcAft>
                <a:spcPts val="600"/>
              </a:spcAft>
            </a:pPr>
            <a:endParaRPr lang="cy-GB" dirty="0">
              <a:solidFill>
                <a:srgbClr val="26686D"/>
              </a:solidFill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1916832"/>
            <a:ext cx="8352928" cy="4392488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8792" cy="998984"/>
          </a:xfrm>
        </p:spPr>
        <p:txBody>
          <a:bodyPr/>
          <a:lstStyle/>
          <a:p>
            <a:r>
              <a:rPr lang="cy-GB" sz="3000" dirty="0"/>
              <a:t>Rhan 4 o’r </a:t>
            </a:r>
            <a:r>
              <a:rPr lang="cy-GB" sz="3000" dirty="0" smtClean="0"/>
              <a:t>Ddeddf: Diwallu </a:t>
            </a:r>
            <a:r>
              <a:rPr lang="cy-GB" sz="3000" dirty="0"/>
              <a:t>Anghenion (a Thaliadau Uniongyrchol)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Rhaid i awdurdod lleol gadarnhau a yw’r cymorth sydd i’w ddarparu yn mynd i gynorthwyo’r gofalwr i gyflawni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ei </a:t>
            </a:r>
            <a:r>
              <a:rPr lang="cy-GB" dirty="0">
                <a:solidFill>
                  <a:srgbClr val="26686D"/>
                </a:solidFill>
              </a:rPr>
              <a:t>ganlyniadau personol</a:t>
            </a: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Os yw gofalwr yn cael ei asesu a bod yna gadarnhad bod ‘angen cymwys’ ganddo i dderbyn cymorth, bydd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yr </a:t>
            </a:r>
            <a:r>
              <a:rPr lang="cy-GB" dirty="0">
                <a:solidFill>
                  <a:srgbClr val="26686D"/>
                </a:solidFill>
              </a:rPr>
              <a:t>awdurdod lleol yn trefnu cynllun cymorth</a:t>
            </a:r>
          </a:p>
          <a:p>
            <a:r>
              <a:rPr lang="cy-GB" dirty="0">
                <a:solidFill>
                  <a:srgbClr val="26686D"/>
                </a:solidFill>
              </a:rPr>
              <a:t>Bydd gofalwyr sy’n cael eu hasesu ac yn meddu ar angen cymwys am gymorth yn medru derbyn taliadau uniongyrchol er mwyn trefnu eu cymorth eu hunain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1556792"/>
            <a:ext cx="8136904" cy="3960440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EGWYL</a:t>
            </a:r>
          </a:p>
        </p:txBody>
      </p:sp>
      <p:pic>
        <p:nvPicPr>
          <p:cNvPr id="3" name="Picture 2" descr="Hafal Hi Re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1962706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y-GB" dirty="0">
                <a:solidFill>
                  <a:srgbClr val="26686D"/>
                </a:solidFill>
                <a:latin typeface="Arial"/>
                <a:cs typeface="Arial"/>
              </a:rPr>
              <a:t>Iechyd </a:t>
            </a:r>
            <a:r>
              <a:rPr lang="cy-GB" dirty="0" smtClean="0">
                <a:solidFill>
                  <a:srgbClr val="26686D"/>
                </a:solidFill>
                <a:latin typeface="Arial"/>
                <a:cs typeface="Arial"/>
              </a:rPr>
              <a:t>meddwl </a:t>
            </a:r>
            <a:r>
              <a:rPr lang="cy-GB" dirty="0">
                <a:solidFill>
                  <a:srgbClr val="26686D"/>
                </a:solidFill>
                <a:latin typeface="Arial"/>
                <a:cs typeface="Arial"/>
              </a:rPr>
              <a:t>a rhai o’r materion eraill sydd yn effeithio ar ofalwyr </a:t>
            </a:r>
            <a:r>
              <a:rPr lang="cy-GB" dirty="0" smtClean="0">
                <a:solidFill>
                  <a:srgbClr val="26686D"/>
                </a:solidFill>
                <a:latin typeface="Arial"/>
                <a:cs typeface="Arial"/>
              </a:rPr>
              <a:t/>
            </a:r>
            <a:br>
              <a:rPr lang="cy-GB" dirty="0" smtClean="0">
                <a:solidFill>
                  <a:srgbClr val="26686D"/>
                </a:solidFill>
                <a:latin typeface="Arial"/>
                <a:cs typeface="Arial"/>
              </a:rPr>
            </a:br>
            <a:r>
              <a:rPr lang="cy-GB" dirty="0" smtClean="0">
                <a:solidFill>
                  <a:srgbClr val="26686D"/>
                </a:solidFill>
                <a:latin typeface="Arial"/>
                <a:cs typeface="Arial"/>
              </a:rPr>
              <a:t>y </a:t>
            </a:r>
            <a:r>
              <a:rPr lang="cy-GB" dirty="0">
                <a:solidFill>
                  <a:srgbClr val="26686D"/>
                </a:solidFill>
                <a:latin typeface="Arial"/>
                <a:cs typeface="Arial"/>
              </a:rPr>
              <a:t>bobl hynny sydd â chyflyrau </a:t>
            </a:r>
            <a:r>
              <a:rPr lang="cy-GB" dirty="0" smtClean="0">
                <a:solidFill>
                  <a:srgbClr val="26686D"/>
                </a:solidFill>
                <a:latin typeface="Arial"/>
                <a:cs typeface="Arial"/>
              </a:rPr>
              <a:t/>
            </a:r>
            <a:br>
              <a:rPr lang="cy-GB" dirty="0" smtClean="0">
                <a:solidFill>
                  <a:srgbClr val="26686D"/>
                </a:solidFill>
                <a:latin typeface="Arial"/>
                <a:cs typeface="Arial"/>
              </a:rPr>
            </a:br>
            <a:r>
              <a:rPr lang="cy-GB" dirty="0" smtClean="0">
                <a:solidFill>
                  <a:srgbClr val="26686D"/>
                </a:solidFill>
                <a:latin typeface="Arial"/>
                <a:cs typeface="Arial"/>
              </a:rPr>
              <a:t>iechyd </a:t>
            </a:r>
            <a:r>
              <a:rPr lang="cy-GB" dirty="0">
                <a:solidFill>
                  <a:srgbClr val="26686D"/>
                </a:solidFill>
                <a:latin typeface="Arial"/>
                <a:cs typeface="Arial"/>
              </a:rPr>
              <a:t>meddwl</a:t>
            </a:r>
            <a:endParaRPr lang="cy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Adnoddau </a:t>
            </a:r>
            <a:r>
              <a:rPr lang="cy-GB" dirty="0" smtClean="0"/>
              <a:t>fideo</a:t>
            </a:r>
            <a:endParaRPr lang="cy-GB" dirty="0"/>
          </a:p>
        </p:txBody>
      </p:sp>
      <p:pic>
        <p:nvPicPr>
          <p:cNvPr id="4" name="nPu95Mx432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68" y="1949043"/>
            <a:ext cx="3715999" cy="210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1412776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Gwyliwch y gofalwyr canlynol yn trafod eu bywydau: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2464576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26686D"/>
                </a:solidFill>
              </a:rPr>
              <a:t>Frank – </a:t>
            </a:r>
          </a:p>
        </p:txBody>
      </p:sp>
      <p:pic>
        <p:nvPicPr>
          <p:cNvPr id="7" name="rs5Q30LfpwI"/>
          <p:cNvPicPr>
            <a:picLocks noRot="1" noChangeAspect="1"/>
          </p:cNvPicPr>
          <p:nvPr>
            <a:videoFile r:link="rId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02" y="4408928"/>
            <a:ext cx="3742731" cy="2106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7544" y="4653136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26686D"/>
                </a:solidFill>
              </a:rPr>
              <a:t>Janice, Pam </a:t>
            </a:r>
            <a:r>
              <a:rPr lang="en-GB" sz="3200" dirty="0" smtClean="0">
                <a:solidFill>
                  <a:srgbClr val="26686D"/>
                </a:solidFill>
              </a:rPr>
              <a:t/>
            </a:r>
            <a:br>
              <a:rPr lang="en-GB" sz="3200" dirty="0" smtClean="0">
                <a:solidFill>
                  <a:srgbClr val="26686D"/>
                </a:solidFill>
              </a:rPr>
            </a:br>
            <a:r>
              <a:rPr lang="en-GB" sz="3200" dirty="0" smtClean="0">
                <a:solidFill>
                  <a:srgbClr val="26686D"/>
                </a:solidFill>
              </a:rPr>
              <a:t>ac </a:t>
            </a:r>
            <a:r>
              <a:rPr lang="en-GB" sz="3200" dirty="0">
                <a:solidFill>
                  <a:srgbClr val="26686D"/>
                </a:solidFill>
              </a:rPr>
              <a:t>Evelyn </a:t>
            </a:r>
            <a:r>
              <a:rPr lang="en-GB" sz="3200" dirty="0" smtClean="0">
                <a:solidFill>
                  <a:srgbClr val="26686D"/>
                </a:solidFill>
              </a:rPr>
              <a:t>– </a:t>
            </a:r>
            <a:endParaRPr lang="en-GB" sz="3200" dirty="0">
              <a:solidFill>
                <a:srgbClr val="26686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360" y="3110907"/>
            <a:ext cx="224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Cliciwch </a:t>
            </a:r>
            <a:r>
              <a:rPr lang="en-GB" b="1" dirty="0">
                <a:hlinkClick r:id="rId7"/>
              </a:rPr>
              <a:t>yma</a:t>
            </a:r>
            <a:r>
              <a:rPr lang="en-GB" b="1" dirty="0"/>
              <a:t> </a:t>
            </a:r>
            <a:r>
              <a:rPr lang="en-GB" b="1" dirty="0" smtClean="0"/>
              <a:t>i </a:t>
            </a:r>
            <a:r>
              <a:rPr lang="en-GB" b="1" dirty="0"/>
              <a:t>agor yn ‘YouTube’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799" y="5632768"/>
            <a:ext cx="224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Cliciwch </a:t>
            </a:r>
            <a:r>
              <a:rPr lang="en-GB" b="1" dirty="0">
                <a:hlinkClick r:id="rId8"/>
              </a:rPr>
              <a:t>yma </a:t>
            </a:r>
            <a:r>
              <a:rPr lang="en-GB" b="1" dirty="0" smtClean="0"/>
              <a:t>i </a:t>
            </a:r>
            <a:r>
              <a:rPr lang="en-GB" b="1" dirty="0"/>
              <a:t>agor yn ‘YouTube’</a:t>
            </a:r>
          </a:p>
        </p:txBody>
      </p:sp>
    </p:spTree>
    <p:extLst>
      <p:ext uri="{BB962C8B-B14F-4D97-AF65-F5344CB8AC3E}">
        <p14:creationId xmlns:p14="http://schemas.microsoft.com/office/powerpoint/2010/main" val="17303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Trafodaeth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656184"/>
          </a:xfrm>
        </p:spPr>
        <p:txBody>
          <a:bodyPr>
            <a:normAutofit/>
          </a:bodyPr>
          <a:lstStyle/>
          <a:p>
            <a:r>
              <a:rPr lang="cy-GB" sz="3000" dirty="0">
                <a:solidFill>
                  <a:srgbClr val="26686D"/>
                </a:solidFill>
              </a:rPr>
              <a:t>Beth yw rhai o’r prif faterion a </a:t>
            </a:r>
            <a:r>
              <a:rPr lang="cy-GB" sz="3000" dirty="0" smtClean="0">
                <a:solidFill>
                  <a:srgbClr val="26686D"/>
                </a:solidFill>
              </a:rPr>
              <a:t>phryderon </a:t>
            </a:r>
            <a:r>
              <a:rPr lang="cy-GB" sz="3000" dirty="0">
                <a:solidFill>
                  <a:srgbClr val="26686D"/>
                </a:solidFill>
              </a:rPr>
              <a:t>sydd wedi eu trafod yn y </a:t>
            </a:r>
            <a:r>
              <a:rPr lang="cy-GB" sz="3000" dirty="0" smtClean="0">
                <a:solidFill>
                  <a:srgbClr val="26686D"/>
                </a:solidFill>
              </a:rPr>
              <a:t>fideos?</a:t>
            </a:r>
            <a:endParaRPr lang="cy-GB" sz="3000" dirty="0">
              <a:solidFill>
                <a:srgbClr val="26686D"/>
              </a:solidFill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2780928"/>
            <a:ext cx="8280920" cy="1656184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Blaenoriaethau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104456"/>
          </a:xfrm>
        </p:spPr>
        <p:txBody>
          <a:bodyPr>
            <a:normAutofit/>
          </a:bodyPr>
          <a:lstStyle/>
          <a:p>
            <a:pPr marL="533400" lvl="1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Yn well ganddynt dderbyn gwasanaethau sydd yn ymgysylltu’n uniongyrchol gyda’r person y maent yn gofalu amdano </a:t>
            </a:r>
          </a:p>
          <a:p>
            <a:pPr marL="533400" lvl="1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Yn teimlo eu bod yn cael eu hanwybyddu ac yn gorfod ymdopi ar ben eu hunain </a:t>
            </a:r>
          </a:p>
          <a:p>
            <a:pPr marL="533400" lvl="1" indent="-266700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Nid ydynt yn derbyn cymorth digonol na gwybodaeth briodol ynglŷn â gofal a thriniaeth y person y maent yn gofalu amdano</a:t>
            </a:r>
          </a:p>
          <a:p>
            <a:pPr marL="533400" lvl="1" indent="-266700"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Angen hyfforddiant a chymorth er mwyn ymdopi yn well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Mae llawer o ofalwyr y bobl hynny sydd â chyflwr iechyd meddwl yn dweud eu bod: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2420888"/>
            <a:ext cx="8003232" cy="4176464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28792" cy="998984"/>
          </a:xfrm>
        </p:spPr>
        <p:txBody>
          <a:bodyPr/>
          <a:lstStyle/>
          <a:p>
            <a:r>
              <a:rPr lang="en-GB" dirty="0"/>
              <a:t>Trafodaeth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656184"/>
          </a:xfrm>
        </p:spPr>
        <p:txBody>
          <a:bodyPr>
            <a:normAutofit/>
          </a:bodyPr>
          <a:lstStyle/>
          <a:p>
            <a:r>
              <a:rPr lang="cy-GB" sz="3000" dirty="0">
                <a:solidFill>
                  <a:srgbClr val="26686D"/>
                </a:solidFill>
              </a:rPr>
              <a:t>Sut y mae’r Ddeddf yn medru mynd i’r afael â’r pryderon a’r materion yma mewn modd ymarferol?</a:t>
            </a:r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23528" y="2780928"/>
            <a:ext cx="8280920" cy="2016224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Effaith y </a:t>
            </a:r>
            <a:r>
              <a:rPr lang="en-GB" dirty="0" smtClean="0"/>
              <a:t>Ddeddf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74576" y="1496397"/>
            <a:ext cx="8208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Bydd y sleidiau canlynol yn trafod: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99792" y="2132856"/>
            <a:ext cx="3456384" cy="1584176"/>
            <a:chOff x="0" y="591343"/>
            <a:chExt cx="2571749" cy="1543050"/>
          </a:xfrm>
        </p:grpSpPr>
        <p:sp>
          <p:nvSpPr>
            <p:cNvPr id="9" name="Rectangle 8"/>
            <p:cNvSpPr/>
            <p:nvPr/>
          </p:nvSpPr>
          <p:spPr>
            <a:xfrm>
              <a:off x="0" y="591343"/>
              <a:ext cx="2571749" cy="1543050"/>
            </a:xfrm>
            <a:prstGeom prst="rect">
              <a:avLst/>
            </a:prstGeom>
            <a:solidFill>
              <a:srgbClr val="36B555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0" y="591343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kern="1200" noProof="0" dirty="0">
                  <a:latin typeface="Arial"/>
                  <a:cs typeface="Arial"/>
                </a:rPr>
                <a:t>Effaith y Ddeddf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9552" y="4005064"/>
            <a:ext cx="3528392" cy="1656184"/>
            <a:chOff x="2828925" y="591343"/>
            <a:chExt cx="2571749" cy="1543050"/>
          </a:xfrm>
        </p:grpSpPr>
        <p:sp>
          <p:nvSpPr>
            <p:cNvPr id="12" name="Rectangle 11"/>
            <p:cNvSpPr/>
            <p:nvPr/>
          </p:nvSpPr>
          <p:spPr>
            <a:xfrm>
              <a:off x="2828925" y="591343"/>
              <a:ext cx="2571749" cy="1543050"/>
            </a:xfrm>
            <a:prstGeom prst="rect">
              <a:avLst/>
            </a:prstGeom>
            <a:solidFill>
              <a:srgbClr val="5DB6C9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2828925" y="591343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kern="1200" noProof="0" dirty="0">
                  <a:latin typeface="Arial"/>
                  <a:cs typeface="Arial"/>
                </a:rPr>
                <a:t>Sut y mae’n medru mynd i’r afael â’r anghenion </a:t>
              </a:r>
              <a:r>
                <a:rPr lang="cy-GB" sz="2400" dirty="0">
                  <a:latin typeface="Arial"/>
                  <a:cs typeface="Arial"/>
                </a:rPr>
                <a:t>pryderon </a:t>
              </a:r>
              <a:br>
                <a:rPr lang="cy-GB" sz="2400" dirty="0">
                  <a:latin typeface="Arial"/>
                  <a:cs typeface="Arial"/>
                </a:rPr>
              </a:br>
              <a:r>
                <a:rPr lang="cy-GB" sz="2400" dirty="0" smtClean="0">
                  <a:latin typeface="Arial"/>
                  <a:cs typeface="Arial"/>
                </a:rPr>
                <a:t>a </a:t>
              </a:r>
              <a:r>
                <a:rPr lang="cy-GB" sz="2400" kern="1200" noProof="0" dirty="0">
                  <a:latin typeface="Arial"/>
                  <a:cs typeface="Arial"/>
                </a:rPr>
                <a:t>materion yma? </a:t>
              </a:r>
              <a:endParaRPr lang="en-GB" sz="2400" kern="1200" dirty="0">
                <a:latin typeface="Arial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60032" y="4005064"/>
            <a:ext cx="3528392" cy="1656184"/>
            <a:chOff x="0" y="2391569"/>
            <a:chExt cx="2571749" cy="1543050"/>
          </a:xfrm>
        </p:grpSpPr>
        <p:sp>
          <p:nvSpPr>
            <p:cNvPr id="15" name="Rectangle 14"/>
            <p:cNvSpPr/>
            <p:nvPr/>
          </p:nvSpPr>
          <p:spPr>
            <a:xfrm>
              <a:off x="0" y="2391569"/>
              <a:ext cx="2571749" cy="1543050"/>
            </a:xfrm>
            <a:prstGeom prst="rect">
              <a:avLst/>
            </a:prstGeom>
            <a:solidFill>
              <a:srgbClr val="C50067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0" y="2391569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dirty="0">
                  <a:latin typeface="Arial"/>
                  <a:cs typeface="Arial"/>
                </a:rPr>
                <a:t>Sut y mae’n berthnasol </a:t>
              </a:r>
              <a:r>
                <a:rPr lang="cy-GB" sz="2400" dirty="0" smtClean="0">
                  <a:latin typeface="Arial"/>
                  <a:cs typeface="Arial"/>
                </a:rPr>
                <a:t/>
              </a:r>
              <a:br>
                <a:rPr lang="cy-GB" sz="2400" dirty="0" smtClean="0">
                  <a:latin typeface="Arial"/>
                  <a:cs typeface="Arial"/>
                </a:rPr>
              </a:br>
              <a:r>
                <a:rPr lang="cy-GB" sz="2400" dirty="0" smtClean="0">
                  <a:latin typeface="Arial"/>
                  <a:cs typeface="Arial"/>
                </a:rPr>
                <a:t>i </a:t>
              </a:r>
              <a:r>
                <a:rPr lang="cy-GB" sz="2400" dirty="0">
                  <a:latin typeface="Arial"/>
                  <a:cs typeface="Arial"/>
                </a:rPr>
                <a:t>ofalwyr y bobl hynny sydd â chyflyrau iechyd meddwl</a:t>
              </a:r>
              <a:endParaRPr lang="en-GB" sz="2400" kern="12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128792" cy="1215008"/>
          </a:xfrm>
        </p:spPr>
        <p:txBody>
          <a:bodyPr/>
          <a:lstStyle/>
          <a:p>
            <a:r>
              <a:rPr lang="cy-GB" sz="2800" dirty="0"/>
              <a:t>Rhan 2 o’r </a:t>
            </a:r>
            <a:r>
              <a:rPr lang="cy-GB" sz="2800" dirty="0" smtClean="0"/>
              <a:t>Ddeddf: </a:t>
            </a:r>
            <a:r>
              <a:rPr lang="cy-GB" sz="2800" dirty="0"/>
              <a:t>Asesiad Anghenion Poblogaeth ar gyfer </a:t>
            </a:r>
            <a:r>
              <a:rPr lang="cy-GB" sz="2800" dirty="0" smtClean="0"/>
              <a:t>gofalwyr </a:t>
            </a:r>
            <a:endParaRPr lang="cy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Yn gyrru newidiadau a ffocws ar ddulliau ataliol </a:t>
            </a: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Anghenion iechyd a </a:t>
            </a:r>
            <a:r>
              <a:rPr lang="cy-GB" dirty="0" smtClean="0">
                <a:solidFill>
                  <a:srgbClr val="26686D"/>
                </a:solidFill>
              </a:rPr>
              <a:t>llesiant </a:t>
            </a:r>
            <a:r>
              <a:rPr lang="cy-GB" dirty="0">
                <a:solidFill>
                  <a:srgbClr val="26686D"/>
                </a:solidFill>
              </a:rPr>
              <a:t>wedi eu nodi mewn Cynllun Tymor Byr Integredig sydd wedi eu llunio gan fyrddau iechyd </a:t>
            </a:r>
            <a:r>
              <a:rPr lang="cy-GB" dirty="0" smtClean="0">
                <a:solidFill>
                  <a:srgbClr val="26686D"/>
                </a:solidFill>
              </a:rPr>
              <a:t>lleol</a:t>
            </a:r>
            <a:endParaRPr lang="cy-GB" dirty="0">
              <a:solidFill>
                <a:srgbClr val="26686D"/>
              </a:solidFill>
            </a:endParaRP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Ymyrraeth cynnar wedi ei dargedu ar gyfer grwpiau sy’n agored i niwed ac mewn risg uchel</a:t>
            </a: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Cyfle i amlinellu cynlluniau ar gyfer ymyrraeth cynnar wedi ei dargedu ar gyfer grwpiau sy’n agored i niwed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ac </a:t>
            </a:r>
            <a:r>
              <a:rPr lang="cy-GB" dirty="0">
                <a:solidFill>
                  <a:srgbClr val="26686D"/>
                </a:solidFill>
              </a:rPr>
              <a:t>mewn risg uchel 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1772816"/>
            <a:ext cx="8136904" cy="4176464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>
                <a:solidFill>
                  <a:srgbClr val="85C441"/>
                </a:solidFill>
              </a:rPr>
              <a:t>Bydd rhan gyntaf y gweithdy hwn yn trafod: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16" y="1857364"/>
            <a:ext cx="8229600" cy="2952328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Amcanion a </a:t>
            </a:r>
            <a:r>
              <a:rPr lang="cy-GB" sz="2400" dirty="0" smtClean="0">
                <a:solidFill>
                  <a:srgbClr val="26686D"/>
                </a:solidFill>
              </a:rPr>
              <a:t>chanlyniadau 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 smtClean="0">
                <a:solidFill>
                  <a:srgbClr val="26686D"/>
                </a:solidFill>
              </a:rPr>
              <a:t>Trosolwg </a:t>
            </a:r>
            <a:r>
              <a:rPr lang="cy-GB" sz="2400" dirty="0">
                <a:solidFill>
                  <a:srgbClr val="26686D"/>
                </a:solidFill>
              </a:rPr>
              <a:t>o Ddeddf Gwasanaethau Cymdeithasol a Llesiant (Cymru) – cyfeirir ati fel ‘y Ddeddf’ o nawr ymlaen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Prif ddarpariaethau ac agweddau’r Ddeddf sy’n ymwneud â gofalwyr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GB" sz="2400" dirty="0">
              <a:solidFill>
                <a:srgbClr val="26686D"/>
              </a:solidFill>
            </a:endParaRP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14348" y="1857364"/>
            <a:ext cx="7818092" cy="3000396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Rhan 3 o’r </a:t>
            </a:r>
            <a:r>
              <a:rPr lang="cy-GB" dirty="0" smtClean="0"/>
              <a:t>Ddeddf: </a:t>
            </a:r>
            <a:br>
              <a:rPr lang="cy-GB" dirty="0" smtClean="0"/>
            </a:br>
            <a:r>
              <a:rPr lang="cy-GB" dirty="0" smtClean="0"/>
              <a:t>Asesiad </a:t>
            </a:r>
            <a:r>
              <a:rPr lang="cy-GB" dirty="0"/>
              <a:t>Gofalwr Unigol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1764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Dylai fod yn gymesur i anghenion yr unigolyn</a:t>
            </a: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Yn medru cynnwys o bosib sut y bydd y gofalwr yn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cael </a:t>
            </a:r>
            <a:r>
              <a:rPr lang="cy-GB" dirty="0">
                <a:solidFill>
                  <a:srgbClr val="26686D"/>
                </a:solidFill>
              </a:rPr>
              <a:t>ei gefnogi yn ei rôl ynghyd ag unrhyw gymorth uniongyrchol a fydd angen ar gyfer ei iechyd a’i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lesiant </a:t>
            </a:r>
            <a:r>
              <a:rPr lang="cy-GB" dirty="0">
                <a:solidFill>
                  <a:srgbClr val="26686D"/>
                </a:solidFill>
              </a:rPr>
              <a:t>yntau</a:t>
            </a:r>
          </a:p>
          <a:p>
            <a:r>
              <a:rPr lang="cy-GB" dirty="0">
                <a:solidFill>
                  <a:srgbClr val="26686D"/>
                </a:solidFill>
              </a:rPr>
              <a:t>Yn medru amlinellu o bosib sut y bydd gweithwyr proffesiynol yn ymgysylltu gyda gofalwr/teuluoedd yn gyson am gofal a thriniaeth y person y maent yn gofalu amdano – a’r broses/protocol er mwyn gwneud hyn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67544" y="1700808"/>
            <a:ext cx="8229600" cy="3816424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Rhan 4 o’r </a:t>
            </a:r>
            <a:r>
              <a:rPr lang="cy-GB" dirty="0" smtClean="0"/>
              <a:t>Ddeddf: </a:t>
            </a:r>
            <a:br>
              <a:rPr lang="cy-GB" dirty="0" smtClean="0"/>
            </a:br>
            <a:r>
              <a:rPr lang="cy-GB" dirty="0" smtClean="0"/>
              <a:t>Cynlluniau cymorth </a:t>
            </a:r>
            <a:r>
              <a:rPr lang="cy-GB" dirty="0"/>
              <a:t>i </a:t>
            </a:r>
            <a:r>
              <a:rPr lang="cy-GB" dirty="0" smtClean="0"/>
              <a:t>ofalwyr 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86409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y-GB" sz="2200" dirty="0">
                <a:solidFill>
                  <a:srgbClr val="26686D"/>
                </a:solidFill>
              </a:rPr>
              <a:t>Yr hyn y mae’n bosib ei gynnwys yng </a:t>
            </a:r>
            <a:r>
              <a:rPr lang="cy-GB" sz="2200" dirty="0" smtClean="0">
                <a:solidFill>
                  <a:srgbClr val="26686D"/>
                </a:solidFill>
              </a:rPr>
              <a:t>nghynlluniau cymorth </a:t>
            </a:r>
            <a:r>
              <a:rPr lang="cy-GB" sz="2200" dirty="0">
                <a:solidFill>
                  <a:srgbClr val="26686D"/>
                </a:solidFill>
              </a:rPr>
              <a:t>y gofalwyr y bobl hynny sydd â chyflyrau iechyd meddwl:</a:t>
            </a:r>
          </a:p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204865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lvl="2" indent="-357188">
              <a:spcBef>
                <a:spcPct val="20000"/>
              </a:spcBef>
              <a:spcAft>
                <a:spcPts val="600"/>
              </a:spcAft>
              <a:buClr>
                <a:srgbClr val="34B555"/>
              </a:buClr>
              <a:buFont typeface="Arial" pitchFamily="34" charset="0"/>
              <a:buChar char="•"/>
              <a:tabLst>
                <a:tab pos="901700" algn="l"/>
              </a:tabLst>
            </a:pPr>
            <a:r>
              <a:rPr lang="en-GB" sz="2100" dirty="0">
                <a:solidFill>
                  <a:srgbClr val="266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Seibiannau i ofalwyr</a:t>
            </a:r>
          </a:p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275856" y="4869160"/>
            <a:ext cx="2664296" cy="1440160"/>
            <a:chOff x="0" y="591343"/>
            <a:chExt cx="2571749" cy="1543050"/>
          </a:xfrm>
        </p:grpSpPr>
        <p:sp>
          <p:nvSpPr>
            <p:cNvPr id="6" name="Rectangle 5"/>
            <p:cNvSpPr/>
            <p:nvPr/>
          </p:nvSpPr>
          <p:spPr>
            <a:xfrm>
              <a:off x="0" y="591343"/>
              <a:ext cx="2571749" cy="1543050"/>
            </a:xfrm>
            <a:prstGeom prst="rect">
              <a:avLst/>
            </a:prstGeom>
            <a:solidFill>
              <a:srgbClr val="36B555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0" y="591343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200" kern="1200" noProof="0" dirty="0">
                  <a:latin typeface="Arial"/>
                  <a:cs typeface="Arial"/>
                </a:rPr>
                <a:t>Mathau o gyflyrau iechyd meddwl</a:t>
              </a:r>
              <a:endParaRPr lang="en-GB" sz="2200" kern="1200" dirty="0">
                <a:latin typeface="Arial"/>
                <a:cs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03847" y="3068960"/>
            <a:ext cx="2736304" cy="1440160"/>
            <a:chOff x="2759418" y="591343"/>
            <a:chExt cx="2641256" cy="1543050"/>
          </a:xfrm>
        </p:grpSpPr>
        <p:sp>
          <p:nvSpPr>
            <p:cNvPr id="9" name="Rectangle 8"/>
            <p:cNvSpPr/>
            <p:nvPr/>
          </p:nvSpPr>
          <p:spPr>
            <a:xfrm>
              <a:off x="2828925" y="591343"/>
              <a:ext cx="2571749" cy="1543050"/>
            </a:xfrm>
            <a:prstGeom prst="rect">
              <a:avLst/>
            </a:prstGeom>
            <a:solidFill>
              <a:srgbClr val="5DB6C9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759418" y="591343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000" kern="1200" noProof="0" dirty="0">
                  <a:latin typeface="Arial"/>
                  <a:cs typeface="Arial"/>
                </a:rPr>
                <a:t>Sut i ymgysylltu gyda gweithwyr iechyd a gofal cymdeithasol proffesiynol </a:t>
              </a:r>
              <a:endParaRPr lang="en-GB" sz="2000" kern="1200" dirty="0">
                <a:latin typeface="Arial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00192" y="4869160"/>
            <a:ext cx="2664296" cy="1440160"/>
            <a:chOff x="5657849" y="591343"/>
            <a:chExt cx="2571749" cy="1543050"/>
          </a:xfrm>
        </p:grpSpPr>
        <p:sp>
          <p:nvSpPr>
            <p:cNvPr id="12" name="Rectangle 11"/>
            <p:cNvSpPr/>
            <p:nvPr/>
          </p:nvSpPr>
          <p:spPr>
            <a:xfrm>
              <a:off x="5657849" y="591343"/>
              <a:ext cx="2571749" cy="1543050"/>
            </a:xfrm>
            <a:prstGeom prst="rect">
              <a:avLst/>
            </a:prstGeom>
            <a:solidFill>
              <a:srgbClr val="D47C3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657849" y="591343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kern="1200" noProof="0" dirty="0">
                  <a:latin typeface="Arial"/>
                  <a:cs typeface="Arial"/>
                </a:rPr>
                <a:t>Meddyginiaeth iechyd meddwl </a:t>
              </a:r>
              <a:r>
                <a:rPr lang="cy-GB" sz="2400" kern="1200" noProof="0" dirty="0" smtClean="0">
                  <a:latin typeface="Arial"/>
                  <a:cs typeface="Arial"/>
                </a:rPr>
                <a:t/>
              </a:r>
              <a:br>
                <a:rPr lang="cy-GB" sz="2400" kern="1200" noProof="0" dirty="0" smtClean="0">
                  <a:latin typeface="Arial"/>
                  <a:cs typeface="Arial"/>
                </a:rPr>
              </a:br>
              <a:r>
                <a:rPr lang="cy-GB" sz="2400" kern="1200" noProof="0" dirty="0" smtClean="0">
                  <a:latin typeface="Arial"/>
                  <a:cs typeface="Arial"/>
                </a:rPr>
                <a:t>a </a:t>
              </a:r>
              <a:r>
                <a:rPr lang="cy-GB" sz="2400" kern="1200" noProof="0" dirty="0">
                  <a:latin typeface="Arial"/>
                  <a:cs typeface="Arial"/>
                </a:rPr>
                <a:t>sgil-effeithiau </a:t>
              </a:r>
              <a:endParaRPr lang="en-GB" sz="2400" kern="1200" dirty="0">
                <a:latin typeface="Arial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1520" y="4869160"/>
            <a:ext cx="2664296" cy="1440160"/>
            <a:chOff x="2828925" y="2391569"/>
            <a:chExt cx="2571749" cy="1543050"/>
          </a:xfrm>
        </p:grpSpPr>
        <p:sp>
          <p:nvSpPr>
            <p:cNvPr id="15" name="Rectangle 14"/>
            <p:cNvSpPr/>
            <p:nvPr/>
          </p:nvSpPr>
          <p:spPr>
            <a:xfrm>
              <a:off x="2828925" y="2391569"/>
              <a:ext cx="2571749" cy="1543050"/>
            </a:xfrm>
            <a:prstGeom prst="rect">
              <a:avLst/>
            </a:prstGeom>
            <a:solidFill>
              <a:srgbClr val="E9B73C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2828925" y="2391569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kern="1200" noProof="0" dirty="0">
                  <a:latin typeface="Arial"/>
                  <a:cs typeface="Arial"/>
                </a:rPr>
                <a:t>Mathau eraill o therapïau siarad</a:t>
              </a:r>
              <a:endParaRPr lang="en-GB" sz="2400" kern="1200" dirty="0">
                <a:latin typeface="Arial"/>
                <a:cs typeface="Arial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1520" y="3140968"/>
            <a:ext cx="2664296" cy="1440160"/>
            <a:chOff x="0" y="2391569"/>
            <a:chExt cx="2571749" cy="1543050"/>
          </a:xfrm>
        </p:grpSpPr>
        <p:sp>
          <p:nvSpPr>
            <p:cNvPr id="18" name="Rectangle 17"/>
            <p:cNvSpPr/>
            <p:nvPr/>
          </p:nvSpPr>
          <p:spPr>
            <a:xfrm>
              <a:off x="0" y="2391569"/>
              <a:ext cx="2571749" cy="1543050"/>
            </a:xfrm>
            <a:prstGeom prst="rect">
              <a:avLst/>
            </a:prstGeom>
            <a:solidFill>
              <a:srgbClr val="C50067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0" y="2391569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dirty="0">
                  <a:latin typeface="Arial"/>
                  <a:cs typeface="Arial"/>
                </a:rPr>
                <a:t>Adeiladu hyder</a:t>
              </a:r>
              <a:endParaRPr lang="en-GB" sz="2400" kern="1200" dirty="0">
                <a:latin typeface="Arial"/>
                <a:cs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00192" y="3068960"/>
            <a:ext cx="2664296" cy="1440160"/>
            <a:chOff x="2828925" y="2391569"/>
            <a:chExt cx="2571749" cy="1543050"/>
          </a:xfrm>
        </p:grpSpPr>
        <p:sp>
          <p:nvSpPr>
            <p:cNvPr id="21" name="Rectangle 20"/>
            <p:cNvSpPr/>
            <p:nvPr/>
          </p:nvSpPr>
          <p:spPr>
            <a:xfrm>
              <a:off x="2828925" y="2391569"/>
              <a:ext cx="2571749" cy="1543050"/>
            </a:xfrm>
            <a:prstGeom prst="rect">
              <a:avLst/>
            </a:prstGeom>
            <a:solidFill>
              <a:srgbClr val="E9B73C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828925" y="2391569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kern="1200" noProof="0" dirty="0">
                  <a:latin typeface="Arial"/>
                  <a:cs typeface="Arial"/>
                </a:rPr>
                <a:t>Gwasanaethau </a:t>
              </a:r>
              <a:r>
                <a:rPr lang="cy-GB" sz="2400" kern="1200" noProof="0" dirty="0" smtClean="0">
                  <a:latin typeface="Arial"/>
                  <a:cs typeface="Arial"/>
                </a:rPr>
                <a:t>therapi teuluol</a:t>
              </a:r>
              <a:endParaRPr lang="en-GB" sz="2400" kern="1200" dirty="0">
                <a:latin typeface="Arial"/>
                <a:cs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7544" y="2492897"/>
            <a:ext cx="43204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8038" lvl="2" indent="-357188">
              <a:spcBef>
                <a:spcPct val="20000"/>
              </a:spcBef>
              <a:buClr>
                <a:srgbClr val="34B555"/>
              </a:buClr>
              <a:buFont typeface="Arial" pitchFamily="34" charset="0"/>
              <a:buChar char="•"/>
              <a:tabLst>
                <a:tab pos="901700" algn="l"/>
              </a:tabLst>
            </a:pPr>
            <a:r>
              <a:rPr lang="cy-GB" sz="2100" dirty="0">
                <a:solidFill>
                  <a:srgbClr val="266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Hyfforddiant i </a:t>
            </a:r>
            <a:r>
              <a:rPr lang="cy-GB" sz="2100" dirty="0" smtClean="0">
                <a:solidFill>
                  <a:srgbClr val="266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ofalwyr, </a:t>
            </a:r>
            <a:r>
              <a:rPr lang="cy-GB" sz="2100" dirty="0">
                <a:solidFill>
                  <a:srgbClr val="266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e.e.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03057" y="1484784"/>
            <a:ext cx="7772400" cy="936105"/>
          </a:xfrm>
        </p:spPr>
        <p:txBody>
          <a:bodyPr/>
          <a:lstStyle/>
          <a:p>
            <a:r>
              <a:rPr lang="en-GB" dirty="0"/>
              <a:t>EGWYL</a:t>
            </a:r>
          </a:p>
        </p:txBody>
      </p:sp>
      <p:pic>
        <p:nvPicPr>
          <p:cNvPr id="6" name="Picture 5" descr="Hafal Hi Re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260648"/>
            <a:ext cx="1962706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cy-GB" dirty="0"/>
              <a:t>Crynodeb o’r prif hawliau i ofalwyr o dan y Ddeddf a dyletswyddau ar wasanaethau statudol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Rhan 2 o’r </a:t>
            </a:r>
            <a:r>
              <a:rPr lang="en-GB" dirty="0" smtClean="0"/>
              <a:t>Ddeddf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Rhaid hyrwyddo </a:t>
            </a:r>
            <a:r>
              <a:rPr lang="cy-GB" sz="2400" dirty="0" smtClean="0">
                <a:solidFill>
                  <a:srgbClr val="26686D"/>
                </a:solidFill>
              </a:rPr>
              <a:t>llesiant </a:t>
            </a:r>
            <a:r>
              <a:rPr lang="cy-GB" sz="2400" dirty="0">
                <a:solidFill>
                  <a:srgbClr val="26686D"/>
                </a:solidFill>
              </a:rPr>
              <a:t>y gofalwyr hynny sydd </a:t>
            </a:r>
            <a:r>
              <a:rPr lang="cy-GB" sz="2400" dirty="0" smtClean="0">
                <a:solidFill>
                  <a:srgbClr val="26686D"/>
                </a:solidFill>
              </a:rPr>
              <a:t/>
            </a:r>
            <a:br>
              <a:rPr lang="cy-GB" sz="2400" dirty="0" smtClean="0">
                <a:solidFill>
                  <a:srgbClr val="26686D"/>
                </a:solidFill>
              </a:rPr>
            </a:br>
            <a:r>
              <a:rPr lang="cy-GB" sz="2400" dirty="0" smtClean="0">
                <a:solidFill>
                  <a:srgbClr val="26686D"/>
                </a:solidFill>
              </a:rPr>
              <a:t>angen </a:t>
            </a:r>
            <a:r>
              <a:rPr lang="cy-GB" sz="2400" dirty="0">
                <a:solidFill>
                  <a:srgbClr val="26686D"/>
                </a:solidFill>
              </a:rPr>
              <a:t>cymorth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Rhaid gwrando ar farn, dymuniadau a theimladau gofalwyr (lle mae hyn yn rhesymol)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Rhaid parchu gofalwyr a’u trin ag urddas</a:t>
            </a:r>
          </a:p>
          <a:p>
            <a:pPr lvl="1"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Dylai gofalwyr dderbyn y cymorth priodol er mwyn </a:t>
            </a:r>
            <a:r>
              <a:rPr lang="cy-GB" sz="2400" dirty="0" smtClean="0">
                <a:solidFill>
                  <a:srgbClr val="26686D"/>
                </a:solidFill>
              </a:rPr>
              <a:t/>
            </a:r>
            <a:br>
              <a:rPr lang="cy-GB" sz="2400" dirty="0" smtClean="0">
                <a:solidFill>
                  <a:srgbClr val="26686D"/>
                </a:solidFill>
              </a:rPr>
            </a:br>
            <a:r>
              <a:rPr lang="cy-GB" sz="2400" dirty="0" smtClean="0">
                <a:solidFill>
                  <a:srgbClr val="26686D"/>
                </a:solidFill>
              </a:rPr>
              <a:t>eu </a:t>
            </a:r>
            <a:r>
              <a:rPr lang="cy-GB" sz="2400" dirty="0">
                <a:solidFill>
                  <a:srgbClr val="26686D"/>
                </a:solidFill>
              </a:rPr>
              <a:t>caniatáu i gymryd rhan mewn penderfyniadau sydd yn effeithio arnynt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Yn datgan fod: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1988840"/>
            <a:ext cx="7848872" cy="4392488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Rhan 2 o’r </a:t>
            </a:r>
            <a:r>
              <a:rPr lang="en-GB" dirty="0" smtClean="0"/>
              <a:t>Ddeddf: </a:t>
            </a:r>
            <a:r>
              <a:rPr lang="en-GB" dirty="0"/>
              <a:t>Dyletswyddau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160" y="2408742"/>
            <a:ext cx="8229600" cy="432048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Rhaid i Weinidogion Cymru gyhoeddi datganiad o’r canlyniadau </a:t>
            </a:r>
            <a:r>
              <a:rPr lang="cy-GB" sz="2400" dirty="0" smtClean="0">
                <a:solidFill>
                  <a:srgbClr val="26686D"/>
                </a:solidFill>
              </a:rPr>
              <a:t>llesiant </a:t>
            </a:r>
            <a:r>
              <a:rPr lang="cy-GB" sz="2400" dirty="0">
                <a:solidFill>
                  <a:srgbClr val="26686D"/>
                </a:solidFill>
              </a:rPr>
              <a:t>sydd i’w cyflawni gan ofalwyr sydd angen cymorth</a:t>
            </a:r>
          </a:p>
          <a:p>
            <a:pPr lvl="1"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Rhaid i awdurdodau lleol a </a:t>
            </a:r>
            <a:r>
              <a:rPr lang="cy-GB" sz="2400" dirty="0" smtClean="0">
                <a:solidFill>
                  <a:srgbClr val="26686D"/>
                </a:solidFill>
              </a:rPr>
              <a:t>byrddau iechyd lleol </a:t>
            </a:r>
            <a:r>
              <a:rPr lang="cy-GB" sz="2400" dirty="0">
                <a:solidFill>
                  <a:srgbClr val="26686D"/>
                </a:solidFill>
              </a:rPr>
              <a:t>asesu ar y cyd y nifer o ofalwyr sydd angen cymorth</a:t>
            </a:r>
          </a:p>
          <a:p>
            <a:pPr lvl="1"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Rhaid i awdurdodau lleol ddarparu gwasanaeth er mwyn rhoi’r canlynol i ofalwyr:</a:t>
            </a:r>
          </a:p>
          <a:p>
            <a:pPr lvl="2">
              <a:buFont typeface="Wingdings" pitchFamily="2" charset="2"/>
              <a:buChar char="Ø"/>
            </a:pPr>
            <a:r>
              <a:rPr lang="cy-GB" sz="2400" dirty="0">
                <a:solidFill>
                  <a:srgbClr val="26686D"/>
                </a:solidFill>
              </a:rPr>
              <a:t>Gwybodaeth a chyngor sy’n ymwneud â gofal a chymorth</a:t>
            </a:r>
          </a:p>
          <a:p>
            <a:pPr lvl="2">
              <a:buFont typeface="Wingdings" pitchFamily="2" charset="2"/>
              <a:buChar char="Ø"/>
            </a:pPr>
            <a:r>
              <a:rPr lang="cy-GB" sz="2400" dirty="0">
                <a:solidFill>
                  <a:srgbClr val="26686D"/>
                </a:solidFill>
              </a:rPr>
              <a:t>Cymorth i gael mynediad at ofal a chymorth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7344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Yn </a:t>
            </a:r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gosod y dyletswyddau yma ar wasanaethau statudol</a:t>
            </a:r>
            <a:r>
              <a:rPr lang="en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896" y="2311139"/>
            <a:ext cx="7776864" cy="4174754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Rhan 3 o’r Ddeddf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008111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Yn yr achosion hynny lle y mae’n ymddangos bod gofalwyr angen cymorth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7344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Yn gosod dyletswydd ar awdurdodau lleol i asesu anghenion gofalwyr am gymorth: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4437112"/>
            <a:ext cx="8229600" cy="1251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55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y-GB" sz="2400" b="0" i="0" u="none" strike="noStrike" kern="1200" cap="none" spc="0" normalizeH="0" baseline="0" dirty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 ydynt angen cymorth – rhaid cadarnhau beth </a:t>
            </a:r>
            <a:r>
              <a:rPr kumimoji="0" lang="cy-GB" sz="2400" b="0" i="0" u="none" strike="noStrike" kern="1200" cap="none" spc="0" normalizeH="0" baseline="0" dirty="0" smtClean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cy-GB" sz="2400" b="0" i="0" u="none" strike="noStrike" kern="1200" cap="none" spc="0" normalizeH="0" baseline="0" dirty="0" smtClean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y-GB" sz="2400" b="0" i="0" u="none" strike="noStrike" kern="1200" cap="none" spc="0" normalizeH="0" baseline="0" dirty="0" smtClean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yw'r </a:t>
            </a:r>
            <a:r>
              <a:rPr kumimoji="0" lang="cy-GB" sz="2400" b="0" i="0" u="none" strike="noStrike" kern="1200" cap="none" spc="0" normalizeH="0" baseline="0" dirty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anghenion hynny nawr neu’n</a:t>
            </a:r>
            <a:r>
              <a:rPr kumimoji="0" lang="cy-GB" sz="2400" b="0" i="0" u="none" strike="noStrike" kern="1200" cap="none" spc="0" normalizeH="0" dirty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debygol o fod yn </a:t>
            </a:r>
            <a:r>
              <a:rPr kumimoji="0" lang="cy-GB" sz="2400" b="0" i="0" u="none" strike="noStrike" kern="1200" cap="none" spc="0" normalizeH="0" dirty="0" smtClean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cy-GB" sz="2400" b="0" i="0" u="none" strike="noStrike" kern="1200" cap="none" spc="0" normalizeH="0" dirty="0" smtClean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y-GB" sz="2400" b="0" i="0" u="none" strike="noStrike" kern="1200" cap="none" spc="0" normalizeH="0" dirty="0" smtClean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 </a:t>
            </a:r>
            <a:r>
              <a:rPr kumimoji="0" lang="cy-GB" sz="2400" b="0" i="0" u="none" strike="noStrike" kern="1200" cap="none" spc="0" normalizeH="0" dirty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dyfodol</a:t>
            </a:r>
            <a:endParaRPr kumimoji="0" lang="cy-GB" sz="24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2924944"/>
            <a:ext cx="7416824" cy="864096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27584" y="4365103"/>
            <a:ext cx="7704856" cy="1323527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Asesiadau </a:t>
            </a:r>
            <a:r>
              <a:rPr lang="cy-GB" dirty="0" smtClean="0"/>
              <a:t>anghenion gofalwyr 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332037"/>
            <a:ext cx="8064896" cy="452596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Asesu pa mor abl yw’r gofalwr, a pha mor abl y bydd yn parhau i fod, er mwyn medru darparu gofal i’r person y mae’n gofalu amdano</a:t>
            </a: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Asesu pa mor fodlon, a pha mor fodlon y bydd yn y dyfodol, i ddarparu gofal</a:t>
            </a: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Ceisio canfod y canlyniadau y mae’r gofalwr sy’n oedolyn am gyflawni</a:t>
            </a:r>
          </a:p>
          <a:p>
            <a:r>
              <a:rPr lang="cy-GB" dirty="0">
                <a:solidFill>
                  <a:srgbClr val="26686D"/>
                </a:solidFill>
              </a:rPr>
              <a:t>Asesu os bydd darparu cymorth, gwasanaethau ataliol neu wybodaeth, </a:t>
            </a:r>
            <a:r>
              <a:rPr lang="cy-GB" dirty="0" smtClean="0">
                <a:solidFill>
                  <a:srgbClr val="26686D"/>
                </a:solidFill>
              </a:rPr>
              <a:t>cyngor neu gymorth yn </a:t>
            </a:r>
            <a:r>
              <a:rPr lang="cy-GB" dirty="0">
                <a:solidFill>
                  <a:srgbClr val="26686D"/>
                </a:solidFill>
              </a:rPr>
              <a:t>helpu </a:t>
            </a:r>
            <a:r>
              <a:rPr lang="cy-GB" dirty="0" smtClean="0">
                <a:solidFill>
                  <a:srgbClr val="26686D"/>
                </a:solidFill>
              </a:rPr>
              <a:t>– </a:t>
            </a:r>
            <a:r>
              <a:rPr lang="cy-GB" dirty="0">
                <a:solidFill>
                  <a:srgbClr val="26686D"/>
                </a:solidFill>
              </a:rPr>
              <a:t>ac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i </a:t>
            </a:r>
            <a:r>
              <a:rPr lang="cy-GB" dirty="0">
                <a:solidFill>
                  <a:srgbClr val="26686D"/>
                </a:solidFill>
              </a:rPr>
              <a:t>ba raddau y bydd yn parhau i helpu –</a:t>
            </a:r>
            <a:r>
              <a:rPr lang="cy-GB" dirty="0" smtClean="0">
                <a:solidFill>
                  <a:srgbClr val="26686D"/>
                </a:solidFill>
              </a:rPr>
              <a:t> </a:t>
            </a:r>
            <a:r>
              <a:rPr lang="cy-GB" dirty="0">
                <a:solidFill>
                  <a:srgbClr val="26686D"/>
                </a:solidFill>
              </a:rPr>
              <a:t>i gyflawni’r canlyniadau hynny neu’n diwallu anghenion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7344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Wrth gynnal asesiad gofalwyr, rhaid i awdurdod lleol: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412776"/>
            <a:ext cx="8424936" cy="5112568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Asesiadau </a:t>
            </a:r>
            <a:r>
              <a:rPr lang="cy-GB" dirty="0" smtClean="0"/>
              <a:t>anghenion gofalwyr 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509871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P’un ai yw’r gofalwr yn gweithio neu’n dymuno gweithio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P’un ai bod y gofalwr yn cymryd rhan neu’n dymuno cymryd rhan mewn gweithgareddau addysg, hyfforddiant neu hamdden</a:t>
            </a:r>
          </a:p>
          <a:p>
            <a:pPr lvl="1"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Os yw’r gofalwr yn blentyn, rhaid </a:t>
            </a:r>
            <a:r>
              <a:rPr lang="cy-GB" sz="2400" dirty="0" smtClean="0">
                <a:solidFill>
                  <a:srgbClr val="26686D"/>
                </a:solidFill>
              </a:rPr>
              <a:t>ystyried: </a:t>
            </a:r>
            <a:endParaRPr lang="cy-GB" sz="2400" dirty="0">
              <a:solidFill>
                <a:srgbClr val="26686D"/>
              </a:solidFill>
            </a:endParaRPr>
          </a:p>
          <a:p>
            <a:pPr marL="1314450" lvl="2" indent="-514350">
              <a:buFont typeface="+mj-lt"/>
              <a:buAutoNum type="romanLcPeriod"/>
            </a:pPr>
            <a:r>
              <a:rPr lang="cy-GB" sz="2400" dirty="0">
                <a:solidFill>
                  <a:srgbClr val="26686D"/>
                </a:solidFill>
              </a:rPr>
              <a:t>Anghenion datblygu'r plentyn, a</a:t>
            </a:r>
          </a:p>
          <a:p>
            <a:pPr marL="1314450" lvl="2" indent="-514350">
              <a:buFont typeface="+mj-lt"/>
              <a:buAutoNum type="romanLcPeriod"/>
            </a:pPr>
            <a:r>
              <a:rPr lang="cy-GB" sz="2400" dirty="0">
                <a:solidFill>
                  <a:srgbClr val="26686D"/>
                </a:solidFill>
              </a:rPr>
              <a:t>P’un ai yw’n briodol i’r plentyn ddarparu’r gofal (neu unrhyw ofal) yn sgil yr anghenion hynny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7344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Wrth gynnal asesiad anghenion, rhaid i awdurdod lleol ystyried:</a:t>
            </a:r>
          </a:p>
        </p:txBody>
      </p:sp>
      <p:sp>
        <p:nvSpPr>
          <p:cNvPr id="6" name="Rectangle 5"/>
          <p:cNvSpPr/>
          <p:nvPr/>
        </p:nvSpPr>
        <p:spPr>
          <a:xfrm>
            <a:off x="857224" y="2357430"/>
            <a:ext cx="7776864" cy="3735866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Rhan 4 o’r </a:t>
            </a:r>
            <a:r>
              <a:rPr lang="cy-GB" dirty="0" smtClean="0"/>
              <a:t>Ddeddf: </a:t>
            </a:r>
            <a:r>
              <a:rPr lang="cy-GB" dirty="0"/>
              <a:t/>
            </a:r>
            <a:br>
              <a:rPr lang="cy-GB" dirty="0"/>
            </a:br>
            <a:r>
              <a:rPr lang="cy-GB" dirty="0"/>
              <a:t>Diwallu Anghenion Gofalwyr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9604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Rhaid cadarnhau a fydd darparu cymorth yn helpu i gynorthwyo'r gofalwr i gyflawni ei ganlyniadau personol</a:t>
            </a:r>
          </a:p>
          <a:p>
            <a:pPr>
              <a:spcAft>
                <a:spcPts val="600"/>
              </a:spcAft>
            </a:pPr>
            <a:r>
              <a:rPr lang="cy-GB" dirty="0" smtClean="0">
                <a:solidFill>
                  <a:srgbClr val="26686D"/>
                </a:solidFill>
              </a:rPr>
              <a:t>Os </a:t>
            </a:r>
            <a:r>
              <a:rPr lang="cy-GB" dirty="0">
                <a:solidFill>
                  <a:srgbClr val="26686D"/>
                </a:solidFill>
              </a:rPr>
              <a:t>oes ‘angen cymwys’ gan y gofalwr i dderbyn cymorth, rhaid trefnu cynllun cymorth</a:t>
            </a:r>
          </a:p>
          <a:p>
            <a:r>
              <a:rPr lang="cy-GB" dirty="0" smtClean="0">
                <a:solidFill>
                  <a:srgbClr val="26686D"/>
                </a:solidFill>
              </a:rPr>
              <a:t>Yn </a:t>
            </a:r>
            <a:r>
              <a:rPr lang="cy-GB" dirty="0">
                <a:solidFill>
                  <a:srgbClr val="26686D"/>
                </a:solidFill>
              </a:rPr>
              <a:t>meddu ar yr hawl i dderbyn taliadau uniongyrchol er mwyn trefnu cymorth ei hunan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1484784"/>
            <a:ext cx="8352928" cy="4032448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>
                <a:solidFill>
                  <a:srgbClr val="85C441"/>
                </a:solidFill>
              </a:rPr>
              <a:t>Bydd ail ran y gweithdy hwn </a:t>
            </a:r>
            <a:r>
              <a:rPr lang="cy-GB" dirty="0" smtClean="0">
                <a:solidFill>
                  <a:srgbClr val="85C441"/>
                </a:solidFill>
              </a:rPr>
              <a:t/>
            </a:r>
            <a:br>
              <a:rPr lang="cy-GB" dirty="0" smtClean="0">
                <a:solidFill>
                  <a:srgbClr val="85C441"/>
                </a:solidFill>
              </a:rPr>
            </a:br>
            <a:r>
              <a:rPr lang="cy-GB" dirty="0" smtClean="0">
                <a:solidFill>
                  <a:srgbClr val="85C441"/>
                </a:solidFill>
              </a:rPr>
              <a:t>yn </a:t>
            </a:r>
            <a:r>
              <a:rPr lang="cy-GB" dirty="0">
                <a:solidFill>
                  <a:srgbClr val="85C441"/>
                </a:solidFill>
              </a:rPr>
              <a:t>trafod: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176464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Rhai o’r materion hynny sydd yn effeithio ar ofalwyr y bobl hynny sydd â chyflyrau iechyd meddwl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Effaith y Ddeddf a sut y mae’n effeithio ar ofalwyr y bobl hynny sydd â chyflyrau iechyd meddwl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Yn cynnwys ffilm fer am ofalwyr yn trafod eu profiadau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Yn cynnwys trafodaeth grŵp am y ffilm a sut y gall y Ddeddf helpu i fynd i’r afael â rhai o’r pryderon sydd wedi eu mynegi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3568" y="1700808"/>
            <a:ext cx="7776864" cy="4104456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Dolenni at </a:t>
            </a:r>
            <a:r>
              <a:rPr lang="cy-GB" dirty="0" smtClean="0"/>
              <a:t>ddeddfwriaeth </a:t>
            </a:r>
            <a:br>
              <a:rPr lang="cy-GB" dirty="0" smtClean="0"/>
            </a:br>
            <a:r>
              <a:rPr lang="cy-GB" dirty="0" smtClean="0"/>
              <a:t>iechyd meddwl</a:t>
            </a:r>
            <a:endParaRPr lang="cy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39552" y="2564904"/>
            <a:ext cx="806489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2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B555"/>
              </a:buClr>
              <a:buSzTx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Deddf 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Iechyd Meddwl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1983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555"/>
              </a:buClr>
              <a:buSzTx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39552" y="4077072"/>
            <a:ext cx="80648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2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555"/>
              </a:buClr>
              <a:buSzTx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Mesur </a:t>
            </a:r>
            <a:r>
              <a:rPr lang="en-GB" sz="3000" dirty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echyd Meddwl (Cymru) 2010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55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2348880"/>
            <a:ext cx="7848872" cy="1080120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39552" y="3861048"/>
            <a:ext cx="7848872" cy="1080120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484784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Efallai y bydd hawliau gan ofalwyr o dan: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Deddf Iechyd Meddwl 1983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452011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Pwrpas y </a:t>
            </a:r>
            <a:r>
              <a:rPr lang="cy-GB" sz="2600" b="1" dirty="0" smtClean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ddeddfwriaeth</a:t>
            </a:r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388843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Y prif bwrpas yw sicrhau bod pobl ag anhwylderau iechyd meddwl difrifol yn cael eu trin – a hynny heb eu caniatâd os oes angen er mwyn eu hatal rhag niweidio eu hunain neu eraill</a:t>
            </a: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Derbyn, gofalu, a thrin pobl sydd ag anhwylderau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iechyd </a:t>
            </a:r>
            <a:r>
              <a:rPr lang="cy-GB" dirty="0">
                <a:solidFill>
                  <a:srgbClr val="26686D"/>
                </a:solidFill>
              </a:rPr>
              <a:t>meddwl</a:t>
            </a: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Amlinellu’r prosesau a’r gweithdrefnau diogelwch ar gyfer </a:t>
            </a:r>
            <a:r>
              <a:rPr lang="cy-GB" dirty="0" smtClean="0">
                <a:solidFill>
                  <a:srgbClr val="26686D"/>
                </a:solidFill>
              </a:rPr>
              <a:t>cleifion</a:t>
            </a:r>
            <a:endParaRPr lang="cy-GB" dirty="0">
              <a:solidFill>
                <a:srgbClr val="26686D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GB" dirty="0">
              <a:solidFill>
                <a:srgbClr val="26686D"/>
              </a:solidFill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95536" y="1988840"/>
            <a:ext cx="8352928" cy="4032448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Egwyddorion </a:t>
            </a:r>
            <a:r>
              <a:rPr lang="cy-GB" dirty="0" smtClean="0"/>
              <a:t>arweiniol</a:t>
            </a:r>
            <a:endParaRPr lang="cy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291161"/>
              </p:ext>
            </p:extLst>
          </p:nvPr>
        </p:nvGraphicFramePr>
        <p:xfrm>
          <a:off x="-252536" y="2134782"/>
          <a:ext cx="957706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365341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2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Bydd y </a:t>
            </a:r>
            <a:r>
              <a:rPr lang="cy-GB" sz="2200" b="1" dirty="0" smtClean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dau ddudalen </a:t>
            </a:r>
            <a:r>
              <a:rPr lang="cy-GB" sz="22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yma yn nodi egwyddorion arweiniol </a:t>
            </a:r>
            <a:r>
              <a:rPr lang="cy-GB" sz="2200" b="1" dirty="0" smtClean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y-GB" sz="2200" b="1" dirty="0" smtClean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</a:br>
            <a:r>
              <a:rPr lang="cy-GB" sz="2200" b="1" dirty="0" smtClean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y ddeddfwriaeth</a:t>
            </a:r>
            <a:r>
              <a:rPr lang="cy-GB" sz="22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F0C92F-9A18-4E40-AFEE-FC64156BB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12F0C92F-9A18-4E40-AFEE-FC64156BB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AF9FFC-86E1-49D8-A219-1078B9A13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B9AF9FFC-86E1-49D8-A219-1078B9A13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347556-09F8-4BE5-B967-765767B82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D6347556-09F8-4BE5-B967-765767B82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95A8BC-4784-4334-A1FC-458C370EF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5395A8BC-4784-4334-A1FC-458C370EF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229E73-4F7F-4D05-936D-3B55FD307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C4229E73-4F7F-4D05-936D-3B55FD307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21BDB4-119E-4E41-8070-403B350BF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graphicEl>
                                              <a:dgm id="{1C21BDB4-119E-4E41-8070-403B350BF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3275AE-BDAC-469F-8524-1DE86DF55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933275AE-BDAC-469F-8524-1DE86DF55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5AAC3E-AAF3-404E-95A0-FEFAADB5A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graphicEl>
                                              <a:dgm id="{5F5AAC3E-AAF3-404E-95A0-FEFAADB5A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BFF0B9-C233-44DA-8B27-F43C76238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EFBFF0B9-C233-44DA-8B27-F43C76238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1AC716-7BD5-4859-8B7B-B51BEE2D0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951AC716-7BD5-4859-8B7B-B51BEE2D0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Egwyddorion </a:t>
            </a:r>
            <a:r>
              <a:rPr lang="cy-GB" dirty="0" smtClean="0"/>
              <a:t>arweiniol (parhâd</a:t>
            </a:r>
            <a:r>
              <a:rPr lang="cy-GB" dirty="0"/>
              <a:t>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067860"/>
              </p:ext>
            </p:extLst>
          </p:nvPr>
        </p:nvGraphicFramePr>
        <p:xfrm>
          <a:off x="467544" y="1484784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7E169B-9018-4906-A6CA-BACADB17F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C27E169B-9018-4906-A6CA-BACADB17F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7A626-9C67-446B-9319-7F9C0FC25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E977A626-9C67-446B-9319-7F9C0FC25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FFF72F-9C62-4C6B-A580-B9C22E847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8AFFF72F-9C62-4C6B-A580-B9C22E847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D94A43-38B2-446F-93A9-FE530E25E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D9D94A43-38B2-446F-93A9-FE530E25E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7CE07C-EA97-456B-9713-068E182D6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237CE07C-EA97-456B-9713-068E182D6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C5D0DB-140A-4DC4-B8FB-EAB93D2B4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28C5D0DB-140A-4DC4-B8FB-EAB93D2B4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9F58FA-E274-4908-9A74-933AEFFC3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969F58FA-E274-4908-9A74-933AEFFC3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D5180-D86D-4D43-9684-63FF7CD8E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B36D5180-D86D-4D43-9684-63FF7CD8E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Deddf Iechyd Meddwl </a:t>
            </a:r>
            <a:r>
              <a:rPr lang="en-GB" dirty="0"/>
              <a:t>1983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1872208"/>
          </a:xfrm>
        </p:spPr>
        <p:txBody>
          <a:bodyPr>
            <a:normAutofit lnSpcReduction="10000"/>
          </a:bodyPr>
          <a:lstStyle/>
          <a:p>
            <a:r>
              <a:rPr lang="cy-GB" dirty="0">
                <a:solidFill>
                  <a:srgbClr val="26686D"/>
                </a:solidFill>
              </a:rPr>
              <a:t>Efallai fod rôl sylweddol gan y </a:t>
            </a:r>
            <a:r>
              <a:rPr lang="cy-GB" dirty="0" smtClean="0">
                <a:solidFill>
                  <a:srgbClr val="26686D"/>
                </a:solidFill>
              </a:rPr>
              <a:t>‘Perthynas Agosaf’ </a:t>
            </a:r>
            <a:r>
              <a:rPr lang="cy-GB" dirty="0">
                <a:solidFill>
                  <a:srgbClr val="26686D"/>
                </a:solidFill>
              </a:rPr>
              <a:t>o ran gofalu am y claf ond nid oes rhaid iddo ef/hi fod yn berthynas agosaf – yn </a:t>
            </a:r>
            <a:r>
              <a:rPr lang="cy-GB" dirty="0" smtClean="0">
                <a:solidFill>
                  <a:srgbClr val="26686D"/>
                </a:solidFill>
              </a:rPr>
              <a:t>llythrennol</a:t>
            </a:r>
            <a:endParaRPr lang="cy-GB" dirty="0">
              <a:solidFill>
                <a:srgbClr val="26686D"/>
              </a:solidFill>
            </a:endParaRPr>
          </a:p>
          <a:p>
            <a:r>
              <a:rPr lang="cy-GB" dirty="0">
                <a:solidFill>
                  <a:srgbClr val="26686D"/>
                </a:solidFill>
              </a:rPr>
              <a:t>Mae rôl bwysig gan ‘Berthynas Agosaf’ o dan y Ddeddf Iechyd Meddwl o ran amddiffyn y </a:t>
            </a:r>
            <a:r>
              <a:rPr lang="cy-GB" dirty="0" smtClean="0">
                <a:solidFill>
                  <a:srgbClr val="26686D"/>
                </a:solidFill>
              </a:rPr>
              <a:t>claf</a:t>
            </a:r>
            <a:endParaRPr lang="en-GB" dirty="0">
              <a:solidFill>
                <a:srgbClr val="26686D"/>
              </a:solidFill>
            </a:endParaRP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378014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600" b="1" dirty="0" smtClean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‘Perthynas Agosaf’ </a:t>
            </a:r>
            <a:endParaRPr lang="cy-GB" sz="2600" b="1" dirty="0">
              <a:solidFill>
                <a:srgbClr val="85C4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060849"/>
            <a:ext cx="82089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dirty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  <a:t>Mae’r term ‘Perthynas Agosaf’ yn cael ei ddefnyddio yn aml mewn deddfwriaeth iechyd meddwl er mwyn cyfeirio at y person sydd agosaf at y claf sydd yn cael ei asesu, neu wrthi’n cael ei asesu, i weld a ddylid ei gadw yn yr ysbyty </a:t>
            </a:r>
            <a:r>
              <a:rPr lang="cy-GB" sz="2400" dirty="0" smtClean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y-GB" sz="2400" dirty="0" smtClean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</a:br>
            <a:r>
              <a:rPr lang="cy-GB" sz="2400" dirty="0" smtClean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cy-GB" sz="2400" dirty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  <a:t>dan y Ddeddf Iechyd Meddwl </a:t>
            </a:r>
          </a:p>
          <a:p>
            <a:endParaRPr lang="cy-GB" dirty="0"/>
          </a:p>
        </p:txBody>
      </p:sp>
      <p:sp>
        <p:nvSpPr>
          <p:cNvPr id="9" name="Rectangle 8"/>
          <p:cNvSpPr/>
          <p:nvPr/>
        </p:nvSpPr>
        <p:spPr>
          <a:xfrm>
            <a:off x="323528" y="1988840"/>
            <a:ext cx="8352928" cy="4032448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Deddf Iechyd Meddwl </a:t>
            </a:r>
            <a:r>
              <a:rPr lang="en-GB" dirty="0"/>
              <a:t>1983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2016224"/>
          </a:xfrm>
        </p:spPr>
        <p:txBody>
          <a:bodyPr>
            <a:normAutofit/>
          </a:bodyPr>
          <a:lstStyle/>
          <a:p>
            <a:r>
              <a:rPr lang="cy-GB" dirty="0">
                <a:solidFill>
                  <a:srgbClr val="26686D"/>
                </a:solidFill>
              </a:rPr>
              <a:t>Nid yw ‘Perthynas Agosaf’ o reidrwydd yn ofalwr iddynt neu’n berthynas agosaf iddynt yn </a:t>
            </a:r>
            <a:r>
              <a:rPr lang="cy-GB" dirty="0" smtClean="0">
                <a:solidFill>
                  <a:srgbClr val="26686D"/>
                </a:solidFill>
              </a:rPr>
              <a:t>llythrennol</a:t>
            </a:r>
            <a:endParaRPr lang="cy-GB" dirty="0"/>
          </a:p>
          <a:p>
            <a:r>
              <a:rPr lang="cy-GB" dirty="0">
                <a:solidFill>
                  <a:srgbClr val="26686D"/>
                </a:solidFill>
              </a:rPr>
              <a:t>Mae’r ‘Perthynas Agosaf’ wedi ei amlinellu yn Adran 26 o’r Deddf Iechyd Meddwl – fel arfer, dyma’r person sydd uchaf yn y rhestr isod:</a:t>
            </a:r>
          </a:p>
          <a:p>
            <a:pPr lvl="1">
              <a:buNone/>
            </a:pPr>
            <a:endParaRPr lang="cy-GB" dirty="0"/>
          </a:p>
          <a:p>
            <a:pPr lvl="1">
              <a:buNone/>
            </a:pPr>
            <a:endParaRPr lang="en-GB" dirty="0"/>
          </a:p>
          <a:p>
            <a:pPr lvl="1">
              <a:buNone/>
            </a:pPr>
            <a:endParaRPr lang="en-GB" dirty="0"/>
          </a:p>
          <a:p>
            <a:pPr lvl="1">
              <a:buNone/>
            </a:pPr>
            <a:endParaRPr lang="en-GB" dirty="0"/>
          </a:p>
          <a:p>
            <a:pPr lvl="1">
              <a:buNone/>
            </a:pPr>
            <a:endParaRPr lang="en-GB" dirty="0"/>
          </a:p>
          <a:p>
            <a:pPr lvl="1"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500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9275" lvl="0" indent="-366713">
              <a:spcBef>
                <a:spcPct val="20000"/>
              </a:spcBef>
              <a:buClr>
                <a:srgbClr val="34B555"/>
              </a:buClr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oes yna ddau berson posib ar yr un lefel, yr hynaf o’r ddau fydd y </a:t>
            </a:r>
            <a:r>
              <a:rPr lang="cy-GB" sz="2400" dirty="0" smtClean="0">
                <a:solidFill>
                  <a:srgbClr val="266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‘Perthynas Agosaf’ </a:t>
            </a:r>
            <a:r>
              <a:rPr lang="cy-GB" sz="2400" dirty="0">
                <a:solidFill>
                  <a:srgbClr val="266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 bynnag ryw)</a:t>
            </a:r>
          </a:p>
          <a:p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1521" y="3429000"/>
            <a:ext cx="1944216" cy="936104"/>
            <a:chOff x="0" y="591343"/>
            <a:chExt cx="2571749" cy="1543050"/>
          </a:xfrm>
        </p:grpSpPr>
        <p:sp>
          <p:nvSpPr>
            <p:cNvPr id="13" name="Rectangle 12"/>
            <p:cNvSpPr/>
            <p:nvPr/>
          </p:nvSpPr>
          <p:spPr>
            <a:xfrm>
              <a:off x="0" y="591343"/>
              <a:ext cx="2571749" cy="1543050"/>
            </a:xfrm>
            <a:prstGeom prst="rect">
              <a:avLst/>
            </a:prstGeom>
            <a:solidFill>
              <a:srgbClr val="36B555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0" y="591343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200" kern="1200" noProof="0" dirty="0">
                  <a:latin typeface="Arial"/>
                  <a:cs typeface="Arial"/>
                </a:rPr>
                <a:t>Gŵr, gwraig neu partner sifil</a:t>
              </a:r>
              <a:endParaRPr lang="en-GB" sz="2200" kern="1200" dirty="0">
                <a:latin typeface="Arial"/>
                <a:cs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39752" y="3429000"/>
            <a:ext cx="1944216" cy="936104"/>
            <a:chOff x="2828925" y="591343"/>
            <a:chExt cx="2571749" cy="1543050"/>
          </a:xfrm>
        </p:grpSpPr>
        <p:sp>
          <p:nvSpPr>
            <p:cNvPr id="16" name="Rectangle 15"/>
            <p:cNvSpPr/>
            <p:nvPr/>
          </p:nvSpPr>
          <p:spPr>
            <a:xfrm>
              <a:off x="2828925" y="591343"/>
              <a:ext cx="2571749" cy="1543050"/>
            </a:xfrm>
            <a:prstGeom prst="rect">
              <a:avLst/>
            </a:prstGeom>
            <a:solidFill>
              <a:srgbClr val="5DB6C9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828925" y="591343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kern="1200" noProof="0" dirty="0">
                  <a:latin typeface="Arial"/>
                  <a:cs typeface="Arial"/>
                </a:rPr>
                <a:t>Mab neu ferch</a:t>
              </a:r>
              <a:endParaRPr lang="en-GB" sz="2400" kern="1200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5856" y="4509120"/>
            <a:ext cx="2304256" cy="1152128"/>
            <a:chOff x="5657849" y="591343"/>
            <a:chExt cx="2571749" cy="1543050"/>
          </a:xfrm>
        </p:grpSpPr>
        <p:sp>
          <p:nvSpPr>
            <p:cNvPr id="25" name="Rectangle 24"/>
            <p:cNvSpPr/>
            <p:nvPr/>
          </p:nvSpPr>
          <p:spPr>
            <a:xfrm>
              <a:off x="5657849" y="591343"/>
              <a:ext cx="2571749" cy="1543050"/>
            </a:xfrm>
            <a:prstGeom prst="rect">
              <a:avLst/>
            </a:prstGeom>
            <a:solidFill>
              <a:srgbClr val="D47C3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657849" y="591343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kern="1200" noProof="0" dirty="0">
                  <a:latin typeface="Arial"/>
                  <a:cs typeface="Arial"/>
                </a:rPr>
                <a:t>Ewythr neu fodryb</a:t>
              </a:r>
              <a:endParaRPr lang="en-GB" sz="2400" kern="1200" dirty="0">
                <a:latin typeface="Arial"/>
                <a:cs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1560" y="4509120"/>
            <a:ext cx="2088232" cy="1152128"/>
            <a:chOff x="2828925" y="2391569"/>
            <a:chExt cx="2571749" cy="1543050"/>
          </a:xfrm>
        </p:grpSpPr>
        <p:sp>
          <p:nvSpPr>
            <p:cNvPr id="21" name="Rectangle 20"/>
            <p:cNvSpPr/>
            <p:nvPr/>
          </p:nvSpPr>
          <p:spPr>
            <a:xfrm>
              <a:off x="2828925" y="2391569"/>
              <a:ext cx="2571749" cy="1543050"/>
            </a:xfrm>
            <a:prstGeom prst="rect">
              <a:avLst/>
            </a:prstGeom>
            <a:solidFill>
              <a:srgbClr val="E9B73C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2828925" y="2391569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kern="1200" noProof="0" dirty="0" smtClean="0">
                  <a:latin typeface="Arial"/>
                  <a:cs typeface="Arial"/>
                </a:rPr>
                <a:t>Tadcu </a:t>
              </a:r>
              <a:r>
                <a:rPr lang="cy-GB" sz="2400" kern="1200" noProof="0" dirty="0">
                  <a:latin typeface="Arial"/>
                  <a:cs typeface="Arial"/>
                </a:rPr>
                <a:t>neu famgu</a:t>
              </a:r>
              <a:endParaRPr lang="en-GB" sz="2400" kern="1200" dirty="0">
                <a:latin typeface="Arial"/>
                <a:cs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35996" y="3409560"/>
            <a:ext cx="1944216" cy="936104"/>
            <a:chOff x="0" y="2391569"/>
            <a:chExt cx="2571749" cy="1543050"/>
          </a:xfrm>
        </p:grpSpPr>
        <p:sp>
          <p:nvSpPr>
            <p:cNvPr id="28" name="Rectangle 27"/>
            <p:cNvSpPr/>
            <p:nvPr/>
          </p:nvSpPr>
          <p:spPr>
            <a:xfrm>
              <a:off x="0" y="2391569"/>
              <a:ext cx="2571749" cy="1543050"/>
            </a:xfrm>
            <a:prstGeom prst="rect">
              <a:avLst/>
            </a:prstGeom>
            <a:solidFill>
              <a:srgbClr val="C50067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0" y="2391569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dirty="0">
                  <a:latin typeface="Arial"/>
                  <a:cs typeface="Arial"/>
                </a:rPr>
                <a:t>Tad neu fam</a:t>
              </a:r>
              <a:endParaRPr lang="en-GB" sz="2400" kern="1200" dirty="0">
                <a:latin typeface="Arial"/>
                <a:cs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32240" y="3429000"/>
            <a:ext cx="1944216" cy="936104"/>
            <a:chOff x="2828925" y="2391569"/>
            <a:chExt cx="2571749" cy="1543050"/>
          </a:xfrm>
        </p:grpSpPr>
        <p:sp>
          <p:nvSpPr>
            <p:cNvPr id="31" name="Rectangle 30"/>
            <p:cNvSpPr/>
            <p:nvPr/>
          </p:nvSpPr>
          <p:spPr>
            <a:xfrm>
              <a:off x="2828925" y="2391569"/>
              <a:ext cx="2571749" cy="1543050"/>
            </a:xfrm>
            <a:prstGeom prst="rect">
              <a:avLst/>
            </a:prstGeom>
            <a:solidFill>
              <a:srgbClr val="E9B73C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2828925" y="2391569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kern="1200" noProof="0" dirty="0">
                  <a:latin typeface="Arial"/>
                  <a:cs typeface="Arial"/>
                </a:rPr>
                <a:t>Brawd neu chwaer</a:t>
              </a:r>
              <a:endParaRPr lang="en-GB" sz="2400" kern="1200" dirty="0">
                <a:latin typeface="Arial"/>
                <a:cs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84168" y="4509120"/>
            <a:ext cx="2304256" cy="1152128"/>
            <a:chOff x="0" y="591343"/>
            <a:chExt cx="2571749" cy="1543050"/>
          </a:xfrm>
        </p:grpSpPr>
        <p:sp>
          <p:nvSpPr>
            <p:cNvPr id="34" name="Rectangle 33"/>
            <p:cNvSpPr/>
            <p:nvPr/>
          </p:nvSpPr>
          <p:spPr>
            <a:xfrm>
              <a:off x="0" y="591343"/>
              <a:ext cx="2571749" cy="1543050"/>
            </a:xfrm>
            <a:prstGeom prst="rect">
              <a:avLst/>
            </a:prstGeom>
            <a:solidFill>
              <a:srgbClr val="36B555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 34"/>
            <p:cNvSpPr/>
            <p:nvPr/>
          </p:nvSpPr>
          <p:spPr>
            <a:xfrm>
              <a:off x="0" y="591343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y-GB" sz="2400" kern="1200" noProof="0" dirty="0">
                  <a:latin typeface="Arial"/>
                  <a:cs typeface="Arial"/>
                </a:rPr>
                <a:t>Nai neu </a:t>
              </a:r>
              <a:r>
                <a:rPr lang="cy-GB" sz="2400" kern="1200" noProof="0" dirty="0" smtClean="0">
                  <a:latin typeface="Arial"/>
                  <a:cs typeface="Arial"/>
                </a:rPr>
                <a:t>nith</a:t>
              </a:r>
              <a:endParaRPr lang="en-GB" sz="2400" kern="12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Deddf Iechyd Meddwl 1983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y-GB" dirty="0">
                <a:solidFill>
                  <a:srgbClr val="26686D"/>
                </a:solidFill>
              </a:rPr>
              <a:t>Mae rôl bwysig gan y ‘Perthynas Agosaf’ ac mae’n meddu ar hawliau cyfreithiol penodol o dan y Ddeddf Iechyd Meddwl</a:t>
            </a:r>
            <a:r>
              <a:rPr lang="cy-GB" dirty="0" smtClean="0">
                <a:solidFill>
                  <a:srgbClr val="26686D"/>
                </a:solidFill>
              </a:rPr>
              <a:t>:</a:t>
            </a:r>
            <a:endParaRPr lang="cy-GB" dirty="0"/>
          </a:p>
          <a:p>
            <a:r>
              <a:rPr lang="cy-GB" dirty="0">
                <a:solidFill>
                  <a:srgbClr val="26686D"/>
                </a:solidFill>
              </a:rPr>
              <a:t>Dylai’r ‘Perthynas Agosaf’ gael gwybod, ei ymgynghori a chyfrannu at ystod o benderfyniadau allweddol am ofal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a </a:t>
            </a:r>
            <a:r>
              <a:rPr lang="cy-GB" dirty="0">
                <a:solidFill>
                  <a:srgbClr val="26686D"/>
                </a:solidFill>
              </a:rPr>
              <a:t>thriniaeth y </a:t>
            </a:r>
            <a:r>
              <a:rPr lang="cy-GB" dirty="0" smtClean="0">
                <a:solidFill>
                  <a:srgbClr val="26686D"/>
                </a:solidFill>
              </a:rPr>
              <a:t>claf</a:t>
            </a:r>
            <a:endParaRPr lang="cy-GB" dirty="0">
              <a:solidFill>
                <a:srgbClr val="26686D"/>
              </a:solidFill>
            </a:endParaRPr>
          </a:p>
          <a:p>
            <a:r>
              <a:rPr lang="cy-GB" dirty="0" smtClean="0">
                <a:solidFill>
                  <a:srgbClr val="26686D"/>
                </a:solidFill>
              </a:rPr>
              <a:t>Mae’r </a:t>
            </a:r>
            <a:r>
              <a:rPr lang="cy-GB" dirty="0">
                <a:solidFill>
                  <a:srgbClr val="26686D"/>
                </a:solidFill>
              </a:rPr>
              <a:t>‘Perthynas Agosaf’ hefyd yn meddu ar sawl rôl gyfreithiol penodol yn y Ddeddf sy’n ymwneud â chyflwyno’r claf i’r ysbyty, asesu’r claf, cadw’r claf yno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a’i </a:t>
            </a:r>
            <a:r>
              <a:rPr lang="cy-GB" dirty="0">
                <a:solidFill>
                  <a:srgbClr val="26686D"/>
                </a:solidFill>
              </a:rPr>
              <a:t>rhyddhau o’r </a:t>
            </a:r>
            <a:r>
              <a:rPr lang="cy-GB" dirty="0" smtClean="0">
                <a:solidFill>
                  <a:srgbClr val="26686D"/>
                </a:solidFill>
              </a:rPr>
              <a:t>ysbyty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1340768"/>
            <a:ext cx="8352928" cy="4608512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Deddf Iechyd Meddwl </a:t>
            </a:r>
            <a:r>
              <a:rPr lang="en-GB" dirty="0"/>
              <a:t>1983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cy-GB" dirty="0">
                <a:solidFill>
                  <a:srgbClr val="26686D"/>
                </a:solidFill>
              </a:rPr>
              <a:t>Mae rôl y </a:t>
            </a:r>
            <a:r>
              <a:rPr lang="cy-GB" dirty="0" smtClean="0">
                <a:solidFill>
                  <a:srgbClr val="26686D"/>
                </a:solidFill>
              </a:rPr>
              <a:t>‘Perthynas Agosaf’ </a:t>
            </a:r>
            <a:r>
              <a:rPr lang="cy-GB" dirty="0">
                <a:solidFill>
                  <a:srgbClr val="26686D"/>
                </a:solidFill>
              </a:rPr>
              <a:t>o dan y Ddeddf yn bwysig ac yno i amddiffyn y </a:t>
            </a:r>
            <a:r>
              <a:rPr lang="cy-GB" dirty="0" smtClean="0">
                <a:solidFill>
                  <a:srgbClr val="26686D"/>
                </a:solidFill>
              </a:rPr>
              <a:t>cleifion</a:t>
            </a:r>
            <a:endParaRPr lang="cy-GB" dirty="0">
              <a:solidFill>
                <a:srgbClr val="26686D"/>
              </a:solidFill>
            </a:endParaRPr>
          </a:p>
          <a:p>
            <a:r>
              <a:rPr lang="cy-GB" dirty="0">
                <a:solidFill>
                  <a:srgbClr val="26686D"/>
                </a:solidFill>
              </a:rPr>
              <a:t>Mae Adran 26 o’r Ddeddf yn diffinio </a:t>
            </a:r>
            <a:r>
              <a:rPr lang="cy-GB" dirty="0" smtClean="0">
                <a:solidFill>
                  <a:srgbClr val="26686D"/>
                </a:solidFill>
              </a:rPr>
              <a:t>‘Perthynas Agosaf</a:t>
            </a:r>
            <a:r>
              <a:rPr lang="cy-GB" dirty="0">
                <a:solidFill>
                  <a:srgbClr val="26686D"/>
                </a:solidFill>
              </a:rPr>
              <a:t>’ fel rhywun sydd yn medru chwarae'r </a:t>
            </a:r>
            <a:r>
              <a:rPr lang="cy-GB" dirty="0" smtClean="0">
                <a:solidFill>
                  <a:srgbClr val="26686D"/>
                </a:solidFill>
              </a:rPr>
              <a:t>rôl</a:t>
            </a:r>
            <a:endParaRPr lang="cy-GB" dirty="0">
              <a:solidFill>
                <a:srgbClr val="26686D"/>
              </a:solidFill>
            </a:endParaRPr>
          </a:p>
          <a:p>
            <a:r>
              <a:rPr lang="cy-GB" dirty="0">
                <a:solidFill>
                  <a:srgbClr val="26686D"/>
                </a:solidFill>
              </a:rPr>
              <a:t>Mae dyletswyddau'r </a:t>
            </a:r>
            <a:r>
              <a:rPr lang="cy-GB" dirty="0" smtClean="0">
                <a:solidFill>
                  <a:srgbClr val="26686D"/>
                </a:solidFill>
              </a:rPr>
              <a:t>‘Perthynas </a:t>
            </a:r>
            <a:r>
              <a:rPr lang="cy-GB" dirty="0">
                <a:solidFill>
                  <a:srgbClr val="26686D"/>
                </a:solidFill>
              </a:rPr>
              <a:t>Agosaf’ yn medru newid, a hynny’n ddibynnol ar y rhan o’r Ddeddf a ddefnyddir i gadw’r claf yn yr </a:t>
            </a:r>
            <a:r>
              <a:rPr lang="cy-GB" dirty="0" smtClean="0">
                <a:solidFill>
                  <a:srgbClr val="26686D"/>
                </a:solidFill>
              </a:rPr>
              <a:t>ysbyty</a:t>
            </a:r>
            <a:endParaRPr lang="cy-GB" dirty="0">
              <a:solidFill>
                <a:srgbClr val="26686D"/>
              </a:solidFill>
            </a:endParaRPr>
          </a:p>
          <a:p>
            <a:r>
              <a:rPr lang="cy-GB" dirty="0">
                <a:solidFill>
                  <a:srgbClr val="26686D"/>
                </a:solidFill>
              </a:rPr>
              <a:t>Nid oes hawl gwneud cais i gyflwyno’r claf ar gyfer triniaeth yn yr ysbyty oni bai bod rhywun yn ymgynghori gyda’r ‘Perthynas Agosaf’</a:t>
            </a:r>
          </a:p>
          <a:p>
            <a:pPr>
              <a:buNone/>
            </a:pPr>
            <a:endParaRPr lang="en-GB" dirty="0">
              <a:solidFill>
                <a:srgbClr val="26686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Rôl y ‘Perthynas Agosaf’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916832"/>
            <a:ext cx="8352928" cy="4608512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128792" cy="576064"/>
          </a:xfrm>
        </p:spPr>
        <p:txBody>
          <a:bodyPr/>
          <a:lstStyle/>
          <a:p>
            <a:r>
              <a:rPr lang="cy-GB" dirty="0"/>
              <a:t>Gofalwyr a’r Ddeddf Iechyd Meddwl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848872" cy="3295268"/>
          </a:xfrm>
        </p:spPr>
        <p:txBody>
          <a:bodyPr>
            <a:normAutofit/>
          </a:bodyPr>
          <a:lstStyle/>
          <a:p>
            <a:pPr marL="742950" indent="-285750"/>
            <a:r>
              <a:rPr lang="cy-GB" dirty="0">
                <a:solidFill>
                  <a:srgbClr val="26686D"/>
                </a:solidFill>
              </a:rPr>
              <a:t>Yn wahanol i’r ‘Perthynas Agosaf’, nid oes hawliau ffurfiol na phenodol gan ofalwyr yn sgil y Ddeddf Iechyd </a:t>
            </a:r>
            <a:r>
              <a:rPr lang="cy-GB" dirty="0" smtClean="0">
                <a:solidFill>
                  <a:srgbClr val="26686D"/>
                </a:solidFill>
              </a:rPr>
              <a:t>Meddwl</a:t>
            </a:r>
            <a:endParaRPr lang="cy-GB" dirty="0">
              <a:solidFill>
                <a:srgbClr val="26686D"/>
              </a:solidFill>
            </a:endParaRPr>
          </a:p>
          <a:p>
            <a:pPr marL="742950" indent="-285750"/>
            <a:r>
              <a:rPr lang="cy-GB" dirty="0">
                <a:solidFill>
                  <a:srgbClr val="26686D"/>
                </a:solidFill>
              </a:rPr>
              <a:t>Fodd bynnag, mae pwysigrwydd gofalwyr yn cael ei gydnabod yn </a:t>
            </a:r>
            <a:r>
              <a:rPr lang="cy-GB" dirty="0" smtClean="0">
                <a:solidFill>
                  <a:srgbClr val="26686D"/>
                </a:solidFill>
              </a:rPr>
              <a:t>Nghod Ymarfer </a:t>
            </a:r>
            <a:r>
              <a:rPr lang="cy-GB" dirty="0">
                <a:solidFill>
                  <a:srgbClr val="26686D"/>
                </a:solidFill>
              </a:rPr>
              <a:t>i Gymru ar gyfer y Ddeddf Iechyd </a:t>
            </a:r>
            <a:r>
              <a:rPr lang="cy-GB" dirty="0" smtClean="0">
                <a:solidFill>
                  <a:srgbClr val="26686D"/>
                </a:solidFill>
              </a:rPr>
              <a:t>Meddwl</a:t>
            </a:r>
            <a:endParaRPr lang="cy-GB" dirty="0">
              <a:solidFill>
                <a:srgbClr val="26686D"/>
              </a:solidFill>
            </a:endParaRPr>
          </a:p>
          <a:p>
            <a:pPr marL="742950" indent="-285750">
              <a:buNone/>
            </a:pPr>
            <a:endParaRPr lang="en-GB" dirty="0">
              <a:solidFill>
                <a:srgbClr val="26686D"/>
              </a:solidFill>
            </a:endParaRPr>
          </a:p>
          <a:p>
            <a:pPr lvl="1">
              <a:buNone/>
            </a:pPr>
            <a:endParaRPr lang="en-GB" dirty="0"/>
          </a:p>
          <a:p>
            <a:pPr lvl="1">
              <a:buNone/>
            </a:pPr>
            <a:endParaRPr lang="en-GB" dirty="0"/>
          </a:p>
          <a:p>
            <a:pPr marL="742950" indent="-285750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8208912" cy="3312368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88832" cy="998984"/>
          </a:xfrm>
        </p:spPr>
        <p:txBody>
          <a:bodyPr/>
          <a:lstStyle/>
          <a:p>
            <a:r>
              <a:rPr lang="cy-GB" sz="3000" dirty="0"/>
              <a:t>Cod Ymarfer y Ddeddf Iechyd Meddwl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6504"/>
          </a:xfrm>
        </p:spPr>
        <p:txBody>
          <a:bodyPr>
            <a:normAutofit lnSpcReduction="10000"/>
          </a:bodyPr>
          <a:lstStyle/>
          <a:p>
            <a:pPr marL="360363" lvl="1" indent="-269875"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Yn rhoi canllawiau ynglŷn â sut y dylai gweithwyr proffesiynol gyfathrebu a chynnwys gofalwyr wrth </a:t>
            </a:r>
            <a:r>
              <a:rPr lang="cy-GB" sz="2400" dirty="0" smtClean="0">
                <a:solidFill>
                  <a:srgbClr val="26686D"/>
                </a:solidFill>
              </a:rPr>
              <a:t/>
            </a:r>
            <a:br>
              <a:rPr lang="cy-GB" sz="2400" dirty="0" smtClean="0">
                <a:solidFill>
                  <a:srgbClr val="26686D"/>
                </a:solidFill>
              </a:rPr>
            </a:br>
            <a:r>
              <a:rPr lang="cy-GB" sz="2400" dirty="0" smtClean="0">
                <a:solidFill>
                  <a:srgbClr val="26686D"/>
                </a:solidFill>
              </a:rPr>
              <a:t>wneud </a:t>
            </a:r>
            <a:r>
              <a:rPr lang="cy-GB" sz="2400" dirty="0">
                <a:solidFill>
                  <a:srgbClr val="26686D"/>
                </a:solidFill>
              </a:rPr>
              <a:t>penderfyniadau am y </a:t>
            </a:r>
            <a:r>
              <a:rPr lang="cy-GB" sz="2400" dirty="0" smtClean="0">
                <a:solidFill>
                  <a:srgbClr val="26686D"/>
                </a:solidFill>
              </a:rPr>
              <a:t>claf</a:t>
            </a:r>
            <a:endParaRPr lang="cy-GB" sz="2400" dirty="0">
              <a:solidFill>
                <a:srgbClr val="26686D"/>
              </a:solidFill>
            </a:endParaRPr>
          </a:p>
          <a:p>
            <a:pPr marL="360363" lvl="1" indent="-269875"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Yn rhoi canllawiau ynglŷn â sut y dylid rhoi gwybod i ofalwyr a rhoi’r cyfle iddynt chwarae rhan yn y broses o asesu, cynllunio gofal, trin a’r broses o rhyddhau claf o’r ysbyty a’r gofal a gaiff wedi </a:t>
            </a:r>
            <a:r>
              <a:rPr lang="cy-GB" sz="2400" dirty="0" smtClean="0">
                <a:solidFill>
                  <a:srgbClr val="26686D"/>
                </a:solidFill>
              </a:rPr>
              <a:t>hynny</a:t>
            </a:r>
            <a:endParaRPr lang="cy-GB" sz="2400" dirty="0">
              <a:solidFill>
                <a:srgbClr val="26686D"/>
              </a:solidFill>
            </a:endParaRPr>
          </a:p>
          <a:p>
            <a:pPr marL="360363" lvl="1" indent="-269875"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Yn pwysleisio’r angen i ystyried anghenion y gofalwyr wrth iddynt ymgymryd â’r rôl gofalu, gan gynnwys eu hangen am wybodaeth, hyfforddiant  a chymorth a rhoi ystyriaeth hefyd i’r peryglon a’r pwysau y maent yn wynebu o bosib</a:t>
            </a:r>
          </a:p>
          <a:p>
            <a:pPr marL="360363" lvl="1" indent="-269875">
              <a:buFont typeface="Arial" pitchFamily="34" charset="0"/>
              <a:buChar char="•"/>
            </a:pPr>
            <a:endParaRPr lang="en-GB" b="1" dirty="0">
              <a:solidFill>
                <a:srgbClr val="26686D"/>
              </a:solidFill>
            </a:endParaRPr>
          </a:p>
          <a:p>
            <a:pPr marL="360363" lvl="1" indent="-269875">
              <a:buFont typeface="Arial" pitchFamily="34" charset="0"/>
              <a:buChar char="•"/>
            </a:pPr>
            <a:endParaRPr lang="en-GB" dirty="0">
              <a:solidFill>
                <a:srgbClr val="26686D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1412776"/>
            <a:ext cx="8352928" cy="4824536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>
                <a:solidFill>
                  <a:srgbClr val="85C441"/>
                </a:solidFill>
              </a:rPr>
              <a:t>Bydd trydydd rhan y gweithdy hwn yn trafod: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024336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Hawliau gofalwyr o dan y Ddeddf – gyda ffocws ar asesiadau i ofalwyr y bobl hynny sydd â chyflyrau iechyd meddwl 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Hawliau gofalwyr o dan Ddeddf Iechyd Meddwl 1983</a:t>
            </a:r>
          </a:p>
          <a:p>
            <a:pPr lvl="1">
              <a:buFont typeface="Arial" pitchFamily="34" charset="0"/>
              <a:buChar char="•"/>
            </a:pPr>
            <a:r>
              <a:rPr lang="cy-GB" sz="2400" dirty="0">
                <a:solidFill>
                  <a:srgbClr val="26686D"/>
                </a:solidFill>
              </a:rPr>
              <a:t>Hawliau gofalwyr o dan Ddeddf Iechyd Meddwl (Cymru) 2010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576" y="1844824"/>
            <a:ext cx="7632848" cy="3456384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217024" cy="998984"/>
          </a:xfrm>
        </p:spPr>
        <p:txBody>
          <a:bodyPr/>
          <a:lstStyle/>
          <a:p>
            <a:r>
              <a:rPr lang="cy-GB" sz="3000" dirty="0"/>
              <a:t>Mesur Iechyd Meddwl Cymru 2010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12533"/>
              </p:ext>
            </p:extLst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D21006-4B8A-4191-8D51-725539DE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12D21006-4B8A-4191-8D51-725539DE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AAFA43-513D-4770-9F3E-71F73C289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CBAAFA43-513D-4770-9F3E-71F73C2898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Trosolwg o’r Mesur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004915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412776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Rhennir y Mesur i </a:t>
            </a:r>
            <a:r>
              <a:rPr lang="cy-GB" sz="2600" b="1" dirty="0" smtClean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chwe rhan</a:t>
            </a:r>
            <a:endParaRPr lang="cy-GB" sz="2600" b="1" dirty="0">
              <a:solidFill>
                <a:srgbClr val="85C44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2CE44E-B51F-44F0-90B9-81EAFA971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002CE44E-B51F-44F0-90B9-81EAFA971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3FD968-042C-4702-9307-E4FCA127B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323FD968-042C-4702-9307-E4FCA127B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F46254-71F2-4D01-8590-6ED5D43D4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CBF46254-71F2-4D01-8590-6ED5D43D4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949197-3E5A-4285-9A54-3AE0E66DF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B4949197-3E5A-4285-9A54-3AE0E66DF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3F9F0B-AE36-4B5F-855C-93C12EA73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A73F9F0B-AE36-4B5F-855C-93C12EA73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C1E5D8-0520-4B66-A561-6BFCFC8E6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51C1E5D8-0520-4B66-A561-6BFCFC8E6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44816" cy="998984"/>
          </a:xfrm>
        </p:spPr>
        <p:txBody>
          <a:bodyPr/>
          <a:lstStyle/>
          <a:p>
            <a:r>
              <a:rPr lang="cy-GB" sz="2300" dirty="0"/>
              <a:t>Rhan </a:t>
            </a:r>
            <a:r>
              <a:rPr lang="cy-GB" sz="2300" dirty="0" smtClean="0"/>
              <a:t>2: </a:t>
            </a:r>
            <a:r>
              <a:rPr lang="cy-GB" sz="2300" dirty="0"/>
              <a:t>Cydlynu cynllunio gofal a thriniaeth ar gyfer defnyddwyr gwasanaeth iechyd meddwl eilaidd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cy-GB" sz="2400" dirty="0">
                <a:solidFill>
                  <a:srgbClr val="26686D"/>
                </a:solidFill>
              </a:rPr>
              <a:t>Mae dyletswydd ar ddarparwyr iechyd meddwl i </a:t>
            </a:r>
            <a:r>
              <a:rPr lang="cy-GB" dirty="0">
                <a:solidFill>
                  <a:srgbClr val="26686D"/>
                </a:solidFill>
              </a:rPr>
              <a:t>apwyntio cydlynydd gofal ar gyfer claf perthnasol cyn gynted ag sy’n </a:t>
            </a:r>
            <a:r>
              <a:rPr lang="cy-GB" dirty="0" smtClean="0">
                <a:solidFill>
                  <a:srgbClr val="26686D"/>
                </a:solidFill>
              </a:rPr>
              <a:t>rhesymol</a:t>
            </a:r>
            <a:endParaRPr lang="cy-GB" sz="2400" dirty="0">
              <a:solidFill>
                <a:srgbClr val="26686D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cy-GB" sz="2400" dirty="0">
                <a:solidFill>
                  <a:srgbClr val="26686D"/>
                </a:solidFill>
              </a:rPr>
              <a:t>Mae cleifion perthnasol yn cynnwys y rhai hynny sydd yn derbyn gwasanaeth iechyd meddwl eilaidd – beth bynnag </a:t>
            </a:r>
            <a:r>
              <a:rPr lang="cy-GB" sz="2400" dirty="0" smtClean="0">
                <a:solidFill>
                  <a:srgbClr val="26686D"/>
                </a:solidFill>
              </a:rPr>
              <a:t/>
            </a:r>
            <a:br>
              <a:rPr lang="cy-GB" sz="2400" dirty="0" smtClean="0">
                <a:solidFill>
                  <a:srgbClr val="26686D"/>
                </a:solidFill>
              </a:rPr>
            </a:br>
            <a:r>
              <a:rPr lang="cy-GB" sz="2400" dirty="0" smtClean="0">
                <a:solidFill>
                  <a:srgbClr val="26686D"/>
                </a:solidFill>
              </a:rPr>
              <a:t>yw </a:t>
            </a:r>
            <a:r>
              <a:rPr lang="cy-GB" sz="2400" dirty="0">
                <a:solidFill>
                  <a:srgbClr val="26686D"/>
                </a:solidFill>
              </a:rPr>
              <a:t>eu </a:t>
            </a:r>
            <a:r>
              <a:rPr lang="cy-GB" sz="2400" dirty="0" smtClean="0">
                <a:solidFill>
                  <a:srgbClr val="26686D"/>
                </a:solidFill>
              </a:rPr>
              <a:t>hoedran </a:t>
            </a:r>
            <a:endParaRPr lang="cy-GB" sz="2400" dirty="0">
              <a:solidFill>
                <a:srgbClr val="26686D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cy-GB" sz="2400" dirty="0">
                <a:solidFill>
                  <a:srgbClr val="26686D"/>
                </a:solidFill>
              </a:rPr>
              <a:t>Dylai darparwyr gwasanaeth sicrhau bod gwasanaethau ar gyfer unigolyn wedi eu </a:t>
            </a:r>
            <a:r>
              <a:rPr lang="cy-GB" sz="2400" dirty="0" smtClean="0">
                <a:solidFill>
                  <a:srgbClr val="26686D"/>
                </a:solidFill>
              </a:rPr>
              <a:t>cydlynu</a:t>
            </a:r>
            <a:endParaRPr lang="cy-GB" sz="2400" dirty="0">
              <a:solidFill>
                <a:srgbClr val="26686D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cy-GB" sz="2400" dirty="0">
                <a:solidFill>
                  <a:srgbClr val="26686D"/>
                </a:solidFill>
              </a:rPr>
              <a:t>Bydd cydlynwyr gofal yn cytuno ar ganlyniadau ac yn </a:t>
            </a:r>
            <a:r>
              <a:rPr lang="cy-GB" dirty="0">
                <a:solidFill>
                  <a:srgbClr val="26686D"/>
                </a:solidFill>
              </a:rPr>
              <a:t>llunio cynllun gofal a thriniaeth er mwyn cyflawni’r canlyniadau </a:t>
            </a:r>
            <a:r>
              <a:rPr lang="cy-GB" dirty="0" smtClean="0">
                <a:solidFill>
                  <a:srgbClr val="26686D"/>
                </a:solidFill>
              </a:rPr>
              <a:t>yma</a:t>
            </a:r>
            <a:endParaRPr lang="cy-GB" sz="2400" dirty="0">
              <a:solidFill>
                <a:srgbClr val="26686D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y-GB" sz="2400" dirty="0">
                <a:solidFill>
                  <a:srgbClr val="26686D"/>
                </a:solidFill>
              </a:rPr>
              <a:t>Mae rheoliadau pellach yn nodi pa mor aml y dylid eu hadolygu a phwy y dylai’r cydlynwyr gofal ymgynghori â hwy ynghyd â rhoi copïau o’r cynllun gofal a thriniaeth iddynt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412776"/>
            <a:ext cx="8352928" cy="4824536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44816" cy="998984"/>
          </a:xfrm>
        </p:spPr>
        <p:txBody>
          <a:bodyPr/>
          <a:lstStyle/>
          <a:p>
            <a:r>
              <a:rPr lang="cy-GB" dirty="0"/>
              <a:t>Mesur Iechyd Meddwl Cymru (</a:t>
            </a:r>
            <a:r>
              <a:rPr lang="en-GB" dirty="0"/>
              <a:t>2010)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Mae’r Mesur yn gosod dyletswydd ar y </a:t>
            </a:r>
            <a:r>
              <a:rPr lang="cy-GB" sz="2600" b="1" dirty="0" smtClean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cydlynydd gofal </a:t>
            </a:r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i weithio ar y cyd gyda’r person sydd yn derbyn y gwasanaethau iechyd meddwl er mwyn: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996952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1075" indent="-531813">
              <a:buAutoNum type="alphaLcParenR"/>
            </a:pPr>
            <a:r>
              <a:rPr lang="cy-GB" sz="2400" dirty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  <a:t>Cytuno ar y canlyniadau y mae’r gwasanaethau iechyd meddwl fod eu </a:t>
            </a:r>
            <a:r>
              <a:rPr lang="cy-GB" sz="2400" dirty="0" smtClean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  <a:t>cyflawni</a:t>
            </a:r>
            <a:endParaRPr lang="cy-GB" sz="2400" dirty="0">
              <a:solidFill>
                <a:srgbClr val="26686D"/>
              </a:solidFill>
              <a:latin typeface="Arial" pitchFamily="34" charset="0"/>
              <a:cs typeface="Arial" pitchFamily="34" charset="0"/>
            </a:endParaRPr>
          </a:p>
          <a:p>
            <a:pPr marL="981075" lvl="1" indent="-523875"/>
            <a:r>
              <a:rPr lang="cy-GB" sz="2400" dirty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  <a:t>b) 	Cytuno ar </a:t>
            </a:r>
            <a:r>
              <a:rPr lang="cy-GB" sz="2400" dirty="0" smtClean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  <a:t>gynllun gofal </a:t>
            </a:r>
            <a:r>
              <a:rPr lang="cy-GB" sz="2400" dirty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y-GB" sz="2400" dirty="0" smtClean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  <a:t>thriniaeth</a:t>
            </a:r>
            <a:endParaRPr lang="cy-GB" sz="2400" dirty="0">
              <a:solidFill>
                <a:srgbClr val="26686D"/>
              </a:solidFill>
              <a:latin typeface="Arial" pitchFamily="34" charset="0"/>
              <a:cs typeface="Arial" pitchFamily="34" charset="0"/>
            </a:endParaRPr>
          </a:p>
          <a:p>
            <a:pPr marL="981075" lvl="1" indent="-523875">
              <a:tabLst>
                <a:tab pos="1430338" algn="l"/>
              </a:tabLst>
            </a:pPr>
            <a:r>
              <a:rPr lang="cy-GB" sz="2400" dirty="0">
                <a:solidFill>
                  <a:srgbClr val="26686D"/>
                </a:solidFill>
                <a:latin typeface="Arial" pitchFamily="34" charset="0"/>
                <a:cs typeface="Arial" pitchFamily="34" charset="0"/>
              </a:rPr>
              <a:t>c) 	Adolygu, ac os oes angen, diwygio’r cynllun </a:t>
            </a:r>
          </a:p>
          <a:p>
            <a:endParaRPr lang="en-GB" sz="2400" dirty="0">
              <a:solidFill>
                <a:srgbClr val="2668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780928"/>
            <a:ext cx="8208912" cy="3312368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Mesur Iechyd Meddwl (Cymru)  2010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cy-GB" dirty="0">
                <a:solidFill>
                  <a:srgbClr val="26686D"/>
                </a:solidFill>
              </a:rPr>
              <a:t>Mae’r rheoliadau ar gyfer </a:t>
            </a:r>
            <a:r>
              <a:rPr lang="cy-GB" dirty="0" smtClean="0">
                <a:solidFill>
                  <a:srgbClr val="26686D"/>
                </a:solidFill>
              </a:rPr>
              <a:t>Rhan </a:t>
            </a:r>
            <a:r>
              <a:rPr lang="cy-GB" dirty="0">
                <a:solidFill>
                  <a:srgbClr val="26686D"/>
                </a:solidFill>
              </a:rPr>
              <a:t>2 o’r Ddeddf yn golygu bod cydlynwyr gofal angen cymryd pob cam ymarferol posib i ymgynghori gyda rhieni ac unrhyw </a:t>
            </a:r>
            <a:r>
              <a:rPr lang="cy-GB" dirty="0" smtClean="0">
                <a:solidFill>
                  <a:srgbClr val="26686D"/>
                </a:solidFill>
              </a:rPr>
              <a:t>ofalwr/wyr </a:t>
            </a:r>
            <a:r>
              <a:rPr lang="cy-GB" dirty="0">
                <a:solidFill>
                  <a:srgbClr val="26686D"/>
                </a:solidFill>
              </a:rPr>
              <a:t>sydd yn meddu ar berthynas ofalu gyda’r person sydd yn derbyn gwasanaethau iechyd meddwl yn ystod o broses o baratoi neu adolygu’r cynllun gofal a thriniaeth</a:t>
            </a:r>
          </a:p>
          <a:p>
            <a:r>
              <a:rPr lang="cy-GB" dirty="0" smtClean="0">
                <a:solidFill>
                  <a:srgbClr val="26686D"/>
                </a:solidFill>
              </a:rPr>
              <a:t>Cyn </a:t>
            </a:r>
            <a:r>
              <a:rPr lang="cy-GB" dirty="0">
                <a:solidFill>
                  <a:srgbClr val="26686D"/>
                </a:solidFill>
              </a:rPr>
              <a:t>cynnal unrhyw ymgynghoriad o’r fath, mae angen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i’r </a:t>
            </a:r>
            <a:r>
              <a:rPr lang="cy-GB" dirty="0">
                <a:solidFill>
                  <a:srgbClr val="26686D"/>
                </a:solidFill>
              </a:rPr>
              <a:t>cydlynydd gofal ystyried barn y person sydd yn derbyn y gwasanaethau iechyd meddwl ynghylch a ddylid ymgynghori gyda’r rhiant neu'r gofalwr </a:t>
            </a:r>
          </a:p>
          <a:p>
            <a:endParaRPr lang="en-GB" dirty="0">
              <a:solidFill>
                <a:srgbClr val="26686D"/>
              </a:solidFill>
            </a:endParaRPr>
          </a:p>
          <a:p>
            <a:endParaRPr lang="en-GB" dirty="0">
              <a:solidFill>
                <a:srgbClr val="26686D"/>
              </a:solidFill>
            </a:endParaRPr>
          </a:p>
          <a:p>
            <a:endParaRPr lang="en-GB" dirty="0">
              <a:solidFill>
                <a:srgbClr val="26686D"/>
              </a:solidFill>
            </a:endParaRPr>
          </a:p>
          <a:p>
            <a:endParaRPr lang="en-GB" dirty="0">
              <a:solidFill>
                <a:srgbClr val="26686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12776"/>
            <a:ext cx="8352928" cy="4824536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Mesur Iechyd Meddwl (Cymru)  2010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y-GB" dirty="0">
                <a:solidFill>
                  <a:srgbClr val="26686D"/>
                </a:solidFill>
              </a:rPr>
              <a:t>Efallai y bydd y person sydd yn derbyn y gwasanaethau iechyd meddwl yn dymuno enwebu teulu, ffrindiau,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a/neu </a:t>
            </a:r>
            <a:r>
              <a:rPr lang="cy-GB" dirty="0">
                <a:solidFill>
                  <a:srgbClr val="26686D"/>
                </a:solidFill>
              </a:rPr>
              <a:t>gofalwyr er mwyn helpu i gyflenwi’r </a:t>
            </a:r>
            <a:r>
              <a:rPr lang="cy-GB" dirty="0" smtClean="0">
                <a:solidFill>
                  <a:srgbClr val="26686D"/>
                </a:solidFill>
              </a:rPr>
              <a:t>cynllun gofal </a:t>
            </a:r>
            <a:r>
              <a:rPr lang="cy-GB" dirty="0">
                <a:solidFill>
                  <a:srgbClr val="26686D"/>
                </a:solidFill>
              </a:rPr>
              <a:t>a </a:t>
            </a:r>
            <a:r>
              <a:rPr lang="cy-GB" dirty="0" smtClean="0">
                <a:solidFill>
                  <a:srgbClr val="26686D"/>
                </a:solidFill>
              </a:rPr>
              <a:t>thriniaeth</a:t>
            </a:r>
            <a:r>
              <a:rPr lang="cy-GB" dirty="0">
                <a:solidFill>
                  <a:srgbClr val="26686D"/>
                </a:solidFill>
              </a:rPr>
              <a:t>; mae’r cefnogwyr yma yn medru chwarae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rôl </a:t>
            </a:r>
            <a:r>
              <a:rPr lang="cy-GB" dirty="0">
                <a:solidFill>
                  <a:srgbClr val="26686D"/>
                </a:solidFill>
              </a:rPr>
              <a:t>hanfodol wrth gynnig cymorth ymarferol i gyflenwi’r </a:t>
            </a:r>
            <a:r>
              <a:rPr lang="cy-GB" dirty="0" smtClean="0">
                <a:solidFill>
                  <a:srgbClr val="26686D"/>
                </a:solidFill>
              </a:rPr>
              <a:t>cynllun gofal </a:t>
            </a:r>
            <a:r>
              <a:rPr lang="cy-GB" dirty="0">
                <a:solidFill>
                  <a:srgbClr val="26686D"/>
                </a:solidFill>
              </a:rPr>
              <a:t>a </a:t>
            </a:r>
            <a:r>
              <a:rPr lang="cy-GB" dirty="0" smtClean="0">
                <a:solidFill>
                  <a:srgbClr val="26686D"/>
                </a:solidFill>
              </a:rPr>
              <a:t>thriniaeth</a:t>
            </a:r>
            <a:endParaRPr lang="cy-GB" dirty="0">
              <a:solidFill>
                <a:srgbClr val="26686D"/>
              </a:solidFill>
            </a:endParaRPr>
          </a:p>
          <a:p>
            <a:r>
              <a:rPr lang="cy-GB" dirty="0">
                <a:solidFill>
                  <a:srgbClr val="26686D"/>
                </a:solidFill>
              </a:rPr>
              <a:t>Mae’r Mesur yn cydnabod bod </a:t>
            </a:r>
            <a:r>
              <a:rPr lang="cy-GB" dirty="0" smtClean="0">
                <a:solidFill>
                  <a:srgbClr val="26686D"/>
                </a:solidFill>
              </a:rPr>
              <a:t>gofalwyr </a:t>
            </a:r>
            <a:r>
              <a:rPr lang="cy-GB" dirty="0">
                <a:solidFill>
                  <a:srgbClr val="26686D"/>
                </a:solidFill>
              </a:rPr>
              <a:t>yn chwarae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rôl </a:t>
            </a:r>
            <a:r>
              <a:rPr lang="cy-GB" dirty="0">
                <a:solidFill>
                  <a:srgbClr val="26686D"/>
                </a:solidFill>
              </a:rPr>
              <a:t>allweddol wrth gefnogi person sydd yn derbyn gwasanaethau iechyd meddwl ac mewn achosion lle y penderfynir na ddylid rhannu copïau o’r cynllun gofal gyda rhieni neu unigolion; mae’n arfer da i gofnodi’r rhesymau am y penderfyniad hwn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412776"/>
            <a:ext cx="8352928" cy="4824536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y-GB" dirty="0"/>
              <a:t>Gofalwyr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Am fwy o wybodaeth am wasanaethau’r trydydd sector ar gyfer gofalwyr, ewch i’r gwefannau </a:t>
            </a:r>
            <a:r>
              <a:rPr lang="cy-GB" dirty="0" smtClean="0">
                <a:solidFill>
                  <a:srgbClr val="26686D"/>
                </a:solidFill>
              </a:rPr>
              <a:t>canlynol:</a:t>
            </a:r>
            <a:endParaRPr lang="cy-GB" dirty="0">
              <a:solidFill>
                <a:srgbClr val="26686D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>
                <a:hlinkClick r:id="rId3"/>
              </a:rPr>
              <a:t>http://www.carersuk.org/wales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>
                <a:hlinkClick r:id="rId4"/>
              </a:rPr>
              <a:t>https://www.carers.org/wales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>
                <a:hlinkClick r:id="rId5"/>
              </a:rPr>
              <a:t>http://www.carersuk.org/help-and-advice/get-resources/carers-rights-guide?gclid=CL2844alncsCFaoy0wodhyoMyQ</a:t>
            </a:r>
            <a:endParaRPr lang="en-GB" dirty="0"/>
          </a:p>
          <a:p>
            <a:r>
              <a:rPr lang="en-GB" dirty="0">
                <a:hlinkClick r:id="rId6"/>
              </a:rPr>
              <a:t>http://www.hafal.org/cy/gwasanaethau/carers</a:t>
            </a:r>
            <a:r>
              <a:rPr lang="en-GB" dirty="0" smtClean="0">
                <a:hlinkClick r:id="rId6"/>
              </a:rPr>
              <a:t>/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ichard\Desktop\Russell\Learning Centre\Care Council for Wales\GIOTA Logo HiRes (ENG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013" y="1556792"/>
            <a:ext cx="4562475" cy="3968750"/>
          </a:xfrm>
          <a:prstGeom prst="rect">
            <a:avLst/>
          </a:prstGeom>
          <a:noFill/>
        </p:spPr>
      </p:pic>
      <p:pic>
        <p:nvPicPr>
          <p:cNvPr id="3" name="Picture 3" descr="C:\Users\Richard\Desktop\Russell\Learning Centre\Care Council for Wales\GIOTA Logo HiRes (WE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4464496" cy="396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Amcanion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8843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y-GB" dirty="0">
                <a:solidFill>
                  <a:srgbClr val="26686D"/>
                </a:solidFill>
              </a:rPr>
              <a:t>Helpu staff y sector statudol a’r trydydd sector i ddeall goblygiadau y Ddeddf Gwasanaethau Cymdeithasol a Llesiant (Cymru) (y Ddeddf) yn well o ran hawliau gofalwyr y bobl hynny sydd â chyflyrau iechyd meddwl </a:t>
            </a:r>
            <a:r>
              <a:rPr lang="cy-GB" dirty="0" smtClean="0">
                <a:solidFill>
                  <a:srgbClr val="26686D"/>
                </a:solidFill>
              </a:rPr>
              <a:t/>
            </a:r>
            <a:br>
              <a:rPr lang="cy-GB" dirty="0" smtClean="0">
                <a:solidFill>
                  <a:srgbClr val="26686D"/>
                </a:solidFill>
              </a:rPr>
            </a:br>
            <a:r>
              <a:rPr lang="cy-GB" dirty="0" smtClean="0">
                <a:solidFill>
                  <a:srgbClr val="26686D"/>
                </a:solidFill>
              </a:rPr>
              <a:t>o </a:t>
            </a:r>
            <a:r>
              <a:rPr lang="cy-GB" dirty="0">
                <a:solidFill>
                  <a:srgbClr val="26686D"/>
                </a:solidFill>
              </a:rPr>
              <a:t>dan y Ddeddf</a:t>
            </a:r>
          </a:p>
          <a:p>
            <a:r>
              <a:rPr lang="cy-GB" dirty="0">
                <a:solidFill>
                  <a:srgbClr val="26686D"/>
                </a:solidFill>
              </a:rPr>
              <a:t>Helpu staff y sector statudol a’r trydydd sector i ddeall hawliau gofalwyr o dan y Ddeddf yn well</a:t>
            </a:r>
            <a:endParaRPr lang="en-GB" dirty="0"/>
          </a:p>
          <a:p>
            <a:r>
              <a:rPr lang="cy-GB" dirty="0" smtClean="0">
                <a:solidFill>
                  <a:srgbClr val="26686D"/>
                </a:solidFill>
              </a:rPr>
              <a:t>Helpu </a:t>
            </a:r>
            <a:r>
              <a:rPr lang="cy-GB" dirty="0">
                <a:solidFill>
                  <a:srgbClr val="26686D"/>
                </a:solidFill>
              </a:rPr>
              <a:t>staff y sector statudol a’r trydydd sector i ddeall hawliau gofalwyr o dan ddeddfwriaeth iechyd meddwl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1556792"/>
            <a:ext cx="8392446" cy="4032448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Canlyniadau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8625136" cy="3456384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y-GB" dirty="0">
                <a:solidFill>
                  <a:srgbClr val="26686D"/>
                </a:solidFill>
              </a:rPr>
              <a:t>Deall effaith y Ddeddf yn well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y-GB" dirty="0">
                <a:solidFill>
                  <a:srgbClr val="26686D"/>
                </a:solidFill>
              </a:rPr>
              <a:t>Deall sut y mae’r Ddeddf yn newid statws cyfreithiol gofalwyr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y-GB" dirty="0">
                <a:solidFill>
                  <a:srgbClr val="26686D"/>
                </a:solidFill>
              </a:rPr>
              <a:t>Deall beth yw hawliau gofalwyr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cy-GB" dirty="0">
                <a:solidFill>
                  <a:srgbClr val="26686D"/>
                </a:solidFill>
              </a:rPr>
              <a:t>Deall hawliau gofalwyr o dan Ddeddf Iechyd Meddwl (1983) a Mesur Iechyd Meddwl (Cymru) 2010</a:t>
            </a:r>
          </a:p>
          <a:p>
            <a:pPr marL="457200" indent="-457200">
              <a:buFont typeface="+mj-lt"/>
              <a:buAutoNum type="arabicPeriod"/>
            </a:pPr>
            <a:r>
              <a:rPr lang="cy-GB" dirty="0">
                <a:solidFill>
                  <a:srgbClr val="26686D"/>
                </a:solidFill>
              </a:rPr>
              <a:t>Gwybod ble i ddanfon gofalwyr iechyd meddwl am wybodaeth a gwasanaethau sydd yn ymwneud â’r Ddeddf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600" b="1" dirty="0">
                <a:solidFill>
                  <a:srgbClr val="85C441"/>
                </a:solidFill>
                <a:latin typeface="Arial" pitchFamily="34" charset="0"/>
                <a:cs typeface="Arial" pitchFamily="34" charset="0"/>
              </a:rPr>
              <a:t>O safbwynt gofalwyr y bobl hynny sydd â chyflyrau iechyd meddwl, bydd unigolion yn: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2276872"/>
            <a:ext cx="8568952" cy="4032448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Trosolwg o’r Ddeddf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y-GB" dirty="0">
                <a:solidFill>
                  <a:srgbClr val="26686D"/>
                </a:solidFill>
              </a:rPr>
              <a:t>Rhan 1: </a:t>
            </a:r>
            <a:r>
              <a:rPr lang="cy-GB" dirty="0" smtClean="0">
                <a:solidFill>
                  <a:srgbClr val="26686D"/>
                </a:solidFill>
              </a:rPr>
              <a:t>Cyflwyniad</a:t>
            </a:r>
            <a:r>
              <a:rPr lang="cy-GB" dirty="0">
                <a:solidFill>
                  <a:srgbClr val="26686D"/>
                </a:solidFill>
              </a:rPr>
              <a:t>			</a:t>
            </a:r>
          </a:p>
          <a:p>
            <a:pPr>
              <a:buNone/>
            </a:pPr>
            <a:r>
              <a:rPr lang="cy-GB" dirty="0">
                <a:solidFill>
                  <a:srgbClr val="26686D"/>
                </a:solidFill>
              </a:rPr>
              <a:t>Rhan 2: </a:t>
            </a:r>
            <a:r>
              <a:rPr lang="cy-GB" dirty="0" smtClean="0">
                <a:solidFill>
                  <a:srgbClr val="26686D"/>
                </a:solidFill>
              </a:rPr>
              <a:t>Swyddogaethau </a:t>
            </a:r>
            <a:r>
              <a:rPr lang="cy-GB" dirty="0">
                <a:solidFill>
                  <a:srgbClr val="26686D"/>
                </a:solidFill>
              </a:rPr>
              <a:t>Cyffredinol			</a:t>
            </a:r>
          </a:p>
          <a:p>
            <a:pPr>
              <a:buNone/>
            </a:pPr>
            <a:r>
              <a:rPr lang="cy-GB" dirty="0">
                <a:solidFill>
                  <a:srgbClr val="26686D"/>
                </a:solidFill>
              </a:rPr>
              <a:t>Rhan 3: </a:t>
            </a:r>
            <a:r>
              <a:rPr lang="cy-GB" dirty="0" smtClean="0">
                <a:solidFill>
                  <a:srgbClr val="26686D"/>
                </a:solidFill>
              </a:rPr>
              <a:t>Asesu </a:t>
            </a:r>
            <a:r>
              <a:rPr lang="cy-GB" dirty="0">
                <a:solidFill>
                  <a:srgbClr val="26686D"/>
                </a:solidFill>
              </a:rPr>
              <a:t>Anghenion Unigolion</a:t>
            </a:r>
          </a:p>
          <a:p>
            <a:pPr>
              <a:buNone/>
            </a:pPr>
            <a:r>
              <a:rPr lang="cy-GB" dirty="0">
                <a:solidFill>
                  <a:srgbClr val="26686D"/>
                </a:solidFill>
              </a:rPr>
              <a:t>Rhan 4: Diwallu Anghenion			</a:t>
            </a:r>
          </a:p>
          <a:p>
            <a:pPr>
              <a:buNone/>
            </a:pPr>
            <a:r>
              <a:rPr lang="cy-GB" dirty="0">
                <a:solidFill>
                  <a:srgbClr val="26686D"/>
                </a:solidFill>
              </a:rPr>
              <a:t>Rhan 5: </a:t>
            </a:r>
            <a:r>
              <a:rPr lang="cy-GB" dirty="0" smtClean="0">
                <a:solidFill>
                  <a:srgbClr val="26686D"/>
                </a:solidFill>
              </a:rPr>
              <a:t>Codi Ffioedd </a:t>
            </a:r>
            <a:r>
              <a:rPr lang="cy-GB" dirty="0">
                <a:solidFill>
                  <a:srgbClr val="26686D"/>
                </a:solidFill>
              </a:rPr>
              <a:t>ac Asesiadau </a:t>
            </a:r>
            <a:r>
              <a:rPr lang="cy-GB" dirty="0" smtClean="0">
                <a:solidFill>
                  <a:srgbClr val="26686D"/>
                </a:solidFill>
              </a:rPr>
              <a:t>Ariannol</a:t>
            </a:r>
            <a:endParaRPr lang="cy-GB" dirty="0">
              <a:solidFill>
                <a:srgbClr val="26686D"/>
              </a:solidFill>
            </a:endParaRPr>
          </a:p>
          <a:p>
            <a:pPr>
              <a:buNone/>
            </a:pPr>
            <a:r>
              <a:rPr lang="cy-GB" dirty="0">
                <a:solidFill>
                  <a:srgbClr val="26686D"/>
                </a:solidFill>
              </a:rPr>
              <a:t>Rhan 6: Plant </a:t>
            </a:r>
            <a:r>
              <a:rPr lang="cy-GB" dirty="0" smtClean="0">
                <a:solidFill>
                  <a:srgbClr val="26686D"/>
                </a:solidFill>
              </a:rPr>
              <a:t>sy’n </a:t>
            </a:r>
            <a:r>
              <a:rPr lang="cy-GB" dirty="0">
                <a:solidFill>
                  <a:srgbClr val="26686D"/>
                </a:solidFill>
              </a:rPr>
              <a:t>Derbyn Gofal </a:t>
            </a:r>
            <a:r>
              <a:rPr lang="cy-GB" dirty="0" smtClean="0">
                <a:solidFill>
                  <a:srgbClr val="26686D"/>
                </a:solidFill>
              </a:rPr>
              <a:t>a</a:t>
            </a:r>
            <a:r>
              <a:rPr lang="cy-GB" dirty="0">
                <a:solidFill>
                  <a:srgbClr val="26686D"/>
                </a:solidFill>
              </a:rPr>
              <a:t> </a:t>
            </a:r>
            <a:r>
              <a:rPr lang="cy-GB" dirty="0" smtClean="0">
                <a:solidFill>
                  <a:srgbClr val="26686D"/>
                </a:solidFill>
              </a:rPr>
              <a:t>sy’n cael eu </a:t>
            </a:r>
            <a:r>
              <a:rPr lang="cy-GB" dirty="0">
                <a:solidFill>
                  <a:srgbClr val="26686D"/>
                </a:solidFill>
              </a:rPr>
              <a:t>Lletya </a:t>
            </a:r>
          </a:p>
          <a:p>
            <a:pPr>
              <a:buNone/>
            </a:pPr>
            <a:r>
              <a:rPr lang="cy-GB" dirty="0">
                <a:solidFill>
                  <a:srgbClr val="26686D"/>
                </a:solidFill>
              </a:rPr>
              <a:t>Rhan 7: Diogelu</a:t>
            </a:r>
          </a:p>
          <a:p>
            <a:pPr>
              <a:buNone/>
            </a:pPr>
            <a:r>
              <a:rPr lang="cy-GB" dirty="0">
                <a:solidFill>
                  <a:srgbClr val="26686D"/>
                </a:solidFill>
              </a:rPr>
              <a:t>Rhan 8: Swyddogaethau Gwasanaethau Cymdeithasol</a:t>
            </a:r>
          </a:p>
          <a:p>
            <a:pPr>
              <a:buNone/>
            </a:pPr>
            <a:r>
              <a:rPr lang="cy-GB" dirty="0">
                <a:solidFill>
                  <a:srgbClr val="26686D"/>
                </a:solidFill>
              </a:rPr>
              <a:t>Rhan 9: </a:t>
            </a:r>
            <a:r>
              <a:rPr lang="cy-GB" dirty="0" smtClean="0">
                <a:solidFill>
                  <a:srgbClr val="26686D"/>
                </a:solidFill>
              </a:rPr>
              <a:t>Cydweithrediad </a:t>
            </a:r>
            <a:r>
              <a:rPr lang="cy-GB" dirty="0">
                <a:solidFill>
                  <a:srgbClr val="26686D"/>
                </a:solidFill>
              </a:rPr>
              <a:t>a Phartneriaeth</a:t>
            </a:r>
          </a:p>
          <a:p>
            <a:pPr>
              <a:buNone/>
            </a:pPr>
            <a:r>
              <a:rPr lang="cy-GB" dirty="0">
                <a:solidFill>
                  <a:srgbClr val="26686D"/>
                </a:solidFill>
              </a:rPr>
              <a:t>Rhan 10: </a:t>
            </a:r>
            <a:r>
              <a:rPr lang="cy-GB" dirty="0" smtClean="0">
                <a:solidFill>
                  <a:srgbClr val="26686D"/>
                </a:solidFill>
              </a:rPr>
              <a:t>Cwynion</a:t>
            </a:r>
            <a:r>
              <a:rPr lang="cy-GB" dirty="0">
                <a:solidFill>
                  <a:srgbClr val="26686D"/>
                </a:solidFill>
              </a:rPr>
              <a:t>, Sylwadau a Gwasanaethau </a:t>
            </a:r>
            <a:r>
              <a:rPr lang="cy-GB" dirty="0" smtClean="0">
                <a:solidFill>
                  <a:srgbClr val="26686D"/>
                </a:solidFill>
              </a:rPr>
              <a:t>Eirioli</a:t>
            </a:r>
            <a:endParaRPr lang="cy-GB" dirty="0">
              <a:solidFill>
                <a:srgbClr val="26686D"/>
              </a:solidFill>
            </a:endParaRPr>
          </a:p>
          <a:p>
            <a:pPr>
              <a:buNone/>
            </a:pPr>
            <a:r>
              <a:rPr lang="cy-GB" dirty="0">
                <a:solidFill>
                  <a:srgbClr val="26686D"/>
                </a:solidFill>
              </a:rPr>
              <a:t>Rhan 11: Amrywiol a Chyffredinol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3528" y="1412776"/>
            <a:ext cx="8064896" cy="4824536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Rhan 1 o’r Ddeddf: Cyflwyniad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4401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Yn gwneud darpariaeth ar gyfer canlyniadau </a:t>
            </a:r>
            <a:r>
              <a:rPr lang="cy-GB" dirty="0" smtClean="0">
                <a:solidFill>
                  <a:srgbClr val="26686D"/>
                </a:solidFill>
              </a:rPr>
              <a:t>llesiant </a:t>
            </a:r>
            <a:r>
              <a:rPr lang="cy-GB" dirty="0">
                <a:solidFill>
                  <a:srgbClr val="26686D"/>
                </a:solidFill>
              </a:rPr>
              <a:t>i ofalwyr sydd angen cymorth – a diffiniad o </a:t>
            </a:r>
            <a:r>
              <a:rPr lang="cy-GB" dirty="0" smtClean="0">
                <a:solidFill>
                  <a:srgbClr val="26686D"/>
                </a:solidFill>
              </a:rPr>
              <a:t>“lesiant”</a:t>
            </a:r>
            <a:endParaRPr lang="cy-GB" dirty="0">
              <a:solidFill>
                <a:srgbClr val="26686D"/>
              </a:solidFill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4221088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555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cy-GB" sz="2400" b="0" i="0" u="none" strike="noStrike" kern="1200" cap="none" spc="0" normalizeH="0" baseline="0" dirty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Mae diffiniad o ofalwr fel a </a:t>
            </a:r>
            <a:r>
              <a:rPr kumimoji="0" lang="cy-GB" sz="2400" b="0" i="0" u="none" strike="noStrike" kern="1200" cap="none" spc="0" normalizeH="0" baseline="0" dirty="0" smtClean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ganlyn: </a:t>
            </a:r>
            <a:r>
              <a:rPr lang="cy-GB" sz="2400" dirty="0" smtClean="0">
                <a:solidFill>
                  <a:srgbClr val="266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cy-GB" sz="2400" b="0" i="0" u="none" strike="noStrike" kern="1200" cap="none" spc="0" normalizeH="0" baseline="0" dirty="0" smtClean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 </a:t>
            </a:r>
            <a:r>
              <a:rPr kumimoji="0" lang="cy-GB" sz="2400" b="0" i="0" u="none" strike="noStrike" kern="1200" cap="none" spc="0" normalizeH="0" baseline="0" dirty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sydd yn darparu gofal neu’n bwriadu gofalu</a:t>
            </a:r>
            <a:r>
              <a:rPr kumimoji="0" lang="cy-GB" sz="2400" b="0" i="0" u="none" strike="noStrike" kern="1200" cap="none" spc="0" normalizeH="0" dirty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am oedolyn neu blentyn </a:t>
            </a:r>
            <a:r>
              <a:rPr kumimoji="0" lang="cy-GB" sz="2400" b="0" i="0" u="none" strike="noStrike" kern="1200" cap="none" spc="0" normalizeH="0" dirty="0" smtClean="0">
                <a:ln>
                  <a:noFill/>
                </a:ln>
                <a:solidFill>
                  <a:srgbClr val="26686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anabl</a:t>
            </a:r>
            <a:r>
              <a:rPr lang="cy-GB" sz="2400" dirty="0" smtClean="0">
                <a:solidFill>
                  <a:srgbClr val="2668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kumimoji="0" lang="cy-GB" sz="2400" b="0" i="0" u="none" strike="noStrike" kern="1200" cap="none" spc="0" normalizeH="0" baseline="0" dirty="0">
              <a:ln>
                <a:noFill/>
              </a:ln>
              <a:solidFill>
                <a:srgbClr val="26686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B555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844824"/>
            <a:ext cx="8208912" cy="1656184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4005064"/>
            <a:ext cx="8208912" cy="1656184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Rhan 2 o’r Ddeddf: </a:t>
            </a:r>
            <a:br>
              <a:rPr lang="cy-GB" dirty="0"/>
            </a:br>
            <a:r>
              <a:rPr lang="cy-GB" dirty="0"/>
              <a:t>Swyddogaethau Cyffredinol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Dyletswyddau cyffredinol – Dyletswydd gyffredinol i hyrwyddo </a:t>
            </a:r>
            <a:r>
              <a:rPr lang="cy-GB" dirty="0" smtClean="0">
                <a:solidFill>
                  <a:srgbClr val="26686D"/>
                </a:solidFill>
              </a:rPr>
              <a:t>llesiant </a:t>
            </a:r>
            <a:r>
              <a:rPr lang="cy-GB" dirty="0">
                <a:solidFill>
                  <a:srgbClr val="26686D"/>
                </a:solidFill>
              </a:rPr>
              <a:t>gofalwyr sydd, neu o bosib, angen cymorth </a:t>
            </a:r>
          </a:p>
          <a:p>
            <a:pPr>
              <a:spcAft>
                <a:spcPts val="600"/>
              </a:spcAft>
            </a:pPr>
            <a:r>
              <a:rPr lang="cy-GB" dirty="0">
                <a:solidFill>
                  <a:srgbClr val="26686D"/>
                </a:solidFill>
              </a:rPr>
              <a:t>Canlyniadau </a:t>
            </a:r>
            <a:r>
              <a:rPr lang="cy-GB" dirty="0" smtClean="0">
                <a:solidFill>
                  <a:srgbClr val="26686D"/>
                </a:solidFill>
              </a:rPr>
              <a:t>llesiant – </a:t>
            </a:r>
            <a:r>
              <a:rPr lang="cy-GB" dirty="0">
                <a:solidFill>
                  <a:srgbClr val="26686D"/>
                </a:solidFill>
              </a:rPr>
              <a:t>Rhaid i Weinidogion Cymru i gyhoeddi datganiad sy’n ymwneud â </a:t>
            </a:r>
            <a:r>
              <a:rPr lang="cy-GB" dirty="0" smtClean="0">
                <a:solidFill>
                  <a:srgbClr val="26686D"/>
                </a:solidFill>
              </a:rPr>
              <a:t>llesiant </a:t>
            </a:r>
            <a:r>
              <a:rPr lang="cy-GB" dirty="0">
                <a:solidFill>
                  <a:srgbClr val="26686D"/>
                </a:solidFill>
              </a:rPr>
              <a:t>gofalwyr yng Nghymru sydd angen cymorth</a:t>
            </a:r>
          </a:p>
          <a:p>
            <a:r>
              <a:rPr lang="cy-GB" dirty="0">
                <a:solidFill>
                  <a:srgbClr val="26686D"/>
                </a:solidFill>
              </a:rPr>
              <a:t>Asesiad Poblogaeth – Rhaid i awdurdodau lleol a </a:t>
            </a:r>
            <a:r>
              <a:rPr lang="cy-GB" dirty="0" smtClean="0">
                <a:solidFill>
                  <a:srgbClr val="26686D"/>
                </a:solidFill>
              </a:rPr>
              <a:t>byrddau iechyd lleol </a:t>
            </a:r>
            <a:r>
              <a:rPr lang="cy-GB" dirty="0">
                <a:solidFill>
                  <a:srgbClr val="26686D"/>
                </a:solidFill>
              </a:rPr>
              <a:t>gynnal asesiad ar y cyd o anghenion cymorth gofalwyr </a:t>
            </a:r>
          </a:p>
          <a:p>
            <a:r>
              <a:rPr lang="cy-GB" dirty="0">
                <a:solidFill>
                  <a:srgbClr val="26686D"/>
                </a:solidFill>
              </a:rPr>
              <a:t>Gwasanaethau </a:t>
            </a:r>
            <a:r>
              <a:rPr lang="cy-GB" dirty="0" smtClean="0">
                <a:solidFill>
                  <a:srgbClr val="26686D"/>
                </a:solidFill>
              </a:rPr>
              <a:t>ataliol </a:t>
            </a:r>
            <a:r>
              <a:rPr lang="cy-GB" dirty="0">
                <a:solidFill>
                  <a:srgbClr val="26686D"/>
                </a:solidFill>
              </a:rPr>
              <a:t>– Rhaid i awdurdod lleol i ddarparu neu trefnu darpar o ystod a lefel o wasanaethau ataliol</a:t>
            </a:r>
          </a:p>
          <a:p>
            <a:r>
              <a:rPr lang="cy-GB" dirty="0">
                <a:solidFill>
                  <a:srgbClr val="26686D"/>
                </a:solidFill>
              </a:rPr>
              <a:t>Darparu gwybodaeth, cyngor a chymorth – Rhaid i awdurdod lleol sicrhau bod gwasanaeth yn cael ei ddarparu sy’n rhoi gwybodaeth, cyngor a chymorth i ofalwyr sydd yn ceisio cael gafael ar gymorth</a:t>
            </a:r>
            <a:endParaRPr lang="en-GB" dirty="0">
              <a:solidFill>
                <a:srgbClr val="26686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1412776"/>
            <a:ext cx="8136904" cy="5112568"/>
          </a:xfrm>
          <a:prstGeom prst="rect">
            <a:avLst/>
          </a:prstGeom>
          <a:noFill/>
          <a:ln>
            <a:solidFill>
              <a:srgbClr val="85C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3611</Words>
  <Application>Microsoft Office PowerPoint</Application>
  <PresentationFormat>On-screen Show (4:3)</PresentationFormat>
  <Paragraphs>421</Paragraphs>
  <Slides>47</Slides>
  <Notes>47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Deddf Gwasanaethau Cymdeithasol  a Llesiant (Cymru)   Gofalwyr y Bobl sydd â Chyflyrau Iechyd Meddwl</vt:lpstr>
      <vt:lpstr>Bydd rhan gyntaf y gweithdy hwn yn trafod:</vt:lpstr>
      <vt:lpstr>Bydd ail ran y gweithdy hwn  yn trafod:</vt:lpstr>
      <vt:lpstr>Bydd trydydd rhan y gweithdy hwn yn trafod:</vt:lpstr>
      <vt:lpstr>Amcanion</vt:lpstr>
      <vt:lpstr>Canlyniadau</vt:lpstr>
      <vt:lpstr>Trosolwg o’r Ddeddf</vt:lpstr>
      <vt:lpstr>Rhan 1 o’r Ddeddf: Cyflwyniad</vt:lpstr>
      <vt:lpstr>Rhan 2 o’r Ddeddf:  Swyddogaethau Cyffredinol</vt:lpstr>
      <vt:lpstr>Rhan 3 o’r Ddeddf:  Asesu Anghenion Unigolion</vt:lpstr>
      <vt:lpstr>Rhan 4 o’r Ddeddf: Diwallu Anghenion (a Thaliadau Uniongyrchol)</vt:lpstr>
      <vt:lpstr>EGWYL</vt:lpstr>
      <vt:lpstr>Iechyd meddwl a rhai o’r materion eraill sydd yn effeithio ar ofalwyr  y bobl hynny sydd â chyflyrau  iechyd meddwl</vt:lpstr>
      <vt:lpstr>Adnoddau fideo</vt:lpstr>
      <vt:lpstr>Trafodaeth</vt:lpstr>
      <vt:lpstr>Blaenoriaethau</vt:lpstr>
      <vt:lpstr>Trafodaeth</vt:lpstr>
      <vt:lpstr>Effaith y Ddeddf</vt:lpstr>
      <vt:lpstr>Rhan 2 o’r Ddeddf: Asesiad Anghenion Poblogaeth ar gyfer gofalwyr </vt:lpstr>
      <vt:lpstr>Rhan 3 o’r Ddeddf:  Asesiad Gofalwr Unigol</vt:lpstr>
      <vt:lpstr>Rhan 4 o’r Ddeddf:  Cynlluniau cymorth i ofalwyr </vt:lpstr>
      <vt:lpstr>EGWYL</vt:lpstr>
      <vt:lpstr>Crynodeb o’r prif hawliau i ofalwyr o dan y Ddeddf a dyletswyddau ar wasanaethau statudol </vt:lpstr>
      <vt:lpstr>Rhan 2 o’r Ddeddf</vt:lpstr>
      <vt:lpstr>Rhan 2 o’r Ddeddf: Dyletswyddau</vt:lpstr>
      <vt:lpstr>Rhan 3 o’r Ddeddf</vt:lpstr>
      <vt:lpstr>Asesiadau anghenion gofalwyr </vt:lpstr>
      <vt:lpstr>Asesiadau anghenion gofalwyr </vt:lpstr>
      <vt:lpstr>Rhan 4 o’r Ddeddf:  Diwallu Anghenion Gofalwyr</vt:lpstr>
      <vt:lpstr>Dolenni at ddeddfwriaeth  iechyd meddwl</vt:lpstr>
      <vt:lpstr>Deddf Iechyd Meddwl 1983</vt:lpstr>
      <vt:lpstr>Egwyddorion arweiniol</vt:lpstr>
      <vt:lpstr>Egwyddorion arweiniol (parhâd.)</vt:lpstr>
      <vt:lpstr>Deddf Iechyd Meddwl 1983</vt:lpstr>
      <vt:lpstr>Deddf Iechyd Meddwl 1983</vt:lpstr>
      <vt:lpstr>Deddf Iechyd Meddwl 1983</vt:lpstr>
      <vt:lpstr>Deddf Iechyd Meddwl 1983</vt:lpstr>
      <vt:lpstr>Gofalwyr a’r Ddeddf Iechyd Meddwl</vt:lpstr>
      <vt:lpstr>Cod Ymarfer y Ddeddf Iechyd Meddwl</vt:lpstr>
      <vt:lpstr>Mesur Iechyd Meddwl Cymru 2010</vt:lpstr>
      <vt:lpstr>Trosolwg o’r Mesur</vt:lpstr>
      <vt:lpstr>Rhan 2: Cydlynu cynllunio gofal a thriniaeth ar gyfer defnyddwyr gwasanaeth iechyd meddwl eilaidd</vt:lpstr>
      <vt:lpstr>Mesur Iechyd Meddwl Cymru (2010)</vt:lpstr>
      <vt:lpstr>Mesur Iechyd Meddwl (Cymru)  2010</vt:lpstr>
      <vt:lpstr>Mesur Iechyd Meddwl (Cymru)  2010</vt:lpstr>
      <vt:lpstr>Gofalwyr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Jack Martin</dc:creator>
  <cp:lastModifiedBy>Bethan Price</cp:lastModifiedBy>
  <cp:revision>211</cp:revision>
  <cp:lastPrinted>2016-03-31T09:19:07Z</cp:lastPrinted>
  <dcterms:created xsi:type="dcterms:W3CDTF">2016-01-26T10:40:04Z</dcterms:created>
  <dcterms:modified xsi:type="dcterms:W3CDTF">2016-04-29T12:19:13Z</dcterms:modified>
</cp:coreProperties>
</file>