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91" r:id="rId2"/>
    <p:sldId id="380" r:id="rId3"/>
    <p:sldId id="420" r:id="rId4"/>
    <p:sldId id="424" r:id="rId5"/>
    <p:sldId id="422" r:id="rId6"/>
    <p:sldId id="425" r:id="rId7"/>
    <p:sldId id="491" r:id="rId8"/>
    <p:sldId id="467" r:id="rId9"/>
    <p:sldId id="427" r:id="rId10"/>
    <p:sldId id="429" r:id="rId11"/>
    <p:sldId id="492" r:id="rId12"/>
    <p:sldId id="494" r:id="rId13"/>
    <p:sldId id="495" r:id="rId14"/>
    <p:sldId id="496" r:id="rId15"/>
    <p:sldId id="532" r:id="rId16"/>
    <p:sldId id="498" r:id="rId17"/>
    <p:sldId id="534" r:id="rId18"/>
    <p:sldId id="499" r:id="rId19"/>
    <p:sldId id="541" r:id="rId20"/>
    <p:sldId id="542" r:id="rId21"/>
    <p:sldId id="535" r:id="rId22"/>
    <p:sldId id="468" r:id="rId23"/>
    <p:sldId id="502" r:id="rId24"/>
    <p:sldId id="544" r:id="rId25"/>
    <p:sldId id="437" r:id="rId26"/>
    <p:sldId id="474" r:id="rId27"/>
    <p:sldId id="545" r:id="rId28"/>
    <p:sldId id="506" r:id="rId29"/>
    <p:sldId id="538" r:id="rId30"/>
    <p:sldId id="508" r:id="rId31"/>
    <p:sldId id="484" r:id="rId32"/>
    <p:sldId id="485" r:id="rId33"/>
    <p:sldId id="488" r:id="rId34"/>
    <p:sldId id="489" r:id="rId35"/>
    <p:sldId id="512" r:id="rId36"/>
    <p:sldId id="513" r:id="rId37"/>
    <p:sldId id="518" r:id="rId38"/>
    <p:sldId id="517" r:id="rId39"/>
    <p:sldId id="540" r:id="rId40"/>
    <p:sldId id="546" r:id="rId41"/>
    <p:sldId id="547" r:id="rId42"/>
    <p:sldId id="539" r:id="rId4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99"/>
    <a:srgbClr val="FF6600"/>
    <a:srgbClr val="FF33CC"/>
    <a:srgbClr val="C448FF"/>
    <a:srgbClr val="30B42D"/>
    <a:srgbClr val="8458FF"/>
    <a:srgbClr val="7634A2"/>
    <a:srgbClr val="7ADE26"/>
    <a:srgbClr val="41E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5" autoAdjust="0"/>
    <p:restoredTop sz="75072" autoAdjust="0"/>
  </p:normalViewPr>
  <p:slideViewPr>
    <p:cSldViewPr>
      <p:cViewPr>
        <p:scale>
          <a:sx n="50" d="100"/>
          <a:sy n="50" d="100"/>
        </p:scale>
        <p:origin x="-58" y="-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810FD-D1CE-DF46-9012-3AF81E916BDE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C4CB1-CBC1-2645-A350-37D589060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6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5D784-164A-4895-8C80-2C326C3104AC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B9AF8-63B4-4BEA-8547-3C019214E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2F7B592-D95F-9C45-9DD7-AA18DC99CEBE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50477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err="1" smtClean="0"/>
              <a:t>Rhagdybiaeth</a:t>
            </a:r>
            <a:r>
              <a:rPr lang="en-US" b="1" baseline="0" dirty="0" smtClean="0"/>
              <a:t> 3: Dim </a:t>
            </a:r>
            <a:r>
              <a:rPr lang="en-US" b="1" baseline="0" dirty="0" err="1" smtClean="0"/>
              <a:t>ond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ymarfer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ailfrandio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yw</a:t>
            </a:r>
            <a:r>
              <a:rPr lang="en-US" b="1" baseline="0" dirty="0" smtClean="0"/>
              <a:t> e: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gair arall am ymgynghori, cydweithio ac ati</a:t>
            </a:r>
          </a:p>
          <a:p>
            <a:r>
              <a:rPr lang="cy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 grid yn helpu i egluro’r gwahaniaeth... canolbwyntio ar bwy sydd â’r grym, agenda pwy ydyw a phwy sy’n gyfrifol.</a:t>
            </a:r>
            <a:endParaRPr lang="en-US" b="0" baseline="0" dirty="0" smtClean="0"/>
          </a:p>
          <a:p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Cydgynhyrchu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PARTNERIAETH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rhwng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gweithwyr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proffesiynol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rheng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phobl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defnyddio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gwasanaethau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90AF9-A249-40B9-A5CC-036EA2AA8A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68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Rhagdybiaeth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– dim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arall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ymgysylltu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cyfranogi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Fersiwn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ymgysylltu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Arnstein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chydgynllunio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chydgynhyrchu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wedi’u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hychwanegu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ymgysylltu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hwnt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bwerus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Gwiriwch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pwy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sydd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â’r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grym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agenda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pwy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penderfynu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yr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prosiect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fenter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perthyn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fwyaf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fentrau’n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cwmpasu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sawl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gris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yr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nod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cydgynhyrchu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atodol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aros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yr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adran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gweithio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bob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amser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F1B1D-423E-475C-999C-F5D23200EB9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140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Cydgynhyrchu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>
              <a:spcBef>
                <a:spcPct val="0"/>
              </a:spcBef>
            </a:pPr>
            <a:r>
              <a:rPr lang="cy-GB" dirty="0" smtClean="0">
                <a:latin typeface="Calibri" charset="0"/>
              </a:rPr>
              <a:t>Mae </a:t>
            </a:r>
            <a:r>
              <a:rPr lang="cy-GB" dirty="0" err="1" smtClean="0">
                <a:latin typeface="Calibri" charset="0"/>
              </a:rPr>
              <a:t>cydgynhyrchu</a:t>
            </a:r>
            <a:r>
              <a:rPr lang="cy-GB" dirty="0" smtClean="0">
                <a:latin typeface="Calibri" charset="0"/>
              </a:rPr>
              <a:t>’n gofyn am newid diwylliant – mae’n ofyniad mawr. Felly pam gwneud hynny?</a:t>
            </a:r>
          </a:p>
          <a:p>
            <a:pPr>
              <a:spcBef>
                <a:spcPct val="0"/>
              </a:spcBef>
            </a:pPr>
            <a:r>
              <a:rPr lang="cy-GB" baseline="0" dirty="0" smtClean="0">
                <a:latin typeface="Calibri" charset="0"/>
              </a:rPr>
              <a:t>Llawer o resymau...</a:t>
            </a:r>
          </a:p>
          <a:p>
            <a:pPr>
              <a:spcBef>
                <a:spcPct val="0"/>
              </a:spcBef>
            </a:pPr>
            <a:r>
              <a:rPr lang="cy-GB" baseline="0" dirty="0" smtClean="0">
                <a:latin typeface="Calibri" charset="0"/>
              </a:rPr>
              <a:t>gan fod angen gwneud hynny (cyni)</a:t>
            </a:r>
          </a:p>
          <a:p>
            <a:pPr>
              <a:spcBef>
                <a:spcPct val="0"/>
              </a:spcBef>
            </a:pPr>
            <a:r>
              <a:rPr lang="cy-GB" baseline="0" dirty="0" smtClean="0">
                <a:latin typeface="Calibri" charset="0"/>
              </a:rPr>
              <a:t>gan fod rhaid gwneud hynny (deddfwriaeth a pholisi)</a:t>
            </a:r>
          </a:p>
          <a:p>
            <a:pPr>
              <a:spcBef>
                <a:spcPct val="0"/>
              </a:spcBef>
            </a:pPr>
            <a:r>
              <a:rPr lang="cy-GB" baseline="0" dirty="0" smtClean="0">
                <a:latin typeface="Calibri" charset="0"/>
              </a:rPr>
              <a:t>gan ein bod eisiau gwneud hynny (gwerthoedd) – dyna’r peth iawn i wneud</a:t>
            </a:r>
            <a:endParaRPr lang="en-US" baseline="0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Dechrau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gyda’r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pawb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hwynebu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rhesymol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tybio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gallwn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fynd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afael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â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problemau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gyfuno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hadnoddau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chydweithio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Esiampl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Wallich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gweithio’n </a:t>
            </a:r>
            <a:r>
              <a:rPr lang="cy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gydgynhyrchiol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gyda phobl</a:t>
            </a:r>
            <a:r>
              <a:rPr lang="cy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ddigartref ledled Cymru – tua 250 o staff, 100 o wirfoddolwyr traddodiadol, dros 500 o ddefnyddwyr gwasanaethau yn gwirfoddoli a </a:t>
            </a:r>
            <a:r>
              <a:rPr lang="cy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chydgynhyrchu</a:t>
            </a:r>
            <a:r>
              <a:rPr lang="cy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e.e. polisïau a phrosesau gwella a gwerthuso ansawdd, polisi recriwtio (gan gymryd rhan yn llawn yn y broses recriwtio), canllawiau dinasoedd i’r rhai sy’n cysgu ar y stryd, canllawiau prosiect, cynllun a darpariaeth ac ati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9AF8-63B4-4BEA-8547-3C019214EE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52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y-GB" sz="1200" i="0" baseline="0" dirty="0" smtClean="0">
                <a:latin typeface="Calibri" charset="0"/>
              </a:rPr>
              <a:t>Ond mae yna broblem ehangach... y ‘model rhodd proffesiynol’</a:t>
            </a:r>
          </a:p>
          <a:p>
            <a:pPr eaLnBrk="1" hangingPunct="1"/>
            <a:r>
              <a:rPr lang="cy-GB" sz="1200" i="0" baseline="0" dirty="0" smtClean="0">
                <a:latin typeface="Calibri" charset="0"/>
              </a:rPr>
              <a:t>Derbynwyr yn cael eu gweld fel pobl oddefol, diymadferth ac anghenus. Nid yn unig mae ganddynt broblem – ond NHW yw’r broblem.</a:t>
            </a:r>
            <a:endParaRPr lang="en-US" i="0" dirty="0">
              <a:latin typeface="Calibri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D9531ED-939B-8042-AC4A-AB45FE637AE6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1488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barn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defnyddwyr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gwasanaethau’n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arwyddocaol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iawn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ni’n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hunain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hunaniaeth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drwy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perthynas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ydym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portreadu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derbyn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arbenigedd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haelioni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oddefol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byddwn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hunan-gred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oddefol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diymadferth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pen draw.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9AF8-63B4-4BEA-8547-3C019214EE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99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cydgynhyrchu’n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ymdrin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â’r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symud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drafodion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ffordd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berthnasoedd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cyfartal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bawb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Hynny’n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datblygu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adfywio’r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graidd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hynny’n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cyd-destun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gall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rhannu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grym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rhannu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cyfrifoldeb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3E101C9-FF86-5F45-9C31-975449DB1516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65096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aseline="0" dirty="0" err="1" smtClean="0">
                <a:latin typeface="Calibri" charset="0"/>
              </a:rPr>
              <a:t>Mae’r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cyd-destun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polisi</a:t>
            </a:r>
            <a:r>
              <a:rPr lang="en-US" baseline="0" dirty="0" smtClean="0">
                <a:latin typeface="Calibri" charset="0"/>
              </a:rPr>
              <a:t> a </a:t>
            </a:r>
            <a:r>
              <a:rPr lang="en-US" baseline="0" dirty="0" err="1" smtClean="0">
                <a:latin typeface="Calibri" charset="0"/>
              </a:rPr>
              <a:t>deddfwriaethol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yng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Nghymru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yn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annog</a:t>
            </a:r>
            <a:r>
              <a:rPr lang="en-US" baseline="0" dirty="0" smtClean="0">
                <a:latin typeface="Calibri" charset="0"/>
              </a:rPr>
              <a:t> ac </a:t>
            </a:r>
            <a:r>
              <a:rPr lang="en-US" baseline="0" dirty="0" err="1" smtClean="0">
                <a:latin typeface="Calibri" charset="0"/>
              </a:rPr>
              <a:t>yn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gofyn</a:t>
            </a:r>
            <a:r>
              <a:rPr lang="en-US" baseline="0" dirty="0" smtClean="0">
                <a:latin typeface="Calibri" charset="0"/>
              </a:rPr>
              <a:t> am </a:t>
            </a:r>
            <a:r>
              <a:rPr lang="en-US" baseline="0" dirty="0" err="1" smtClean="0">
                <a:latin typeface="Calibri" charset="0"/>
              </a:rPr>
              <a:t>ddull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mwy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cydgynhyrchiol</a:t>
            </a:r>
            <a:r>
              <a:rPr lang="en-US" baseline="0" dirty="0" smtClean="0">
                <a:latin typeface="Calibri" charset="0"/>
              </a:rPr>
              <a:t>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4C10D8B-11BA-3241-9E9A-3682FCE08FB2}" type="slidenum">
              <a:rPr lang="en-US" sz="1200">
                <a:solidFill>
                  <a:prstClr val="black"/>
                </a:solidFill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0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aseline="0" dirty="0" err="1" smtClean="0">
                <a:latin typeface="Calibri" charset="0"/>
              </a:rPr>
              <a:t>Dyma’r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manylion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o’r</a:t>
            </a:r>
            <a:r>
              <a:rPr lang="en-US" baseline="0" dirty="0" smtClean="0">
                <a:latin typeface="Calibri" charset="0"/>
              </a:rPr>
              <a:t> Cod </a:t>
            </a:r>
            <a:r>
              <a:rPr lang="en-US" baseline="0" dirty="0" err="1" smtClean="0">
                <a:latin typeface="Calibri" charset="0"/>
              </a:rPr>
              <a:t>gorfodol</a:t>
            </a:r>
            <a:r>
              <a:rPr lang="is-IS" baseline="0" dirty="0" smtClean="0">
                <a:latin typeface="Calibri" charset="0"/>
              </a:rPr>
              <a:t>…</a:t>
            </a:r>
            <a:endParaRPr lang="en-US" baseline="0" dirty="0" smtClean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4C10D8B-11BA-3241-9E9A-3682FCE08FB2}" type="slidenum">
              <a:rPr lang="en-US" sz="1200">
                <a:solidFill>
                  <a:prstClr val="black"/>
                </a:solidFill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50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Ac </a:t>
            </a:r>
            <a:r>
              <a:rPr lang="en-US" baseline="0" dirty="0" err="1" smtClean="0">
                <a:latin typeface="Calibri" charset="0"/>
              </a:rPr>
              <a:t>mewn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meysydd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polisi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eraill</a:t>
            </a:r>
            <a:r>
              <a:rPr lang="is-IS" baseline="0" dirty="0" smtClean="0">
                <a:latin typeface="Calibri" charset="0"/>
              </a:rPr>
              <a:t>…</a:t>
            </a:r>
            <a:endParaRPr lang="en-US" baseline="0" dirty="0" smtClean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4C10D8B-11BA-3241-9E9A-3682FCE08FB2}" type="slidenum">
              <a:rPr lang="en-US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20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Mae </a:t>
            </a:r>
            <a:r>
              <a:rPr lang="en-US" baseline="0" dirty="0" err="1" smtClean="0">
                <a:latin typeface="Calibri" charset="0"/>
              </a:rPr>
              <a:t>adroddiad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diweddar</a:t>
            </a:r>
            <a:r>
              <a:rPr lang="en-US" baseline="0" dirty="0" smtClean="0">
                <a:latin typeface="Calibri" charset="0"/>
              </a:rPr>
              <a:t> y </a:t>
            </a:r>
            <a:r>
              <a:rPr lang="en-US" baseline="0" dirty="0" err="1" smtClean="0">
                <a:latin typeface="Calibri" charset="0"/>
              </a:rPr>
              <a:t>Prif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Swyddog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Meddygol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yn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canolbwyntio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ar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agweddau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cymdeithasol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iechyd</a:t>
            </a:r>
            <a:r>
              <a:rPr lang="en-US" baseline="0" dirty="0" smtClean="0">
                <a:latin typeface="Calibri" charset="0"/>
              </a:rPr>
              <a:t> (yr </a:t>
            </a:r>
            <a:r>
              <a:rPr lang="en-US" baseline="0" dirty="0" err="1" smtClean="0">
                <a:latin typeface="Calibri" charset="0"/>
              </a:rPr>
              <a:t>economi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graidd</a:t>
            </a:r>
            <a:r>
              <a:rPr lang="en-US" baseline="0" dirty="0" smtClean="0">
                <a:latin typeface="Calibri" charset="0"/>
              </a:rPr>
              <a:t>) </a:t>
            </a:r>
            <a:r>
              <a:rPr lang="en-US" baseline="0" dirty="0" err="1" smtClean="0">
                <a:latin typeface="Calibri" charset="0"/>
              </a:rPr>
              <a:t>gyda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gwerthawrogiad</a:t>
            </a:r>
            <a:r>
              <a:rPr lang="en-US" baseline="0" dirty="0" smtClean="0">
                <a:latin typeface="Calibri" charset="0"/>
              </a:rPr>
              <a:t> bod </a:t>
            </a:r>
            <a:r>
              <a:rPr lang="en-US" baseline="0" dirty="0" err="1" smtClean="0">
                <a:latin typeface="Calibri" charset="0"/>
              </a:rPr>
              <a:t>gwasanaethau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gofal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iechyd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ffurfiol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yn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cyfrannu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ychydig</a:t>
            </a:r>
            <a:r>
              <a:rPr lang="en-US" baseline="0" dirty="0" smtClean="0">
                <a:latin typeface="Calibri" charset="0"/>
              </a:rPr>
              <a:t> at </a:t>
            </a:r>
            <a:r>
              <a:rPr lang="en-US" baseline="0" dirty="0" err="1" smtClean="0">
                <a:latin typeface="Calibri" charset="0"/>
              </a:rPr>
              <a:t>ein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hiechyd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a’n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lles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cyffredinol</a:t>
            </a:r>
            <a:endParaRPr lang="en-US" baseline="0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(</a:t>
            </a:r>
            <a:r>
              <a:rPr lang="en-US" baseline="0" dirty="0" err="1" smtClean="0">
                <a:latin typeface="Calibri" charset="0"/>
              </a:rPr>
              <a:t>gweler</a:t>
            </a:r>
            <a:r>
              <a:rPr lang="en-US" baseline="0" dirty="0" smtClean="0">
                <a:latin typeface="Calibri" charset="0"/>
              </a:rPr>
              <a:t> yr </a:t>
            </a:r>
            <a:r>
              <a:rPr lang="en-US" baseline="0" dirty="0" err="1" smtClean="0">
                <a:latin typeface="Calibri" charset="0"/>
              </a:rPr>
              <a:t>adroddiad</a:t>
            </a:r>
            <a:r>
              <a:rPr lang="en-US" baseline="0" dirty="0" smtClean="0">
                <a:latin typeface="Calibri" charset="0"/>
              </a:rPr>
              <a:t> am </a:t>
            </a:r>
            <a:r>
              <a:rPr lang="en-US" baseline="0" dirty="0" err="1" smtClean="0">
                <a:latin typeface="Calibri" charset="0"/>
              </a:rPr>
              <a:t>ystadegau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perthnasol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eraill</a:t>
            </a:r>
            <a:r>
              <a:rPr lang="en-US" baseline="0" dirty="0" smtClean="0">
                <a:latin typeface="Calibri" charset="0"/>
              </a:rPr>
              <a:t>)</a:t>
            </a:r>
          </a:p>
          <a:p>
            <a:pPr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baseline="0" dirty="0" err="1" smtClean="0">
                <a:latin typeface="Calibri" charset="0"/>
              </a:rPr>
              <a:t>Economaidd-gymdeithasol</a:t>
            </a:r>
            <a:endParaRPr lang="en-US" baseline="0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baseline="0" dirty="0" err="1" smtClean="0">
                <a:latin typeface="Calibri" charset="0"/>
              </a:rPr>
              <a:t>Gofal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iechyd</a:t>
            </a:r>
            <a:endParaRPr lang="en-US" baseline="0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baseline="0" dirty="0" err="1" smtClean="0">
                <a:latin typeface="Calibri" charset="0"/>
              </a:rPr>
              <a:t>Amgylcheddol</a:t>
            </a:r>
            <a:endParaRPr lang="en-US" baseline="0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baseline="0" dirty="0" err="1" smtClean="0">
                <a:latin typeface="Calibri" charset="0"/>
              </a:rPr>
              <a:t>Geneteg</a:t>
            </a:r>
            <a:endParaRPr lang="en-US" baseline="0" dirty="0" smtClean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4C10D8B-11BA-3241-9E9A-3682FCE08FB2}" type="slidenum">
              <a:rPr lang="en-US" sz="1200">
                <a:solidFill>
                  <a:prstClr val="black"/>
                </a:solidFill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err="1" smtClean="0">
                <a:effectLst/>
              </a:rPr>
              <a:t>Diffiniad</a:t>
            </a:r>
            <a:r>
              <a:rPr lang="en-GB" baseline="0" dirty="0" smtClean="0">
                <a:effectLst/>
              </a:rPr>
              <a:t> a </a:t>
            </a:r>
            <a:r>
              <a:rPr lang="en-GB" baseline="0" dirty="0" err="1" smtClean="0">
                <a:effectLst/>
              </a:rPr>
              <a:t>dderbynnir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yn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gyffredinol</a:t>
            </a:r>
            <a:r>
              <a:rPr lang="en-GB" baseline="0" dirty="0" smtClean="0">
                <a:effectLst/>
              </a:rPr>
              <a:t>: y mater </a:t>
            </a:r>
            <a:r>
              <a:rPr lang="en-GB" baseline="0" dirty="0" err="1" smtClean="0">
                <a:effectLst/>
              </a:rPr>
              <a:t>allweddol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yw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grym</a:t>
            </a:r>
            <a:r>
              <a:rPr lang="en-GB" baseline="0" dirty="0" smtClean="0">
                <a:effectLst/>
              </a:rPr>
              <a:t> a </a:t>
            </a:r>
            <a:r>
              <a:rPr lang="en-GB" baseline="0" dirty="0" err="1" smtClean="0">
                <a:effectLst/>
              </a:rPr>
              <a:t>phwy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sydd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â’r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grym</a:t>
            </a:r>
            <a:r>
              <a:rPr lang="en-GB" baseline="0" dirty="0" smtClean="0">
                <a:effectLst/>
              </a:rPr>
              <a:t>.</a:t>
            </a:r>
          </a:p>
          <a:p>
            <a:r>
              <a:rPr lang="en-GB" baseline="0" dirty="0" err="1" smtClean="0">
                <a:effectLst/>
              </a:rPr>
              <a:t>Cydraddoldeb</a:t>
            </a:r>
            <a:r>
              <a:rPr lang="en-GB" baseline="0" dirty="0" smtClean="0">
                <a:effectLst/>
              </a:rPr>
              <a:t> = </a:t>
            </a:r>
            <a:r>
              <a:rPr lang="en-GB" baseline="0" dirty="0" err="1" smtClean="0">
                <a:effectLst/>
              </a:rPr>
              <a:t>llais</a:t>
            </a:r>
            <a:r>
              <a:rPr lang="en-GB" baseline="0" dirty="0" smtClean="0">
                <a:effectLst/>
              </a:rPr>
              <a:t>, </a:t>
            </a:r>
            <a:r>
              <a:rPr lang="en-GB" baseline="0" dirty="0" err="1" smtClean="0">
                <a:effectLst/>
              </a:rPr>
              <a:t>wrth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wneud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penderfyniadau</a:t>
            </a:r>
            <a:r>
              <a:rPr lang="en-GB" baseline="0" dirty="0" smtClean="0">
                <a:effectLst/>
              </a:rPr>
              <a:t>, </a:t>
            </a:r>
            <a:r>
              <a:rPr lang="en-GB" baseline="0" dirty="0" err="1" smtClean="0">
                <a:effectLst/>
              </a:rPr>
              <a:t>gallu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cael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gafael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ar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gyllidebau</a:t>
            </a:r>
            <a:r>
              <a:rPr lang="en-GB" baseline="0" dirty="0" smtClean="0">
                <a:effectLst/>
              </a:rPr>
              <a:t>, </a:t>
            </a:r>
            <a:r>
              <a:rPr lang="en-GB" baseline="0" dirty="0" err="1" smtClean="0">
                <a:effectLst/>
              </a:rPr>
              <a:t>gosod</a:t>
            </a:r>
            <a:r>
              <a:rPr lang="en-GB" baseline="0" dirty="0" smtClean="0">
                <a:effectLst/>
              </a:rPr>
              <a:t> agenda…</a:t>
            </a:r>
          </a:p>
          <a:p>
            <a:r>
              <a:rPr lang="en-GB" baseline="0" dirty="0" smtClean="0">
                <a:effectLst/>
              </a:rPr>
              <a:t>Budd </a:t>
            </a:r>
            <a:r>
              <a:rPr lang="en-GB" baseline="0" dirty="0" err="1" smtClean="0">
                <a:effectLst/>
              </a:rPr>
              <a:t>i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bawb</a:t>
            </a:r>
            <a:r>
              <a:rPr lang="en-GB" baseline="0" dirty="0" smtClean="0">
                <a:effectLst/>
              </a:rPr>
              <a:t> = </a:t>
            </a:r>
            <a:r>
              <a:rPr lang="en-GB" baseline="0" dirty="0" err="1" smtClean="0">
                <a:effectLst/>
              </a:rPr>
              <a:t>cyfleoedd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i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gyfrannu</a:t>
            </a:r>
            <a:r>
              <a:rPr lang="en-GB" baseline="0" dirty="0" smtClean="0">
                <a:effectLst/>
              </a:rPr>
              <a:t>, </a:t>
            </a:r>
            <a:r>
              <a:rPr lang="en-GB" baseline="0" dirty="0" err="1" smtClean="0">
                <a:effectLst/>
              </a:rPr>
              <a:t>cyfleoedd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i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bawb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sy’n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cymryd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rhan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allu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elwa</a:t>
            </a:r>
            <a:r>
              <a:rPr lang="en-GB" baseline="0" dirty="0" smtClean="0">
                <a:effectLst/>
              </a:rPr>
              <a:t>; </a:t>
            </a:r>
            <a:r>
              <a:rPr lang="en-GB" baseline="0" dirty="0" err="1" smtClean="0">
                <a:effectLst/>
              </a:rPr>
              <a:t>nid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ffordd</a:t>
            </a:r>
            <a:r>
              <a:rPr lang="en-GB" baseline="0" dirty="0" smtClean="0">
                <a:effectLst/>
              </a:rPr>
              <a:t> </a:t>
            </a:r>
            <a:r>
              <a:rPr lang="en-GB" baseline="0" dirty="0" err="1" smtClean="0">
                <a:effectLst/>
              </a:rPr>
              <a:t>unffordd</a:t>
            </a:r>
            <a:r>
              <a:rPr lang="en-GB" baseline="0" dirty="0" smtClean="0">
                <a:effectLst/>
              </a:rPr>
              <a:t>.</a:t>
            </a:r>
            <a:endParaRPr lang="en-GB" dirty="0" smtClean="0">
              <a:effectLst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4C10D8B-11BA-3241-9E9A-3682FCE08FB2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97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aseline="0" dirty="0" err="1" smtClean="0">
                <a:latin typeface="Calibri" charset="0"/>
              </a:rPr>
              <a:t>Mae’r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argymhellion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yn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cynnwys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ffocws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ar</a:t>
            </a:r>
            <a:r>
              <a:rPr lang="en-US" baseline="0" dirty="0" smtClean="0">
                <a:latin typeface="Calibri" charset="0"/>
              </a:rPr>
              <a:t> yr </a:t>
            </a:r>
            <a:r>
              <a:rPr lang="en-US" baseline="0" dirty="0" err="1" smtClean="0">
                <a:latin typeface="Calibri" charset="0"/>
              </a:rPr>
              <a:t>angen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gydweithio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gydgynhyrchu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iechyd</a:t>
            </a:r>
            <a:r>
              <a:rPr lang="en-US" baseline="0" dirty="0" smtClean="0">
                <a:latin typeface="Calibri" charset="0"/>
              </a:rPr>
              <a:t> a </a:t>
            </a:r>
            <a:r>
              <a:rPr lang="en-US" baseline="0" dirty="0" err="1" smtClean="0">
                <a:latin typeface="Calibri" charset="0"/>
              </a:rPr>
              <a:t>lles</a:t>
            </a:r>
            <a:r>
              <a:rPr lang="en-US" baseline="0" dirty="0" smtClean="0">
                <a:latin typeface="Calibri" charset="0"/>
              </a:rPr>
              <a:t>, ac </a:t>
            </a:r>
            <a:r>
              <a:rPr lang="en-US" baseline="0" dirty="0" err="1" smtClean="0">
                <a:latin typeface="Calibri" charset="0"/>
              </a:rPr>
              <a:t>ar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raglen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ymchwil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gwasanaethau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iechyd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newydd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dan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arweiniad</a:t>
            </a:r>
            <a:r>
              <a:rPr lang="en-US" baseline="0" dirty="0" smtClean="0">
                <a:latin typeface="Calibri" charset="0"/>
              </a:rPr>
              <a:t> y </a:t>
            </a:r>
            <a:r>
              <a:rPr lang="en-US" baseline="0" dirty="0" err="1" smtClean="0">
                <a:latin typeface="Calibri" charset="0"/>
              </a:rPr>
              <a:t>dirprwy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Brif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Swyddog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Meddygol</a:t>
            </a:r>
            <a:r>
              <a:rPr lang="en-US" baseline="0" dirty="0" smtClean="0">
                <a:latin typeface="Calibri" charset="0"/>
              </a:rPr>
              <a:t>, Chris Jones, a </a:t>
            </a:r>
            <a:r>
              <a:rPr lang="en-US" baseline="0" dirty="0" err="1" smtClean="0">
                <a:latin typeface="Calibri" charset="0"/>
              </a:rPr>
              <a:t>fydd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yn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gwerthuso’r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modelau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gofal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cymdeithasol</a:t>
            </a:r>
            <a:r>
              <a:rPr lang="en-US" baseline="0" dirty="0" smtClean="0">
                <a:latin typeface="Calibri" charset="0"/>
              </a:rPr>
              <a:t>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4C10D8B-11BA-3241-9E9A-3682FCE08FB2}" type="slidenum">
              <a:rPr lang="en-US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8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4C10D8B-11BA-3241-9E9A-3682FCE08FB2}" type="slidenum">
              <a:rPr lang="en-US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4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rheswm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olaf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gweithio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cydgynhyrchu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drawsnewid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bywydau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4C10D8B-11BA-3241-9E9A-3682FCE08FB2}" type="slidenum">
              <a:rPr lang="en-US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33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Tystiolaeth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werthusiad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Prifysgol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Caerwysg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ddull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cydgynhyrchu</a:t>
            </a:r>
            <a:r>
              <a:rPr lang="en-US" baseline="0" dirty="0" smtClean="0"/>
              <a:t> ‘</a:t>
            </a:r>
            <a:r>
              <a:rPr lang="en-US" baseline="0" dirty="0" err="1" smtClean="0"/>
              <a:t>Cysylltu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Cymunedau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mewn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cymuned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Falmourth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gyfnod</a:t>
            </a:r>
            <a:r>
              <a:rPr lang="en-US" baseline="0" dirty="0" smtClean="0"/>
              <a:t> o 3 </a:t>
            </a:r>
            <a:r>
              <a:rPr lang="en-US" baseline="0" dirty="0" err="1" smtClean="0"/>
              <a:t>blynedd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9AF8-63B4-4BEA-8547-3C019214EE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80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arbedion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drwy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weithredu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atal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gynnar</a:t>
            </a:r>
            <a:endParaRPr lang="en-US" baseline="0" dirty="0" smtClean="0"/>
          </a:p>
          <a:p>
            <a:r>
              <a:rPr lang="en-US" baseline="0" dirty="0" err="1" smtClean="0"/>
              <a:t>Mae’r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sydd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i’r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ystadegau’n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fwy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grymus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prif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faes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dylanwad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ydych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am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berswadio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rhywun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cynnig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gydgynhyrchu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gofyniad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cyfreithiol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ystadegau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effaith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ehangach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seiliedig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werthoedd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9AF8-63B4-4BEA-8547-3C019214EE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60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dystiolaeth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gynyddol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effeithlonrwydd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cydgydynhyrchu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a’i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effaith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bawb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cymryd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</a:t>
            </a:r>
            <a:r>
              <a:rPr lang="is-I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9AF8-63B4-4BEA-8547-3C019214EE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23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digon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dystiolaeth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wrth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ymarfer</a:t>
            </a:r>
            <a:r>
              <a:rPr lang="is-IS" dirty="0" smtClean="0"/>
              <a:t>…</a:t>
            </a:r>
          </a:p>
          <a:p>
            <a:endParaRPr lang="is-IS" dirty="0" smtClean="0"/>
          </a:p>
          <a:p>
            <a:r>
              <a:rPr lang="is-IS" dirty="0" smtClean="0"/>
              <a:t>(Mae enghraifft Bron Afon yn y Catalog Cydgynhyrchu)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9AF8-63B4-4BEA-8547-3C019214EE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30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Mae’r</a:t>
            </a:r>
            <a:r>
              <a:rPr lang="en-US" dirty="0" smtClean="0"/>
              <a:t> GIG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wrthi’n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cyflwyno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prawf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sgrinio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anfewnwthiol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newydd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gyfer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syndrom</a:t>
            </a:r>
            <a:r>
              <a:rPr lang="en-US" baseline="0" dirty="0" smtClean="0"/>
              <a:t> Down. Mae </a:t>
            </a:r>
            <a:r>
              <a:rPr lang="en-US" baseline="0" dirty="0" err="1" smtClean="0"/>
              <a:t>yna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bryder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fydd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menywod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beichiog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derbyn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gwybodaeth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gytbwys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ddarperir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gwybodaeth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gyfredol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chywir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Bu staff </a:t>
            </a:r>
            <a:r>
              <a:rPr lang="en-US" baseline="0" dirty="0" err="1" smtClean="0"/>
              <a:t>Cymdeithas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Syndrom</a:t>
            </a:r>
            <a:r>
              <a:rPr lang="en-US" baseline="0" dirty="0" smtClean="0"/>
              <a:t> Down </a:t>
            </a:r>
            <a:r>
              <a:rPr lang="en-US" baseline="0" dirty="0" err="1" smtClean="0"/>
              <a:t>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gweithio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gyda</a:t>
            </a:r>
            <a:r>
              <a:rPr lang="en-US" baseline="0" dirty="0" smtClean="0"/>
              <a:t> 15 o </a:t>
            </a:r>
            <a:r>
              <a:rPr lang="en-US" baseline="0" dirty="0" err="1" smtClean="0"/>
              <a:t>oedolion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gyda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Syndrom</a:t>
            </a:r>
            <a:r>
              <a:rPr lang="en-US" baseline="0" dirty="0" smtClean="0"/>
              <a:t> Down i </a:t>
            </a:r>
            <a:r>
              <a:rPr lang="en-US" baseline="0" dirty="0" err="1" smtClean="0"/>
              <a:t>gynllunio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hyfforddiant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gyfer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cwrs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undydd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w’w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ddarparu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fydwragedd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pediatregwyr</a:t>
            </a:r>
            <a:r>
              <a:rPr lang="en-US" baseline="0" dirty="0" smtClean="0"/>
              <a:t> ac </a:t>
            </a:r>
            <a:r>
              <a:rPr lang="en-US" baseline="0" dirty="0" err="1" smtClean="0"/>
              <a:t>obstetryddion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ledled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Cymru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Caiff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achredu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Goleg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Brenhinol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Bydwragedd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ddarparu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cyd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oedolion</a:t>
            </a:r>
            <a:r>
              <a:rPr lang="en-US" baseline="0" dirty="0" smtClean="0"/>
              <a:t> â </a:t>
            </a:r>
            <a:r>
              <a:rPr lang="en-US" baseline="0" dirty="0" err="1" smtClean="0"/>
              <a:t>Syndrom</a:t>
            </a:r>
            <a:r>
              <a:rPr lang="en-US" baseline="0" dirty="0" smtClean="0"/>
              <a:t>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9AF8-63B4-4BEA-8547-3C019214EE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67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 smtClean="0"/>
              <a:t>Menter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gymdeithasol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cysylltiedig</a:t>
            </a:r>
            <a:r>
              <a:rPr lang="en-US" b="0" i="0" baseline="0" dirty="0" smtClean="0"/>
              <a:t> â banc </a:t>
            </a:r>
            <a:r>
              <a:rPr lang="en-US" b="0" i="0" baseline="0" dirty="0" err="1" smtClean="0"/>
              <a:t>amser</a:t>
            </a:r>
            <a:r>
              <a:rPr lang="en-US" b="0" i="0" baseline="0" dirty="0" smtClean="0"/>
              <a:t> Spice </a:t>
            </a:r>
            <a:r>
              <a:rPr lang="en-US" b="0" i="0" baseline="0" dirty="0" err="1" smtClean="0"/>
              <a:t>yw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Gweithredu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yng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Nghaerau</a:t>
            </a:r>
            <a:r>
              <a:rPr lang="en-US" b="0" i="0" baseline="0" dirty="0" smtClean="0"/>
              <a:t> a </a:t>
            </a:r>
            <a:r>
              <a:rPr lang="en-US" b="0" i="0" baseline="0" dirty="0" err="1" smtClean="0"/>
              <a:t>Threlái</a:t>
            </a:r>
            <a:r>
              <a:rPr lang="en-US" b="0" i="0" baseline="0" dirty="0" smtClean="0"/>
              <a:t> </a:t>
            </a:r>
            <a:r>
              <a:rPr lang="en-US" b="0" i="0" baseline="0" dirty="0" smtClean="0"/>
              <a:t>ac </a:t>
            </a:r>
            <a:r>
              <a:rPr lang="en-US" b="0" i="0" baseline="0" dirty="0" err="1" smtClean="0"/>
              <a:t>mae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wedi’i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lleoli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mewn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ardal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Cymunedau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yn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Gyntaf</a:t>
            </a:r>
            <a:r>
              <a:rPr lang="en-US" b="0" i="0" baseline="0" dirty="0" smtClean="0"/>
              <a:t>. Am </a:t>
            </a:r>
            <a:r>
              <a:rPr lang="en-US" b="0" i="0" baseline="0" dirty="0" err="1" smtClean="0"/>
              <a:t>ragor</a:t>
            </a:r>
            <a:r>
              <a:rPr lang="en-US" b="0" i="0" baseline="0" dirty="0" smtClean="0"/>
              <a:t> o </a:t>
            </a:r>
            <a:r>
              <a:rPr lang="en-US" b="0" i="0" baseline="0" dirty="0" err="1" smtClean="0"/>
              <a:t>wybodaeth</a:t>
            </a:r>
            <a:r>
              <a:rPr lang="en-US" b="0" i="0" baseline="0" dirty="0" smtClean="0"/>
              <a:t> a </a:t>
            </a:r>
            <a:r>
              <a:rPr lang="en-US" b="0" i="0" baseline="0" dirty="0" err="1" smtClean="0"/>
              <a:t>gwerthusiadau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cyfredol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ewch</a:t>
            </a:r>
            <a:r>
              <a:rPr lang="en-US" b="0" i="0" baseline="0" dirty="0" smtClean="0"/>
              <a:t> i</a:t>
            </a:r>
            <a:r>
              <a:rPr lang="en-US" b="0" i="1" dirty="0" smtClean="0"/>
              <a:t>www.justaddspice.org/ </a:t>
            </a:r>
            <a:r>
              <a:rPr lang="en-US" b="0" i="0" dirty="0" smtClean="0"/>
              <a:t>a/</a:t>
            </a:r>
            <a:r>
              <a:rPr lang="en-US" b="0" i="0" dirty="0" err="1" smtClean="0"/>
              <a:t>neu’r</a:t>
            </a:r>
            <a:r>
              <a:rPr lang="en-US" b="0" i="0" dirty="0" smtClean="0"/>
              <a:t> Catalog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Cydgynhyrchu</a:t>
            </a:r>
            <a:r>
              <a:rPr lang="en-US" b="0" i="0" baseline="0" dirty="0" smtClean="0"/>
              <a:t>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BED-FC63-497F-9356-AD0D1556BBA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791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 User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S.U.N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wedi’i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leoli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Croydon,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Llundain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Rhwydwaith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cymorth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ydyw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wedi’i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ddatblygu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anhwylderau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personoliaeth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Croydon. Mae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aelodau’r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rhwydwaith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rhannu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profiadau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tebyg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cefnogi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gilydd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dulliau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ffurfiol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anffurfiol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defnyddio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rhwydweithiau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cefnogaeth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gymheiriaid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strategaethau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ymdopi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gilydd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argyfwng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ymchwil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welyau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ysbytai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hanneru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adrannau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damweiniau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brys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argyfwng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gostwng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30%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ymuno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â S.U.N.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BED-FC63-497F-9356-AD0D1556BBA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0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cy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cydgynhyrchu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 tynnu</a:t>
            </a:r>
            <a:r>
              <a:rPr lang="cy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 amrywiaeth o arferion da, i gyd yn seiliedig ar ddeall a gwerthfawrogi yr hyn a elwir yn ‘economi graidd’ – term a luniwyd gan yr economegydd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Neva Goodwin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ddatblygu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cyfreithiwr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hawliau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sifil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ymgyrchydd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cymdeithasol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Edgar Cahn o UDA.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ffrindiau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teulu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pherthnasoedd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yw’r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Graidd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y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perthnasoedd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cadw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cymdeithas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16C7FA0-694E-7645-82A8-203A240E226D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72051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ddatblygwyd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Awstralia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Ganolfan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Arloesedd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Cymdeithasol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Awstralia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Family by Family.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ganolbwyntio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argyfwng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nod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cefnogi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deuluoedd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ffynnu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sicrhau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gorfod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defnyddio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gwasanaethau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argyfwng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Fe’i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cynlluniwyd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theuluoedd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ddarparu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werthuso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rhwydweithiau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cefnogaeth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gymheiriaid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seiliedig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deuluoedd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gysylltu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teuluoedd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chwilio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theuluoedd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rhannu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gweld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teuluoedd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arbenigwyr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darparu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cymorth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alllu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cefnogi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gilydd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gwerthusiadau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dull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llwyddo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boblogaidd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iawn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theuluoedd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$7 am bob $1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fuddsoddir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BED-FC63-497F-9356-AD0D1556BBA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180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Does </a:t>
            </a:r>
            <a:r>
              <a:rPr lang="en-US" dirty="0" err="1" smtClean="0">
                <a:latin typeface="Calibri" charset="0"/>
              </a:rPr>
              <a:t>yna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ddim</a:t>
            </a:r>
            <a:r>
              <a:rPr lang="en-US" baseline="0" dirty="0" smtClean="0">
                <a:latin typeface="Calibri" charset="0"/>
              </a:rPr>
              <a:t> model </a:t>
            </a:r>
            <a:r>
              <a:rPr lang="en-US" baseline="0" dirty="0" err="1" smtClean="0">
                <a:latin typeface="Calibri" charset="0"/>
              </a:rPr>
              <a:t>ar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gyfer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cydgynhyrchu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ond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dyma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rai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elfennau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allweddol</a:t>
            </a:r>
            <a:r>
              <a:rPr lang="en-US" baseline="0" dirty="0" smtClean="0">
                <a:latin typeface="Calibri" charset="0"/>
              </a:rPr>
              <a:t>…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Adeiladu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gryfderau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Defnyddio’ch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asedau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bwysig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allbynnau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ganlyniadau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personol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4C10D8B-11BA-3241-9E9A-3682FCE08FB2}" type="slidenum">
              <a:rPr lang="en-US" sz="1200">
                <a:solidFill>
                  <a:prstClr val="black"/>
                </a:solidFill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3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C6322A2-AC31-C14A-AE78-11E2B88FEF0F}" type="slidenum">
              <a:rPr lang="en-US" sz="1200">
                <a:solidFill>
                  <a:prstClr val="black"/>
                </a:solidFill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4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cy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Defnyddio’ch asedau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unrhyw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bywyd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unrhyw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gwella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gwydnwch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cydgynhyrchu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briodoli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asedau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mapio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gwerthfawrogi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meithrin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bwysicaf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defnyddio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C6322A2-AC31-C14A-AE78-11E2B88FEF0F}" type="slidenum">
              <a:rPr lang="en-US" sz="1200">
                <a:solidFill>
                  <a:prstClr val="black"/>
                </a:solidFill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4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Enghreifftiau o fapio asedau... </a:t>
            </a:r>
            <a:r>
              <a:rPr lang="cy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cyfeirio</a:t>
            </a:r>
            <a:r>
              <a:rPr lang="cy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economi graidd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 eich asedau mwyaf yw’r rhai rydych chi’n eu cefnogi a’u teuluoedd.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C6322A2-AC31-C14A-AE78-11E2B88FEF0F}" type="slidenum">
              <a:rPr lang="en-US" sz="1200">
                <a:solidFill>
                  <a:prstClr val="black"/>
                </a:solidFill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114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Calibri" charset="0"/>
              </a:rPr>
              <a:t>Cafwyd</a:t>
            </a:r>
            <a:r>
              <a:rPr lang="en-US" dirty="0" smtClean="0">
                <a:latin typeface="Calibri" charset="0"/>
              </a:rPr>
              <a:t> y </a:t>
            </a:r>
            <a:r>
              <a:rPr lang="en-US" dirty="0" err="1" smtClean="0">
                <a:latin typeface="Calibri" charset="0"/>
              </a:rPr>
              <a:t>wybodaeth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ar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gyfer</a:t>
            </a:r>
            <a:r>
              <a:rPr lang="en-US" dirty="0" smtClean="0">
                <a:latin typeface="Calibri" charset="0"/>
              </a:rPr>
              <a:t> y </a:t>
            </a:r>
            <a:r>
              <a:rPr lang="en-US" dirty="0" err="1" smtClean="0">
                <a:latin typeface="Calibri" charset="0"/>
              </a:rPr>
              <a:t>pedair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sleid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ganlynol</a:t>
            </a:r>
            <a:r>
              <a:rPr lang="en-US" baseline="0" dirty="0" smtClean="0">
                <a:latin typeface="Calibri" charset="0"/>
              </a:rPr>
              <a:t> o </a:t>
            </a:r>
            <a:r>
              <a:rPr lang="en-US" baseline="0" dirty="0" err="1" smtClean="0">
                <a:latin typeface="Calibri" charset="0"/>
              </a:rPr>
              <a:t>fenter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asesu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integredig</a:t>
            </a:r>
            <a:r>
              <a:rPr lang="en-US" baseline="0" dirty="0" smtClean="0">
                <a:latin typeface="Calibri" charset="0"/>
              </a:rPr>
              <a:t> ‘Talking Points’ </a:t>
            </a:r>
            <a:r>
              <a:rPr lang="en-US" baseline="0" dirty="0" err="1" smtClean="0">
                <a:latin typeface="Calibri" charset="0"/>
              </a:rPr>
              <a:t>Llywodraeth</a:t>
            </a:r>
            <a:r>
              <a:rPr lang="en-US" baseline="0" dirty="0" smtClean="0">
                <a:latin typeface="Calibri" charset="0"/>
              </a:rPr>
              <a:t> yr Alban. Mae </a:t>
            </a:r>
            <a:r>
              <a:rPr lang="en-US" baseline="0" dirty="0" err="1" smtClean="0">
                <a:latin typeface="Calibri" charset="0"/>
              </a:rPr>
              <a:t>llawer</a:t>
            </a:r>
            <a:r>
              <a:rPr lang="en-US" baseline="0" dirty="0" smtClean="0">
                <a:latin typeface="Calibri" charset="0"/>
              </a:rPr>
              <a:t> o </a:t>
            </a:r>
            <a:r>
              <a:rPr lang="en-US" baseline="0" dirty="0" err="1" smtClean="0">
                <a:latin typeface="Calibri" charset="0"/>
              </a:rPr>
              <a:t>wybodaeth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i’w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chael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ar-lein</a:t>
            </a:r>
            <a:r>
              <a:rPr lang="en-US" baseline="0" dirty="0" smtClean="0">
                <a:latin typeface="Calibri" charset="0"/>
              </a:rPr>
              <a:t>.</a:t>
            </a:r>
            <a:endParaRPr lang="en-US" baseline="0" dirty="0" smtClean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C6322A2-AC31-C14A-AE78-11E2B88FEF0F}" type="slidenum">
              <a:rPr lang="en-US" sz="1200">
                <a:solidFill>
                  <a:prstClr val="black"/>
                </a:solidFill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397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 ôl i fater grym </a:t>
            </a:r>
            <a:r>
              <a:rPr lang="cy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pwy yw’r arbenigwr / barn pwy sy’n cyfrif?</a:t>
            </a:r>
          </a:p>
          <a:p>
            <a:r>
              <a:rPr lang="cy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Amrywiadau</a:t>
            </a:r>
            <a:r>
              <a:rPr lang="cy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wedi’u hegluro gan y model asesu hwn:</a:t>
            </a:r>
          </a:p>
          <a:p>
            <a:r>
              <a:rPr lang="cy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Cydgynhyrchu</a:t>
            </a:r>
            <a:r>
              <a:rPr lang="cy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 defnyddio’r </a:t>
            </a:r>
            <a:r>
              <a:rPr lang="cy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cyfnewid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39F8D-2A0A-264D-8B48-DEC594EA75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511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 ôl cytuno ar ymateb y gwasanaeth, defnyddir y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canlyniad personol</a:t>
            </a:r>
            <a:r>
              <a:rPr lang="cy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lywio canlyniadau prosiect, canlyniadau sefydliadol a chanlyniadau cenedlaethol.</a:t>
            </a:r>
          </a:p>
          <a:p>
            <a:r>
              <a:rPr lang="cy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 gwaelod</a:t>
            </a:r>
            <a:r>
              <a:rPr lang="cy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fyny nid o’r brig i lawr. </a:t>
            </a:r>
            <a:r>
              <a:rPr lang="cy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 sy’n bwysig i’r unigolyn.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69DD6-BBF5-CD40-ADFA-758384F5F61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986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Fframwaith</a:t>
            </a:r>
            <a:r>
              <a:rPr lang="cy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Canlyniadau o fodel asesu integredig </a:t>
            </a:r>
            <a:r>
              <a:rPr lang="cy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</a:t>
            </a:r>
            <a:r>
              <a:rPr lang="cy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y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</a:t>
            </a:r>
            <a:r>
              <a:rPr lang="cy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 yr Alban yn seiliedig ar dros 20 mlynedd o waith ymchwil – mesurwyd yn ôl cynnydd tuag at gyflawni amcanion yr unigolyn (a all newid dros amser).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39F8D-2A0A-264D-8B48-DEC594EA75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511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Cymharu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â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Fframwaith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Canlyniadau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Cenedlaethol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Cymru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Gwalia a NPT Homes)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cydgynhyrchu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ddigwydd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iawn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ddechrau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chanlyniadau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bwysig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comisiynu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asesu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byddwn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ansawdd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gwasanaeth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drwy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weld 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cynnydd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wnaed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ran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cyflawni’r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amcanion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Llywodraeth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Cymru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ddifrif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gydgynhyrchu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newid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comisiynu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cyd-destun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cyflawni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ydym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ddifrif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fynnu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digwydd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B9AF8-63B4-4BEA-8547-3C019214EE2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7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unrhyw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cynhyrchu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esboniad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Edgar Cahn...</a:t>
            </a:r>
            <a:r>
              <a:rPr lang="en-GB" dirty="0" smtClean="0">
                <a:effectLst/>
              </a:rPr>
              <a:t> </a:t>
            </a:r>
          </a:p>
          <a:p>
            <a:endParaRPr lang="en-US" dirty="0" smtClean="0"/>
          </a:p>
          <a:p>
            <a:r>
              <a:rPr lang="cy-GB" dirty="0" smtClean="0"/>
              <a:t>Mae</a:t>
            </a:r>
            <a:r>
              <a:rPr lang="cy-GB" baseline="0" dirty="0" smtClean="0"/>
              <a:t> hyn yn fwy na thrin eraill yn dda... mae’r economi graidd yn cael effaith uniongyrchol ar yr economi ariannol e.e.</a:t>
            </a:r>
            <a:endParaRPr lang="en-US" dirty="0" smtClean="0"/>
          </a:p>
          <a:p>
            <a:r>
              <a:rPr lang="en-US" dirty="0" err="1" smtClean="0"/>
              <a:t>arbedodd</a:t>
            </a:r>
            <a:r>
              <a:rPr lang="en-US" dirty="0" smtClean="0"/>
              <a:t> </a:t>
            </a:r>
            <a:r>
              <a:rPr lang="en-US" dirty="0" err="1" smtClean="0"/>
              <a:t>neiniau</a:t>
            </a:r>
            <a:r>
              <a:rPr lang="en-US" dirty="0" smtClean="0"/>
              <a:t> a </a:t>
            </a:r>
            <a:r>
              <a:rPr lang="en-US" dirty="0" err="1" smtClean="0"/>
              <a:t>theidiau</a:t>
            </a:r>
            <a:r>
              <a:rPr lang="en-US" dirty="0" smtClean="0"/>
              <a:t> </a:t>
            </a:r>
            <a:r>
              <a:rPr lang="en-US" dirty="0" err="1" smtClean="0"/>
              <a:t>oedd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gwarchod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hwyrion</a:t>
            </a:r>
            <a:r>
              <a:rPr lang="en-US" baseline="0" dirty="0" smtClean="0"/>
              <a:t> </a:t>
            </a:r>
            <a:r>
              <a:rPr lang="en-US" dirty="0" smtClean="0"/>
              <a:t>£365,000 </a:t>
            </a:r>
            <a:r>
              <a:rPr lang="en-US" dirty="0" err="1" smtClean="0"/>
              <a:t>i’r</a:t>
            </a:r>
            <a:r>
              <a:rPr lang="en-US" dirty="0" smtClean="0"/>
              <a:t> </a:t>
            </a:r>
            <a:r>
              <a:rPr lang="en-US" dirty="0" err="1" smtClean="0"/>
              <a:t>wladwriaeth</a:t>
            </a:r>
            <a:r>
              <a:rPr lang="en-US" dirty="0" smtClean="0"/>
              <a:t> </a:t>
            </a:r>
            <a:r>
              <a:rPr lang="en-US" dirty="0" err="1" smtClean="0"/>
              <a:t>yng</a:t>
            </a:r>
            <a:r>
              <a:rPr lang="en-US" dirty="0" smtClean="0"/>
              <a:t> </a:t>
            </a:r>
            <a:r>
              <a:rPr lang="en-US" dirty="0" err="1" smtClean="0"/>
              <a:t>Nghymru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baseline="0" dirty="0" smtClean="0"/>
              <a:t> </a:t>
            </a:r>
            <a:r>
              <a:rPr lang="en-US" dirty="0" smtClean="0"/>
              <a:t>2013: </a:t>
            </a:r>
            <a:r>
              <a:rPr lang="en-US" dirty="0" err="1" smtClean="0"/>
              <a:t>mae</a:t>
            </a:r>
            <a:r>
              <a:rPr lang="en-US" dirty="0" smtClean="0"/>
              <a:t> 1/4 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rieni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sy’n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gweithio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gallu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gwneud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hynny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oherwydd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cymorth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hwn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mae’r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wladwriaeth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darparu</a:t>
            </a:r>
            <a:r>
              <a:rPr lang="en-US" baseline="0" dirty="0" smtClean="0"/>
              <a:t> 12 </a:t>
            </a:r>
            <a:r>
              <a:rPr lang="en-US" baseline="0" dirty="0" err="1" smtClean="0"/>
              <a:t>miliwn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awr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ofal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cymdeithasol</a:t>
            </a:r>
            <a:r>
              <a:rPr lang="en-US" baseline="0" dirty="0" smtClean="0"/>
              <a:t> a</a:t>
            </a:r>
            <a:r>
              <a:rPr lang="en-US" dirty="0" smtClean="0"/>
              <a:t> </a:t>
            </a:r>
            <a:r>
              <a:rPr lang="en-US" baseline="0" dirty="0" smtClean="0"/>
              <a:t>288 </a:t>
            </a:r>
            <a:r>
              <a:rPr lang="en-US" baseline="0" dirty="0" err="1" smtClean="0"/>
              <a:t>miliwn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awr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ofal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gwirfoddol</a:t>
            </a:r>
            <a:r>
              <a:rPr lang="en-US" baseline="0" dirty="0" smtClean="0"/>
              <a:t> yr ‘</a:t>
            </a:r>
            <a:r>
              <a:rPr lang="en-US" baseline="0" dirty="0" err="1" smtClean="0"/>
              <a:t>economi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graidd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amcangyfrifir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bod</a:t>
            </a:r>
            <a:r>
              <a:rPr lang="en-US" baseline="0" dirty="0" smtClean="0"/>
              <a:t> 20%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mwyaf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o’n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haddysg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yn</a:t>
            </a:r>
            <a:r>
              <a:rPr lang="en-US" baseline="0" dirty="0" smtClean="0"/>
              <a:t> yr </a:t>
            </a:r>
            <a:r>
              <a:rPr lang="en-US" baseline="0" dirty="0" err="1" smtClean="0"/>
              <a:t>ystyr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ehangaf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o’r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ysgol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mae’r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gweddill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o’r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economi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graidd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Mae </a:t>
            </a:r>
            <a:r>
              <a:rPr lang="en-US" dirty="0" err="1" smtClean="0"/>
              <a:t>cydgynhyrchu’n</a:t>
            </a:r>
            <a:r>
              <a:rPr lang="en-US" dirty="0" smtClean="0"/>
              <a:t> </a:t>
            </a:r>
            <a:r>
              <a:rPr lang="en-US" dirty="0" err="1" smtClean="0"/>
              <a:t>gweithio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drwy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gydnabod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gwerthfawrogi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meithrin</a:t>
            </a:r>
            <a:r>
              <a:rPr lang="en-US" baseline="0" dirty="0" smtClean="0"/>
              <a:t> yr </a:t>
            </a:r>
            <a:r>
              <a:rPr lang="en-US" baseline="0" dirty="0" err="1" smtClean="0"/>
              <a:t>adnoddau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dynol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niferus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hyn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thrwy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ddefnyddio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mwy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ohonynt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a’u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defnyddio’n</a:t>
            </a:r>
            <a:r>
              <a:rPr lang="en-US" baseline="0" dirty="0" smtClean="0"/>
              <a:t> well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ddiwallu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hanghenion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cyffredin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BED-FC63-497F-9356-AD0D1556BB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791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Canlyniadau</a:t>
            </a:r>
            <a:r>
              <a:rPr lang="en-US" dirty="0" smtClean="0"/>
              <a:t> </a:t>
            </a:r>
            <a:r>
              <a:rPr lang="en-US" dirty="0" err="1" smtClean="0"/>
              <a:t>personol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drigolion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cartrefi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gofal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Prosiect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ymchwil</a:t>
            </a:r>
            <a:r>
              <a:rPr lang="en-US" baseline="0" dirty="0" smtClean="0"/>
              <a:t> DEEP JRF… </a:t>
            </a:r>
            <a:r>
              <a:rPr lang="en-US" baseline="0" dirty="0" err="1" smtClean="0"/>
              <a:t>rhagor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fanylion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ar-lein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drwy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gysylltu</a:t>
            </a:r>
            <a:r>
              <a:rPr lang="en-US" baseline="0" dirty="0" smtClean="0"/>
              <a:t> â </a:t>
            </a:r>
            <a:r>
              <a:rPr lang="en-US" dirty="0" smtClean="0"/>
              <a:t>Nick Andrews 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Ysgol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Ymchwil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Gofal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Cymdeithasol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Prifysgol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Abertawe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39F8D-2A0A-264D-8B48-DEC594EA753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3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cy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 yn anad dim...</a:t>
            </a:r>
          </a:p>
          <a:p>
            <a:r>
              <a:rPr lang="cy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 wneud gyda’n gilydd, yn bartneriaid cyfartal o’r dechrau!</a:t>
            </a:r>
            <a:endParaRPr lang="en-US" baseline="0" dirty="0" smtClean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C6322A2-AC31-C14A-AE78-11E2B88FEF0F}" type="slidenum">
              <a:rPr lang="en-US" sz="1200">
                <a:solidFill>
                  <a:prstClr val="black"/>
                </a:solidFill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367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y-GB" dirty="0" smtClean="0">
                <a:latin typeface="Calibri" charset="0"/>
              </a:rPr>
              <a:t>Dim ond</a:t>
            </a:r>
            <a:r>
              <a:rPr lang="cy-GB" baseline="0" dirty="0" smtClean="0">
                <a:latin typeface="Calibri" charset="0"/>
              </a:rPr>
              <a:t> eich atgoffa beth yw cydgysylltu gan hyrwyddwr </a:t>
            </a:r>
            <a:r>
              <a:rPr lang="cy-GB" baseline="0" smtClean="0">
                <a:latin typeface="Calibri" charset="0"/>
              </a:rPr>
              <a:t>pybyr cydgysylltu</a:t>
            </a:r>
            <a:endParaRPr lang="en-US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C6322A2-AC31-C14A-AE78-11E2B88FEF0F}" type="slidenum">
              <a:rPr lang="en-US" sz="1200">
                <a:solidFill>
                  <a:prstClr val="black"/>
                </a:solidFill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1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Ac </a:t>
            </a:r>
            <a:r>
              <a:rPr lang="en-US" dirty="0" err="1" smtClean="0">
                <a:latin typeface="Calibri" charset="0"/>
              </a:rPr>
              <a:t>mae’n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gwneud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hyn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drwy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ddefnyddio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nifer</a:t>
            </a:r>
            <a:r>
              <a:rPr lang="en-US" dirty="0" smtClean="0">
                <a:latin typeface="Calibri" charset="0"/>
              </a:rPr>
              <a:t> o </a:t>
            </a:r>
            <a:r>
              <a:rPr lang="en-US" dirty="0" err="1" smtClean="0">
                <a:latin typeface="Calibri" charset="0"/>
              </a:rPr>
              <a:t>egwyddorion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allweddol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yn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systematig</a:t>
            </a:r>
            <a:r>
              <a:rPr lang="en-US" dirty="0" smtClean="0">
                <a:latin typeface="Calibri" charset="0"/>
              </a:rPr>
              <a:t>…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Os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yw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gwasanaeth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yn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cael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ei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gydgynhyrchu</a:t>
            </a:r>
            <a:r>
              <a:rPr lang="en-US" baseline="0" dirty="0" smtClean="0">
                <a:latin typeface="Calibri" charset="0"/>
              </a:rPr>
              <a:t>, </a:t>
            </a:r>
            <a:r>
              <a:rPr lang="en-US" baseline="0" dirty="0" err="1" smtClean="0">
                <a:latin typeface="Calibri" charset="0"/>
              </a:rPr>
              <a:t>bydd</a:t>
            </a:r>
            <a:r>
              <a:rPr lang="en-US" baseline="0" dirty="0" smtClean="0">
                <a:latin typeface="Calibri" charset="0"/>
              </a:rPr>
              <a:t> yr </a:t>
            </a:r>
            <a:r>
              <a:rPr lang="en-US" baseline="0" dirty="0" err="1" smtClean="0">
                <a:latin typeface="Calibri" charset="0"/>
              </a:rPr>
              <a:t>holl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egwyddorion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hyn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ar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waith</a:t>
            </a:r>
            <a:r>
              <a:rPr lang="en-US" baseline="0" dirty="0" smtClean="0">
                <a:latin typeface="Calibri" charset="0"/>
              </a:rPr>
              <a:t> - </a:t>
            </a:r>
            <a:r>
              <a:rPr lang="en-US" baseline="0" dirty="0" err="1" smtClean="0">
                <a:latin typeface="Calibri" charset="0"/>
              </a:rPr>
              <a:t>asedau</a:t>
            </a:r>
            <a:r>
              <a:rPr lang="en-US" dirty="0" smtClean="0">
                <a:latin typeface="Calibri" charset="0"/>
              </a:rPr>
              <a:t> / </a:t>
            </a:r>
            <a:r>
              <a:rPr lang="en-US" dirty="0" err="1" smtClean="0">
                <a:latin typeface="Calibri" charset="0"/>
              </a:rPr>
              <a:t>cryfderau</a:t>
            </a:r>
            <a:r>
              <a:rPr lang="en-US" dirty="0" smtClean="0">
                <a:latin typeface="Calibri" charset="0"/>
              </a:rPr>
              <a:t> / </a:t>
            </a:r>
            <a:r>
              <a:rPr lang="en-US" dirty="0" err="1" smtClean="0">
                <a:latin typeface="Calibri" charset="0"/>
              </a:rPr>
              <a:t>rhwydweithiau</a:t>
            </a:r>
            <a:r>
              <a:rPr lang="en-US" dirty="0" smtClean="0">
                <a:latin typeface="Calibri" charset="0"/>
              </a:rPr>
              <a:t> / </a:t>
            </a:r>
            <a:r>
              <a:rPr lang="en-US" dirty="0" err="1" smtClean="0">
                <a:latin typeface="Calibri" charset="0"/>
              </a:rPr>
              <a:t>canlyniadau</a:t>
            </a:r>
            <a:r>
              <a:rPr lang="en-US" dirty="0" smtClean="0">
                <a:latin typeface="Calibri" charset="0"/>
              </a:rPr>
              <a:t> / </a:t>
            </a:r>
            <a:r>
              <a:rPr lang="en-US" dirty="0" err="1" smtClean="0">
                <a:latin typeface="Calibri" charset="0"/>
              </a:rPr>
              <a:t>perthnasoedd</a:t>
            </a:r>
            <a:r>
              <a:rPr lang="en-US" dirty="0" smtClean="0">
                <a:latin typeface="Calibri" charset="0"/>
              </a:rPr>
              <a:t> / </a:t>
            </a:r>
            <a:r>
              <a:rPr lang="en-US" dirty="0" err="1" smtClean="0">
                <a:latin typeface="Calibri" charset="0"/>
              </a:rPr>
              <a:t>hwyluso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16C7FA0-694E-7645-82A8-203A240E226D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5773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cydgynhyrchu’n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golygu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darparu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gwasanaethau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hynny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nodau’n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llawer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uchelgeisiol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radical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Calibri" charset="0"/>
              </a:rPr>
              <a:t>Rhannu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grym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yw’r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ateb</a:t>
            </a:r>
            <a:r>
              <a:rPr lang="en-US" dirty="0" smtClean="0">
                <a:latin typeface="Calibri" charset="0"/>
              </a:rPr>
              <a:t>… </a:t>
            </a:r>
            <a:r>
              <a:rPr lang="en-US" dirty="0" err="1" smtClean="0">
                <a:latin typeface="Calibri" charset="0"/>
              </a:rPr>
              <a:t>dyma’r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newid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mawr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mewn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diwylliant</a:t>
            </a:r>
            <a:r>
              <a:rPr lang="en-US" baseline="0" dirty="0" smtClean="0">
                <a:latin typeface="Calibri" charset="0"/>
              </a:rPr>
              <a:t> ac </a:t>
            </a:r>
            <a:r>
              <a:rPr lang="en-US" baseline="0" dirty="0" err="1" smtClean="0">
                <a:latin typeface="Calibri" charset="0"/>
              </a:rPr>
              <a:t>ymddygiad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sydd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ei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angen</a:t>
            </a:r>
            <a:r>
              <a:rPr lang="en-US" baseline="0" dirty="0" smtClean="0">
                <a:latin typeface="Calibri" charset="0"/>
              </a:rPr>
              <a:t> – </a:t>
            </a:r>
            <a:r>
              <a:rPr lang="en-US" baseline="0" dirty="0" err="1" smtClean="0">
                <a:latin typeface="Calibri" charset="0"/>
              </a:rPr>
              <a:t>gan</a:t>
            </a:r>
            <a:r>
              <a:rPr lang="en-US" baseline="0" dirty="0" smtClean="0">
                <a:latin typeface="Calibri" charset="0"/>
              </a:rPr>
              <a:t> y </a:t>
            </a:r>
            <a:r>
              <a:rPr lang="en-US" baseline="0" dirty="0" err="1" smtClean="0">
                <a:latin typeface="Calibri" charset="0"/>
              </a:rPr>
              <a:t>llywodraeth</a:t>
            </a:r>
            <a:r>
              <a:rPr lang="en-US" baseline="0" dirty="0" smtClean="0">
                <a:latin typeface="Calibri" charset="0"/>
              </a:rPr>
              <a:t> a </a:t>
            </a:r>
            <a:r>
              <a:rPr lang="en-US" baseline="0" dirty="0" err="1" smtClean="0">
                <a:latin typeface="Calibri" charset="0"/>
              </a:rPr>
              <a:t>sefydliadau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gwasanaethau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cyhoeddus</a:t>
            </a:r>
            <a:r>
              <a:rPr lang="en-US" baseline="0" dirty="0" smtClean="0">
                <a:latin typeface="Calibri" charset="0"/>
              </a:rPr>
              <a:t>. </a:t>
            </a:r>
            <a:r>
              <a:rPr lang="en-US" baseline="0" dirty="0" err="1" smtClean="0">
                <a:latin typeface="Calibri" charset="0"/>
              </a:rPr>
              <a:t>Ond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mae’n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rhaid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ddinasyddion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gael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hyder</a:t>
            </a:r>
            <a:r>
              <a:rPr lang="en-US" baseline="0" dirty="0" smtClean="0">
                <a:latin typeface="Calibri" charset="0"/>
              </a:rPr>
              <a:t> a </a:t>
            </a:r>
            <a:r>
              <a:rPr lang="en-US" baseline="0" dirty="0" err="1" smtClean="0">
                <a:latin typeface="Calibri" charset="0"/>
              </a:rPr>
              <a:t>gallu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rannu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grym</a:t>
            </a:r>
            <a:r>
              <a:rPr lang="en-US" baseline="0" dirty="0" smtClean="0">
                <a:latin typeface="Calibri" charset="0"/>
              </a:rPr>
              <a:t> (a </a:t>
            </a:r>
            <a:r>
              <a:rPr lang="en-US" baseline="0" dirty="0" err="1" smtClean="0">
                <a:latin typeface="Calibri" charset="0"/>
              </a:rPr>
              <a:t>chyfrifoldeb</a:t>
            </a:r>
            <a:r>
              <a:rPr lang="en-US" baseline="0" dirty="0" smtClean="0">
                <a:latin typeface="Calibri" charset="0"/>
              </a:rPr>
              <a:t>) </a:t>
            </a:r>
            <a:r>
              <a:rPr lang="en-US" baseline="0" dirty="0" err="1" smtClean="0">
                <a:latin typeface="Calibri" charset="0"/>
              </a:rPr>
              <a:t>h.y</a:t>
            </a:r>
            <a:r>
              <a:rPr lang="en-US" baseline="0" dirty="0" smtClean="0">
                <a:latin typeface="Calibri" charset="0"/>
              </a:rPr>
              <a:t>. </a:t>
            </a:r>
            <a:r>
              <a:rPr lang="en-US" baseline="0" dirty="0" err="1" smtClean="0">
                <a:latin typeface="Calibri" charset="0"/>
              </a:rPr>
              <a:t>mae’n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rhaid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iddynt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gymryd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rhan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mewn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economi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graidd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ffyniannus</a:t>
            </a:r>
            <a:r>
              <a:rPr lang="en-US" baseline="0" dirty="0" smtClean="0">
                <a:latin typeface="Calibri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Mae </a:t>
            </a:r>
            <a:r>
              <a:rPr lang="en-US" baseline="0" dirty="0" err="1" smtClean="0">
                <a:latin typeface="Calibri" charset="0"/>
              </a:rPr>
              <a:t>cydgynhyrchu’n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dechrau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drwy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adeiladu</a:t>
            </a:r>
            <a:r>
              <a:rPr lang="en-US" baseline="0" dirty="0" smtClean="0">
                <a:latin typeface="Calibri" charset="0"/>
              </a:rPr>
              <a:t> a </a:t>
            </a:r>
            <a:r>
              <a:rPr lang="en-US" baseline="0" dirty="0" err="1" smtClean="0">
                <a:latin typeface="Calibri" charset="0"/>
              </a:rPr>
              <a:t>gwerthfawrogi’r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economi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graidd</a:t>
            </a:r>
            <a:r>
              <a:rPr lang="en-US" baseline="0" dirty="0" smtClean="0">
                <a:latin typeface="Calibri" charset="0"/>
              </a:rPr>
              <a:t>, y cam </a:t>
            </a:r>
            <a:r>
              <a:rPr lang="en-US" baseline="0" dirty="0" err="1" smtClean="0">
                <a:latin typeface="Calibri" charset="0"/>
              </a:rPr>
              <a:t>cyntaf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ar</a:t>
            </a:r>
            <a:r>
              <a:rPr lang="en-US" baseline="0" dirty="0" smtClean="0">
                <a:latin typeface="Calibri" charset="0"/>
              </a:rPr>
              <a:t> y </a:t>
            </a:r>
            <a:r>
              <a:rPr lang="en-US" baseline="0" dirty="0" err="1" smtClean="0">
                <a:latin typeface="Calibri" charset="0"/>
              </a:rPr>
              <a:t>daith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tuag</a:t>
            </a:r>
            <a:r>
              <a:rPr lang="en-US" baseline="0" dirty="0" smtClean="0">
                <a:latin typeface="Calibri" charset="0"/>
              </a:rPr>
              <a:t> at </a:t>
            </a:r>
            <a:r>
              <a:rPr lang="en-US" baseline="0" dirty="0" err="1" smtClean="0">
                <a:latin typeface="Calibri" charset="0"/>
              </a:rPr>
              <a:t>gyfiawnder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cymdeithasol</a:t>
            </a:r>
            <a:r>
              <a:rPr lang="en-US" baseline="0" dirty="0" smtClean="0">
                <a:latin typeface="Calibri" charset="0"/>
              </a:rPr>
              <a:t>.</a:t>
            </a:r>
            <a:endParaRPr lang="en-US" dirty="0" smtClean="0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3E101C9-FF86-5F45-9C31-975449DB1516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25156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s-IS" dirty="0" smtClean="0">
              <a:latin typeface="Calibri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ragdybiaethau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gydgynhyrchu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ddefnyddio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math 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ffyrdd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nifer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ohonynt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chysylltiadau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negyddol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bwysig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gydgynhyrchu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sicrhau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yw’r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radicaliaeth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lastwreiddio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neu’n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danseilio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ymarfer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C6322A2-AC31-C14A-AE78-11E2B88FEF0F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6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Rhagdybiaeth</a:t>
            </a:r>
            <a:r>
              <a:rPr lang="en-US" b="1" dirty="0" smtClean="0"/>
              <a:t> 1 – </a:t>
            </a:r>
            <a:r>
              <a:rPr lang="en-US" b="1" dirty="0" err="1" smtClean="0"/>
              <a:t>rydym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yn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wneud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yn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barod</a:t>
            </a:r>
            <a:endParaRPr lang="en-US" b="1" dirty="0" smtClean="0"/>
          </a:p>
          <a:p>
            <a:pPr marL="0" indent="0">
              <a:buFontTx/>
              <a:buNone/>
              <a:defRPr/>
            </a:pPr>
            <a:r>
              <a:rPr lang="en-US" dirty="0" err="1" smtClean="0"/>
              <a:t>Lefelau</a:t>
            </a:r>
            <a:r>
              <a:rPr lang="en-US" dirty="0" smtClean="0"/>
              <a:t> Needham</a:t>
            </a:r>
            <a:r>
              <a:rPr lang="en-US" baseline="0" dirty="0" smtClean="0"/>
              <a:t> &amp; Carr o </a:t>
            </a:r>
            <a:r>
              <a:rPr lang="en-US" baseline="0" dirty="0" err="1" smtClean="0"/>
              <a:t>gydgynhyrchu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Sut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grym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ddosbarthu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rhwng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pobl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sy’n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derbyn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cymorth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a’r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bobl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sy’n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darparu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cymorth</a:t>
            </a:r>
            <a:r>
              <a:rPr lang="en-US" baseline="0" dirty="0" smtClean="0"/>
              <a:t>.</a:t>
            </a:r>
          </a:p>
          <a:p>
            <a:pPr marL="0" indent="0">
              <a:buFontTx/>
              <a:buNone/>
              <a:defRPr/>
            </a:pPr>
            <a:r>
              <a:rPr lang="cy-GB" baseline="0" dirty="0" smtClean="0"/>
              <a:t>Sylfaenol – dim rhannu grym dim ond cydymffurfio</a:t>
            </a:r>
          </a:p>
          <a:p>
            <a:pPr marL="0" indent="0">
              <a:buFontTx/>
              <a:buNone/>
              <a:defRPr/>
            </a:pPr>
            <a:r>
              <a:rPr lang="cy-GB" baseline="0" dirty="0" smtClean="0"/>
              <a:t>Canolradd – dim ond mynd mor bell â chydnabod y sgiliau sy’n ddefnyddiol i wasanaeth penodol</a:t>
            </a:r>
          </a:p>
          <a:p>
            <a:pPr marL="0" indent="0">
              <a:buFontTx/>
              <a:buNone/>
              <a:defRPr/>
            </a:pPr>
            <a:r>
              <a:rPr lang="cy-GB" baseline="0" dirty="0" smtClean="0"/>
              <a:t>Trawsnewidiol – yn ymwneud â phobl yn byw bywydau da (ar eu telerau eu hunain) nid yn cael eu gosod mewn gwasanaethau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7BE96B-6656-444E-9CFC-15456ADAEA52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91482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Rhagdybiaeth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(neo-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ryddfrydiaeth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Gymdeithas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Fawr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cwestiwn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â’r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grym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gyfrifol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cydgynhyrchu’n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esgus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dorri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gwasanaethau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ddinasyddion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fethu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ymdopi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e’n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gyflwyno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ffordd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GB" baseline="0" dirty="0" smtClean="0"/>
          </a:p>
          <a:p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Atodol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cydgynhyrchu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gwirioneddol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canlyniad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fwy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na’r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elfennau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unigol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b="0" dirty="0" smtClean="0">
                <a:effectLst/>
              </a:rPr>
              <a:t> 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6DA3-0533-46A6-A4E1-74DB9389D3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2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E49F-1259-452D-AD38-0F08666E406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C8B4-3454-48D4-8277-49A7B1E47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6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E49F-1259-452D-AD38-0F08666E406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C8B4-3454-48D4-8277-49A7B1E47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9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E49F-1259-452D-AD38-0F08666E406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C8B4-3454-48D4-8277-49A7B1E47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0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E49F-1259-452D-AD38-0F08666E406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C8B4-3454-48D4-8277-49A7B1E47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5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E49F-1259-452D-AD38-0F08666E406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C8B4-3454-48D4-8277-49A7B1E47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8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E49F-1259-452D-AD38-0F08666E406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C8B4-3454-48D4-8277-49A7B1E47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8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4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E49F-1259-452D-AD38-0F08666E406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C8B4-3454-48D4-8277-49A7B1E47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1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E49F-1259-452D-AD38-0F08666E406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C8B4-3454-48D4-8277-49A7B1E47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6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E49F-1259-452D-AD38-0F08666E406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C8B4-3454-48D4-8277-49A7B1E47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E49F-1259-452D-AD38-0F08666E406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C8B4-3454-48D4-8277-49A7B1E47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9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E49F-1259-452D-AD38-0F08666E406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C8B4-3454-48D4-8277-49A7B1E47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5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5E49F-1259-452D-AD38-0F08666E406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EC8B4-3454-48D4-8277-49A7B1E47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1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uth@coproductionwale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mailto:hello@noreenblanluet.co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ruth@coproductionwales.co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ello@noreenblanluet.co.u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9906000" cy="297179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4800"/>
              </a:spcAft>
            </a:pPr>
            <a:r>
              <a:rPr lang="en-US" sz="2800" dirty="0" smtClean="0">
                <a:solidFill>
                  <a:srgbClr val="FF0000"/>
                </a:solidFill>
                <a:latin typeface="+mn-lt"/>
                <a:cs typeface="Arial Black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+mn-lt"/>
                <a:cs typeface="Arial Black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+mn-lt"/>
                <a:cs typeface="Arial Black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+mn-lt"/>
                <a:cs typeface="Arial Black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+mn-lt"/>
                <a:cs typeface="Arial Black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+mn-lt"/>
                <a:cs typeface="Arial Black" charset="0"/>
              </a:rPr>
            </a:br>
            <a:r>
              <a:rPr lang="en-US" sz="32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Cydgynhyrchu</a:t>
            </a:r>
            <a:r>
              <a:rPr lang="en-US" sz="32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ym</a:t>
            </a:r>
            <a:r>
              <a:rPr lang="en-US" sz="32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maes</a:t>
            </a:r>
            <a:r>
              <a:rPr lang="en-US" sz="32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iechyd</a:t>
            </a:r>
            <a:r>
              <a:rPr lang="en-US" sz="32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a </a:t>
            </a:r>
            <a:r>
              <a:rPr lang="en-US" sz="32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gofal</a:t>
            </a:r>
            <a:r>
              <a:rPr lang="en-US" sz="32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cymdeithasol</a:t>
            </a:r>
            <a:r>
              <a:rPr lang="en-US" sz="32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Black"/>
                <a:cs typeface="Arial Black"/>
              </a:rPr>
              <a:t>beth</a:t>
            </a:r>
            <a:r>
              <a:rPr lang="en-US" sz="3200" b="1" dirty="0" smtClean="0">
                <a:solidFill>
                  <a:srgbClr val="FF0000"/>
                </a:solidFill>
                <a:latin typeface="Arial Black"/>
                <a:cs typeface="Arial Black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 Black"/>
                <a:cs typeface="Arial Black"/>
              </a:rPr>
              <a:t>pam</a:t>
            </a:r>
            <a:r>
              <a:rPr lang="en-US" sz="3200" b="1" dirty="0" smtClean="0">
                <a:solidFill>
                  <a:srgbClr val="FF0000"/>
                </a:solidFill>
                <a:latin typeface="Arial Black"/>
                <a:cs typeface="Arial Black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 Black"/>
                <a:cs typeface="Arial Black"/>
              </a:rPr>
              <a:t>sut</a:t>
            </a:r>
            <a:endParaRPr lang="en-US" sz="32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038" y="5410200"/>
            <a:ext cx="929076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smtClean="0"/>
              <a:t>Ruth Dineen</a:t>
            </a:r>
            <a:r>
              <a:rPr lang="en-US" sz="2400" b="1" dirty="0" smtClean="0">
                <a:solidFill>
                  <a:srgbClr val="008000"/>
                </a:solidFill>
              </a:rPr>
              <a:t> | </a:t>
            </a:r>
            <a:r>
              <a:rPr lang="en-US" sz="2400" b="1" dirty="0" smtClean="0"/>
              <a:t>Noreen </a:t>
            </a:r>
            <a:r>
              <a:rPr lang="en-US" sz="2400" b="1" dirty="0" err="1" smtClean="0"/>
              <a:t>Blanluet</a:t>
            </a:r>
            <a:endParaRPr lang="en-US" sz="2400" b="1" dirty="0" smtClean="0"/>
          </a:p>
          <a:p>
            <a:pPr algn="ctr">
              <a:lnSpc>
                <a:spcPct val="130000"/>
              </a:lnSpc>
            </a:pPr>
            <a:r>
              <a:rPr lang="en-US" sz="2400" dirty="0">
                <a:hlinkClick r:id="rId3"/>
              </a:rPr>
              <a:t>ruth@coproductionwales.com</a:t>
            </a:r>
            <a:r>
              <a:rPr lang="en-US" sz="2400" dirty="0"/>
              <a:t> </a:t>
            </a:r>
            <a:r>
              <a:rPr lang="en-US" sz="2400" dirty="0" smtClean="0"/>
              <a:t>a </a:t>
            </a:r>
            <a:r>
              <a:rPr lang="en-US" sz="2400" dirty="0">
                <a:hlinkClick r:id="rId4"/>
              </a:rPr>
              <a:t>hello@noreenblanluet.co.uk</a:t>
            </a:r>
            <a:endParaRPr lang="en-US" sz="2400" dirty="0"/>
          </a:p>
          <a:p>
            <a:pPr algn="ctr">
              <a:lnSpc>
                <a:spcPct val="130000"/>
              </a:lnSpc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9536" y="130662"/>
            <a:ext cx="1497657" cy="160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26971" y="2971800"/>
            <a:ext cx="7905882" cy="2475471"/>
            <a:chOff x="926971" y="2971800"/>
            <a:chExt cx="7905882" cy="2475471"/>
          </a:xfrm>
        </p:grpSpPr>
        <p:pic>
          <p:nvPicPr>
            <p:cNvPr id="4" name="Picture 2" descr="Screen Shot 2013-11-08 at 11.31.52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71" y="2971800"/>
              <a:ext cx="7905882" cy="2475471"/>
            </a:xfrm>
            <a:prstGeom prst="rect">
              <a:avLst/>
            </a:prstGeom>
            <a:noFill/>
            <a:ln w="38100" cmpd="sng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Callout 2"/>
            <p:cNvSpPr/>
            <p:nvPr/>
          </p:nvSpPr>
          <p:spPr>
            <a:xfrm>
              <a:off x="926971" y="3352800"/>
              <a:ext cx="1511429" cy="914400"/>
            </a:xfrm>
            <a:prstGeom prst="wedgeEllipseCallout">
              <a:avLst>
                <a:gd name="adj1" fmla="val -694"/>
                <a:gd name="adj2" fmla="val 6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y-GB" sz="1300" b="1" dirty="0" smtClean="0">
                <a:latin typeface="Calibri" charset="0"/>
              </a:endParaRPr>
            </a:p>
            <a:p>
              <a:pPr algn="ctr"/>
              <a:r>
                <a:rPr lang="cy-GB" sz="1300" b="1" dirty="0" smtClean="0">
                  <a:solidFill>
                    <a:schemeClr val="tx1"/>
                  </a:solidFill>
                  <a:latin typeface="Calibri" charset="0"/>
                </a:rPr>
                <a:t>gwerthfawrogi </a:t>
              </a:r>
            </a:p>
            <a:p>
              <a:pPr algn="ctr"/>
              <a:r>
                <a:rPr lang="cy-GB" sz="1300" b="1" dirty="0" smtClean="0">
                  <a:solidFill>
                    <a:schemeClr val="tx1"/>
                  </a:solidFill>
                  <a:latin typeface="Calibri" charset="0"/>
                </a:rPr>
                <a:t>ein </a:t>
              </a:r>
              <a:r>
                <a:rPr lang="cy-GB" sz="1300" b="1" dirty="0">
                  <a:solidFill>
                    <a:schemeClr val="tx1"/>
                  </a:solidFill>
                  <a:latin typeface="Calibri" charset="0"/>
                </a:rPr>
                <a:t>gilydd</a:t>
              </a: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Oval Callout 7"/>
            <p:cNvSpPr/>
            <p:nvPr/>
          </p:nvSpPr>
          <p:spPr>
            <a:xfrm>
              <a:off x="2476500" y="3323193"/>
              <a:ext cx="1422464" cy="860577"/>
            </a:xfrm>
            <a:prstGeom prst="wedgeEllipseCallout">
              <a:avLst>
                <a:gd name="adj1" fmla="val -694"/>
                <a:gd name="adj2" fmla="val 6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y-GB" sz="1300" b="1" dirty="0" smtClean="0">
                <a:latin typeface="Calibri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cy-GB" sz="1400" dirty="0">
                  <a:solidFill>
                    <a:schemeClr val="tx1"/>
                  </a:solidFill>
                  <a:latin typeface="Calibri" charset="0"/>
                </a:rPr>
                <a:t>adeiladau ar ein </a:t>
              </a:r>
              <a:r>
                <a:rPr lang="cy-GB" sz="1400" b="1" dirty="0">
                  <a:solidFill>
                    <a:schemeClr val="tx1"/>
                  </a:solidFill>
                  <a:latin typeface="Calibri" charset="0"/>
                </a:rPr>
                <a:t>cryfderau</a:t>
              </a: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4038600" y="3124200"/>
              <a:ext cx="1600200" cy="860577"/>
            </a:xfrm>
            <a:prstGeom prst="wedgeEllipseCallout">
              <a:avLst>
                <a:gd name="adj1" fmla="val -694"/>
                <a:gd name="adj2" fmla="val 6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y-GB" sz="1300" b="1" dirty="0" smtClean="0">
                <a:latin typeface="Calibri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cy-GB" sz="1200" dirty="0">
                  <a:solidFill>
                    <a:schemeClr val="tx1"/>
                  </a:solidFill>
                  <a:latin typeface="Calibri" charset="0"/>
                </a:rPr>
                <a:t>datblygu </a:t>
              </a:r>
              <a:r>
                <a:rPr lang="cy-GB" sz="1200" b="1" dirty="0">
                  <a:solidFill>
                    <a:schemeClr val="tx1"/>
                  </a:solidFill>
                  <a:latin typeface="Calibri" charset="0"/>
                </a:rPr>
                <a:t>rhwydweithiau cefnogaeth gan gymheiriaid</a:t>
              </a: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5648325" y="3276599"/>
              <a:ext cx="1600200" cy="860577"/>
            </a:xfrm>
            <a:prstGeom prst="wedgeEllipseCallout">
              <a:avLst>
                <a:gd name="adj1" fmla="val 17163"/>
                <a:gd name="adj2" fmla="val 623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y-GB" sz="1300" b="1" dirty="0" smtClean="0">
                <a:solidFill>
                  <a:schemeClr val="tx1"/>
                </a:solidFill>
                <a:latin typeface="Calibri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cy-GB" sz="1200" dirty="0">
                  <a:solidFill>
                    <a:schemeClr val="tx1"/>
                  </a:solidFill>
                  <a:latin typeface="Calibri" charset="0"/>
                </a:rPr>
                <a:t>perthnasoedd seiliedig ar </a:t>
              </a:r>
              <a:r>
                <a:rPr lang="cy-GB" sz="1200" b="1" dirty="0">
                  <a:solidFill>
                    <a:schemeClr val="tx1"/>
                  </a:solidFill>
                  <a:latin typeface="Calibri" charset="0"/>
                </a:rPr>
                <a:t>ymddiriedaeth</a:t>
              </a: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7315200" y="3333349"/>
              <a:ext cx="1517653" cy="813983"/>
            </a:xfrm>
            <a:prstGeom prst="wedgeEllipseCallout">
              <a:avLst>
                <a:gd name="adj1" fmla="val -1665"/>
                <a:gd name="adj2" fmla="val 692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cy-GB" sz="1300" b="1" dirty="0" smtClean="0">
                <a:solidFill>
                  <a:schemeClr val="tx1"/>
                </a:solidFill>
                <a:latin typeface="Calibri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cy-GB" sz="1300" b="1" dirty="0" err="1" smtClean="0">
                  <a:solidFill>
                    <a:schemeClr val="tx1"/>
                  </a:solidFill>
                  <a:latin typeface="Calibri" charset="0"/>
                </a:rPr>
                <a:t>Cydymddibyniaeth</a:t>
              </a:r>
              <a:endParaRPr lang="cy-GB" sz="1300" b="1" dirty="0" smtClean="0">
                <a:solidFill>
                  <a:schemeClr val="tx1"/>
                </a:solidFill>
                <a:latin typeface="Calibri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cy-GB" sz="1300" b="1" dirty="0" smtClean="0">
                  <a:solidFill>
                    <a:schemeClr val="tx1"/>
                  </a:solidFill>
                  <a:latin typeface="Calibri" charset="0"/>
                </a:rPr>
                <a:t> a </a:t>
              </a:r>
              <a:r>
                <a:rPr lang="cy-GB" sz="1300" b="1" dirty="0">
                  <a:solidFill>
                    <a:schemeClr val="tx1"/>
                  </a:solidFill>
                  <a:latin typeface="Calibri" charset="0"/>
                </a:rPr>
                <a:t>budd i bawb</a:t>
              </a:r>
              <a:endParaRPr lang="cy-GB" sz="1300" dirty="0">
                <a:solidFill>
                  <a:schemeClr val="tx1"/>
                </a:solidFill>
                <a:latin typeface="Calibri" charset="0"/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21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2750" y="76200"/>
            <a:ext cx="9658350" cy="1417638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Dim </a:t>
            </a:r>
            <a:r>
              <a:rPr lang="en-US" sz="32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ond</a:t>
            </a:r>
            <a:r>
              <a:rPr lang="en-US" sz="32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gair</a:t>
            </a:r>
            <a:r>
              <a:rPr lang="en-US" sz="32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arall</a:t>
            </a:r>
            <a:r>
              <a:rPr lang="en-US" sz="32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am…</a:t>
            </a:r>
            <a:br>
              <a:rPr lang="en-US" sz="32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</a:br>
            <a:r>
              <a:rPr lang="en-US" sz="3200" b="1" dirty="0" err="1" smtClean="0">
                <a:solidFill>
                  <a:srgbClr val="FF0000"/>
                </a:solidFill>
                <a:cs typeface="Arial Black" charset="0"/>
              </a:rPr>
              <a:t>ymgynghori</a:t>
            </a:r>
            <a:r>
              <a:rPr lang="en-US" sz="3200" b="1" dirty="0" smtClean="0">
                <a:solidFill>
                  <a:srgbClr val="FF0000"/>
                </a:solidFill>
                <a:cs typeface="Arial Black" charset="0"/>
              </a:rPr>
              <a:t> / </a:t>
            </a:r>
            <a:r>
              <a:rPr lang="en-US" sz="3200" b="1" dirty="0" err="1" smtClean="0">
                <a:solidFill>
                  <a:srgbClr val="FF0000"/>
                </a:solidFill>
                <a:cs typeface="Arial Black" charset="0"/>
              </a:rPr>
              <a:t>cydweithio</a:t>
            </a:r>
            <a:r>
              <a:rPr lang="en-US" sz="3200" b="1" dirty="0" smtClean="0">
                <a:solidFill>
                  <a:srgbClr val="FF0000"/>
                </a:solidFill>
                <a:cs typeface="Arial Black" charset="0"/>
              </a:rPr>
              <a:t> / </a:t>
            </a:r>
            <a:r>
              <a:rPr lang="en-US" sz="3200" b="1" dirty="0" err="1" smtClean="0">
                <a:solidFill>
                  <a:srgbClr val="FF0000"/>
                </a:solidFill>
                <a:cs typeface="Arial Black" charset="0"/>
              </a:rPr>
              <a:t>partneriaethau</a:t>
            </a:r>
            <a:endParaRPr lang="en-GB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497201"/>
              </p:ext>
            </p:extLst>
          </p:nvPr>
        </p:nvGraphicFramePr>
        <p:xfrm>
          <a:off x="495300" y="1676399"/>
          <a:ext cx="8915400" cy="4902028"/>
        </p:xfrm>
        <a:graphic>
          <a:graphicData uri="http://schemas.openxmlformats.org/drawingml/2006/table">
            <a:tbl>
              <a:tblPr/>
              <a:tblGrid>
                <a:gridCol w="557267"/>
                <a:gridCol w="1872208"/>
                <a:gridCol w="2184243"/>
                <a:gridCol w="2028225"/>
                <a:gridCol w="2273457"/>
              </a:tblGrid>
              <a:tr h="351404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Pwy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sy’n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cynllunio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?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13805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Gweithwyr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proffesiynol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sy’n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cynllunio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gwasanaethau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Pobl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a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gweithwyr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proffesiynol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gyda’i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gilydd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Pobl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sy’n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cynllunio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gwasanaethau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113805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Pwy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sy’n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darparu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?</a:t>
                      </a:r>
                    </a:p>
                  </a:txBody>
                  <a:tcPr marL="99060" marR="99060" vert="vert2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Gweithwyr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proffesiynol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sy’n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cyflawni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gwasanaethau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model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gwasanaeth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traddodiadol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gwasanaethau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wedi’u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cydgynllunio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45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Gweithwyr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proffesiynol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a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phobl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gyda’i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gilydd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gwasanaethau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wedi’u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cyd-ddarparu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GWASANAETHAU WEDI’U CYDGYNHYRCHU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05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Pobl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sy’n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darparu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gwasanaethau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pobl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wedi’u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hyfforddi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ddarparu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gasanaethau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darpariaeth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gymunedol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wedi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ei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hunandrefnu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8446248" y="5276370"/>
            <a:ext cx="2496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New Economics Foundation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80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91630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Dim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ond</a:t>
            </a:r>
            <a:r>
              <a:rPr lang="en-US" sz="36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gair</a:t>
            </a:r>
            <a:r>
              <a:rPr lang="en-US" sz="36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arall</a:t>
            </a:r>
            <a:r>
              <a:rPr lang="en-US" sz="36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am…</a:t>
            </a:r>
            <a:r>
              <a:rPr lang="en-US" sz="3600" b="1" dirty="0">
                <a:solidFill>
                  <a:srgbClr val="FF0000"/>
                </a:solidFill>
                <a:latin typeface="Arial Black" charset="0"/>
                <a:cs typeface="Arial Black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 Black" charset="0"/>
                <a:cs typeface="Arial Black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cs typeface="Arial Black" charset="0"/>
              </a:rPr>
              <a:t>ymgysylltu</a:t>
            </a:r>
            <a:r>
              <a:rPr lang="en-US" sz="3600" b="1" dirty="0" smtClean="0">
                <a:solidFill>
                  <a:srgbClr val="FF0000"/>
                </a:solidFill>
                <a:cs typeface="Arial Black" charset="0"/>
              </a:rPr>
              <a:t> / </a:t>
            </a:r>
            <a:r>
              <a:rPr lang="en-US" sz="3600" b="1" dirty="0" err="1" smtClean="0">
                <a:solidFill>
                  <a:srgbClr val="FF0000"/>
                </a:solidFill>
                <a:cs typeface="Arial Black" charset="0"/>
              </a:rPr>
              <a:t>cyfranogi</a:t>
            </a:r>
            <a:r>
              <a:rPr lang="en-US" sz="3600" b="1" dirty="0" smtClean="0">
                <a:solidFill>
                  <a:srgbClr val="FF0000"/>
                </a:solidFill>
                <a:cs typeface="Arial Black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cs typeface="Arial Black" charset="0"/>
              </a:rPr>
            </a:b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t="17574" r="4858" b="7791"/>
          <a:stretch/>
        </p:blipFill>
        <p:spPr bwMode="auto">
          <a:xfrm>
            <a:off x="584515" y="1656656"/>
            <a:ext cx="887471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5300" y="838200"/>
            <a:ext cx="9163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cs typeface="Arial Black" charset="0"/>
              </a:rPr>
              <a:t>Ysgol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Arial Black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cs typeface="Arial Black" charset="0"/>
              </a:rPr>
              <a:t>ymgysylltu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Arial Black" charset="0"/>
              </a:rPr>
              <a:t>: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cs typeface="Arial Black" charset="0"/>
              </a:rPr>
              <a:t>pwy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Arial Black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cs typeface="Arial Black" charset="0"/>
              </a:rPr>
              <a:t>sydd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Arial Black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cs typeface="Arial Black" charset="0"/>
              </a:rPr>
              <a:t>â’r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Arial Black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cs typeface="Arial Black" charset="0"/>
              </a:rPr>
              <a:t>grym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Arial Black" charset="0"/>
              </a:rPr>
              <a:t>? agenda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cs typeface="Arial Black" charset="0"/>
              </a:rPr>
              <a:t>pwy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Arial Black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cs typeface="Arial Black" charset="0"/>
              </a:rPr>
              <a:t>yw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Arial Black" charset="0"/>
              </a:rPr>
              <a:t> hi?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8936397" y="5510277"/>
            <a:ext cx="1384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Arnstein</a:t>
            </a:r>
            <a:r>
              <a:rPr lang="en-US" sz="1600" dirty="0" smtClean="0"/>
              <a:t> / NEF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990600" y="2057400"/>
            <a:ext cx="8229600" cy="3962400"/>
            <a:chOff x="990600" y="2057400"/>
            <a:chExt cx="8229600" cy="3962400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2057400"/>
              <a:ext cx="3276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solidFill>
                    <a:srgbClr val="FF33CC"/>
                  </a:solidFill>
                </a:rPr>
                <a:t>Cydgynhyrchu</a:t>
              </a:r>
              <a:endParaRPr lang="en-GB" sz="2000" b="1" dirty="0">
                <a:solidFill>
                  <a:srgbClr val="FF33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2724090"/>
              <a:ext cx="3276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solidFill>
                    <a:srgbClr val="FF33CC"/>
                  </a:solidFill>
                </a:rPr>
                <a:t>Cydgynllunio</a:t>
              </a:r>
              <a:endParaRPr lang="en-GB" sz="2000" b="1" dirty="0">
                <a:solidFill>
                  <a:srgbClr val="FF33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3276600"/>
              <a:ext cx="3276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solidFill>
                    <a:srgbClr val="FF6600"/>
                  </a:solidFill>
                </a:rPr>
                <a:t>Ymgysylltu</a:t>
              </a:r>
              <a:endParaRPr lang="en-GB" sz="2000" b="1" dirty="0">
                <a:solidFill>
                  <a:srgbClr val="FF66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3829110"/>
              <a:ext cx="3276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solidFill>
                    <a:srgbClr val="FF6600"/>
                  </a:solidFill>
                </a:rPr>
                <a:t>Ymgynghori</a:t>
              </a:r>
              <a:endParaRPr lang="en-GB" sz="2000" b="1" dirty="0">
                <a:solidFill>
                  <a:srgbClr val="FF66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4476690"/>
              <a:ext cx="3276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solidFill>
                    <a:srgbClr val="FF6600"/>
                  </a:solidFill>
                </a:rPr>
                <a:t>Hysbysu</a:t>
              </a:r>
              <a:endParaRPr lang="en-GB" sz="2000" b="1" dirty="0">
                <a:solidFill>
                  <a:srgbClr val="FF66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" y="5029200"/>
              <a:ext cx="3276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solidFill>
                    <a:srgbClr val="00CC99"/>
                  </a:solidFill>
                </a:rPr>
                <a:t>Addysgu</a:t>
              </a:r>
              <a:endParaRPr lang="en-GB" sz="2000" b="1" dirty="0">
                <a:solidFill>
                  <a:srgbClr val="00CC99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0600" y="5619690"/>
              <a:ext cx="3276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solidFill>
                    <a:srgbClr val="00CC99"/>
                  </a:solidFill>
                </a:rPr>
                <a:t>Gorfodi</a:t>
              </a:r>
              <a:endParaRPr lang="en-GB" sz="2000" b="1" dirty="0">
                <a:solidFill>
                  <a:srgbClr val="00CC99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38800" y="2240280"/>
              <a:ext cx="34290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400" b="1" dirty="0" smtClean="0">
                <a:solidFill>
                  <a:srgbClr val="FF33CC"/>
                </a:solidFill>
              </a:endParaRPr>
            </a:p>
            <a:p>
              <a:pPr algn="ctr"/>
              <a:r>
                <a:rPr lang="en-GB" b="1" dirty="0" err="1" smtClean="0">
                  <a:solidFill>
                    <a:srgbClr val="FF33CC"/>
                  </a:solidFill>
                </a:rPr>
                <a:t>Gwneud</a:t>
              </a:r>
              <a:r>
                <a:rPr lang="en-GB" b="1" dirty="0" smtClean="0">
                  <a:solidFill>
                    <a:srgbClr val="FF33CC"/>
                  </a:solidFill>
                </a:rPr>
                <a:t> </a:t>
              </a:r>
              <a:r>
                <a:rPr lang="en-GB" b="1" dirty="0" err="1" smtClean="0">
                  <a:solidFill>
                    <a:srgbClr val="FF33CC"/>
                  </a:solidFill>
                </a:rPr>
                <a:t>gyda</a:t>
              </a:r>
              <a:r>
                <a:rPr lang="en-GB" b="1" dirty="0" smtClean="0">
                  <a:solidFill>
                    <a:srgbClr val="FF33CC"/>
                  </a:solidFill>
                </a:rPr>
                <a:t> </a:t>
              </a:r>
              <a:r>
                <a:rPr lang="en-GB" dirty="0" err="1" smtClean="0">
                  <a:solidFill>
                    <a:srgbClr val="FF33CC"/>
                  </a:solidFill>
                </a:rPr>
                <a:t>mewn</a:t>
              </a:r>
              <a:r>
                <a:rPr lang="en-GB" dirty="0" smtClean="0">
                  <a:solidFill>
                    <a:srgbClr val="FF33CC"/>
                  </a:solidFill>
                </a:rPr>
                <a:t> </a:t>
              </a:r>
              <a:r>
                <a:rPr lang="en-GB" dirty="0" err="1" smtClean="0">
                  <a:solidFill>
                    <a:srgbClr val="FF33CC"/>
                  </a:solidFill>
                </a:rPr>
                <a:t>partneriaeth</a:t>
              </a:r>
              <a:r>
                <a:rPr lang="en-GB" dirty="0" smtClean="0">
                  <a:solidFill>
                    <a:srgbClr val="FF33CC"/>
                  </a:solidFill>
                </a:rPr>
                <a:t> </a:t>
              </a:r>
              <a:r>
                <a:rPr lang="en-GB" dirty="0" err="1" smtClean="0">
                  <a:solidFill>
                    <a:srgbClr val="FF33CC"/>
                  </a:solidFill>
                </a:rPr>
                <a:t>gyfartal</a:t>
              </a:r>
              <a:r>
                <a:rPr lang="en-GB" dirty="0" smtClean="0">
                  <a:solidFill>
                    <a:srgbClr val="FF33CC"/>
                  </a:solidFill>
                </a:rPr>
                <a:t> </a:t>
              </a:r>
              <a:r>
                <a:rPr lang="en-GB" dirty="0" err="1" smtClean="0">
                  <a:solidFill>
                    <a:srgbClr val="FF33CC"/>
                  </a:solidFill>
                </a:rPr>
                <a:t>sydd</a:t>
              </a:r>
              <a:r>
                <a:rPr lang="en-GB" dirty="0" smtClean="0">
                  <a:solidFill>
                    <a:srgbClr val="FF33CC"/>
                  </a:solidFill>
                </a:rPr>
                <a:t> o </a:t>
              </a:r>
              <a:r>
                <a:rPr lang="en-GB" dirty="0" err="1" smtClean="0">
                  <a:solidFill>
                    <a:srgbClr val="FF33CC"/>
                  </a:solidFill>
                </a:rPr>
                <a:t>fudd</a:t>
              </a:r>
              <a:r>
                <a:rPr lang="en-GB" dirty="0" smtClean="0">
                  <a:solidFill>
                    <a:srgbClr val="FF33CC"/>
                  </a:solidFill>
                </a:rPr>
                <a:t> </a:t>
              </a:r>
              <a:r>
                <a:rPr lang="en-GB" dirty="0" err="1" smtClean="0">
                  <a:solidFill>
                    <a:srgbClr val="FF33CC"/>
                  </a:solidFill>
                </a:rPr>
                <a:t>i</a:t>
              </a:r>
              <a:r>
                <a:rPr lang="en-GB" dirty="0" smtClean="0">
                  <a:solidFill>
                    <a:srgbClr val="FF33CC"/>
                  </a:solidFill>
                </a:rPr>
                <a:t> </a:t>
              </a:r>
              <a:r>
                <a:rPr lang="en-GB" dirty="0" err="1" smtClean="0">
                  <a:solidFill>
                    <a:srgbClr val="FF33CC"/>
                  </a:solidFill>
                </a:rPr>
                <a:t>bawb</a:t>
              </a:r>
              <a:endParaRPr lang="en-GB" dirty="0" smtClean="0">
                <a:solidFill>
                  <a:srgbClr val="FF33CC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54040" y="3757434"/>
              <a:ext cx="34290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400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Gwneud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ar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gyfer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a </a:t>
              </a:r>
              <a:r>
                <a:rPr lang="en-GB" dirty="0" err="1" smtClean="0">
                  <a:solidFill>
                    <a:schemeClr val="accent6">
                      <a:lumMod val="75000"/>
                    </a:schemeClr>
                  </a:solidFill>
                </a:rPr>
                <a:t>ymgysylltu</a:t>
              </a:r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</a:rPr>
                <a:t> a </a:t>
              </a:r>
              <a:r>
                <a:rPr lang="en-GB" dirty="0" err="1" smtClean="0">
                  <a:solidFill>
                    <a:schemeClr val="accent6">
                      <a:lumMod val="75000"/>
                    </a:schemeClr>
                  </a:solidFill>
                </a:rPr>
                <a:t>chynnwys</a:t>
              </a:r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dirty="0" err="1" smtClean="0">
                  <a:solidFill>
                    <a:schemeClr val="accent6">
                      <a:lumMod val="75000"/>
                    </a:schemeClr>
                  </a:solidFill>
                </a:rPr>
                <a:t>pobl</a:t>
              </a:r>
              <a:endParaRPr lang="en-GB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38800" y="5181600"/>
              <a:ext cx="35814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400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GB" b="1" dirty="0" err="1" smtClean="0">
                  <a:solidFill>
                    <a:srgbClr val="00CC99"/>
                  </a:solidFill>
                </a:rPr>
                <a:t>Gwneud</a:t>
              </a:r>
              <a:r>
                <a:rPr lang="en-GB" b="1" dirty="0" smtClean="0">
                  <a:solidFill>
                    <a:srgbClr val="00CC99"/>
                  </a:solidFill>
                </a:rPr>
                <a:t> </a:t>
              </a:r>
              <a:r>
                <a:rPr lang="en-GB" b="1" dirty="0" err="1" smtClean="0">
                  <a:solidFill>
                    <a:srgbClr val="00CC99"/>
                  </a:solidFill>
                </a:rPr>
                <a:t>i</a:t>
              </a:r>
              <a:r>
                <a:rPr lang="en-GB" b="1" dirty="0" smtClean="0">
                  <a:solidFill>
                    <a:srgbClr val="00CC99"/>
                  </a:solidFill>
                </a:rPr>
                <a:t> </a:t>
              </a:r>
              <a:r>
                <a:rPr lang="en-GB" b="1" dirty="0" err="1" smtClean="0">
                  <a:solidFill>
                    <a:srgbClr val="00CC99"/>
                  </a:solidFill>
                </a:rPr>
                <a:t>ceisio</a:t>
              </a:r>
              <a:r>
                <a:rPr lang="en-GB" b="1" dirty="0" smtClean="0">
                  <a:solidFill>
                    <a:srgbClr val="00CC99"/>
                  </a:solidFill>
                </a:rPr>
                <a:t> </a:t>
              </a:r>
              <a:r>
                <a:rPr lang="en-GB" dirty="0" err="1" smtClean="0">
                  <a:solidFill>
                    <a:srgbClr val="00CC99"/>
                  </a:solidFill>
                </a:rPr>
                <a:t>rhoi</a:t>
              </a:r>
              <a:r>
                <a:rPr lang="en-GB" dirty="0" smtClean="0">
                  <a:solidFill>
                    <a:srgbClr val="00CC99"/>
                  </a:solidFill>
                </a:rPr>
                <a:t> </a:t>
              </a:r>
              <a:r>
                <a:rPr lang="en-GB" dirty="0" err="1" smtClean="0">
                  <a:solidFill>
                    <a:srgbClr val="00CC99"/>
                  </a:solidFill>
                </a:rPr>
                <a:t>ateb</a:t>
              </a:r>
              <a:r>
                <a:rPr lang="en-GB" dirty="0" smtClean="0">
                  <a:solidFill>
                    <a:srgbClr val="00CC99"/>
                  </a:solidFill>
                </a:rPr>
                <a:t> I </a:t>
              </a:r>
              <a:r>
                <a:rPr lang="en-GB" dirty="0" err="1" smtClean="0">
                  <a:solidFill>
                    <a:srgbClr val="00CC99"/>
                  </a:solidFill>
                </a:rPr>
                <a:t>bobl</a:t>
              </a:r>
              <a:r>
                <a:rPr lang="en-GB" dirty="0" smtClean="0">
                  <a:solidFill>
                    <a:srgbClr val="00CC99"/>
                  </a:solidFill>
                </a:rPr>
                <a:t> </a:t>
              </a:r>
              <a:r>
                <a:rPr lang="en-GB" dirty="0" err="1" smtClean="0">
                  <a:solidFill>
                    <a:srgbClr val="00CC99"/>
                  </a:solidFill>
                </a:rPr>
                <a:t>sy’n</a:t>
              </a:r>
              <a:r>
                <a:rPr lang="en-GB" dirty="0" smtClean="0">
                  <a:solidFill>
                    <a:srgbClr val="00CC99"/>
                  </a:solidFill>
                </a:rPr>
                <a:t> </a:t>
              </a:r>
              <a:r>
                <a:rPr lang="en-GB" dirty="0" err="1" smtClean="0">
                  <a:solidFill>
                    <a:srgbClr val="00CC99"/>
                  </a:solidFill>
                </a:rPr>
                <a:t>derbyn</a:t>
              </a:r>
              <a:r>
                <a:rPr lang="en-GB" dirty="0" smtClean="0">
                  <a:solidFill>
                    <a:srgbClr val="00CC99"/>
                  </a:solidFill>
                </a:rPr>
                <a:t> </a:t>
              </a:r>
              <a:r>
                <a:rPr lang="en-GB" dirty="0" err="1" smtClean="0">
                  <a:solidFill>
                    <a:srgbClr val="00CC99"/>
                  </a:solidFill>
                </a:rPr>
                <a:t>gwasanaethau</a:t>
              </a:r>
              <a:r>
                <a:rPr lang="en-GB" dirty="0" smtClean="0">
                  <a:solidFill>
                    <a:srgbClr val="00CC99"/>
                  </a:solidFill>
                </a:rPr>
                <a:t> </a:t>
              </a:r>
              <a:r>
                <a:rPr lang="en-GB" dirty="0" err="1" smtClean="0">
                  <a:solidFill>
                    <a:srgbClr val="00CC99"/>
                  </a:solidFill>
                </a:rPr>
                <a:t>yn</a:t>
              </a:r>
              <a:r>
                <a:rPr lang="en-GB" dirty="0" smtClean="0">
                  <a:solidFill>
                    <a:srgbClr val="00CC99"/>
                  </a:solidFill>
                </a:rPr>
                <a:t> </a:t>
              </a:r>
              <a:r>
                <a:rPr lang="en-GB" dirty="0" err="1" smtClean="0">
                  <a:solidFill>
                    <a:srgbClr val="00CC99"/>
                  </a:solidFill>
                </a:rPr>
                <a:t>oddefol</a:t>
              </a:r>
              <a:endParaRPr lang="en-GB" dirty="0" smtClean="0">
                <a:solidFill>
                  <a:srgbClr val="00CC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7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2437" y="2878138"/>
            <a:ext cx="5510213" cy="3294062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40000"/>
              </a:lnSpc>
              <a:spcAft>
                <a:spcPts val="0"/>
              </a:spcAft>
              <a:defRPr/>
            </a:pPr>
            <a:r>
              <a:rPr lang="en-GB" sz="3600" dirty="0" err="1" smtClean="0"/>
              <a:t>llai</a:t>
            </a:r>
            <a:r>
              <a:rPr lang="en-GB" sz="3600" dirty="0" smtClean="0"/>
              <a:t> o </a:t>
            </a:r>
            <a:r>
              <a:rPr lang="en-GB" sz="3600" dirty="0" err="1" smtClean="0"/>
              <a:t>arian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err="1" smtClean="0"/>
              <a:t>llai</a:t>
            </a:r>
            <a:r>
              <a:rPr lang="en-GB" sz="3600" dirty="0" smtClean="0"/>
              <a:t> o staff</a:t>
            </a:r>
            <a:br>
              <a:rPr lang="en-GB" sz="3600" dirty="0" smtClean="0"/>
            </a:br>
            <a:r>
              <a:rPr lang="en-GB" sz="3600" dirty="0" err="1" smtClean="0"/>
              <a:t>mwy</a:t>
            </a:r>
            <a:r>
              <a:rPr lang="en-GB" sz="3600" dirty="0" smtClean="0"/>
              <a:t> o </a:t>
            </a:r>
            <a:r>
              <a:rPr lang="en-GB" sz="3600" dirty="0" err="1" smtClean="0"/>
              <a:t>alw</a:t>
            </a:r>
            <a:endParaRPr lang="en-US" sz="3600" dirty="0" smtClean="0">
              <a:solidFill>
                <a:srgbClr val="82C910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2946976" y="2411414"/>
            <a:ext cx="31416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y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broblem</a:t>
            </a:r>
            <a:r>
              <a:rPr lang="en-US" sz="3600" b="1" dirty="0">
                <a:solidFill>
                  <a:srgbClr val="FF0000"/>
                </a:solidFill>
                <a:latin typeface="Arial Black" charset="0"/>
                <a:cs typeface="Arial Black" charset="0"/>
              </a:rPr>
              <a:t>…</a:t>
            </a:r>
            <a:endParaRPr lang="en-US" sz="3600" dirty="0">
              <a:solidFill>
                <a:srgbClr val="FF0000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98259" y="350386"/>
            <a:ext cx="4462746" cy="1661354"/>
          </a:xfrm>
          <a:prstGeom prst="wedgeEllipseCallout">
            <a:avLst>
              <a:gd name="adj1" fmla="val 33608"/>
              <a:gd name="adj2" fmla="val 66955"/>
            </a:avLst>
          </a:prstGeom>
          <a:solidFill>
            <a:srgbClr val="B547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650" y="716340"/>
            <a:ext cx="4862193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Cydgynhyrchu</a:t>
            </a:r>
            <a:r>
              <a:rPr lang="en-US" sz="3200" b="1" dirty="0" smtClean="0">
                <a:solidFill>
                  <a:schemeClr val="bg1"/>
                </a:solidFill>
                <a:latin typeface="Arial Black"/>
                <a:cs typeface="Arial Black"/>
              </a:rPr>
              <a:t>: 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pam</a:t>
            </a:r>
            <a:r>
              <a:rPr lang="en-US" sz="3200" b="1" dirty="0" smtClean="0">
                <a:solidFill>
                  <a:schemeClr val="bg1"/>
                </a:solidFill>
                <a:latin typeface="Arial Black"/>
                <a:cs typeface="Arial Black"/>
              </a:rPr>
              <a:t>?</a:t>
            </a:r>
            <a:r>
              <a:rPr lang="en-US" sz="3200" b="1" dirty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30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ctrTitle"/>
          </p:nvPr>
        </p:nvSpPr>
        <p:spPr>
          <a:xfrm>
            <a:off x="570971" y="219594"/>
            <a:ext cx="8827691" cy="169068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y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broblem</a:t>
            </a:r>
            <a:r>
              <a:rPr lang="en-US" sz="36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ehangach</a:t>
            </a:r>
            <a:r>
              <a:rPr lang="en-US" sz="36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…</a:t>
            </a:r>
            <a:endParaRPr lang="en-US" sz="3600" dirty="0">
              <a:solidFill>
                <a:srgbClr val="FF0000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0972" y="1699015"/>
            <a:ext cx="8177529" cy="214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sz="2800" i="1" dirty="0" smtClean="0"/>
              <a:t>The world of helping others is built around one-way transactions which send two unintentional messages:</a:t>
            </a:r>
            <a:r>
              <a:rPr lang="en-GB" sz="2800" i="1" dirty="0"/>
              <a:t>	</a:t>
            </a:r>
            <a:r>
              <a:rPr lang="en-GB" sz="2800" i="1" dirty="0" smtClean="0"/>
              <a:t>								</a:t>
            </a:r>
            <a:endParaRPr lang="en-US" sz="1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94653" y="3511976"/>
            <a:ext cx="8177529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sz="2800" i="1" dirty="0"/>
              <a:t>W</a:t>
            </a:r>
            <a:r>
              <a:rPr lang="en-GB" sz="2800" i="1" dirty="0" smtClean="0"/>
              <a:t>e </a:t>
            </a:r>
            <a:r>
              <a:rPr lang="en-GB" sz="2800" i="1" dirty="0"/>
              <a:t>have something you </a:t>
            </a:r>
            <a:r>
              <a:rPr lang="en-GB" sz="2800" i="1" dirty="0" smtClean="0"/>
              <a:t>need,  </a:t>
            </a:r>
            <a:endParaRPr lang="en-GB" sz="2800" i="1" dirty="0"/>
          </a:p>
          <a:p>
            <a:pPr eaLnBrk="1" hangingPunct="1">
              <a:lnSpc>
                <a:spcPct val="120000"/>
              </a:lnSpc>
            </a:pPr>
            <a:r>
              <a:rPr lang="en-GB" sz="2800" i="1" dirty="0"/>
              <a:t>but you have nothing we need or want or </a:t>
            </a:r>
            <a:r>
              <a:rPr lang="en-GB" sz="2800" i="1" dirty="0" smtClean="0"/>
              <a:t>value.</a:t>
            </a:r>
            <a:endParaRPr lang="en-US" sz="2800" i="1" dirty="0" smtClean="0"/>
          </a:p>
          <a:p>
            <a:pPr eaLnBrk="1" hangingPunct="1">
              <a:lnSpc>
                <a:spcPct val="120000"/>
              </a:lnSpc>
            </a:pPr>
            <a:r>
              <a:rPr lang="en-GB" sz="2800" i="1" dirty="0"/>
              <a:t>T</a:t>
            </a:r>
            <a:r>
              <a:rPr lang="en-GB" sz="2800" i="1" dirty="0" smtClean="0"/>
              <a:t>he </a:t>
            </a:r>
            <a:r>
              <a:rPr lang="en-GB" sz="2800" i="1" dirty="0"/>
              <a:t>way to get more help is by </a:t>
            </a:r>
          </a:p>
          <a:p>
            <a:pPr eaLnBrk="1" hangingPunct="1">
              <a:lnSpc>
                <a:spcPct val="120000"/>
              </a:lnSpc>
            </a:pPr>
            <a:r>
              <a:rPr lang="en-GB" sz="2800" i="1" dirty="0"/>
              <a:t>coming back with more </a:t>
            </a:r>
            <a:r>
              <a:rPr lang="en-GB" sz="2800" i="1" dirty="0" smtClean="0"/>
              <a:t>problems.					</a:t>
            </a:r>
            <a:r>
              <a:rPr lang="en-GB" sz="2800" i="1" dirty="0"/>
              <a:t>	</a:t>
            </a:r>
            <a:r>
              <a:rPr lang="en-GB" sz="1600" dirty="0" smtClean="0"/>
              <a:t>Edgar </a:t>
            </a:r>
            <a:r>
              <a:rPr lang="en-GB" sz="1600" dirty="0"/>
              <a:t>Cahn </a:t>
            </a:r>
            <a:endParaRPr lang="en-GB" sz="2800" i="1" dirty="0"/>
          </a:p>
          <a:p>
            <a:pPr eaLnBrk="1" hangingPunct="1"/>
            <a:r>
              <a:rPr lang="en-GB" sz="1800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26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7850" y="4095858"/>
            <a:ext cx="8420100" cy="330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i="1" dirty="0">
                <a:solidFill>
                  <a:srgbClr val="000000"/>
                </a:solidFill>
                <a:cs typeface="Arial Black" charset="0"/>
              </a:rPr>
              <a:t>we understand ourselves, our identities, through our relationships with </a:t>
            </a:r>
            <a:r>
              <a:rPr lang="en-US" sz="3200" i="1" dirty="0" smtClean="0">
                <a:solidFill>
                  <a:srgbClr val="000000"/>
                </a:solidFill>
                <a:cs typeface="Arial Black" charset="0"/>
              </a:rPr>
              <a:t>others…</a:t>
            </a:r>
            <a:r>
              <a:rPr lang="en-US" sz="3200" b="1" i="1" dirty="0" smtClean="0">
                <a:solidFill>
                  <a:srgbClr val="000000"/>
                </a:solidFill>
                <a:cs typeface="Arial Black" charset="0"/>
              </a:rPr>
              <a:t>		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b="1" i="1" dirty="0" smtClean="0">
                <a:solidFill>
                  <a:srgbClr val="000000"/>
                </a:solidFill>
                <a:cs typeface="Arial Black" charset="0"/>
              </a:rPr>
              <a:t>									</a:t>
            </a:r>
            <a:r>
              <a:rPr lang="en-US" sz="1400" dirty="0" err="1" smtClean="0">
                <a:solidFill>
                  <a:srgbClr val="404040"/>
                </a:solidFill>
                <a:cs typeface="Calibri" charset="0"/>
              </a:rPr>
              <a:t>Nunkoosing</a:t>
            </a:r>
            <a:r>
              <a:rPr lang="en-US" sz="1400" dirty="0" smtClean="0">
                <a:solidFill>
                  <a:srgbClr val="404040"/>
                </a:solidFill>
                <a:cs typeface="Calibri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cs typeface="Calibri" charset="0"/>
              </a:rPr>
              <a:t>&amp; Haydon-</a:t>
            </a:r>
            <a:r>
              <a:rPr lang="en-US" sz="1400" dirty="0" err="1">
                <a:solidFill>
                  <a:srgbClr val="404040"/>
                </a:solidFill>
                <a:cs typeface="Calibri" charset="0"/>
              </a:rPr>
              <a:t>Laurelut</a:t>
            </a:r>
            <a:r>
              <a:rPr lang="en-US" sz="1400" dirty="0">
                <a:solidFill>
                  <a:srgbClr val="404040"/>
                </a:solidFill>
                <a:cs typeface="Calibri" charset="0"/>
              </a:rPr>
              <a:t>, 2013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b="1" i="1" dirty="0">
                <a:solidFill>
                  <a:srgbClr val="404040"/>
                </a:solidFill>
                <a:cs typeface="Calibri" charset="0"/>
              </a:rPr>
              <a:t>	</a:t>
            </a:r>
            <a:r>
              <a:rPr lang="en-US" sz="3200" b="1" i="1" dirty="0" smtClean="0">
                <a:solidFill>
                  <a:srgbClr val="404040"/>
                </a:solidFill>
                <a:cs typeface="Calibri" charset="0"/>
              </a:rPr>
              <a:t>				</a:t>
            </a:r>
            <a:endParaRPr lang="en-US" sz="3200" b="1" i="1" dirty="0"/>
          </a:p>
        </p:txBody>
      </p:sp>
      <p:pic>
        <p:nvPicPr>
          <p:cNvPr id="2" name="Picture 1" descr="Screen Shot 2014-10-20 at 22.10.5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33" y="551824"/>
            <a:ext cx="5379508" cy="3238500"/>
          </a:xfrm>
          <a:prstGeom prst="rect">
            <a:avLst/>
          </a:prstGeom>
          <a:ln>
            <a:solidFill>
              <a:srgbClr val="62CC2D"/>
            </a:solidFill>
          </a:ln>
        </p:spPr>
      </p:pic>
      <p:sp>
        <p:nvSpPr>
          <p:cNvPr id="4" name="TextBox 3"/>
          <p:cNvSpPr txBox="1"/>
          <p:nvPr/>
        </p:nvSpPr>
        <p:spPr>
          <a:xfrm rot="5400000">
            <a:off x="8307686" y="2747401"/>
            <a:ext cx="1747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Dimensions </a:t>
            </a:r>
            <a:r>
              <a:rPr lang="en-US" sz="1600" dirty="0" err="1" smtClean="0"/>
              <a:t>Cymru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71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01 at 11.08.1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758">
            <a:off x="406592" y="1722028"/>
            <a:ext cx="4597637" cy="5414396"/>
          </a:xfrm>
          <a:prstGeom prst="rect">
            <a:avLst/>
          </a:prstGeom>
        </p:spPr>
      </p:pic>
      <p:sp>
        <p:nvSpPr>
          <p:cNvPr id="29697" name="TextBox 3"/>
          <p:cNvSpPr txBox="1">
            <a:spLocks noChangeArrowheads="1"/>
          </p:cNvSpPr>
          <p:nvPr/>
        </p:nvSpPr>
        <p:spPr bwMode="auto">
          <a:xfrm>
            <a:off x="577850" y="381000"/>
            <a:ext cx="85026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Cydgynhyrchu</a:t>
            </a:r>
            <a:endParaRPr lang="en-US" sz="3200" dirty="0">
              <a:solidFill>
                <a:srgbClr val="FF0000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57800" y="3168270"/>
            <a:ext cx="4958729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 Black" charset="0"/>
              </a:rPr>
              <a:t>rhannu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 Black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 Black" charset="0"/>
              </a:rPr>
              <a:t>grym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 Black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 Black" charset="0"/>
              </a:rPr>
              <a:t>rhannu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 Black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 Black" charset="0"/>
              </a:rPr>
              <a:t>cyfrifoldeb</a:t>
            </a:r>
            <a:endParaRPr lang="en-US" sz="3200" b="1" dirty="0">
              <a:solidFill>
                <a:srgbClr val="FF0000"/>
              </a:solidFill>
              <a:latin typeface="+mj-lt"/>
              <a:cs typeface="Arial Black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77850" y="914400"/>
            <a:ext cx="9080500" cy="23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b="1" dirty="0" err="1" smtClean="0">
                <a:solidFill>
                  <a:srgbClr val="000000"/>
                </a:solidFill>
                <a:latin typeface="+mj-lt"/>
                <a:cs typeface="Arial Black" charset="0"/>
              </a:rPr>
              <a:t>trafodion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cs typeface="Arial Black" charset="0"/>
              </a:rPr>
              <a:t> un </a:t>
            </a:r>
            <a:r>
              <a:rPr lang="en-US" sz="3200" b="1" dirty="0" err="1" smtClean="0">
                <a:solidFill>
                  <a:srgbClr val="000000"/>
                </a:solidFill>
                <a:latin typeface="+mj-lt"/>
                <a:cs typeface="Arial Black" charset="0"/>
              </a:rPr>
              <a:t>ffordd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cs typeface="Arial Black" charset="0"/>
              </a:rPr>
              <a:t> &gt; </a:t>
            </a:r>
            <a:r>
              <a:rPr lang="en-US" sz="3200" b="1" dirty="0" err="1" smtClean="0">
                <a:solidFill>
                  <a:srgbClr val="000000"/>
                </a:solidFill>
                <a:latin typeface="+mj-lt"/>
                <a:cs typeface="Arial Black" charset="0"/>
              </a:rPr>
              <a:t>perthnasoedd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cs typeface="Arial Black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+mj-lt"/>
                <a:cs typeface="Arial Black" charset="0"/>
              </a:rPr>
              <a:t>er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cs typeface="Arial Black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+mj-lt"/>
                <a:cs typeface="Arial Black" charset="0"/>
              </a:rPr>
              <a:t>budd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cs typeface="Arial Black" charset="0"/>
              </a:rPr>
              <a:t> i </a:t>
            </a:r>
            <a:r>
              <a:rPr lang="en-US" sz="3200" b="1" dirty="0" err="1" smtClean="0">
                <a:solidFill>
                  <a:srgbClr val="000000"/>
                </a:solidFill>
                <a:latin typeface="+mj-lt"/>
                <a:cs typeface="Arial Black" charset="0"/>
              </a:rPr>
              <a:t>bawb</a:t>
            </a:r>
            <a:endParaRPr lang="en-US" sz="3200" b="1" dirty="0" smtClean="0">
              <a:solidFill>
                <a:srgbClr val="000000"/>
              </a:solidFill>
              <a:latin typeface="+mj-lt"/>
              <a:cs typeface="Arial Black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b="1" dirty="0" smtClean="0">
                <a:solidFill>
                  <a:srgbClr val="30B42D"/>
                </a:solidFill>
                <a:cs typeface="Arial Black" charset="0"/>
              </a:rPr>
              <a:t>					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b="1" dirty="0">
                <a:solidFill>
                  <a:srgbClr val="30B42D"/>
                </a:solidFill>
                <a:cs typeface="Arial Black" charset="0"/>
              </a:rPr>
              <a:t>	</a:t>
            </a:r>
            <a:r>
              <a:rPr lang="en-US" sz="3200" b="1" dirty="0" smtClean="0">
                <a:solidFill>
                  <a:srgbClr val="30B42D"/>
                </a:solidFill>
                <a:cs typeface="Arial Black" charset="0"/>
              </a:rPr>
              <a:t>				 </a:t>
            </a:r>
            <a:r>
              <a:rPr lang="en-US" sz="3200" b="1" dirty="0" err="1" smtClean="0">
                <a:solidFill>
                  <a:srgbClr val="30B42D"/>
                </a:solidFill>
                <a:cs typeface="Arial Black" charset="0"/>
              </a:rPr>
              <a:t>economi</a:t>
            </a:r>
            <a:r>
              <a:rPr lang="en-US" sz="3200" b="1" dirty="0" smtClean="0">
                <a:solidFill>
                  <a:srgbClr val="30B42D"/>
                </a:solidFill>
                <a:cs typeface="Arial Black" charset="0"/>
              </a:rPr>
              <a:t> </a:t>
            </a:r>
            <a:r>
              <a:rPr lang="en-US" sz="3200" b="1" dirty="0" err="1" smtClean="0">
                <a:solidFill>
                  <a:srgbClr val="30B42D"/>
                </a:solidFill>
                <a:cs typeface="Arial Black" charset="0"/>
              </a:rPr>
              <a:t>graidd</a:t>
            </a:r>
            <a:r>
              <a:rPr lang="en-US" sz="3200" b="1" dirty="0" smtClean="0">
                <a:solidFill>
                  <a:srgbClr val="30B42D"/>
                </a:solidFill>
                <a:cs typeface="Arial Black" charset="0"/>
              </a:rPr>
              <a:t> </a:t>
            </a:r>
            <a:r>
              <a:rPr lang="en-US" sz="3200" b="1" dirty="0" err="1" smtClean="0">
                <a:solidFill>
                  <a:srgbClr val="30B42D"/>
                </a:solidFill>
                <a:cs typeface="Arial Black" charset="0"/>
              </a:rPr>
              <a:t>gref</a:t>
            </a:r>
            <a:endParaRPr lang="en-US" sz="3200" dirty="0">
              <a:solidFill>
                <a:srgbClr val="30B42D"/>
              </a:solidFill>
              <a:cs typeface="Arial Black" charset="0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latin typeface="+mj-lt"/>
              <a:cs typeface="Arial Black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4761" y="5943600"/>
            <a:ext cx="3286349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 smtClean="0"/>
              <a:t>Prosiect</a:t>
            </a:r>
            <a:r>
              <a:rPr lang="en-US" sz="1600" dirty="0" smtClean="0"/>
              <a:t> </a:t>
            </a:r>
            <a:r>
              <a:rPr lang="en-US" sz="1600" dirty="0" err="1" smtClean="0"/>
              <a:t>Adeiladu</a:t>
            </a:r>
            <a:r>
              <a:rPr lang="en-US" sz="1600" dirty="0" smtClean="0"/>
              <a:t> </a:t>
            </a:r>
            <a:r>
              <a:rPr lang="en-US" sz="1600" dirty="0" err="1" smtClean="0"/>
              <a:t>Cymunedau</a:t>
            </a:r>
            <a:r>
              <a:rPr lang="en-US" sz="1600" dirty="0" smtClean="0"/>
              <a:t> </a:t>
            </a:r>
            <a:r>
              <a:rPr lang="en-US" sz="1600" dirty="0" err="1" smtClean="0"/>
              <a:t>Seiriol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4048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889133" y="1310873"/>
            <a:ext cx="8738261" cy="3284537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40000"/>
              </a:lnSpc>
              <a:spcAft>
                <a:spcPts val="4800"/>
              </a:spcAft>
            </a:pPr>
            <a:r>
              <a:rPr lang="en-US" sz="3200" dirty="0">
                <a:solidFill>
                  <a:srgbClr val="FF0000"/>
                </a:solidFill>
                <a:latin typeface="Calibri" charset="0"/>
                <a:cs typeface="Calibri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Calibri" charset="0"/>
                <a:cs typeface="Calibri" charset="0"/>
              </a:rPr>
            </a:br>
            <a:r>
              <a:rPr lang="en-US" sz="2800" b="1" dirty="0">
                <a:solidFill>
                  <a:srgbClr val="82C910"/>
                </a:solidFill>
                <a:latin typeface="Arial Black" charset="0"/>
                <a:cs typeface="Arial Black" charset="0"/>
              </a:rPr>
              <a:t/>
            </a:r>
            <a:br>
              <a:rPr lang="en-US" sz="2800" b="1" dirty="0">
                <a:solidFill>
                  <a:srgbClr val="82C910"/>
                </a:solidFill>
                <a:latin typeface="Arial Black" charset="0"/>
                <a:cs typeface="Arial Black" charset="0"/>
              </a:rPr>
            </a:br>
            <a:r>
              <a:rPr lang="en-US" sz="2800" dirty="0">
                <a:solidFill>
                  <a:srgbClr val="82C910"/>
                </a:solidFill>
                <a:latin typeface="Calibri" charset="0"/>
                <a:cs typeface="Calibri" charset="0"/>
              </a:rPr>
              <a:t/>
            </a:r>
            <a:br>
              <a:rPr lang="en-US" sz="2800" dirty="0">
                <a:solidFill>
                  <a:srgbClr val="82C910"/>
                </a:solidFill>
                <a:latin typeface="Calibri" charset="0"/>
                <a:cs typeface="Calibri" charset="0"/>
              </a:rPr>
            </a:br>
            <a:r>
              <a:rPr lang="en-US" sz="3200" b="1" dirty="0">
                <a:solidFill>
                  <a:srgbClr val="82C910"/>
                </a:solidFill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82C910"/>
                </a:solidFill>
                <a:latin typeface="Arial" charset="0"/>
                <a:cs typeface="Arial" charset="0"/>
              </a:rPr>
            </a:br>
            <a:r>
              <a:rPr lang="en-US" sz="32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32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0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20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5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25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  <a:t/>
            </a:r>
            <a:b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</a:br>
            <a:endParaRPr lang="en-US" sz="2300" dirty="0">
              <a:solidFill>
                <a:srgbClr val="82C910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98574" y="228600"/>
            <a:ext cx="4057042" cy="1373020"/>
          </a:xfrm>
          <a:prstGeom prst="wedgeEllipseCallout">
            <a:avLst>
              <a:gd name="adj1" fmla="val 45028"/>
              <a:gd name="adj2" fmla="val 52942"/>
            </a:avLst>
          </a:prstGeom>
          <a:solidFill>
            <a:srgbClr val="B547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5239"/>
            <a:ext cx="486219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Cydgynhyrchu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: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unrhyw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reswm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arall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?</a:t>
            </a:r>
            <a:r>
              <a:rPr lang="en-US" sz="2400" b="1" dirty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75150" y="997804"/>
            <a:ext cx="45402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Arial Black" charset="0"/>
              </a:rPr>
              <a:t>am </a:t>
            </a:r>
            <a:r>
              <a:rPr lang="en-US" sz="3600" b="1" dirty="0" err="1" smtClean="0">
                <a:solidFill>
                  <a:srgbClr val="FF0000"/>
                </a:solidFill>
                <a:cs typeface="Arial Black" charset="0"/>
              </a:rPr>
              <a:t>fod</a:t>
            </a:r>
            <a:r>
              <a:rPr lang="en-US" sz="3600" b="1" dirty="0" smtClean="0">
                <a:solidFill>
                  <a:srgbClr val="FF0000"/>
                </a:solidFill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Arial Black" charset="0"/>
              </a:rPr>
              <a:t>rhaid</a:t>
            </a:r>
            <a:r>
              <a:rPr lang="en-US" sz="3600" b="1" dirty="0" smtClean="0">
                <a:solidFill>
                  <a:srgbClr val="FF0000"/>
                </a:solidFill>
                <a:cs typeface="Arial Black" charset="0"/>
              </a:rPr>
              <a:t> i </a:t>
            </a:r>
            <a:r>
              <a:rPr lang="en-US" sz="3600" b="1" dirty="0" err="1" smtClean="0">
                <a:solidFill>
                  <a:srgbClr val="FF0000"/>
                </a:solidFill>
                <a:cs typeface="Arial Black" charset="0"/>
              </a:rPr>
              <a:t>ni</a:t>
            </a:r>
            <a:r>
              <a:rPr lang="en-US" sz="3600" b="1" dirty="0" smtClean="0">
                <a:solidFill>
                  <a:srgbClr val="FF0000"/>
                </a:solidFill>
                <a:cs typeface="Arial Black" charset="0"/>
              </a:rPr>
              <a:t>!</a:t>
            </a:r>
            <a:endParaRPr lang="en-US" sz="3600" b="1" dirty="0">
              <a:solidFill>
                <a:srgbClr val="FF0000"/>
              </a:solidFill>
              <a:cs typeface="Arial Black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33400" y="1752600"/>
            <a:ext cx="9067799" cy="502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Deddf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Gwasanaethau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Cymdeithasol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a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Llesiant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(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Cymru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) 2014</a:t>
            </a:r>
            <a:endParaRPr lang="en-US" sz="2800" b="1" dirty="0" smtClean="0">
              <a:solidFill>
                <a:srgbClr val="C448FF"/>
              </a:solidFill>
              <a:cs typeface="Calibri" charset="0"/>
            </a:endParaRPr>
          </a:p>
          <a:p>
            <a:pPr eaLnBrk="1" hangingPunct="1">
              <a:lnSpc>
                <a:spcPct val="60000"/>
              </a:lnSpc>
            </a:pPr>
            <a:endParaRPr lang="en-US" b="1" dirty="0">
              <a:solidFill>
                <a:srgbClr val="FF0000"/>
              </a:solidFill>
              <a:cs typeface="Calibri" charset="0"/>
            </a:endParaRPr>
          </a:p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Egwyddorion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cydgynhyrchu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wedi’u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hymgorffori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yn</a:t>
            </a:r>
            <a:r>
              <a:rPr lang="en-US" dirty="0" smtClean="0">
                <a:cs typeface="Calibri" charset="0"/>
              </a:rPr>
              <a:t> y cod </a:t>
            </a:r>
            <a:r>
              <a:rPr lang="en-US" dirty="0" err="1" smtClean="0">
                <a:cs typeface="Calibri" charset="0"/>
              </a:rPr>
              <a:t>ymarfer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gorfodol</a:t>
            </a:r>
            <a:r>
              <a:rPr lang="en-US" dirty="0" smtClean="0">
                <a:cs typeface="Calibri" charset="0"/>
              </a:rPr>
              <a:t>  </a:t>
            </a:r>
          </a:p>
          <a:p>
            <a:pPr eaLnBrk="1" hangingPunct="1"/>
            <a:r>
              <a:rPr lang="en-US" dirty="0">
                <a:cs typeface="Calibri" charset="0"/>
              </a:rPr>
              <a:t>	</a:t>
            </a:r>
          </a:p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Comisiynu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wedi’i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gydgynhyrchu</a:t>
            </a:r>
            <a:r>
              <a:rPr lang="en-US" dirty="0" smtClean="0">
                <a:solidFill>
                  <a:srgbClr val="FF0000"/>
                </a:solidFill>
                <a:cs typeface="Calibri" charset="0"/>
              </a:rPr>
              <a:t>: </a:t>
            </a:r>
            <a:r>
              <a:rPr lang="en-US" dirty="0" err="1" smtClean="0">
                <a:cs typeface="Calibri" charset="0"/>
              </a:rPr>
              <a:t>partneriaethau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cyfartal</a:t>
            </a:r>
            <a:r>
              <a:rPr lang="en-US" dirty="0" smtClean="0">
                <a:cs typeface="Calibri" charset="0"/>
              </a:rPr>
              <a:t> – </a:t>
            </a:r>
            <a:r>
              <a:rPr lang="en-US" dirty="0" err="1" smtClean="0">
                <a:cs typeface="Calibri" charset="0"/>
              </a:rPr>
              <a:t>derbynwyr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gwasanaethau</a:t>
            </a:r>
            <a:r>
              <a:rPr lang="en-US" dirty="0" smtClean="0">
                <a:cs typeface="Calibri" charset="0"/>
              </a:rPr>
              <a:t>, staff a </a:t>
            </a:r>
            <a:r>
              <a:rPr lang="en-US" dirty="0" err="1" smtClean="0">
                <a:cs typeface="Calibri" charset="0"/>
              </a:rPr>
              <a:t>chymunedau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ehangach</a:t>
            </a:r>
            <a:endParaRPr lang="en-US" dirty="0">
              <a:cs typeface="Calibri" charset="0"/>
            </a:endParaRPr>
          </a:p>
          <a:p>
            <a:pPr eaLnBrk="1" hangingPunct="1">
              <a:lnSpc>
                <a:spcPct val="50000"/>
              </a:lnSpc>
            </a:pPr>
            <a:endParaRPr lang="en-US" dirty="0">
              <a:cs typeface="Calibri" charset="0"/>
            </a:endParaRPr>
          </a:p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Asesiad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wedi’i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gydgynhyrchu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: </a:t>
            </a:r>
            <a:r>
              <a:rPr lang="en-US" dirty="0" err="1" smtClean="0">
                <a:cs typeface="Calibri" charset="0"/>
              </a:rPr>
              <a:t>beth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yw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ystyr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bywyd</a:t>
            </a:r>
            <a:r>
              <a:rPr lang="en-US" dirty="0" smtClean="0">
                <a:cs typeface="Calibri" charset="0"/>
              </a:rPr>
              <a:t> da </a:t>
            </a:r>
            <a:r>
              <a:rPr lang="en-US" dirty="0" err="1" smtClean="0">
                <a:cs typeface="Calibri" charset="0"/>
              </a:rPr>
              <a:t>i</a:t>
            </a:r>
            <a:r>
              <a:rPr lang="en-US" dirty="0" smtClean="0">
                <a:cs typeface="Calibri" charset="0"/>
              </a:rPr>
              <a:t> chi</a:t>
            </a:r>
            <a:r>
              <a:rPr lang="en-US" dirty="0" smtClean="0">
                <a:cs typeface="Calibri" charset="0"/>
              </a:rPr>
              <a:t>?</a:t>
            </a:r>
            <a:br>
              <a:rPr lang="en-US" dirty="0" smtClean="0">
                <a:cs typeface="Calibri" charset="0"/>
              </a:rPr>
            </a:br>
            <a:r>
              <a:rPr lang="en-US" dirty="0">
                <a:cs typeface="Calibri" charset="0"/>
              </a:rPr>
              <a:t>p</a:t>
            </a:r>
            <a:r>
              <a:rPr lang="en-US" dirty="0" smtClean="0">
                <a:cs typeface="Calibri" charset="0"/>
              </a:rPr>
              <a:t>a </a:t>
            </a:r>
            <a:r>
              <a:rPr lang="en-US" dirty="0" err="1" smtClean="0">
                <a:cs typeface="Calibri" charset="0"/>
              </a:rPr>
              <a:t>gryfderau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allwn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ni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adeiladu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arnyn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nhw</a:t>
            </a:r>
            <a:r>
              <a:rPr lang="en-US" dirty="0" smtClean="0">
                <a:cs typeface="Calibri" charset="0"/>
              </a:rPr>
              <a:t>?</a:t>
            </a:r>
          </a:p>
          <a:p>
            <a:pPr eaLnBrk="1" hangingPunct="1">
              <a:lnSpc>
                <a:spcPct val="50000"/>
              </a:lnSpc>
            </a:pPr>
            <a:endParaRPr lang="en-US" b="1" dirty="0">
              <a:cs typeface="Calibri" charset="0"/>
            </a:endParaRPr>
          </a:p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Gwerthusiad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wedi’i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gydgynhyrchu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: </a:t>
            </a:r>
            <a:r>
              <a:rPr lang="en-US" dirty="0" smtClean="0">
                <a:cs typeface="Calibri" charset="0"/>
              </a:rPr>
              <a:t>o </a:t>
            </a:r>
            <a:r>
              <a:rPr lang="en-US" dirty="0" err="1">
                <a:cs typeface="Calibri" charset="0"/>
              </a:rPr>
              <a:t>d</a:t>
            </a:r>
            <a:r>
              <a:rPr lang="en-US" dirty="0" err="1" smtClean="0">
                <a:cs typeface="Calibri" charset="0"/>
              </a:rPr>
              <a:t>dangosyddion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>
                <a:cs typeface="Calibri" charset="0"/>
              </a:rPr>
              <a:t>p</a:t>
            </a:r>
            <a:r>
              <a:rPr lang="en-US" dirty="0" err="1" smtClean="0">
                <a:cs typeface="Calibri" charset="0"/>
              </a:rPr>
              <a:t>erfformiad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>
                <a:cs typeface="Calibri" charset="0"/>
              </a:rPr>
              <a:t>a</a:t>
            </a:r>
            <a:r>
              <a:rPr lang="en-US" dirty="0" err="1" smtClean="0">
                <a:cs typeface="Calibri" charset="0"/>
              </a:rPr>
              <a:t>llweddol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i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ganlyniadau</a:t>
            </a:r>
            <a:r>
              <a:rPr lang="en-US" dirty="0" smtClean="0">
                <a:cs typeface="Calibri" charset="0"/>
              </a:rPr>
              <a:t> </a:t>
            </a:r>
            <a:r>
              <a:rPr lang="en-US" dirty="0" err="1" smtClean="0">
                <a:cs typeface="Calibri" charset="0"/>
              </a:rPr>
              <a:t>personol</a:t>
            </a:r>
            <a:endParaRPr lang="en-US" dirty="0">
              <a:cs typeface="Calibri" charset="0"/>
            </a:endParaRPr>
          </a:p>
          <a:p>
            <a:pPr eaLnBrk="1" hangingPunct="1">
              <a:lnSpc>
                <a:spcPct val="60000"/>
              </a:lnSpc>
            </a:pPr>
            <a:endParaRPr lang="en-US" dirty="0">
              <a:cs typeface="Calibri" charset="0"/>
            </a:endParaRPr>
          </a:p>
          <a:p>
            <a:pPr eaLnBrk="1" hangingPunct="1"/>
            <a:r>
              <a:rPr lang="en-US" b="1" dirty="0" smtClean="0">
                <a:solidFill>
                  <a:srgbClr val="7634A2"/>
                </a:solidFill>
                <a:cs typeface="Calibri" charset="0"/>
              </a:rPr>
              <a:t>[</a:t>
            </a:r>
            <a:r>
              <a:rPr lang="en-US" b="1" dirty="0" err="1" smtClean="0">
                <a:solidFill>
                  <a:srgbClr val="7634A2"/>
                </a:solidFill>
                <a:cs typeface="Calibri" charset="0"/>
              </a:rPr>
              <a:t>Fframwaith</a:t>
            </a:r>
            <a:r>
              <a:rPr lang="en-US" b="1" dirty="0" smtClean="0">
                <a:solidFill>
                  <a:srgbClr val="7634A2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7634A2"/>
                </a:solidFill>
                <a:cs typeface="Calibri" charset="0"/>
              </a:rPr>
              <a:t>Canlyniadau</a:t>
            </a:r>
            <a:r>
              <a:rPr lang="en-US" b="1" dirty="0" smtClean="0">
                <a:solidFill>
                  <a:srgbClr val="7634A2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7634A2"/>
                </a:solidFill>
                <a:cs typeface="Calibri" charset="0"/>
              </a:rPr>
              <a:t>Cenedlaethol</a:t>
            </a:r>
            <a:r>
              <a:rPr lang="en-US" b="1" dirty="0" smtClean="0">
                <a:solidFill>
                  <a:srgbClr val="7634A2"/>
                </a:solidFill>
                <a:cs typeface="Calibri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127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889133" y="1310873"/>
            <a:ext cx="8738261" cy="3284537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40000"/>
              </a:lnSpc>
              <a:spcAft>
                <a:spcPts val="4800"/>
              </a:spcAft>
            </a:pPr>
            <a:r>
              <a:rPr lang="en-US" sz="3200" dirty="0">
                <a:solidFill>
                  <a:srgbClr val="FF0000"/>
                </a:solidFill>
                <a:latin typeface="Calibri" charset="0"/>
                <a:cs typeface="Calibri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Calibri" charset="0"/>
                <a:cs typeface="Calibri" charset="0"/>
              </a:rPr>
            </a:br>
            <a:r>
              <a:rPr lang="en-US" sz="2800" b="1" dirty="0">
                <a:solidFill>
                  <a:srgbClr val="82C910"/>
                </a:solidFill>
                <a:latin typeface="Arial Black" charset="0"/>
                <a:cs typeface="Arial Black" charset="0"/>
              </a:rPr>
              <a:t/>
            </a:r>
            <a:br>
              <a:rPr lang="en-US" sz="2800" b="1" dirty="0">
                <a:solidFill>
                  <a:srgbClr val="82C910"/>
                </a:solidFill>
                <a:latin typeface="Arial Black" charset="0"/>
                <a:cs typeface="Arial Black" charset="0"/>
              </a:rPr>
            </a:br>
            <a:r>
              <a:rPr lang="en-US" sz="2800" dirty="0">
                <a:solidFill>
                  <a:srgbClr val="82C910"/>
                </a:solidFill>
                <a:latin typeface="Calibri" charset="0"/>
                <a:cs typeface="Calibri" charset="0"/>
              </a:rPr>
              <a:t/>
            </a:r>
            <a:br>
              <a:rPr lang="en-US" sz="2800" dirty="0">
                <a:solidFill>
                  <a:srgbClr val="82C910"/>
                </a:solidFill>
                <a:latin typeface="Calibri" charset="0"/>
                <a:cs typeface="Calibri" charset="0"/>
              </a:rPr>
            </a:br>
            <a:r>
              <a:rPr lang="en-US" sz="3200" b="1" dirty="0">
                <a:solidFill>
                  <a:srgbClr val="82C910"/>
                </a:solidFill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82C910"/>
                </a:solidFill>
                <a:latin typeface="Arial" charset="0"/>
                <a:cs typeface="Arial" charset="0"/>
              </a:rPr>
            </a:br>
            <a:r>
              <a:rPr lang="en-US" sz="32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32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0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20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5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25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  <a:t/>
            </a:r>
            <a:b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</a:br>
            <a:endParaRPr lang="en-US" sz="2300" dirty="0">
              <a:solidFill>
                <a:srgbClr val="82C910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98574" y="228600"/>
            <a:ext cx="4057042" cy="1373020"/>
          </a:xfrm>
          <a:prstGeom prst="wedgeEllipseCallout">
            <a:avLst>
              <a:gd name="adj1" fmla="val 45028"/>
              <a:gd name="adj2" fmla="val 52942"/>
            </a:avLst>
          </a:prstGeom>
          <a:solidFill>
            <a:srgbClr val="B547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5239"/>
            <a:ext cx="486219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Cydgynhyrchu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: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unrhyw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reswm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arall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?</a:t>
            </a:r>
            <a:b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75150" y="997804"/>
            <a:ext cx="4540250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b="1" dirty="0" err="1" smtClean="0">
                <a:solidFill>
                  <a:srgbClr val="FF0000"/>
                </a:solidFill>
                <a:cs typeface="Arial Black" charset="0"/>
              </a:rPr>
              <a:t>gan</a:t>
            </a:r>
            <a:r>
              <a:rPr lang="en-US" sz="3600" b="1" dirty="0" smtClean="0">
                <a:solidFill>
                  <a:srgbClr val="FF0000"/>
                </a:solidFill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Arial Black" charset="0"/>
              </a:rPr>
              <a:t>fod</a:t>
            </a:r>
            <a:r>
              <a:rPr lang="en-US" sz="3600" b="1" dirty="0" smtClean="0">
                <a:solidFill>
                  <a:srgbClr val="FF0000"/>
                </a:solidFill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Arial Black" charset="0"/>
              </a:rPr>
              <a:t>rhaid</a:t>
            </a:r>
            <a:r>
              <a:rPr lang="en-US" sz="3600" b="1" dirty="0" smtClean="0">
                <a:solidFill>
                  <a:srgbClr val="FF0000"/>
                </a:solidFill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Arial Black" charset="0"/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Arial Black" charset="0"/>
              </a:rPr>
              <a:t>ni</a:t>
            </a:r>
            <a:r>
              <a:rPr lang="en-US" sz="3600" b="1" dirty="0" smtClean="0">
                <a:solidFill>
                  <a:srgbClr val="FF0000"/>
                </a:solidFill>
                <a:cs typeface="Arial Black" charset="0"/>
              </a:rPr>
              <a:t>!</a:t>
            </a:r>
            <a:endParaRPr lang="en-US" sz="3600" b="1" dirty="0">
              <a:solidFill>
                <a:srgbClr val="FF0000"/>
              </a:solidFill>
              <a:cs typeface="Arial Black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85800" y="1981200"/>
            <a:ext cx="8834569" cy="46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GB" b="1" dirty="0" err="1" smtClean="0">
                <a:solidFill>
                  <a:srgbClr val="C448FF"/>
                </a:solidFill>
              </a:rPr>
              <a:t>Er</a:t>
            </a:r>
            <a:r>
              <a:rPr lang="en-GB" b="1" dirty="0" smtClean="0">
                <a:solidFill>
                  <a:srgbClr val="C448FF"/>
                </a:solidFill>
              </a:rPr>
              <a:t> </a:t>
            </a:r>
            <a:r>
              <a:rPr lang="en-GB" b="1" dirty="0" err="1" smtClean="0">
                <a:solidFill>
                  <a:srgbClr val="C448FF"/>
                </a:solidFill>
              </a:rPr>
              <a:t>mwyn</a:t>
            </a:r>
            <a:r>
              <a:rPr lang="en-GB" b="1" dirty="0" smtClean="0">
                <a:solidFill>
                  <a:srgbClr val="C448FF"/>
                </a:solidFill>
              </a:rPr>
              <a:t> </a:t>
            </a:r>
            <a:r>
              <a:rPr lang="en-GB" b="1" dirty="0" err="1" smtClean="0">
                <a:solidFill>
                  <a:srgbClr val="C448FF"/>
                </a:solidFill>
              </a:rPr>
              <a:t>cyflawni</a:t>
            </a:r>
            <a:r>
              <a:rPr lang="en-GB" b="1" dirty="0" smtClean="0">
                <a:solidFill>
                  <a:srgbClr val="C448FF"/>
                </a:solidFill>
              </a:rPr>
              <a:t> </a:t>
            </a:r>
            <a:r>
              <a:rPr lang="en-GB" b="1" dirty="0" err="1" smtClean="0">
                <a:solidFill>
                  <a:srgbClr val="C448FF"/>
                </a:solidFill>
              </a:rPr>
              <a:t>dyletswydd</a:t>
            </a:r>
            <a:r>
              <a:rPr lang="en-GB" b="1" dirty="0" smtClean="0">
                <a:solidFill>
                  <a:srgbClr val="C448FF"/>
                </a:solidFill>
              </a:rPr>
              <a:t> y </a:t>
            </a:r>
            <a:r>
              <a:rPr lang="en-GB" b="1" dirty="0" err="1" smtClean="0">
                <a:solidFill>
                  <a:srgbClr val="C448FF"/>
                </a:solidFill>
              </a:rPr>
              <a:t>Ddeddf</a:t>
            </a:r>
            <a:r>
              <a:rPr lang="en-GB" b="1" dirty="0" smtClean="0">
                <a:solidFill>
                  <a:srgbClr val="C448FF"/>
                </a:solidFill>
              </a:rPr>
              <a:t> </a:t>
            </a:r>
            <a:r>
              <a:rPr lang="en-GB" b="1" dirty="0" err="1" smtClean="0">
                <a:solidFill>
                  <a:srgbClr val="C448FF"/>
                </a:solidFill>
              </a:rPr>
              <a:t>mae’n</a:t>
            </a:r>
            <a:r>
              <a:rPr lang="en-GB" b="1" dirty="0" smtClean="0">
                <a:solidFill>
                  <a:srgbClr val="C448FF"/>
                </a:solidFill>
              </a:rPr>
              <a:t> </a:t>
            </a:r>
            <a:r>
              <a:rPr lang="en-GB" b="1" dirty="0" err="1" smtClean="0">
                <a:solidFill>
                  <a:srgbClr val="C448FF"/>
                </a:solidFill>
              </a:rPr>
              <a:t>hanfodol</a:t>
            </a:r>
            <a:r>
              <a:rPr lang="en-GB" b="1" dirty="0" smtClean="0">
                <a:solidFill>
                  <a:srgbClr val="C448FF"/>
                </a:solidFill>
              </a:rPr>
              <a:t> </a:t>
            </a:r>
            <a:r>
              <a:rPr lang="en-GB" b="1" dirty="0" err="1" smtClean="0">
                <a:solidFill>
                  <a:srgbClr val="C448FF"/>
                </a:solidFill>
              </a:rPr>
              <a:t>cael</a:t>
            </a:r>
            <a:r>
              <a:rPr lang="en-GB" b="1" dirty="0" smtClean="0">
                <a:solidFill>
                  <a:srgbClr val="C448FF"/>
                </a:solidFill>
              </a:rPr>
              <a:t> dull </a:t>
            </a:r>
            <a:r>
              <a:rPr lang="en-GB" b="1" dirty="0" err="1" smtClean="0">
                <a:solidFill>
                  <a:srgbClr val="C448FF"/>
                </a:solidFill>
              </a:rPr>
              <a:t>sy’n</a:t>
            </a:r>
            <a:r>
              <a:rPr lang="en-GB" b="1" dirty="0" smtClean="0">
                <a:solidFill>
                  <a:srgbClr val="C448FF"/>
                </a:solidFill>
              </a:rPr>
              <a:t>:</a:t>
            </a:r>
          </a:p>
          <a:p>
            <a:pPr marL="342900" lvl="0" indent="-342900">
              <a:lnSpc>
                <a:spcPts val="3200"/>
              </a:lnSpc>
              <a:buFont typeface="Arial" charset="0"/>
              <a:buChar char="•"/>
            </a:pPr>
            <a:r>
              <a:rPr lang="cy-GB" dirty="0" smtClean="0"/>
              <a:t>Cydnabod pobl fel asedau, sydd â chyfraniad cadarnhaol i’w wneud at gynllunio a gweithredu gwasanaethau</a:t>
            </a:r>
          </a:p>
          <a:p>
            <a:pPr marL="342900" lvl="0" indent="-342900">
              <a:lnSpc>
                <a:spcPts val="3200"/>
              </a:lnSpc>
              <a:buFont typeface="Arial" charset="0"/>
              <a:buChar char="•"/>
            </a:pPr>
            <a:r>
              <a:rPr lang="cy-GB" dirty="0" smtClean="0">
                <a:effectLst/>
              </a:rPr>
              <a:t>Cefnogi a grymuso pobl i gyfrannu at y gwaith o gynllunio a gweithredu gwasanaethau</a:t>
            </a:r>
          </a:p>
          <a:p>
            <a:pPr marL="342900" lvl="0" indent="-342900">
              <a:lnSpc>
                <a:spcPts val="3200"/>
              </a:lnSpc>
              <a:buFont typeface="Arial" charset="0"/>
              <a:buChar char="•"/>
            </a:pPr>
            <a:r>
              <a:rPr lang="cy-GB" dirty="0" smtClean="0"/>
              <a:t>Grymuso pobl i gymryd cyfrifoldeb  am eu lles eu hunain a chyfrannu at hynny</a:t>
            </a:r>
          </a:p>
          <a:p>
            <a:pPr marL="342900" lvl="0" indent="-342900">
              <a:lnSpc>
                <a:spcPts val="3200"/>
              </a:lnSpc>
              <a:buFont typeface="Arial" charset="0"/>
              <a:buChar char="•"/>
            </a:pPr>
            <a:r>
              <a:rPr lang="cy-GB" dirty="0" smtClean="0">
                <a:effectLst/>
              </a:rPr>
              <a:t>Sicrhau bod ymarferwyr yn gweithio mewn partneriaeth â phobl i gyflawni canlyniadau personol ar lefel unigol a gwasanaeth</a:t>
            </a:r>
          </a:p>
          <a:p>
            <a:pPr marL="342900" lvl="0" indent="-342900">
              <a:lnSpc>
                <a:spcPts val="3200"/>
              </a:lnSpc>
              <a:buFont typeface="Arial" charset="0"/>
              <a:buChar char="•"/>
            </a:pPr>
            <a:r>
              <a:rPr lang="cy-GB" dirty="0" smtClean="0"/>
              <a:t>Cynnwys pobl yn y gwaith o gynllunio canlyniadau i wasanaethau.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46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889133" y="1310873"/>
            <a:ext cx="8738261" cy="3284537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40000"/>
              </a:lnSpc>
              <a:spcAft>
                <a:spcPts val="4800"/>
              </a:spcAft>
            </a:pPr>
            <a:r>
              <a:rPr lang="en-US" sz="3200" dirty="0">
                <a:solidFill>
                  <a:srgbClr val="FF0000"/>
                </a:solidFill>
                <a:latin typeface="Calibri" charset="0"/>
                <a:cs typeface="Calibri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Calibri" charset="0"/>
                <a:cs typeface="Calibri" charset="0"/>
              </a:rPr>
            </a:br>
            <a:r>
              <a:rPr lang="en-US" sz="2800" b="1" dirty="0">
                <a:solidFill>
                  <a:srgbClr val="82C910"/>
                </a:solidFill>
                <a:latin typeface="Arial Black" charset="0"/>
                <a:cs typeface="Arial Black" charset="0"/>
              </a:rPr>
              <a:t/>
            </a:r>
            <a:br>
              <a:rPr lang="en-US" sz="2800" b="1" dirty="0">
                <a:solidFill>
                  <a:srgbClr val="82C910"/>
                </a:solidFill>
                <a:latin typeface="Arial Black" charset="0"/>
                <a:cs typeface="Arial Black" charset="0"/>
              </a:rPr>
            </a:br>
            <a:r>
              <a:rPr lang="en-US" sz="2800" dirty="0">
                <a:solidFill>
                  <a:srgbClr val="82C910"/>
                </a:solidFill>
                <a:latin typeface="Calibri" charset="0"/>
                <a:cs typeface="Calibri" charset="0"/>
              </a:rPr>
              <a:t/>
            </a:r>
            <a:br>
              <a:rPr lang="en-US" sz="2800" dirty="0">
                <a:solidFill>
                  <a:srgbClr val="82C910"/>
                </a:solidFill>
                <a:latin typeface="Calibri" charset="0"/>
                <a:cs typeface="Calibri" charset="0"/>
              </a:rPr>
            </a:br>
            <a:r>
              <a:rPr lang="en-US" sz="3200" b="1" dirty="0">
                <a:solidFill>
                  <a:srgbClr val="82C910"/>
                </a:solidFill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82C910"/>
                </a:solidFill>
                <a:latin typeface="Arial" charset="0"/>
                <a:cs typeface="Arial" charset="0"/>
              </a:rPr>
            </a:br>
            <a:r>
              <a:rPr lang="en-US" sz="32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32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0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20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5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25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  <a:t/>
            </a:r>
            <a:b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</a:br>
            <a:endParaRPr lang="en-US" sz="2300" dirty="0">
              <a:solidFill>
                <a:srgbClr val="82C910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60822" y="304800"/>
            <a:ext cx="4462746" cy="1510322"/>
          </a:xfrm>
          <a:prstGeom prst="wedgeEllipseCallout">
            <a:avLst>
              <a:gd name="adj1" fmla="val 45028"/>
              <a:gd name="adj2" fmla="val 52942"/>
            </a:avLst>
          </a:prstGeom>
          <a:solidFill>
            <a:srgbClr val="B547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100" y="550090"/>
            <a:ext cx="486219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Cydgynhyrchu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: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unrhyw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reswm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arall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?</a:t>
            </a:r>
            <a:r>
              <a:rPr lang="en-US" sz="3200" b="1" dirty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n-US" sz="3200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92825" y="2209801"/>
            <a:ext cx="8494052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Canllawiau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ar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weithio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gyda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Chymunedau</a:t>
            </a:r>
            <a:endParaRPr lang="en-US" b="1" dirty="0">
              <a:solidFill>
                <a:srgbClr val="FF0000"/>
              </a:solidFill>
              <a:cs typeface="Calibri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cynnwys</a:t>
            </a:r>
            <a:r>
              <a:rPr lang="en-US" dirty="0" smtClean="0"/>
              <a:t> </a:t>
            </a:r>
            <a:r>
              <a:rPr lang="en-US" dirty="0" err="1" smtClean="0"/>
              <a:t>cymunedau</a:t>
            </a:r>
            <a:r>
              <a:rPr lang="en-US" dirty="0" smtClean="0"/>
              <a:t>, </a:t>
            </a:r>
            <a:r>
              <a:rPr lang="en-US" dirty="0" err="1" smtClean="0"/>
              <a:t>defnyddwyr</a:t>
            </a:r>
            <a:r>
              <a:rPr lang="en-US" dirty="0" smtClean="0"/>
              <a:t> </a:t>
            </a:r>
            <a:r>
              <a:rPr lang="en-US" dirty="0" err="1" smtClean="0"/>
              <a:t>gwasanaethau</a:t>
            </a:r>
            <a:r>
              <a:rPr lang="en-US" dirty="0" smtClean="0"/>
              <a:t> a </a:t>
            </a:r>
            <a:r>
              <a:rPr lang="en-US" dirty="0" err="1" smtClean="0"/>
              <a:t>sefydliadau</a:t>
            </a:r>
            <a:r>
              <a:rPr lang="en-US" dirty="0" smtClean="0"/>
              <a:t> </a:t>
            </a:r>
            <a:r>
              <a:rPr lang="en-US" dirty="0" err="1" smtClean="0"/>
              <a:t>wrth</a:t>
            </a:r>
            <a:r>
              <a:rPr lang="en-US" dirty="0" smtClean="0"/>
              <a:t> </a:t>
            </a:r>
            <a:r>
              <a:rPr lang="en-US" dirty="0" err="1" smtClean="0"/>
              <a:t>ddiffinio</a:t>
            </a:r>
            <a:r>
              <a:rPr lang="en-US" dirty="0" smtClean="0"/>
              <a:t> </a:t>
            </a:r>
            <a:r>
              <a:rPr lang="en-US" dirty="0" err="1" smtClean="0"/>
              <a:t>problemau</a:t>
            </a:r>
            <a:r>
              <a:rPr lang="en-US" dirty="0" smtClean="0"/>
              <a:t> a </a:t>
            </a:r>
            <a:r>
              <a:rPr lang="en-US" dirty="0" err="1" smtClean="0"/>
              <a:t>nodi</a:t>
            </a:r>
            <a:r>
              <a:rPr lang="en-US" dirty="0" smtClean="0"/>
              <a:t>, </a:t>
            </a:r>
            <a:r>
              <a:rPr lang="en-US" dirty="0" err="1" smtClean="0"/>
              <a:t>cynllunio</a:t>
            </a:r>
            <a:r>
              <a:rPr lang="en-US" dirty="0" smtClean="0"/>
              <a:t>, </a:t>
            </a:r>
            <a:r>
              <a:rPr lang="en-US" dirty="0" err="1" smtClean="0"/>
              <a:t>darparu</a:t>
            </a:r>
            <a:r>
              <a:rPr lang="en-US" dirty="0" smtClean="0"/>
              <a:t> a </a:t>
            </a:r>
            <a:r>
              <a:rPr lang="en-US" dirty="0" err="1" smtClean="0"/>
              <a:t>gwerthuso</a:t>
            </a:r>
            <a:r>
              <a:rPr lang="en-US" dirty="0" smtClean="0"/>
              <a:t> </a:t>
            </a:r>
            <a:r>
              <a:rPr lang="en-US" dirty="0" err="1" smtClean="0"/>
              <a:t>dulliau</a:t>
            </a:r>
            <a:r>
              <a:rPr lang="en-US" dirty="0" smtClean="0"/>
              <a:t> </a:t>
            </a:r>
            <a:r>
              <a:rPr lang="en-US" dirty="0" err="1" smtClean="0"/>
              <a:t>newydd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cydnabod</a:t>
            </a:r>
            <a:r>
              <a:rPr lang="en-US" dirty="0" smtClean="0"/>
              <a:t> </a:t>
            </a:r>
            <a:r>
              <a:rPr lang="en-US" dirty="0" err="1" smtClean="0"/>
              <a:t>bod</a:t>
            </a:r>
            <a:r>
              <a:rPr lang="en-US" dirty="0" smtClean="0"/>
              <a:t> </a:t>
            </a:r>
            <a:r>
              <a:rPr lang="en-US" dirty="0" err="1" smtClean="0"/>
              <a:t>cyfrifoldeb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cael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rannu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wella</a:t>
            </a:r>
            <a:r>
              <a:rPr lang="en-US" dirty="0" smtClean="0"/>
              <a:t> </a:t>
            </a:r>
            <a:r>
              <a:rPr lang="en-US" dirty="0" err="1" smtClean="0"/>
              <a:t>gwasanaethau</a:t>
            </a:r>
            <a:r>
              <a:rPr lang="en-US" dirty="0" smtClean="0"/>
              <a:t>, </a:t>
            </a:r>
            <a:r>
              <a:rPr lang="en-US" dirty="0" err="1" smtClean="0"/>
              <a:t>gan</a:t>
            </a:r>
            <a:r>
              <a:rPr lang="en-US" dirty="0" smtClean="0"/>
              <a:t> </a:t>
            </a:r>
            <a:r>
              <a:rPr lang="en-US" dirty="0" err="1" smtClean="0"/>
              <a:t>ganolbwyntio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ganlyniadau</a:t>
            </a:r>
            <a:r>
              <a:rPr lang="en-US" dirty="0" smtClean="0"/>
              <a:t> ac </a:t>
            </a:r>
            <a:r>
              <a:rPr lang="en-US" dirty="0" err="1" smtClean="0"/>
              <a:t>asedau</a:t>
            </a:r>
            <a:endParaRPr lang="en-US" dirty="0"/>
          </a:p>
          <a:p>
            <a:pPr eaLnBrk="1" hangingPunct="1">
              <a:lnSpc>
                <a:spcPct val="60000"/>
              </a:lnSpc>
            </a:pPr>
            <a:r>
              <a:rPr lang="en-US" dirty="0">
                <a:cs typeface="Calibri" charset="0"/>
              </a:rPr>
              <a:t>	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Gofal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iechyd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darbodus</a:t>
            </a:r>
            <a:endParaRPr lang="en-US" sz="2800" dirty="0">
              <a:cs typeface="Calibri" charset="0"/>
            </a:endParaRPr>
          </a:p>
          <a:p>
            <a:pPr eaLnBrk="1" hangingPunct="1"/>
            <a:r>
              <a:rPr lang="en-US" dirty="0" err="1" smtClean="0"/>
              <a:t>Sicrhau</a:t>
            </a:r>
            <a:r>
              <a:rPr lang="en-US" dirty="0" smtClean="0"/>
              <a:t> </a:t>
            </a:r>
            <a:r>
              <a:rPr lang="en-US" dirty="0" err="1" smtClean="0"/>
              <a:t>iechyd</a:t>
            </a:r>
            <a:r>
              <a:rPr lang="en-US" dirty="0" smtClean="0"/>
              <a:t> a </a:t>
            </a:r>
            <a:r>
              <a:rPr lang="en-US" dirty="0" err="1" smtClean="0"/>
              <a:t>lles</a:t>
            </a:r>
            <a:r>
              <a:rPr lang="en-US" dirty="0" smtClean="0"/>
              <a:t> </a:t>
            </a:r>
            <a:r>
              <a:rPr lang="en-US" dirty="0" err="1" smtClean="0"/>
              <a:t>gyda’r</a:t>
            </a:r>
            <a:r>
              <a:rPr lang="en-US" dirty="0" smtClean="0"/>
              <a:t> </a:t>
            </a:r>
            <a:r>
              <a:rPr lang="en-US" dirty="0" err="1" smtClean="0"/>
              <a:t>cyhoedd</a:t>
            </a:r>
            <a:r>
              <a:rPr lang="en-US" dirty="0" smtClean="0"/>
              <a:t>, </a:t>
            </a:r>
            <a:r>
              <a:rPr lang="en-US" dirty="0" err="1" smtClean="0"/>
              <a:t>cleifion</a:t>
            </a:r>
            <a:r>
              <a:rPr lang="en-US" dirty="0" smtClean="0"/>
              <a:t> a </a:t>
            </a:r>
            <a:r>
              <a:rPr lang="en-US" dirty="0" err="1" smtClean="0"/>
              <a:t>gweithwyr</a:t>
            </a:r>
            <a:r>
              <a:rPr lang="en-US" dirty="0" smtClean="0"/>
              <a:t> </a:t>
            </a:r>
            <a:r>
              <a:rPr lang="en-US" dirty="0" err="1" smtClean="0"/>
              <a:t>proffesiynol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partneriaid</a:t>
            </a:r>
            <a:r>
              <a:rPr lang="en-US" dirty="0" smtClean="0"/>
              <a:t> </a:t>
            </a:r>
            <a:r>
              <a:rPr lang="en-US" dirty="0" err="1" smtClean="0"/>
              <a:t>cyfartal</a:t>
            </a:r>
            <a:r>
              <a:rPr lang="en-US" dirty="0" smtClean="0"/>
              <a:t> </a:t>
            </a:r>
            <a:r>
              <a:rPr lang="en-US" b="1" dirty="0" err="1" smtClean="0"/>
              <a:t>drwy</a:t>
            </a:r>
            <a:r>
              <a:rPr lang="en-US" b="1" dirty="0" smtClean="0"/>
              <a:t> </a:t>
            </a:r>
            <a:r>
              <a:rPr lang="en-US" b="1" dirty="0" err="1" smtClean="0"/>
              <a:t>gydgynhyrchu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87900" y="1150204"/>
            <a:ext cx="3136900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Arial Black" charset="0"/>
              </a:rPr>
              <a:t>a…</a:t>
            </a:r>
            <a:endParaRPr lang="en-US" sz="3600" b="1" dirty="0">
              <a:solidFill>
                <a:srgbClr val="FF0000"/>
              </a:solidFill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889133" y="1310873"/>
            <a:ext cx="8738261" cy="3284537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40000"/>
              </a:lnSpc>
              <a:spcAft>
                <a:spcPts val="4800"/>
              </a:spcAft>
            </a:pPr>
            <a:r>
              <a:rPr lang="en-US" sz="3200" dirty="0">
                <a:solidFill>
                  <a:srgbClr val="FF0000"/>
                </a:solidFill>
                <a:latin typeface="Calibri" charset="0"/>
                <a:cs typeface="Calibri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Calibri" charset="0"/>
                <a:cs typeface="Calibri" charset="0"/>
              </a:rPr>
            </a:br>
            <a:r>
              <a:rPr lang="en-US" sz="2800" b="1" dirty="0">
                <a:solidFill>
                  <a:srgbClr val="82C910"/>
                </a:solidFill>
                <a:latin typeface="Arial Black" charset="0"/>
                <a:cs typeface="Arial Black" charset="0"/>
              </a:rPr>
              <a:t/>
            </a:r>
            <a:br>
              <a:rPr lang="en-US" sz="2800" b="1" dirty="0">
                <a:solidFill>
                  <a:srgbClr val="82C910"/>
                </a:solidFill>
                <a:latin typeface="Arial Black" charset="0"/>
                <a:cs typeface="Arial Black" charset="0"/>
              </a:rPr>
            </a:br>
            <a:r>
              <a:rPr lang="en-US" sz="2800" dirty="0">
                <a:solidFill>
                  <a:srgbClr val="82C910"/>
                </a:solidFill>
                <a:latin typeface="Calibri" charset="0"/>
                <a:cs typeface="Calibri" charset="0"/>
              </a:rPr>
              <a:t/>
            </a:r>
            <a:br>
              <a:rPr lang="en-US" sz="2800" dirty="0">
                <a:solidFill>
                  <a:srgbClr val="82C910"/>
                </a:solidFill>
                <a:latin typeface="Calibri" charset="0"/>
                <a:cs typeface="Calibri" charset="0"/>
              </a:rPr>
            </a:br>
            <a:r>
              <a:rPr lang="en-US" sz="3200" b="1" dirty="0">
                <a:solidFill>
                  <a:srgbClr val="82C910"/>
                </a:solidFill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82C910"/>
                </a:solidFill>
                <a:latin typeface="Arial" charset="0"/>
                <a:cs typeface="Arial" charset="0"/>
              </a:rPr>
            </a:br>
            <a:r>
              <a:rPr lang="en-US" sz="32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32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0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20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5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25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  <a:t/>
            </a:r>
            <a:b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</a:br>
            <a:endParaRPr lang="en-US" sz="2300" dirty="0">
              <a:solidFill>
                <a:srgbClr val="82C910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80267" y="1905774"/>
            <a:ext cx="884712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Adroddiad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y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Prif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Swyddog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Meddygol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2016</a:t>
            </a:r>
          </a:p>
          <a:p>
            <a:r>
              <a:rPr lang="en-US" b="1" dirty="0" err="1" smtClean="0">
                <a:solidFill>
                  <a:srgbClr val="0070C0"/>
                </a:solidFill>
                <a:cs typeface="Calibri" charset="0"/>
              </a:rPr>
              <a:t>Adfer</a:t>
            </a:r>
            <a:r>
              <a:rPr lang="en-US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cs typeface="Calibri" charset="0"/>
              </a:rPr>
              <a:t>cydbwysedd</a:t>
            </a:r>
            <a:r>
              <a:rPr lang="en-US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cs typeface="Calibri" charset="0"/>
              </a:rPr>
              <a:t>i</a:t>
            </a:r>
            <a:r>
              <a:rPr lang="en-US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cs typeface="Calibri" charset="0"/>
              </a:rPr>
              <a:t>ofal</a:t>
            </a:r>
            <a:r>
              <a:rPr lang="en-US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cs typeface="Calibri" charset="0"/>
              </a:rPr>
              <a:t>iechyd</a:t>
            </a:r>
            <a:r>
              <a:rPr lang="en-US" b="1" dirty="0" smtClean="0">
                <a:solidFill>
                  <a:srgbClr val="0070C0"/>
                </a:solidFill>
                <a:cs typeface="Calibri" charset="0"/>
              </a:rPr>
              <a:t>:</a:t>
            </a:r>
          </a:p>
          <a:p>
            <a:r>
              <a:rPr lang="en-US" b="1" dirty="0" err="1" smtClean="0">
                <a:solidFill>
                  <a:srgbClr val="0070C0"/>
                </a:solidFill>
                <a:cs typeface="Calibri" charset="0"/>
              </a:rPr>
              <a:t>gweithio</a:t>
            </a:r>
            <a:r>
              <a:rPr lang="en-US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cs typeface="Calibri" charset="0"/>
              </a:rPr>
              <a:t>mewn</a:t>
            </a:r>
            <a:r>
              <a:rPr lang="en-US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cs typeface="Calibri" charset="0"/>
              </a:rPr>
              <a:t>partneriaeth</a:t>
            </a:r>
            <a:r>
              <a:rPr lang="en-US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cs typeface="Calibri" charset="0"/>
              </a:rPr>
              <a:t>i</a:t>
            </a:r>
            <a:r>
              <a:rPr lang="en-US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cs typeface="Calibri" charset="0"/>
              </a:rPr>
              <a:t>leihau</a:t>
            </a:r>
            <a:r>
              <a:rPr lang="en-US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cs typeface="Calibri" charset="0"/>
              </a:rPr>
              <a:t>annhegwch</a:t>
            </a:r>
            <a:r>
              <a:rPr lang="en-US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cs typeface="Calibri" charset="0"/>
              </a:rPr>
              <a:t>cymdeithasol</a:t>
            </a:r>
            <a:endParaRPr lang="en-US" b="1" dirty="0" smtClean="0">
              <a:solidFill>
                <a:srgbClr val="0070C0"/>
              </a:solidFill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5616" y="947262"/>
            <a:ext cx="3136900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Arial Black" charset="0"/>
              </a:rPr>
              <a:t>ac…</a:t>
            </a:r>
            <a:endParaRPr lang="en-US" sz="3600" b="1" dirty="0">
              <a:solidFill>
                <a:srgbClr val="FF0000"/>
              </a:solidFill>
              <a:cs typeface="Arial Black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98574" y="228600"/>
            <a:ext cx="4057042" cy="1373020"/>
          </a:xfrm>
          <a:prstGeom prst="wedgeEllipseCallout">
            <a:avLst>
              <a:gd name="adj1" fmla="val 45028"/>
              <a:gd name="adj2" fmla="val 52942"/>
            </a:avLst>
          </a:prstGeom>
          <a:solidFill>
            <a:srgbClr val="B547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05239"/>
            <a:ext cx="486219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Cydgynhyrchu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: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unrhyw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reswm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arall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?</a:t>
            </a:r>
            <a:b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0267" y="6282838"/>
            <a:ext cx="1647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Bunker </a:t>
            </a:r>
            <a:r>
              <a:rPr lang="en-US" sz="1600" i="1" smtClean="0"/>
              <a:t>et al </a:t>
            </a:r>
            <a:r>
              <a:rPr lang="en-US" sz="1600" smtClean="0"/>
              <a:t>1995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52600" y="3277937"/>
            <a:ext cx="6934200" cy="3029427"/>
            <a:chOff x="1752600" y="3277937"/>
            <a:chExt cx="6934200" cy="30294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8" t="10676" r="4268" b="6714"/>
            <a:stretch/>
          </p:blipFill>
          <p:spPr>
            <a:xfrm>
              <a:off x="2427095" y="3277937"/>
              <a:ext cx="4856473" cy="302942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562600" y="3295173"/>
              <a:ext cx="3124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 err="1" smtClean="0"/>
                <a:t>Economiadd-gymdeithasol</a:t>
              </a:r>
              <a:endParaRPr lang="en-GB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93416" y="3657600"/>
              <a:ext cx="23261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b="1" dirty="0" err="1" smtClean="0"/>
                <a:t>Gofal</a:t>
              </a:r>
              <a:r>
                <a:rPr lang="en-GB" sz="2000" b="1" dirty="0" smtClean="0"/>
                <a:t> </a:t>
              </a:r>
              <a:r>
                <a:rPr lang="en-GB" sz="2000" b="1" dirty="0" err="1" smtClean="0"/>
                <a:t>iechyd</a:t>
              </a:r>
              <a:endParaRPr lang="en-GB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2600" y="5105400"/>
              <a:ext cx="23261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b="1" dirty="0" err="1" smtClean="0"/>
                <a:t>Amgylcheddol</a:t>
              </a:r>
              <a:endParaRPr lang="en-GB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7999" y="5791200"/>
              <a:ext cx="176116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b="1" dirty="0" err="1" smtClean="0"/>
                <a:t>Geneteg</a:t>
              </a:r>
              <a:endParaRPr lang="en-GB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779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256228" y="205490"/>
            <a:ext cx="5399923" cy="1827489"/>
          </a:xfrm>
          <a:prstGeom prst="wedgeEllipseCallout">
            <a:avLst>
              <a:gd name="adj1" fmla="val -52334"/>
              <a:gd name="adj2" fmla="val 58551"/>
            </a:avLst>
          </a:prstGeom>
          <a:solidFill>
            <a:srgbClr val="3366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33162"/>
            <a:ext cx="4688201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Cydgynhyrchu</a:t>
            </a:r>
            <a:r>
              <a:rPr lang="en-US" sz="4000" b="1" dirty="0" smtClean="0">
                <a:solidFill>
                  <a:schemeClr val="bg1"/>
                </a:solidFill>
                <a:latin typeface="Arial Black"/>
                <a:cs typeface="Arial Black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beth</a:t>
            </a:r>
            <a:r>
              <a:rPr lang="en-US" sz="4000" b="1" dirty="0" smtClean="0">
                <a:solidFill>
                  <a:schemeClr val="bg1"/>
                </a:solidFill>
                <a:latin typeface="Arial Black"/>
                <a:cs typeface="Arial Black"/>
              </a:rPr>
              <a:t>?</a:t>
            </a:r>
            <a:r>
              <a:rPr lang="en-US" b="1" dirty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25501" y="2743201"/>
            <a:ext cx="8738261" cy="3284537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40000"/>
              </a:lnSpc>
              <a:spcAft>
                <a:spcPts val="4800"/>
              </a:spcAft>
            </a:pPr>
            <a:r>
              <a:rPr lang="en-US" sz="3200" dirty="0">
                <a:solidFill>
                  <a:srgbClr val="FF0000"/>
                </a:solidFill>
                <a:latin typeface="Calibri" charset="0"/>
                <a:cs typeface="Calibri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Calibri" charset="0"/>
                <a:cs typeface="Calibri" charset="0"/>
              </a:rPr>
            </a:br>
            <a:r>
              <a:rPr lang="en-US" sz="2800" dirty="0">
                <a:solidFill>
                  <a:srgbClr val="82C910"/>
                </a:solidFill>
                <a:latin typeface="Calibri" charset="0"/>
                <a:cs typeface="Calibri" charset="0"/>
              </a:rPr>
              <a:t/>
            </a:r>
            <a:br>
              <a:rPr lang="en-US" sz="2800" dirty="0">
                <a:solidFill>
                  <a:srgbClr val="82C910"/>
                </a:solidFill>
                <a:latin typeface="Calibri" charset="0"/>
                <a:cs typeface="Calibri" charset="0"/>
              </a:rPr>
            </a:br>
            <a:r>
              <a:rPr lang="en-US" sz="3600" b="1" dirty="0" smtClean="0">
                <a:solidFill>
                  <a:srgbClr val="404040"/>
                </a:solidFill>
                <a:latin typeface="Calibri" charset="0"/>
                <a:cs typeface="Calibri" charset="0"/>
              </a:rPr>
              <a:t>dull </a:t>
            </a:r>
            <a:r>
              <a:rPr lang="en-US" sz="3600" b="1" dirty="0" err="1" smtClean="0">
                <a:solidFill>
                  <a:srgbClr val="404040"/>
                </a:solidFill>
                <a:latin typeface="Calibri" charset="0"/>
                <a:cs typeface="Calibri" charset="0"/>
              </a:rPr>
              <a:t>seiliedig</a:t>
            </a:r>
            <a:r>
              <a:rPr lang="en-US" sz="3600" b="1" dirty="0" smtClean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3600" b="1" dirty="0" err="1" smtClean="0">
                <a:solidFill>
                  <a:srgbClr val="404040"/>
                </a:solidFill>
                <a:latin typeface="Calibri" charset="0"/>
                <a:cs typeface="Calibri" charset="0"/>
              </a:rPr>
              <a:t>ar</a:t>
            </a:r>
            <a:r>
              <a:rPr lang="en-US" sz="3600" b="1" dirty="0" smtClean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3600" b="1" dirty="0" err="1" smtClean="0">
                <a:solidFill>
                  <a:srgbClr val="404040"/>
                </a:solidFill>
                <a:latin typeface="Calibri" charset="0"/>
                <a:cs typeface="Calibri" charset="0"/>
              </a:rPr>
              <a:t>asedau</a:t>
            </a:r>
            <a:r>
              <a:rPr lang="en-US" sz="3600" b="1" dirty="0" smtClean="0">
                <a:solidFill>
                  <a:srgbClr val="404040"/>
                </a:solidFill>
                <a:latin typeface="Calibri" charset="0"/>
                <a:cs typeface="Calibri" charset="0"/>
              </a:rPr>
              <a:t> o </a:t>
            </a:r>
            <a:r>
              <a:rPr lang="en-US" sz="3600" b="1" dirty="0" err="1" smtClean="0">
                <a:solidFill>
                  <a:srgbClr val="404040"/>
                </a:solidFill>
                <a:latin typeface="Calibri" charset="0"/>
                <a:cs typeface="Calibri" charset="0"/>
              </a:rPr>
              <a:t>ymdrin</a:t>
            </a:r>
            <a:r>
              <a:rPr lang="en-US" sz="3600" b="1" dirty="0" smtClean="0">
                <a:solidFill>
                  <a:srgbClr val="404040"/>
                </a:solidFill>
                <a:latin typeface="Calibri" charset="0"/>
                <a:cs typeface="Calibri" charset="0"/>
              </a:rPr>
              <a:t> â </a:t>
            </a:r>
            <a:r>
              <a:rPr lang="en-US" sz="3600" b="1" dirty="0" err="1" smtClean="0">
                <a:solidFill>
                  <a:srgbClr val="404040"/>
                </a:solidFill>
                <a:latin typeface="Calibri" charset="0"/>
                <a:cs typeface="Calibri" charset="0"/>
              </a:rPr>
              <a:t>gwasanaethau</a:t>
            </a:r>
            <a:r>
              <a:rPr lang="en-US" sz="3600" b="1" dirty="0" smtClean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3600" b="1" dirty="0" err="1" smtClean="0">
                <a:solidFill>
                  <a:srgbClr val="404040"/>
                </a:solidFill>
                <a:latin typeface="Calibri" charset="0"/>
                <a:cs typeface="Calibri" charset="0"/>
              </a:rPr>
              <a:t>cyhoeddus</a:t>
            </a:r>
            <a:r>
              <a:rPr lang="en-US" sz="3600" b="1" dirty="0" smtClean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3600" b="1" dirty="0" err="1" smtClean="0">
                <a:solidFill>
                  <a:srgbClr val="404040"/>
                </a:solidFill>
                <a:latin typeface="Calibri" charset="0"/>
                <a:cs typeface="Calibri" charset="0"/>
              </a:rPr>
              <a:t>sy’n</a:t>
            </a:r>
            <a:r>
              <a:rPr lang="en-US" sz="3600" b="1" dirty="0" smtClean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3600" b="1" dirty="0" err="1" smtClean="0">
                <a:solidFill>
                  <a:srgbClr val="404040"/>
                </a:solidFill>
                <a:latin typeface="Calibri" charset="0"/>
                <a:cs typeface="Calibri" charset="0"/>
              </a:rPr>
              <a:t>galluogi</a:t>
            </a:r>
            <a:r>
              <a:rPr lang="en-US" sz="3600" b="1" dirty="0" smtClean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3600" b="1" dirty="0" err="1" smtClean="0">
                <a:solidFill>
                  <a:srgbClr val="404040"/>
                </a:solidFill>
                <a:latin typeface="Calibri" charset="0"/>
                <a:cs typeface="Calibri" charset="0"/>
              </a:rPr>
              <a:t>dinasyddion</a:t>
            </a:r>
            <a:r>
              <a:rPr lang="en-US" sz="3600" b="1" dirty="0" smtClean="0">
                <a:solidFill>
                  <a:srgbClr val="404040"/>
                </a:solidFill>
                <a:latin typeface="Calibri" charset="0"/>
                <a:cs typeface="Calibri" charset="0"/>
              </a:rPr>
              <a:t> a </a:t>
            </a:r>
            <a:r>
              <a:rPr lang="en-US" sz="3600" b="1" dirty="0" err="1" smtClean="0">
                <a:solidFill>
                  <a:srgbClr val="404040"/>
                </a:solidFill>
                <a:latin typeface="Calibri" charset="0"/>
                <a:cs typeface="Calibri" charset="0"/>
              </a:rPr>
              <a:t>gweithwyr</a:t>
            </a:r>
            <a:r>
              <a:rPr lang="en-US" sz="3600" b="1" dirty="0" smtClean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3600" b="1" dirty="0" err="1" smtClean="0">
                <a:solidFill>
                  <a:srgbClr val="404040"/>
                </a:solidFill>
                <a:latin typeface="Calibri" charset="0"/>
                <a:cs typeface="Calibri" charset="0"/>
              </a:rPr>
              <a:t>proffesiynol</a:t>
            </a:r>
            <a:r>
              <a:rPr lang="en-US" sz="3600" b="1" dirty="0" smtClean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3600" b="1" dirty="0" err="1" smtClean="0">
                <a:solidFill>
                  <a:srgbClr val="404040"/>
                </a:solidFill>
                <a:latin typeface="Calibri" charset="0"/>
                <a:cs typeface="Calibri" charset="0"/>
              </a:rPr>
              <a:t>i</a:t>
            </a:r>
            <a:r>
              <a:rPr lang="en-US" sz="3600" b="1" dirty="0" smtClean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31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31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3100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rannu</a:t>
            </a:r>
            <a:r>
              <a:rPr lang="en-US" sz="3100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pŵer</a:t>
            </a:r>
            <a:r>
              <a:rPr lang="en-US" sz="3100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a </a:t>
            </a:r>
            <a:r>
              <a:rPr lang="en-US" sz="3100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chydweithio</a:t>
            </a:r>
            <a:r>
              <a:rPr lang="en-US" sz="3100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mewn</a:t>
            </a:r>
            <a:r>
              <a:rPr lang="en-US" sz="3100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perthnasoedd</a:t>
            </a:r>
            <a:r>
              <a:rPr lang="en-US" sz="3100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cyfartal</a:t>
            </a:r>
            <a:r>
              <a:rPr lang="en-US" sz="3100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lle</a:t>
            </a:r>
            <a:r>
              <a:rPr lang="en-US" sz="3100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mae</a:t>
            </a:r>
            <a:r>
              <a:rPr lang="en-US" sz="3100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yna</a:t>
            </a:r>
            <a:r>
              <a:rPr lang="en-US" sz="3100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fudd</a:t>
            </a:r>
            <a:r>
              <a:rPr lang="en-US" sz="3600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i</a:t>
            </a:r>
            <a:r>
              <a:rPr lang="en-US" sz="3600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bawb</a:t>
            </a:r>
            <a:r>
              <a:rPr lang="en-US" sz="3200" b="1" dirty="0">
                <a:solidFill>
                  <a:srgbClr val="82C910"/>
                </a:solidFill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82C910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20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5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25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  <a:t/>
            </a:r>
            <a:b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</a:br>
            <a:endParaRPr lang="en-US" sz="2300" dirty="0">
              <a:solidFill>
                <a:srgbClr val="82C91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889133" y="1310873"/>
            <a:ext cx="8738261" cy="3284537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40000"/>
              </a:lnSpc>
              <a:spcAft>
                <a:spcPts val="4800"/>
              </a:spcAft>
            </a:pPr>
            <a:r>
              <a:rPr lang="en-US" sz="3200" dirty="0">
                <a:solidFill>
                  <a:srgbClr val="FF0000"/>
                </a:solidFill>
                <a:latin typeface="Calibri" charset="0"/>
                <a:cs typeface="Calibri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Calibri" charset="0"/>
                <a:cs typeface="Calibri" charset="0"/>
              </a:rPr>
            </a:br>
            <a:r>
              <a:rPr lang="en-US" sz="2800" b="1" dirty="0">
                <a:solidFill>
                  <a:srgbClr val="82C910"/>
                </a:solidFill>
                <a:latin typeface="Arial Black" charset="0"/>
                <a:cs typeface="Arial Black" charset="0"/>
              </a:rPr>
              <a:t/>
            </a:r>
            <a:br>
              <a:rPr lang="en-US" sz="2800" b="1" dirty="0">
                <a:solidFill>
                  <a:srgbClr val="82C910"/>
                </a:solidFill>
                <a:latin typeface="Arial Black" charset="0"/>
                <a:cs typeface="Arial Black" charset="0"/>
              </a:rPr>
            </a:br>
            <a:r>
              <a:rPr lang="en-US" sz="2800" dirty="0">
                <a:solidFill>
                  <a:srgbClr val="82C910"/>
                </a:solidFill>
                <a:latin typeface="Calibri" charset="0"/>
                <a:cs typeface="Calibri" charset="0"/>
              </a:rPr>
              <a:t/>
            </a:r>
            <a:br>
              <a:rPr lang="en-US" sz="2800" dirty="0">
                <a:solidFill>
                  <a:srgbClr val="82C910"/>
                </a:solidFill>
                <a:latin typeface="Calibri" charset="0"/>
                <a:cs typeface="Calibri" charset="0"/>
              </a:rPr>
            </a:br>
            <a:r>
              <a:rPr lang="en-US" sz="3200" b="1" dirty="0">
                <a:solidFill>
                  <a:srgbClr val="82C910"/>
                </a:solidFill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82C910"/>
                </a:solidFill>
                <a:latin typeface="Arial" charset="0"/>
                <a:cs typeface="Arial" charset="0"/>
              </a:rPr>
            </a:br>
            <a:r>
              <a:rPr lang="en-US" sz="32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32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0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20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5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25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  <a:t/>
            </a:r>
            <a:b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</a:br>
            <a:endParaRPr lang="en-US" sz="2300" dirty="0">
              <a:solidFill>
                <a:srgbClr val="82C910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38629" y="1803659"/>
            <a:ext cx="884712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Adroddiad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y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Prif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Swyddog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Meddygol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2016: </a:t>
            </a:r>
            <a:r>
              <a:rPr lang="en-US" sz="2800" b="1" dirty="0" err="1" smtClean="0">
                <a:solidFill>
                  <a:srgbClr val="0070C0"/>
                </a:solidFill>
                <a:cs typeface="Calibri" charset="0"/>
              </a:rPr>
              <a:t>Argymhellion</a:t>
            </a:r>
            <a:endParaRPr lang="en-US" sz="2800" b="1" dirty="0">
              <a:solidFill>
                <a:srgbClr val="0070C0"/>
              </a:solidFill>
              <a:cs typeface="Calibri" charset="0"/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GB" dirty="0" err="1" smtClean="0"/>
              <a:t>Dylai</a:t>
            </a:r>
            <a:r>
              <a:rPr lang="en-GB" dirty="0" smtClean="0"/>
              <a:t> </a:t>
            </a:r>
            <a:r>
              <a:rPr lang="en-GB" dirty="0" err="1" smtClean="0"/>
              <a:t>gwasanaethau</a:t>
            </a:r>
            <a:r>
              <a:rPr lang="en-GB" dirty="0" smtClean="0"/>
              <a:t> </a:t>
            </a:r>
            <a:r>
              <a:rPr lang="en-GB" dirty="0" err="1" smtClean="0"/>
              <a:t>gofal</a:t>
            </a:r>
            <a:r>
              <a:rPr lang="en-GB" dirty="0" smtClean="0"/>
              <a:t> </a:t>
            </a:r>
            <a:r>
              <a:rPr lang="en-GB" dirty="0" err="1" smtClean="0"/>
              <a:t>sylfaenol</a:t>
            </a:r>
            <a:r>
              <a:rPr lang="en-GB" dirty="0" smtClean="0"/>
              <a:t> a </a:t>
            </a:r>
            <a:r>
              <a:rPr lang="en-GB" dirty="0" err="1" smtClean="0"/>
              <a:t>chymunedol</a:t>
            </a:r>
            <a:r>
              <a:rPr lang="en-GB" dirty="0" smtClean="0"/>
              <a:t> </a:t>
            </a:r>
            <a:r>
              <a:rPr lang="en-GB" dirty="0" err="1" smtClean="0"/>
              <a:t>weithio’n</a:t>
            </a:r>
            <a:r>
              <a:rPr lang="en-GB" dirty="0" smtClean="0"/>
              <a:t> </a:t>
            </a:r>
            <a:r>
              <a:rPr lang="en-GB" dirty="0" err="1" smtClean="0"/>
              <a:t>gydgynhyrchiol</a:t>
            </a:r>
            <a:r>
              <a:rPr lang="en-GB" dirty="0" smtClean="0"/>
              <a:t> </a:t>
            </a:r>
            <a:r>
              <a:rPr lang="en-GB" dirty="0" err="1" smtClean="0"/>
              <a:t>gyda’u</a:t>
            </a:r>
            <a:r>
              <a:rPr lang="en-GB" dirty="0" smtClean="0"/>
              <a:t> </a:t>
            </a:r>
            <a:r>
              <a:rPr lang="en-GB" dirty="0" err="1" smtClean="0"/>
              <a:t>cymunedau</a:t>
            </a:r>
            <a:r>
              <a:rPr lang="en-GB" dirty="0" smtClean="0"/>
              <a:t> </a:t>
            </a:r>
            <a:r>
              <a:rPr lang="en-GB" dirty="0" err="1" smtClean="0"/>
              <a:t>lleol</a:t>
            </a:r>
            <a:r>
              <a:rPr lang="en-GB" dirty="0" smtClean="0"/>
              <a:t> i </a:t>
            </a:r>
            <a:r>
              <a:rPr lang="en-GB" dirty="0" err="1" smtClean="0"/>
              <a:t>reoli’r</a:t>
            </a:r>
            <a:r>
              <a:rPr lang="en-GB" dirty="0" smtClean="0"/>
              <a:t> </a:t>
            </a:r>
            <a:r>
              <a:rPr lang="en-GB" dirty="0" err="1" smtClean="0"/>
              <a:t>galw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wasanaethau</a:t>
            </a:r>
            <a:r>
              <a:rPr lang="en-GB" dirty="0" smtClean="0"/>
              <a:t> </a:t>
            </a:r>
            <a:r>
              <a:rPr lang="en-GB" dirty="0" err="1" smtClean="0"/>
              <a:t>meddygon</a:t>
            </a:r>
            <a:r>
              <a:rPr lang="en-GB" dirty="0" smtClean="0"/>
              <a:t> </a:t>
            </a:r>
            <a:r>
              <a:rPr lang="en-GB" dirty="0" err="1" smtClean="0"/>
              <a:t>teulu</a:t>
            </a:r>
            <a:r>
              <a:rPr lang="en-GB" dirty="0" smtClean="0"/>
              <a:t> </a:t>
            </a:r>
            <a:r>
              <a:rPr lang="en-GB" dirty="0" err="1" smtClean="0"/>
              <a:t>drwy</a:t>
            </a:r>
            <a:r>
              <a:rPr lang="en-GB" dirty="0" smtClean="0"/>
              <a:t>:</a:t>
            </a:r>
          </a:p>
          <a:p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Cydgynhyrchu</a:t>
            </a:r>
            <a:r>
              <a:rPr lang="en-GB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gofal</a:t>
            </a:r>
            <a:r>
              <a:rPr lang="en-GB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sylfaenol</a:t>
            </a:r>
            <a:endParaRPr lang="en-GB" b="1" dirty="0" smtClean="0">
              <a:solidFill>
                <a:srgbClr val="0070C0"/>
              </a:solidFill>
              <a:cs typeface="Calibri" charset="0"/>
            </a:endParaRPr>
          </a:p>
          <a:p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Rhagnodi</a:t>
            </a:r>
            <a:r>
              <a:rPr lang="en-GB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cymdeithasol</a:t>
            </a:r>
            <a:endParaRPr lang="en-GB" b="1" dirty="0" smtClean="0">
              <a:solidFill>
                <a:srgbClr val="0070C0"/>
              </a:solidFill>
              <a:cs typeface="Calibri" charset="0"/>
            </a:endParaRPr>
          </a:p>
          <a:p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Bancio</a:t>
            </a:r>
            <a:r>
              <a:rPr lang="en-GB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amser</a:t>
            </a:r>
            <a:endParaRPr lang="is-IS" b="1" dirty="0">
              <a:solidFill>
                <a:srgbClr val="0070C0"/>
              </a:solidFill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5616" y="947262"/>
            <a:ext cx="3136900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Arial Black" charset="0"/>
              </a:rPr>
              <a:t>ac…</a:t>
            </a:r>
            <a:endParaRPr lang="en-US" sz="3600" b="1" dirty="0">
              <a:solidFill>
                <a:srgbClr val="FF0000"/>
              </a:solidFill>
              <a:cs typeface="Arial Black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98574" y="228600"/>
            <a:ext cx="4057042" cy="1373020"/>
          </a:xfrm>
          <a:prstGeom prst="wedgeEllipseCallout">
            <a:avLst>
              <a:gd name="adj1" fmla="val 45028"/>
              <a:gd name="adj2" fmla="val 52942"/>
            </a:avLst>
          </a:prstGeom>
          <a:solidFill>
            <a:srgbClr val="B547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05239"/>
            <a:ext cx="4862193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Cydgynhyrchu</a:t>
            </a:r>
            <a:r>
              <a:rPr lang="en-US" sz="2800" b="1" dirty="0" smtClean="0">
                <a:solidFill>
                  <a:schemeClr val="bg1"/>
                </a:solidFill>
                <a:latin typeface="Arial Black"/>
                <a:cs typeface="Arial Black"/>
              </a:rPr>
              <a:t>: 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unrhyw</a:t>
            </a:r>
            <a:r>
              <a:rPr lang="en-US" sz="2800" b="1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reswm</a:t>
            </a:r>
            <a:r>
              <a:rPr lang="en-US" sz="2800" b="1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arall</a:t>
            </a:r>
            <a:r>
              <a:rPr lang="en-US" sz="2800" b="1" dirty="0" smtClean="0">
                <a:solidFill>
                  <a:schemeClr val="bg1"/>
                </a:solidFill>
                <a:latin typeface="Arial Black"/>
                <a:cs typeface="Arial Black"/>
              </a:rPr>
              <a:t>?</a:t>
            </a:r>
            <a:r>
              <a:rPr lang="en-US" sz="3200" b="1" dirty="0" smtClean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n-US" sz="3200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272742" y="4191000"/>
            <a:ext cx="563325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dirty="0" err="1" smtClean="0"/>
              <a:t>Dylid</a:t>
            </a:r>
            <a:r>
              <a:rPr lang="en-GB" dirty="0" smtClean="0"/>
              <a:t> </a:t>
            </a:r>
            <a:r>
              <a:rPr lang="en-GB" dirty="0" err="1" smtClean="0"/>
              <a:t>sefydlu</a:t>
            </a:r>
            <a:r>
              <a:rPr lang="en-GB" dirty="0" smtClean="0"/>
              <a:t> </a:t>
            </a:r>
            <a:r>
              <a:rPr lang="en-GB" dirty="0" err="1" smtClean="0"/>
              <a:t>rhaglen</a:t>
            </a:r>
            <a:r>
              <a:rPr lang="en-GB" dirty="0" smtClean="0"/>
              <a:t> </a:t>
            </a:r>
            <a:r>
              <a:rPr lang="en-GB" dirty="0" err="1" smtClean="0"/>
              <a:t>ymchwil</a:t>
            </a:r>
            <a:r>
              <a:rPr lang="en-GB" dirty="0" smtClean="0"/>
              <a:t>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modd</a:t>
            </a:r>
            <a:r>
              <a:rPr lang="en-GB" dirty="0" smtClean="0"/>
              <a:t> y </a:t>
            </a:r>
            <a:r>
              <a:rPr lang="en-GB" dirty="0" err="1" smtClean="0"/>
              <a:t>darperir</a:t>
            </a:r>
            <a:r>
              <a:rPr lang="en-GB" dirty="0" smtClean="0"/>
              <a:t> </a:t>
            </a:r>
            <a:r>
              <a:rPr lang="en-GB" dirty="0" err="1" smtClean="0"/>
              <a:t>gwasanaethau</a:t>
            </a:r>
            <a:r>
              <a:rPr lang="en-GB" dirty="0" smtClean="0"/>
              <a:t> </a:t>
            </a:r>
            <a:r>
              <a:rPr lang="en-GB" dirty="0" err="1" smtClean="0"/>
              <a:t>iechyd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mwyn</a:t>
            </a:r>
            <a:r>
              <a:rPr lang="en-GB" dirty="0" smtClean="0"/>
              <a:t> </a:t>
            </a:r>
            <a:r>
              <a:rPr lang="en-GB" dirty="0" err="1" smtClean="0"/>
              <a:t>gwerthuso</a:t>
            </a:r>
            <a:r>
              <a:rPr lang="en-GB" dirty="0" smtClean="0"/>
              <a:t> </a:t>
            </a:r>
            <a:r>
              <a:rPr lang="en-GB" dirty="0" err="1" smtClean="0"/>
              <a:t>modelau</a:t>
            </a:r>
            <a:r>
              <a:rPr lang="en-GB" dirty="0" smtClean="0"/>
              <a:t> </a:t>
            </a:r>
            <a:r>
              <a:rPr lang="en-GB" dirty="0" err="1" smtClean="0"/>
              <a:t>newydd</a:t>
            </a:r>
            <a:r>
              <a:rPr lang="en-GB" dirty="0" smtClean="0"/>
              <a:t> o </a:t>
            </a:r>
            <a:r>
              <a:rPr lang="en-GB" dirty="0" err="1" smtClean="0"/>
              <a:t>ofal</a:t>
            </a:r>
            <a:r>
              <a:rPr lang="en-GB" dirty="0" smtClean="0"/>
              <a:t> </a:t>
            </a:r>
            <a:r>
              <a:rPr lang="en-GB" dirty="0" err="1" smtClean="0"/>
              <a:t>e.e</a:t>
            </a:r>
            <a:r>
              <a:rPr lang="en-GB" dirty="0" smtClean="0"/>
              <a:t>.</a:t>
            </a:r>
          </a:p>
          <a:p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Cydgynhyrchu</a:t>
            </a:r>
            <a:r>
              <a:rPr lang="en-GB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er</a:t>
            </a:r>
            <a:r>
              <a:rPr lang="en-GB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mwyn</a:t>
            </a:r>
            <a:r>
              <a:rPr lang="en-GB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diogelu</a:t>
            </a:r>
            <a:r>
              <a:rPr lang="en-GB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iechyd</a:t>
            </a:r>
            <a:endParaRPr lang="en-GB" b="1" dirty="0" smtClean="0">
              <a:solidFill>
                <a:srgbClr val="0070C0"/>
              </a:solidFill>
              <a:cs typeface="Calibri" charset="0"/>
            </a:endParaRPr>
          </a:p>
          <a:p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Cydgynhyrchu</a:t>
            </a:r>
            <a:r>
              <a:rPr lang="en-GB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a’r</a:t>
            </a:r>
            <a:r>
              <a:rPr lang="en-GB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galw</a:t>
            </a:r>
            <a:r>
              <a:rPr lang="en-GB" b="1" dirty="0" smtClean="0">
                <a:solidFill>
                  <a:srgbClr val="0070C0"/>
                </a:solidFill>
                <a:cs typeface="Calibri" charset="0"/>
              </a:rPr>
              <a:t> am </a:t>
            </a:r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ofal</a:t>
            </a:r>
            <a:r>
              <a:rPr lang="en-GB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sylfaenol</a:t>
            </a:r>
            <a:endParaRPr lang="en-GB" b="1" dirty="0" smtClean="0">
              <a:solidFill>
                <a:srgbClr val="0070C0"/>
              </a:solidFill>
              <a:cs typeface="Calibri" charset="0"/>
            </a:endParaRPr>
          </a:p>
          <a:p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Bancio</a:t>
            </a:r>
            <a:r>
              <a:rPr lang="en-GB" b="1" dirty="0" smtClean="0">
                <a:solidFill>
                  <a:srgbClr val="0070C0"/>
                </a:solidFill>
                <a:cs typeface="Calibri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amser</a:t>
            </a:r>
            <a:r>
              <a:rPr lang="en-GB" b="1" dirty="0" smtClean="0">
                <a:solidFill>
                  <a:srgbClr val="0070C0"/>
                </a:solidFill>
                <a:cs typeface="Calibri" charset="0"/>
              </a:rPr>
              <a:t> a </a:t>
            </a:r>
            <a:r>
              <a:rPr lang="en-GB" b="1" dirty="0" err="1" smtClean="0">
                <a:solidFill>
                  <a:srgbClr val="0070C0"/>
                </a:solidFill>
                <a:cs typeface="Calibri" charset="0"/>
              </a:rPr>
              <a:t>chymunedau</a:t>
            </a:r>
            <a:endParaRPr lang="is-IS" b="1" dirty="0">
              <a:solidFill>
                <a:srgbClr val="0070C0"/>
              </a:solidFill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889133" y="1310873"/>
            <a:ext cx="8738261" cy="3284537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40000"/>
              </a:lnSpc>
              <a:spcAft>
                <a:spcPts val="4800"/>
              </a:spcAft>
            </a:pPr>
            <a:r>
              <a:rPr lang="en-US" sz="3200" dirty="0">
                <a:solidFill>
                  <a:srgbClr val="FF0000"/>
                </a:solidFill>
                <a:latin typeface="Calibri" charset="0"/>
                <a:cs typeface="Calibri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Calibri" charset="0"/>
                <a:cs typeface="Calibri" charset="0"/>
              </a:rPr>
            </a:br>
            <a:r>
              <a:rPr lang="en-US" sz="2800" b="1" dirty="0">
                <a:solidFill>
                  <a:srgbClr val="82C910"/>
                </a:solidFill>
                <a:latin typeface="Arial Black" charset="0"/>
                <a:cs typeface="Arial Black" charset="0"/>
              </a:rPr>
              <a:t/>
            </a:r>
            <a:br>
              <a:rPr lang="en-US" sz="2800" b="1" dirty="0">
                <a:solidFill>
                  <a:srgbClr val="82C910"/>
                </a:solidFill>
                <a:latin typeface="Arial Black" charset="0"/>
                <a:cs typeface="Arial Black" charset="0"/>
              </a:rPr>
            </a:br>
            <a:r>
              <a:rPr lang="en-US" sz="2800" dirty="0">
                <a:solidFill>
                  <a:srgbClr val="82C910"/>
                </a:solidFill>
                <a:latin typeface="Calibri" charset="0"/>
                <a:cs typeface="Calibri" charset="0"/>
              </a:rPr>
              <a:t/>
            </a:r>
            <a:br>
              <a:rPr lang="en-US" sz="2800" dirty="0">
                <a:solidFill>
                  <a:srgbClr val="82C910"/>
                </a:solidFill>
                <a:latin typeface="Calibri" charset="0"/>
                <a:cs typeface="Calibri" charset="0"/>
              </a:rPr>
            </a:br>
            <a:r>
              <a:rPr lang="en-US" sz="3200" b="1" dirty="0">
                <a:solidFill>
                  <a:srgbClr val="82C910"/>
                </a:solidFill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82C910"/>
                </a:solidFill>
                <a:latin typeface="Arial" charset="0"/>
                <a:cs typeface="Arial" charset="0"/>
              </a:rPr>
            </a:br>
            <a:r>
              <a:rPr lang="en-US" sz="32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32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0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20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5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25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  <a:t/>
            </a:r>
            <a:b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</a:br>
            <a:endParaRPr lang="en-US" sz="2300" dirty="0">
              <a:solidFill>
                <a:srgbClr val="82C910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38629" y="1828800"/>
            <a:ext cx="9467371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Deddf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Llesiant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Cenedlaethau’r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Dyfodol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: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nodau</a:t>
            </a:r>
            <a:endParaRPr lang="en-US" sz="2800" b="1" dirty="0" smtClean="0">
              <a:solidFill>
                <a:srgbClr val="C448FF"/>
              </a:solidFill>
              <a:cs typeface="Calibri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llewyrchus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.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cydnerth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iachach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.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mwy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cyfartal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.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cymunedau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cydlynus</a:t>
            </a:r>
            <a:r>
              <a:rPr lang="en-US" b="1" dirty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diwylliant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bywiog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lle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mae’r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Gymraeg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yn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ffynnu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.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cyfrifol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ar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lefel</a:t>
            </a:r>
            <a:r>
              <a:rPr lang="en-US" b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Calibri" charset="0"/>
              </a:rPr>
              <a:t>fyd-eang</a:t>
            </a:r>
            <a:endParaRPr lang="en-US" b="1" dirty="0" smtClean="0">
              <a:solidFill>
                <a:srgbClr val="FF0000"/>
              </a:solidFill>
              <a:cs typeface="Calibri" charset="0"/>
            </a:endParaRPr>
          </a:p>
          <a:p>
            <a:r>
              <a:rPr lang="en-US" dirty="0" err="1" smtClean="0"/>
              <a:t>Dangosyddion</a:t>
            </a:r>
            <a:r>
              <a:rPr lang="en-US" dirty="0" smtClean="0"/>
              <a:t> </a:t>
            </a:r>
            <a:r>
              <a:rPr lang="en-US" dirty="0" err="1" smtClean="0"/>
              <a:t>cenedlaethol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fesur</a:t>
            </a:r>
            <a:r>
              <a:rPr lang="en-US" dirty="0" smtClean="0"/>
              <a:t> </a:t>
            </a:r>
            <a:r>
              <a:rPr lang="en-US" dirty="0" err="1" smtClean="0"/>
              <a:t>cynnydd</a:t>
            </a:r>
            <a:r>
              <a:rPr lang="en-US" dirty="0" smtClean="0"/>
              <a:t> </a:t>
            </a:r>
            <a:r>
              <a:rPr lang="en-US" dirty="0" err="1" smtClean="0"/>
              <a:t>tuag</a:t>
            </a:r>
            <a:r>
              <a:rPr lang="en-US" dirty="0" smtClean="0"/>
              <a:t> at </a:t>
            </a:r>
            <a:r>
              <a:rPr lang="en-US" dirty="0" err="1" smtClean="0"/>
              <a:t>gyflawni</a:t>
            </a:r>
            <a:r>
              <a:rPr lang="en-US" dirty="0" smtClean="0"/>
              <a:t> </a:t>
            </a:r>
            <a:r>
              <a:rPr lang="en-US" dirty="0" err="1" smtClean="0"/>
              <a:t>nodau</a:t>
            </a:r>
            <a:endParaRPr lang="en-US" dirty="0" smtClean="0"/>
          </a:p>
          <a:p>
            <a:r>
              <a:rPr lang="en-US" dirty="0" smtClean="0"/>
              <a:t>Sector </a:t>
            </a:r>
            <a:r>
              <a:rPr lang="en-US" dirty="0" err="1" smtClean="0"/>
              <a:t>cyhoeddus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ddatblygu</a:t>
            </a:r>
            <a:r>
              <a:rPr lang="en-US" dirty="0" smtClean="0"/>
              <a:t> </a:t>
            </a:r>
            <a:r>
              <a:rPr lang="en-US" dirty="0" err="1" smtClean="0"/>
              <a:t>amcanion</a:t>
            </a:r>
            <a:r>
              <a:rPr lang="en-US" dirty="0" smtClean="0"/>
              <a:t> </a:t>
            </a:r>
            <a:r>
              <a:rPr lang="en-US" dirty="0" err="1" smtClean="0"/>
              <a:t>penodol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gyflawni</a:t>
            </a:r>
            <a:r>
              <a:rPr lang="en-US" dirty="0" smtClean="0"/>
              <a:t> </a:t>
            </a:r>
            <a:r>
              <a:rPr lang="en-US" dirty="0" err="1" smtClean="0"/>
              <a:t>nodau’n</a:t>
            </a:r>
            <a:r>
              <a:rPr lang="en-US" dirty="0" smtClean="0"/>
              <a:t> </a:t>
            </a:r>
            <a:r>
              <a:rPr lang="en-US" dirty="0" err="1" smtClean="0"/>
              <a:t>seiliedig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is-IS" dirty="0" smtClean="0"/>
              <a:t>…</a:t>
            </a:r>
            <a:endParaRPr lang="is-IS" sz="2800" b="1" dirty="0">
              <a:solidFill>
                <a:srgbClr val="C448FF"/>
              </a:solidFill>
              <a:cs typeface="Calibri" charset="0"/>
            </a:endParaRPr>
          </a:p>
          <a:p>
            <a:pPr lvl="2"/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Egwyddorion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llesiant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cenedlaethau’r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cs typeface="Calibri" charset="0"/>
              </a:rPr>
              <a:t>dyfodol</a:t>
            </a:r>
            <a:r>
              <a:rPr lang="en-US" sz="2800" b="1" dirty="0" smtClean="0">
                <a:solidFill>
                  <a:srgbClr val="C448FF"/>
                </a:solidFill>
                <a:cs typeface="Calibri" charset="0"/>
              </a:rPr>
              <a:t>:</a:t>
            </a:r>
            <a:endParaRPr lang="en-US" sz="2800" b="1" dirty="0">
              <a:solidFill>
                <a:srgbClr val="C448FF"/>
              </a:solidFill>
              <a:cs typeface="Calibri" charset="0"/>
            </a:endParaRPr>
          </a:p>
          <a:p>
            <a:pPr lvl="4"/>
            <a:r>
              <a:rPr lang="en-US" dirty="0" smtClean="0"/>
              <a:t>	</a:t>
            </a:r>
            <a:r>
              <a:rPr lang="en-US" dirty="0" err="1" smtClean="0"/>
              <a:t>Hirdymor</a:t>
            </a:r>
            <a:endParaRPr lang="en-US" dirty="0" smtClean="0"/>
          </a:p>
          <a:p>
            <a:pPr lvl="4"/>
            <a:r>
              <a:rPr lang="en-US" dirty="0" smtClean="0"/>
              <a:t>    </a:t>
            </a:r>
            <a:r>
              <a:rPr lang="en-US" dirty="0" err="1" smtClean="0"/>
              <a:t>Atal</a:t>
            </a:r>
            <a:endParaRPr lang="en-US" dirty="0" smtClean="0"/>
          </a:p>
          <a:p>
            <a:pPr lvl="4"/>
            <a:r>
              <a:rPr lang="en-US" dirty="0" smtClean="0"/>
              <a:t>    </a:t>
            </a:r>
            <a:r>
              <a:rPr lang="en-US" dirty="0" err="1" smtClean="0"/>
              <a:t>Integreiddio</a:t>
            </a:r>
            <a:endParaRPr lang="en-US" dirty="0" smtClean="0"/>
          </a:p>
          <a:p>
            <a:pPr lvl="4"/>
            <a:r>
              <a:rPr lang="en-US" dirty="0" smtClean="0"/>
              <a:t>    </a:t>
            </a:r>
            <a:r>
              <a:rPr lang="en-US" dirty="0" err="1" smtClean="0"/>
              <a:t>Cydweithio</a:t>
            </a:r>
            <a:endParaRPr lang="en-US" dirty="0" smtClean="0"/>
          </a:p>
          <a:p>
            <a:pPr lvl="4"/>
            <a:r>
              <a:rPr lang="en-US" dirty="0" smtClean="0"/>
              <a:t>    </a:t>
            </a:r>
            <a:r>
              <a:rPr lang="en-US" dirty="0" err="1" smtClean="0"/>
              <a:t>Cynnwys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55616" y="947262"/>
            <a:ext cx="3136900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Arial Black" charset="0"/>
              </a:rPr>
              <a:t>a…</a:t>
            </a:r>
            <a:endParaRPr lang="en-US" sz="3600" b="1" dirty="0">
              <a:solidFill>
                <a:srgbClr val="FF0000"/>
              </a:solidFill>
              <a:cs typeface="Arial Black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98574" y="228600"/>
            <a:ext cx="4057042" cy="1373020"/>
          </a:xfrm>
          <a:prstGeom prst="wedgeEllipseCallout">
            <a:avLst>
              <a:gd name="adj1" fmla="val 45028"/>
              <a:gd name="adj2" fmla="val 52942"/>
            </a:avLst>
          </a:prstGeom>
          <a:solidFill>
            <a:srgbClr val="B547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6071"/>
            <a:ext cx="486219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Cydgynhyrchu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: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unrhyw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reswm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arall</a:t>
            </a:r>
            <a: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  <a:t>?</a:t>
            </a:r>
            <a:br>
              <a:rPr lang="en-US" sz="2400" b="1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70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8129" y="3352800"/>
            <a:ext cx="4534121" cy="3124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120221" y="6172200"/>
            <a:ext cx="1937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My Home Life </a:t>
            </a:r>
            <a:r>
              <a:rPr lang="en-US" sz="1600" dirty="0" err="1" smtClean="0"/>
              <a:t>Cymru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Oval Callout 4"/>
          <p:cNvSpPr/>
          <p:nvPr/>
        </p:nvSpPr>
        <p:spPr>
          <a:xfrm>
            <a:off x="498259" y="350386"/>
            <a:ext cx="4462746" cy="1661354"/>
          </a:xfrm>
          <a:prstGeom prst="wedgeEllipseCallout">
            <a:avLst>
              <a:gd name="adj1" fmla="val 33608"/>
              <a:gd name="adj2" fmla="val 66955"/>
            </a:avLst>
          </a:prstGeom>
          <a:solidFill>
            <a:srgbClr val="B547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09600"/>
            <a:ext cx="4862193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Cydgynhyrchu</a:t>
            </a:r>
            <a:r>
              <a:rPr lang="en-US" sz="2800" b="1" dirty="0" smtClean="0">
                <a:solidFill>
                  <a:schemeClr val="bg1"/>
                </a:solidFill>
                <a:latin typeface="Arial Black"/>
                <a:cs typeface="Arial Black"/>
              </a:rPr>
              <a:t>: 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unrhyw</a:t>
            </a:r>
            <a:r>
              <a:rPr lang="en-US" sz="2800" b="1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reswm</a:t>
            </a:r>
            <a:r>
              <a:rPr lang="en-US" sz="2800" b="1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arall</a:t>
            </a:r>
            <a:r>
              <a:rPr lang="en-US" sz="2800" b="1" dirty="0" smtClean="0">
                <a:solidFill>
                  <a:schemeClr val="bg1"/>
                </a:solidFill>
                <a:latin typeface="Arial Black"/>
                <a:cs typeface="Arial Black"/>
              </a:rPr>
              <a:t>?</a:t>
            </a:r>
            <a:br>
              <a:rPr lang="en-US" sz="2800" b="1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968982"/>
            <a:ext cx="5867400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gan</a:t>
            </a:r>
            <a:r>
              <a:rPr lang="en-US" sz="3600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ei</a:t>
            </a:r>
            <a:r>
              <a:rPr lang="en-US" sz="3600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fod</a:t>
            </a:r>
            <a:r>
              <a:rPr lang="en-US" sz="3600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yn</a:t>
            </a:r>
            <a:r>
              <a:rPr lang="en-US" sz="3600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gweithio</a:t>
            </a:r>
            <a:r>
              <a:rPr lang="en-US" sz="3600" dirty="0" smtClean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endParaRPr lang="en-US" sz="3600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endParaRPr lang="en-US" sz="2800" b="1" i="1" dirty="0">
              <a:solidFill>
                <a:srgbClr val="FF0000"/>
              </a:solidFill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7796956" y="1994286"/>
            <a:ext cx="2490044" cy="46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dirty="0" err="1" smtClean="0">
                <a:latin typeface="+mj-lt"/>
                <a:cs typeface="Verdana" charset="0"/>
              </a:rPr>
              <a:t>i</a:t>
            </a:r>
            <a:r>
              <a:rPr lang="en-US" dirty="0" smtClean="0">
                <a:latin typeface="+mj-lt"/>
                <a:cs typeface="Verdana" charset="0"/>
              </a:rPr>
              <a:t> </a:t>
            </a:r>
            <a:r>
              <a:rPr lang="en-US" dirty="0" err="1" smtClean="0">
                <a:latin typeface="+mj-lt"/>
                <a:cs typeface="Verdana" charset="0"/>
              </a:rPr>
              <a:t>lawr</a:t>
            </a:r>
            <a:r>
              <a:rPr lang="en-US" dirty="0" smtClean="0">
                <a:latin typeface="+mj-lt"/>
                <a:cs typeface="Verdana" charset="0"/>
              </a:rPr>
              <a:t> </a:t>
            </a:r>
            <a:r>
              <a:rPr lang="en-US" dirty="0">
                <a:latin typeface="+mj-lt"/>
                <a:cs typeface="Verdana" charset="0"/>
              </a:rPr>
              <a:t>70% </a:t>
            </a:r>
            <a:endParaRPr lang="en-GB" dirty="0">
              <a:latin typeface="+mj-lt"/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dirty="0" err="1" smtClean="0">
                <a:latin typeface="+mj-lt"/>
                <a:cs typeface="Verdana" charset="0"/>
              </a:rPr>
              <a:t>i</a:t>
            </a:r>
            <a:r>
              <a:rPr lang="en-US" dirty="0" smtClean="0">
                <a:latin typeface="+mj-lt"/>
                <a:cs typeface="Verdana" charset="0"/>
              </a:rPr>
              <a:t> </a:t>
            </a:r>
            <a:r>
              <a:rPr lang="en-US" dirty="0" err="1" smtClean="0">
                <a:latin typeface="+mj-lt"/>
                <a:cs typeface="Verdana" charset="0"/>
              </a:rPr>
              <a:t>lawr</a:t>
            </a:r>
            <a:r>
              <a:rPr lang="en-US" dirty="0" smtClean="0">
                <a:latin typeface="+mj-lt"/>
                <a:cs typeface="Verdana" charset="0"/>
              </a:rPr>
              <a:t> </a:t>
            </a:r>
            <a:r>
              <a:rPr lang="en-US" dirty="0">
                <a:latin typeface="+mj-lt"/>
                <a:cs typeface="Verdana" charset="0"/>
              </a:rPr>
              <a:t>50%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err="1" smtClean="0">
                <a:latin typeface="+mj-lt"/>
                <a:cs typeface="Verdana" charset="0"/>
              </a:rPr>
              <a:t>i</a:t>
            </a:r>
            <a:r>
              <a:rPr lang="en-US" dirty="0" smtClean="0">
                <a:latin typeface="+mj-lt"/>
                <a:cs typeface="Verdana" charset="0"/>
              </a:rPr>
              <a:t> </a:t>
            </a:r>
            <a:r>
              <a:rPr lang="en-US" dirty="0" err="1" smtClean="0">
                <a:latin typeface="+mj-lt"/>
                <a:cs typeface="Verdana" charset="0"/>
              </a:rPr>
              <a:t>lawr</a:t>
            </a:r>
            <a:r>
              <a:rPr lang="en-US" dirty="0" smtClean="0">
                <a:latin typeface="+mj-lt"/>
                <a:cs typeface="Verdana" charset="0"/>
              </a:rPr>
              <a:t> </a:t>
            </a:r>
            <a:r>
              <a:rPr lang="en-US" dirty="0" err="1" smtClean="0">
                <a:latin typeface="+mj-lt"/>
                <a:cs typeface="Verdana" charset="0"/>
              </a:rPr>
              <a:t>i</a:t>
            </a:r>
            <a:r>
              <a:rPr lang="en-US" dirty="0" smtClean="0">
                <a:latin typeface="+mj-lt"/>
                <a:cs typeface="Verdana" charset="0"/>
              </a:rPr>
              <a:t> </a:t>
            </a:r>
            <a:r>
              <a:rPr lang="en-US" dirty="0" err="1" smtClean="0">
                <a:latin typeface="+mj-lt"/>
                <a:cs typeface="Verdana" charset="0"/>
              </a:rPr>
              <a:t>ddim</a:t>
            </a:r>
            <a:endParaRPr lang="en-US" dirty="0">
              <a:latin typeface="+mj-lt"/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dirty="0" err="1" smtClean="0">
                <a:cs typeface="Verdana" charset="0"/>
              </a:rPr>
              <a:t>i</a:t>
            </a:r>
            <a:r>
              <a:rPr lang="en-US" dirty="0" smtClean="0">
                <a:cs typeface="Verdana" charset="0"/>
              </a:rPr>
              <a:t> </a:t>
            </a:r>
            <a:r>
              <a:rPr lang="en-US" dirty="0" err="1" smtClean="0">
                <a:cs typeface="Verdana" charset="0"/>
              </a:rPr>
              <a:t>lawr</a:t>
            </a:r>
            <a:r>
              <a:rPr lang="en-US" dirty="0" smtClean="0">
                <a:cs typeface="Verdana" charset="0"/>
              </a:rPr>
              <a:t> 42</a:t>
            </a:r>
            <a:r>
              <a:rPr lang="en-US" dirty="0">
                <a:cs typeface="Verdana" charset="0"/>
              </a:rPr>
              <a:t>% </a:t>
            </a:r>
            <a:endParaRPr lang="en-US" dirty="0" smtClean="0">
              <a:latin typeface="+mj-lt"/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dirty="0" err="1" smtClean="0">
                <a:latin typeface="+mj-lt"/>
                <a:cs typeface="Verdana" charset="0"/>
              </a:rPr>
              <a:t>i</a:t>
            </a:r>
            <a:r>
              <a:rPr lang="en-US" dirty="0" smtClean="0">
                <a:latin typeface="+mj-lt"/>
                <a:cs typeface="Verdana" charset="0"/>
              </a:rPr>
              <a:t> </a:t>
            </a:r>
            <a:r>
              <a:rPr lang="en-US" dirty="0" err="1" smtClean="0">
                <a:latin typeface="+mj-lt"/>
                <a:cs typeface="Verdana" charset="0"/>
              </a:rPr>
              <a:t>lawr</a:t>
            </a:r>
            <a:r>
              <a:rPr lang="en-US" dirty="0" smtClean="0">
                <a:latin typeface="+mj-lt"/>
                <a:cs typeface="Verdana" charset="0"/>
              </a:rPr>
              <a:t> </a:t>
            </a:r>
            <a:r>
              <a:rPr lang="en-US" dirty="0">
                <a:latin typeface="+mj-lt"/>
                <a:cs typeface="Verdana" charset="0"/>
              </a:rPr>
              <a:t>50% </a:t>
            </a:r>
            <a:endParaRPr lang="en-GB" dirty="0">
              <a:latin typeface="+mj-lt"/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dirty="0" err="1" smtClean="0">
                <a:latin typeface="+mj-lt"/>
                <a:cs typeface="Verdana" charset="0"/>
              </a:rPr>
              <a:t>i</a:t>
            </a:r>
            <a:r>
              <a:rPr lang="en-US" dirty="0" smtClean="0">
                <a:latin typeface="+mj-lt"/>
                <a:cs typeface="Verdana" charset="0"/>
              </a:rPr>
              <a:t> </a:t>
            </a:r>
            <a:r>
              <a:rPr lang="en-US" dirty="0" err="1" smtClean="0">
                <a:latin typeface="+mj-lt"/>
                <a:cs typeface="Verdana" charset="0"/>
              </a:rPr>
              <a:t>lawr</a:t>
            </a:r>
            <a:r>
              <a:rPr lang="en-US" dirty="0" smtClean="0">
                <a:latin typeface="+mj-lt"/>
                <a:cs typeface="Verdana" charset="0"/>
              </a:rPr>
              <a:t> </a:t>
            </a:r>
            <a:r>
              <a:rPr lang="en-US" dirty="0">
                <a:latin typeface="+mj-lt"/>
                <a:cs typeface="Verdana" charset="0"/>
              </a:rPr>
              <a:t>71% </a:t>
            </a:r>
            <a:endParaRPr lang="en-GB" dirty="0">
              <a:latin typeface="+mj-lt"/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dirty="0" err="1" smtClean="0">
                <a:latin typeface="+mj-lt"/>
                <a:cs typeface="Verdana" charset="0"/>
              </a:rPr>
              <a:t>i</a:t>
            </a:r>
            <a:r>
              <a:rPr lang="en-US" dirty="0" smtClean="0">
                <a:latin typeface="+mj-lt"/>
                <a:cs typeface="Verdana" charset="0"/>
              </a:rPr>
              <a:t> </a:t>
            </a:r>
            <a:r>
              <a:rPr lang="en-US" dirty="0" err="1" smtClean="0">
                <a:latin typeface="+mj-lt"/>
                <a:cs typeface="Verdana" charset="0"/>
              </a:rPr>
              <a:t>fyny</a:t>
            </a:r>
            <a:r>
              <a:rPr lang="en-US" dirty="0" smtClean="0">
                <a:latin typeface="+mj-lt"/>
                <a:cs typeface="Verdana" charset="0"/>
              </a:rPr>
              <a:t> </a:t>
            </a:r>
            <a:r>
              <a:rPr lang="en-US" dirty="0">
                <a:latin typeface="+mj-lt"/>
                <a:cs typeface="Verdana" charset="0"/>
              </a:rPr>
              <a:t>100% </a:t>
            </a:r>
            <a:endParaRPr lang="en-GB" dirty="0">
              <a:latin typeface="+mj-lt"/>
              <a:cs typeface="Verdana" charset="0"/>
            </a:endParaRPr>
          </a:p>
          <a:p>
            <a:pPr eaLnBrk="1" hangingPunct="1">
              <a:lnSpc>
                <a:spcPct val="150000"/>
              </a:lnSpc>
            </a:pPr>
            <a:endParaRPr lang="en-GB" b="1" dirty="0">
              <a:latin typeface="Verdana" charset="0"/>
              <a:cs typeface="Verdana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029707" y="1994284"/>
            <a:ext cx="4259692" cy="46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b="1" dirty="0" err="1" smtClean="0">
                <a:latin typeface="+mj-lt"/>
                <a:cs typeface="Verdana" charset="0"/>
              </a:rPr>
              <a:t>iselder</a:t>
            </a:r>
            <a:r>
              <a:rPr lang="en-US" b="1" dirty="0" smtClean="0">
                <a:latin typeface="+mj-lt"/>
                <a:cs typeface="Verdana" charset="0"/>
              </a:rPr>
              <a:t> </a:t>
            </a:r>
            <a:r>
              <a:rPr lang="en-US" b="1" dirty="0" err="1" smtClean="0">
                <a:latin typeface="+mj-lt"/>
                <a:cs typeface="Verdana" charset="0"/>
              </a:rPr>
              <a:t>ôl-enedigol</a:t>
            </a:r>
            <a:r>
              <a:rPr lang="en-US" b="1" dirty="0">
                <a:latin typeface="+mj-lt"/>
                <a:cs typeface="Verdana" charset="0"/>
              </a:rPr>
              <a:t>	</a:t>
            </a:r>
          </a:p>
          <a:p>
            <a:pPr eaLnBrk="1" hangingPunct="1">
              <a:lnSpc>
                <a:spcPct val="140000"/>
              </a:lnSpc>
            </a:pPr>
            <a:r>
              <a:rPr lang="en-US" b="1" dirty="0" smtClean="0">
                <a:latin typeface="+mj-lt"/>
                <a:cs typeface="Verdana" charset="0"/>
              </a:rPr>
              <a:t>asthma </a:t>
            </a:r>
            <a:r>
              <a:rPr lang="en-US" b="1" dirty="0" err="1" smtClean="0">
                <a:latin typeface="+mj-lt"/>
                <a:cs typeface="Verdana" charset="0"/>
              </a:rPr>
              <a:t>plentyndod</a:t>
            </a:r>
            <a:r>
              <a:rPr lang="en-US" b="1" dirty="0" smtClean="0">
                <a:latin typeface="+mj-lt"/>
                <a:cs typeface="Verdana" charset="0"/>
              </a:rPr>
              <a:t> </a:t>
            </a:r>
            <a:r>
              <a:rPr lang="en-US" b="1" dirty="0">
                <a:latin typeface="+mj-lt"/>
                <a:cs typeface="Verdana" charset="0"/>
              </a:rPr>
              <a:t>	</a:t>
            </a:r>
          </a:p>
          <a:p>
            <a:pPr eaLnBrk="1" hangingPunct="1">
              <a:lnSpc>
                <a:spcPct val="140000"/>
              </a:lnSpc>
            </a:pPr>
            <a:r>
              <a:rPr lang="en-US" b="1" dirty="0" err="1" smtClean="0">
                <a:latin typeface="+mj-lt"/>
                <a:cs typeface="Verdana" charset="0"/>
              </a:rPr>
              <a:t>beichiogrwydd</a:t>
            </a:r>
            <a:r>
              <a:rPr lang="en-US" b="1" dirty="0" smtClean="0">
                <a:latin typeface="+mj-lt"/>
                <a:cs typeface="Verdana" charset="0"/>
              </a:rPr>
              <a:t> </a:t>
            </a:r>
            <a:r>
              <a:rPr lang="en-US" b="1" dirty="0" err="1" smtClean="0">
                <a:latin typeface="+mj-lt"/>
                <a:cs typeface="Verdana" charset="0"/>
              </a:rPr>
              <a:t>yr</a:t>
            </a:r>
            <a:r>
              <a:rPr lang="en-US" b="1" dirty="0" smtClean="0">
                <a:latin typeface="+mj-lt"/>
                <a:cs typeface="Verdana" charset="0"/>
              </a:rPr>
              <a:t> </a:t>
            </a:r>
            <a:r>
              <a:rPr lang="en-US" b="1" dirty="0" err="1" smtClean="0">
                <a:latin typeface="+mj-lt"/>
                <a:cs typeface="Verdana" charset="0"/>
              </a:rPr>
              <a:t>arddegau</a:t>
            </a:r>
            <a:r>
              <a:rPr lang="en-US" b="1" dirty="0" smtClean="0">
                <a:latin typeface="+mj-lt"/>
                <a:cs typeface="Verdana" charset="0"/>
              </a:rPr>
              <a:t> </a:t>
            </a:r>
            <a:endParaRPr lang="en-US" b="1" dirty="0">
              <a:latin typeface="+mj-lt"/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b="1" dirty="0" err="1" smtClean="0">
                <a:cs typeface="Verdana" charset="0"/>
              </a:rPr>
              <a:t>cyfraddau</a:t>
            </a:r>
            <a:r>
              <a:rPr lang="en-US" b="1" dirty="0" smtClean="0">
                <a:cs typeface="Verdana" charset="0"/>
              </a:rPr>
              <a:t> </a:t>
            </a:r>
            <a:r>
              <a:rPr lang="en-US" b="1" dirty="0" err="1" smtClean="0">
                <a:cs typeface="Verdana" charset="0"/>
              </a:rPr>
              <a:t>diogelu</a:t>
            </a:r>
            <a:r>
              <a:rPr lang="en-US" b="1" dirty="0" smtClean="0">
                <a:cs typeface="Verdana" charset="0"/>
              </a:rPr>
              <a:t> plant</a:t>
            </a:r>
            <a:endParaRPr lang="en-US" b="1" dirty="0"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b="1" dirty="0" err="1" smtClean="0">
                <a:latin typeface="+mj-lt"/>
                <a:cs typeface="Verdana" charset="0"/>
              </a:rPr>
              <a:t>cyfradd</a:t>
            </a:r>
            <a:r>
              <a:rPr lang="en-US" b="1" dirty="0" smtClean="0">
                <a:latin typeface="+mj-lt"/>
                <a:cs typeface="Verdana" charset="0"/>
              </a:rPr>
              <a:t> </a:t>
            </a:r>
            <a:r>
              <a:rPr lang="en-US" b="1" dirty="0" err="1" smtClean="0">
                <a:latin typeface="+mj-lt"/>
                <a:cs typeface="Verdana" charset="0"/>
              </a:rPr>
              <a:t>droseddu</a:t>
            </a:r>
            <a:r>
              <a:rPr lang="en-US" dirty="0" smtClean="0">
                <a:latin typeface="+mj-lt"/>
                <a:cs typeface="Verdana" charset="0"/>
              </a:rPr>
              <a:t> </a:t>
            </a:r>
            <a:endParaRPr lang="en-US" dirty="0">
              <a:latin typeface="+mj-lt"/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b="1" dirty="0" err="1" smtClean="0">
                <a:latin typeface="+mj-lt"/>
                <a:cs typeface="Verdana" charset="0"/>
              </a:rPr>
              <a:t>diweithdra</a:t>
            </a:r>
            <a:endParaRPr lang="en-US" dirty="0" smtClean="0">
              <a:latin typeface="+mj-lt"/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b="1" dirty="0" err="1" smtClean="0">
                <a:latin typeface="+mj-lt"/>
                <a:cs typeface="Verdana" charset="0"/>
              </a:rPr>
              <a:t>cyrhaeddiad</a:t>
            </a:r>
            <a:r>
              <a:rPr lang="en-US" b="1" dirty="0" smtClean="0">
                <a:latin typeface="+mj-lt"/>
                <a:cs typeface="Verdana" charset="0"/>
              </a:rPr>
              <a:t> </a:t>
            </a:r>
            <a:r>
              <a:rPr lang="en-US" b="1" dirty="0" err="1" smtClean="0">
                <a:latin typeface="+mj-lt"/>
                <a:cs typeface="Verdana" charset="0"/>
              </a:rPr>
              <a:t>addysgol</a:t>
            </a:r>
            <a:r>
              <a:rPr lang="en-US" b="1" dirty="0" smtClean="0">
                <a:latin typeface="+mj-lt"/>
                <a:cs typeface="Verdana" charset="0"/>
              </a:rPr>
              <a:t> </a:t>
            </a:r>
            <a:r>
              <a:rPr lang="en-US" sz="2000" dirty="0">
                <a:latin typeface="Verdana" charset="0"/>
                <a:cs typeface="Verdana" charset="0"/>
              </a:rPr>
              <a:t>				</a:t>
            </a:r>
            <a:endParaRPr lang="en-GB" sz="2000" dirty="0">
              <a:latin typeface="Verdana" charset="0"/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b="1" dirty="0">
                <a:latin typeface="Verdana" charset="0"/>
                <a:cs typeface="Verdana" charset="0"/>
              </a:rPr>
              <a:t>		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9327" y="544051"/>
            <a:ext cx="8448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448FF"/>
                </a:solidFill>
                <a:latin typeface="Arial Black" charset="0"/>
                <a:cs typeface="Arial Black" charset="0"/>
              </a:rPr>
              <a:t>Cysylltu</a:t>
            </a:r>
            <a:r>
              <a:rPr lang="en-US" sz="2800" b="1" dirty="0" smtClean="0">
                <a:solidFill>
                  <a:srgbClr val="C448FF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latin typeface="Arial Black" charset="0"/>
                <a:cs typeface="Arial Black" charset="0"/>
              </a:rPr>
              <a:t>Cymunedau</a:t>
            </a:r>
            <a:r>
              <a:rPr lang="en-US" sz="2800" b="1" dirty="0" smtClean="0">
                <a:solidFill>
                  <a:srgbClr val="C448FF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2800" b="1" dirty="0" smtClean="0">
                <a:solidFill>
                  <a:srgbClr val="C448FF"/>
                </a:solidFill>
                <a:latin typeface="Arial Black" charset="0"/>
                <a:cs typeface="Arial Black" charset="0"/>
              </a:rPr>
              <a:t>- </a:t>
            </a:r>
            <a:r>
              <a:rPr lang="en-US" sz="2800" b="1" dirty="0" smtClean="0">
                <a:solidFill>
                  <a:srgbClr val="C448FF"/>
                </a:solidFill>
                <a:latin typeface="Arial Black" charset="0"/>
                <a:cs typeface="Arial Black" charset="0"/>
              </a:rPr>
              <a:t>Falmouth</a:t>
            </a:r>
            <a:endParaRPr lang="en-US" sz="2800" dirty="0">
              <a:solidFill>
                <a:srgbClr val="C448FF"/>
              </a:solidFill>
            </a:endParaRPr>
          </a:p>
        </p:txBody>
      </p:sp>
      <p:pic>
        <p:nvPicPr>
          <p:cNvPr id="8" name="Picture 7" descr="Screen Shot 2012-09-17 at 15.28.3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" y="1370366"/>
            <a:ext cx="3705462" cy="2519011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0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9327" y="544051"/>
            <a:ext cx="8448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448FF"/>
                </a:solidFill>
                <a:latin typeface="Arial Black" charset="0"/>
                <a:cs typeface="Arial Black" charset="0"/>
              </a:rPr>
              <a:t>Cysylltu</a:t>
            </a:r>
            <a:r>
              <a:rPr lang="en-US" sz="2800" b="1" dirty="0" smtClean="0">
                <a:solidFill>
                  <a:srgbClr val="C448FF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2800" b="1" dirty="0" err="1" smtClean="0">
                <a:solidFill>
                  <a:srgbClr val="C448FF"/>
                </a:solidFill>
                <a:latin typeface="Arial Black" charset="0"/>
                <a:cs typeface="Arial Black" charset="0"/>
              </a:rPr>
              <a:t>Cymunedau</a:t>
            </a:r>
            <a:r>
              <a:rPr lang="en-US" sz="2800" b="1" dirty="0" smtClean="0">
                <a:solidFill>
                  <a:srgbClr val="C448FF"/>
                </a:solidFill>
                <a:latin typeface="Arial Black" charset="0"/>
                <a:cs typeface="Arial Black" charset="0"/>
              </a:rPr>
              <a:t> - Falmouth</a:t>
            </a:r>
            <a:endParaRPr lang="en-US" sz="2800" dirty="0">
              <a:solidFill>
                <a:srgbClr val="C448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500" y="1295400"/>
            <a:ext cx="4385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arbedion</a:t>
            </a:r>
            <a:r>
              <a:rPr lang="en-US" sz="3200" dirty="0" smtClean="0"/>
              <a:t> 3.8 - 6.4 : 1</a:t>
            </a:r>
            <a:endParaRPr lang="en-US" sz="3200" dirty="0"/>
          </a:p>
          <a:p>
            <a:endParaRPr lang="en-US" dirty="0"/>
          </a:p>
        </p:txBody>
      </p:sp>
      <p:pic>
        <p:nvPicPr>
          <p:cNvPr id="3" name="Picture 2" descr="Screen Shot 2016-01-24 at 15.19.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0" y="2286001"/>
            <a:ext cx="5861050" cy="26147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73150" y="5105400"/>
            <a:ext cx="8420100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i="1" dirty="0" err="1" smtClean="0">
                <a:solidFill>
                  <a:srgbClr val="FF0000"/>
                </a:solidFill>
              </a:rPr>
              <a:t>Trwy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ddawns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gallwn</a:t>
            </a:r>
            <a:r>
              <a:rPr lang="en-US" sz="2800" i="1" dirty="0" smtClean="0">
                <a:solidFill>
                  <a:srgbClr val="FF0000"/>
                </a:solidFill>
              </a:rPr>
              <a:t>  </a:t>
            </a:r>
            <a:r>
              <a:rPr lang="en-US" sz="2800" i="1" dirty="0" err="1" smtClean="0">
                <a:solidFill>
                  <a:srgbClr val="FF0000"/>
                </a:solidFill>
              </a:rPr>
              <a:t>newid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ein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hunain</a:t>
            </a:r>
            <a:r>
              <a:rPr lang="en-US" sz="2800" i="1" dirty="0" smtClean="0">
                <a:solidFill>
                  <a:srgbClr val="FF0000"/>
                </a:solidFill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</a:rPr>
              <a:t>eraill</a:t>
            </a:r>
            <a:r>
              <a:rPr lang="en-US" sz="2800" i="1" dirty="0" smtClean="0">
                <a:solidFill>
                  <a:srgbClr val="FF0000"/>
                </a:solidFill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</a:rPr>
              <a:t>a’r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cymunedau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rydyn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ni’n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rhan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ohonyn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nhw</a:t>
            </a:r>
            <a:r>
              <a:rPr lang="en-US" sz="2800" i="1" dirty="0" smtClean="0">
                <a:solidFill>
                  <a:srgbClr val="FF0000"/>
                </a:solidFill>
              </a:rPr>
              <a:t>…</a:t>
            </a:r>
            <a:endParaRPr lang="en-US" sz="28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073150" y="4505980"/>
            <a:ext cx="2559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TR14ers</a:t>
            </a:r>
            <a:endParaRPr lang="en-US" sz="2800" dirty="0">
              <a:solidFill>
                <a:srgbClr val="FF0000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269" y="304801"/>
            <a:ext cx="8772658" cy="960437"/>
          </a:xfrm>
        </p:spPr>
        <p:txBody>
          <a:bodyPr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3600" b="1" dirty="0" err="1" smtClean="0">
                <a:solidFill>
                  <a:srgbClr val="8458FF"/>
                </a:solidFill>
                <a:latin typeface="Arial Black"/>
                <a:cs typeface="Arial Black"/>
              </a:rPr>
              <a:t>Cydgynhyrchu</a:t>
            </a:r>
            <a:r>
              <a:rPr lang="en-US" sz="3600" b="1" dirty="0" smtClean="0">
                <a:solidFill>
                  <a:srgbClr val="8458FF"/>
                </a:solidFill>
                <a:latin typeface="Arial Black"/>
                <a:cs typeface="Arial Black"/>
              </a:rPr>
              <a:t> - </a:t>
            </a:r>
            <a:r>
              <a:rPr lang="en-US" sz="3600" b="1" dirty="0" err="1" smtClean="0">
                <a:solidFill>
                  <a:srgbClr val="8458FF"/>
                </a:solidFill>
                <a:latin typeface="Arial Black"/>
                <a:cs typeface="Arial Black"/>
              </a:rPr>
              <a:t>effaith</a:t>
            </a:r>
            <a:endParaRPr lang="en-US" sz="3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94485" y="4371247"/>
            <a:ext cx="67063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gwasanaethau</a:t>
            </a:r>
            <a:r>
              <a:rPr lang="en-US" sz="2800" b="1" dirty="0" smtClean="0">
                <a:solidFill>
                  <a:srgbClr val="595959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mwy</a:t>
            </a:r>
            <a:r>
              <a:rPr lang="en-US" sz="2800" b="1" dirty="0" smtClean="0">
                <a:solidFill>
                  <a:srgbClr val="595959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perthnasol</a:t>
            </a:r>
            <a:r>
              <a:rPr lang="en-US" sz="2800" b="1" dirty="0" smtClean="0">
                <a:solidFill>
                  <a:srgbClr val="595959"/>
                </a:solidFill>
                <a:cs typeface="Calibri" charset="0"/>
              </a:rPr>
              <a:t> ac </a:t>
            </a:r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effeithiol</a:t>
            </a:r>
            <a:endParaRPr lang="en-US" sz="2800" b="1" dirty="0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85648" y="2922684"/>
            <a:ext cx="3444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iechyd</a:t>
            </a:r>
            <a:r>
              <a:rPr lang="en-US" sz="2800" b="1" dirty="0" smtClean="0">
                <a:solidFill>
                  <a:srgbClr val="595959"/>
                </a:solidFill>
                <a:cs typeface="Calibri" charset="0"/>
              </a:rPr>
              <a:t> a </a:t>
            </a:r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llesiant</a:t>
            </a:r>
            <a:r>
              <a:rPr lang="en-US" sz="2800" b="1" dirty="0" smtClean="0">
                <a:solidFill>
                  <a:srgbClr val="595959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gwell</a:t>
            </a:r>
            <a:endParaRPr lang="en-US" sz="2800" b="1" dirty="0">
              <a:solidFill>
                <a:srgbClr val="595959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85648" y="5091971"/>
            <a:ext cx="5225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cynaliadwyedd</a:t>
            </a:r>
            <a:r>
              <a:rPr lang="en-US" sz="2800" b="1" dirty="0" smtClean="0">
                <a:solidFill>
                  <a:srgbClr val="595959"/>
                </a:solidFill>
                <a:cs typeface="Calibri" charset="0"/>
              </a:rPr>
              <a:t> a </a:t>
            </a:r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gwerth</a:t>
            </a:r>
            <a:r>
              <a:rPr lang="en-US" sz="2800" b="1" dirty="0" smtClean="0">
                <a:solidFill>
                  <a:srgbClr val="595959"/>
                </a:solidFill>
                <a:cs typeface="Calibri" charset="0"/>
              </a:rPr>
              <a:t> am </a:t>
            </a:r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arian</a:t>
            </a:r>
            <a:endParaRPr lang="en-US" sz="2800" b="1" dirty="0">
              <a:solidFill>
                <a:srgbClr val="595959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85651" y="1508372"/>
            <a:ext cx="64576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mwy</a:t>
            </a:r>
            <a:r>
              <a:rPr lang="en-US" sz="2800" b="1" dirty="0" smtClean="0">
                <a:solidFill>
                  <a:srgbClr val="595959"/>
                </a:solidFill>
                <a:cs typeface="Calibri" charset="0"/>
              </a:rPr>
              <a:t> o </a:t>
            </a:r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ymgysylltu</a:t>
            </a:r>
            <a:r>
              <a:rPr lang="en-US" sz="2800" b="1" dirty="0" smtClean="0">
                <a:solidFill>
                  <a:srgbClr val="595959"/>
                </a:solidFill>
                <a:cs typeface="Calibri" charset="0"/>
              </a:rPr>
              <a:t> a </a:t>
            </a:r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chyfalaf</a:t>
            </a:r>
            <a:r>
              <a:rPr lang="en-US" sz="2800" b="1" dirty="0" smtClean="0">
                <a:solidFill>
                  <a:srgbClr val="595959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cymdeithasol</a:t>
            </a:r>
            <a:endParaRPr lang="en-US" sz="2800" b="1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73612" y="3650521"/>
            <a:ext cx="5314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cymunedau</a:t>
            </a:r>
            <a:r>
              <a:rPr lang="en-US" sz="2800" b="1" dirty="0" smtClean="0">
                <a:solidFill>
                  <a:srgbClr val="595959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cryfach</a:t>
            </a:r>
            <a:r>
              <a:rPr lang="en-US" sz="2800" b="1" dirty="0" smtClean="0">
                <a:solidFill>
                  <a:srgbClr val="595959"/>
                </a:solidFill>
                <a:cs typeface="Calibri" charset="0"/>
              </a:rPr>
              <a:t>, </a:t>
            </a:r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mwy</a:t>
            </a:r>
            <a:r>
              <a:rPr lang="en-US" sz="2800" b="1" dirty="0" smtClean="0">
                <a:solidFill>
                  <a:srgbClr val="595959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cydlynol</a:t>
            </a:r>
            <a:endParaRPr lang="en-US" sz="2800" b="1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85651" y="2215036"/>
            <a:ext cx="5954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595959"/>
                </a:solidFill>
              </a:rPr>
              <a:t>grymuso</a:t>
            </a:r>
            <a:r>
              <a:rPr lang="en-US" sz="2800" b="1" dirty="0" smtClean="0">
                <a:solidFill>
                  <a:srgbClr val="595959"/>
                </a:solidFill>
              </a:rPr>
              <a:t> a </a:t>
            </a:r>
            <a:r>
              <a:rPr lang="en-US" sz="2800" b="1" dirty="0" err="1" smtClean="0">
                <a:solidFill>
                  <a:srgbClr val="595959"/>
                </a:solidFill>
              </a:rPr>
              <a:t>pherchnogaeth</a:t>
            </a:r>
            <a:r>
              <a:rPr lang="en-US" sz="2800" b="1" dirty="0" smtClean="0">
                <a:solidFill>
                  <a:srgbClr val="595959"/>
                </a:solidFill>
              </a:rPr>
              <a:t> </a:t>
            </a:r>
            <a:r>
              <a:rPr lang="en-US" sz="2800" b="1" dirty="0" err="1" smtClean="0">
                <a:solidFill>
                  <a:srgbClr val="595959"/>
                </a:solidFill>
              </a:rPr>
              <a:t>wirioneddol</a:t>
            </a:r>
            <a:endParaRPr lang="en-US" sz="2800" b="1" dirty="0">
              <a:solidFill>
                <a:srgbClr val="595959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02585" y="5830511"/>
            <a:ext cx="43844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595959"/>
                </a:solidFill>
                <a:cs typeface="Calibri" charset="0"/>
              </a:rPr>
              <a:t>staff </a:t>
            </a:r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hapusach</a:t>
            </a:r>
            <a:r>
              <a:rPr lang="en-US" sz="2800" b="1" dirty="0" smtClean="0">
                <a:solidFill>
                  <a:srgbClr val="595959"/>
                </a:solidFill>
                <a:cs typeface="Calibri" charset="0"/>
              </a:rPr>
              <a:t>, </a:t>
            </a:r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mwy</a:t>
            </a:r>
            <a:r>
              <a:rPr lang="en-US" sz="2800" b="1" dirty="0" smtClean="0">
                <a:solidFill>
                  <a:srgbClr val="595959"/>
                </a:solidFill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595959"/>
                </a:solidFill>
                <a:cs typeface="Calibri" charset="0"/>
              </a:rPr>
              <a:t>bodlon</a:t>
            </a:r>
            <a:endParaRPr lang="en-US" sz="28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 bwMode="auto">
          <a:xfrm>
            <a:off x="101929" y="2895600"/>
            <a:ext cx="3640426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>
            <a:normAutofit lnSpcReduction="1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Black"/>
                <a:ea typeface="+mj-ea"/>
                <a:cs typeface="Arial Black"/>
              </a:rPr>
              <a:t>Own 2 Feet </a:t>
            </a:r>
          </a:p>
          <a:p>
            <a:pPr algn="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Black"/>
                <a:ea typeface="+mj-ea"/>
                <a:cs typeface="Arial Black"/>
              </a:rPr>
              <a:t>Trade that Works</a:t>
            </a:r>
          </a:p>
        </p:txBody>
      </p:sp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1132246" y="3886200"/>
            <a:ext cx="8576271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b="1" dirty="0" err="1" smtClean="0">
                <a:solidFill>
                  <a:srgbClr val="FF0000"/>
                </a:solidFill>
                <a:cs typeface="Arial" charset="0"/>
              </a:rPr>
              <a:t>Prosiect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tai </a:t>
            </a:r>
            <a:r>
              <a:rPr lang="en-US" b="1" dirty="0" err="1" smtClean="0">
                <a:solidFill>
                  <a:srgbClr val="FF0000"/>
                </a:solidFill>
                <a:cs typeface="Arial" charset="0"/>
              </a:rPr>
              <a:t>pontio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Arial" charset="0"/>
              </a:rPr>
              <a:t>ar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Arial" charset="0"/>
              </a:rPr>
              <a:t>gyfer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cs typeface="Arial" charset="0"/>
              </a:rPr>
              <a:t>gan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Arial" charset="0"/>
              </a:rPr>
              <a:t>bobl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Arial" charset="0"/>
              </a:rPr>
              <a:t>ifanc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Arial" charset="0"/>
              </a:rPr>
              <a:t>sydd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Arial" charset="0"/>
              </a:rPr>
              <a:t>mewn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Arial" charset="0"/>
              </a:rPr>
              <a:t>gofal</a:t>
            </a:r>
            <a:endParaRPr lang="en-US" b="1" dirty="0" smtClean="0">
              <a:solidFill>
                <a:srgbClr val="FF0000"/>
              </a:solidFill>
              <a:cs typeface="Arial" charset="0"/>
            </a:endParaRPr>
          </a:p>
          <a:p>
            <a:pPr marL="342900" indent="-342900" eaLnBrk="1" hangingPunct="1">
              <a:lnSpc>
                <a:spcPct val="110000"/>
              </a:lnSpc>
              <a:buFont typeface="Arial"/>
              <a:buChar char="•"/>
            </a:pP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adnewyddu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eiddo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wedi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mynd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â’i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ben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iddo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drwy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brentisiaethau</a:t>
            </a:r>
            <a:endParaRPr lang="en-US" b="1" dirty="0" smtClean="0">
              <a:solidFill>
                <a:srgbClr val="000000"/>
              </a:solidFill>
              <a:cs typeface="Arial" charset="0"/>
            </a:endParaRPr>
          </a:p>
          <a:p>
            <a:pPr marL="342900" indent="-342900" eaLnBrk="1" hangingPunct="1">
              <a:lnSpc>
                <a:spcPct val="11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40% o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gyfranogwyr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mewn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cyflogaeth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gynaliadwy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nawr</a:t>
            </a:r>
            <a:endParaRPr lang="en-US" b="1" dirty="0" smtClean="0">
              <a:solidFill>
                <a:srgbClr val="000000"/>
              </a:solidFill>
              <a:cs typeface="Arial" charset="0"/>
            </a:endParaRPr>
          </a:p>
          <a:p>
            <a:pPr marL="342900" indent="-342900" eaLnBrk="1" hangingPunct="1">
              <a:lnSpc>
                <a:spcPct val="110000"/>
              </a:lnSpc>
              <a:buFont typeface="Arial"/>
              <a:buChar char="•"/>
            </a:pP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polisi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/system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Dyraniadau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a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Rheoli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wedi’i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chydgynhyrchu</a:t>
            </a:r>
            <a:endParaRPr lang="en-US" b="1" dirty="0" smtClean="0">
              <a:solidFill>
                <a:srgbClr val="000000"/>
              </a:solidFill>
              <a:cs typeface="Arial" charset="0"/>
            </a:endParaRPr>
          </a:p>
          <a:p>
            <a:pPr marL="342900" indent="-342900" eaLnBrk="1" hangingPunct="1">
              <a:lnSpc>
                <a:spcPct val="110000"/>
              </a:lnSpc>
              <a:buFont typeface="Arial"/>
              <a:buChar char="•"/>
            </a:pP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rhaglen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hyfforddiant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Own 2 Feet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wedi’i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chydgynhyrchu</a:t>
            </a:r>
            <a:endParaRPr lang="en-US" b="1" dirty="0" smtClean="0">
              <a:solidFill>
                <a:srgbClr val="000000"/>
              </a:solidFill>
              <a:cs typeface="Arial" charset="0"/>
            </a:endParaRPr>
          </a:p>
          <a:p>
            <a:pPr marL="342900" indent="-342900" eaLnBrk="1" hangingPunct="1">
              <a:lnSpc>
                <a:spcPct val="11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C448FF"/>
                </a:solidFill>
                <a:cs typeface="Arial" charset="0"/>
              </a:rPr>
              <a:t>61% </a:t>
            </a:r>
            <a:r>
              <a:rPr lang="en-US" b="1" dirty="0" err="1" smtClean="0">
                <a:solidFill>
                  <a:srgbClr val="C448FF"/>
                </a:solidFill>
                <a:cs typeface="Arial" charset="0"/>
              </a:rPr>
              <a:t>tenantiaethau</a:t>
            </a:r>
            <a:r>
              <a:rPr lang="en-US" b="1" dirty="0" smtClean="0">
                <a:solidFill>
                  <a:srgbClr val="C448FF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C448FF"/>
                </a:solidFill>
                <a:cs typeface="Arial" charset="0"/>
              </a:rPr>
              <a:t>aflwyddiannus</a:t>
            </a:r>
            <a:r>
              <a:rPr lang="en-US" b="1" dirty="0" smtClean="0">
                <a:solidFill>
                  <a:srgbClr val="C448FF"/>
                </a:solidFill>
                <a:cs typeface="Arial" charset="0"/>
              </a:rPr>
              <a:t> &gt; 100% </a:t>
            </a:r>
            <a:r>
              <a:rPr lang="en-US" b="1" dirty="0" err="1" smtClean="0">
                <a:solidFill>
                  <a:srgbClr val="C448FF"/>
                </a:solidFill>
                <a:cs typeface="Arial" charset="0"/>
              </a:rPr>
              <a:t>tenantiaeth</a:t>
            </a:r>
            <a:r>
              <a:rPr lang="en-US" b="1" dirty="0" smtClean="0">
                <a:solidFill>
                  <a:srgbClr val="C448FF"/>
                </a:solidFill>
                <a:cs typeface="Arial" charset="0"/>
              </a:rPr>
              <a:t> au </a:t>
            </a:r>
            <a:r>
              <a:rPr lang="en-US" b="1" dirty="0" err="1" smtClean="0">
                <a:solidFill>
                  <a:srgbClr val="C448FF"/>
                </a:solidFill>
                <a:cs typeface="Arial" charset="0"/>
              </a:rPr>
              <a:t>llwyddiannus</a:t>
            </a:r>
            <a:endParaRPr lang="en-US" b="1" dirty="0" smtClean="0">
              <a:solidFill>
                <a:srgbClr val="C448FF"/>
              </a:solidFill>
              <a:cs typeface="Arial" charset="0"/>
            </a:endParaRPr>
          </a:p>
        </p:txBody>
      </p:sp>
      <p:pic>
        <p:nvPicPr>
          <p:cNvPr id="10" name="Picture 9" descr="brona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5306255" cy="3596952"/>
          </a:xfrm>
          <a:prstGeom prst="rect">
            <a:avLst/>
          </a:prstGeom>
          <a:solidFill>
            <a:srgbClr val="FF0000"/>
          </a:solidFill>
          <a:ln w="9525">
            <a:solidFill>
              <a:srgbClr val="B547FF"/>
            </a:solidFill>
            <a:miter lim="800000"/>
            <a:headEnd/>
            <a:tailEnd/>
          </a:ln>
          <a:extLst/>
        </p:spPr>
      </p:pic>
      <p:sp>
        <p:nvSpPr>
          <p:cNvPr id="5" name="Title 1"/>
          <p:cNvSpPr>
            <a:spLocks noGrp="1"/>
          </p:cNvSpPr>
          <p:nvPr/>
        </p:nvSpPr>
        <p:spPr bwMode="auto">
          <a:xfrm>
            <a:off x="549109" y="1422270"/>
            <a:ext cx="3184691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>
            <a:normAutofit fontScale="85000" lnSpcReduction="1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B547FF"/>
                </a:solidFill>
                <a:latin typeface="Arial Black"/>
                <a:ea typeface="+mj-ea"/>
                <a:cs typeface="Arial Black"/>
              </a:rPr>
              <a:t>Fforwm</a:t>
            </a:r>
            <a:r>
              <a:rPr lang="en-US" sz="2800" b="1" dirty="0" smtClean="0">
                <a:solidFill>
                  <a:srgbClr val="B547FF"/>
                </a:solidFill>
                <a:latin typeface="Arial Black"/>
                <a:ea typeface="+mj-ea"/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latin typeface="Arial Black"/>
                <a:ea typeface="+mj-ea"/>
                <a:cs typeface="Arial Black"/>
              </a:rPr>
              <a:t>Ieuenctid</a:t>
            </a:r>
            <a:r>
              <a:rPr lang="en-US" sz="2800" b="1" dirty="0" smtClean="0">
                <a:solidFill>
                  <a:srgbClr val="B547FF"/>
                </a:solidFill>
                <a:latin typeface="Arial Black"/>
                <a:ea typeface="+mj-ea"/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latin typeface="Arial Black"/>
                <a:ea typeface="+mj-ea"/>
                <a:cs typeface="Arial Black"/>
              </a:rPr>
              <a:t>Bron</a:t>
            </a:r>
            <a:r>
              <a:rPr lang="en-US" sz="2800" b="1" dirty="0" smtClean="0">
                <a:solidFill>
                  <a:srgbClr val="B547FF"/>
                </a:solidFill>
                <a:latin typeface="Arial Black"/>
                <a:ea typeface="+mj-ea"/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latin typeface="Arial Black"/>
                <a:ea typeface="+mj-ea"/>
                <a:cs typeface="Arial Black"/>
              </a:rPr>
              <a:t>Afon</a:t>
            </a:r>
            <a:endParaRPr lang="en-US" sz="2800" b="1" dirty="0" smtClean="0">
              <a:solidFill>
                <a:srgbClr val="B547FF"/>
              </a:solidFill>
              <a:latin typeface="Arial Black"/>
              <a:ea typeface="+mj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9971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 bwMode="auto">
          <a:xfrm>
            <a:off x="429718" y="900112"/>
            <a:ext cx="3227882" cy="1081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 Black"/>
                <a:ea typeface="+mj-ea"/>
                <a:cs typeface="Arial Black"/>
              </a:rPr>
              <a:t>Tell it Right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 Black"/>
                <a:ea typeface="+mj-ea"/>
                <a:cs typeface="Arial Black"/>
              </a:rPr>
              <a:t> </a:t>
            </a:r>
            <a:endParaRPr lang="en-US" sz="3200" b="1" dirty="0">
              <a:solidFill>
                <a:srgbClr val="FF0000"/>
              </a:solidFill>
              <a:latin typeface="Arial Black"/>
              <a:ea typeface="+mj-ea"/>
              <a:cs typeface="Arial Black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30B42D"/>
                </a:solidFill>
                <a:latin typeface="Arial Black"/>
                <a:ea typeface="+mj-ea"/>
                <a:cs typeface="Arial Black"/>
              </a:rPr>
              <a:t>Cymdeithas</a:t>
            </a:r>
            <a:r>
              <a:rPr lang="en-US" sz="2800" b="1" dirty="0" smtClean="0">
                <a:solidFill>
                  <a:srgbClr val="30B42D"/>
                </a:solidFill>
                <a:latin typeface="Arial Black"/>
                <a:ea typeface="+mj-ea"/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30B42D"/>
                </a:solidFill>
                <a:latin typeface="Arial Black"/>
                <a:ea typeface="+mj-ea"/>
                <a:cs typeface="Arial Black"/>
              </a:rPr>
              <a:t>Syndrom</a:t>
            </a:r>
            <a:r>
              <a:rPr lang="en-US" sz="2800" b="1" dirty="0" smtClean="0">
                <a:solidFill>
                  <a:srgbClr val="30B42D"/>
                </a:solidFill>
                <a:latin typeface="Arial Black"/>
                <a:ea typeface="+mj-ea"/>
                <a:cs typeface="Arial Black"/>
              </a:rPr>
              <a:t> Down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en-US" sz="2800" b="1" dirty="0">
              <a:solidFill>
                <a:srgbClr val="30B42D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429718" y="3431500"/>
            <a:ext cx="947628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800" b="1" i="1" dirty="0" smtClean="0">
                <a:latin typeface="+mj-lt"/>
                <a:cs typeface="Arial" charset="0"/>
              </a:rPr>
              <a:t>	‘</a:t>
            </a:r>
            <a:r>
              <a:rPr lang="en-US" sz="2800" b="1" i="1" dirty="0" err="1" smtClean="0">
                <a:latin typeface="+mj-lt"/>
                <a:cs typeface="Arial" charset="0"/>
              </a:rPr>
              <a:t>ron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i’n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meddwl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bod</a:t>
            </a:r>
            <a:r>
              <a:rPr lang="en-US" sz="2800" b="1" i="1" dirty="0" smtClean="0">
                <a:latin typeface="+mj-lt"/>
                <a:cs typeface="Arial" charset="0"/>
              </a:rPr>
              <a:t> gen </a:t>
            </a:r>
            <a:r>
              <a:rPr lang="en-US" sz="2800" b="1" i="1" dirty="0" err="1" smtClean="0">
                <a:latin typeface="+mj-lt"/>
                <a:cs typeface="Arial" charset="0"/>
              </a:rPr>
              <a:t>i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ddigon</a:t>
            </a:r>
            <a:r>
              <a:rPr lang="en-US" sz="2800" b="1" i="1" dirty="0" smtClean="0">
                <a:latin typeface="+mj-lt"/>
                <a:cs typeface="Arial" charset="0"/>
              </a:rPr>
              <a:t> o </a:t>
            </a:r>
            <a:r>
              <a:rPr lang="en-US" sz="2800" b="1" i="1" dirty="0" err="1" smtClean="0">
                <a:latin typeface="+mj-lt"/>
                <a:cs typeface="Arial" charset="0"/>
              </a:rPr>
              <a:t>wybodaeth</a:t>
            </a:r>
            <a:r>
              <a:rPr lang="is-IS" sz="2800" b="1" i="1" dirty="0" smtClean="0">
                <a:latin typeface="+mj-lt"/>
                <a:cs typeface="Arial" charset="0"/>
              </a:rPr>
              <a:t>… </a:t>
            </a:r>
          </a:p>
          <a:p>
            <a:pPr eaLnBrk="1" hangingPunct="1">
              <a:lnSpc>
                <a:spcPct val="130000"/>
              </a:lnSpc>
            </a:pPr>
            <a:r>
              <a:rPr lang="is-IS" sz="2800" b="1" i="1" dirty="0" smtClean="0">
                <a:latin typeface="+mj-lt"/>
                <a:cs typeface="Arial" charset="0"/>
              </a:rPr>
              <a:t>	ond mae hyn wedi fy ngoleuo</a:t>
            </a:r>
            <a:r>
              <a:rPr lang="en-US" sz="2800" b="1" i="1" dirty="0" smtClean="0">
                <a:latin typeface="+mj-lt"/>
                <a:cs typeface="Arial" charset="0"/>
              </a:rPr>
              <a:t>’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b="1" i="1" dirty="0" smtClean="0">
                <a:latin typeface="+mj-lt"/>
                <a:cs typeface="Arial" charset="0"/>
              </a:rPr>
              <a:t>‘</a:t>
            </a:r>
            <a:r>
              <a:rPr lang="en-US" sz="2800" b="1" i="1" dirty="0" err="1" smtClean="0">
                <a:latin typeface="+mj-lt"/>
                <a:cs typeface="Arial" charset="0"/>
              </a:rPr>
              <a:t>pwerus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iawn</a:t>
            </a:r>
            <a:r>
              <a:rPr lang="en-US" sz="2800" b="1" i="1" dirty="0" smtClean="0">
                <a:latin typeface="+mj-lt"/>
                <a:cs typeface="Arial" charset="0"/>
              </a:rPr>
              <a:t> – </a:t>
            </a:r>
            <a:r>
              <a:rPr lang="en-US" sz="2800" b="1" i="1" dirty="0" err="1" smtClean="0">
                <a:latin typeface="+mj-lt"/>
                <a:cs typeface="Arial" charset="0"/>
              </a:rPr>
              <a:t>gwneud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popeth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yn</a:t>
            </a:r>
            <a:r>
              <a:rPr lang="en-US" sz="2800" b="1" i="1" dirty="0" smtClean="0">
                <a:latin typeface="+mj-lt"/>
                <a:cs typeface="Arial" charset="0"/>
              </a:rPr>
              <a:t> real </a:t>
            </a:r>
            <a:r>
              <a:rPr lang="en-US" sz="2800" b="1" i="1" dirty="0" err="1" smtClean="0">
                <a:latin typeface="+mj-lt"/>
                <a:cs typeface="Arial" charset="0"/>
              </a:rPr>
              <a:t>drwy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gyfarfod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ag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oedolion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sydd</a:t>
            </a:r>
            <a:r>
              <a:rPr lang="en-US" sz="2800" b="1" i="1" dirty="0" smtClean="0">
                <a:latin typeface="+mj-lt"/>
                <a:cs typeface="Arial" charset="0"/>
              </a:rPr>
              <a:t> â </a:t>
            </a:r>
            <a:r>
              <a:rPr lang="en-US" sz="2800" b="1" i="1" dirty="0" err="1" smtClean="0">
                <a:latin typeface="+mj-lt"/>
                <a:cs typeface="Arial" charset="0"/>
              </a:rPr>
              <a:t>Syndrom</a:t>
            </a:r>
            <a:r>
              <a:rPr lang="en-US" sz="2800" b="1" i="1" dirty="0" smtClean="0">
                <a:latin typeface="+mj-lt"/>
                <a:cs typeface="Arial" charset="0"/>
              </a:rPr>
              <a:t> Down’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b="1" i="1" dirty="0">
                <a:latin typeface="+mj-lt"/>
                <a:cs typeface="Arial" charset="0"/>
              </a:rPr>
              <a:t> </a:t>
            </a:r>
            <a:r>
              <a:rPr lang="en-US" sz="2800" b="1" i="1" dirty="0" smtClean="0">
                <a:latin typeface="+mj-lt"/>
                <a:cs typeface="Arial" charset="0"/>
              </a:rPr>
              <a:t>        ‘</a:t>
            </a:r>
            <a:r>
              <a:rPr lang="en-US" sz="2800" b="1" i="1" dirty="0" err="1" smtClean="0">
                <a:latin typeface="+mj-lt"/>
                <a:cs typeface="Arial" charset="0"/>
              </a:rPr>
              <a:t>effaith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fawr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ar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fy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nheimladau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a’m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gwybodaeth</a:t>
            </a:r>
            <a:r>
              <a:rPr lang="en-US" sz="2800" b="1" i="1" dirty="0" smtClean="0">
                <a:latin typeface="+mj-lt"/>
                <a:cs typeface="Arial" charset="0"/>
              </a:rPr>
              <a:t> </a:t>
            </a:r>
            <a:r>
              <a:rPr lang="en-US" sz="2800" b="1" i="1" dirty="0" err="1" smtClean="0">
                <a:latin typeface="+mj-lt"/>
                <a:cs typeface="Arial" charset="0"/>
              </a:rPr>
              <a:t>bersonol</a:t>
            </a:r>
            <a:r>
              <a:rPr lang="en-US" sz="2800" b="1" i="1" dirty="0" smtClean="0">
                <a:latin typeface="+mj-lt"/>
                <a:cs typeface="Arial" charset="0"/>
              </a:rPr>
              <a:t>’</a:t>
            </a:r>
            <a:endParaRPr lang="en-US" sz="2800" b="1" i="1" dirty="0">
              <a:latin typeface="+mj-lt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5001" b="14999"/>
          <a:stretch/>
        </p:blipFill>
        <p:spPr>
          <a:xfrm>
            <a:off x="3886200" y="381000"/>
            <a:ext cx="5509718" cy="300530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599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7 at 18.32.3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1" y="104376"/>
            <a:ext cx="5031889" cy="32238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" y="3429000"/>
            <a:ext cx="9329582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Verdana" charset="0"/>
              </a:rPr>
              <a:t>31,000+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Verdana" charset="0"/>
              </a:rPr>
              <a:t>awr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Verdana" charset="0"/>
              </a:rPr>
              <a:t> o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Verdana" charset="0"/>
              </a:rPr>
              <a:t>wirfoddoli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Verdana" charset="0"/>
              </a:rPr>
              <a:t> / 80+ o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Verdana" charset="0"/>
              </a:rPr>
              <a:t>grwpiau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Verdana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Verdana" charset="0"/>
              </a:rPr>
              <a:t>cymunedol</a:t>
            </a:r>
            <a:endParaRPr lang="en-US" sz="2800" b="1" dirty="0" smtClean="0">
              <a:solidFill>
                <a:srgbClr val="FF0000"/>
              </a:solidFill>
              <a:latin typeface="+mj-lt"/>
              <a:cs typeface="Verdana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Verdana" charset="0"/>
              </a:rPr>
              <a:t>Llysgenhadon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Verdana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Verdana" charset="0"/>
              </a:rPr>
              <a:t>Cymunedol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Verdana" charset="0"/>
              </a:rPr>
              <a:t> /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Verdana" charset="0"/>
              </a:rPr>
              <a:t>Strategaeth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Verdana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Verdana" charset="0"/>
              </a:rPr>
              <a:t>Iechyd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Verdana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Verdana" charset="0"/>
              </a:rPr>
              <a:t>Cymunedol</a:t>
            </a:r>
            <a:endParaRPr lang="en-US" sz="2400" b="1" dirty="0" smtClean="0">
              <a:solidFill>
                <a:srgbClr val="FF0000"/>
              </a:solidFill>
              <a:latin typeface="+mj-lt"/>
              <a:cs typeface="Verdana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+mj-lt"/>
                <a:cs typeface="Verdana" charset="0"/>
              </a:rPr>
              <a:t>	</a:t>
            </a:r>
            <a:r>
              <a:rPr lang="en-US" sz="2400" b="1" dirty="0" smtClean="0">
                <a:latin typeface="+mj-lt"/>
                <a:cs typeface="Verdana" charset="0"/>
              </a:rPr>
              <a:t>86% o </a:t>
            </a:r>
            <a:r>
              <a:rPr lang="en-US" sz="2400" b="1" dirty="0" err="1" smtClean="0">
                <a:latin typeface="+mj-lt"/>
                <a:cs typeface="Verdana" charset="0"/>
              </a:rPr>
              <a:t>rwydweithiau</a:t>
            </a:r>
            <a:r>
              <a:rPr lang="en-US" sz="2400" b="1" dirty="0" smtClean="0">
                <a:latin typeface="+mj-lt"/>
                <a:cs typeface="Verdana" charset="0"/>
              </a:rPr>
              <a:t> </a:t>
            </a:r>
            <a:r>
              <a:rPr lang="en-US" sz="2400" b="1" dirty="0" err="1" smtClean="0">
                <a:latin typeface="+mj-lt"/>
                <a:cs typeface="Verdana" charset="0"/>
              </a:rPr>
              <a:t>cryfach</a:t>
            </a:r>
            <a:endParaRPr lang="en-US" sz="2400" b="1" dirty="0" smtClean="0">
              <a:latin typeface="+mj-lt"/>
              <a:cs typeface="Verdana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cs typeface="Verdana" charset="0"/>
              </a:rPr>
              <a:t>	77% â </a:t>
            </a:r>
            <a:r>
              <a:rPr lang="en-US" sz="2400" b="1" dirty="0" err="1" smtClean="0">
                <a:cs typeface="Verdana" charset="0"/>
              </a:rPr>
              <a:t>gwell</a:t>
            </a:r>
            <a:r>
              <a:rPr lang="en-US" sz="2400" b="1" dirty="0" smtClean="0">
                <a:cs typeface="Verdana" charset="0"/>
              </a:rPr>
              <a:t> </a:t>
            </a:r>
            <a:r>
              <a:rPr lang="en-US" sz="2400" b="1" dirty="0" err="1" smtClean="0">
                <a:cs typeface="Verdana" charset="0"/>
              </a:rPr>
              <a:t>ansawdd</a:t>
            </a:r>
            <a:r>
              <a:rPr lang="en-US" sz="2400" b="1" dirty="0" smtClean="0">
                <a:cs typeface="Verdana" charset="0"/>
              </a:rPr>
              <a:t> </a:t>
            </a:r>
            <a:r>
              <a:rPr lang="en-US" sz="2400" b="1" dirty="0" err="1" smtClean="0">
                <a:cs typeface="Verdana" charset="0"/>
              </a:rPr>
              <a:t>bywyd</a:t>
            </a:r>
            <a:endParaRPr lang="en-US" sz="2400" b="1" dirty="0" smtClean="0">
              <a:latin typeface="+mj-lt"/>
              <a:cs typeface="Verdana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+mj-lt"/>
                <a:cs typeface="Verdana" charset="0"/>
              </a:rPr>
              <a:t>	60% </a:t>
            </a:r>
            <a:r>
              <a:rPr lang="en-US" sz="2400" b="1" dirty="0" err="1" smtClean="0">
                <a:latin typeface="+mj-lt"/>
                <a:cs typeface="Verdana" charset="0"/>
              </a:rPr>
              <a:t>yn</a:t>
            </a:r>
            <a:r>
              <a:rPr lang="en-US" sz="2400" b="1" dirty="0" smtClean="0">
                <a:latin typeface="+mj-lt"/>
                <a:cs typeface="Verdana" charset="0"/>
              </a:rPr>
              <a:t> </a:t>
            </a:r>
            <a:r>
              <a:rPr lang="en-US" sz="2400" b="1" dirty="0" err="1" smtClean="0">
                <a:latin typeface="+mj-lt"/>
                <a:cs typeface="Verdana" charset="0"/>
              </a:rPr>
              <a:t>iachach</a:t>
            </a:r>
            <a:endParaRPr lang="en-US" sz="2400" b="1" dirty="0" smtClean="0">
              <a:latin typeface="+mj-lt"/>
              <a:cs typeface="Verdana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+mj-lt"/>
                <a:cs typeface="Verdana" charset="0"/>
              </a:rPr>
              <a:t>	26% </a:t>
            </a:r>
            <a:r>
              <a:rPr lang="en-US" sz="2400" b="1" dirty="0" err="1" smtClean="0">
                <a:latin typeface="+mj-lt"/>
                <a:cs typeface="Verdana" charset="0"/>
              </a:rPr>
              <a:t>yn</a:t>
            </a:r>
            <a:r>
              <a:rPr lang="en-US" sz="2400" b="1" dirty="0" smtClean="0">
                <a:latin typeface="+mj-lt"/>
                <a:cs typeface="Verdana" charset="0"/>
              </a:rPr>
              <a:t> </a:t>
            </a:r>
            <a:r>
              <a:rPr lang="en-US" sz="2400" b="1" dirty="0" err="1" smtClean="0">
                <a:latin typeface="+mj-lt"/>
                <a:cs typeface="Verdana" charset="0"/>
              </a:rPr>
              <a:t>derbyn</a:t>
            </a:r>
            <a:r>
              <a:rPr lang="en-US" sz="2400" b="1" dirty="0" smtClean="0">
                <a:latin typeface="+mj-lt"/>
                <a:cs typeface="Verdana" charset="0"/>
              </a:rPr>
              <a:t> </a:t>
            </a:r>
            <a:r>
              <a:rPr lang="en-US" sz="2400" b="1" dirty="0" err="1" smtClean="0">
                <a:latin typeface="+mj-lt"/>
                <a:cs typeface="Verdana" charset="0"/>
              </a:rPr>
              <a:t>llai</a:t>
            </a:r>
            <a:r>
              <a:rPr lang="en-US" sz="2400" b="1" dirty="0" smtClean="0">
                <a:latin typeface="+mj-lt"/>
                <a:cs typeface="Verdana" charset="0"/>
              </a:rPr>
              <a:t> o </a:t>
            </a:r>
            <a:r>
              <a:rPr lang="en-US" sz="2400" b="1" dirty="0" err="1" smtClean="0">
                <a:latin typeface="+mj-lt"/>
                <a:cs typeface="Verdana" charset="0"/>
              </a:rPr>
              <a:t>gymorth</a:t>
            </a:r>
            <a:r>
              <a:rPr lang="en-US" sz="2400" b="1" dirty="0" smtClean="0">
                <a:latin typeface="+mj-lt"/>
                <a:cs typeface="Verdana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+mj-lt"/>
                <a:cs typeface="Verdana" charset="0"/>
              </a:rPr>
              <a:t>	</a:t>
            </a:r>
            <a:r>
              <a:rPr lang="en-US" sz="2400" b="1" dirty="0" err="1" smtClean="0">
                <a:latin typeface="+mj-lt"/>
                <a:cs typeface="Verdana" charset="0"/>
              </a:rPr>
              <a:t>gofal</a:t>
            </a:r>
            <a:r>
              <a:rPr lang="en-US" sz="2400" b="1" dirty="0" smtClean="0">
                <a:latin typeface="+mj-lt"/>
                <a:cs typeface="Verdana" charset="0"/>
              </a:rPr>
              <a:t> </a:t>
            </a:r>
            <a:r>
              <a:rPr lang="en-US" sz="2400" b="1" dirty="0" err="1" smtClean="0">
                <a:latin typeface="+mj-lt"/>
                <a:cs typeface="Verdana" charset="0"/>
              </a:rPr>
              <a:t>cymdeithasol</a:t>
            </a:r>
            <a:endParaRPr lang="en-US" sz="2400" b="1" dirty="0">
              <a:latin typeface="+mj-lt"/>
              <a:cs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1058930"/>
            <a:ext cx="312133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B547FF"/>
                </a:solidFill>
                <a:latin typeface="Arial Black"/>
                <a:cs typeface="Arial Black"/>
              </a:rPr>
              <a:t>Gweithredu</a:t>
            </a:r>
            <a:r>
              <a:rPr lang="en-US" sz="2800" b="1" dirty="0">
                <a:solidFill>
                  <a:srgbClr val="B547FF"/>
                </a:solidFill>
                <a:latin typeface="Arial Black"/>
                <a:cs typeface="Arial Black"/>
              </a:rPr>
              <a:t> </a:t>
            </a:r>
            <a:r>
              <a:rPr lang="en-US" sz="2800" b="1" dirty="0" err="1">
                <a:solidFill>
                  <a:srgbClr val="B547FF"/>
                </a:solidFill>
                <a:latin typeface="Arial Black"/>
                <a:cs typeface="Arial Black"/>
              </a:rPr>
              <a:t>yng</a:t>
            </a:r>
            <a:r>
              <a:rPr lang="en-US" sz="2800" b="1" dirty="0">
                <a:solidFill>
                  <a:srgbClr val="B547FF"/>
                </a:solidFill>
                <a:latin typeface="Arial Black"/>
                <a:cs typeface="Arial Black"/>
              </a:rPr>
              <a:t> </a:t>
            </a:r>
            <a:r>
              <a:rPr lang="en-US" sz="2800" b="1" dirty="0" err="1">
                <a:solidFill>
                  <a:srgbClr val="B547FF"/>
                </a:solidFill>
                <a:latin typeface="Arial Black"/>
                <a:cs typeface="Arial Black"/>
              </a:rPr>
              <a:t>Nghaerau</a:t>
            </a:r>
            <a:r>
              <a:rPr lang="en-US" sz="2800" b="1" dirty="0">
                <a:solidFill>
                  <a:srgbClr val="B547FF"/>
                </a:solidFill>
                <a:latin typeface="Arial Black"/>
                <a:cs typeface="Arial Black"/>
              </a:rPr>
              <a:t> a </a:t>
            </a:r>
            <a:r>
              <a:rPr lang="en-US" sz="2800" b="1" dirty="0" err="1">
                <a:solidFill>
                  <a:srgbClr val="B547FF"/>
                </a:solidFill>
                <a:latin typeface="Arial Black"/>
                <a:cs typeface="Arial Black"/>
              </a:rPr>
              <a:t>Threlái</a:t>
            </a:r>
            <a:endParaRPr lang="en-US" sz="2800" b="1" dirty="0">
              <a:solidFill>
                <a:srgbClr val="B547FF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5223808"/>
            <a:ext cx="396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C448FF"/>
                </a:solidFill>
                <a:cs typeface="Verdana" charset="0"/>
              </a:rPr>
              <a:t>50</a:t>
            </a:r>
            <a:r>
              <a:rPr lang="en-US" sz="2400" b="1" dirty="0">
                <a:solidFill>
                  <a:srgbClr val="C448FF"/>
                </a:solidFill>
                <a:cs typeface="Verdana" charset="0"/>
              </a:rPr>
              <a:t>% </a:t>
            </a:r>
            <a:r>
              <a:rPr lang="en-US" sz="2400" b="1" dirty="0" smtClean="0">
                <a:solidFill>
                  <a:srgbClr val="C448FF"/>
                </a:solidFill>
                <a:cs typeface="Verdana" charset="0"/>
              </a:rPr>
              <a:t>o </a:t>
            </a:r>
            <a:r>
              <a:rPr lang="en-US" sz="2400" b="1" dirty="0" err="1" smtClean="0">
                <a:solidFill>
                  <a:srgbClr val="C448FF"/>
                </a:solidFill>
                <a:cs typeface="Verdana" charset="0"/>
              </a:rPr>
              <a:t>sefydliadau</a:t>
            </a:r>
            <a:r>
              <a:rPr lang="en-US" sz="2400" b="1" dirty="0" smtClean="0">
                <a:solidFill>
                  <a:srgbClr val="C448FF"/>
                </a:solidFill>
                <a:cs typeface="Verdana" charset="0"/>
              </a:rPr>
              <a:t>&gt;</a:t>
            </a:r>
            <a:endParaRPr lang="en-US" sz="2400" b="1" dirty="0">
              <a:solidFill>
                <a:srgbClr val="C448FF"/>
              </a:solidFill>
              <a:cs typeface="Verdana" charset="0"/>
            </a:endParaRPr>
          </a:p>
          <a:p>
            <a:pPr>
              <a:lnSpc>
                <a:spcPct val="120000"/>
              </a:lnSpc>
            </a:pPr>
            <a:r>
              <a:rPr lang="en-US" sz="2400" b="1" i="1" dirty="0" err="1" smtClean="0">
                <a:solidFill>
                  <a:srgbClr val="C448FF"/>
                </a:solidFill>
                <a:cs typeface="Verdana" charset="0"/>
              </a:rPr>
              <a:t>gwasanaethau</a:t>
            </a:r>
            <a:r>
              <a:rPr lang="en-US" sz="2400" b="1" i="1" dirty="0" smtClean="0">
                <a:solidFill>
                  <a:srgbClr val="C448FF"/>
                </a:solidFill>
                <a:cs typeface="Verdana" charset="0"/>
              </a:rPr>
              <a:t> </a:t>
            </a:r>
            <a:r>
              <a:rPr lang="en-US" sz="2400" b="1" i="1" dirty="0" err="1" smtClean="0">
                <a:solidFill>
                  <a:srgbClr val="C448FF"/>
                </a:solidFill>
                <a:cs typeface="Verdana" charset="0"/>
              </a:rPr>
              <a:t>gwell</a:t>
            </a:r>
            <a:endParaRPr lang="en-US" sz="2400" b="1" i="1" dirty="0" smtClean="0">
              <a:solidFill>
                <a:srgbClr val="C448FF"/>
              </a:solidFill>
              <a:cs typeface="Verdana" charset="0"/>
            </a:endParaRPr>
          </a:p>
          <a:p>
            <a:pPr>
              <a:lnSpc>
                <a:spcPct val="120000"/>
              </a:lnSpc>
            </a:pPr>
            <a:r>
              <a:rPr lang="en-US" sz="2400" b="1" i="1" dirty="0" smtClean="0">
                <a:solidFill>
                  <a:srgbClr val="C448FF"/>
                </a:solidFill>
                <a:cs typeface="Verdana" charset="0"/>
              </a:rPr>
              <a:t>yr un faint /</a:t>
            </a:r>
            <a:r>
              <a:rPr lang="en-US" sz="2400" b="1" i="1" dirty="0" err="1" smtClean="0">
                <a:solidFill>
                  <a:srgbClr val="C448FF"/>
                </a:solidFill>
                <a:cs typeface="Verdana" charset="0"/>
              </a:rPr>
              <a:t>llai</a:t>
            </a:r>
            <a:r>
              <a:rPr lang="en-US" sz="2400" b="1" i="1" dirty="0" smtClean="0">
                <a:solidFill>
                  <a:srgbClr val="C448FF"/>
                </a:solidFill>
                <a:cs typeface="Verdana" charset="0"/>
              </a:rPr>
              <a:t> o </a:t>
            </a:r>
            <a:r>
              <a:rPr lang="en-US" sz="2400" b="1" i="1" dirty="0" err="1" smtClean="0">
                <a:solidFill>
                  <a:srgbClr val="C448FF"/>
                </a:solidFill>
                <a:cs typeface="Verdana" charset="0"/>
              </a:rPr>
              <a:t>adnoddau</a:t>
            </a:r>
            <a:endParaRPr lang="en-US" sz="2400" b="1" i="1" dirty="0" smtClean="0">
              <a:solidFill>
                <a:srgbClr val="C448FF"/>
              </a:solidFill>
              <a:cs typeface="Verdana" charset="0"/>
            </a:endParaRPr>
          </a:p>
          <a:p>
            <a:pPr>
              <a:lnSpc>
                <a:spcPct val="120000"/>
              </a:lnSpc>
            </a:pPr>
            <a:endParaRPr lang="en-US" sz="2800" b="1" i="1" dirty="0"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0411" y="336908"/>
            <a:ext cx="74452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0B42D"/>
                </a:solidFill>
                <a:latin typeface="Arial Black"/>
                <a:cs typeface="Arial Black"/>
              </a:rPr>
              <a:t>S.U.N. Service </a:t>
            </a:r>
            <a:r>
              <a:rPr lang="en-US" sz="2800" b="1" dirty="0" smtClean="0">
                <a:solidFill>
                  <a:srgbClr val="30B42D"/>
                </a:solidFill>
                <a:latin typeface="Arial Black"/>
                <a:cs typeface="Arial Black"/>
              </a:rPr>
              <a:t>User </a:t>
            </a:r>
            <a:r>
              <a:rPr lang="en-US" sz="2800" b="1" dirty="0">
                <a:solidFill>
                  <a:srgbClr val="30B42D"/>
                </a:solidFill>
                <a:latin typeface="Arial Black"/>
                <a:cs typeface="Arial Black"/>
              </a:rPr>
              <a:t>Network</a:t>
            </a:r>
          </a:p>
          <a:p>
            <a:endParaRPr lang="en-US" dirty="0"/>
          </a:p>
        </p:txBody>
      </p:sp>
      <p:pic>
        <p:nvPicPr>
          <p:cNvPr id="2" name="Picture 1" descr="Screen Shot 2013-11-07 at 18.35.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212776"/>
            <a:ext cx="2701267" cy="49594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572000" y="1219200"/>
            <a:ext cx="4800599" cy="543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1800" b="1" dirty="0" err="1" smtClean="0">
                <a:latin typeface="Verdana" charset="0"/>
                <a:cs typeface="Verdana" charset="0"/>
              </a:rPr>
              <a:t>Defnydd</a:t>
            </a:r>
            <a:r>
              <a:rPr lang="en-US" sz="1800" b="1" dirty="0" smtClean="0">
                <a:latin typeface="Verdana" charset="0"/>
                <a:cs typeface="Verdana" charset="0"/>
              </a:rPr>
              <a:t> o </a:t>
            </a:r>
            <a:r>
              <a:rPr lang="en-US" sz="1800" b="1" dirty="0" err="1" smtClean="0">
                <a:latin typeface="Verdana" charset="0"/>
                <a:cs typeface="Verdana" charset="0"/>
              </a:rPr>
              <a:t>Adrannau</a:t>
            </a:r>
            <a:r>
              <a:rPr lang="en-US" sz="1800" b="1" dirty="0" smtClean="0">
                <a:latin typeface="Verdana" charset="0"/>
                <a:cs typeface="Verdana" charset="0"/>
              </a:rPr>
              <a:t> </a:t>
            </a:r>
            <a:r>
              <a:rPr lang="en-US" sz="1800" b="1" dirty="0" err="1" smtClean="0">
                <a:latin typeface="Verdana" charset="0"/>
                <a:cs typeface="Verdana" charset="0"/>
              </a:rPr>
              <a:t>Damweiniau</a:t>
            </a:r>
            <a:r>
              <a:rPr lang="en-US" sz="1800" b="1" dirty="0" smtClean="0">
                <a:latin typeface="Verdana" charset="0"/>
                <a:cs typeface="Verdana" charset="0"/>
              </a:rPr>
              <a:t> ac </a:t>
            </a:r>
            <a:r>
              <a:rPr lang="en-US" sz="1800" b="1" dirty="0" err="1" smtClean="0">
                <a:latin typeface="Verdana" charset="0"/>
                <a:cs typeface="Verdana" charset="0"/>
              </a:rPr>
              <a:t>Achosion</a:t>
            </a:r>
            <a:r>
              <a:rPr lang="en-US" sz="1800" b="1" dirty="0" smtClean="0">
                <a:latin typeface="Verdana" charset="0"/>
                <a:cs typeface="Verdana" charset="0"/>
              </a:rPr>
              <a:t> </a:t>
            </a:r>
            <a:r>
              <a:rPr lang="en-US" sz="1800" b="1" dirty="0" err="1" smtClean="0">
                <a:latin typeface="Verdana" charset="0"/>
                <a:cs typeface="Verdana" charset="0"/>
              </a:rPr>
              <a:t>Brys</a:t>
            </a:r>
            <a:r>
              <a:rPr lang="en-US" sz="1800" b="1" dirty="0" smtClean="0">
                <a:latin typeface="Verdana" charset="0"/>
                <a:cs typeface="Verdana" charset="0"/>
              </a:rPr>
              <a:t> </a:t>
            </a:r>
            <a:r>
              <a:rPr lang="en-US" sz="1800" dirty="0" err="1" smtClean="0">
                <a:latin typeface="Verdana" charset="0"/>
                <a:cs typeface="Verdana" charset="0"/>
              </a:rPr>
              <a:t>i</a:t>
            </a:r>
            <a:r>
              <a:rPr lang="en-US" sz="1800" dirty="0" smtClean="0">
                <a:latin typeface="Verdana" charset="0"/>
                <a:cs typeface="Verdana" charset="0"/>
              </a:rPr>
              <a:t> </a:t>
            </a:r>
            <a:r>
              <a:rPr lang="en-US" sz="1800" dirty="0" err="1" smtClean="0">
                <a:latin typeface="Verdana" charset="0"/>
                <a:cs typeface="Verdana" charset="0"/>
              </a:rPr>
              <a:t>lawr</a:t>
            </a:r>
            <a:r>
              <a:rPr lang="en-US" sz="1800" dirty="0" smtClean="0">
                <a:latin typeface="Verdana" charset="0"/>
                <a:cs typeface="Verdana" charset="0"/>
              </a:rPr>
              <a:t> </a:t>
            </a:r>
            <a:r>
              <a:rPr lang="en-US" sz="1800" dirty="0">
                <a:latin typeface="Verdana" charset="0"/>
                <a:cs typeface="Verdana" charset="0"/>
              </a:rPr>
              <a:t>30%</a:t>
            </a:r>
            <a:endParaRPr lang="en-US" sz="1800" b="1" dirty="0">
              <a:latin typeface="Verdana" charset="0"/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endParaRPr lang="en-US" sz="2000" b="1" dirty="0">
              <a:latin typeface="Verdana" charset="0"/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1800" b="1" dirty="0" err="1" smtClean="0">
                <a:latin typeface="Verdana" charset="0"/>
                <a:cs typeface="Verdana" charset="0"/>
              </a:rPr>
              <a:t>derbyniadau</a:t>
            </a:r>
            <a:r>
              <a:rPr lang="en-US" sz="1800" b="1" dirty="0" smtClean="0">
                <a:latin typeface="Verdana" charset="0"/>
                <a:cs typeface="Verdana" charset="0"/>
              </a:rPr>
              <a:t> </a:t>
            </a:r>
            <a:r>
              <a:rPr lang="en-US" sz="1800" b="1" dirty="0" err="1" smtClean="0">
                <a:latin typeface="Verdana" charset="0"/>
                <a:cs typeface="Verdana" charset="0"/>
              </a:rPr>
              <a:t>ysbyty</a:t>
            </a:r>
            <a:r>
              <a:rPr lang="en-US" sz="1800" b="1" dirty="0" smtClean="0">
                <a:latin typeface="Verdana" charset="0"/>
                <a:cs typeface="Verdana" charset="0"/>
              </a:rPr>
              <a:t> </a:t>
            </a:r>
            <a:r>
              <a:rPr lang="en-US" sz="1800" b="1" dirty="0" err="1" smtClean="0">
                <a:latin typeface="Verdana" charset="0"/>
                <a:cs typeface="Verdana" charset="0"/>
              </a:rPr>
              <a:t>wedi’u</a:t>
            </a:r>
            <a:r>
              <a:rPr lang="en-US" sz="1800" b="1" dirty="0" smtClean="0">
                <a:latin typeface="Verdana" charset="0"/>
                <a:cs typeface="Verdana" charset="0"/>
              </a:rPr>
              <a:t> </a:t>
            </a:r>
            <a:r>
              <a:rPr lang="en-US" sz="1800" b="1" dirty="0" err="1" smtClean="0">
                <a:latin typeface="Verdana" charset="0"/>
                <a:cs typeface="Verdana" charset="0"/>
              </a:rPr>
              <a:t>trefnu</a:t>
            </a:r>
            <a:endParaRPr lang="en-US" sz="1800" b="1" dirty="0">
              <a:latin typeface="Verdana" charset="0"/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1800" dirty="0">
                <a:latin typeface="Verdana" charset="0"/>
                <a:cs typeface="Verdana" charset="0"/>
              </a:rPr>
              <a:t>	</a:t>
            </a:r>
            <a:r>
              <a:rPr lang="en-US" sz="1800" dirty="0" err="1" smtClean="0">
                <a:latin typeface="Verdana" charset="0"/>
                <a:cs typeface="Verdana" charset="0"/>
              </a:rPr>
              <a:t>i</a:t>
            </a:r>
            <a:r>
              <a:rPr lang="en-US" sz="1800" dirty="0" smtClean="0">
                <a:latin typeface="Verdana" charset="0"/>
                <a:cs typeface="Verdana" charset="0"/>
              </a:rPr>
              <a:t> </a:t>
            </a:r>
            <a:r>
              <a:rPr lang="en-US" sz="1800" dirty="0" err="1" smtClean="0">
                <a:latin typeface="Verdana" charset="0"/>
                <a:cs typeface="Verdana" charset="0"/>
              </a:rPr>
              <a:t>lawr</a:t>
            </a:r>
            <a:r>
              <a:rPr lang="en-US" sz="1800" dirty="0" smtClean="0">
                <a:latin typeface="Verdana" charset="0"/>
                <a:cs typeface="Verdana" charset="0"/>
              </a:rPr>
              <a:t> o </a:t>
            </a:r>
            <a:r>
              <a:rPr lang="en-US" sz="1800" dirty="0">
                <a:latin typeface="Verdana" charset="0"/>
                <a:cs typeface="Verdana" charset="0"/>
              </a:rPr>
              <a:t>725 &gt; 596</a:t>
            </a:r>
          </a:p>
          <a:p>
            <a:pPr eaLnBrk="1" hangingPunct="1">
              <a:lnSpc>
                <a:spcPct val="140000"/>
              </a:lnSpc>
            </a:pPr>
            <a:endParaRPr lang="en-US" sz="1800" dirty="0" smtClean="0">
              <a:latin typeface="Verdana" charset="0"/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1800" b="1" dirty="0" err="1" smtClean="0">
                <a:latin typeface="Verdana" charset="0"/>
                <a:cs typeface="Verdana" charset="0"/>
              </a:rPr>
              <a:t>derbyniadau</a:t>
            </a:r>
            <a:r>
              <a:rPr lang="en-US" sz="1800" b="1" dirty="0" smtClean="0">
                <a:latin typeface="Verdana" charset="0"/>
                <a:cs typeface="Verdana" charset="0"/>
              </a:rPr>
              <a:t> </a:t>
            </a:r>
            <a:r>
              <a:rPr lang="en-US" sz="1800" b="1" dirty="0" err="1" smtClean="0">
                <a:latin typeface="Verdana" charset="0"/>
                <a:cs typeface="Verdana" charset="0"/>
              </a:rPr>
              <a:t>ysbyty</a:t>
            </a:r>
            <a:r>
              <a:rPr lang="en-US" sz="1800" b="1" dirty="0" smtClean="0">
                <a:latin typeface="Verdana" charset="0"/>
                <a:cs typeface="Verdana" charset="0"/>
              </a:rPr>
              <a:t> </a:t>
            </a:r>
            <a:r>
              <a:rPr lang="en-US" sz="1800" b="1" dirty="0" err="1" smtClean="0">
                <a:latin typeface="Verdana" charset="0"/>
                <a:cs typeface="Verdana" charset="0"/>
              </a:rPr>
              <a:t>heb</a:t>
            </a:r>
            <a:r>
              <a:rPr lang="en-US" sz="1800" b="1" dirty="0" smtClean="0">
                <a:latin typeface="Verdana" charset="0"/>
                <a:cs typeface="Verdana" charset="0"/>
              </a:rPr>
              <a:t> </a:t>
            </a:r>
            <a:r>
              <a:rPr lang="en-US" sz="1800" b="1" dirty="0" err="1" smtClean="0">
                <a:latin typeface="Verdana" charset="0"/>
                <a:cs typeface="Verdana" charset="0"/>
              </a:rPr>
              <a:t>eu</a:t>
            </a:r>
            <a:r>
              <a:rPr lang="en-US" sz="1800" b="1" dirty="0" smtClean="0">
                <a:latin typeface="Verdana" charset="0"/>
                <a:cs typeface="Verdana" charset="0"/>
              </a:rPr>
              <a:t> </a:t>
            </a:r>
            <a:r>
              <a:rPr lang="en-US" sz="1800" b="1" dirty="0" err="1" smtClean="0">
                <a:latin typeface="Verdana" charset="0"/>
                <a:cs typeface="Verdana" charset="0"/>
              </a:rPr>
              <a:t>trefnu</a:t>
            </a:r>
            <a:endParaRPr lang="en-US" sz="1800" b="1" dirty="0">
              <a:latin typeface="Verdana" charset="0"/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1800" dirty="0">
                <a:latin typeface="Verdana" charset="0"/>
                <a:cs typeface="Verdana" charset="0"/>
              </a:rPr>
              <a:t>	</a:t>
            </a:r>
            <a:r>
              <a:rPr lang="en-US" sz="1800" dirty="0" err="1" smtClean="0">
                <a:latin typeface="Verdana" charset="0"/>
                <a:cs typeface="Verdana" charset="0"/>
              </a:rPr>
              <a:t>i</a:t>
            </a:r>
            <a:r>
              <a:rPr lang="en-US" sz="1800" dirty="0" smtClean="0">
                <a:latin typeface="Verdana" charset="0"/>
                <a:cs typeface="Verdana" charset="0"/>
              </a:rPr>
              <a:t> </a:t>
            </a:r>
            <a:r>
              <a:rPr lang="en-US" sz="1800" dirty="0" err="1" smtClean="0">
                <a:latin typeface="Verdana" charset="0"/>
                <a:cs typeface="Verdana" charset="0"/>
              </a:rPr>
              <a:t>lawr</a:t>
            </a:r>
            <a:r>
              <a:rPr lang="en-US" sz="1800" dirty="0" smtClean="0">
                <a:latin typeface="Verdana" charset="0"/>
                <a:cs typeface="Verdana" charset="0"/>
              </a:rPr>
              <a:t> </a:t>
            </a:r>
            <a:r>
              <a:rPr lang="en-US" sz="1800" dirty="0">
                <a:latin typeface="Verdana" charset="0"/>
                <a:cs typeface="Verdana" charset="0"/>
              </a:rPr>
              <a:t>414 &gt; 286</a:t>
            </a:r>
          </a:p>
          <a:p>
            <a:pPr eaLnBrk="1" hangingPunct="1">
              <a:lnSpc>
                <a:spcPct val="140000"/>
              </a:lnSpc>
            </a:pPr>
            <a:endParaRPr lang="en-US" sz="2000" dirty="0">
              <a:latin typeface="Verdana" charset="0"/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1800" b="1" dirty="0" err="1" smtClean="0">
                <a:latin typeface="Verdana" charset="0"/>
                <a:cs typeface="Verdana" charset="0"/>
              </a:rPr>
              <a:t>defnydd</a:t>
            </a:r>
            <a:r>
              <a:rPr lang="en-US" sz="1800" b="1" dirty="0" smtClean="0">
                <a:latin typeface="Verdana" charset="0"/>
                <a:cs typeface="Verdana" charset="0"/>
              </a:rPr>
              <a:t> </a:t>
            </a:r>
            <a:r>
              <a:rPr lang="en-US" sz="1800" b="1" dirty="0" err="1" smtClean="0">
                <a:latin typeface="Verdana" charset="0"/>
                <a:cs typeface="Verdana" charset="0"/>
              </a:rPr>
              <a:t>dyddiol</a:t>
            </a:r>
            <a:r>
              <a:rPr lang="en-US" sz="1800" b="1" dirty="0" smtClean="0">
                <a:latin typeface="Verdana" charset="0"/>
                <a:cs typeface="Verdana" charset="0"/>
              </a:rPr>
              <a:t> o </a:t>
            </a:r>
            <a:r>
              <a:rPr lang="en-US" sz="1800" b="1" dirty="0" err="1" smtClean="0">
                <a:latin typeface="Verdana" charset="0"/>
                <a:cs typeface="Verdana" charset="0"/>
              </a:rPr>
              <a:t>welyau</a:t>
            </a:r>
            <a:r>
              <a:rPr lang="en-US" sz="1800" b="1" dirty="0" smtClean="0">
                <a:latin typeface="Verdana" charset="0"/>
                <a:cs typeface="Verdana" charset="0"/>
              </a:rPr>
              <a:t> </a:t>
            </a:r>
            <a:r>
              <a:rPr lang="en-US" sz="1800" b="1" dirty="0" err="1" smtClean="0">
                <a:latin typeface="Verdana" charset="0"/>
                <a:cs typeface="Verdana" charset="0"/>
              </a:rPr>
              <a:t>ysbytai</a:t>
            </a:r>
            <a:endParaRPr lang="en-US" sz="1800" b="1" dirty="0">
              <a:latin typeface="Verdana" charset="0"/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1800" dirty="0">
                <a:latin typeface="Verdana" charset="0"/>
                <a:cs typeface="Verdana" charset="0"/>
              </a:rPr>
              <a:t>	</a:t>
            </a:r>
            <a:r>
              <a:rPr lang="en-US" sz="1800" dirty="0" err="1" smtClean="0">
                <a:latin typeface="Verdana" charset="0"/>
                <a:cs typeface="Verdana" charset="0"/>
              </a:rPr>
              <a:t>i</a:t>
            </a:r>
            <a:r>
              <a:rPr lang="en-US" sz="1800" dirty="0" smtClean="0">
                <a:latin typeface="Verdana" charset="0"/>
                <a:cs typeface="Verdana" charset="0"/>
              </a:rPr>
              <a:t> </a:t>
            </a:r>
            <a:r>
              <a:rPr lang="en-US" sz="1800" dirty="0" err="1" smtClean="0">
                <a:latin typeface="Verdana" charset="0"/>
                <a:cs typeface="Verdana" charset="0"/>
              </a:rPr>
              <a:t>lawr</a:t>
            </a:r>
            <a:r>
              <a:rPr lang="en-US" sz="1800" dirty="0" smtClean="0">
                <a:latin typeface="Verdana" charset="0"/>
                <a:cs typeface="Verdana" charset="0"/>
              </a:rPr>
              <a:t> </a:t>
            </a:r>
            <a:r>
              <a:rPr lang="en-US" sz="1800" dirty="0">
                <a:latin typeface="Verdana" charset="0"/>
                <a:cs typeface="Verdana" charset="0"/>
              </a:rPr>
              <a:t>50%	</a:t>
            </a:r>
            <a:r>
              <a:rPr lang="en-US" sz="2000" dirty="0">
                <a:latin typeface="Verdana" charset="0"/>
                <a:cs typeface="Verdana" charset="0"/>
              </a:rPr>
              <a:t>			</a:t>
            </a:r>
            <a:endParaRPr lang="en-GB" sz="2000" dirty="0">
              <a:latin typeface="Verdana" charset="0"/>
              <a:cs typeface="Verdana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b="1" dirty="0">
                <a:latin typeface="Verdana" charset="0"/>
                <a:cs typeface="Verdana" charset="0"/>
              </a:rPr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971" y="-152400"/>
            <a:ext cx="8827691" cy="1690687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Arial Black"/>
                <a:cs typeface="Arial Black"/>
              </a:rPr>
              <a:t>yr </a:t>
            </a:r>
            <a:r>
              <a:rPr lang="en-US" sz="3600" b="1" dirty="0" err="1" smtClean="0">
                <a:solidFill>
                  <a:srgbClr val="FF0000"/>
                </a:solidFill>
                <a:latin typeface="Arial Black"/>
                <a:cs typeface="Arial Black"/>
              </a:rPr>
              <a:t>economi</a:t>
            </a:r>
            <a:r>
              <a:rPr lang="en-US" sz="3600" b="1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/>
                <a:cs typeface="Arial Black"/>
              </a:rPr>
              <a:t>graidd</a:t>
            </a:r>
            <a:endParaRPr lang="en-US" sz="3600" b="1" dirty="0" smtClean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18435" name="Subtitle 2"/>
          <p:cNvSpPr txBox="1">
            <a:spLocks/>
          </p:cNvSpPr>
          <p:nvPr/>
        </p:nvSpPr>
        <p:spPr bwMode="auto">
          <a:xfrm>
            <a:off x="577850" y="1066801"/>
            <a:ext cx="7551606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 b="1" i="1" dirty="0" smtClean="0">
                <a:solidFill>
                  <a:srgbClr val="404040"/>
                </a:solidFill>
                <a:cs typeface="Calibri" charset="0"/>
              </a:rPr>
              <a:t>the core economy is made up of countless under-valued and priceless human and social assets that make it possible for society to flourish</a:t>
            </a: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buFont typeface="Arial" charset="0"/>
              <a:buNone/>
            </a:pPr>
            <a:endParaRPr lang="en-US" dirty="0" smtClean="0">
              <a:solidFill>
                <a:srgbClr val="404040"/>
              </a:solidFill>
              <a:cs typeface="Calibri" charset="0"/>
            </a:endParaRP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 smtClean="0">
                <a:solidFill>
                  <a:srgbClr val="404040"/>
                </a:solidFill>
                <a:cs typeface="Calibri" charset="0"/>
              </a:rPr>
              <a:t>[Neva Godwin ac Edgar Cahn]</a:t>
            </a:r>
            <a:endParaRPr lang="en-US" sz="1800" dirty="0">
              <a:solidFill>
                <a:srgbClr val="404040"/>
              </a:solidFill>
              <a:cs typeface="Calibri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419600" y="5863751"/>
            <a:ext cx="4457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err="1" smtClean="0"/>
              <a:t>Adfywio</a:t>
            </a:r>
            <a:r>
              <a:rPr lang="en-US" sz="1400" dirty="0" smtClean="0"/>
              <a:t> </a:t>
            </a:r>
            <a:r>
              <a:rPr lang="en-US" sz="1400" dirty="0" err="1" smtClean="0"/>
              <a:t>Cymunedol</a:t>
            </a:r>
            <a:r>
              <a:rPr lang="en-US" sz="1400" dirty="0" smtClean="0"/>
              <a:t> </a:t>
            </a:r>
            <a:r>
              <a:rPr lang="en-US" sz="1400" dirty="0" err="1" smtClean="0"/>
              <a:t>Glyncoch</a:t>
            </a:r>
            <a:endParaRPr lang="en-US" sz="1400" dirty="0" smtClean="0"/>
          </a:p>
          <a:p>
            <a:pPr eaLnBrk="1" hangingPunct="1"/>
            <a:r>
              <a:rPr lang="cy-GB" sz="1400" i="1" dirty="0" smtClean="0"/>
              <a:t>Llais Cymunedol – Cymunedau yn Gyntaf</a:t>
            </a:r>
            <a:endParaRPr lang="en-US" sz="1400" i="1" dirty="0" smtClean="0"/>
          </a:p>
          <a:p>
            <a:pPr eaLnBrk="1" hangingPunct="1"/>
            <a:r>
              <a:rPr lang="en-US" sz="1400" i="1" dirty="0" smtClean="0"/>
              <a:t>Oxfam Sustainable Livelihoods . Spice </a:t>
            </a:r>
            <a:r>
              <a:rPr lang="en-US" sz="1400" i="1" dirty="0" err="1"/>
              <a:t>Timebank</a:t>
            </a:r>
            <a:endParaRPr lang="en-US" sz="1400" i="1" dirty="0"/>
          </a:p>
          <a:p>
            <a:pPr eaLnBrk="1" hangingPunct="1"/>
            <a:endParaRPr lang="en-US" sz="1400" i="1" dirty="0"/>
          </a:p>
        </p:txBody>
      </p:sp>
      <p:pic>
        <p:nvPicPr>
          <p:cNvPr id="7" name="Picture 6" descr="Screen Shot 2015-11-23 at 16.07.43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150" y="3429000"/>
            <a:ext cx="5118100" cy="2319999"/>
          </a:xfrm>
          <a:prstGeom prst="rect">
            <a:avLst/>
          </a:prstGeom>
          <a:ln>
            <a:solidFill>
              <a:srgbClr val="C448FF"/>
            </a:solidFill>
          </a:ln>
        </p:spPr>
      </p:pic>
    </p:spTree>
    <p:extLst>
      <p:ext uri="{BB962C8B-B14F-4D97-AF65-F5344CB8AC3E}">
        <p14:creationId xmlns:p14="http://schemas.microsoft.com/office/powerpoint/2010/main" val="6918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050" y="4506290"/>
            <a:ext cx="54079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458FF"/>
                </a:solidFill>
                <a:latin typeface="Arial Black"/>
                <a:cs typeface="Arial Black"/>
              </a:rPr>
              <a:t>Family by Family</a:t>
            </a:r>
          </a:p>
        </p:txBody>
      </p:sp>
      <p:pic>
        <p:nvPicPr>
          <p:cNvPr id="2" name="Picture 1" descr="Screen Shot 2013-11-07 at 18.24.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3" y="298181"/>
            <a:ext cx="8614424" cy="3819693"/>
          </a:xfrm>
          <a:prstGeom prst="rect">
            <a:avLst/>
          </a:prstGeom>
          <a:ln>
            <a:solidFill>
              <a:srgbClr val="41E54C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65410" y="5245360"/>
            <a:ext cx="588978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latin typeface="+mj-lt"/>
                <a:cs typeface="Verdana" charset="0"/>
              </a:rPr>
              <a:t>90% = ‘</a:t>
            </a:r>
            <a:r>
              <a:rPr lang="en-US" sz="3200" dirty="0" err="1" smtClean="0">
                <a:latin typeface="+mj-lt"/>
                <a:cs typeface="Verdana" charset="0"/>
              </a:rPr>
              <a:t>llawer</a:t>
            </a:r>
            <a:r>
              <a:rPr lang="en-US" sz="3200" dirty="0" smtClean="0">
                <a:latin typeface="+mj-lt"/>
                <a:cs typeface="Verdana" charset="0"/>
              </a:rPr>
              <a:t> </a:t>
            </a:r>
            <a:r>
              <a:rPr lang="en-US" sz="3200" dirty="0" err="1" smtClean="0">
                <a:latin typeface="+mj-lt"/>
                <a:cs typeface="Verdana" charset="0"/>
              </a:rPr>
              <a:t>gwell</a:t>
            </a:r>
            <a:r>
              <a:rPr lang="en-US" sz="3200" dirty="0" smtClean="0">
                <a:latin typeface="+mj-lt"/>
                <a:cs typeface="Verdana" charset="0"/>
              </a:rPr>
              <a:t>‘</a:t>
            </a:r>
          </a:p>
          <a:p>
            <a:pPr>
              <a:lnSpc>
                <a:spcPct val="120000"/>
              </a:lnSpc>
            </a:pPr>
            <a:r>
              <a:rPr lang="en-US" sz="3200" dirty="0" err="1" smtClean="0">
                <a:latin typeface="+mj-lt"/>
                <a:cs typeface="Verdana" charset="0"/>
              </a:rPr>
              <a:t>arbedion</a:t>
            </a:r>
            <a:r>
              <a:rPr lang="en-US" sz="3200" dirty="0" smtClean="0">
                <a:latin typeface="+mj-lt"/>
                <a:cs typeface="Verdana" charset="0"/>
              </a:rPr>
              <a:t> </a:t>
            </a:r>
            <a:r>
              <a:rPr lang="en-US" sz="3200" b="1" dirty="0">
                <a:latin typeface="+mj-lt"/>
                <a:cs typeface="Verdana" charset="0"/>
              </a:rPr>
              <a:t>7:1</a:t>
            </a:r>
            <a:endParaRPr lang="en-US" sz="3200" dirty="0">
              <a:solidFill>
                <a:srgbClr val="62CC2D"/>
              </a:solidFill>
              <a:latin typeface="+mj-lt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893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247650" y="1676400"/>
            <a:ext cx="9163048" cy="525780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Calibri" charset="0"/>
                <a:cs typeface="Calibri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Calibri" charset="0"/>
                <a:cs typeface="Calibri" charset="0"/>
              </a:rPr>
            </a:br>
            <a:r>
              <a:rPr lang="en-US" sz="2000" dirty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2000" dirty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000" dirty="0" smtClean="0">
                <a:solidFill>
                  <a:srgbClr val="404040"/>
                </a:solidFill>
                <a:latin typeface="Calibri" charset="0"/>
                <a:cs typeface="Calibri" charset="0"/>
              </a:rPr>
              <a:t>		</a:t>
            </a:r>
            <a:r>
              <a:rPr lang="en-US" sz="2800" dirty="0" smtClean="0">
                <a:solidFill>
                  <a:srgbClr val="B547FF"/>
                </a:solidFill>
                <a:latin typeface="Arial Black"/>
                <a:cs typeface="Arial Black"/>
              </a:rPr>
              <a:t>1. </a:t>
            </a:r>
            <a:r>
              <a:rPr lang="en-US" sz="2800" dirty="0" err="1" smtClean="0">
                <a:solidFill>
                  <a:srgbClr val="B547FF"/>
                </a:solidFill>
                <a:latin typeface="Arial Black"/>
                <a:cs typeface="Arial Black"/>
              </a:rPr>
              <a:t>Adeiladu</a:t>
            </a:r>
            <a:r>
              <a:rPr lang="en-US" sz="2800" dirty="0" smtClean="0">
                <a:solidFill>
                  <a:srgbClr val="B547FF"/>
                </a:solidFill>
                <a:latin typeface="Arial Black"/>
                <a:cs typeface="Arial Black"/>
              </a:rPr>
              <a:t> o </a:t>
            </a:r>
            <a:r>
              <a:rPr lang="en-US" sz="2800" dirty="0" err="1" smtClean="0">
                <a:solidFill>
                  <a:srgbClr val="B547FF"/>
                </a:solidFill>
                <a:latin typeface="Arial Black"/>
                <a:cs typeface="Arial Black"/>
              </a:rPr>
              <a:t>gryfderau</a:t>
            </a:r>
            <a:r>
              <a:rPr lang="en-US" sz="2800" dirty="0" smtClean="0">
                <a:solidFill>
                  <a:srgbClr val="B547FF"/>
                </a:solidFill>
                <a:latin typeface="Arial Black"/>
                <a:cs typeface="Arial Black"/>
              </a:rPr>
              <a:t/>
            </a:r>
            <a:br>
              <a:rPr lang="en-US" sz="2800" dirty="0" smtClean="0">
                <a:solidFill>
                  <a:srgbClr val="B547FF"/>
                </a:solidFill>
                <a:latin typeface="Arial Black"/>
                <a:cs typeface="Arial Black"/>
              </a:rPr>
            </a:br>
            <a:r>
              <a:rPr lang="en-US" sz="2800" dirty="0">
                <a:solidFill>
                  <a:srgbClr val="B547FF"/>
                </a:solidFill>
                <a:latin typeface="Arial Black"/>
                <a:cs typeface="Arial Black"/>
              </a:rPr>
              <a:t>	</a:t>
            </a:r>
            <a:r>
              <a:rPr lang="en-US" sz="2800" dirty="0" smtClean="0">
                <a:solidFill>
                  <a:srgbClr val="B547FF"/>
                </a:solidFill>
                <a:latin typeface="Arial Black"/>
                <a:cs typeface="Arial Black"/>
              </a:rPr>
              <a:t>	</a:t>
            </a:r>
            <a:r>
              <a:rPr lang="en-US" sz="2800" b="1" dirty="0" smtClean="0">
                <a:cs typeface="Arial Black"/>
              </a:rPr>
              <a:t>	dull </a:t>
            </a:r>
            <a:r>
              <a:rPr lang="en-US" sz="2800" b="1" dirty="0" err="1" smtClean="0">
                <a:cs typeface="Arial Black"/>
              </a:rPr>
              <a:t>ymholi</a:t>
            </a:r>
            <a:r>
              <a:rPr lang="en-US" sz="2800" b="1" dirty="0" smtClean="0">
                <a:cs typeface="Arial Black"/>
              </a:rPr>
              <a:t> </a:t>
            </a:r>
            <a:r>
              <a:rPr lang="en-US" sz="2800" b="1" dirty="0" err="1" smtClean="0">
                <a:cs typeface="Arial Black"/>
              </a:rPr>
              <a:t>gwerthfawrogol</a:t>
            </a:r>
            <a:r>
              <a:rPr lang="en-US" sz="2800" b="1" dirty="0" smtClean="0">
                <a:cs typeface="Arial Black"/>
              </a:rPr>
              <a:t/>
            </a:r>
            <a:br>
              <a:rPr lang="en-US" sz="2800" b="1" dirty="0" smtClean="0">
                <a:cs typeface="Arial Black"/>
              </a:rPr>
            </a:br>
            <a:r>
              <a:rPr lang="en-US" sz="2800" dirty="0" smtClean="0">
                <a:solidFill>
                  <a:srgbClr val="B547FF"/>
                </a:solidFill>
                <a:latin typeface="Arial Black"/>
                <a:cs typeface="Arial Black"/>
              </a:rPr>
              <a:t/>
            </a:r>
            <a:br>
              <a:rPr lang="en-US" sz="2800" dirty="0" smtClean="0">
                <a:solidFill>
                  <a:srgbClr val="B547FF"/>
                </a:solidFill>
                <a:latin typeface="Arial Black"/>
                <a:cs typeface="Arial Black"/>
              </a:rPr>
            </a:br>
            <a:r>
              <a:rPr lang="en-US" sz="2800" dirty="0">
                <a:solidFill>
                  <a:srgbClr val="B547FF"/>
                </a:solidFill>
                <a:latin typeface="Arial Black"/>
                <a:cs typeface="Arial Black"/>
              </a:rPr>
              <a:t>	</a:t>
            </a:r>
            <a:r>
              <a:rPr lang="en-US" sz="2800" dirty="0" smtClean="0">
                <a:solidFill>
                  <a:srgbClr val="B547FF"/>
                </a:solidFill>
                <a:latin typeface="Arial Black"/>
                <a:cs typeface="Arial Black"/>
              </a:rPr>
              <a:t>	2. </a:t>
            </a:r>
            <a:r>
              <a:rPr lang="en-US" sz="2800" b="1" dirty="0" err="1" smtClean="0">
                <a:solidFill>
                  <a:srgbClr val="B547FF"/>
                </a:solidFill>
                <a:latin typeface="Arial Black"/>
                <a:cs typeface="Arial Black"/>
              </a:rPr>
              <a:t>Defnyddio’ch</a:t>
            </a:r>
            <a:r>
              <a:rPr lang="en-US" sz="2800" b="1" dirty="0" smtClean="0">
                <a:solidFill>
                  <a:srgbClr val="B547FF"/>
                </a:solidFill>
                <a:latin typeface="Arial Black"/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latin typeface="Arial Black"/>
                <a:cs typeface="Arial Black"/>
              </a:rPr>
              <a:t>asedau</a:t>
            </a:r>
            <a:r>
              <a:rPr lang="en-US" sz="2800" b="1" dirty="0" smtClean="0">
                <a:solidFill>
                  <a:srgbClr val="B547FF"/>
                </a:solidFill>
                <a:latin typeface="Arial Black"/>
                <a:cs typeface="Arial Black"/>
              </a:rPr>
              <a:t>	</a:t>
            </a:r>
            <a:br>
              <a:rPr lang="en-US" sz="2800" b="1" dirty="0" smtClean="0">
                <a:solidFill>
                  <a:srgbClr val="B547FF"/>
                </a:solidFill>
                <a:latin typeface="Arial Black"/>
                <a:cs typeface="Arial Black"/>
              </a:rPr>
            </a:br>
            <a:r>
              <a:rPr lang="en-US" sz="2800" b="1" dirty="0">
                <a:solidFill>
                  <a:srgbClr val="B547FF"/>
                </a:solidFill>
                <a:latin typeface="Arial Black"/>
                <a:cs typeface="Arial Black"/>
              </a:rPr>
              <a:t>	</a:t>
            </a:r>
            <a:r>
              <a:rPr lang="en-US" sz="2800" b="1" dirty="0" smtClean="0">
                <a:solidFill>
                  <a:srgbClr val="B547FF"/>
                </a:solidFill>
                <a:latin typeface="Arial Black"/>
                <a:cs typeface="Arial Black"/>
              </a:rPr>
              <a:t>		</a:t>
            </a:r>
            <a:r>
              <a:rPr lang="en-US" sz="2800" b="1" dirty="0" smtClean="0">
                <a:cs typeface="Arial Black"/>
              </a:rPr>
              <a:t>‘</a:t>
            </a:r>
            <a:r>
              <a:rPr lang="en-US" sz="2800" b="1" dirty="0" err="1" smtClean="0">
                <a:cs typeface="Arial Black"/>
              </a:rPr>
              <a:t>os</a:t>
            </a:r>
            <a:r>
              <a:rPr lang="en-US" sz="2800" b="1" dirty="0" smtClean="0">
                <a:cs typeface="Arial Black"/>
              </a:rPr>
              <a:t> </a:t>
            </a:r>
            <a:r>
              <a:rPr lang="en-US" sz="2800" b="1" dirty="0" err="1" smtClean="0">
                <a:cs typeface="Arial Black"/>
              </a:rPr>
              <a:t>defnyddiwn</a:t>
            </a:r>
            <a:r>
              <a:rPr lang="en-US" sz="2800" b="1" dirty="0" smtClean="0">
                <a:cs typeface="Arial Black"/>
              </a:rPr>
              <a:t> </a:t>
            </a:r>
            <a:r>
              <a:rPr lang="en-US" sz="2800" b="1" dirty="0" err="1" smtClean="0">
                <a:cs typeface="Arial Black"/>
              </a:rPr>
              <a:t>ni</a:t>
            </a:r>
            <a:r>
              <a:rPr lang="en-US" sz="2800" b="1" dirty="0" smtClean="0">
                <a:cs typeface="Arial Black"/>
              </a:rPr>
              <a:t> </a:t>
            </a:r>
            <a:r>
              <a:rPr lang="en-US" sz="2800" b="1" dirty="0" err="1" smtClean="0">
                <a:cs typeface="Arial Black"/>
              </a:rPr>
              <a:t>beth</a:t>
            </a:r>
            <a:r>
              <a:rPr lang="en-US" sz="2800" b="1" dirty="0" smtClean="0">
                <a:cs typeface="Arial Black"/>
              </a:rPr>
              <a:t> </a:t>
            </a:r>
            <a:r>
              <a:rPr lang="en-US" sz="2800" b="1" dirty="0" err="1" smtClean="0">
                <a:cs typeface="Arial Black"/>
              </a:rPr>
              <a:t>sydd</a:t>
            </a:r>
            <a:r>
              <a:rPr lang="en-US" sz="2800" b="1" dirty="0" smtClean="0">
                <a:cs typeface="Arial Black"/>
              </a:rPr>
              <a:t> </a:t>
            </a:r>
            <a:r>
              <a:rPr lang="en-US" sz="2800" b="1" dirty="0" err="1" smtClean="0">
                <a:cs typeface="Arial Black"/>
              </a:rPr>
              <a:t>gynnon</a:t>
            </a:r>
            <a:r>
              <a:rPr lang="en-US" sz="2800" b="1" dirty="0" smtClean="0">
                <a:cs typeface="Arial Black"/>
              </a:rPr>
              <a:t> 			</a:t>
            </a:r>
            <a:r>
              <a:rPr lang="en-US" sz="2800" b="1" dirty="0" smtClean="0">
                <a:cs typeface="Arial Black"/>
              </a:rPr>
              <a:t>	</a:t>
            </a:r>
            <a:r>
              <a:rPr lang="en-US" sz="2800" b="1" dirty="0" err="1" smtClean="0">
                <a:cs typeface="Arial Black"/>
              </a:rPr>
              <a:t>ni</a:t>
            </a:r>
            <a:r>
              <a:rPr lang="en-US" sz="2800" b="1" dirty="0" smtClean="0">
                <a:cs typeface="Arial Black"/>
              </a:rPr>
              <a:t>, </a:t>
            </a:r>
            <a:r>
              <a:rPr lang="en-US" sz="2800" b="1" dirty="0" err="1" smtClean="0">
                <a:cs typeface="Arial Black"/>
              </a:rPr>
              <a:t>mae</a:t>
            </a:r>
            <a:r>
              <a:rPr lang="en-US" sz="2800" b="1" dirty="0" smtClean="0">
                <a:cs typeface="Arial Black"/>
              </a:rPr>
              <a:t> </a:t>
            </a:r>
            <a:r>
              <a:rPr lang="en-US" sz="2800" b="1" dirty="0" err="1" smtClean="0">
                <a:cs typeface="Arial Black"/>
              </a:rPr>
              <a:t>gynnon</a:t>
            </a:r>
            <a:r>
              <a:rPr lang="en-US" sz="2800" b="1" dirty="0" smtClean="0">
                <a:cs typeface="Arial Black"/>
              </a:rPr>
              <a:t> </a:t>
            </a:r>
            <a:r>
              <a:rPr lang="en-US" sz="2800" b="1" dirty="0" err="1" smtClean="0">
                <a:cs typeface="Arial Black"/>
              </a:rPr>
              <a:t>ni</a:t>
            </a:r>
            <a:r>
              <a:rPr lang="en-US" sz="2800" b="1" dirty="0" smtClean="0">
                <a:cs typeface="Arial Black"/>
              </a:rPr>
              <a:t> </a:t>
            </a:r>
            <a:r>
              <a:rPr lang="en-US" sz="2800" b="1" dirty="0" err="1" smtClean="0">
                <a:cs typeface="Arial Black"/>
              </a:rPr>
              <a:t>beth</a:t>
            </a:r>
            <a:r>
              <a:rPr lang="en-US" sz="2800" b="1" dirty="0" smtClean="0">
                <a:cs typeface="Arial Black"/>
              </a:rPr>
              <a:t> </a:t>
            </a:r>
            <a:r>
              <a:rPr lang="en-US" sz="2800" b="1" dirty="0" err="1" smtClean="0">
                <a:cs typeface="Arial Black"/>
              </a:rPr>
              <a:t>sydd</a:t>
            </a:r>
            <a:r>
              <a:rPr lang="en-US" sz="2800" b="1" dirty="0" smtClean="0">
                <a:cs typeface="Arial Black"/>
              </a:rPr>
              <a:t> </a:t>
            </a:r>
            <a:r>
              <a:rPr lang="en-US" sz="2800" b="1" dirty="0" err="1" smtClean="0">
                <a:cs typeface="Arial Black"/>
              </a:rPr>
              <a:t>ei</a:t>
            </a:r>
            <a:r>
              <a:rPr lang="en-US" sz="2800" b="1" dirty="0" smtClean="0">
                <a:cs typeface="Arial Black"/>
              </a:rPr>
              <a:t> </a:t>
            </a:r>
            <a:r>
              <a:rPr lang="en-US" sz="2800" b="1" dirty="0" err="1" smtClean="0">
                <a:cs typeface="Arial Black"/>
              </a:rPr>
              <a:t>angen</a:t>
            </a:r>
            <a:r>
              <a:rPr lang="en-US" sz="2800" b="1" dirty="0" smtClean="0">
                <a:cs typeface="Arial Black"/>
              </a:rPr>
              <a:t>’</a:t>
            </a:r>
            <a:br>
              <a:rPr lang="en-US" sz="2800" b="1" dirty="0" smtClean="0">
                <a:cs typeface="Arial Black"/>
              </a:rPr>
            </a:br>
            <a:r>
              <a:rPr lang="en-US" sz="2800" b="1" dirty="0" smtClean="0">
                <a:cs typeface="Arial Black"/>
              </a:rPr>
              <a:t/>
            </a:r>
            <a:br>
              <a:rPr lang="en-US" sz="2800" b="1" dirty="0" smtClean="0">
                <a:cs typeface="Arial Black"/>
              </a:rPr>
            </a:br>
            <a:r>
              <a:rPr lang="en-US" sz="2800" b="1" dirty="0" smtClean="0">
                <a:cs typeface="Arial Black"/>
              </a:rPr>
              <a:t> </a:t>
            </a:r>
            <a:r>
              <a:rPr lang="en-US" sz="2800" b="1" dirty="0">
                <a:solidFill>
                  <a:srgbClr val="B547FF"/>
                </a:solidFill>
                <a:latin typeface="Arial Black"/>
                <a:cs typeface="Arial Black"/>
              </a:rPr>
              <a:t>	</a:t>
            </a:r>
            <a:r>
              <a:rPr lang="en-US" sz="2800" b="1" dirty="0" smtClean="0">
                <a:solidFill>
                  <a:srgbClr val="B547FF"/>
                </a:solidFill>
                <a:latin typeface="Arial Black"/>
                <a:cs typeface="Arial Black"/>
              </a:rPr>
              <a:t>	3. </a:t>
            </a:r>
            <a:r>
              <a:rPr lang="en-US" sz="2800" b="1" dirty="0" err="1" smtClean="0">
                <a:solidFill>
                  <a:srgbClr val="B547FF"/>
                </a:solidFill>
                <a:latin typeface="Arial Black"/>
                <a:cs typeface="Arial Black"/>
              </a:rPr>
              <a:t>Gwneud</a:t>
            </a:r>
            <a:r>
              <a:rPr lang="en-US" sz="2800" b="1" dirty="0" smtClean="0">
                <a:solidFill>
                  <a:srgbClr val="B547FF"/>
                </a:solidFill>
                <a:latin typeface="Arial Black"/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latin typeface="Arial Black"/>
                <a:cs typeface="Arial Black"/>
              </a:rPr>
              <a:t>beth</a:t>
            </a:r>
            <a:r>
              <a:rPr lang="en-US" sz="2800" b="1" dirty="0" smtClean="0">
                <a:solidFill>
                  <a:srgbClr val="B547FF"/>
                </a:solidFill>
                <a:latin typeface="Arial Black"/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latin typeface="Arial Black"/>
                <a:cs typeface="Arial Black"/>
              </a:rPr>
              <a:t>sy’n</a:t>
            </a:r>
            <a:r>
              <a:rPr lang="en-US" sz="2800" b="1" dirty="0" smtClean="0">
                <a:solidFill>
                  <a:srgbClr val="B547FF"/>
                </a:solidFill>
                <a:latin typeface="Arial Black"/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latin typeface="Arial Black"/>
                <a:cs typeface="Arial Black"/>
              </a:rPr>
              <a:t>bwysig</a:t>
            </a:r>
            <a:r>
              <a:rPr lang="en-US" sz="2800" b="1" dirty="0" smtClean="0">
                <a:solidFill>
                  <a:srgbClr val="B547FF"/>
                </a:solidFill>
                <a:latin typeface="Arial Black"/>
                <a:cs typeface="Arial Black"/>
              </a:rPr>
              <a:t/>
            </a:r>
            <a:br>
              <a:rPr lang="en-US" sz="2800" b="1" dirty="0" smtClean="0">
                <a:solidFill>
                  <a:srgbClr val="B547FF"/>
                </a:solidFill>
                <a:latin typeface="Arial Black"/>
                <a:cs typeface="Arial Black"/>
              </a:rPr>
            </a:br>
            <a:r>
              <a:rPr lang="en-US" sz="2800" b="1" dirty="0">
                <a:solidFill>
                  <a:srgbClr val="B547FF"/>
                </a:solidFill>
                <a:latin typeface="Arial Black"/>
                <a:cs typeface="Arial Black"/>
              </a:rPr>
              <a:t>	</a:t>
            </a:r>
            <a:r>
              <a:rPr lang="en-US" sz="2800" b="1" dirty="0" smtClean="0">
                <a:solidFill>
                  <a:srgbClr val="B547FF"/>
                </a:solidFill>
                <a:latin typeface="Arial Black"/>
                <a:cs typeface="Arial Black"/>
              </a:rPr>
              <a:t>		</a:t>
            </a:r>
            <a:r>
              <a:rPr lang="en-US" sz="2800" b="1" dirty="0" smtClean="0">
                <a:cs typeface="Arial Black"/>
              </a:rPr>
              <a:t>o </a:t>
            </a:r>
            <a:r>
              <a:rPr lang="en-US" sz="2800" b="1" dirty="0" err="1" smtClean="0">
                <a:cs typeface="Arial Black"/>
              </a:rPr>
              <a:t>allbynnau</a:t>
            </a:r>
            <a:r>
              <a:rPr lang="en-US" sz="2800" b="1" dirty="0" smtClean="0">
                <a:cs typeface="Arial Black"/>
              </a:rPr>
              <a:t> </a:t>
            </a:r>
            <a:r>
              <a:rPr lang="en-US" sz="2800" b="1" dirty="0" err="1" smtClean="0">
                <a:cs typeface="Arial Black"/>
              </a:rPr>
              <a:t>i</a:t>
            </a:r>
            <a:r>
              <a:rPr lang="en-US" sz="2800" b="1" dirty="0" smtClean="0">
                <a:cs typeface="Arial Black"/>
              </a:rPr>
              <a:t> </a:t>
            </a:r>
            <a:r>
              <a:rPr lang="en-US" sz="2800" b="1" dirty="0" err="1" smtClean="0">
                <a:cs typeface="Arial Black"/>
              </a:rPr>
              <a:t>ganlyniadau</a:t>
            </a:r>
            <a:r>
              <a:rPr lang="en-US" sz="2800" b="1" dirty="0" smtClean="0">
                <a:cs typeface="Arial Black"/>
              </a:rPr>
              <a:t> </a:t>
            </a:r>
            <a:r>
              <a:rPr lang="en-US" sz="2800" b="1" dirty="0" err="1" smtClean="0">
                <a:cs typeface="Arial Black"/>
              </a:rPr>
              <a:t>personol</a:t>
            </a:r>
            <a:r>
              <a:rPr lang="en-US" sz="2800" b="1" dirty="0" smtClean="0">
                <a:solidFill>
                  <a:srgbClr val="B547FF"/>
                </a:solidFill>
                <a:latin typeface="Arial Black"/>
                <a:cs typeface="Arial Black"/>
              </a:rPr>
              <a:t>	</a:t>
            </a:r>
            <a:r>
              <a:rPr lang="en-US" sz="3100" b="1" dirty="0" smtClean="0">
                <a:solidFill>
                  <a:srgbClr val="404040"/>
                </a:solidFill>
                <a:cs typeface="Arial Black"/>
              </a:rPr>
              <a:t/>
            </a:r>
            <a:br>
              <a:rPr lang="en-US" sz="3100" b="1" dirty="0" smtClean="0">
                <a:solidFill>
                  <a:srgbClr val="404040"/>
                </a:solidFill>
                <a:cs typeface="Arial Black"/>
              </a:rPr>
            </a:br>
            <a:r>
              <a:rPr lang="en-US" sz="3100" b="1" dirty="0" smtClean="0">
                <a:solidFill>
                  <a:srgbClr val="404040"/>
                </a:solidFill>
                <a:latin typeface="Calibri" charset="0"/>
                <a:cs typeface="Calibri" charset="0"/>
              </a:rPr>
              <a:t/>
            </a:r>
            <a:br>
              <a:rPr lang="en-US" sz="3100" b="1" dirty="0" smtClean="0">
                <a:solidFill>
                  <a:srgbClr val="404040"/>
                </a:solidFill>
                <a:latin typeface="Calibri" charset="0"/>
                <a:cs typeface="Calibri" charset="0"/>
              </a:rPr>
            </a:br>
            <a: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  <a:t/>
            </a:r>
            <a:b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</a:br>
            <a:endParaRPr lang="en-US" sz="2300" dirty="0">
              <a:solidFill>
                <a:srgbClr val="82C910"/>
              </a:solidFill>
              <a:latin typeface="Calibri" charset="0"/>
              <a:cs typeface="Calibri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452247" y="243056"/>
            <a:ext cx="4057042" cy="1510323"/>
          </a:xfrm>
          <a:prstGeom prst="wedgeEllipseCallout">
            <a:avLst>
              <a:gd name="adj1" fmla="val 43434"/>
              <a:gd name="adj2" fmla="val 69899"/>
            </a:avLst>
          </a:prstGeom>
          <a:solidFill>
            <a:srgbClr val="FF6600"/>
          </a:solidFill>
          <a:ln>
            <a:solidFill>
              <a:srgbClr val="C448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00" y="547303"/>
            <a:ext cx="42996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Cydgynhyrchu</a:t>
            </a:r>
            <a:r>
              <a:rPr lang="en-US" sz="3200" b="1" dirty="0" smtClean="0">
                <a:solidFill>
                  <a:schemeClr val="bg1"/>
                </a:solidFill>
                <a:latin typeface="Arial Black"/>
                <a:cs typeface="Arial Black"/>
              </a:rPr>
              <a:t>: </a:t>
            </a:r>
            <a:r>
              <a:rPr lang="en-US" sz="32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sut</a:t>
            </a:r>
            <a:r>
              <a:rPr lang="en-US" sz="3200" b="1" dirty="0" smtClean="0">
                <a:solidFill>
                  <a:schemeClr val="bg1"/>
                </a:solidFill>
                <a:latin typeface="Arial Black"/>
                <a:cs typeface="Arial Black"/>
              </a:rPr>
              <a:t>?</a:t>
            </a:r>
            <a:r>
              <a:rPr lang="en-US" sz="3200" b="1" dirty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00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681791" y="4999161"/>
            <a:ext cx="7513936" cy="168275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sz="3200" b="1" dirty="0" smtClean="0">
                <a:cs typeface="Arial Black"/>
              </a:rPr>
              <a:t>Beth </a:t>
            </a:r>
            <a:r>
              <a:rPr lang="en-US" sz="3200" b="1" dirty="0" err="1" smtClean="0">
                <a:cs typeface="Arial Black"/>
              </a:rPr>
              <a:t>rydym</a:t>
            </a:r>
            <a:r>
              <a:rPr lang="en-US" sz="3200" b="1" dirty="0" smtClean="0">
                <a:cs typeface="Arial Black"/>
              </a:rPr>
              <a:t> </a:t>
            </a:r>
            <a:r>
              <a:rPr lang="en-US" sz="3200" b="1" dirty="0" err="1" smtClean="0">
                <a:cs typeface="Arial Black"/>
              </a:rPr>
              <a:t>ni’n</a:t>
            </a:r>
            <a:r>
              <a:rPr lang="en-US" sz="3200" b="1" dirty="0" smtClean="0">
                <a:cs typeface="Arial Black"/>
              </a:rPr>
              <a:t> </a:t>
            </a:r>
            <a:r>
              <a:rPr lang="en-US" sz="3200" b="1" dirty="0" err="1" smtClean="0">
                <a:cs typeface="Arial Black"/>
              </a:rPr>
              <a:t>ei</a:t>
            </a:r>
            <a:r>
              <a:rPr lang="en-US" sz="3200" b="1" dirty="0" smtClean="0">
                <a:cs typeface="Arial Black"/>
              </a:rPr>
              <a:t> </a:t>
            </a:r>
            <a:r>
              <a:rPr lang="en-US" sz="3200" b="1" dirty="0" err="1" smtClean="0">
                <a:cs typeface="Arial Black"/>
              </a:rPr>
              <a:t>wybod</a:t>
            </a:r>
            <a:r>
              <a:rPr lang="en-US" sz="3200" b="1" dirty="0" smtClean="0">
                <a:cs typeface="Arial Black"/>
              </a:rPr>
              <a:t> </a:t>
            </a:r>
            <a:r>
              <a:rPr lang="en-US" sz="3200" b="1" dirty="0" err="1" smtClean="0">
                <a:cs typeface="Arial Black"/>
              </a:rPr>
              <a:t>yn</a:t>
            </a:r>
            <a:r>
              <a:rPr lang="en-US" sz="3200" b="1" dirty="0" smtClean="0">
                <a:cs typeface="Arial Black"/>
              </a:rPr>
              <a:t> </a:t>
            </a:r>
            <a:r>
              <a:rPr lang="en-US" sz="3200" b="1" dirty="0" err="1" smtClean="0">
                <a:cs typeface="Arial Black"/>
              </a:rPr>
              <a:t>barod</a:t>
            </a:r>
            <a:r>
              <a:rPr lang="en-US" sz="3200" b="1" dirty="0" smtClean="0">
                <a:cs typeface="Arial Black"/>
              </a:rPr>
              <a:t>?</a:t>
            </a:r>
            <a:br>
              <a:rPr lang="en-US" sz="3200" b="1" dirty="0" smtClean="0">
                <a:cs typeface="Arial Black"/>
              </a:rPr>
            </a:br>
            <a:r>
              <a:rPr lang="en-US" sz="3200" b="1" dirty="0" smtClean="0">
                <a:cs typeface="Arial Black"/>
              </a:rPr>
              <a:t>Beth </a:t>
            </a:r>
            <a:r>
              <a:rPr lang="en-US" sz="3200" b="1" dirty="0" err="1" smtClean="0">
                <a:cs typeface="Arial Black"/>
              </a:rPr>
              <a:t>rydym</a:t>
            </a:r>
            <a:r>
              <a:rPr lang="en-US" sz="3200" b="1" dirty="0" smtClean="0">
                <a:cs typeface="Arial Black"/>
              </a:rPr>
              <a:t> </a:t>
            </a:r>
            <a:r>
              <a:rPr lang="en-US" sz="3200" b="1" dirty="0" err="1" smtClean="0">
                <a:cs typeface="Arial Black"/>
              </a:rPr>
              <a:t>yn</a:t>
            </a:r>
            <a:r>
              <a:rPr lang="en-US" sz="3200" b="1" dirty="0" smtClean="0">
                <a:cs typeface="Arial Black"/>
              </a:rPr>
              <a:t> </a:t>
            </a:r>
            <a:r>
              <a:rPr lang="en-US" sz="3200" b="1" dirty="0" err="1" smtClean="0">
                <a:cs typeface="Arial Black"/>
              </a:rPr>
              <a:t>ei</a:t>
            </a:r>
            <a:r>
              <a:rPr lang="en-US" sz="3200" b="1" dirty="0" smtClean="0">
                <a:cs typeface="Arial Black"/>
              </a:rPr>
              <a:t> </a:t>
            </a:r>
            <a:r>
              <a:rPr lang="en-US" sz="3200" b="1" dirty="0" err="1" smtClean="0">
                <a:cs typeface="Arial Black"/>
              </a:rPr>
              <a:t>wneud</a:t>
            </a:r>
            <a:r>
              <a:rPr lang="en-US" sz="3200" b="1" dirty="0" smtClean="0">
                <a:cs typeface="Arial Black"/>
              </a:rPr>
              <a:t> </a:t>
            </a:r>
            <a:r>
              <a:rPr lang="en-US" sz="3200" b="1" dirty="0" err="1" smtClean="0">
                <a:cs typeface="Arial Black"/>
              </a:rPr>
              <a:t>yn</a:t>
            </a:r>
            <a:r>
              <a:rPr lang="en-US" sz="3200" b="1" dirty="0" smtClean="0">
                <a:cs typeface="Arial Black"/>
              </a:rPr>
              <a:t> </a:t>
            </a:r>
            <a:r>
              <a:rPr lang="en-US" sz="3200" b="1" dirty="0" err="1" smtClean="0">
                <a:cs typeface="Arial Black"/>
              </a:rPr>
              <a:t>dda</a:t>
            </a:r>
            <a:r>
              <a:rPr lang="en-US" sz="3200" b="1" dirty="0" smtClean="0">
                <a:cs typeface="Arial Black"/>
              </a:rPr>
              <a:t>?</a:t>
            </a:r>
            <a:br>
              <a:rPr lang="en-US" sz="3200" b="1" dirty="0" smtClean="0">
                <a:cs typeface="Arial Black"/>
              </a:rPr>
            </a:br>
            <a:r>
              <a:rPr lang="en-US" sz="3200" b="1" dirty="0" err="1" smtClean="0">
                <a:cs typeface="Arial Black"/>
              </a:rPr>
              <a:t>Sut</a:t>
            </a:r>
            <a:r>
              <a:rPr lang="en-US" sz="3200" b="1" dirty="0" smtClean="0">
                <a:cs typeface="Arial Black"/>
              </a:rPr>
              <a:t> </a:t>
            </a:r>
            <a:r>
              <a:rPr lang="en-US" sz="3200" b="1" dirty="0" err="1" smtClean="0">
                <a:cs typeface="Arial Black"/>
              </a:rPr>
              <a:t>allwn</a:t>
            </a:r>
            <a:r>
              <a:rPr lang="en-US" sz="3200" b="1" dirty="0" smtClean="0">
                <a:cs typeface="Arial Black"/>
              </a:rPr>
              <a:t> </a:t>
            </a:r>
            <a:r>
              <a:rPr lang="en-US" sz="3200" b="1" dirty="0" err="1" smtClean="0">
                <a:cs typeface="Arial Black"/>
              </a:rPr>
              <a:t>ni</a:t>
            </a:r>
            <a:r>
              <a:rPr lang="en-US" sz="3200" b="1" dirty="0" smtClean="0">
                <a:cs typeface="Arial Black"/>
              </a:rPr>
              <a:t> </a:t>
            </a:r>
            <a:r>
              <a:rPr lang="en-US" sz="3200" b="1" dirty="0" err="1" smtClean="0">
                <a:cs typeface="Arial Black"/>
              </a:rPr>
              <a:t>wneud</a:t>
            </a:r>
            <a:r>
              <a:rPr lang="en-US" sz="3200" b="1" dirty="0" smtClean="0">
                <a:cs typeface="Arial Black"/>
              </a:rPr>
              <a:t> </a:t>
            </a:r>
            <a:r>
              <a:rPr lang="en-US" sz="3200" b="1" dirty="0" err="1" smtClean="0">
                <a:cs typeface="Arial Black"/>
              </a:rPr>
              <a:t>mwy</a:t>
            </a:r>
            <a:r>
              <a:rPr lang="en-US" sz="3200" b="1" dirty="0" smtClean="0">
                <a:cs typeface="Arial Black"/>
              </a:rPr>
              <a:t> o </a:t>
            </a:r>
            <a:r>
              <a:rPr lang="en-US" sz="3200" b="1" dirty="0" err="1" smtClean="0">
                <a:cs typeface="Arial Black"/>
              </a:rPr>
              <a:t>hynny</a:t>
            </a:r>
            <a:r>
              <a:rPr lang="en-US" sz="3200" b="1" dirty="0" smtClean="0">
                <a:cs typeface="Arial Black"/>
              </a:rPr>
              <a:t>?</a:t>
            </a:r>
            <a:r>
              <a:rPr lang="en-US" sz="3200" b="1" dirty="0" smtClean="0">
                <a:solidFill>
                  <a:srgbClr val="FF0000"/>
                </a:solidFill>
                <a:latin typeface="Arial Black"/>
                <a:cs typeface="Arial Black"/>
              </a:rPr>
              <a:t>		</a:t>
            </a:r>
            <a:br>
              <a:rPr lang="en-US" sz="3200" b="1" dirty="0" smtClean="0">
                <a:solidFill>
                  <a:srgbClr val="FF0000"/>
                </a:solidFill>
                <a:latin typeface="Arial Black"/>
                <a:cs typeface="Arial Black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 Black"/>
                <a:cs typeface="Arial Black"/>
              </a:rPr>
              <a:t>		</a:t>
            </a:r>
            <a:endParaRPr lang="en-US" sz="2300" dirty="0">
              <a:solidFill>
                <a:srgbClr val="82C910"/>
              </a:solidFill>
              <a:latin typeface="+mj-lt"/>
              <a:cs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2176" y="422528"/>
            <a:ext cx="85072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1. </a:t>
            </a:r>
            <a:r>
              <a:rPr lang="en-US" sz="3600" b="1" dirty="0" err="1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Adeiladu</a:t>
            </a:r>
            <a:r>
              <a:rPr lang="en-US" sz="3600" b="1" dirty="0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 o </a:t>
            </a:r>
            <a:r>
              <a:rPr lang="en-US" sz="3600" b="1" dirty="0" err="1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gryfderau</a:t>
            </a:r>
            <a:endParaRPr lang="en-US" sz="3600" b="1" dirty="0" smtClean="0">
              <a:solidFill>
                <a:srgbClr val="8458FF"/>
              </a:solidFill>
              <a:latin typeface="Arial Black" charset="0"/>
              <a:cs typeface="Arial Black" charset="0"/>
            </a:endParaRPr>
          </a:p>
          <a:p>
            <a:r>
              <a:rPr lang="en-US" sz="3200" b="1" dirty="0" smtClean="0">
                <a:solidFill>
                  <a:srgbClr val="B547FF"/>
                </a:solidFill>
                <a:cs typeface="Arial Black"/>
              </a:rPr>
              <a:t>       dull </a:t>
            </a:r>
            <a:r>
              <a:rPr lang="en-US" sz="3200" b="1" dirty="0" err="1" smtClean="0">
                <a:solidFill>
                  <a:srgbClr val="B547FF"/>
                </a:solidFill>
                <a:cs typeface="Arial Black"/>
              </a:rPr>
              <a:t>ymholi</a:t>
            </a:r>
            <a:r>
              <a:rPr lang="en-US" sz="3200" b="1" dirty="0" smtClean="0">
                <a:solidFill>
                  <a:srgbClr val="B547FF"/>
                </a:solidFill>
                <a:cs typeface="Arial Black"/>
              </a:rPr>
              <a:t> </a:t>
            </a:r>
            <a:r>
              <a:rPr lang="en-US" sz="3200" b="1" dirty="0" err="1" smtClean="0">
                <a:solidFill>
                  <a:srgbClr val="B547FF"/>
                </a:solidFill>
                <a:cs typeface="Arial Black"/>
              </a:rPr>
              <a:t>gwerthfawrogol</a:t>
            </a:r>
            <a:endParaRPr lang="en-US" sz="3200" dirty="0">
              <a:solidFill>
                <a:srgbClr val="B547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7975661" y="2935911"/>
            <a:ext cx="2674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Adfywio</a:t>
            </a:r>
            <a:r>
              <a:rPr lang="en-US" sz="1600" dirty="0" smtClean="0"/>
              <a:t> </a:t>
            </a:r>
            <a:r>
              <a:rPr lang="en-US" sz="1600" dirty="0" err="1" smtClean="0"/>
              <a:t>Cymunedol</a:t>
            </a:r>
            <a:r>
              <a:rPr lang="en-US" sz="1600" dirty="0" smtClean="0"/>
              <a:t> </a:t>
            </a:r>
            <a:r>
              <a:rPr lang="en-US" sz="1600" dirty="0" err="1" smtClean="0"/>
              <a:t>Glyncoch</a:t>
            </a:r>
            <a:endParaRPr lang="en-US" sz="1600" dirty="0"/>
          </a:p>
        </p:txBody>
      </p:sp>
      <p:pic>
        <p:nvPicPr>
          <p:cNvPr id="6" name="Picture 5" descr="Screen Shot 2014-03-24 at 21.01.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726" y="1994340"/>
            <a:ext cx="4820676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1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176" y="228601"/>
            <a:ext cx="8573551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2. </a:t>
            </a:r>
            <a:r>
              <a:rPr lang="en-US" sz="3600" b="1" dirty="0" err="1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Defnyddio’ch</a:t>
            </a:r>
            <a:r>
              <a:rPr lang="en-US" sz="3600" b="1" dirty="0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asedau</a:t>
            </a:r>
            <a:endParaRPr lang="en-US" sz="3600" b="1" dirty="0" smtClean="0">
              <a:solidFill>
                <a:srgbClr val="8458FF"/>
              </a:solidFill>
              <a:latin typeface="Arial Black" charset="0"/>
              <a:cs typeface="Arial Black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 err="1" smtClean="0">
                <a:solidFill>
                  <a:srgbClr val="B547FF"/>
                </a:solidFill>
                <a:cs typeface="Arial Black"/>
              </a:rPr>
              <a:t>os</a:t>
            </a:r>
            <a:r>
              <a:rPr lang="en-US" sz="2800" b="1" dirty="0" smtClean="0">
                <a:solidFill>
                  <a:srgbClr val="B547FF"/>
                </a:solidFill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cs typeface="Arial Black"/>
              </a:rPr>
              <a:t>defnyddiwn</a:t>
            </a:r>
            <a:r>
              <a:rPr lang="en-US" sz="2800" b="1" dirty="0" smtClean="0">
                <a:solidFill>
                  <a:srgbClr val="B547FF"/>
                </a:solidFill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cs typeface="Arial Black"/>
              </a:rPr>
              <a:t>ni</a:t>
            </a:r>
            <a:r>
              <a:rPr lang="en-US" sz="2800" b="1" dirty="0" smtClean="0">
                <a:solidFill>
                  <a:srgbClr val="B547FF"/>
                </a:solidFill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cs typeface="Arial Black"/>
              </a:rPr>
              <a:t>beth</a:t>
            </a:r>
            <a:r>
              <a:rPr lang="en-US" sz="2800" b="1" dirty="0" smtClean="0">
                <a:solidFill>
                  <a:srgbClr val="B547FF"/>
                </a:solidFill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cs typeface="Arial Black"/>
              </a:rPr>
              <a:t>sydd</a:t>
            </a:r>
            <a:r>
              <a:rPr lang="en-US" sz="2800" b="1" dirty="0" smtClean="0">
                <a:solidFill>
                  <a:srgbClr val="B547FF"/>
                </a:solidFill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cs typeface="Arial Black"/>
              </a:rPr>
              <a:t>gynnon</a:t>
            </a:r>
            <a:r>
              <a:rPr lang="en-US" sz="2800" b="1" dirty="0" smtClean="0">
                <a:solidFill>
                  <a:srgbClr val="B547FF"/>
                </a:solidFill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cs typeface="Arial Black"/>
              </a:rPr>
              <a:t>ni</a:t>
            </a:r>
            <a:r>
              <a:rPr lang="en-US" sz="2800" b="1" dirty="0" smtClean="0">
                <a:solidFill>
                  <a:srgbClr val="B547FF"/>
                </a:solidFill>
                <a:cs typeface="Arial Black"/>
              </a:rPr>
              <a:t>, </a:t>
            </a:r>
            <a:r>
              <a:rPr lang="en-US" sz="2800" b="1" dirty="0" err="1" smtClean="0">
                <a:solidFill>
                  <a:srgbClr val="B547FF"/>
                </a:solidFill>
                <a:cs typeface="Arial Black"/>
              </a:rPr>
              <a:t>mae</a:t>
            </a:r>
            <a:r>
              <a:rPr lang="en-US" sz="2800" b="1" dirty="0" smtClean="0">
                <a:solidFill>
                  <a:srgbClr val="B547FF"/>
                </a:solidFill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cs typeface="Arial Black"/>
              </a:rPr>
              <a:t>gynnon</a:t>
            </a:r>
            <a:r>
              <a:rPr lang="en-US" sz="2800" b="1" dirty="0" smtClean="0">
                <a:solidFill>
                  <a:srgbClr val="B547FF"/>
                </a:solidFill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cs typeface="Arial Black"/>
              </a:rPr>
              <a:t>ni</a:t>
            </a:r>
            <a:r>
              <a:rPr lang="en-US" sz="2800" b="1" dirty="0" smtClean="0">
                <a:solidFill>
                  <a:srgbClr val="B547FF"/>
                </a:solidFill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cs typeface="Arial Black"/>
              </a:rPr>
              <a:t>beth</a:t>
            </a:r>
            <a:r>
              <a:rPr lang="en-US" sz="2800" b="1" dirty="0" smtClean="0">
                <a:solidFill>
                  <a:srgbClr val="B547FF"/>
                </a:solidFill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cs typeface="Arial Black"/>
              </a:rPr>
              <a:t>sydd</a:t>
            </a:r>
            <a:r>
              <a:rPr lang="en-US" sz="2800" b="1" dirty="0" smtClean="0">
                <a:solidFill>
                  <a:srgbClr val="B547FF"/>
                </a:solidFill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cs typeface="Arial Black"/>
              </a:rPr>
              <a:t>ei</a:t>
            </a:r>
            <a:r>
              <a:rPr lang="en-US" sz="2800" b="1" dirty="0" smtClean="0">
                <a:solidFill>
                  <a:srgbClr val="B547FF"/>
                </a:solidFill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B547FF"/>
                </a:solidFill>
                <a:cs typeface="Arial Black"/>
              </a:rPr>
              <a:t>angen</a:t>
            </a:r>
            <a:endParaRPr lang="en-US" sz="2800" dirty="0">
              <a:solidFill>
                <a:srgbClr val="B547FF"/>
              </a:solidFill>
            </a:endParaRPr>
          </a:p>
          <a:p>
            <a:endParaRPr lang="en-US" sz="3600" dirty="0"/>
          </a:p>
        </p:txBody>
      </p:sp>
      <p:pic>
        <p:nvPicPr>
          <p:cNvPr id="5" name="Picture 4" descr="Screen Shot 2016-01-23 at 14.58.3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4" y="2137630"/>
            <a:ext cx="5493576" cy="3043970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09476" y="4565650"/>
            <a:ext cx="3720324" cy="168275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40000"/>
              </a:lnSpc>
            </a:pPr>
            <a:r>
              <a:rPr lang="en-US" sz="3100" b="1" dirty="0" err="1" smtClean="0">
                <a:solidFill>
                  <a:srgbClr val="FF6600"/>
                </a:solidFill>
                <a:latin typeface="Arial Black"/>
                <a:cs typeface="Arial Black"/>
              </a:rPr>
              <a:t>eu</a:t>
            </a:r>
            <a:r>
              <a:rPr lang="en-US" sz="3100" b="1" dirty="0" smtClean="0">
                <a:solidFill>
                  <a:srgbClr val="FF6600"/>
                </a:solidFill>
                <a:latin typeface="Arial Black"/>
                <a:cs typeface="Arial Black"/>
              </a:rPr>
              <a:t> </a:t>
            </a:r>
            <a:r>
              <a:rPr lang="en-US" sz="3100" b="1" dirty="0" err="1" smtClean="0">
                <a:solidFill>
                  <a:srgbClr val="FF6600"/>
                </a:solidFill>
                <a:latin typeface="Arial Black"/>
                <a:cs typeface="Arial Black"/>
              </a:rPr>
              <a:t>mapio</a:t>
            </a:r>
            <a:r>
              <a:rPr lang="en-US" sz="3100" b="1" dirty="0" smtClean="0">
                <a:solidFill>
                  <a:srgbClr val="FF6600"/>
                </a:solidFill>
                <a:latin typeface="Arial Black"/>
                <a:cs typeface="Arial Black"/>
              </a:rPr>
              <a:t/>
            </a:r>
            <a:br>
              <a:rPr lang="en-US" sz="3100" b="1" dirty="0" smtClean="0">
                <a:solidFill>
                  <a:srgbClr val="FF6600"/>
                </a:solidFill>
                <a:latin typeface="Arial Black"/>
                <a:cs typeface="Arial Black"/>
              </a:rPr>
            </a:br>
            <a:r>
              <a:rPr lang="en-US" sz="3100" b="1" dirty="0" err="1" smtClean="0">
                <a:solidFill>
                  <a:srgbClr val="FF6600"/>
                </a:solidFill>
                <a:latin typeface="Arial Black"/>
                <a:cs typeface="Arial Black"/>
              </a:rPr>
              <a:t>eu</a:t>
            </a:r>
            <a:r>
              <a:rPr lang="en-US" sz="3100" b="1" dirty="0" smtClean="0">
                <a:solidFill>
                  <a:srgbClr val="FF6600"/>
                </a:solidFill>
                <a:latin typeface="Arial Black"/>
                <a:cs typeface="Arial Black"/>
              </a:rPr>
              <a:t> </a:t>
            </a:r>
            <a:r>
              <a:rPr lang="en-US" sz="3100" b="1" dirty="0" err="1" smtClean="0">
                <a:solidFill>
                  <a:srgbClr val="FF6600"/>
                </a:solidFill>
                <a:latin typeface="Arial Black"/>
                <a:cs typeface="Arial Black"/>
              </a:rPr>
              <a:t>gwerthfawrogi</a:t>
            </a:r>
            <a:r>
              <a:rPr lang="en-US" sz="3100" b="1" dirty="0" smtClean="0">
                <a:solidFill>
                  <a:srgbClr val="FF6600"/>
                </a:solidFill>
                <a:latin typeface="Arial Black"/>
                <a:cs typeface="Arial Black"/>
              </a:rPr>
              <a:t/>
            </a:r>
            <a:br>
              <a:rPr lang="en-US" sz="3100" b="1" dirty="0" smtClean="0">
                <a:solidFill>
                  <a:srgbClr val="FF6600"/>
                </a:solidFill>
                <a:latin typeface="Arial Black"/>
                <a:cs typeface="Arial Black"/>
              </a:rPr>
            </a:br>
            <a:r>
              <a:rPr lang="en-US" sz="3100" b="1" dirty="0" err="1" smtClean="0">
                <a:solidFill>
                  <a:srgbClr val="FF6600"/>
                </a:solidFill>
                <a:latin typeface="Arial Black"/>
                <a:cs typeface="Arial Black"/>
              </a:rPr>
              <a:t>eu</a:t>
            </a:r>
            <a:r>
              <a:rPr lang="en-US" sz="3100" b="1" dirty="0" smtClean="0">
                <a:solidFill>
                  <a:srgbClr val="FF6600"/>
                </a:solidFill>
                <a:latin typeface="Arial Black"/>
                <a:cs typeface="Arial Black"/>
              </a:rPr>
              <a:t> </a:t>
            </a:r>
            <a:r>
              <a:rPr lang="en-US" sz="3100" b="1" dirty="0" err="1" smtClean="0">
                <a:solidFill>
                  <a:srgbClr val="FF6600"/>
                </a:solidFill>
                <a:latin typeface="Arial Black"/>
                <a:cs typeface="Arial Black"/>
              </a:rPr>
              <a:t>meithrin</a:t>
            </a:r>
            <a:r>
              <a:rPr lang="en-US" sz="3100" b="1" dirty="0" smtClean="0">
                <a:solidFill>
                  <a:srgbClr val="FF6600"/>
                </a:solidFill>
                <a:latin typeface="Arial Black"/>
                <a:cs typeface="Arial Black"/>
              </a:rPr>
              <a:t/>
            </a:r>
            <a:br>
              <a:rPr lang="en-US" sz="3100" b="1" dirty="0" smtClean="0">
                <a:solidFill>
                  <a:srgbClr val="FF6600"/>
                </a:solidFill>
                <a:latin typeface="Arial Black"/>
                <a:cs typeface="Arial Black"/>
              </a:rPr>
            </a:br>
            <a:r>
              <a:rPr lang="en-US" sz="3100" b="1" dirty="0" err="1" smtClean="0">
                <a:solidFill>
                  <a:srgbClr val="FF6600"/>
                </a:solidFill>
                <a:latin typeface="Arial Black"/>
                <a:cs typeface="Arial Black"/>
              </a:rPr>
              <a:t>eu</a:t>
            </a:r>
            <a:r>
              <a:rPr lang="en-US" sz="3100" b="1" dirty="0" smtClean="0">
                <a:solidFill>
                  <a:srgbClr val="FF6600"/>
                </a:solidFill>
                <a:latin typeface="Arial Black"/>
                <a:cs typeface="Arial Black"/>
              </a:rPr>
              <a:t> </a:t>
            </a:r>
            <a:r>
              <a:rPr lang="en-US" sz="3100" b="1" dirty="0" err="1" smtClean="0">
                <a:solidFill>
                  <a:srgbClr val="FF6600"/>
                </a:solidFill>
                <a:latin typeface="Arial Black"/>
                <a:cs typeface="Arial Black"/>
              </a:rPr>
              <a:t>defnyddio</a:t>
            </a:r>
            <a:r>
              <a:rPr lang="en-US" sz="3100" b="1" dirty="0" smtClean="0">
                <a:solidFill>
                  <a:srgbClr val="FF6600"/>
                </a:solidFill>
                <a:latin typeface="Arial Black"/>
                <a:cs typeface="Arial Black"/>
              </a:rPr>
              <a:t>!</a:t>
            </a:r>
            <a:r>
              <a:rPr lang="en-US" sz="3100" b="1" dirty="0" smtClean="0">
                <a:solidFill>
                  <a:srgbClr val="FF0000"/>
                </a:solidFill>
                <a:latin typeface="Arial Black"/>
                <a:cs typeface="Arial Black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Arial Black"/>
                <a:cs typeface="Arial Black"/>
              </a:rPr>
              <a:t>	</a:t>
            </a:r>
            <a:br>
              <a:rPr lang="en-US" sz="3200" b="1" dirty="0" smtClean="0">
                <a:solidFill>
                  <a:srgbClr val="FF0000"/>
                </a:solidFill>
                <a:latin typeface="Arial Black"/>
                <a:cs typeface="Arial Black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 Black"/>
                <a:cs typeface="Arial Black"/>
              </a:rPr>
              <a:t>		</a:t>
            </a:r>
            <a:endParaRPr lang="en-US" sz="2300" dirty="0">
              <a:solidFill>
                <a:srgbClr val="82C910"/>
              </a:solidFill>
              <a:latin typeface="+mj-lt"/>
              <a:cs typeface="Calibri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9443" y="5344180"/>
            <a:ext cx="306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 err="1" smtClean="0"/>
              <a:t>Cysylltwyr</a:t>
            </a:r>
            <a:r>
              <a:rPr lang="en-US" sz="1400" dirty="0" smtClean="0"/>
              <a:t> </a:t>
            </a:r>
            <a:r>
              <a:rPr lang="en-US" sz="1400" dirty="0" err="1" smtClean="0"/>
              <a:t>Cymunedol</a:t>
            </a:r>
            <a:r>
              <a:rPr lang="en-US" sz="1400" dirty="0" smtClean="0"/>
              <a:t>  </a:t>
            </a:r>
            <a:r>
              <a:rPr lang="en-US" sz="1400" dirty="0" err="1" smtClean="0"/>
              <a:t>Trefynwy</a:t>
            </a:r>
            <a:endParaRPr lang="en-US" sz="1400" dirty="0" smtClean="0"/>
          </a:p>
          <a:p>
            <a:pPr eaLnBrk="1" hangingPunct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24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1-23 at 15.28.5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397">
            <a:off x="4899152" y="1339621"/>
            <a:ext cx="4216814" cy="2480301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2" t="19561" r="27730" b="40509"/>
          <a:stretch/>
        </p:blipFill>
        <p:spPr bwMode="auto">
          <a:xfrm>
            <a:off x="165100" y="1199340"/>
            <a:ext cx="5213589" cy="2845504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2530" y="228601"/>
            <a:ext cx="7220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Mapio</a:t>
            </a:r>
            <a:r>
              <a:rPr lang="en-US" sz="3600" b="1" dirty="0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ein</a:t>
            </a:r>
            <a:r>
              <a:rPr lang="en-US" sz="3600" b="1" dirty="0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hasedau</a:t>
            </a:r>
            <a:endParaRPr lang="en-US" sz="3600" b="1" dirty="0" smtClean="0">
              <a:solidFill>
                <a:srgbClr val="8458FF"/>
              </a:solidFill>
              <a:latin typeface="Arial Black" charset="0"/>
              <a:cs typeface="Arial Black" charset="0"/>
            </a:endParaRPr>
          </a:p>
        </p:txBody>
      </p:sp>
      <p:pic>
        <p:nvPicPr>
          <p:cNvPr id="4" name="Picture 3" descr="Screen Shot 2016-01-23 at 15.26.3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439">
            <a:off x="438677" y="3300007"/>
            <a:ext cx="3733818" cy="268195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457700" y="4267200"/>
            <a:ext cx="5310539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b="1" dirty="0" err="1" smtClean="0">
                <a:cs typeface="Arial Black"/>
              </a:rPr>
              <a:t>pobl</a:t>
            </a:r>
            <a:r>
              <a:rPr lang="en-US" sz="2400" b="1" dirty="0" smtClean="0">
                <a:cs typeface="Arial Black"/>
              </a:rPr>
              <a:t> (pen, </a:t>
            </a:r>
            <a:r>
              <a:rPr lang="en-US" sz="2400" b="1" dirty="0" err="1" smtClean="0">
                <a:cs typeface="Arial Black"/>
              </a:rPr>
              <a:t>llaw</a:t>
            </a:r>
            <a:r>
              <a:rPr lang="en-US" sz="2400" b="1" dirty="0" smtClean="0">
                <a:cs typeface="Arial Black"/>
              </a:rPr>
              <a:t>, </a:t>
            </a:r>
            <a:r>
              <a:rPr lang="en-US" sz="2400" b="1" dirty="0" err="1" smtClean="0">
                <a:cs typeface="Arial Black"/>
              </a:rPr>
              <a:t>calon</a:t>
            </a:r>
            <a:r>
              <a:rPr lang="en-US" sz="2400" b="1" dirty="0" smtClean="0">
                <a:cs typeface="Arial Black"/>
              </a:rPr>
              <a:t>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b="1" dirty="0" err="1" smtClean="0">
                <a:cs typeface="Arial Black"/>
              </a:rPr>
              <a:t>rhwydweithiau</a:t>
            </a:r>
            <a:r>
              <a:rPr lang="en-US" sz="2400" b="1" dirty="0" smtClean="0">
                <a:cs typeface="Arial Black"/>
              </a:rPr>
              <a:t> (</a:t>
            </a:r>
            <a:r>
              <a:rPr lang="en-US" sz="2400" b="1" dirty="0" err="1" smtClean="0">
                <a:cs typeface="Arial Black"/>
              </a:rPr>
              <a:t>personol</a:t>
            </a:r>
            <a:r>
              <a:rPr lang="en-US" sz="2400" b="1" dirty="0" smtClean="0">
                <a:cs typeface="Arial Black"/>
              </a:rPr>
              <a:t>, </a:t>
            </a:r>
            <a:r>
              <a:rPr lang="en-US" sz="2400" b="1" dirty="0" err="1" smtClean="0">
                <a:cs typeface="Arial Black"/>
              </a:rPr>
              <a:t>proffesiynol</a:t>
            </a:r>
            <a:r>
              <a:rPr lang="en-US" sz="2400" b="1" dirty="0" smtClean="0">
                <a:cs typeface="Arial Black"/>
              </a:rPr>
              <a:t>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b="1" dirty="0" err="1" smtClean="0">
                <a:cs typeface="Arial Black"/>
              </a:rPr>
              <a:t>grwpiau</a:t>
            </a:r>
            <a:r>
              <a:rPr lang="en-US" sz="2400" b="1" dirty="0" smtClean="0">
                <a:cs typeface="Arial Black"/>
              </a:rPr>
              <a:t> a </a:t>
            </a:r>
            <a:r>
              <a:rPr lang="en-US" sz="2400" b="1" dirty="0" err="1" smtClean="0">
                <a:cs typeface="Arial Black"/>
              </a:rPr>
              <a:t>gweithgareddau</a:t>
            </a:r>
            <a:endParaRPr lang="en-US" sz="2400" b="1" dirty="0" smtClean="0">
              <a:cs typeface="Arial Black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b="1" dirty="0" err="1" smtClean="0">
                <a:cs typeface="Arial Black"/>
              </a:rPr>
              <a:t>llefydd</a:t>
            </a:r>
            <a:r>
              <a:rPr lang="en-US" sz="2400" b="1" dirty="0" smtClean="0">
                <a:cs typeface="Arial Black"/>
              </a:rPr>
              <a:t> a </a:t>
            </a:r>
            <a:r>
              <a:rPr lang="en-US" sz="2400" b="1" dirty="0" err="1" smtClean="0">
                <a:cs typeface="Arial Black"/>
              </a:rPr>
              <a:t>gofodau</a:t>
            </a:r>
            <a:endParaRPr lang="en-US" sz="2400" b="1" dirty="0" smtClean="0">
              <a:cs typeface="Arial Black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b="1" dirty="0" err="1" smtClean="0">
                <a:cs typeface="Arial Black"/>
              </a:rPr>
              <a:t>adnoddau</a:t>
            </a:r>
            <a:r>
              <a:rPr lang="en-US" sz="2400" b="1" dirty="0" smtClean="0">
                <a:cs typeface="Arial Black"/>
              </a:rPr>
              <a:t> (</a:t>
            </a:r>
            <a:r>
              <a:rPr lang="en-US" sz="2400" b="1" dirty="0" err="1" smtClean="0">
                <a:cs typeface="Arial Black"/>
              </a:rPr>
              <a:t>yn</a:t>
            </a:r>
            <a:r>
              <a:rPr lang="en-US" sz="2400" b="1" dirty="0" smtClean="0">
                <a:cs typeface="Arial Black"/>
              </a:rPr>
              <a:t> </a:t>
            </a:r>
            <a:r>
              <a:rPr lang="en-US" sz="2400" b="1" dirty="0" err="1" smtClean="0">
                <a:cs typeface="Arial Black"/>
              </a:rPr>
              <a:t>cynnwys</a:t>
            </a:r>
            <a:r>
              <a:rPr lang="en-US" sz="2400" b="1" dirty="0" smtClean="0">
                <a:cs typeface="Arial Black"/>
              </a:rPr>
              <a:t> </a:t>
            </a:r>
            <a:r>
              <a:rPr lang="en-US" sz="2400" b="1" dirty="0" err="1" smtClean="0">
                <a:cs typeface="Arial Black"/>
              </a:rPr>
              <a:t>trafnidiaeth</a:t>
            </a:r>
            <a:r>
              <a:rPr lang="en-US" sz="2400" b="1" dirty="0" smtClean="0">
                <a:cs typeface="Arial Black"/>
              </a:rPr>
              <a:t>)</a:t>
            </a:r>
            <a:r>
              <a:rPr lang="en-US" sz="2400" dirty="0">
                <a:cs typeface="Arial Black"/>
              </a:rPr>
              <a:t/>
            </a:r>
            <a:br>
              <a:rPr lang="en-US" sz="2400" dirty="0">
                <a:cs typeface="Arial Black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176" y="422528"/>
            <a:ext cx="85072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3. </a:t>
            </a:r>
            <a:r>
              <a:rPr lang="en-US" sz="3600" b="1" dirty="0" err="1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Gwneud</a:t>
            </a:r>
            <a:r>
              <a:rPr lang="en-US" sz="3600" b="1" dirty="0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beth</a:t>
            </a:r>
            <a:r>
              <a:rPr lang="en-US" sz="3600" b="1" dirty="0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sy’n</a:t>
            </a:r>
            <a:r>
              <a:rPr lang="en-US" sz="3600" b="1" dirty="0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bwysig</a:t>
            </a:r>
            <a:endParaRPr lang="en-US" sz="3600" b="1" dirty="0" smtClean="0">
              <a:solidFill>
                <a:srgbClr val="8458FF"/>
              </a:solidFill>
              <a:latin typeface="Arial Black" charset="0"/>
              <a:cs typeface="Arial Black" charset="0"/>
            </a:endParaRPr>
          </a:p>
          <a:p>
            <a:r>
              <a:rPr lang="en-US" sz="3200" b="1" dirty="0" smtClean="0">
                <a:solidFill>
                  <a:srgbClr val="B547FF"/>
                </a:solidFill>
                <a:cs typeface="Arial Black"/>
              </a:rPr>
              <a:t>       o </a:t>
            </a:r>
            <a:r>
              <a:rPr lang="en-US" sz="3200" b="1" dirty="0" err="1" smtClean="0">
                <a:solidFill>
                  <a:srgbClr val="B547FF"/>
                </a:solidFill>
                <a:cs typeface="Arial Black"/>
              </a:rPr>
              <a:t>allbynnau</a:t>
            </a:r>
            <a:r>
              <a:rPr lang="en-US" sz="3200" b="1" dirty="0" smtClean="0">
                <a:solidFill>
                  <a:srgbClr val="B547FF"/>
                </a:solidFill>
                <a:cs typeface="Arial Black"/>
              </a:rPr>
              <a:t> </a:t>
            </a:r>
            <a:r>
              <a:rPr lang="en-US" sz="3200" b="1" dirty="0" err="1" smtClean="0">
                <a:solidFill>
                  <a:srgbClr val="B547FF"/>
                </a:solidFill>
                <a:cs typeface="Arial Black"/>
              </a:rPr>
              <a:t>i</a:t>
            </a:r>
            <a:r>
              <a:rPr lang="en-US" sz="3200" b="1" dirty="0" smtClean="0">
                <a:solidFill>
                  <a:srgbClr val="B547FF"/>
                </a:solidFill>
                <a:cs typeface="Arial Black"/>
              </a:rPr>
              <a:t> </a:t>
            </a:r>
            <a:r>
              <a:rPr lang="en-US" sz="3200" b="1" dirty="0" err="1" smtClean="0">
                <a:solidFill>
                  <a:srgbClr val="B547FF"/>
                </a:solidFill>
                <a:cs typeface="Arial Black"/>
              </a:rPr>
              <a:t>ganlyniadau</a:t>
            </a:r>
            <a:r>
              <a:rPr lang="en-US" sz="3200" b="1" dirty="0" smtClean="0">
                <a:solidFill>
                  <a:srgbClr val="B547FF"/>
                </a:solidFill>
                <a:cs typeface="Arial Black"/>
              </a:rPr>
              <a:t> </a:t>
            </a:r>
            <a:r>
              <a:rPr lang="en-US" sz="3200" b="1" dirty="0" err="1" smtClean="0">
                <a:solidFill>
                  <a:srgbClr val="B547FF"/>
                </a:solidFill>
                <a:cs typeface="Arial Black"/>
              </a:rPr>
              <a:t>personol</a:t>
            </a:r>
            <a:endParaRPr lang="en-US" sz="3200" dirty="0">
              <a:solidFill>
                <a:srgbClr val="B547FF"/>
              </a:solidFill>
            </a:endParaRPr>
          </a:p>
        </p:txBody>
      </p:sp>
      <p:pic>
        <p:nvPicPr>
          <p:cNvPr id="7" name="Picture 6" descr="Screen Shot 2016-01-23 at 22.20.4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3" y="2046053"/>
            <a:ext cx="8763645" cy="252162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9493" y="4724400"/>
            <a:ext cx="93465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800" b="1" dirty="0" err="1" smtClean="0">
                <a:solidFill>
                  <a:srgbClr val="0000FF"/>
                </a:solidFill>
                <a:cs typeface="Arial"/>
              </a:rPr>
              <a:t>mewnbynnau</a:t>
            </a:r>
            <a:r>
              <a:rPr lang="en-US" sz="2800" dirty="0" smtClean="0">
                <a:solidFill>
                  <a:srgbClr val="0000FF"/>
                </a:solidFill>
                <a:cs typeface="Arial"/>
              </a:rPr>
              <a:t> – </a:t>
            </a:r>
            <a:r>
              <a:rPr lang="en-US" sz="2800" i="1" dirty="0" err="1" smtClean="0">
                <a:solidFill>
                  <a:srgbClr val="0000FF"/>
                </a:solidFill>
                <a:cs typeface="Arial"/>
              </a:rPr>
              <a:t>beth</a:t>
            </a:r>
            <a:r>
              <a:rPr lang="en-US" sz="2800" i="1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cs typeface="Arial"/>
              </a:rPr>
              <a:t>mae’r</a:t>
            </a:r>
            <a:r>
              <a:rPr lang="en-US" sz="2800" i="1" dirty="0" smtClean="0">
                <a:solidFill>
                  <a:srgbClr val="0000FF"/>
                </a:solidFill>
                <a:cs typeface="Arial"/>
              </a:rPr>
              <a:t> system </a:t>
            </a:r>
            <a:r>
              <a:rPr lang="en-US" sz="2800" i="1" dirty="0" err="1" smtClean="0">
                <a:solidFill>
                  <a:srgbClr val="0000FF"/>
                </a:solidFill>
                <a:cs typeface="Arial"/>
              </a:rPr>
              <a:t>yn</a:t>
            </a:r>
            <a:r>
              <a:rPr lang="en-US" sz="2800" i="1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cs typeface="Arial"/>
              </a:rPr>
              <a:t>gwneud</a:t>
            </a:r>
            <a:r>
              <a:rPr lang="en-US" sz="2800" i="1" dirty="0">
                <a:solidFill>
                  <a:srgbClr val="0000FF"/>
                </a:solidFill>
                <a:cs typeface="Arial"/>
              </a:rPr>
              <a:t>	</a:t>
            </a:r>
            <a:endParaRPr lang="en-US" sz="2800" i="1" dirty="0" smtClean="0">
              <a:solidFill>
                <a:srgbClr val="0000FF"/>
              </a:solidFill>
              <a:cs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en-US" sz="2800" b="1" dirty="0" err="1" smtClean="0">
                <a:solidFill>
                  <a:srgbClr val="0000FF"/>
                </a:solidFill>
                <a:cs typeface="Arial"/>
              </a:rPr>
              <a:t>allbynnau</a:t>
            </a:r>
            <a:r>
              <a:rPr lang="en-US" sz="280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en-US" sz="2800" dirty="0">
                <a:solidFill>
                  <a:srgbClr val="0000FF"/>
                </a:solidFill>
                <a:cs typeface="Arial"/>
              </a:rPr>
              <a:t>- </a:t>
            </a:r>
            <a:r>
              <a:rPr lang="cy-GB" sz="2800" i="1" dirty="0">
                <a:solidFill>
                  <a:srgbClr val="0000FF"/>
                </a:solidFill>
              </a:rPr>
              <a:t>yr effaith a gaiff / y gwahaniaeth y mae'n ei wneud</a:t>
            </a:r>
            <a:endParaRPr lang="en-US" sz="2800" i="1" dirty="0" smtClean="0">
              <a:solidFill>
                <a:srgbClr val="0000FF"/>
              </a:solidFill>
              <a:cs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en-US" sz="2800" b="1" dirty="0" err="1" smtClean="0">
                <a:solidFill>
                  <a:srgbClr val="0000FF"/>
                </a:solidFill>
                <a:cs typeface="Arial"/>
              </a:rPr>
              <a:t>Canlyniadau</a:t>
            </a:r>
            <a:r>
              <a:rPr lang="en-US" sz="2800" b="1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cs typeface="Arial"/>
              </a:rPr>
              <a:t>personol</a:t>
            </a:r>
            <a:r>
              <a:rPr lang="en-US" sz="2800" b="1" dirty="0" smtClean="0">
                <a:solidFill>
                  <a:srgbClr val="0000FF"/>
                </a:solidFill>
                <a:cs typeface="Arial"/>
              </a:rPr>
              <a:t> – </a:t>
            </a:r>
            <a:r>
              <a:rPr lang="en-US" sz="2800" i="1" dirty="0" err="1" smtClean="0">
                <a:solidFill>
                  <a:srgbClr val="0000FF"/>
                </a:solidFill>
                <a:cs typeface="Arial"/>
              </a:rPr>
              <a:t>pwy</a:t>
            </a:r>
            <a:r>
              <a:rPr lang="en-US" sz="2800" i="1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cs typeface="Arial"/>
              </a:rPr>
              <a:t>sy’n</a:t>
            </a:r>
            <a:r>
              <a:rPr lang="en-US" sz="2800" i="1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cs typeface="Arial"/>
              </a:rPr>
              <a:t>penderfynnu</a:t>
            </a:r>
            <a:r>
              <a:rPr lang="en-US" sz="2800" i="1" dirty="0" smtClean="0">
                <a:solidFill>
                  <a:srgbClr val="0000FF"/>
                </a:solidFill>
                <a:cs typeface="Arial"/>
              </a:rPr>
              <a:t>?</a:t>
            </a:r>
            <a:r>
              <a:rPr lang="en-US" sz="2800" i="1" dirty="0">
                <a:cs typeface="Arial"/>
              </a:rPr>
              <a:t>	</a:t>
            </a:r>
            <a:endParaRPr lang="en-US" sz="2800" dirty="0">
              <a:cs typeface="Arial"/>
            </a:endParaRPr>
          </a:p>
          <a:p>
            <a:pPr>
              <a:lnSpc>
                <a:spcPct val="60000"/>
              </a:lnSpc>
              <a:defRPr/>
            </a:pPr>
            <a:r>
              <a:rPr lang="en-US" sz="2800" dirty="0">
                <a:cs typeface="Arial"/>
              </a:rPr>
              <a:t>		</a:t>
            </a:r>
            <a:endParaRPr lang="en-US" sz="2800" dirty="0" smtClean="0">
              <a:cs typeface="Arial"/>
            </a:endParaRPr>
          </a:p>
          <a:p>
            <a:pPr>
              <a:defRPr/>
            </a:pPr>
            <a:endParaRPr lang="en-GB" sz="2800" b="1" dirty="0">
              <a:solidFill>
                <a:srgbClr val="3366FF"/>
              </a:solidFill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8927542" y="3605276"/>
            <a:ext cx="1313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Talking Points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190690"/>
            <a:ext cx="182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accent3">
                    <a:lumMod val="75000"/>
                  </a:schemeClr>
                </a:solidFill>
              </a:rPr>
              <a:t>Mewnbynnau</a:t>
            </a:r>
            <a:endParaRPr lang="en-GB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2190690"/>
            <a:ext cx="182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accent3">
                    <a:lumMod val="75000"/>
                  </a:schemeClr>
                </a:solidFill>
              </a:rPr>
              <a:t>Prosesau</a:t>
            </a:r>
            <a:endParaRPr lang="en-GB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190690"/>
            <a:ext cx="182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accent3">
                    <a:lumMod val="75000"/>
                  </a:schemeClr>
                </a:solidFill>
              </a:rPr>
              <a:t>Allbynnau</a:t>
            </a:r>
            <a:endParaRPr lang="en-GB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2190690"/>
            <a:ext cx="182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accent3">
                    <a:lumMod val="75000"/>
                  </a:schemeClr>
                </a:solidFill>
              </a:rPr>
              <a:t>Canlyniadau</a:t>
            </a:r>
            <a:endParaRPr lang="en-GB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377" y="348392"/>
            <a:ext cx="9099075" cy="160542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 err="1" smtClean="0">
                <a:solidFill>
                  <a:srgbClr val="8458FF"/>
                </a:solidFill>
                <a:latin typeface="Arial Black"/>
                <a:ea typeface="+mn-ea"/>
                <a:cs typeface="Arial Black"/>
              </a:rPr>
              <a:t>pwy</a:t>
            </a:r>
            <a:r>
              <a:rPr lang="en-US" sz="2800" b="1" dirty="0" smtClean="0">
                <a:solidFill>
                  <a:srgbClr val="8458FF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8458FF"/>
                </a:solidFill>
                <a:latin typeface="Arial Black"/>
                <a:ea typeface="+mn-ea"/>
                <a:cs typeface="Arial Black"/>
              </a:rPr>
              <a:t>sydd</a:t>
            </a:r>
            <a:r>
              <a:rPr lang="en-US" sz="2800" b="1" dirty="0" smtClean="0">
                <a:solidFill>
                  <a:srgbClr val="8458FF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8458FF"/>
                </a:solidFill>
                <a:latin typeface="Arial Black"/>
                <a:ea typeface="+mn-ea"/>
                <a:cs typeface="Arial Black"/>
              </a:rPr>
              <a:t>â’r</a:t>
            </a:r>
            <a:r>
              <a:rPr lang="en-US" sz="2800" b="1" dirty="0" smtClean="0">
                <a:solidFill>
                  <a:srgbClr val="8458FF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8458FF"/>
                </a:solidFill>
                <a:latin typeface="Arial Black"/>
                <a:ea typeface="+mn-ea"/>
                <a:cs typeface="Arial Black"/>
              </a:rPr>
              <a:t>grym</a:t>
            </a:r>
            <a:r>
              <a:rPr lang="en-US" sz="2800" b="1" dirty="0" smtClean="0">
                <a:solidFill>
                  <a:srgbClr val="8458FF"/>
                </a:solidFill>
                <a:latin typeface="Arial Black"/>
                <a:ea typeface="+mn-ea"/>
                <a:cs typeface="Arial Black"/>
              </a:rPr>
              <a:t> / </a:t>
            </a:r>
            <a:r>
              <a:rPr lang="en-US" sz="2800" b="1" dirty="0" err="1" smtClean="0">
                <a:solidFill>
                  <a:srgbClr val="8458FF"/>
                </a:solidFill>
                <a:latin typeface="Arial Black"/>
                <a:ea typeface="+mn-ea"/>
                <a:cs typeface="Arial Black"/>
              </a:rPr>
              <a:t>pwy</a:t>
            </a:r>
            <a:r>
              <a:rPr lang="en-US" sz="2800" b="1" dirty="0" smtClean="0">
                <a:solidFill>
                  <a:srgbClr val="8458FF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8458FF"/>
                </a:solidFill>
                <a:latin typeface="Arial Black"/>
                <a:ea typeface="+mn-ea"/>
                <a:cs typeface="Arial Black"/>
              </a:rPr>
              <a:t>yw’r</a:t>
            </a:r>
            <a:r>
              <a:rPr lang="en-US" sz="2800" b="1" dirty="0" smtClean="0">
                <a:solidFill>
                  <a:srgbClr val="8458FF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8458FF"/>
                </a:solidFill>
                <a:latin typeface="Arial Black"/>
                <a:ea typeface="+mn-ea"/>
                <a:cs typeface="Arial Black"/>
              </a:rPr>
              <a:t>arbenigwr</a:t>
            </a:r>
            <a:r>
              <a:rPr lang="en-US" sz="2800" b="1" dirty="0" smtClean="0">
                <a:solidFill>
                  <a:srgbClr val="8458FF"/>
                </a:solidFill>
                <a:latin typeface="Arial Black"/>
                <a:ea typeface="+mn-ea"/>
                <a:cs typeface="Arial Black"/>
              </a:rPr>
              <a:t>?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 smtClean="0">
              <a:solidFill>
                <a:srgbClr val="000000"/>
              </a:solidFill>
              <a:cs typeface="Verdana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>
              <a:solidFill>
                <a:srgbClr val="000000"/>
              </a:solidFill>
              <a:cs typeface="Verdana"/>
            </a:endParaRPr>
          </a:p>
          <a:p>
            <a:pPr algn="l" eaLnBrk="1" hangingPunct="1">
              <a:defRPr/>
            </a:pPr>
            <a:endParaRPr lang="en-US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99626"/>
              </p:ext>
            </p:extLst>
          </p:nvPr>
        </p:nvGraphicFramePr>
        <p:xfrm>
          <a:off x="117224" y="1178813"/>
          <a:ext cx="9657750" cy="557916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219250"/>
                <a:gridCol w="3219250"/>
                <a:gridCol w="3219250"/>
              </a:tblGrid>
              <a:tr h="1380182">
                <a:tc>
                  <a:txBody>
                    <a:bodyPr/>
                    <a:lstStyle/>
                    <a:p>
                      <a:endParaRPr lang="en-US" sz="2000" dirty="0" smtClean="0"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model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asesu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	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		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pwy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yw’r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arbenigwr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? 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ymateb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y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gwasanaeth</a:t>
                      </a:r>
                      <a:endParaRPr lang="en-US" sz="24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99060" marR="99060"/>
                </a:tc>
              </a:tr>
              <a:tr h="1266677">
                <a:tc>
                  <a:txBody>
                    <a:bodyPr/>
                    <a:lstStyle/>
                    <a:p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model </a:t>
                      </a:r>
                      <a:r>
                        <a:rPr lang="en-US" sz="2400" b="1" dirty="0" err="1" smtClean="0">
                          <a:latin typeface="Arial"/>
                          <a:cs typeface="Arial"/>
                        </a:rPr>
                        <a:t>gweithdrefnol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yr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asiantaeth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a’i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phrosesau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a’i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ffurflenni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cysylltiedig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dyrannwyd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ychydig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o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gyfle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am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arloesedd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neu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hyblygrwydd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99060" marR="99060"/>
                </a:tc>
              </a:tr>
              <a:tr h="1266677">
                <a:tc>
                  <a:txBody>
                    <a:bodyPr/>
                    <a:lstStyle/>
                    <a:p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model</a:t>
                      </a:r>
                      <a:r>
                        <a:rPr lang="en-US" sz="2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/>
                          <a:cs typeface="Arial"/>
                        </a:rPr>
                        <a:t>cwestiynu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y </a:t>
                      </a:r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gweithiwr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proffesiynol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trosglwyddo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o’r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arbenigwr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i’r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person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newydd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99060" marR="99060"/>
                </a:tc>
              </a:tr>
              <a:tr h="1613251">
                <a:tc>
                  <a:txBody>
                    <a:bodyPr/>
                    <a:lstStyle/>
                    <a:p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model </a:t>
                      </a:r>
                      <a:r>
                        <a:rPr lang="en-US" sz="2400" b="1" dirty="0" err="1" smtClean="0">
                          <a:latin typeface="Arial"/>
                          <a:cs typeface="Arial"/>
                        </a:rPr>
                        <a:t>cyfnewid</a:t>
                      </a:r>
                      <a:endParaRPr lang="en-US" sz="2400" b="1" dirty="0" smtClean="0">
                        <a:latin typeface="Arial"/>
                        <a:cs typeface="Arial"/>
                      </a:endParaRPr>
                    </a:p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mae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pawb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yn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arbengiwyr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mewn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ffyrdd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gwahanol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trafod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rhwng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partneriaid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–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cyfleoedd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am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fudd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i’r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ddwy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ochr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ac </a:t>
                      </a:r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arloesedd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7617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548" y="152400"/>
            <a:ext cx="9632553" cy="8191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Arial Black"/>
              </a:rPr>
              <a:t>personol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Arial Black"/>
              </a:rPr>
              <a:t> &gt;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Arial Black"/>
              </a:rPr>
              <a:t>prosiect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Arial Black"/>
              </a:rPr>
              <a:t> &gt;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Arial Black"/>
              </a:rPr>
              <a:t>sefydliadol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Arial Black"/>
              </a:rPr>
              <a:t> &gt;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Arial Black"/>
              </a:rPr>
              <a:t>canlyniadau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Arial Black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Arial Black"/>
              </a:rPr>
              <a:t>cenedlaethol</a:t>
            </a:r>
            <a:endParaRPr lang="en-US" sz="2800" b="1" dirty="0">
              <a:solidFill>
                <a:srgbClr val="FF0000"/>
              </a:solidFill>
              <a:latin typeface="+mj-lt"/>
              <a:cs typeface="Arial Black"/>
            </a:endParaRPr>
          </a:p>
          <a:p>
            <a:pPr algn="l" eaLnBrk="1" hangingPunct="1">
              <a:defRPr/>
            </a:pPr>
            <a:endParaRPr lang="en-US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33065"/>
              </p:ext>
            </p:extLst>
          </p:nvPr>
        </p:nvGraphicFramePr>
        <p:xfrm>
          <a:off x="670212" y="1015873"/>
          <a:ext cx="8669457" cy="564209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500735"/>
                <a:gridCol w="5168722"/>
              </a:tblGrid>
              <a:tr h="688264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lefel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canlyniad</a:t>
                      </a:r>
                      <a:endParaRPr lang="en-US" sz="2400" dirty="0"/>
                    </a:p>
                  </a:txBody>
                  <a:tcPr marL="99060" marR="99060" marT="45716" marB="45716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Enghraifft</a:t>
                      </a:r>
                      <a:endParaRPr lang="en-US" sz="2400" dirty="0"/>
                    </a:p>
                  </a:txBody>
                  <a:tcPr marL="99060" marR="99060" marT="45716" marB="45716"/>
                </a:tc>
              </a:tr>
              <a:tr h="1065684">
                <a:tc>
                  <a:txBody>
                    <a:bodyPr/>
                    <a:lstStyle/>
                    <a:p>
                      <a:r>
                        <a:rPr lang="en-US" sz="2400" b="1" i="1" dirty="0" err="1" smtClean="0"/>
                        <a:t>unigol</a:t>
                      </a:r>
                      <a:r>
                        <a:rPr lang="en-US" sz="2400" b="1" i="1" dirty="0" smtClean="0"/>
                        <a:t> / </a:t>
                      </a:r>
                      <a:r>
                        <a:rPr lang="en-US" sz="2400" b="1" i="1" dirty="0" err="1" smtClean="0"/>
                        <a:t>personol</a:t>
                      </a:r>
                      <a:endParaRPr lang="en-US" sz="2400" b="1" i="1" dirty="0"/>
                    </a:p>
                  </a:txBody>
                  <a:tcPr marL="99060" marR="99060" marT="45716" marB="45716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‘</a:t>
                      </a:r>
                      <a:r>
                        <a:rPr lang="en-US" sz="2400" i="1" dirty="0" err="1" smtClean="0"/>
                        <a:t>Dwi</a:t>
                      </a:r>
                      <a:r>
                        <a:rPr lang="en-US" sz="2400" i="1" dirty="0" smtClean="0"/>
                        <a:t> </a:t>
                      </a:r>
                      <a:r>
                        <a:rPr lang="en-US" sz="2400" i="1" dirty="0" err="1" smtClean="0"/>
                        <a:t>isio</a:t>
                      </a:r>
                      <a:r>
                        <a:rPr lang="en-US" sz="2400" i="1" dirty="0" smtClean="0"/>
                        <a:t> </a:t>
                      </a:r>
                      <a:r>
                        <a:rPr lang="en-US" sz="2400" i="1" dirty="0" err="1" smtClean="0"/>
                        <a:t>mynd</a:t>
                      </a:r>
                      <a:r>
                        <a:rPr lang="en-US" sz="2400" i="1" dirty="0" smtClean="0"/>
                        <a:t> </a:t>
                      </a:r>
                      <a:r>
                        <a:rPr lang="en-US" sz="2400" i="1" dirty="0" err="1" smtClean="0"/>
                        <a:t>nôl</a:t>
                      </a:r>
                      <a:r>
                        <a:rPr lang="en-US" sz="2400" i="1" dirty="0" smtClean="0"/>
                        <a:t> </a:t>
                      </a:r>
                      <a:r>
                        <a:rPr lang="en-US" sz="2400" i="1" dirty="0" err="1" smtClean="0"/>
                        <a:t>i’r</a:t>
                      </a:r>
                      <a:r>
                        <a:rPr lang="en-US" sz="2400" i="1" dirty="0" smtClean="0"/>
                        <a:t> </a:t>
                      </a:r>
                      <a:r>
                        <a:rPr lang="en-US" sz="2400" i="1" dirty="0" err="1" smtClean="0"/>
                        <a:t>clwb</a:t>
                      </a:r>
                      <a:r>
                        <a:rPr lang="en-US" sz="2400" i="1" dirty="0" smtClean="0"/>
                        <a:t> </a:t>
                      </a:r>
                      <a:r>
                        <a:rPr lang="en-US" sz="2400" i="1" dirty="0" err="1" smtClean="0"/>
                        <a:t>bowlio</a:t>
                      </a:r>
                      <a:r>
                        <a:rPr lang="en-US" sz="2400" i="1" dirty="0" smtClean="0"/>
                        <a:t> at </a:t>
                      </a:r>
                      <a:r>
                        <a:rPr lang="en-US" sz="2400" i="1" dirty="0" err="1" smtClean="0"/>
                        <a:t>fy</a:t>
                      </a:r>
                      <a:r>
                        <a:rPr lang="en-US" sz="2400" i="1" dirty="0" smtClean="0"/>
                        <a:t> </a:t>
                      </a:r>
                      <a:r>
                        <a:rPr lang="en-US" sz="2400" i="1" dirty="0" err="1" smtClean="0"/>
                        <a:t>ffrindiau</a:t>
                      </a:r>
                      <a:r>
                        <a:rPr lang="en-US" sz="2400" i="1" dirty="0" smtClean="0"/>
                        <a:t>’</a:t>
                      </a:r>
                      <a:endParaRPr lang="en-US" sz="2400" i="1" dirty="0"/>
                    </a:p>
                  </a:txBody>
                  <a:tcPr marL="99060" marR="99060" marT="45716" marB="45716"/>
                </a:tc>
              </a:tr>
              <a:tr h="1065684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gwasanaeth</a:t>
                      </a:r>
                      <a:r>
                        <a:rPr lang="en-US" sz="2400" b="1" dirty="0" smtClean="0"/>
                        <a:t>/</a:t>
                      </a:r>
                      <a:r>
                        <a:rPr lang="en-US" sz="2400" b="1" dirty="0" err="1" smtClean="0"/>
                        <a:t>prosiect</a:t>
                      </a:r>
                      <a:endParaRPr lang="en-US" sz="2400" b="1" dirty="0"/>
                    </a:p>
                  </a:txBody>
                  <a:tcPr marL="99060" marR="99060" marT="45716" marB="45716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Rydym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yn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gweithio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gyda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phobl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hŷn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wella’u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gallu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allu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mynd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allan</a:t>
                      </a:r>
                      <a:r>
                        <a:rPr lang="en-US" sz="2400" dirty="0" smtClean="0"/>
                        <a:t> a </a:t>
                      </a:r>
                      <a:r>
                        <a:rPr lang="en-US" sz="2400" dirty="0" err="1" smtClean="0"/>
                        <a:t>byw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 marL="99060" marR="99060" marT="45716" marB="45716"/>
                </a:tc>
              </a:tr>
              <a:tr h="1196418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sefydliadol</a:t>
                      </a:r>
                      <a:endParaRPr lang="en-US" sz="2400" b="1" dirty="0"/>
                    </a:p>
                  </a:txBody>
                  <a:tcPr marL="99060" marR="99060" marT="45716" marB="45716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Byddwn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yn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sicrhau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bod</a:t>
                      </a:r>
                      <a:r>
                        <a:rPr lang="en-US" sz="2400" dirty="0" smtClean="0"/>
                        <a:t> 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bobl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hŷn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rydym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yn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gweithio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gyda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nhw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yn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cael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cynnwys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yn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gymdeithasol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/>
                    </a:p>
                  </a:txBody>
                  <a:tcPr marL="99060" marR="99060" marT="45716" marB="45716"/>
                </a:tc>
              </a:tr>
              <a:tr h="1626041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cenedlaethol</a:t>
                      </a:r>
                      <a:endParaRPr lang="en-US" sz="2400" b="1" dirty="0"/>
                    </a:p>
                  </a:txBody>
                  <a:tcPr marL="99060" marR="99060" marT="45716" marB="45716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Rydym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ni’n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byw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bywydau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hirach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iachach</a:t>
                      </a:r>
                      <a:r>
                        <a:rPr lang="en-US" sz="2400" baseline="0" dirty="0" smtClean="0"/>
                        <a:t>. Mae </a:t>
                      </a:r>
                      <a:r>
                        <a:rPr lang="en-US" sz="2400" baseline="0" dirty="0" err="1" smtClean="0"/>
                        <a:t>pobl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yn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gallu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aros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yn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annibynnol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wrth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iddynt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heneiddio</a:t>
                      </a:r>
                      <a:r>
                        <a:rPr lang="en-US" sz="2400" baseline="0" dirty="0" smtClean="0"/>
                        <a:t> a </a:t>
                      </a:r>
                      <a:r>
                        <a:rPr lang="en-US" sz="2400" baseline="0" dirty="0" err="1" smtClean="0"/>
                        <a:t>chael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cymorth</a:t>
                      </a:r>
                      <a:r>
                        <a:rPr lang="en-US" sz="2400" baseline="0" dirty="0" smtClean="0"/>
                        <a:t> pan </a:t>
                      </a:r>
                      <a:r>
                        <a:rPr lang="en-US" sz="2400" baseline="0" dirty="0" err="1" smtClean="0"/>
                        <a:t>fo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angen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/>
                    </a:p>
                  </a:txBody>
                  <a:tcPr marL="99060" marR="99060" marT="45716" marB="457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9856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2837" y="711200"/>
            <a:ext cx="9583163" cy="53086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Yr Alban: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Fframwaith</a:t>
            </a:r>
            <a:r>
              <a:rPr lang="en-US" sz="28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Talking Points</a:t>
            </a:r>
          </a:p>
          <a:p>
            <a:pPr algn="l" eaLnBrk="1" hangingPunct="1"/>
            <a:r>
              <a:rPr lang="en-US" sz="28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iechyd</a:t>
            </a:r>
            <a:r>
              <a:rPr lang="en-US" sz="28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a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gofal</a:t>
            </a:r>
            <a:r>
              <a:rPr lang="en-US" sz="28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cymdeithasol</a:t>
            </a:r>
            <a:r>
              <a:rPr lang="en-US" sz="28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: model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asesu</a:t>
            </a:r>
            <a:endParaRPr lang="en-US" sz="2800" b="1" dirty="0" smtClean="0">
              <a:solidFill>
                <a:srgbClr val="FF0000"/>
              </a:solidFill>
              <a:latin typeface="Arial Black" charset="0"/>
              <a:cs typeface="Arial Black" charset="0"/>
            </a:endParaRPr>
          </a:p>
          <a:p>
            <a:pPr algn="l" eaLnBrk="1" hangingPunct="1"/>
            <a:endParaRPr lang="en-US" sz="2000" b="1" dirty="0">
              <a:solidFill>
                <a:srgbClr val="FF6600"/>
              </a:solidFill>
              <a:latin typeface="Arial"/>
              <a:cs typeface="Arial"/>
            </a:endParaRPr>
          </a:p>
          <a:p>
            <a:pPr algn="l" eaLnBrk="1" hangingPunct="1"/>
            <a:r>
              <a:rPr lang="en-US" sz="2400" b="1" dirty="0" err="1" smtClean="0">
                <a:solidFill>
                  <a:srgbClr val="7634A2"/>
                </a:solidFill>
                <a:latin typeface="+mj-lt"/>
                <a:cs typeface="Arial"/>
              </a:rPr>
              <a:t>Ansawdd</a:t>
            </a:r>
            <a:r>
              <a:rPr lang="en-US" sz="2400" b="1" dirty="0" smtClean="0">
                <a:solidFill>
                  <a:srgbClr val="7634A2"/>
                </a:solidFill>
                <a:latin typeface="+mj-lt"/>
                <a:cs typeface="Arial"/>
              </a:rPr>
              <a:t> </a:t>
            </a:r>
            <a:r>
              <a:rPr lang="en-US" sz="2400" b="1" dirty="0" err="1" smtClean="0">
                <a:solidFill>
                  <a:srgbClr val="7634A2"/>
                </a:solidFill>
                <a:latin typeface="+mj-lt"/>
                <a:cs typeface="Arial"/>
              </a:rPr>
              <a:t>bywyd</a:t>
            </a:r>
            <a:r>
              <a:rPr lang="en-US" sz="2400" b="1" dirty="0" smtClean="0">
                <a:solidFill>
                  <a:srgbClr val="7634A2"/>
                </a:solidFill>
                <a:latin typeface="+mj-lt"/>
                <a:cs typeface="Arial"/>
              </a:rPr>
              <a:t>	</a:t>
            </a:r>
            <a:r>
              <a:rPr lang="en-US" sz="2400" b="1" dirty="0" err="1" smtClean="0">
                <a:solidFill>
                  <a:srgbClr val="7634A2"/>
                </a:solidFill>
                <a:latin typeface="+mj-lt"/>
                <a:cs typeface="Arial"/>
              </a:rPr>
              <a:t>Proses</a:t>
            </a:r>
            <a:r>
              <a:rPr lang="en-US" sz="2400" b="1" dirty="0">
                <a:solidFill>
                  <a:srgbClr val="7634A2"/>
                </a:solidFill>
                <a:latin typeface="+mj-lt"/>
                <a:cs typeface="Arial"/>
              </a:rPr>
              <a:t>	</a:t>
            </a:r>
            <a:r>
              <a:rPr lang="en-US" sz="2400" b="1" dirty="0" smtClean="0">
                <a:solidFill>
                  <a:srgbClr val="7634A2"/>
                </a:solidFill>
                <a:latin typeface="+mj-lt"/>
                <a:cs typeface="Arial"/>
              </a:rPr>
              <a:t>	</a:t>
            </a:r>
            <a:r>
              <a:rPr lang="en-US" sz="2400" b="1" dirty="0">
                <a:solidFill>
                  <a:srgbClr val="7634A2"/>
                </a:solidFill>
                <a:latin typeface="+mj-lt"/>
                <a:cs typeface="Arial"/>
              </a:rPr>
              <a:t>	</a:t>
            </a:r>
            <a:r>
              <a:rPr lang="en-US" sz="2400" b="1" dirty="0" err="1" smtClean="0">
                <a:solidFill>
                  <a:srgbClr val="7634A2"/>
                </a:solidFill>
                <a:latin typeface="+mj-lt"/>
                <a:cs typeface="Arial"/>
              </a:rPr>
              <a:t>Newid</a:t>
            </a:r>
            <a:r>
              <a:rPr lang="en-US" sz="2400" b="1" dirty="0" smtClean="0">
                <a:solidFill>
                  <a:srgbClr val="7634A2"/>
                </a:solidFill>
                <a:latin typeface="+mj-lt"/>
                <a:cs typeface="Arial"/>
              </a:rPr>
              <a:t>		</a:t>
            </a:r>
            <a:endParaRPr lang="en-US" sz="2400" b="1" dirty="0">
              <a:solidFill>
                <a:srgbClr val="7634A2"/>
              </a:solidFill>
              <a:latin typeface="+mj-lt"/>
              <a:cs typeface="Arial"/>
            </a:endParaRPr>
          </a:p>
          <a:p>
            <a:pPr algn="l" eaLnBrk="1" hangingPunct="1">
              <a:lnSpc>
                <a:spcPct val="14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teimlo’n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ddiogel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		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cael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rhywun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wrando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gwella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hyder</a:t>
            </a:r>
            <a:endParaRPr lang="en-US" sz="2000" dirty="0" smtClean="0">
              <a:solidFill>
                <a:schemeClr val="tx1"/>
              </a:solidFill>
              <a:latin typeface="+mj-lt"/>
              <a:cs typeface="Arial"/>
            </a:endParaRPr>
          </a:p>
          <a:p>
            <a:pPr algn="l" eaLnBrk="1" hangingPunct="1">
              <a:lnSpc>
                <a:spcPct val="14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cael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pethau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i’w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gwneud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cael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mynegi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llais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		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gwella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sgiliau</a:t>
            </a:r>
            <a:endParaRPr lang="en-US" sz="2000" dirty="0" smtClean="0">
              <a:solidFill>
                <a:schemeClr val="tx1"/>
              </a:solidFill>
              <a:latin typeface="+mj-lt"/>
              <a:cs typeface="Arial"/>
            </a:endParaRPr>
          </a:p>
          <a:p>
            <a:pPr algn="l" eaLnBrk="1" hangingPunct="1">
              <a:lnSpc>
                <a:spcPct val="14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gweld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pobl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		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trin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â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pharch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		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gwella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symudedd</a:t>
            </a:r>
            <a:endParaRPr lang="en-US" sz="2000" dirty="0" smtClean="0">
              <a:solidFill>
                <a:schemeClr val="tx1"/>
              </a:solidFill>
              <a:latin typeface="+mj-lt"/>
              <a:cs typeface="Arial"/>
            </a:endParaRPr>
          </a:p>
          <a:p>
            <a:pPr algn="l" eaLnBrk="1" hangingPunct="1">
              <a:lnSpc>
                <a:spcPct val="14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teimlo’n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dda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		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trin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fel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unigolyn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		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llai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o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symptomau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	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byw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ble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rydych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chi 	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cael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ymateb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		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gwella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lles</a:t>
            </a:r>
            <a:endParaRPr lang="en-US" sz="2000" dirty="0" smtClean="0">
              <a:solidFill>
                <a:schemeClr val="tx1"/>
              </a:solidFill>
              <a:latin typeface="+mj-lt"/>
              <a:cs typeface="Arial"/>
            </a:endParaRPr>
          </a:p>
          <a:p>
            <a:pPr algn="l" eaLnBrk="1" hangingPunct="1">
              <a:lnSpc>
                <a:spcPct val="14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eisiau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ac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fel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rydych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 chi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/>
              </a:rPr>
              <a:t>eisiau</a:t>
            </a:r>
            <a:endParaRPr lang="en-US" sz="2000" dirty="0">
              <a:solidFill>
                <a:schemeClr val="tx1"/>
              </a:solidFill>
              <a:latin typeface="+mj-lt"/>
              <a:cs typeface="Arial"/>
            </a:endParaRPr>
          </a:p>
          <a:p>
            <a:pPr algn="l" eaLnBrk="1" hangingPunct="1">
              <a:lnSpc>
                <a:spcPct val="140000"/>
              </a:lnSpc>
            </a:pPr>
            <a:endParaRPr lang="en-US" sz="20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7605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3"/>
          <p:cNvSpPr txBox="1">
            <a:spLocks noChangeArrowheads="1"/>
          </p:cNvSpPr>
          <p:nvPr/>
        </p:nvSpPr>
        <p:spPr bwMode="auto">
          <a:xfrm>
            <a:off x="381000" y="274700"/>
            <a:ext cx="9753600" cy="659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Fframwaith</a:t>
            </a:r>
            <a:r>
              <a:rPr lang="en-US" sz="2800" b="1" dirty="0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2800" b="1" dirty="0" err="1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Canlyniadau</a:t>
            </a:r>
            <a:r>
              <a:rPr lang="en-US" sz="2800" b="1" dirty="0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2800" b="1" dirty="0" err="1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Cenedlaethol</a:t>
            </a:r>
            <a:r>
              <a:rPr lang="en-US" sz="2800" b="1" dirty="0" smtClean="0">
                <a:solidFill>
                  <a:srgbClr val="8458FF"/>
                </a:solidFill>
                <a:latin typeface="Arial Black" charset="0"/>
                <a:cs typeface="Arial Black" charset="0"/>
              </a:rPr>
              <a:t> </a:t>
            </a:r>
            <a:endParaRPr lang="en-US" sz="2800" b="1" dirty="0">
              <a:solidFill>
                <a:srgbClr val="8458FF"/>
              </a:solidFill>
              <a:latin typeface="Arial Black" charset="0"/>
              <a:cs typeface="Arial Black" charset="0"/>
            </a:endParaRPr>
          </a:p>
          <a:p>
            <a:pPr eaLnBrk="1" hangingPunct="1"/>
            <a:endParaRPr lang="en-US" b="1" dirty="0">
              <a:solidFill>
                <a:srgbClr val="82C910"/>
              </a:solidFill>
              <a:cs typeface="Arial Black" charset="0"/>
            </a:endParaRPr>
          </a:p>
          <a:p>
            <a:pPr marL="365125" eaLnBrk="1" hangingPunct="1">
              <a:lnSpc>
                <a:spcPct val="140000"/>
              </a:lnSpc>
            </a:pPr>
            <a:r>
              <a:rPr lang="en-US" sz="2800" b="1" i="1" dirty="0" err="1" smtClean="0">
                <a:cs typeface="Calibri" charset="0"/>
              </a:rPr>
              <a:t>Rwy’n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cael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gwrandawiad</a:t>
            </a:r>
            <a:r>
              <a:rPr lang="en-US" sz="2800" b="1" i="1" dirty="0" smtClean="0">
                <a:cs typeface="Calibri" charset="0"/>
              </a:rPr>
              <a:t> a </a:t>
            </a:r>
            <a:r>
              <a:rPr lang="en-US" sz="2800" b="1" i="1" dirty="0" err="1" smtClean="0">
                <a:cs typeface="Calibri" charset="0"/>
              </a:rPr>
              <a:t>chefnogaeth</a:t>
            </a:r>
            <a:endParaRPr lang="en-US" sz="2800" b="1" i="1" dirty="0" smtClean="0">
              <a:cs typeface="Calibri" charset="0"/>
            </a:endParaRPr>
          </a:p>
          <a:p>
            <a:pPr marL="365125" eaLnBrk="1" hangingPunct="1">
              <a:lnSpc>
                <a:spcPct val="140000"/>
              </a:lnSpc>
            </a:pPr>
            <a:r>
              <a:rPr lang="en-US" sz="2800" b="1" i="1" dirty="0" smtClean="0">
                <a:cs typeface="Calibri" charset="0"/>
              </a:rPr>
              <a:t>Mae </a:t>
            </a:r>
            <a:r>
              <a:rPr lang="en-US" sz="2800" b="1" i="1" dirty="0" err="1" smtClean="0">
                <a:cs typeface="Calibri" charset="0"/>
              </a:rPr>
              <a:t>pobl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yn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gwerthfawrogi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fy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marn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a’m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dewisiadau</a:t>
            </a:r>
            <a:endParaRPr lang="en-US" sz="2800" b="1" i="1" dirty="0" smtClean="0">
              <a:cs typeface="Calibri" charset="0"/>
            </a:endParaRPr>
          </a:p>
          <a:p>
            <a:pPr marL="365125" eaLnBrk="1" hangingPunct="1">
              <a:lnSpc>
                <a:spcPct val="140000"/>
              </a:lnSpc>
            </a:pPr>
            <a:r>
              <a:rPr lang="en-US" sz="2800" b="1" i="1" dirty="0" err="1" smtClean="0">
                <a:cs typeface="Calibri" charset="0"/>
              </a:rPr>
              <a:t>Rwy’n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teimlo’n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hyderus</a:t>
            </a:r>
            <a:r>
              <a:rPr lang="en-US" sz="2800" b="1" i="1" dirty="0" smtClean="0">
                <a:cs typeface="Calibri" charset="0"/>
              </a:rPr>
              <a:t> ac </a:t>
            </a:r>
            <a:r>
              <a:rPr lang="en-US" sz="2800" b="1" i="1" dirty="0" err="1" smtClean="0">
                <a:cs typeface="Calibri" charset="0"/>
              </a:rPr>
              <a:t>yn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cael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fy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mharchu</a:t>
            </a:r>
            <a:endParaRPr lang="en-US" sz="2800" b="1" i="1" dirty="0" smtClean="0">
              <a:cs typeface="Calibri" charset="0"/>
            </a:endParaRPr>
          </a:p>
          <a:p>
            <a:pPr marL="365125" eaLnBrk="1" hangingPunct="1">
              <a:lnSpc>
                <a:spcPct val="140000"/>
              </a:lnSpc>
            </a:pPr>
            <a:r>
              <a:rPr lang="en-US" sz="2800" b="1" i="1" dirty="0" err="1" smtClean="0">
                <a:cs typeface="Calibri" charset="0"/>
              </a:rPr>
              <a:t>Rwy’n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cael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gwneud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fy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mhenderfyniadau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fy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hun</a:t>
            </a:r>
            <a:endParaRPr lang="en-US" sz="2800" b="1" i="1" dirty="0" smtClean="0">
              <a:cs typeface="Calibri" charset="0"/>
            </a:endParaRPr>
          </a:p>
          <a:p>
            <a:pPr marL="365125" eaLnBrk="1" hangingPunct="1">
              <a:lnSpc>
                <a:spcPct val="140000"/>
              </a:lnSpc>
            </a:pPr>
            <a:r>
              <a:rPr lang="en-US" sz="2800" b="1" i="1" dirty="0" smtClean="0">
                <a:cs typeface="Calibri" charset="0"/>
              </a:rPr>
              <a:t>Mae </a:t>
            </a:r>
            <a:r>
              <a:rPr lang="en-US" sz="2800" b="1" i="1" dirty="0" smtClean="0">
                <a:cs typeface="Calibri" charset="0"/>
              </a:rPr>
              <a:t>gen </a:t>
            </a:r>
            <a:r>
              <a:rPr lang="en-US" sz="2800" b="1" i="1" dirty="0" err="1" smtClean="0">
                <a:cs typeface="Calibri" charset="0"/>
              </a:rPr>
              <a:t>i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gyfleoedd</a:t>
            </a:r>
            <a:r>
              <a:rPr lang="en-US" sz="2800" b="1" i="1" dirty="0" smtClean="0">
                <a:cs typeface="Calibri" charset="0"/>
              </a:rPr>
              <a:t> a </a:t>
            </a:r>
            <a:r>
              <a:rPr lang="en-US" sz="2800" b="1" i="1" dirty="0" err="1" smtClean="0">
                <a:cs typeface="Calibri" charset="0"/>
              </a:rPr>
              <a:t>dewisiadau</a:t>
            </a:r>
            <a:endParaRPr lang="en-US" sz="2800" b="1" i="1" dirty="0" smtClean="0">
              <a:cs typeface="Calibri" charset="0"/>
            </a:endParaRPr>
          </a:p>
          <a:p>
            <a:pPr marL="365125" eaLnBrk="1" hangingPunct="1">
              <a:lnSpc>
                <a:spcPct val="140000"/>
              </a:lnSpc>
            </a:pPr>
            <a:r>
              <a:rPr lang="en-US" sz="2800" b="1" i="1" dirty="0" smtClean="0">
                <a:cs typeface="Calibri" charset="0"/>
              </a:rPr>
              <a:t>Mae </a:t>
            </a:r>
            <a:r>
              <a:rPr lang="en-US" sz="2800" b="1" i="1" dirty="0" smtClean="0">
                <a:cs typeface="Calibri" charset="0"/>
              </a:rPr>
              <a:t>gen </a:t>
            </a:r>
            <a:r>
              <a:rPr lang="en-US" sz="2800" b="1" i="1" dirty="0" err="1" smtClean="0">
                <a:cs typeface="Calibri" charset="0"/>
              </a:rPr>
              <a:t>i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berthnasoedd</a:t>
            </a:r>
            <a:r>
              <a:rPr lang="en-US" sz="2800" b="1" i="1" dirty="0" smtClean="0">
                <a:cs typeface="Calibri" charset="0"/>
              </a:rPr>
              <a:t> da a </a:t>
            </a:r>
            <a:r>
              <a:rPr lang="en-US" sz="2800" b="1" i="1" dirty="0" err="1" smtClean="0">
                <a:cs typeface="Calibri" charset="0"/>
              </a:rPr>
              <a:t>bywyd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cymdeithasol</a:t>
            </a:r>
            <a:r>
              <a:rPr lang="en-US" sz="2800" b="1" i="1" dirty="0" smtClean="0">
                <a:cs typeface="Calibri" charset="0"/>
              </a:rPr>
              <a:t> da</a:t>
            </a:r>
          </a:p>
          <a:p>
            <a:pPr marL="365125" eaLnBrk="1" hangingPunct="1">
              <a:lnSpc>
                <a:spcPct val="140000"/>
              </a:lnSpc>
            </a:pPr>
            <a:r>
              <a:rPr lang="en-US" sz="2800" b="1" i="1" dirty="0" err="1" smtClean="0">
                <a:cs typeface="Calibri" charset="0"/>
              </a:rPr>
              <a:t>Rwy’n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gallu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dysgu</a:t>
            </a:r>
            <a:r>
              <a:rPr lang="en-US" sz="2800" b="1" i="1" dirty="0" smtClean="0">
                <a:cs typeface="Calibri" charset="0"/>
              </a:rPr>
              <a:t> a </a:t>
            </a:r>
            <a:r>
              <a:rPr lang="en-US" sz="2800" b="1" i="1" dirty="0" err="1" smtClean="0">
                <a:cs typeface="Calibri" charset="0"/>
              </a:rPr>
              <a:t>datblygu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i’m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llawn</a:t>
            </a:r>
            <a:r>
              <a:rPr lang="en-US" sz="2800" b="1" i="1" dirty="0" smtClean="0">
                <a:cs typeface="Calibri" charset="0"/>
              </a:rPr>
              <a:t> </a:t>
            </a:r>
            <a:r>
              <a:rPr lang="en-US" sz="2800" b="1" i="1" dirty="0" err="1" smtClean="0">
                <a:cs typeface="Calibri" charset="0"/>
              </a:rPr>
              <a:t>botensial</a:t>
            </a:r>
            <a:endParaRPr lang="en-US" sz="2800" b="1" i="1" dirty="0">
              <a:cs typeface="Calibri" charset="0"/>
            </a:endParaRPr>
          </a:p>
          <a:p>
            <a:pPr marL="365125" eaLnBrk="1" hangingPunct="1">
              <a:lnSpc>
                <a:spcPct val="140000"/>
              </a:lnSpc>
            </a:pPr>
            <a:r>
              <a:rPr lang="en-US" sz="2800" b="1" i="1" dirty="0" err="1" smtClean="0">
                <a:solidFill>
                  <a:srgbClr val="FF0000"/>
                </a:solidFill>
                <a:cs typeface="Calibri" charset="0"/>
              </a:rPr>
              <a:t>Rwy’n</a:t>
            </a:r>
            <a:r>
              <a:rPr lang="en-US" sz="2800" b="1" i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cs typeface="Calibri" charset="0"/>
              </a:rPr>
              <a:t>gallu</a:t>
            </a:r>
            <a:r>
              <a:rPr lang="en-US" sz="2800" b="1" i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cs typeface="Calibri" charset="0"/>
              </a:rPr>
              <a:t>gwneud</a:t>
            </a:r>
            <a:r>
              <a:rPr lang="en-US" sz="2800" b="1" i="1" dirty="0" smtClean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cs typeface="Calibri" charset="0"/>
              </a:rPr>
              <a:t>gwahaniaeth</a:t>
            </a:r>
            <a:r>
              <a:rPr lang="en-US" sz="2800" b="1" i="1" dirty="0" smtClean="0">
                <a:solidFill>
                  <a:srgbClr val="FF0000"/>
                </a:solidFill>
                <a:cs typeface="Calibri" charset="0"/>
              </a:rPr>
              <a:t> a </a:t>
            </a:r>
            <a:r>
              <a:rPr lang="en-US" sz="2800" b="1" i="1" dirty="0" err="1" smtClean="0">
                <a:solidFill>
                  <a:srgbClr val="FF0000"/>
                </a:solidFill>
                <a:cs typeface="Calibri" charset="0"/>
              </a:rPr>
              <a:t>chyfrannu</a:t>
            </a:r>
            <a:r>
              <a:rPr lang="en-US" sz="2800" b="1" i="1" dirty="0" smtClean="0">
                <a:solidFill>
                  <a:srgbClr val="FF0000"/>
                </a:solidFill>
                <a:cs typeface="Calibri" charset="0"/>
              </a:rPr>
              <a:t> at </a:t>
            </a:r>
            <a:r>
              <a:rPr lang="en-US" sz="2800" b="1" i="1" dirty="0" err="1" smtClean="0">
                <a:solidFill>
                  <a:srgbClr val="FF0000"/>
                </a:solidFill>
                <a:cs typeface="Calibri" charset="0"/>
              </a:rPr>
              <a:t>fy</a:t>
            </a:r>
            <a:r>
              <a:rPr lang="en-US" sz="2800" b="1" i="1" dirty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cs typeface="Calibri" charset="0"/>
              </a:rPr>
              <a:t>nghymuned</a:t>
            </a:r>
            <a:endParaRPr lang="en-US" sz="2800" b="1" i="1" dirty="0">
              <a:solidFill>
                <a:srgbClr val="FF0000"/>
              </a:solidFill>
              <a:cs typeface="Calibri" charset="0"/>
            </a:endParaRP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779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8250" y="1375308"/>
            <a:ext cx="8420100" cy="511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3200" b="1" i="1" dirty="0" smtClean="0"/>
              <a:t>‘provides </a:t>
            </a:r>
            <a:r>
              <a:rPr lang="en-GB" sz="3200" b="1" i="1" dirty="0"/>
              <a:t>care to infants, children, teenagers, families, seniors.</a:t>
            </a:r>
            <a:endParaRPr lang="en-GB" sz="3200" b="1" dirty="0"/>
          </a:p>
          <a:p>
            <a:pPr>
              <a:lnSpc>
                <a:spcPct val="130000"/>
              </a:lnSpc>
            </a:pPr>
            <a:r>
              <a:rPr lang="en-GB" sz="3200" b="1" i="1" dirty="0"/>
              <a:t>It provides safe, vibrant neighbourhoods, community, democracy, civil society.</a:t>
            </a:r>
            <a:endParaRPr lang="en-GB" sz="3200" b="1" dirty="0"/>
          </a:p>
          <a:p>
            <a:pPr>
              <a:lnSpc>
                <a:spcPct val="130000"/>
              </a:lnSpc>
            </a:pPr>
            <a:r>
              <a:rPr lang="en-GB" sz="3200" b="1" i="1" dirty="0"/>
              <a:t>It produces love and caring and coming </a:t>
            </a:r>
            <a:r>
              <a:rPr lang="en-GB" sz="3200" b="1" i="1" dirty="0" smtClean="0"/>
              <a:t>to </a:t>
            </a:r>
          </a:p>
          <a:p>
            <a:pPr>
              <a:lnSpc>
                <a:spcPct val="130000"/>
              </a:lnSpc>
            </a:pPr>
            <a:r>
              <a:rPr lang="en-GB" sz="3200" b="1" i="1" dirty="0" smtClean="0"/>
              <a:t>each </a:t>
            </a:r>
            <a:r>
              <a:rPr lang="en-GB" sz="3200" b="1" i="1" dirty="0"/>
              <a:t>other’s rescue and </a:t>
            </a:r>
            <a:r>
              <a:rPr lang="en-GB" sz="3200" b="1" i="1" dirty="0" smtClean="0"/>
              <a:t>sharing.					That's all</a:t>
            </a:r>
            <a:r>
              <a:rPr lang="en-US" sz="3200" b="1" i="1" dirty="0" smtClean="0"/>
              <a:t>…’</a:t>
            </a:r>
          </a:p>
          <a:p>
            <a:pPr>
              <a:lnSpc>
                <a:spcPct val="130000"/>
              </a:lnSpc>
            </a:pPr>
            <a:r>
              <a:rPr lang="en-US" sz="2800" i="1" dirty="0"/>
              <a:t>	</a:t>
            </a:r>
            <a:r>
              <a:rPr lang="en-US" sz="2800" i="1" dirty="0" smtClean="0"/>
              <a:t>				</a:t>
            </a:r>
            <a:r>
              <a:rPr lang="en-US" sz="2400" dirty="0" smtClean="0"/>
              <a:t>Edgar Cahn</a:t>
            </a:r>
            <a:endParaRPr lang="en-GB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42950" y="609600"/>
            <a:ext cx="784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Black"/>
                <a:cs typeface="Arial Black"/>
              </a:rPr>
              <a:t>yr </a:t>
            </a:r>
            <a:r>
              <a:rPr lang="en-US" sz="3600" b="1" dirty="0" err="1" smtClean="0">
                <a:solidFill>
                  <a:srgbClr val="FF0000"/>
                </a:solidFill>
                <a:latin typeface="Arial Black"/>
                <a:cs typeface="Arial Black"/>
              </a:rPr>
              <a:t>economi</a:t>
            </a:r>
            <a:r>
              <a:rPr lang="en-US" sz="3600" b="1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/>
                <a:cs typeface="Arial Black"/>
              </a:rPr>
              <a:t>graidd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692751" y="4164870"/>
            <a:ext cx="8741702" cy="271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b="1" i="1" dirty="0" smtClean="0">
                <a:latin typeface="Arial" charset="0"/>
                <a:cs typeface="Arial" charset="0"/>
              </a:rPr>
              <a:t>“</a:t>
            </a:r>
            <a:r>
              <a:rPr lang="en-US" b="1" i="1" dirty="0" err="1" smtClean="0">
                <a:latin typeface="Arial" charset="0"/>
                <a:cs typeface="Arial" charset="0"/>
              </a:rPr>
              <a:t>llefydd</a:t>
            </a:r>
            <a:r>
              <a:rPr lang="en-US" b="1" i="1" dirty="0" smtClean="0">
                <a:latin typeface="Arial" charset="0"/>
                <a:cs typeface="Arial" charset="0"/>
              </a:rPr>
              <a:t> </a:t>
            </a:r>
            <a:r>
              <a:rPr lang="en-US" b="1" i="1" dirty="0" err="1" smtClean="0">
                <a:latin typeface="Arial" charset="0"/>
                <a:cs typeface="Arial" charset="0"/>
              </a:rPr>
              <a:t>da</a:t>
            </a:r>
            <a:r>
              <a:rPr lang="en-US" b="1" i="1" dirty="0" smtClean="0">
                <a:latin typeface="Arial" charset="0"/>
                <a:cs typeface="Arial" charset="0"/>
              </a:rPr>
              <a:t> </a:t>
            </a:r>
            <a:r>
              <a:rPr lang="en-US" b="1" i="1" dirty="0" err="1" smtClean="0">
                <a:latin typeface="Arial" charset="0"/>
                <a:cs typeface="Arial" charset="0"/>
              </a:rPr>
              <a:t>i</a:t>
            </a:r>
            <a:r>
              <a:rPr lang="en-US" b="1" i="1" dirty="0" smtClean="0">
                <a:latin typeface="Arial" charset="0"/>
                <a:cs typeface="Arial" charset="0"/>
              </a:rPr>
              <a:t> </a:t>
            </a:r>
            <a:r>
              <a:rPr lang="en-US" b="1" i="1" dirty="0" err="1" smtClean="0">
                <a:latin typeface="Arial" charset="0"/>
                <a:cs typeface="Arial" charset="0"/>
              </a:rPr>
              <a:t>fyw</a:t>
            </a:r>
            <a:r>
              <a:rPr lang="en-US" b="1" i="1" dirty="0" smtClean="0">
                <a:latin typeface="Arial" charset="0"/>
                <a:cs typeface="Arial" charset="0"/>
              </a:rPr>
              <a:t>, </a:t>
            </a:r>
            <a:r>
              <a:rPr lang="en-US" b="1" i="1" dirty="0" err="1" smtClean="0">
                <a:latin typeface="Arial" charset="0"/>
                <a:cs typeface="Arial" charset="0"/>
              </a:rPr>
              <a:t>caru</a:t>
            </a:r>
            <a:r>
              <a:rPr lang="en-US" b="1" i="1" dirty="0" smtClean="0">
                <a:latin typeface="Arial" charset="0"/>
                <a:cs typeface="Arial" charset="0"/>
              </a:rPr>
              <a:t>, </a:t>
            </a:r>
            <a:r>
              <a:rPr lang="en-US" b="1" i="1" dirty="0" err="1" smtClean="0">
                <a:latin typeface="Arial" charset="0"/>
                <a:cs typeface="Arial" charset="0"/>
              </a:rPr>
              <a:t>breuddwydio</a:t>
            </a:r>
            <a:r>
              <a:rPr lang="en-US" b="1" i="1" dirty="0" smtClean="0">
                <a:latin typeface="Arial" charset="0"/>
                <a:cs typeface="Arial" charset="0"/>
              </a:rPr>
              <a:t>, </a:t>
            </a:r>
            <a:r>
              <a:rPr lang="en-US" b="1" i="1" dirty="0" err="1" smtClean="0">
                <a:latin typeface="Arial" charset="0"/>
                <a:cs typeface="Arial" charset="0"/>
              </a:rPr>
              <a:t>chwerthin</a:t>
            </a:r>
            <a:r>
              <a:rPr lang="en-US" b="1" i="1" dirty="0" smtClean="0">
                <a:latin typeface="Arial" charset="0"/>
                <a:cs typeface="Arial" charset="0"/>
              </a:rPr>
              <a:t>, </a:t>
            </a:r>
            <a:r>
              <a:rPr lang="en-US" b="1" i="1" dirty="0" err="1" smtClean="0">
                <a:latin typeface="Arial" charset="0"/>
                <a:cs typeface="Arial" charset="0"/>
              </a:rPr>
              <a:t>dysgu</a:t>
            </a:r>
            <a:r>
              <a:rPr lang="en-US" b="1" i="1" dirty="0" smtClean="0">
                <a:latin typeface="Arial" charset="0"/>
                <a:cs typeface="Arial" charset="0"/>
              </a:rPr>
              <a:t> a </a:t>
            </a:r>
            <a:r>
              <a:rPr lang="en-US" b="1" i="1" dirty="0" err="1" smtClean="0">
                <a:latin typeface="Arial" charset="0"/>
                <a:cs typeface="Arial" charset="0"/>
              </a:rPr>
              <a:t>chysylltu</a:t>
            </a:r>
            <a:r>
              <a:rPr lang="en-US" b="1" i="1" dirty="0" smtClean="0">
                <a:latin typeface="Arial" charset="0"/>
                <a:cs typeface="Arial" charset="0"/>
              </a:rPr>
              <a:t> </a:t>
            </a:r>
            <a:r>
              <a:rPr lang="en-US" b="1" i="1" dirty="0" err="1" smtClean="0">
                <a:latin typeface="Arial" charset="0"/>
                <a:cs typeface="Arial" charset="0"/>
              </a:rPr>
              <a:t>ag</a:t>
            </a:r>
            <a:r>
              <a:rPr lang="en-US" b="1" i="1" dirty="0" smtClean="0">
                <a:latin typeface="Arial" charset="0"/>
                <a:cs typeface="Arial" charset="0"/>
              </a:rPr>
              <a:t> </a:t>
            </a:r>
            <a:r>
              <a:rPr lang="en-US" b="1" i="1" dirty="0" err="1" smtClean="0">
                <a:latin typeface="Arial" charset="0"/>
                <a:cs typeface="Arial" charset="0"/>
              </a:rPr>
              <a:t>eraill</a:t>
            </a:r>
            <a:r>
              <a:rPr lang="en-US" b="1" i="1" dirty="0" smtClean="0">
                <a:latin typeface="Arial" charset="0"/>
                <a:cs typeface="Arial" charset="0"/>
              </a:rPr>
              <a:t>…</a:t>
            </a:r>
            <a:r>
              <a:rPr lang="en-US" b="1" i="1" dirty="0" err="1" smtClean="0">
                <a:latin typeface="Arial" charset="0"/>
                <a:cs typeface="Arial" charset="0"/>
              </a:rPr>
              <a:t>cymuned</a:t>
            </a:r>
            <a:r>
              <a:rPr lang="en-US" b="1" i="1" dirty="0" smtClean="0">
                <a:latin typeface="Arial" charset="0"/>
                <a:cs typeface="Arial" charset="0"/>
              </a:rPr>
              <a:t> </a:t>
            </a:r>
            <a:r>
              <a:rPr lang="en-US" b="1" i="1" dirty="0" err="1" smtClean="0">
                <a:latin typeface="Arial" charset="0"/>
                <a:cs typeface="Arial" charset="0"/>
              </a:rPr>
              <a:t>wirioneddol</a:t>
            </a:r>
            <a:r>
              <a:rPr lang="en-US" b="1" i="1" dirty="0" smtClean="0">
                <a:latin typeface="Arial" charset="0"/>
                <a:cs typeface="Arial" charset="0"/>
              </a:rPr>
              <a:t>"</a:t>
            </a:r>
          </a:p>
          <a:p>
            <a:pPr eaLnBrk="1" hangingPunct="1">
              <a:lnSpc>
                <a:spcPct val="80000"/>
              </a:lnSpc>
            </a:pPr>
            <a:endParaRPr lang="en-US" b="1" i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diogelwch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.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dilyniant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.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perthyn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. 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pwrpas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.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boddhad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.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arwyddocâd</a:t>
            </a:r>
            <a:endParaRPr 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6082000" y="726348"/>
            <a:ext cx="486116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Tai Gwalia a JRF</a:t>
            </a:r>
          </a:p>
          <a:p>
            <a:pPr eaLnBrk="1" hangingPunct="1"/>
            <a:endParaRPr lang="en-US" sz="2800" i="1" dirty="0" smtClean="0">
              <a:solidFill>
                <a:srgbClr val="FF0000"/>
              </a:solidFill>
              <a:latin typeface="Arial Black" charset="0"/>
              <a:cs typeface="Arial Black" charset="0"/>
            </a:endParaRPr>
          </a:p>
          <a:p>
            <a:pPr eaLnBrk="1" hangingPunct="1"/>
            <a:r>
              <a:rPr lang="en-US" sz="1800" i="1" dirty="0" smtClean="0">
                <a:latin typeface="+mj-lt"/>
                <a:cs typeface="Arial Black" charset="0"/>
              </a:rPr>
              <a:t>(</a:t>
            </a:r>
            <a:r>
              <a:rPr lang="en-US" sz="1800" i="1" dirty="0" err="1" smtClean="0">
                <a:latin typeface="+mj-lt"/>
                <a:cs typeface="Arial Black" charset="0"/>
              </a:rPr>
              <a:t>Datblygu</a:t>
            </a:r>
            <a:r>
              <a:rPr lang="en-US" sz="1800" i="1" dirty="0" smtClean="0">
                <a:latin typeface="+mj-lt"/>
                <a:cs typeface="Arial Black" charset="0"/>
              </a:rPr>
              <a:t> </a:t>
            </a:r>
            <a:r>
              <a:rPr lang="en-US" sz="1800" i="1" dirty="0" err="1" smtClean="0">
                <a:latin typeface="+mj-lt"/>
                <a:cs typeface="Arial Black" charset="0"/>
              </a:rPr>
              <a:t>Ymarfer</a:t>
            </a:r>
            <a:r>
              <a:rPr lang="en-US" sz="1800" i="1" dirty="0" smtClean="0">
                <a:latin typeface="+mj-lt"/>
                <a:cs typeface="Arial Black" charset="0"/>
              </a:rPr>
              <a:t> </a:t>
            </a:r>
            <a:r>
              <a:rPr lang="en-US" sz="1800" i="1" dirty="0" err="1" smtClean="0">
                <a:latin typeface="+mj-lt"/>
                <a:cs typeface="Arial Black" charset="0"/>
              </a:rPr>
              <a:t>Seiliedig</a:t>
            </a:r>
            <a:r>
              <a:rPr lang="en-US" sz="1800" i="1" dirty="0" smtClean="0">
                <a:latin typeface="+mj-lt"/>
                <a:cs typeface="Arial Black" charset="0"/>
              </a:rPr>
              <a:t> </a:t>
            </a:r>
            <a:r>
              <a:rPr lang="en-US" sz="1800" i="1" dirty="0" err="1" smtClean="0">
                <a:latin typeface="+mj-lt"/>
                <a:cs typeface="Arial Black" charset="0"/>
              </a:rPr>
              <a:t>ar</a:t>
            </a:r>
            <a:r>
              <a:rPr lang="en-US" sz="1800" i="1" dirty="0" smtClean="0">
                <a:latin typeface="+mj-lt"/>
                <a:cs typeface="Arial Black" charset="0"/>
              </a:rPr>
              <a:t> </a:t>
            </a:r>
          </a:p>
          <a:p>
            <a:pPr eaLnBrk="1" hangingPunct="1"/>
            <a:r>
              <a:rPr lang="en-US" sz="1800" i="1" dirty="0" err="1" smtClean="0">
                <a:latin typeface="+mj-lt"/>
                <a:cs typeface="Arial Black" charset="0"/>
              </a:rPr>
              <a:t>Dystiolaeth</a:t>
            </a:r>
            <a:r>
              <a:rPr lang="en-US" sz="1800" i="1" dirty="0" smtClean="0">
                <a:latin typeface="+mj-lt"/>
                <a:cs typeface="Arial Black" charset="0"/>
              </a:rPr>
              <a:t>)</a:t>
            </a:r>
            <a:endParaRPr lang="en-US" sz="1800" i="1" dirty="0">
              <a:latin typeface="+mj-lt"/>
              <a:cs typeface="Arial Black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097" y="368169"/>
            <a:ext cx="5052795" cy="3481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107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43000"/>
            <a:ext cx="922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Ei</a:t>
            </a:r>
            <a:r>
              <a:rPr lang="en-US" sz="4000" dirty="0" smtClean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wneud</a:t>
            </a:r>
            <a:r>
              <a:rPr lang="en-US" sz="4000" dirty="0" smtClean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gyda’n</a:t>
            </a:r>
            <a:r>
              <a:rPr lang="en-US" sz="4000" dirty="0" smtClean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gilydd</a:t>
            </a:r>
            <a:r>
              <a:rPr lang="en-US" sz="4000" dirty="0" smtClean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– </a:t>
            </a:r>
            <a:r>
              <a:rPr lang="en-US" sz="4000" dirty="0" err="1" smtClean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o’r</a:t>
            </a:r>
            <a:r>
              <a:rPr lang="en-US" sz="4000" dirty="0" smtClean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dechrau</a:t>
            </a:r>
            <a:r>
              <a:rPr lang="en-US" sz="4000" dirty="0" smtClean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!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7149" y="6299774"/>
            <a:ext cx="70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2.40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38200" y="2873674"/>
            <a:ext cx="7905882" cy="2475471"/>
            <a:chOff x="926971" y="2971800"/>
            <a:chExt cx="7905882" cy="2475471"/>
          </a:xfrm>
        </p:grpSpPr>
        <p:pic>
          <p:nvPicPr>
            <p:cNvPr id="7" name="Picture 2" descr="Screen Shot 2013-11-08 at 11.31.5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71" y="2971800"/>
              <a:ext cx="7905882" cy="2475471"/>
            </a:xfrm>
            <a:prstGeom prst="rect">
              <a:avLst/>
            </a:prstGeom>
            <a:noFill/>
            <a:ln w="38100" cmpd="sng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Callout 7"/>
            <p:cNvSpPr/>
            <p:nvPr/>
          </p:nvSpPr>
          <p:spPr>
            <a:xfrm>
              <a:off x="926971" y="3352800"/>
              <a:ext cx="1511429" cy="914400"/>
            </a:xfrm>
            <a:prstGeom prst="wedgeEllipseCallout">
              <a:avLst>
                <a:gd name="adj1" fmla="val -694"/>
                <a:gd name="adj2" fmla="val 6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y-GB" sz="1300" b="1" dirty="0" smtClean="0">
                <a:latin typeface="Calibri" charset="0"/>
              </a:endParaRPr>
            </a:p>
            <a:p>
              <a:pPr algn="ctr"/>
              <a:r>
                <a:rPr lang="cy-GB" sz="1300" b="1" dirty="0" smtClean="0">
                  <a:solidFill>
                    <a:schemeClr val="tx1"/>
                  </a:solidFill>
                  <a:latin typeface="Calibri" charset="0"/>
                </a:rPr>
                <a:t>gwerthfawrogi </a:t>
              </a:r>
            </a:p>
            <a:p>
              <a:pPr algn="ctr"/>
              <a:r>
                <a:rPr lang="cy-GB" sz="1300" b="1" dirty="0" smtClean="0">
                  <a:solidFill>
                    <a:schemeClr val="tx1"/>
                  </a:solidFill>
                  <a:latin typeface="Calibri" charset="0"/>
                </a:rPr>
                <a:t>ein </a:t>
              </a:r>
              <a:r>
                <a:rPr lang="cy-GB" sz="1300" b="1" dirty="0">
                  <a:solidFill>
                    <a:schemeClr val="tx1"/>
                  </a:solidFill>
                  <a:latin typeface="Calibri" charset="0"/>
                </a:rPr>
                <a:t>gilydd</a:t>
              </a: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2476500" y="3323193"/>
              <a:ext cx="1422464" cy="860577"/>
            </a:xfrm>
            <a:prstGeom prst="wedgeEllipseCallout">
              <a:avLst>
                <a:gd name="adj1" fmla="val -694"/>
                <a:gd name="adj2" fmla="val 6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y-GB" sz="1300" b="1" dirty="0" smtClean="0">
                <a:latin typeface="Calibri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cy-GB" sz="1400" dirty="0">
                  <a:solidFill>
                    <a:schemeClr val="tx1"/>
                  </a:solidFill>
                  <a:latin typeface="Calibri" charset="0"/>
                </a:rPr>
                <a:t>adeiladau ar ein </a:t>
              </a:r>
              <a:r>
                <a:rPr lang="cy-GB" sz="1400" b="1" dirty="0">
                  <a:solidFill>
                    <a:schemeClr val="tx1"/>
                  </a:solidFill>
                  <a:latin typeface="Calibri" charset="0"/>
                </a:rPr>
                <a:t>cryfderau</a:t>
              </a: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4038600" y="3124200"/>
              <a:ext cx="1600200" cy="860577"/>
            </a:xfrm>
            <a:prstGeom prst="wedgeEllipseCallout">
              <a:avLst>
                <a:gd name="adj1" fmla="val -694"/>
                <a:gd name="adj2" fmla="val 6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y-GB" sz="1300" b="1" dirty="0" smtClean="0">
                <a:latin typeface="Calibri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cy-GB" sz="1200" dirty="0">
                  <a:solidFill>
                    <a:schemeClr val="tx1"/>
                  </a:solidFill>
                  <a:latin typeface="Calibri" charset="0"/>
                </a:rPr>
                <a:t>datblygu </a:t>
              </a:r>
              <a:r>
                <a:rPr lang="cy-GB" sz="1200" b="1" dirty="0">
                  <a:solidFill>
                    <a:schemeClr val="tx1"/>
                  </a:solidFill>
                  <a:latin typeface="Calibri" charset="0"/>
                </a:rPr>
                <a:t>rhwydweithiau cefnogaeth gan gymheiriaid</a:t>
              </a: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5648325" y="3276599"/>
              <a:ext cx="1600200" cy="860577"/>
            </a:xfrm>
            <a:prstGeom prst="wedgeEllipseCallout">
              <a:avLst>
                <a:gd name="adj1" fmla="val 17163"/>
                <a:gd name="adj2" fmla="val 623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y-GB" sz="1300" b="1" dirty="0" smtClean="0">
                <a:solidFill>
                  <a:schemeClr val="tx1"/>
                </a:solidFill>
                <a:latin typeface="Calibri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cy-GB" sz="1200" dirty="0">
                  <a:solidFill>
                    <a:schemeClr val="tx1"/>
                  </a:solidFill>
                  <a:latin typeface="Calibri" charset="0"/>
                </a:rPr>
                <a:t>perthnasoedd seiliedig ar </a:t>
              </a:r>
              <a:r>
                <a:rPr lang="cy-GB" sz="1200" b="1" dirty="0">
                  <a:solidFill>
                    <a:schemeClr val="tx1"/>
                  </a:solidFill>
                  <a:latin typeface="Calibri" charset="0"/>
                </a:rPr>
                <a:t>ymddiriedaeth</a:t>
              </a: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Callout 11"/>
            <p:cNvSpPr/>
            <p:nvPr/>
          </p:nvSpPr>
          <p:spPr>
            <a:xfrm>
              <a:off x="7315200" y="3333349"/>
              <a:ext cx="1517653" cy="813983"/>
            </a:xfrm>
            <a:prstGeom prst="wedgeEllipseCallout">
              <a:avLst>
                <a:gd name="adj1" fmla="val -1665"/>
                <a:gd name="adj2" fmla="val 692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cy-GB" sz="1300" b="1" dirty="0" smtClean="0">
                <a:solidFill>
                  <a:schemeClr val="tx1"/>
                </a:solidFill>
                <a:latin typeface="Calibri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cy-GB" sz="1300" b="1" dirty="0" err="1" smtClean="0">
                  <a:solidFill>
                    <a:schemeClr val="tx1"/>
                  </a:solidFill>
                  <a:latin typeface="Calibri" charset="0"/>
                </a:rPr>
                <a:t>Cydymddibyniaeth</a:t>
              </a:r>
              <a:endParaRPr lang="cy-GB" sz="1300" b="1" dirty="0" smtClean="0">
                <a:solidFill>
                  <a:schemeClr val="tx1"/>
                </a:solidFill>
                <a:latin typeface="Calibri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cy-GB" sz="1300" b="1" dirty="0" smtClean="0">
                  <a:solidFill>
                    <a:schemeClr val="tx1"/>
                  </a:solidFill>
                  <a:latin typeface="Calibri" charset="0"/>
                </a:rPr>
                <a:t> a </a:t>
              </a:r>
              <a:r>
                <a:rPr lang="cy-GB" sz="1300" b="1" dirty="0">
                  <a:solidFill>
                    <a:schemeClr val="tx1"/>
                  </a:solidFill>
                  <a:latin typeface="Calibri" charset="0"/>
                </a:rPr>
                <a:t>budd i bawb</a:t>
              </a:r>
              <a:endParaRPr lang="cy-GB" sz="1300" dirty="0">
                <a:solidFill>
                  <a:schemeClr val="tx1"/>
                </a:solidFill>
                <a:latin typeface="Calibri" charset="0"/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4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853819" y="560540"/>
            <a:ext cx="8066087" cy="168275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Bydd</a:t>
            </a:r>
            <a:r>
              <a:rPr lang="en-US" sz="36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cydgynhyrchu</a:t>
            </a:r>
            <a:r>
              <a:rPr lang="en-US" sz="36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yn</a:t>
            </a:r>
            <a:r>
              <a:rPr lang="en-US" sz="36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…</a:t>
            </a:r>
            <a:r>
              <a:rPr lang="en-US" sz="3600" b="1" dirty="0">
                <a:solidFill>
                  <a:srgbClr val="FF0000"/>
                </a:solidFill>
                <a:latin typeface="Arial Black" charset="0"/>
                <a:cs typeface="Arial Black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 Black" charset="0"/>
                <a:cs typeface="Arial Black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 Black" charset="0"/>
                <a:cs typeface="Arial Black" charset="0"/>
              </a:rPr>
              <a:t>							</a:t>
            </a:r>
            <a: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  <a:t/>
            </a:r>
            <a:br>
              <a:rPr lang="en-US" sz="2600" dirty="0">
                <a:solidFill>
                  <a:srgbClr val="82C910"/>
                </a:solidFill>
                <a:latin typeface="Calibri" charset="0"/>
                <a:cs typeface="Calibri" charset="0"/>
              </a:rPr>
            </a:br>
            <a:endParaRPr lang="en-US" sz="2300" dirty="0">
              <a:solidFill>
                <a:srgbClr val="82C910"/>
              </a:solidFill>
              <a:latin typeface="Calibri" charset="0"/>
              <a:cs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819" y="1219200"/>
            <a:ext cx="8066087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i="1" dirty="0" smtClean="0"/>
              <a:t>‘restore </a:t>
            </a:r>
            <a:r>
              <a:rPr lang="en-US" sz="3200" b="1" i="1" dirty="0"/>
              <a:t>warm humanity as the driving force for public services, </a:t>
            </a:r>
            <a:r>
              <a:rPr lang="en-US" sz="3200" b="1" i="1" dirty="0" smtClean="0"/>
              <a:t>rather </a:t>
            </a:r>
            <a:r>
              <a:rPr lang="en-US" sz="3200" b="1" i="1" dirty="0"/>
              <a:t>than compliance with increasingly </a:t>
            </a:r>
            <a:r>
              <a:rPr lang="en-US" sz="3200" b="1" i="1" dirty="0" err="1"/>
              <a:t>centralised</a:t>
            </a:r>
            <a:r>
              <a:rPr lang="en-US" sz="3200" b="1" i="1" dirty="0"/>
              <a:t> and </a:t>
            </a:r>
            <a:endParaRPr lang="en-US" sz="3200" b="1" i="1" dirty="0" smtClean="0"/>
          </a:p>
          <a:p>
            <a:pPr>
              <a:lnSpc>
                <a:spcPct val="130000"/>
              </a:lnSpc>
            </a:pPr>
            <a:r>
              <a:rPr lang="en-US" sz="3200" b="1" i="1" dirty="0" smtClean="0"/>
              <a:t>de-</a:t>
            </a:r>
            <a:r>
              <a:rPr lang="en-US" sz="3200" b="1" i="1" dirty="0" err="1" smtClean="0"/>
              <a:t>personalised</a:t>
            </a:r>
            <a:r>
              <a:rPr lang="en-US" sz="3200" b="1" i="1" dirty="0" smtClean="0"/>
              <a:t> </a:t>
            </a:r>
            <a:r>
              <a:rPr lang="en-US" sz="3200" b="1" i="1" dirty="0"/>
              <a:t>processes and </a:t>
            </a:r>
            <a:r>
              <a:rPr lang="en-US" sz="3200" b="1" i="1" dirty="0" smtClean="0"/>
              <a:t>systems’</a:t>
            </a:r>
            <a:r>
              <a:rPr lang="en-GB" sz="3200" dirty="0" smtClean="0"/>
              <a:t> </a:t>
            </a:r>
            <a:r>
              <a:rPr lang="en-GB" sz="3200" dirty="0"/>
              <a:t>	</a:t>
            </a:r>
            <a:r>
              <a:rPr lang="en-GB" sz="3600" dirty="0"/>
              <a:t>				</a:t>
            </a:r>
            <a:r>
              <a:rPr lang="en-GB" sz="2000" dirty="0" smtClean="0"/>
              <a:t>Nick </a:t>
            </a:r>
            <a:r>
              <a:rPr lang="en-GB" sz="2000" dirty="0"/>
              <a:t>Andrews, </a:t>
            </a:r>
            <a:r>
              <a:rPr lang="en-GB" sz="2000" dirty="0" err="1" smtClean="0"/>
              <a:t>Prifysgol</a:t>
            </a:r>
            <a:r>
              <a:rPr lang="en-GB" sz="2000" dirty="0" smtClean="0"/>
              <a:t> </a:t>
            </a:r>
            <a:r>
              <a:rPr lang="en-GB" sz="2000" dirty="0" err="1" smtClean="0"/>
              <a:t>Abertawe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853819" y="4800600"/>
            <a:ext cx="80073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 err="1" smtClean="0">
                <a:solidFill>
                  <a:srgbClr val="30B42D"/>
                </a:solidFill>
                <a:latin typeface="Arial Black"/>
                <a:cs typeface="Arial Black"/>
              </a:rPr>
              <a:t>diolch</a:t>
            </a:r>
            <a:r>
              <a:rPr lang="en-US" sz="4400" b="1" dirty="0" smtClean="0">
                <a:solidFill>
                  <a:srgbClr val="30B42D"/>
                </a:solidFill>
                <a:latin typeface="Arial Black"/>
                <a:cs typeface="Arial Black"/>
              </a:rPr>
              <a:t> </a:t>
            </a:r>
            <a:r>
              <a:rPr lang="en-US" sz="4400" b="1" dirty="0" err="1" smtClean="0">
                <a:solidFill>
                  <a:srgbClr val="30B42D"/>
                </a:solidFill>
                <a:latin typeface="Arial Black"/>
                <a:cs typeface="Arial Black"/>
              </a:rPr>
              <a:t>yn</a:t>
            </a:r>
            <a:r>
              <a:rPr lang="en-US" sz="4400" b="1" dirty="0" smtClean="0">
                <a:solidFill>
                  <a:srgbClr val="30B42D"/>
                </a:solidFill>
                <a:latin typeface="Arial Black"/>
                <a:cs typeface="Arial Black"/>
              </a:rPr>
              <a:t> </a:t>
            </a:r>
            <a:r>
              <a:rPr lang="en-US" sz="4400" b="1" dirty="0" err="1" smtClean="0">
                <a:solidFill>
                  <a:srgbClr val="30B42D"/>
                </a:solidFill>
                <a:latin typeface="Arial Black"/>
                <a:cs typeface="Arial Black"/>
              </a:rPr>
              <a:t>fawr</a:t>
            </a:r>
            <a:r>
              <a:rPr lang="en-US" sz="4400" b="1" dirty="0" smtClean="0">
                <a:solidFill>
                  <a:srgbClr val="30B42D"/>
                </a:solidFill>
                <a:latin typeface="Arial Black"/>
                <a:cs typeface="Arial Black"/>
              </a:rPr>
              <a:t>!</a:t>
            </a:r>
          </a:p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Ruth Dineen | Noreen </a:t>
            </a:r>
            <a:r>
              <a:rPr lang="en-US" sz="2400" b="1" dirty="0" err="1">
                <a:solidFill>
                  <a:srgbClr val="FF0000"/>
                </a:solidFill>
              </a:rPr>
              <a:t>Blanluet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ruth@coproductionwales.com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hello@noreenblanluet.co.uk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971" y="228603"/>
            <a:ext cx="8827691" cy="1690687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cy-GB" sz="3600" b="1" dirty="0" smtClean="0">
                <a:solidFill>
                  <a:srgbClr val="FF0000"/>
                </a:solidFill>
                <a:latin typeface="Arial Black"/>
                <a:cs typeface="Arial Black"/>
              </a:rPr>
              <a:t>Egwyddorion </a:t>
            </a:r>
            <a:r>
              <a:rPr lang="cy-GB" sz="3600" b="1" dirty="0" err="1" smtClean="0">
                <a:solidFill>
                  <a:srgbClr val="FF0000"/>
                </a:solidFill>
                <a:latin typeface="Arial Black"/>
                <a:cs typeface="Arial Black"/>
              </a:rPr>
              <a:t>cydgynhyrchu</a:t>
            </a:r>
            <a:endParaRPr lang="en-US" sz="3600" b="1" dirty="0" smtClean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685800" y="1752600"/>
            <a:ext cx="9220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1" dirty="0" err="1" smtClean="0">
                <a:cs typeface="Calibri" charset="0"/>
              </a:rPr>
              <a:t>gwerthfawrogi</a:t>
            </a:r>
            <a:r>
              <a:rPr lang="en-US" sz="2800" b="1" dirty="0" smtClean="0">
                <a:cs typeface="Calibri" charset="0"/>
              </a:rPr>
              <a:t> </a:t>
            </a:r>
            <a:r>
              <a:rPr lang="en-US" sz="2800" b="1" dirty="0" err="1" smtClean="0">
                <a:cs typeface="Calibri" charset="0"/>
              </a:rPr>
              <a:t>cyfranogwyr</a:t>
            </a:r>
            <a:r>
              <a:rPr lang="en-US" sz="2800" b="1" dirty="0" smtClean="0">
                <a:cs typeface="Calibri" charset="0"/>
              </a:rPr>
              <a:t> </a:t>
            </a:r>
            <a:r>
              <a:rPr lang="en-US" sz="2800" b="1" dirty="0" err="1" smtClean="0">
                <a:cs typeface="Calibri" charset="0"/>
              </a:rPr>
              <a:t>fel</a:t>
            </a:r>
            <a:r>
              <a:rPr lang="en-US" sz="2800" b="1" dirty="0" smtClean="0">
                <a:cs typeface="Calibri" charset="0"/>
              </a:rPr>
              <a:t> </a:t>
            </a:r>
            <a:r>
              <a:rPr lang="en-US" sz="2800" b="1" dirty="0" err="1" smtClean="0">
                <a:cs typeface="Calibri" charset="0"/>
              </a:rPr>
              <a:t>pobl</a:t>
            </a:r>
            <a:r>
              <a:rPr lang="en-US" sz="2800" b="1" dirty="0" smtClean="0">
                <a:cs typeface="Calibri" charset="0"/>
              </a:rPr>
              <a:t> </a:t>
            </a:r>
            <a:r>
              <a:rPr lang="en-US" sz="2800" b="1" dirty="0" err="1" smtClean="0">
                <a:cs typeface="Calibri" charset="0"/>
              </a:rPr>
              <a:t>gyfartal</a:t>
            </a:r>
            <a:r>
              <a:rPr lang="en-US" sz="2800" b="1" dirty="0" smtClean="0">
                <a:cs typeface="Calibri" charset="0"/>
              </a:rPr>
              <a:t> ac </a:t>
            </a:r>
            <a:r>
              <a:rPr lang="en-US" sz="2800" b="1" dirty="0" err="1" smtClean="0">
                <a:cs typeface="Calibri" charset="0"/>
              </a:rPr>
              <a:t>asedau</a:t>
            </a:r>
            <a:endParaRPr lang="en-US" sz="2800" b="1" dirty="0" smtClean="0">
              <a:cs typeface="Calibri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cy-GB" sz="2800" b="1" dirty="0" smtClean="0">
                <a:cs typeface="Calibri" charset="0"/>
              </a:rPr>
              <a:t>adeiladu ar gryfderau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cy-GB" sz="2800" b="1" dirty="0" smtClean="0">
                <a:cs typeface="Calibri" charset="0"/>
              </a:rPr>
              <a:t>datblygu rhwydweithiau cefnogaeth gan gymheiriaid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cy-GB" sz="2800" b="1" dirty="0" smtClean="0">
                <a:cs typeface="Calibri" charset="0"/>
              </a:rPr>
              <a:t>ffocws ar ganlyniadau personol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cy-GB" sz="2800" b="1" dirty="0" smtClean="0">
                <a:cs typeface="Calibri" charset="0"/>
              </a:rPr>
              <a:t>perthnasoedd yn seiliedig ar ymddiriedaeth a budd i bawb</a:t>
            </a:r>
            <a:endParaRPr lang="en-US" sz="2800" b="1" dirty="0" smtClean="0">
              <a:cs typeface="Calibri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err="1" smtClean="0">
                <a:solidFill>
                  <a:srgbClr val="FF6600"/>
                </a:solidFill>
                <a:cs typeface="Calibri"/>
              </a:rPr>
              <a:t>hwyluso</a:t>
            </a:r>
            <a:r>
              <a:rPr lang="en-US" sz="2800" b="1" dirty="0" smtClean="0">
                <a:solidFill>
                  <a:srgbClr val="FF6600"/>
                </a:solidFill>
                <a:cs typeface="Calibri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cs typeface="Calibri"/>
              </a:rPr>
              <a:t>nid</a:t>
            </a:r>
            <a:r>
              <a:rPr lang="en-US" sz="2800" b="1" dirty="0" smtClean="0">
                <a:solidFill>
                  <a:srgbClr val="FF6600"/>
                </a:solidFill>
                <a:cs typeface="Calibri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cs typeface="Calibri"/>
              </a:rPr>
              <a:t>darparu</a:t>
            </a:r>
            <a:r>
              <a:rPr lang="en-US" sz="2800" b="1" dirty="0" smtClean="0">
                <a:solidFill>
                  <a:srgbClr val="FF6600"/>
                </a:solidFill>
                <a:cs typeface="Calibri"/>
              </a:rPr>
              <a:t> </a:t>
            </a:r>
            <a:endParaRPr lang="en-US" sz="2800" b="1" dirty="0">
              <a:solidFill>
                <a:srgbClr val="FF6600"/>
              </a:solidFill>
              <a:cs typeface="Calibri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3200" b="1" dirty="0">
              <a:cs typeface="Calibri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3200" b="1" dirty="0">
              <a:cs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3200" b="1" dirty="0">
              <a:solidFill>
                <a:srgbClr val="404040"/>
              </a:solidFill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/>
          <p:cNvSpPr txBox="1">
            <a:spLocks noChangeArrowheads="1"/>
          </p:cNvSpPr>
          <p:nvPr/>
        </p:nvSpPr>
        <p:spPr bwMode="auto">
          <a:xfrm>
            <a:off x="577850" y="609600"/>
            <a:ext cx="74295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cy-GB" sz="36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Nodau </a:t>
            </a:r>
            <a:r>
              <a:rPr lang="cy-GB" sz="36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cydgynhyrchu</a:t>
            </a:r>
            <a:endParaRPr lang="en-US" sz="3600" dirty="0">
              <a:solidFill>
                <a:srgbClr val="FF0000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5175" y="1759846"/>
            <a:ext cx="58117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err="1" smtClean="0">
                <a:latin typeface="+mj-lt"/>
                <a:cs typeface="Arial Black" charset="0"/>
              </a:rPr>
              <a:t>economi</a:t>
            </a:r>
            <a:r>
              <a:rPr lang="en-US" sz="3200" b="1" dirty="0" smtClean="0">
                <a:latin typeface="+mj-lt"/>
                <a:cs typeface="Arial Black" charset="0"/>
              </a:rPr>
              <a:t> </a:t>
            </a:r>
            <a:r>
              <a:rPr lang="en-US" sz="3200" b="1" dirty="0" err="1" smtClean="0">
                <a:latin typeface="+mj-lt"/>
                <a:cs typeface="Arial Black" charset="0"/>
              </a:rPr>
              <a:t>graidd</a:t>
            </a:r>
            <a:r>
              <a:rPr lang="en-US" sz="3200" b="1" dirty="0" smtClean="0">
                <a:latin typeface="+mj-lt"/>
                <a:cs typeface="Arial Black" charset="0"/>
              </a:rPr>
              <a:t> </a:t>
            </a:r>
            <a:r>
              <a:rPr lang="en-US" sz="3200" b="1" dirty="0" err="1" smtClean="0">
                <a:latin typeface="+mj-lt"/>
                <a:cs typeface="Arial Black" charset="0"/>
              </a:rPr>
              <a:t>fywiog</a:t>
            </a:r>
            <a:r>
              <a:rPr lang="en-US" sz="3200" b="1" dirty="0" smtClean="0">
                <a:latin typeface="+mj-lt"/>
                <a:cs typeface="Arial Black" charset="0"/>
              </a:rPr>
              <a:t> a </a:t>
            </a:r>
            <a:r>
              <a:rPr lang="en-US" sz="3200" b="1" dirty="0" err="1" smtClean="0">
                <a:latin typeface="+mj-lt"/>
                <a:cs typeface="Arial Black" charset="0"/>
              </a:rPr>
              <a:t>hyderus</a:t>
            </a:r>
            <a:endParaRPr lang="en-US" sz="3200" dirty="0">
              <a:latin typeface="+mj-lt"/>
              <a:cs typeface="Arial Black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2616" y="2590800"/>
            <a:ext cx="5816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err="1" smtClean="0">
                <a:latin typeface="+mj-lt"/>
                <a:cs typeface="Arial Black" charset="0"/>
              </a:rPr>
              <a:t>rhannu</a:t>
            </a:r>
            <a:r>
              <a:rPr lang="en-US" sz="3200" b="1" dirty="0" smtClean="0">
                <a:latin typeface="+mj-lt"/>
                <a:cs typeface="Arial Black" charset="0"/>
              </a:rPr>
              <a:t> </a:t>
            </a:r>
            <a:r>
              <a:rPr lang="en-US" sz="3200" b="1" dirty="0" err="1" smtClean="0">
                <a:latin typeface="+mj-lt"/>
                <a:cs typeface="Arial Black" charset="0"/>
              </a:rPr>
              <a:t>grym</a:t>
            </a:r>
            <a:r>
              <a:rPr lang="en-US" sz="3200" b="1" dirty="0" smtClean="0">
                <a:latin typeface="+mj-lt"/>
                <a:cs typeface="Arial Black" charset="0"/>
              </a:rPr>
              <a:t>|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 Black" charset="0"/>
              </a:rPr>
              <a:t> </a:t>
            </a:r>
            <a:r>
              <a:rPr lang="en-US" sz="3200" b="1" dirty="0" err="1" smtClean="0">
                <a:latin typeface="+mj-lt"/>
                <a:cs typeface="Arial Black" charset="0"/>
              </a:rPr>
              <a:t>rhannu</a:t>
            </a:r>
            <a:r>
              <a:rPr lang="en-US" sz="3200" b="1" dirty="0" smtClean="0">
                <a:latin typeface="+mj-lt"/>
                <a:cs typeface="Arial Black" charset="0"/>
              </a:rPr>
              <a:t> </a:t>
            </a:r>
            <a:r>
              <a:rPr lang="en-US" sz="3200" b="1" dirty="0" err="1" smtClean="0">
                <a:latin typeface="+mj-lt"/>
                <a:cs typeface="Arial Black" charset="0"/>
              </a:rPr>
              <a:t>cyfrifoldeb</a:t>
            </a:r>
            <a:endParaRPr lang="en-US" sz="3200" b="1" dirty="0">
              <a:latin typeface="+mj-lt"/>
              <a:cs typeface="Arial Black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5175" y="3791189"/>
            <a:ext cx="393332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err="1" smtClean="0">
                <a:solidFill>
                  <a:srgbClr val="FF6600"/>
                </a:solidFill>
                <a:latin typeface="Arial Black" charset="0"/>
                <a:cs typeface="Arial Black" charset="0"/>
              </a:rPr>
              <a:t>cyfiawnder</a:t>
            </a:r>
            <a:r>
              <a:rPr lang="en-US" sz="4000" b="1" dirty="0" smtClean="0">
                <a:solidFill>
                  <a:srgbClr val="FF6600"/>
                </a:solidFill>
                <a:latin typeface="Arial Black" charset="0"/>
                <a:cs typeface="Arial Black" charset="0"/>
              </a:rPr>
              <a:t> </a:t>
            </a:r>
          </a:p>
          <a:p>
            <a:pPr eaLnBrk="1" hangingPunct="1"/>
            <a:r>
              <a:rPr lang="en-US" sz="4000" b="1" dirty="0" err="1" smtClean="0">
                <a:solidFill>
                  <a:srgbClr val="FF6600"/>
                </a:solidFill>
                <a:latin typeface="Arial Black" charset="0"/>
                <a:cs typeface="Arial Black" charset="0"/>
              </a:rPr>
              <a:t>cymdeithasol</a:t>
            </a:r>
            <a:endParaRPr lang="en-US" sz="4000" b="1" dirty="0">
              <a:solidFill>
                <a:srgbClr val="FF6600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572961" y="6324601"/>
            <a:ext cx="1654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err="1" smtClean="0"/>
              <a:t>Powys</a:t>
            </a:r>
            <a:r>
              <a:rPr lang="en-US" sz="1400" dirty="0" smtClean="0"/>
              <a:t> Young </a:t>
            </a:r>
            <a:r>
              <a:rPr lang="en-US" sz="1400" dirty="0" err="1" smtClean="0"/>
              <a:t>Carers</a:t>
            </a:r>
            <a:endParaRPr lang="en-US" sz="1400" dirty="0"/>
          </a:p>
        </p:txBody>
      </p:sp>
      <p:pic>
        <p:nvPicPr>
          <p:cNvPr id="7" name="Picture 6" descr="Powys TC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379" y="4099618"/>
            <a:ext cx="4284971" cy="2529782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30513646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828800" y="4565650"/>
            <a:ext cx="6858000" cy="168275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1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ond</a:t>
            </a:r>
            <a:r>
              <a:rPr lang="en-US" sz="3100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nid</a:t>
            </a:r>
            <a:r>
              <a:rPr lang="en-US" sz="3100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yw</a:t>
            </a:r>
            <a:r>
              <a:rPr lang="en-US" sz="3100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cydgynhyrchu</a:t>
            </a:r>
            <a:r>
              <a:rPr lang="en-US" sz="3100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 Black"/>
                <a:cs typeface="Arial Black"/>
              </a:rPr>
              <a:t>yn</a:t>
            </a:r>
            <a:r>
              <a:rPr lang="is-IS" sz="3100" dirty="0" smtClean="0">
                <a:solidFill>
                  <a:srgbClr val="FF0000"/>
                </a:solidFill>
                <a:latin typeface="Arial Black"/>
                <a:cs typeface="Arial Black"/>
              </a:rPr>
              <a:t>…</a:t>
            </a:r>
            <a:r>
              <a:rPr lang="en-US" sz="3600" b="1" dirty="0" smtClean="0">
                <a:solidFill>
                  <a:srgbClr val="B547FF"/>
                </a:solidFill>
                <a:latin typeface="Arial Black"/>
                <a:cs typeface="Arial Black"/>
              </a:rPr>
              <a:t>	</a:t>
            </a:r>
            <a:r>
              <a:rPr lang="en-US" sz="3600" b="1" dirty="0">
                <a:solidFill>
                  <a:srgbClr val="B547FF"/>
                </a:solidFill>
                <a:latin typeface="Arial Black"/>
                <a:cs typeface="Arial Black"/>
              </a:rPr>
              <a:t/>
            </a:r>
            <a:br>
              <a:rPr lang="en-US" sz="3600" b="1" dirty="0">
                <a:solidFill>
                  <a:srgbClr val="B547FF"/>
                </a:solidFill>
                <a:latin typeface="Arial Black"/>
                <a:cs typeface="Arial Black"/>
              </a:rPr>
            </a:br>
            <a:r>
              <a:rPr lang="en-US" sz="3600" b="1" dirty="0" smtClean="0">
                <a:solidFill>
                  <a:srgbClr val="B547FF"/>
                </a:solidFill>
                <a:latin typeface="Arial Black"/>
                <a:cs typeface="Arial Black"/>
              </a:rPr>
              <a:t>	</a:t>
            </a:r>
            <a:r>
              <a:rPr lang="en-US" b="1" dirty="0" smtClean="0">
                <a:solidFill>
                  <a:srgbClr val="C448FF"/>
                </a:solidFill>
                <a:latin typeface="+mn-lt"/>
                <a:cs typeface="Arial Black"/>
              </a:rPr>
              <a:t>[</a:t>
            </a:r>
            <a:r>
              <a:rPr lang="en-US" b="1" dirty="0" err="1" smtClean="0">
                <a:solidFill>
                  <a:srgbClr val="C448FF"/>
                </a:solidFill>
                <a:latin typeface="+mn-lt"/>
                <a:cs typeface="Arial Black"/>
              </a:rPr>
              <a:t>rhybudd</a:t>
            </a:r>
            <a:r>
              <a:rPr lang="en-US" b="1" dirty="0" smtClean="0">
                <a:solidFill>
                  <a:srgbClr val="C448FF"/>
                </a:solidFill>
                <a:latin typeface="+mn-lt"/>
                <a:cs typeface="Arial Black"/>
              </a:rPr>
              <a:t> </a:t>
            </a:r>
            <a:r>
              <a:rPr lang="en-US" b="1" dirty="0" err="1" smtClean="0">
                <a:solidFill>
                  <a:srgbClr val="C448FF"/>
                </a:solidFill>
                <a:latin typeface="+mn-lt"/>
                <a:cs typeface="Arial Black"/>
              </a:rPr>
              <a:t>rhagdybio</a:t>
            </a:r>
            <a:r>
              <a:rPr lang="en-US" b="1" dirty="0" smtClean="0">
                <a:solidFill>
                  <a:srgbClr val="C448FF"/>
                </a:solidFill>
                <a:latin typeface="+mn-lt"/>
                <a:cs typeface="Arial Black"/>
              </a:rPr>
              <a:t>]</a:t>
            </a:r>
            <a:r>
              <a:rPr lang="en-US" sz="3200" b="1" dirty="0" smtClean="0">
                <a:solidFill>
                  <a:srgbClr val="FF0000"/>
                </a:solidFill>
                <a:latin typeface="Arial Black"/>
                <a:cs typeface="Arial Black"/>
              </a:rPr>
              <a:t>				</a:t>
            </a:r>
            <a:br>
              <a:rPr lang="en-US" sz="3200" b="1" dirty="0" smtClean="0">
                <a:solidFill>
                  <a:srgbClr val="FF0000"/>
                </a:solidFill>
                <a:latin typeface="Arial Black"/>
                <a:cs typeface="Arial Black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 Black"/>
                <a:cs typeface="Arial Black"/>
              </a:rPr>
              <a:t>		</a:t>
            </a:r>
            <a:endParaRPr lang="en-US" sz="2300" dirty="0">
              <a:solidFill>
                <a:srgbClr val="82C910"/>
              </a:solidFill>
              <a:latin typeface="+mj-lt"/>
              <a:cs typeface="Calibri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600" y="648729"/>
            <a:ext cx="7905882" cy="2475471"/>
            <a:chOff x="926971" y="2971800"/>
            <a:chExt cx="7905882" cy="2475471"/>
          </a:xfrm>
        </p:grpSpPr>
        <p:pic>
          <p:nvPicPr>
            <p:cNvPr id="5" name="Picture 2" descr="Screen Shot 2013-11-08 at 11.31.5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71" y="2971800"/>
              <a:ext cx="7905882" cy="2475471"/>
            </a:xfrm>
            <a:prstGeom prst="rect">
              <a:avLst/>
            </a:prstGeom>
            <a:noFill/>
            <a:ln w="38100" cmpd="sng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Callout 5"/>
            <p:cNvSpPr/>
            <p:nvPr/>
          </p:nvSpPr>
          <p:spPr>
            <a:xfrm>
              <a:off x="926971" y="3352800"/>
              <a:ext cx="1511429" cy="914400"/>
            </a:xfrm>
            <a:prstGeom prst="wedgeEllipseCallout">
              <a:avLst>
                <a:gd name="adj1" fmla="val -694"/>
                <a:gd name="adj2" fmla="val 6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y-GB" sz="1300" b="1" dirty="0" smtClean="0">
                <a:latin typeface="Calibri" charset="0"/>
              </a:endParaRPr>
            </a:p>
            <a:p>
              <a:pPr algn="ctr"/>
              <a:r>
                <a:rPr lang="cy-GB" sz="1300" b="1" dirty="0" smtClean="0">
                  <a:solidFill>
                    <a:schemeClr val="tx1"/>
                  </a:solidFill>
                  <a:latin typeface="Calibri" charset="0"/>
                </a:rPr>
                <a:t>gwerthfawrogi </a:t>
              </a:r>
            </a:p>
            <a:p>
              <a:pPr algn="ctr"/>
              <a:r>
                <a:rPr lang="cy-GB" sz="1300" b="1" dirty="0" smtClean="0">
                  <a:solidFill>
                    <a:schemeClr val="tx1"/>
                  </a:solidFill>
                  <a:latin typeface="Calibri" charset="0"/>
                </a:rPr>
                <a:t>ein </a:t>
              </a:r>
              <a:r>
                <a:rPr lang="cy-GB" sz="1300" b="1" dirty="0">
                  <a:solidFill>
                    <a:schemeClr val="tx1"/>
                  </a:solidFill>
                  <a:latin typeface="Calibri" charset="0"/>
                </a:rPr>
                <a:t>gilydd</a:t>
              </a: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2476500" y="3323193"/>
              <a:ext cx="1422464" cy="860577"/>
            </a:xfrm>
            <a:prstGeom prst="wedgeEllipseCallout">
              <a:avLst>
                <a:gd name="adj1" fmla="val -694"/>
                <a:gd name="adj2" fmla="val 6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y-GB" sz="1300" b="1" dirty="0" smtClean="0">
                <a:latin typeface="Calibri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cy-GB" sz="1400" dirty="0">
                  <a:solidFill>
                    <a:schemeClr val="tx1"/>
                  </a:solidFill>
                  <a:latin typeface="Calibri" charset="0"/>
                </a:rPr>
                <a:t>adeiladau ar ein </a:t>
              </a:r>
              <a:r>
                <a:rPr lang="cy-GB" sz="1400" b="1" dirty="0">
                  <a:solidFill>
                    <a:schemeClr val="tx1"/>
                  </a:solidFill>
                  <a:latin typeface="Calibri" charset="0"/>
                </a:rPr>
                <a:t>cryfderau</a:t>
              </a: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Oval Callout 7"/>
            <p:cNvSpPr/>
            <p:nvPr/>
          </p:nvSpPr>
          <p:spPr>
            <a:xfrm>
              <a:off x="4038600" y="3124200"/>
              <a:ext cx="1600200" cy="860577"/>
            </a:xfrm>
            <a:prstGeom prst="wedgeEllipseCallout">
              <a:avLst>
                <a:gd name="adj1" fmla="val -694"/>
                <a:gd name="adj2" fmla="val 6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y-GB" sz="1300" b="1" dirty="0" smtClean="0">
                <a:latin typeface="Calibri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cy-GB" sz="1200" dirty="0">
                  <a:solidFill>
                    <a:schemeClr val="tx1"/>
                  </a:solidFill>
                  <a:latin typeface="Calibri" charset="0"/>
                </a:rPr>
                <a:t>datblygu </a:t>
              </a:r>
              <a:r>
                <a:rPr lang="cy-GB" sz="1200" b="1" dirty="0">
                  <a:solidFill>
                    <a:schemeClr val="tx1"/>
                  </a:solidFill>
                  <a:latin typeface="Calibri" charset="0"/>
                </a:rPr>
                <a:t>rhwydweithiau cefnogaeth gan gymheiriaid</a:t>
              </a: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5648325" y="3276599"/>
              <a:ext cx="1600200" cy="860577"/>
            </a:xfrm>
            <a:prstGeom prst="wedgeEllipseCallout">
              <a:avLst>
                <a:gd name="adj1" fmla="val 17163"/>
                <a:gd name="adj2" fmla="val 623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y-GB" sz="1300" b="1" dirty="0" smtClean="0">
                <a:solidFill>
                  <a:schemeClr val="tx1"/>
                </a:solidFill>
                <a:latin typeface="Calibri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cy-GB" sz="1200" dirty="0">
                  <a:solidFill>
                    <a:schemeClr val="tx1"/>
                  </a:solidFill>
                  <a:latin typeface="Calibri" charset="0"/>
                </a:rPr>
                <a:t>perthnasoedd seiliedig ar </a:t>
              </a:r>
              <a:r>
                <a:rPr lang="cy-GB" sz="1200" b="1" dirty="0">
                  <a:solidFill>
                    <a:schemeClr val="tx1"/>
                  </a:solidFill>
                  <a:latin typeface="Calibri" charset="0"/>
                </a:rPr>
                <a:t>ymddiriedaeth</a:t>
              </a: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7315200" y="3333349"/>
              <a:ext cx="1517653" cy="813983"/>
            </a:xfrm>
            <a:prstGeom prst="wedgeEllipseCallout">
              <a:avLst>
                <a:gd name="adj1" fmla="val -1665"/>
                <a:gd name="adj2" fmla="val 692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cy-GB" sz="1300" b="1" dirty="0" smtClean="0">
                <a:solidFill>
                  <a:schemeClr val="tx1"/>
                </a:solidFill>
                <a:latin typeface="Calibri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cy-GB" sz="1300" b="1" dirty="0" err="1" smtClean="0">
                  <a:solidFill>
                    <a:schemeClr val="tx1"/>
                  </a:solidFill>
                  <a:latin typeface="Calibri" charset="0"/>
                </a:rPr>
                <a:t>Cydymddibyniaeth</a:t>
              </a:r>
              <a:endParaRPr lang="cy-GB" sz="1300" b="1" dirty="0" smtClean="0">
                <a:solidFill>
                  <a:schemeClr val="tx1"/>
                </a:solidFill>
                <a:latin typeface="Calibri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cy-GB" sz="1300" b="1" dirty="0" smtClean="0">
                  <a:solidFill>
                    <a:schemeClr val="tx1"/>
                  </a:solidFill>
                  <a:latin typeface="Calibri" charset="0"/>
                </a:rPr>
                <a:t> a </a:t>
              </a:r>
              <a:r>
                <a:rPr lang="cy-GB" sz="1300" b="1" dirty="0">
                  <a:solidFill>
                    <a:schemeClr val="tx1"/>
                  </a:solidFill>
                  <a:latin typeface="Calibri" charset="0"/>
                </a:rPr>
                <a:t>budd i bawb</a:t>
              </a:r>
              <a:endParaRPr lang="cy-GB" sz="1300" dirty="0">
                <a:solidFill>
                  <a:schemeClr val="tx1"/>
                </a:solidFill>
                <a:latin typeface="Calibri" charset="0"/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8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95300" y="173039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Rydym</a:t>
            </a:r>
            <a:r>
              <a:rPr lang="en-US" sz="32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yn</a:t>
            </a:r>
            <a:r>
              <a:rPr lang="en-US" sz="32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ei</a:t>
            </a:r>
            <a:r>
              <a:rPr lang="en-US" sz="32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wneud</a:t>
            </a:r>
            <a:r>
              <a:rPr lang="en-US" sz="32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yn</a:t>
            </a:r>
            <a:r>
              <a:rPr lang="en-US" sz="32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barod</a:t>
            </a:r>
            <a:r>
              <a:rPr lang="en-US" sz="32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…</a:t>
            </a:r>
            <a:endParaRPr lang="en-US" sz="32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38200" y="3048000"/>
            <a:ext cx="9150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 err="1" smtClean="0">
                <a:solidFill>
                  <a:srgbClr val="8458FF"/>
                </a:solidFill>
                <a:latin typeface="+mj-lt"/>
                <a:cs typeface="Arial Black"/>
              </a:rPr>
              <a:t>canolradd</a:t>
            </a:r>
            <a:r>
              <a:rPr lang="en-US" sz="2800" dirty="0" smtClean="0">
                <a:solidFill>
                  <a:srgbClr val="8458FF"/>
                </a:solidFill>
                <a:latin typeface="Arial Black"/>
                <a:cs typeface="Arial Black"/>
              </a:rPr>
              <a:t> </a:t>
            </a:r>
          </a:p>
          <a:p>
            <a:pPr marL="457200" indent="-457200" defTabSz="914400" eaLnBrk="1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GB" i="1" dirty="0" err="1" smtClean="0"/>
              <a:t>cydnabod</a:t>
            </a:r>
            <a:r>
              <a:rPr lang="en-GB" i="1" dirty="0" smtClean="0"/>
              <a:t> pa </a:t>
            </a:r>
            <a:r>
              <a:rPr lang="en-GB" i="1" dirty="0" err="1" smtClean="0"/>
              <a:t>ddefnyddwyr</a:t>
            </a:r>
            <a:r>
              <a:rPr lang="en-GB" i="1" dirty="0" smtClean="0"/>
              <a:t> </a:t>
            </a:r>
            <a:r>
              <a:rPr lang="en-GB" i="1" dirty="0" err="1" smtClean="0"/>
              <a:t>gwasanaethau</a:t>
            </a:r>
            <a:r>
              <a:rPr lang="en-GB" i="1" dirty="0" smtClean="0"/>
              <a:t> all </a:t>
            </a:r>
            <a:r>
              <a:rPr lang="en-GB" i="1" dirty="0" err="1" smtClean="0"/>
              <a:t>gynnig</a:t>
            </a:r>
            <a:r>
              <a:rPr lang="en-GB" i="1" dirty="0" smtClean="0"/>
              <a:t> </a:t>
            </a:r>
            <a:r>
              <a:rPr lang="en-GB" i="1" dirty="0" err="1" smtClean="0"/>
              <a:t>gwasanaethau</a:t>
            </a:r>
            <a:endParaRPr lang="en-GB" i="1" dirty="0" smtClean="0"/>
          </a:p>
          <a:p>
            <a:pPr marL="457200" indent="-457200" defTabSz="914400" eaLnBrk="1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GB" i="1" dirty="0" err="1" smtClean="0"/>
              <a:t>mae</a:t>
            </a:r>
            <a:r>
              <a:rPr lang="en-GB" i="1" dirty="0" smtClean="0"/>
              <a:t> </a:t>
            </a:r>
            <a:r>
              <a:rPr lang="en-GB" i="1" dirty="0" err="1" smtClean="0"/>
              <a:t>anghydbwysedd</a:t>
            </a:r>
            <a:r>
              <a:rPr lang="en-GB" i="1" dirty="0" smtClean="0"/>
              <a:t> </a:t>
            </a:r>
            <a:r>
              <a:rPr lang="en-GB" i="1" dirty="0" err="1" smtClean="0"/>
              <a:t>grym</a:t>
            </a:r>
            <a:r>
              <a:rPr lang="en-GB" i="1" dirty="0" smtClean="0"/>
              <a:t> </a:t>
            </a:r>
            <a:r>
              <a:rPr lang="en-GB" i="1" dirty="0" err="1" smtClean="0"/>
              <a:t>yn</a:t>
            </a:r>
            <a:r>
              <a:rPr lang="en-GB" i="1" dirty="0" smtClean="0"/>
              <a:t> </a:t>
            </a:r>
            <a:r>
              <a:rPr lang="en-GB" i="1" dirty="0" err="1" smtClean="0"/>
              <a:t>dal</a:t>
            </a:r>
            <a:r>
              <a:rPr lang="en-GB" i="1" dirty="0" smtClean="0"/>
              <a:t> i </a:t>
            </a:r>
            <a:r>
              <a:rPr lang="en-GB" i="1" dirty="0" err="1" smtClean="0"/>
              <a:t>fodoli</a:t>
            </a:r>
            <a:endParaRPr lang="en-GB" i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73150" y="4576459"/>
            <a:ext cx="8915400" cy="212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 Black"/>
              </a:rPr>
              <a:t>trawsnewidiol</a:t>
            </a:r>
            <a:r>
              <a:rPr lang="en-US" sz="28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</a:p>
          <a:p>
            <a:pPr marL="457200" indent="-457200" defTabSz="914400" eaLnBrk="1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GB" i="1" dirty="0" err="1" smtClean="0"/>
              <a:t>mae</a:t>
            </a:r>
            <a:r>
              <a:rPr lang="en-GB" i="1" dirty="0" smtClean="0"/>
              <a:t> </a:t>
            </a:r>
            <a:r>
              <a:rPr lang="en-GB" i="1" dirty="0" err="1" smtClean="0"/>
              <a:t>dinasyddion</a:t>
            </a:r>
            <a:r>
              <a:rPr lang="en-GB" i="1" dirty="0" smtClean="0"/>
              <a:t> </a:t>
            </a:r>
            <a:r>
              <a:rPr lang="en-GB" i="1" dirty="0" err="1" smtClean="0"/>
              <a:t>yn</a:t>
            </a:r>
            <a:r>
              <a:rPr lang="en-GB" i="1" dirty="0" smtClean="0"/>
              <a:t> </a:t>
            </a:r>
            <a:r>
              <a:rPr lang="en-GB" i="1" dirty="0" err="1" smtClean="0"/>
              <a:t>bartneriaid</a:t>
            </a:r>
            <a:r>
              <a:rPr lang="en-GB" i="1" dirty="0" smtClean="0"/>
              <a:t> </a:t>
            </a:r>
            <a:r>
              <a:rPr lang="en-GB" i="1" dirty="0" err="1" smtClean="0"/>
              <a:t>cyfartal</a:t>
            </a:r>
            <a:r>
              <a:rPr lang="en-GB" i="1" dirty="0" smtClean="0"/>
              <a:t> </a:t>
            </a:r>
            <a:r>
              <a:rPr lang="en-GB" i="1" dirty="0" err="1" smtClean="0"/>
              <a:t>ym</a:t>
            </a:r>
            <a:r>
              <a:rPr lang="en-GB" i="1" dirty="0" smtClean="0"/>
              <a:t> </a:t>
            </a:r>
            <a:r>
              <a:rPr lang="en-GB" i="1" dirty="0" err="1" smtClean="0"/>
              <a:t>mhob</a:t>
            </a:r>
            <a:r>
              <a:rPr lang="en-GB" i="1" dirty="0" smtClean="0"/>
              <a:t> </a:t>
            </a:r>
            <a:r>
              <a:rPr lang="en-GB" i="1" dirty="0" err="1" smtClean="0"/>
              <a:t>agwedd</a:t>
            </a:r>
            <a:r>
              <a:rPr lang="en-GB" i="1" dirty="0" smtClean="0"/>
              <a:t> </a:t>
            </a:r>
            <a:r>
              <a:rPr lang="en-GB" i="1" dirty="0" err="1" smtClean="0"/>
              <a:t>ar</a:t>
            </a:r>
            <a:r>
              <a:rPr lang="en-GB" i="1" dirty="0" smtClean="0"/>
              <a:t> </a:t>
            </a:r>
            <a:r>
              <a:rPr lang="en-GB" i="1" dirty="0" err="1" smtClean="0"/>
              <a:t>gomisiynu</a:t>
            </a:r>
            <a:r>
              <a:rPr lang="en-GB" i="1" dirty="0" smtClean="0"/>
              <a:t>, </a:t>
            </a:r>
            <a:r>
              <a:rPr lang="en-GB" i="1" dirty="0" err="1" smtClean="0"/>
              <a:t>cynllunio</a:t>
            </a:r>
            <a:r>
              <a:rPr lang="en-GB" i="1" dirty="0" smtClean="0"/>
              <a:t>, </a:t>
            </a:r>
            <a:r>
              <a:rPr lang="en-GB" i="1" dirty="0" err="1" smtClean="0"/>
              <a:t>cyflawni</a:t>
            </a:r>
            <a:r>
              <a:rPr lang="en-GB" i="1" dirty="0" smtClean="0"/>
              <a:t>, </a:t>
            </a:r>
            <a:r>
              <a:rPr lang="en-GB" i="1" dirty="0" err="1" smtClean="0"/>
              <a:t>gwerthuso</a:t>
            </a:r>
            <a:endParaRPr lang="en-GB" i="1" dirty="0" smtClean="0"/>
          </a:p>
          <a:p>
            <a:pPr marL="457200" indent="-457200" defTabSz="914400" eaLnBrk="1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GB" i="1" dirty="0" err="1" smtClean="0"/>
              <a:t>trawsnewid</a:t>
            </a:r>
            <a:r>
              <a:rPr lang="en-GB" i="1" dirty="0" smtClean="0"/>
              <a:t> </a:t>
            </a:r>
            <a:r>
              <a:rPr lang="en-GB" i="1" dirty="0" err="1" smtClean="0"/>
              <a:t>grym</a:t>
            </a:r>
            <a:r>
              <a:rPr lang="en-GB" i="1" dirty="0" smtClean="0"/>
              <a:t> a </a:t>
            </a:r>
            <a:r>
              <a:rPr lang="en-GB" i="1" smtClean="0"/>
              <a:t>rheolaeth</a:t>
            </a:r>
            <a:endParaRPr lang="en-GB" i="1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73150" y="1676401"/>
            <a:ext cx="8915400" cy="161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latin typeface="+mj-lt"/>
                <a:cs typeface="Arial Black"/>
              </a:rPr>
              <a:t>sylfaenol</a:t>
            </a:r>
            <a:r>
              <a:rPr lang="en-US" sz="2800" i="1" dirty="0" smtClean="0">
                <a:latin typeface="Arial Black"/>
                <a:cs typeface="Arial Black"/>
              </a:rPr>
              <a:t> 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  <a:defRPr/>
            </a:pPr>
            <a:r>
              <a:rPr lang="en-GB" i="1" dirty="0" err="1" smtClean="0"/>
              <a:t>mae</a:t>
            </a:r>
            <a:r>
              <a:rPr lang="en-GB" i="1" dirty="0" smtClean="0"/>
              <a:t> </a:t>
            </a:r>
            <a:r>
              <a:rPr lang="en-GB" i="1" dirty="0" err="1" smtClean="0"/>
              <a:t>cydnabod</a:t>
            </a:r>
            <a:r>
              <a:rPr lang="en-GB" i="1" dirty="0" smtClean="0"/>
              <a:t> </a:t>
            </a:r>
            <a:r>
              <a:rPr lang="en-GB" i="1" dirty="0" err="1" smtClean="0"/>
              <a:t>camau</a:t>
            </a:r>
            <a:r>
              <a:rPr lang="en-GB" i="1" dirty="0" smtClean="0"/>
              <a:t> </a:t>
            </a:r>
            <a:r>
              <a:rPr lang="en-GB" i="1" dirty="0" err="1" smtClean="0"/>
              <a:t>gweithredu</a:t>
            </a:r>
            <a:r>
              <a:rPr lang="en-GB" i="1" dirty="0" smtClean="0"/>
              <a:t> </a:t>
            </a:r>
            <a:r>
              <a:rPr lang="en-GB" i="1" dirty="0" err="1" smtClean="0"/>
              <a:t>pobl</a:t>
            </a:r>
            <a:r>
              <a:rPr lang="en-GB" i="1" dirty="0" smtClean="0"/>
              <a:t> </a:t>
            </a:r>
            <a:r>
              <a:rPr lang="en-GB" i="1" dirty="0" err="1" smtClean="0"/>
              <a:t>yn</a:t>
            </a:r>
            <a:r>
              <a:rPr lang="en-GB" i="1" dirty="0" smtClean="0"/>
              <a:t> </a:t>
            </a:r>
            <a:r>
              <a:rPr lang="en-GB" i="1" dirty="0" err="1" smtClean="0"/>
              <a:t>hanfodol</a:t>
            </a:r>
            <a:r>
              <a:rPr lang="en-GB" i="1" dirty="0" smtClean="0"/>
              <a:t> </a:t>
            </a:r>
            <a:r>
              <a:rPr lang="en-GB" i="1" dirty="0" err="1" smtClean="0"/>
              <a:t>i’r</a:t>
            </a:r>
            <a:r>
              <a:rPr lang="en-GB" i="1" dirty="0" smtClean="0"/>
              <a:t> </a:t>
            </a:r>
            <a:r>
              <a:rPr lang="en-GB" i="1" dirty="0" err="1" smtClean="0"/>
              <a:t>canlyniad</a:t>
            </a:r>
            <a:r>
              <a:rPr lang="en-GB" i="1" dirty="0" smtClean="0"/>
              <a:t> </a:t>
            </a:r>
            <a:r>
              <a:rPr lang="en-GB" i="1" dirty="0" err="1" smtClean="0"/>
              <a:t>dymunol</a:t>
            </a:r>
            <a:endParaRPr lang="en-GB" i="1" dirty="0" smtClean="0"/>
          </a:p>
          <a:p>
            <a:pPr>
              <a:lnSpc>
                <a:spcPct val="90000"/>
              </a:lnSpc>
              <a:defRPr/>
            </a:pPr>
            <a:endParaRPr lang="en-GB" sz="2800" i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300" y="7620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cs typeface="Arial Black" charset="0"/>
              </a:rPr>
              <a:t>Lefelau</a:t>
            </a:r>
            <a:r>
              <a:rPr lang="en-US" sz="3200" b="1" dirty="0" smtClean="0">
                <a:cs typeface="Arial Black" charset="0"/>
              </a:rPr>
              <a:t> </a:t>
            </a:r>
            <a:r>
              <a:rPr lang="en-US" sz="3200" b="1" dirty="0" err="1" smtClean="0">
                <a:cs typeface="Arial Black" charset="0"/>
              </a:rPr>
              <a:t>cydgynhyrchu</a:t>
            </a:r>
            <a:endParaRPr lang="en-US" sz="3200" b="1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772400" y="6321623"/>
            <a:ext cx="2362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/>
              <a:t>Needham &amp; </a:t>
            </a:r>
            <a:r>
              <a:rPr lang="en-US" sz="1400" dirty="0" err="1" smtClean="0"/>
              <a:t>Carr</a:t>
            </a:r>
            <a:r>
              <a:rPr lang="en-US" sz="1400" dirty="0" smtClean="0"/>
              <a:t>, 2009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4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Arbed</a:t>
            </a:r>
            <a:r>
              <a:rPr lang="en-US" sz="36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arian</a:t>
            </a:r>
            <a:r>
              <a:rPr lang="en-US" sz="36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yw’r</a:t>
            </a:r>
            <a:r>
              <a:rPr lang="en-US" sz="3600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 nod…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600202"/>
            <a:ext cx="8915400" cy="49529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y-GB" b="1" dirty="0" smtClean="0">
                <a:solidFill>
                  <a:srgbClr val="0000FF"/>
                </a:solidFill>
              </a:rPr>
              <a:t>Toriadau</a:t>
            </a:r>
            <a:endParaRPr lang="en-US" b="1" dirty="0" smtClean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err="1" smtClean="0"/>
              <a:t>Cydgynhyrchu</a:t>
            </a:r>
            <a:r>
              <a:rPr lang="en-US" dirty="0" smtClean="0"/>
              <a:t> </a:t>
            </a:r>
            <a:r>
              <a:rPr lang="en-US" dirty="0" err="1" smtClean="0"/>
              <a:t>cyfnewidiol</a:t>
            </a:r>
            <a:r>
              <a:rPr lang="en-US" dirty="0" smtClean="0"/>
              <a:t>: </a:t>
            </a:r>
            <a:r>
              <a:rPr lang="en-US" dirty="0" err="1" smtClean="0"/>
              <a:t>mewnbynnau’r</a:t>
            </a:r>
            <a:r>
              <a:rPr lang="en-US" dirty="0" smtClean="0"/>
              <a:t> sector </a:t>
            </a:r>
            <a:r>
              <a:rPr lang="en-US" dirty="0" err="1" smtClean="0"/>
              <a:t>cyhoeddus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cael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cyfnewid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dirty="0" smtClean="0"/>
              <a:t> </a:t>
            </a:r>
            <a:r>
              <a:rPr lang="en-US" dirty="0" err="1" smtClean="0"/>
              <a:t>fewnbynnau</a:t>
            </a:r>
            <a:r>
              <a:rPr lang="en-US" dirty="0" smtClean="0"/>
              <a:t> </a:t>
            </a:r>
            <a:r>
              <a:rPr lang="en-US" dirty="0" err="1" smtClean="0"/>
              <a:t>sy’n</a:t>
            </a:r>
            <a:r>
              <a:rPr lang="en-US" dirty="0" smtClean="0"/>
              <a:t> </a:t>
            </a:r>
            <a:r>
              <a:rPr lang="en-US" dirty="0" err="1" smtClean="0"/>
              <a:t>dod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dirty="0" smtClean="0"/>
              <a:t> </a:t>
            </a:r>
            <a:r>
              <a:rPr lang="en-US" dirty="0" err="1" smtClean="0"/>
              <a:t>ddefnyddwyr</a:t>
            </a:r>
            <a:r>
              <a:rPr lang="en-US" dirty="0" smtClean="0"/>
              <a:t> a/</a:t>
            </a:r>
            <a:r>
              <a:rPr lang="en-US" dirty="0" err="1" smtClean="0"/>
              <a:t>neu</a:t>
            </a:r>
            <a:r>
              <a:rPr lang="en-US" dirty="0" smtClean="0"/>
              <a:t> </a:t>
            </a:r>
            <a:r>
              <a:rPr lang="en-US" dirty="0" err="1" smtClean="0"/>
              <a:t>gymunedau</a:t>
            </a:r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err="1" smtClean="0">
                <a:solidFill>
                  <a:srgbClr val="0000FF"/>
                </a:solidFill>
              </a:rPr>
              <a:t>Trawsnewid</a:t>
            </a:r>
            <a:endParaRPr lang="en-US" b="1" dirty="0" smtClean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err="1" smtClean="0"/>
              <a:t>Cydgynhyrchu</a:t>
            </a:r>
            <a:r>
              <a:rPr lang="en-US" dirty="0" smtClean="0"/>
              <a:t> </a:t>
            </a:r>
            <a:r>
              <a:rPr lang="en-US" dirty="0" err="1" smtClean="0"/>
              <a:t>atodol</a:t>
            </a:r>
            <a:r>
              <a:rPr lang="en-US" dirty="0" smtClean="0"/>
              <a:t>: </a:t>
            </a:r>
            <a:r>
              <a:rPr lang="en-US" dirty="0" err="1" smtClean="0"/>
              <a:t>adnoddau’r</a:t>
            </a:r>
            <a:r>
              <a:rPr lang="en-US" dirty="0" smtClean="0"/>
              <a:t> sector </a:t>
            </a:r>
            <a:r>
              <a:rPr lang="en-US" dirty="0" err="1" smtClean="0"/>
              <a:t>cyhoeddus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cael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cyfuno</a:t>
            </a:r>
            <a:r>
              <a:rPr lang="en-US" dirty="0" smtClean="0"/>
              <a:t> </a:t>
            </a:r>
            <a:r>
              <a:rPr lang="en-US" dirty="0" err="1" smtClean="0"/>
              <a:t>ag</a:t>
            </a:r>
            <a:r>
              <a:rPr lang="en-US" dirty="0" smtClean="0"/>
              <a:t> </a:t>
            </a:r>
            <a:r>
              <a:rPr lang="en-US" dirty="0" err="1" smtClean="0"/>
              <a:t>adnoddau</a:t>
            </a:r>
            <a:r>
              <a:rPr lang="en-US" dirty="0" smtClean="0"/>
              <a:t> </a:t>
            </a:r>
            <a:r>
              <a:rPr lang="en-US" dirty="0" err="1" smtClean="0"/>
              <a:t>unigol</a:t>
            </a:r>
            <a:r>
              <a:rPr lang="en-US" dirty="0" smtClean="0"/>
              <a:t> a </a:t>
            </a:r>
            <a:r>
              <a:rPr lang="en-US" dirty="0" err="1" smtClean="0"/>
              <a:t>chymunedol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45208" y="6399312"/>
            <a:ext cx="2362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/>
              <a:t>New </a:t>
            </a:r>
            <a:r>
              <a:rPr lang="en-US" sz="1400" smtClean="0"/>
              <a:t>Economics Foundation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63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8854</TotalTime>
  <Words>3666</Words>
  <Application>Microsoft Office PowerPoint</Application>
  <PresentationFormat>A4 Paper (210x297 mm)</PresentationFormat>
  <Paragraphs>536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   Cydgynhyrchu ym maes iechyd a gofal cymdeithasol: beth, pam, sut</vt:lpstr>
      <vt:lpstr>  dull seiliedig ar asedau o ymdrin â gwasanaethau cyhoeddus sy’n galluogi dinasyddion a gweithwyr proffesiynol i  rannu pŵer a chydweithio mewn perthnasoedd cyfartal lle mae yna fudd  i bawb    </vt:lpstr>
      <vt:lpstr>yr economi graidd</vt:lpstr>
      <vt:lpstr>PowerPoint Presentation</vt:lpstr>
      <vt:lpstr>Egwyddorion cydgynhyrchu</vt:lpstr>
      <vt:lpstr>PowerPoint Presentation</vt:lpstr>
      <vt:lpstr>ond nid yw cydgynhyrchu yn…   [rhybudd rhagdybio]       </vt:lpstr>
      <vt:lpstr>Rydym yn ei wneud yn barod…</vt:lpstr>
      <vt:lpstr>Arbed arian yw’r nod…</vt:lpstr>
      <vt:lpstr>Dim ond gair arall am… ymgynghori / cydweithio / partneriaethau</vt:lpstr>
      <vt:lpstr>Dim ond gair arall am… ymgysylltu / cyfranogi </vt:lpstr>
      <vt:lpstr>llai o arian llai o staff mwy o alw</vt:lpstr>
      <vt:lpstr>y broblem ehangach…</vt:lpstr>
      <vt:lpstr>PowerPoint Presentation</vt:lpstr>
      <vt:lpstr>PowerPoint Presentation</vt:lpstr>
      <vt:lpstr>        </vt:lpstr>
      <vt:lpstr>        </vt:lpstr>
      <vt:lpstr>        </vt:lpstr>
      <vt:lpstr>        </vt:lpstr>
      <vt:lpstr>        </vt:lpstr>
      <vt:lpstr>        </vt:lpstr>
      <vt:lpstr>PowerPoint Presentation</vt:lpstr>
      <vt:lpstr>PowerPoint Presentation</vt:lpstr>
      <vt:lpstr>PowerPoint Presentation</vt:lpstr>
      <vt:lpstr>Cydgynhyrchu - effaith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1. Adeiladu o gryfderau    dull ymholi gwerthfawrogol    2. Defnyddio’ch asedau     ‘os defnyddiwn ni beth sydd gynnon     ni, mae gynnon ni beth sydd ei angen’     3. Gwneud beth sy’n bwysig    o allbynnau i ganlyniadau personol    </vt:lpstr>
      <vt:lpstr>Beth rydym ni’n ei wybod yn barod? Beth rydym yn ei wneud yn dda? Sut allwn ni wneud mwy o hynny?     </vt:lpstr>
      <vt:lpstr>eu mapio eu gwerthfawrogi eu meithrin eu defnyddio!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Bydd cydgynhyrchu yn…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Stephens</dc:creator>
  <cp:lastModifiedBy>Rachel Pitman</cp:lastModifiedBy>
  <cp:revision>899</cp:revision>
  <cp:lastPrinted>2017-01-03T14:10:11Z</cp:lastPrinted>
  <dcterms:created xsi:type="dcterms:W3CDTF">2013-10-28T14:03:42Z</dcterms:created>
  <dcterms:modified xsi:type="dcterms:W3CDTF">2017-02-03T15:08:17Z</dcterms:modified>
</cp:coreProperties>
</file>