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4"/>
  </p:notesMasterIdLst>
  <p:handoutMasterIdLst>
    <p:handoutMasterId r:id="rId45"/>
  </p:handoutMasterIdLst>
  <p:sldIdLst>
    <p:sldId id="256" r:id="rId3"/>
    <p:sldId id="316" r:id="rId4"/>
    <p:sldId id="258" r:id="rId5"/>
    <p:sldId id="259" r:id="rId6"/>
    <p:sldId id="260" r:id="rId7"/>
    <p:sldId id="261" r:id="rId8"/>
    <p:sldId id="263" r:id="rId9"/>
    <p:sldId id="304" r:id="rId10"/>
    <p:sldId id="282" r:id="rId11"/>
    <p:sldId id="284" r:id="rId12"/>
    <p:sldId id="285" r:id="rId13"/>
    <p:sldId id="290" r:id="rId14"/>
    <p:sldId id="286" r:id="rId15"/>
    <p:sldId id="287" r:id="rId16"/>
    <p:sldId id="288" r:id="rId17"/>
    <p:sldId id="315" r:id="rId18"/>
    <p:sldId id="311" r:id="rId19"/>
    <p:sldId id="265" r:id="rId20"/>
    <p:sldId id="267" r:id="rId21"/>
    <p:sldId id="266" r:id="rId22"/>
    <p:sldId id="268" r:id="rId23"/>
    <p:sldId id="270" r:id="rId24"/>
    <p:sldId id="313" r:id="rId25"/>
    <p:sldId id="275" r:id="rId26"/>
    <p:sldId id="318" r:id="rId27"/>
    <p:sldId id="276" r:id="rId28"/>
    <p:sldId id="277" r:id="rId29"/>
    <p:sldId id="320" r:id="rId30"/>
    <p:sldId id="278" r:id="rId31"/>
    <p:sldId id="279" r:id="rId32"/>
    <p:sldId id="306" r:id="rId33"/>
    <p:sldId id="314" r:id="rId34"/>
    <p:sldId id="291" r:id="rId35"/>
    <p:sldId id="293" r:id="rId36"/>
    <p:sldId id="307" r:id="rId37"/>
    <p:sldId id="310" r:id="rId38"/>
    <p:sldId id="298" r:id="rId39"/>
    <p:sldId id="299" r:id="rId40"/>
    <p:sldId id="300" r:id="rId41"/>
    <p:sldId id="321" r:id="rId42"/>
    <p:sldId id="317" r:id="rId4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ekiexo@gmail.com" initials="k" lastIdx="1" clrIdx="0">
    <p:extLst/>
  </p:cmAuthor>
  <p:cmAuthor id="2" name="kiekiexo@gmail.com" initials="k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06"/>
    <p:restoredTop sz="76607"/>
  </p:normalViewPr>
  <p:slideViewPr>
    <p:cSldViewPr snapToGrid="0" snapToObjects="1">
      <p:cViewPr>
        <p:scale>
          <a:sx n="63" d="100"/>
          <a:sy n="63" d="100"/>
        </p:scale>
        <p:origin x="-11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65F12-2C2D-4BDE-9089-86FFD2C910E2}" type="datetimeFigureOut">
              <a:rPr lang="en-GB" smtClean="0"/>
              <a:t>06/04/2016</a:t>
            </a:fld>
            <a:endParaRPr lang="cy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15CAA-0787-4D3F-B090-72EDF7598440}" type="slidenum">
              <a:rPr lang="en-GB" smtClean="0"/>
              <a:t>‹#›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17506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58B2A-1A7B-9A4F-8808-C3C50BA4E7BB}" type="datetimeFigureOut">
              <a:rPr lang="en-US" smtClean="0"/>
              <a:t>4/6/2016</a:t>
            </a:fld>
            <a:endParaRPr lang="cy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57D45-5FD8-5945-A322-C143E8118E14}" type="slidenum">
              <a:rPr lang="en-US" smtClean="0"/>
              <a:t>‹#›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541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563306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Y Ddeddf, Rhan 2, Adran 15 </a:t>
            </a:r>
            <a:r>
              <a:rPr lang="en-GB" b="1" baseline="0" dirty="0" smtClean="0"/>
              <a:t>Gwasanaethau ataliol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Rhan 2, </a:t>
            </a:r>
            <a:r>
              <a:rPr lang="en-GB" dirty="0" smtClean="0"/>
              <a:t>Côd Ymarfer</a:t>
            </a:r>
            <a:r>
              <a:rPr lang="en-GB" dirty="0" smtClean="0"/>
              <a:t>, Pennod 3, yn ymwneud â Gwasanaethau ataliol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r>
              <a:rPr lang="en-GB" altLang="en-US" dirty="0" smtClean="0"/>
              <a:t>Mae atal wrth galon rhaglen newid Llywodraeth Cymru ar gyfer gwasanaethau cymdeithasol. Dylai pobl fod yn rhan o gynllunio a gweithredu gwasanaethau ar bob lefel, o unigolion i'r boblogaeth gyfan. Rhaid i awdurdodau lleol geisio grymuso pobl i greu datrysiadau blaengar ar gyfer gohirio, atal a chwrdd ag anghenion gofal a chefnogaeth drwy rwydweithiau a chymunedau lleol. 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161. Tra gall awdurdodau lleol ddewis darparu rhai mathau o wasanaethau ataliol eu hunain, gall eraill gael eu darparu neu eu trefnu'n fwy effeithiol ar y cyd â phartneriaid lleol eraill, gan gynnwys y trydydd sector. 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188. Mae gan ofalwyr rôl allweddol yn yr ymagweddiad o wasanaeth ataliol o fewn ardal llywodraeth leol. Mae gofalwyr eu hunain yn darparu ffurf o wasanaeth ataliol. 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189. Dylai awdurdodau lleol felly helpu i sicrhau bod gofalwyr yn gallu byw eu bywydau eu hunain mor annibynnol â phosib. Mae hyn yn cynnwys bod yn ymwybodol o anghenion a deilliannau iechyd a llesiant y gofalwr, a'r gwasanaethau sydd ar gael yn lleol i ddiwallu'r anghenion â'r deilliannau hynny, gan gynnal rôl ataliol y gofalwr parthed gofalu a chynnig cefnogaeth i eraill.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14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392354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Y Ddeddf, Rhan 2, Adran 16 </a:t>
            </a:r>
            <a:r>
              <a:rPr lang="en-GB" b="1" baseline="0" dirty="0" smtClean="0"/>
              <a:t>Hyrwyddo mentrau cymdeithasol, cydweithfeydd, gwasanaethau dan arweiniad defnyddwyr a'r trydydd sector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Rhan2 o'r </a:t>
            </a:r>
            <a:r>
              <a:rPr lang="en-GB" dirty="0" smtClean="0"/>
              <a:t>Côd Ymarfer</a:t>
            </a:r>
            <a:r>
              <a:rPr lang="en-GB" dirty="0" smtClean="0"/>
              <a:t>, </a:t>
            </a:r>
            <a:r>
              <a:rPr lang="en-GB" dirty="0" smtClean="0"/>
              <a:t>Pennod </a:t>
            </a:r>
            <a:r>
              <a:rPr lang="en-GB" dirty="0" smtClean="0"/>
              <a:t>4, yn ymwneud â Mentrau cymdeithasol, cydweithfeydd a'r trydydd sector.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r>
              <a:rPr lang="en-GB" altLang="en-US" dirty="0" smtClean="0"/>
              <a:t>205. </a:t>
            </a:r>
            <a:r>
              <a:rPr lang="en-GB" altLang="en-US" b="1" dirty="0" smtClean="0"/>
              <a:t>Rhaid</a:t>
            </a:r>
            <a:r>
              <a:rPr lang="en-GB" altLang="en-US" dirty="0" smtClean="0"/>
              <a:t> i'r awdurdod lleol hyrwyddo cyfranogiad y bobl hynny y darperir y gwasanaethau gofal a chefnogaeth ataliol ar eu cyfer, wrth ddylunio a gweithredu'r ddarpariaeth honno.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15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392354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16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366817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Mae Rhan 3 o'r Ddeddf yn ymwneud ag </a:t>
            </a:r>
            <a:r>
              <a:rPr lang="en-GB" b="1" dirty="0" smtClean="0"/>
              <a:t>Asesu Anghenion Unigolion </a:t>
            </a:r>
            <a:r>
              <a:rPr lang="en-GB" dirty="0" smtClean="0"/>
              <a:t> </a:t>
            </a:r>
          </a:p>
          <a:p>
            <a:endParaRPr lang="en-GB" b="1" baseline="0" dirty="0" smtClean="0"/>
          </a:p>
          <a:p>
            <a:r>
              <a:rPr lang="en-GB" dirty="0" smtClean="0"/>
              <a:t>Mae'r Rheoliadau ar gyfer Rhan 3, Asesu Anghenion Unigolion, i'w gweld fan yma   </a:t>
            </a:r>
            <a:r>
              <a:rPr lang="en-GB" dirty="0" smtClean="0"/>
              <a:t>http://www.cgcymru.org.uk/rheoliadau-a-codau/</a:t>
            </a:r>
            <a:endParaRPr lang="en-GB" b="0" dirty="0" smtClean="0"/>
          </a:p>
          <a:p>
            <a:endParaRPr lang="en-GB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Rhan 3 o'r </a:t>
            </a:r>
            <a:r>
              <a:rPr lang="en-GB" dirty="0" smtClean="0"/>
              <a:t>Côd </a:t>
            </a:r>
            <a:r>
              <a:rPr lang="en-GB" dirty="0" smtClean="0"/>
              <a:t>Ymarfer ar Asesu Anghenion Unigolion i'w weld fan yma </a:t>
            </a:r>
            <a:r>
              <a:rPr lang="en-GB" dirty="0" smtClean="0"/>
              <a:t>http://gov.wales/docs/dhss/publications/151218part3cy.pdf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r>
              <a:rPr lang="en-GB" dirty="0" smtClean="0"/>
              <a:t>Caiff yr egwyddorion cyffredin eu hamlinellu'n llawn ym mharagraff 53 o'r </a:t>
            </a:r>
            <a:r>
              <a:rPr lang="en-GB" dirty="0" smtClean="0"/>
              <a:t>Côd </a:t>
            </a:r>
            <a:r>
              <a:rPr lang="en-GB" dirty="0" smtClean="0"/>
              <a:t>Ymarfer </a:t>
            </a:r>
            <a:endParaRPr lang="en-GB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17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768577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n.b.</a:t>
            </a:r>
            <a:r>
              <a:rPr lang="en-US" dirty="0" smtClean="0"/>
              <a:t> </a:t>
            </a:r>
            <a:r>
              <a:rPr lang="en-US" b="0" dirty="0" smtClean="0"/>
              <a:t>Ni ellir ystyried asesiadau gofalwyr ar wahan i asesiad priodol o'r unigolyn maen nhw'n gofalu amdano. 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Mae'r cyflwyniad hwn yn cyfeirio'n bennaf ar Asesiadau Gofalwyr OND er mwyn cynnig cymorth i ofalwyr, mae'n hanfodol bod y sawl maen nhw'n gofalu amdanynt yn derbyn gofal a chymorth perthnasol dan y Ddeddf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US" b="0" baseline="0" dirty="0" smtClean="0"/>
              <a:t> </a:t>
            </a:r>
            <a:r>
              <a:rPr lang="en-US" b="0" baseline="0" dirty="0" smtClean="0"/>
              <a:t>fydd yn aml (ond ddim bob amser) yn gofyn am asesiad priodol o'u hanghenion.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18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786485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19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6778133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20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6725417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Rhan 1. Mae'r gofynion hyn wedi'u hamlinellu ym mharagraff 15 o'r </a:t>
            </a:r>
            <a:r>
              <a:rPr lang="en-GB" dirty="0" smtClean="0"/>
              <a:t>Côd </a:t>
            </a:r>
            <a:r>
              <a:rPr lang="en-GB" dirty="0" smtClean="0"/>
              <a:t>Ymarfer ar gyfer Rhan 3. Maw hyn yn perthyn i'r deilliannau llesiant a ddisgrifir yn Rhan 2 o'r Ddeddf sy'n cynnwys cyfeiriad ar addysg, hyfforddiant a gweithgareddau hamdden.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Rhan 2. Mae'r gofynion hyn wedi'u hamlinellu ym mharagraff 23 o'r </a:t>
            </a:r>
            <a:r>
              <a:rPr lang="en-GB" dirty="0" smtClean="0"/>
              <a:t>Côd </a:t>
            </a:r>
            <a:r>
              <a:rPr lang="en-GB" dirty="0" smtClean="0"/>
              <a:t>Ymarfer ar gyfer Rhan 3.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21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756511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Mae'r gofynion hyn wedi'u hamlinellu ym mharagraff 37 o'r </a:t>
            </a:r>
            <a:r>
              <a:rPr lang="en-GB" dirty="0" smtClean="0"/>
              <a:t>Côd </a:t>
            </a:r>
            <a:r>
              <a:rPr lang="en-GB" dirty="0" smtClean="0"/>
              <a:t>Ymarfer ar gyfer Rhan 3. Serch hynny, mae'r </a:t>
            </a:r>
            <a:r>
              <a:rPr lang="en-GB" dirty="0" smtClean="0"/>
              <a:t>Côd </a:t>
            </a:r>
            <a:r>
              <a:rPr lang="en-GB" dirty="0" smtClean="0"/>
              <a:t>Ymarfer yn caniatáu'r canlynol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22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08348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23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927800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Mae yno o leiaf 370,000 o ofalwyr yng Nghymru, ond mae'n debygol bod y nifer gryn lawer uwch. Ymysg pobl ifanc </a:t>
            </a:r>
            <a:r>
              <a:rPr lang="en-GB" dirty="0" smtClean="0"/>
              <a:t>yn </a:t>
            </a:r>
            <a:r>
              <a:rPr lang="en-GB" dirty="0" smtClean="0"/>
              <a:t>unig, mae ymchwil yn awgrymu y gall y ffigwr cywir fod bedair gwaith yn uwch na'r hyn sy'n cael ei nodi yn y cyfrifiad (https://www.carers.org/news/bbc-research-shows-hidden-army-young-carers-could-be-four-times-high-official-figures) </a:t>
            </a:r>
          </a:p>
          <a:p>
            <a:endParaRPr lang="en-GB" baseline="0" dirty="0" smtClean="0"/>
          </a:p>
          <a:p>
            <a:r>
              <a:rPr lang="en-GB" dirty="0" smtClean="0"/>
              <a:t>Yn ôl cyfrifiad 2011, Castell-nedd Port Talbot sydd â'r ganran uchaf o ofalwyr yn y DU (http://www.ons.gov.uk/ons/rel/census/2011-census-analysis/provision-of-unpaid-care-in-england-and-wales--2011/art-provision-of-unpaid-care.html#tab-Key-Points)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9484073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24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768577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Mae Rhan 4 o'r Ddeddf yn ymwneud â </a:t>
            </a:r>
            <a:r>
              <a:rPr lang="en-GB" b="1" dirty="0" smtClean="0"/>
              <a:t>Diwallu Anghenion </a:t>
            </a:r>
            <a:endParaRPr lang="en-GB" b="1" baseline="0" dirty="0" smtClean="0"/>
          </a:p>
          <a:p>
            <a:endParaRPr lang="en-GB" b="1" baseline="0" dirty="0" smtClean="0"/>
          </a:p>
          <a:p>
            <a:r>
              <a:rPr lang="en-GB" dirty="0" smtClean="0"/>
              <a:t>Mae'r Rheoliadau ar gyfer Rhan 4, Diwallu Anghenion, i'w gweld fan yma   </a:t>
            </a:r>
            <a:endParaRPr lang="en-GB" dirty="0" smtClean="0"/>
          </a:p>
          <a:p>
            <a:r>
              <a:rPr lang="en-GB" dirty="0" smtClean="0"/>
              <a:t>http://www.cgcymru.org.uk/rheoliadau-a-codau/</a:t>
            </a:r>
          </a:p>
          <a:p>
            <a:endParaRPr lang="en-GB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Rhan 4 o'r </a:t>
            </a:r>
            <a:r>
              <a:rPr lang="en-GB" dirty="0" smtClean="0"/>
              <a:t>Côd </a:t>
            </a:r>
            <a:r>
              <a:rPr lang="en-GB" dirty="0" smtClean="0"/>
              <a:t>Ymarfer ar Ddiwallu Anghenion i'w weld fan yma </a:t>
            </a:r>
            <a:r>
              <a:rPr lang="en-GB" dirty="0" smtClean="0"/>
              <a:t>http://gov.wales/docs/phhs/publications/160106pt4cy.pdf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25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768577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dirty="0" smtClean="0"/>
              <a:t>Mae gan yr awdurdod lleol ddyletswydd i benderfynu os yw unrhyw angen a asesir yn cwrdd â'r meini prawf ar gyfer cymhwysedd, a'r hyn y gellir ei wneud i ddiwallu'r anghenion hynny a sut gellir cyflawni deilliannau personol.</a:t>
            </a:r>
          </a:p>
          <a:p>
            <a:pPr marL="0" indent="0">
              <a:buNone/>
            </a:pPr>
            <a:endParaRPr lang="cy-GB" sz="1200" dirty="0" smtClean="0"/>
          </a:p>
          <a:p>
            <a:pPr marL="0" indent="0">
              <a:buNone/>
            </a:pPr>
            <a:r>
              <a:rPr lang="en-GB" sz="1200" dirty="0" smtClean="0"/>
              <a:t>Wrth fynd ati i benderfynu ar gymhwysedd, RHAID i'r awdurdod lleol sicrhau bod y gofalwr yn rhan o'r broses (gallant wahodd rhywun o'u dewis i'w cynorthwyo).</a:t>
            </a:r>
          </a:p>
          <a:p>
            <a:pPr marL="0" indent="0">
              <a:buNone/>
            </a:pPr>
            <a:endParaRPr lang="cy-GB" sz="1200" dirty="0" smtClean="0"/>
          </a:p>
          <a:p>
            <a:pPr marL="0" indent="0">
              <a:buNone/>
            </a:pPr>
            <a:r>
              <a:rPr lang="en-GB" sz="1200" dirty="0" smtClean="0"/>
              <a:t>Rhaid i awdurdod lleol sicrhau bod y gofalwr yn cael ei gynnwys fel partner llawn mewn asesu i ba raddau maen nhw'n gallu diwallu eu deilliannau personol.</a:t>
            </a:r>
          </a:p>
          <a:p>
            <a:pPr marL="0" indent="0">
              <a:buNone/>
            </a:pPr>
            <a:endParaRPr lang="cy-GB" sz="1200" dirty="0" smtClean="0"/>
          </a:p>
          <a:p>
            <a:pPr marL="0" indent="0">
              <a:buNone/>
            </a:pPr>
            <a:r>
              <a:rPr lang="en-GB" sz="1200" dirty="0" smtClean="0"/>
              <a:t>Rhaid iddo sicrhau bod gallu gofalwr i ddarparu gofal yn gynaliadwy a'u bod yn cydymffurfio â'r ddyletswydd gyffredinol i hybu eu llesiant, gan gynnwys eu cynorthwyo i gael mynediad i wasanaethau cymunedol drwy wybodaeth, cyngor a chymorth.</a:t>
            </a:r>
          </a:p>
          <a:p>
            <a:pPr marL="0" indent="0">
              <a:buNone/>
            </a:pPr>
            <a:endParaRPr lang="cy-GB" sz="1200" dirty="0" smtClean="0"/>
          </a:p>
          <a:p>
            <a:pPr marL="0" indent="0">
              <a:buNone/>
            </a:pPr>
            <a:r>
              <a:rPr lang="en-GB" sz="1200" dirty="0" smtClean="0"/>
              <a:t>Wrth asesu'r person anabl, os oes angen an hynny, rhaid i'r awdurdod nodi holl anghenion y person anabl, gan gynnwys y rheiny a ystyrid i fod yn gymwys pe na bai'r gofalwr yn cwrdd â'r anghenion hynny.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26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768577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Ni ddylid defnyddio'r meini prawf ar gyfer cymhwysedd fel arf i orfodi gofalwyr i ddangos eu bod wedi rhoi cynnig ar bob math arall o gefnogaeth cyn bod yn gymwys i dderbyn cymorth gan yr awdurdod lleol.    </a:t>
            </a:r>
            <a:endParaRPr lang="en-GB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/>
              <a:t>Rhaid</a:t>
            </a:r>
            <a:r>
              <a:rPr lang="en-GB" sz="1200" dirty="0" smtClean="0"/>
              <a:t> i'r ymarferwr gofnodi sut caiff y deilliannau personol eu cyflawni ar yr arf asesu a chymhwysedd.  Mae hyn hefyd yn berthnasol i unrhyw anghenion a gaiff eu diwallu drwy wasanaethau eraill a'r ddarpariaeth o wybodaeth, cyngor a chymorth.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27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768577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Ni ddylid defnyddio'r meini prawf ar gyfer cymhwysedd fel arf i orfodi gofalwyr i ddangos eu bod wedi rhoi cynnig ar bob math arall o gefnogaeth cyn bod yn gymwys i dderbyn cymorth gan yr awdurdod lleol.    </a:t>
            </a:r>
            <a:endParaRPr lang="en-GB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/>
              <a:t>Rhaid</a:t>
            </a:r>
            <a:r>
              <a:rPr lang="en-GB" sz="1200" dirty="0" smtClean="0"/>
              <a:t> i'r ymarferwr gofnodi sut caiff y deilliannau personol eu cyflawni ar yr arf asesu a chymhwysedd. </a:t>
            </a:r>
            <a:r>
              <a:rPr lang="en-GB" sz="1200" dirty="0" smtClean="0"/>
              <a:t>Mae </a:t>
            </a:r>
            <a:r>
              <a:rPr lang="en-GB" sz="1200" dirty="0" smtClean="0"/>
              <a:t>hyn hefyd yn berthnasol i unrhyw anghenion a gaiff eu diwallu drwy wasanaethau eraill a'r ddarpariaeth o wybodaeth, cyngor a chymorth.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28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9377260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Rhaid datblygu'r cynllun cymorth mewn partneriaeth â'r gofalwr a sicrhau bod cytundeb o ran dealltwriaeth ynglŷn â sut caiff anghenion eu diwallu ac y cyflawnir deilliannau personol y gofalwyr</a:t>
            </a:r>
            <a:r>
              <a:rPr lang="en-GB" sz="1200" dirty="0" smtClean="0"/>
              <a:t>.</a:t>
            </a:r>
          </a:p>
          <a:p>
            <a:endParaRPr lang="en-GB" sz="1200" dirty="0" smtClean="0"/>
          </a:p>
          <a:p>
            <a:r>
              <a:rPr lang="en-GB" sz="1200" dirty="0" smtClean="0"/>
              <a:t>Rôl y cydlynydd fyd monitro darpariaeth y gwasanaethau a'r cymorth lle cytunir y bydd angen am hyn.</a:t>
            </a:r>
          </a:p>
          <a:p>
            <a:endParaRPr lang="en-GB" sz="1200" dirty="0" smtClean="0"/>
          </a:p>
          <a:p>
            <a:r>
              <a:rPr lang="en-GB" sz="1200" dirty="0" smtClean="0"/>
              <a:t>Rhaid </a:t>
            </a:r>
            <a:r>
              <a:rPr lang="en-GB" sz="1200" dirty="0" smtClean="0"/>
              <a:t>i'r awdurdod lleol roi copi o'r cynllun cymorth i'r gofalwr</a:t>
            </a:r>
          </a:p>
          <a:p>
            <a:r>
              <a:rPr lang="en-GB" sz="1200" dirty="0" smtClean="0"/>
              <a:t>Gellir rheoli cynllun cymorth drwy ddefnyddio Taliadau Uniongyrchol</a:t>
            </a:r>
          </a:p>
          <a:p>
            <a:r>
              <a:rPr lang="en-GB" sz="1200" dirty="0" smtClean="0"/>
              <a:t>Rhaid i gynllun cymorth gynnwys dyddiad eglur ar gyfer adolygiad, na all fod yn fwy na 12 mis</a:t>
            </a:r>
          </a:p>
          <a:p>
            <a:r>
              <a:rPr lang="en-GB" sz="1200" dirty="0" smtClean="0"/>
              <a:t>Ni ellir cau cynllun cymorth heb adolygiad</a:t>
            </a:r>
          </a:p>
          <a:p>
            <a:endParaRPr lang="en-GB" sz="1200" dirty="0" smtClean="0"/>
          </a:p>
          <a:p>
            <a:r>
              <a:rPr lang="en-GB" sz="1200" dirty="0" smtClean="0"/>
              <a:t>Hyd </a:t>
            </a:r>
            <a:r>
              <a:rPr lang="en-GB" sz="1200" dirty="0" smtClean="0"/>
              <a:t>yn oed os oes gan ofalwr gynllun cymorth, rhaid iddynt barhau i dderbyn cefnogaeth i gael gafael ar yr wybodaeth, cyngor a gwasanaeth </a:t>
            </a:r>
            <a:r>
              <a:rPr lang="en-GB" sz="1200" dirty="0" smtClean="0"/>
              <a:t>cymorth, </a:t>
            </a:r>
            <a:r>
              <a:rPr lang="en-GB" sz="1200" dirty="0" smtClean="0"/>
              <a:t>yn ogystal </a:t>
            </a:r>
            <a:r>
              <a:rPr lang="en-GB" sz="1200" dirty="0" smtClean="0"/>
              <a:t>â gwasanaethau </a:t>
            </a:r>
            <a:r>
              <a:rPr lang="en-GB" sz="1200" dirty="0" smtClean="0"/>
              <a:t>cymunedol ac ataliol</a:t>
            </a:r>
          </a:p>
          <a:p>
            <a:endParaRPr lang="en-GB" sz="1200" dirty="0" smtClean="0"/>
          </a:p>
          <a:p>
            <a:r>
              <a:rPr lang="en-GB" sz="1200" dirty="0" smtClean="0"/>
              <a:t>Rhaid </a:t>
            </a:r>
            <a:r>
              <a:rPr lang="en-GB" sz="1200" dirty="0" smtClean="0"/>
              <a:t>i'r awdurdod lleol wneud trefniadau i adolygu neu ail-asesu'n brydlon mewn achosion lle nad yw'n ymddangos bod y cynllun cyfredol yn cwrdd â gofynion. </a:t>
            </a:r>
            <a:r>
              <a:rPr lang="en-GB" sz="1200" dirty="0" smtClean="0"/>
              <a:t>Os </a:t>
            </a:r>
            <a:r>
              <a:rPr lang="en-GB" sz="1200" dirty="0" smtClean="0"/>
              <a:t>nad yw gofalwr bellach yn gallu neu'n fodlon darparu cymorth i'r person anabl, bydd angen ail-asesu cynllun y person anabl, a hynny ar frys, a chanfod os yw eu hanghenion yn cael eu diwallu drwy wasanaethau eraill.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29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768577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Mae newidiadau yn y rheoliadau yn y Ddeddf yn ei gwneud yn haws i ddefnyddio taliadau uniongyrchol mewn ffyrdd blaengar a chreadigol fel dull o alluogi pobl i gyflawni eu deilliannau llesiant personol. Mae hyn yn galluogi unigolion i gynnal eu hannibyniaeth, ynghyd â mwy o ddewis a llais cryfach o ran sut i ddiwallu eu hanghenion cymorth unigol</a:t>
            </a:r>
            <a:r>
              <a:rPr lang="en-GB" sz="1200" dirty="0" smtClean="0"/>
              <a:t>.</a:t>
            </a:r>
          </a:p>
          <a:p>
            <a:endParaRPr lang="en-GB" sz="1200" dirty="0" smtClean="0"/>
          </a:p>
          <a:p>
            <a:r>
              <a:rPr lang="en-GB" sz="1200" dirty="0" smtClean="0"/>
              <a:t>Bwriadwyd y darpariaethau newydd i wneud taliadau uniongyrchol yn fwy hyblyg, yn llai biwrocrataidd ac wedi'u canoli ar y person</a:t>
            </a:r>
            <a:r>
              <a:rPr lang="en-GB" sz="1200" dirty="0" smtClean="0"/>
              <a:t>.</a:t>
            </a:r>
          </a:p>
          <a:p>
            <a:endParaRPr lang="en-GB" sz="1200" dirty="0" smtClean="0"/>
          </a:p>
          <a:p>
            <a:r>
              <a:rPr lang="en-GB" sz="1200" dirty="0" smtClean="0"/>
              <a:t>RHAID i daliadau uniongyrchol fod ar gael ym mhob achos lle maen nhw'n galluogi deilliannau i gael eu cyflawni.  Rhaid i </a:t>
            </a:r>
            <a:r>
              <a:rPr lang="en-GB" sz="1200" dirty="0" smtClean="0"/>
              <a:t>ymarferwyr </a:t>
            </a:r>
            <a:r>
              <a:rPr lang="en-GB" sz="1200" dirty="0" smtClean="0"/>
              <a:t>fod yn flaengar a chreadigol, gan weithio mewn partneriaeth â gofalwyr ac eraill i alluogi'r gofalwr i gyflawni'r deilliannau sy'n bwysig iddyn nhw.</a:t>
            </a:r>
          </a:p>
          <a:p>
            <a:pPr marL="0" indent="0">
              <a:buNone/>
            </a:pPr>
            <a:endParaRPr lang="cy-GB" sz="1200" dirty="0" smtClean="0"/>
          </a:p>
          <a:p>
            <a:r>
              <a:rPr lang="en-GB" sz="1200" dirty="0" smtClean="0"/>
              <a:t>Ni all yr awdurdod lleol wrthod taliad uniongyrchol ar sail y ffaith fod y gofalwr yn ansicr ynglŷn â rheoli'r arian yma neu ei fod yn methu ei reoli.  </a:t>
            </a:r>
            <a:endParaRPr lang="en-GB" sz="1200" dirty="0" smtClean="0"/>
          </a:p>
          <a:p>
            <a:endParaRPr lang="en-GB" sz="1200" dirty="0" smtClean="0"/>
          </a:p>
          <a:p>
            <a:r>
              <a:rPr lang="en-GB" sz="1200" dirty="0" smtClean="0"/>
              <a:t>Ni ellir ond gwrthod taliadau uniongyrchol mewn achosion, yn dilyn archwilio manwl, ei bod yn ymddangos na fyddent yn sicrhau'r deilliannau llesiant </a:t>
            </a:r>
            <a:r>
              <a:rPr lang="en-GB" sz="1200" dirty="0" smtClean="0"/>
              <a:t>angenrheidiol.</a:t>
            </a:r>
          </a:p>
          <a:p>
            <a:endParaRPr lang="en-GB" sz="1200" dirty="0" smtClean="0"/>
          </a:p>
          <a:p>
            <a:r>
              <a:rPr lang="en-GB" sz="1200" dirty="0" smtClean="0"/>
              <a:t>Cynhelir adolygiad </a:t>
            </a:r>
            <a:r>
              <a:rPr lang="en-GB" sz="1200" dirty="0" smtClean="0"/>
              <a:t>chwe </a:t>
            </a:r>
            <a:r>
              <a:rPr lang="en-GB" sz="1200" dirty="0" smtClean="0"/>
              <a:t>mis ar ôl gwneud y taliad cyntaf, a phob 12 mis ar ôl hynny, oni fydd yr awdurdod lleol, y derbynnydd neu berson addas yn ystyried hynny i fod yn angenrheidiol.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30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768577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Ni all yr awdurdod lleol wrthod taliad uniongyrchol ar sail y ffaith fod y gofalwr yn ansicr ynglŷn â rheoli'r arian yma neu ei fod yn methu ei reoli.  </a:t>
            </a:r>
          </a:p>
          <a:p>
            <a:endParaRPr lang="cy-GB" sz="1200" dirty="0" smtClean="0"/>
          </a:p>
          <a:p>
            <a:r>
              <a:rPr lang="en-GB" sz="1200" dirty="0" smtClean="0"/>
              <a:t>Ni ellir ond gwrthod taliadau uniongyrchol mewn achosion, yn dilyn archwilio manwl, ei bod yn ymddangos na fyddent yn sicrhau'r deilliannau llesiant </a:t>
            </a:r>
            <a:r>
              <a:rPr lang="en-GB" sz="1200" dirty="0" smtClean="0"/>
              <a:t>angenrheidiol.</a:t>
            </a:r>
            <a:endParaRPr lang="en-GB" sz="1200" dirty="0" smtClean="0"/>
          </a:p>
          <a:p>
            <a:endParaRPr lang="cy-GB" sz="1200" dirty="0" smtClean="0"/>
          </a:p>
          <a:p>
            <a:r>
              <a:rPr lang="en-GB" sz="1200" dirty="0" smtClean="0"/>
              <a:t>Cynhelir adolygiad </a:t>
            </a:r>
            <a:r>
              <a:rPr lang="en-GB" sz="1200" dirty="0" smtClean="0"/>
              <a:t>chwe </a:t>
            </a:r>
            <a:r>
              <a:rPr lang="en-GB" sz="1200" dirty="0" smtClean="0"/>
              <a:t>mis ar ôl gwneud y taliad cyntaf, a phob 12 mis ar ôl hynny, oni fydd yr awdurdod lleol, y derbynnydd neu berson addas yn ystyried hynny i fod yn angenrheidiol.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31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5791952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32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2191160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Rhan 5 o'r </a:t>
            </a:r>
            <a:r>
              <a:rPr lang="en-GB" dirty="0" smtClean="0"/>
              <a:t>Ddeddf </a:t>
            </a:r>
            <a:r>
              <a:rPr lang="en-GB" dirty="0" smtClean="0"/>
              <a:t>yn ymwneud â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</a:rPr>
              <a:t>Chodi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</a:rPr>
              <a:t>Ffioedd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</a:rPr>
              <a:t>ac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</a:rPr>
              <a:t>Asesiadau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</a:rPr>
              <a:t>Ariannol</a:t>
            </a:r>
            <a:r>
              <a:rPr lang="en-GB" dirty="0" smtClean="0"/>
              <a:t> </a:t>
            </a:r>
            <a:endParaRPr lang="en-GB" b="1" baseline="0" dirty="0" smtClean="0"/>
          </a:p>
          <a:p>
            <a:endParaRPr lang="en-GB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Mae'r Rheoliadau ar gyfer Rhan 5</a:t>
            </a:r>
            <a:r>
              <a:rPr lang="en-GB" b="0" baseline="0" dirty="0" smtClean="0"/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</a:rPr>
              <a:t>Codi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</a:rPr>
              <a:t>Ffioedd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</a:rPr>
              <a:t>ac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</a:rPr>
              <a:t>Asesiadau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</a:rPr>
              <a:t>Ariannol </a:t>
            </a:r>
            <a:r>
              <a:rPr lang="en-GB" b="0" dirty="0" smtClean="0"/>
              <a:t>ar gael fan yma </a:t>
            </a:r>
            <a:r>
              <a:rPr lang="en-GB" b="0" dirty="0" smtClean="0"/>
              <a:t>http://www.cgcymru.org.uk/rheoliadau-a-codau/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Rhan 5 o'r </a:t>
            </a:r>
            <a:r>
              <a:rPr lang="en-GB" dirty="0" smtClean="0"/>
              <a:t>Côd </a:t>
            </a:r>
            <a:r>
              <a:rPr lang="en-GB" dirty="0" smtClean="0"/>
              <a:t>Ymarfer </a:t>
            </a:r>
            <a:r>
              <a:rPr lang="en-GB" dirty="0" smtClean="0"/>
              <a:t>ar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</a:rPr>
              <a:t>Godi Ffioedd ac Asesiadau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</a:rPr>
              <a:t>Ariannol </a:t>
            </a:r>
            <a:r>
              <a:rPr lang="en-GB" dirty="0" smtClean="0"/>
              <a:t>ar gael fan yma </a:t>
            </a:r>
            <a:r>
              <a:rPr lang="en-GB" dirty="0" smtClean="0"/>
              <a:t>http://gov.wales/docs/phhs/publications/160106pt45cy.pdf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RHAID i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awdurdodau lleol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, pan fyddant yn ymarfer eu swyddogaethau gwasanaethau cymdeithasol, weithredu yn unol â gofynion y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Côd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.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NID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YW Adran 147 (eithriadau i ofynion y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Côd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) yn berthnasol i unrhyw ofynion a gynhwysir yn y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Côd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. Dylid ystyried cyfeiriadau yn y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Côd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ac atodlenni at 'ofal a chefnogaeth' i gynnwys cyfeiriad at 'gefnogaeth i ofalwyr'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33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913206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5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8269009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Wrth wneud penderfyniad ynglŷn â chodi tâl, a gosod beth fyddai lefel briodol ar gyfer tâl, RHAID i awdurdod lleol ystyried sut mae'n bwriadu mynegi'r ffordd mae'n gosod gwerth ar ofalwyr o fewn y gymuned leol fel partneriaid mewn gofal, a chydnabod y cyfraniad sylweddol a wneir gan ofalwyr.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Mae gofalwyr yn helpu i gynnal iechyd a llesiant y sawl maen nhw'n gofalu amdano, maent yn cynorthwyo annibyniaeth y person hwnnw ac yn eu galluogi i aros yn eu cartrefi eu hunain yn hwy.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Mae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gofalwyr yn cwrdd ag anghenion cymwys yr unigolyn y byddai gofyn i'r awdrudod lleol fel arall eu diwallu; dyma pam bod RHAID i awdurdodau lleol ystyried yn ofalus beth fyddai effaith tebygol codi tâl ar barodrwydd y gofalwr i barhau i ddarparu gofal.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34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939991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Wrth wneud penderfyniad ynglŷn â chodi tâl, a gosod beth fyddai lefel briodol ar gyfer tâl, RHAID i awdurdod lleol ystyried sut mae'n bwriadu mynegi'r ffordd mae'n gosod gwerth ar ofalwyr o fewn y gymuned leol fel partneriaid mewn gofal, a chydnabod y cyfraniad sylweddol a wneir gan ofalwyr.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Mae gofalwyr yn helpu i gynnal iechyd a llesiant y sawl maen nhw'n gofalu amdano, maent yn cynorthwyo annibyniaeth y person hwnnw ac yn eu galluogi i aros yn eu cartrefi eu hunain yn hwy.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Mae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</a:rPr>
              <a:t>gofalwyr yn cwrdd ag anghenion cymwys yr unigolyn y byddai gofyn i'r awdurdod lleol fel arall eu diwallu; dyma pam bod RHAID i awdurdodau lleol ystyried yn ofalus beth fyddai effaith tebygol codi tâl ar barodrwydd y gofalwr i barhau i ddarparu gofal.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35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997032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36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0708022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Rhan 10 o'r Ddeddf yn ymwneud â </a:t>
            </a:r>
            <a:r>
              <a:rPr lang="en-GB" b="1" dirty="0" smtClean="0"/>
              <a:t>Chwynion, </a:t>
            </a:r>
            <a:r>
              <a:rPr lang="en-GB" b="1" dirty="0" smtClean="0"/>
              <a:t>Sylwadau </a:t>
            </a:r>
            <a:r>
              <a:rPr lang="en-GB" b="1" dirty="0" smtClean="0"/>
              <a:t>a Gwasanaethau Eiriolaeth </a:t>
            </a:r>
            <a:endParaRPr lang="en-GB" b="1" baseline="0" dirty="0" smtClean="0"/>
          </a:p>
          <a:p>
            <a:endParaRPr lang="en-GB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gan Lywodraeth Cymru'r pŵer i wneud rheoliadau ond nid oes ar hyn o bryd unrhyw reoliadau parthed </a:t>
            </a:r>
            <a:r>
              <a:rPr lang="en-GB" dirty="0" smtClean="0"/>
              <a:t>cwynion</a:t>
            </a:r>
            <a:endParaRPr lang="en-GB" dirty="0" smtClean="0"/>
          </a:p>
          <a:p>
            <a:endParaRPr lang="en-GB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Rhan 10 o'r </a:t>
            </a:r>
            <a:r>
              <a:rPr lang="en-GB" dirty="0" smtClean="0"/>
              <a:t>Côd </a:t>
            </a:r>
            <a:r>
              <a:rPr lang="en-GB" dirty="0" smtClean="0"/>
              <a:t>Ymarfer ar Eiriolaeth i'w weld fan yma </a:t>
            </a:r>
            <a:r>
              <a:rPr lang="en-GB" dirty="0" smtClean="0"/>
              <a:t>http://gov.wales/docs/dhss/publications/151218part10cy.pdf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37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6039382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38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3121803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39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8216147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40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31218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Mae'r diffiniad newydd o ofalwr yn arwyddocâol, gan ei fod yn ehangu'r grŵp o bobl gymwys am asesiad a chynlluniau cymorth i ofalwyr.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6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746964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Mae Rhan 2 o'r Ddeddf, </a:t>
            </a:r>
            <a:r>
              <a:rPr lang="en-GB" dirty="0" smtClean="0"/>
              <a:t>Adrannau </a:t>
            </a:r>
            <a:r>
              <a:rPr lang="en-GB" dirty="0" smtClean="0"/>
              <a:t>5-18, yn ymwneud â </a:t>
            </a:r>
            <a:r>
              <a:rPr lang="en-GB" b="1" dirty="0" smtClean="0"/>
              <a:t>Swyddogaethau Cyffredinol</a:t>
            </a:r>
          </a:p>
          <a:p>
            <a:endParaRPr lang="en-GB" b="1" baseline="0" dirty="0" smtClean="0"/>
          </a:p>
          <a:p>
            <a:r>
              <a:rPr lang="en-GB" b="0" baseline="0" dirty="0" smtClean="0"/>
              <a:t>Mae'r Rheoliadau ar gyfer Rhan 2, Swyddogaethau Cyffredinol, i'w gweld fan yma   </a:t>
            </a:r>
            <a:r>
              <a:rPr lang="en-GB" b="0" baseline="0" dirty="0" smtClean="0"/>
              <a:t>http://www.cgcymru.org.uk/rheoliadau-a-codau/</a:t>
            </a:r>
            <a:endParaRPr lang="en-GB" b="0" baseline="0" dirty="0" smtClean="0"/>
          </a:p>
          <a:p>
            <a:r>
              <a:rPr lang="en-GB" b="0" baseline="0" dirty="0" smtClean="0"/>
              <a:t>(Asesiadau poblogaeth, Trefniadau partneriaeth, </a:t>
            </a:r>
            <a:r>
              <a:rPr lang="en-GB" b="0" baseline="0" dirty="0" smtClean="0"/>
              <a:t>Mentrau </a:t>
            </a:r>
            <a:r>
              <a:rPr lang="en-GB" b="0" baseline="0" dirty="0" smtClean="0"/>
              <a:t>gymdeithasol, cydweithfeydd a'r trydydd sector)</a:t>
            </a:r>
          </a:p>
          <a:p>
            <a:endParaRPr lang="en-GB" b="1" baseline="0" dirty="0" smtClean="0"/>
          </a:p>
          <a:p>
            <a:r>
              <a:rPr lang="en-GB" dirty="0" smtClean="0"/>
              <a:t>Mae Rhan 2, </a:t>
            </a:r>
            <a:r>
              <a:rPr lang="en-GB" dirty="0" smtClean="0"/>
              <a:t>Côd Swyddogaethau Cyffredinol </a:t>
            </a:r>
            <a:r>
              <a:rPr lang="en-GB" dirty="0" smtClean="0"/>
              <a:t>ar gael fan hyn </a:t>
            </a:r>
            <a:r>
              <a:rPr lang="en-GB" dirty="0" smtClean="0"/>
              <a:t>http://gov.wales/docs/dhss/publications/151218part2cy.pdf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9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616719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dirty="0" smtClean="0"/>
              <a:t>Mae Rhan 2, </a:t>
            </a:r>
            <a:r>
              <a:rPr lang="cy-GB" dirty="0" smtClean="0"/>
              <a:t>Côd Ymarfer</a:t>
            </a:r>
            <a:r>
              <a:rPr lang="cy-GB" dirty="0" smtClean="0"/>
              <a:t>, Pennod 1, yn ymwneud â </a:t>
            </a:r>
            <a:r>
              <a:rPr lang="cy-GB" dirty="0" smtClean="0"/>
              <a:t>llesiant </a:t>
            </a:r>
            <a:r>
              <a:rPr lang="cy-GB" dirty="0" smtClean="0"/>
              <a:t>a dyletswyddau trosfwaol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altLang="en-US" b="1" baseline="0" dirty="0" smtClean="0"/>
              <a:t>n.b.</a:t>
            </a:r>
            <a:r>
              <a:rPr lang="cy-GB" dirty="0" smtClean="0"/>
              <a:t> </a:t>
            </a:r>
            <a:r>
              <a:rPr lang="cy-GB" altLang="en-US" baseline="0" dirty="0" smtClean="0"/>
              <a:t>para </a:t>
            </a:r>
            <a:r>
              <a:rPr lang="cy-GB" altLang="en-US" dirty="0" smtClean="0"/>
              <a:t>54. Rhaid i unigolyn sy'n gweithredu swyddogaethau dan y Ddeddf parthed unigolyn, gydymffurfio â'r </a:t>
            </a:r>
            <a:r>
              <a:rPr lang="cy-GB" altLang="en-US" b="1" dirty="0" smtClean="0"/>
              <a:t>dyletswyddau trosfwaol</a:t>
            </a:r>
            <a:r>
              <a:rPr lang="cy-GB" altLang="en-US" dirty="0" smtClean="0"/>
              <a:t>.</a:t>
            </a:r>
            <a:r>
              <a:rPr lang="cy-GB" dirty="0" smtClean="0"/>
              <a:t> </a:t>
            </a:r>
            <a:endParaRPr lang="cy-GB" altLang="en-US" dirty="0" smtClean="0"/>
          </a:p>
          <a:p>
            <a:endParaRPr lang="cy-GB" dirty="0" smtClean="0"/>
          </a:p>
          <a:p>
            <a:r>
              <a:rPr lang="cy-GB" dirty="0" smtClean="0"/>
              <a:t>Y Ddeddf, Rhan 2, Adran 7 </a:t>
            </a:r>
            <a:r>
              <a:rPr lang="cy-GB" b="1" dirty="0" smtClean="0"/>
              <a:t>Egwyddorion a Chytundeb y Cenhedloedd Unedig (CU)</a:t>
            </a:r>
            <a:r>
              <a:rPr lang="cy-GB" dirty="0" smtClean="0"/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cy-GB" dirty="0" smtClean="0"/>
              <a:t> </a:t>
            </a:r>
            <a:r>
              <a:rPr lang="cy-GB" dirty="0" smtClean="0"/>
              <a:t>rhaid i unigolyn sy'n gweithredu swyddogaethau parthed oedolion dan y Ddeddf roi llawn ystyriaeth i Egwyddorion y CU er Pobl Hŷn 1991 ac yn achos plentyn, Cytundeb y CU er Hawliau'r Plentyn </a:t>
            </a:r>
            <a:r>
              <a:rPr lang="cy-GB" dirty="0" smtClean="0"/>
              <a:t>1989.</a:t>
            </a:r>
            <a:endParaRPr lang="cy-GB" dirty="0" smtClean="0"/>
          </a:p>
          <a:p>
            <a:endParaRPr lang="cy-GB" dirty="0" smtClean="0"/>
          </a:p>
          <a:p>
            <a:r>
              <a:rPr lang="cy-GB" altLang="en-US" dirty="0" smtClean="0"/>
              <a:t>I lawer o siaradwyr y Gymraeg, mae'r iaith yn elfen annatod o'r gofal a roddir iddynt, a bydd sicrhau hawliau'n ymwneud bod yn gallu defnyddio eu hiaith eu hunain i gyfathrebu a chyfranogi yn eu gofal fel partneriaid cyfartal. Mae Fframwaith Gweithredu ar Fyw'n Annibynnol Llywodraeth Cymru sy'n mynegi hawliau pobol anabl i gyfranogi'n llawn ym mhob agwedd o fywyd ar gael yn: </a:t>
            </a:r>
          </a:p>
          <a:p>
            <a:r>
              <a:rPr lang="cy-GB" altLang="en-US" dirty="0" smtClean="0"/>
              <a:t>http://gov.wales/topics/people-and-communities/equalitydiversity/rightsequality/disability/framework-for-action/?lang=en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10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392354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Y Ddeddf, Rhan 2, Adran 8 Rhaid i Weinidogion Cymru gyflwyno datganiad parthed llesiant (a) pobl yng Nghymru sydd angen gofal a </a:t>
            </a:r>
            <a:r>
              <a:rPr lang="en-GB" altLang="en-US" dirty="0" smtClean="0"/>
              <a:t>chymorth </a:t>
            </a:r>
            <a:r>
              <a:rPr lang="en-GB" altLang="en-US" dirty="0" smtClean="0"/>
              <a:t>a (b) </a:t>
            </a:r>
            <a:r>
              <a:rPr lang="en-GB" altLang="en-US" baseline="0" dirty="0" smtClean="0">
                <a:solidFill>
                  <a:srgbClr val="FF0000"/>
                </a:solidFill>
              </a:rPr>
              <a:t>gofalwyr</a:t>
            </a:r>
            <a:r>
              <a:rPr lang="en-GB" altLang="en-US" baseline="0" dirty="0" smtClean="0"/>
              <a:t> yng Nghymru sydd angen cymorth. </a:t>
            </a:r>
          </a:p>
          <a:p>
            <a:r>
              <a:rPr lang="en-GB" altLang="en-US" baseline="0" dirty="0" smtClean="0"/>
              <a:t>Gellir gweld </a:t>
            </a:r>
            <a:r>
              <a:rPr lang="en-GB" altLang="en-US" b="1" baseline="0" dirty="0" smtClean="0"/>
              <a:t>Datganiad Llesiant</a:t>
            </a:r>
            <a:r>
              <a:rPr lang="en-GB" altLang="en-US" baseline="0" dirty="0" smtClean="0"/>
              <a:t> Llywodraeth Cymru fan yma </a:t>
            </a:r>
            <a:r>
              <a:rPr lang="en-GB" altLang="en-US" baseline="0" dirty="0" smtClean="0"/>
              <a:t>http://gov.wales/topics/health/publications/socialcare/strategies/statement/?skip=1&amp;lang=cy</a:t>
            </a:r>
          </a:p>
          <a:p>
            <a:endParaRPr lang="en-GB" altLang="en-US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b="1" baseline="0" dirty="0" smtClean="0"/>
              <a:t>n.b.</a:t>
            </a:r>
            <a:r>
              <a:rPr lang="en-GB" dirty="0" smtClean="0"/>
              <a:t> </a:t>
            </a:r>
            <a:r>
              <a:rPr lang="en-GB" altLang="en-US" sz="1200" dirty="0" smtClean="0">
                <a:latin typeface="Arial" charset="0"/>
              </a:rPr>
              <a:t>Bydd llesiant wrth galon y </a:t>
            </a:r>
            <a:r>
              <a:rPr lang="en-GB" altLang="en-US" sz="1200" b="1" dirty="0" smtClean="0">
                <a:latin typeface="Arial" charset="0"/>
              </a:rPr>
              <a:t>broses asesu</a:t>
            </a:r>
            <a:r>
              <a:rPr lang="en-GB" altLang="en-US" sz="1200" dirty="0" smtClean="0">
                <a:latin typeface="Arial" charset="0"/>
              </a:rPr>
              <a:t>. Rhaid i unrhyw unigolyn sy'n gweithredu swyddogaethau dan y Ddeddf geisio hyrwyddo llesiant y bobl sydd angen gofal a </a:t>
            </a:r>
            <a:r>
              <a:rPr lang="en-GB" altLang="en-US" sz="1200" dirty="0" smtClean="0">
                <a:latin typeface="Arial" charset="0"/>
              </a:rPr>
              <a:t>chymorth, </a:t>
            </a:r>
            <a:r>
              <a:rPr lang="en-GB" altLang="en-US" sz="1200" dirty="0" smtClean="0">
                <a:solidFill>
                  <a:srgbClr val="C00000"/>
                </a:solidFill>
                <a:latin typeface="Arial" charset="0"/>
              </a:rPr>
              <a:t>a gofalwyr </a:t>
            </a:r>
            <a:r>
              <a:rPr lang="en-GB" altLang="en-US" sz="1200" dirty="0" smtClean="0">
                <a:latin typeface="Arial" charset="0"/>
              </a:rPr>
              <a:t>sydd </a:t>
            </a:r>
            <a:r>
              <a:rPr lang="en-GB" altLang="en-US" sz="1200" dirty="0" smtClean="0">
                <a:latin typeface="Arial" charset="0"/>
              </a:rPr>
              <a:t>angen </a:t>
            </a:r>
            <a:r>
              <a:rPr lang="en-GB" altLang="en-US" sz="1200" dirty="0" smtClean="0">
                <a:latin typeface="Arial" charset="0"/>
              </a:rPr>
              <a:t>cymorth. </a:t>
            </a:r>
          </a:p>
          <a:p>
            <a:endParaRPr lang="en-GB" altLang="en-US" b="0" dirty="0" smtClean="0"/>
          </a:p>
          <a:p>
            <a:r>
              <a:rPr lang="en-GB" altLang="en-US" dirty="0" smtClean="0"/>
              <a:t>Ym mhob amgylchiadau, rhaid i awdurdodau lleol weithio'n agored a thryloyw mewn partneriaeth wirioneddol gyda phobl i hyrwyddo llesiant pobl a bod yn hyblyg yn eu hymagweddiad tuag at sicrhau'r agweddau hynny o lesiant sydd bwysicaf i'r unigolyn. Rhaid i hyrwyddo llesiant pobl gynnwys ffocws ar ohirio ac atal yr angen am ofal a chefnogaeth er mwyn atal anghenion pobl rhag cynyddu.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11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392354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Y Ddeddf, Rhan 2, Adran 8 Rhaid i Weinidogion Cymru gyflwyno datganiad parthed llesiant (a) pobl yng Nghymru sydd angen gofal a </a:t>
            </a:r>
            <a:r>
              <a:rPr lang="en-GB" altLang="en-US" dirty="0" smtClean="0"/>
              <a:t>chymorth </a:t>
            </a:r>
            <a:r>
              <a:rPr lang="en-GB" altLang="en-US" dirty="0" smtClean="0"/>
              <a:t>a (b) </a:t>
            </a:r>
            <a:r>
              <a:rPr lang="en-GB" altLang="en-US" baseline="0" dirty="0" smtClean="0">
                <a:solidFill>
                  <a:srgbClr val="FF0000"/>
                </a:solidFill>
              </a:rPr>
              <a:t>gofalwyr</a:t>
            </a:r>
            <a:r>
              <a:rPr lang="en-GB" altLang="en-US" baseline="0" dirty="0" smtClean="0"/>
              <a:t> yng Nghymru sydd angen cymorth. </a:t>
            </a:r>
          </a:p>
          <a:p>
            <a:r>
              <a:rPr lang="en-GB" altLang="en-US" baseline="0" dirty="0" smtClean="0"/>
              <a:t>Gellir gweld </a:t>
            </a:r>
            <a:r>
              <a:rPr lang="en-GB" altLang="en-US" b="1" baseline="0" dirty="0" smtClean="0"/>
              <a:t>Datganiad deilliannau</a:t>
            </a:r>
            <a:r>
              <a:rPr lang="en-GB" altLang="en-US" baseline="0" dirty="0" smtClean="0"/>
              <a:t> Llywodraeth Cymru fan yma </a:t>
            </a:r>
            <a:r>
              <a:rPr lang="en-GB" altLang="en-US" baseline="0" dirty="0" smtClean="0"/>
              <a:t>http://gov.wales/topics/health/publications/socialcare/strategies/statement/?skip=1&amp;lang=cy</a:t>
            </a:r>
            <a:endParaRPr lang="en-GB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12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39798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Y Ddeddf, Rhan 2, Adran 14 </a:t>
            </a:r>
            <a:r>
              <a:rPr lang="en-GB" b="1" baseline="0" dirty="0" smtClean="0"/>
              <a:t>Asesiad o anghenion am ofal a chefnogaeth, cymorth i ofalwyr a gwasanaethau ataliol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Mae Rhan 2, </a:t>
            </a:r>
            <a:r>
              <a:rPr lang="en-GB" dirty="0" smtClean="0"/>
              <a:t>Côd </a:t>
            </a:r>
            <a:r>
              <a:rPr lang="en-GB" dirty="0" smtClean="0"/>
              <a:t>Ymarfer, Pennod 2, yn ymwneud ag Asesiadau poblogaeth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r>
              <a:rPr lang="en-GB" altLang="en-US" dirty="0" smtClean="0"/>
              <a:t>99. Rhaid i </a:t>
            </a:r>
            <a:r>
              <a:rPr lang="en-GB" altLang="en-US" dirty="0" smtClean="0"/>
              <a:t>awdurdodau lleol </a:t>
            </a:r>
            <a:r>
              <a:rPr lang="en-GB" altLang="en-US" dirty="0" smtClean="0"/>
              <a:t>a </a:t>
            </a:r>
            <a:r>
              <a:rPr lang="en-GB" altLang="en-US" dirty="0" smtClean="0"/>
              <a:t>byrddau iechyd lleol </a:t>
            </a:r>
            <a:r>
              <a:rPr lang="en-GB" altLang="en-US" dirty="0" smtClean="0"/>
              <a:t>asesu'r canlynol ar y </a:t>
            </a:r>
            <a:r>
              <a:rPr lang="en-GB" altLang="en-US" dirty="0" smtClean="0"/>
              <a:t>cyd: </a:t>
            </a:r>
            <a:endParaRPr lang="en-GB" altLang="en-US" dirty="0" smtClean="0"/>
          </a:p>
          <a:p>
            <a:r>
              <a:rPr lang="en-GB" altLang="en-US" dirty="0" smtClean="0"/>
              <a:t> faint o bobl o fewn yr ardal asesu sydd angen gofal a chefnogaeth </a:t>
            </a:r>
          </a:p>
          <a:p>
            <a:r>
              <a:rPr lang="en-GB" altLang="en-US" dirty="0" smtClean="0"/>
              <a:t> faint o ofalwyr o fewn yr ardal asesu sydd angen cymorth </a:t>
            </a:r>
          </a:p>
          <a:p>
            <a:r>
              <a:rPr lang="en-GB" altLang="en-US" dirty="0" smtClean="0"/>
              <a:t> faint o bobl sydd ddim yn derbyn y gofal a'r gefnogaeth (neu, yn achos gofalwyr y cymorth) maent eu hangen 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132. Rhaid i bobl fod yn rhan o'r broses o ganfod yr ystod a'r lefel o wasanaethau sydd eu hangen.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13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39235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tif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0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0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354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343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654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222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197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80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398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4131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40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3065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462" y="5260975"/>
            <a:ext cx="1679238" cy="1460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1700" y="5260975"/>
            <a:ext cx="1679239" cy="1460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1400" y="5884311"/>
            <a:ext cx="1762216" cy="76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387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096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422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4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31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435350"/>
          </a:xfrm>
        </p:spPr>
        <p:txBody>
          <a:bodyPr/>
          <a:lstStyle/>
          <a:p>
            <a:pPr lvl="0"/>
            <a:r>
              <a:rPr lang="en-GB" dirty="0" smtClean="0"/>
              <a:t>Welsh here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435350"/>
          </a:xfrm>
        </p:spPr>
        <p:txBody>
          <a:bodyPr/>
          <a:lstStyle/>
          <a:p>
            <a:pPr lvl="0"/>
            <a:r>
              <a:rPr lang="en-GB" dirty="0" smtClean="0"/>
              <a:t>English here</a:t>
            </a:r>
          </a:p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7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4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9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0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cgcymru.org.uk/hyb-deall-y-ddeddf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carerstrust.wales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08675-769A-6545-A3FA-69A4A8C856C5}" type="datetimeFigureOut">
              <a:rPr lang="en-US" smtClean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hlinkClick r:id="rId13"/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470" y="5109440"/>
            <a:ext cx="1962279" cy="1706670"/>
          </a:xfrm>
          <a:prstGeom prst="rect">
            <a:avLst/>
          </a:prstGeom>
        </p:spPr>
      </p:pic>
      <p:pic>
        <p:nvPicPr>
          <p:cNvPr id="11" name="Picture 10">
            <a:hlinkClick r:id="rId15"/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9749" y="5389295"/>
            <a:ext cx="2397579" cy="13173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262" y="5524164"/>
            <a:ext cx="2796540" cy="104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8CDD0-F019-4809-97B7-D7B81C30F50B}" type="datetimeFigureOut">
              <a:rPr lang="en-GB" smtClean="0"/>
              <a:t>06/04/2016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83A37-F903-41F7-9EFC-F7A66504F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06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Yn cefnogi gofalwyr ac yn cyflawni dyletswyddau newydd yn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b="1" dirty="0" smtClean="0"/>
              <a:t>Neddf </a:t>
            </a:r>
            <a:r>
              <a:rPr lang="en-US" sz="4800" b="1" dirty="0" smtClean="0"/>
              <a:t>Gwasanaethau Cymdeithasol a Llesiant (Cymru) 2014</a:t>
            </a:r>
            <a:endParaRPr lang="cy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/>
              <a:t>Adnodd hyfforddi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042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dirty="0"/>
              <a:t/>
            </a:r>
            <a:br>
              <a:rPr dirty="0"/>
            </a:br>
            <a:r>
              <a:rPr lang="en-US" altLang="en-US" dirty="0" smtClean="0"/>
              <a:t>Rhan 2 : </a:t>
            </a:r>
            <a:r>
              <a:rPr lang="en-GB" altLang="en-US" sz="4900" dirty="0" smtClean="0"/>
              <a:t>Llesiant a dyletswyddau trosfwaol</a:t>
            </a:r>
            <a:r>
              <a:rPr dirty="0"/>
              <a:t/>
            </a:r>
            <a:br>
              <a:rPr dirty="0"/>
            </a:b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7207" y="1481818"/>
            <a:ext cx="8621486" cy="3853316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GB" altLang="en-US" sz="3000" b="1" dirty="0"/>
              <a:t>Rhaid i staff wneud y canlynol </a:t>
            </a:r>
            <a:r>
              <a:rPr dirty="0"/>
              <a:t/>
            </a:r>
            <a:br>
              <a:rPr dirty="0"/>
            </a:br>
            <a:endParaRPr lang="cy-GB" altLang="en-US" sz="2200" dirty="0" smtClean="0">
              <a:cs typeface="Arial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dirty="0"/>
              <a:t/>
            </a:r>
            <a:br>
              <a:rPr dirty="0"/>
            </a:br>
            <a:r>
              <a:rPr lang="en-GB" altLang="en-US" sz="2200" dirty="0"/>
              <a:t>• </a:t>
            </a:r>
            <a:r>
              <a:rPr lang="en-GB" altLang="en-US" sz="3000" dirty="0"/>
              <a:t>Hybu llesiant pobl sydd angen </a:t>
            </a:r>
            <a:r>
              <a:rPr dirty="0" smtClean="0"/>
              <a:t>  </a:t>
            </a:r>
          </a:p>
          <a:p>
            <a:pPr marL="0" indent="0">
              <a:spcBef>
                <a:spcPts val="200"/>
              </a:spcBef>
              <a:buNone/>
            </a:pPr>
            <a:r>
              <a:rPr dirty="0" smtClean="0"/>
              <a:t> </a:t>
            </a:r>
            <a:r>
              <a:rPr lang="en-GB" altLang="en-US" sz="3000" dirty="0" smtClean="0"/>
              <a:t> gofal a chymorth </a:t>
            </a:r>
            <a:r>
              <a:rPr lang="en-GB" altLang="en-US" sz="3000" b="1" dirty="0">
                <a:solidFill>
                  <a:srgbClr val="C00000"/>
                </a:solidFill>
              </a:rPr>
              <a:t>a gofalwyr </a:t>
            </a:r>
            <a:r>
              <a:rPr lang="en-GB" altLang="en-US" sz="3000" dirty="0" smtClean="0"/>
              <a:t>sydd angen </a:t>
            </a:r>
            <a:endParaRPr lang="cy-GB" altLang="en-US" sz="3000" dirty="0" smtClean="0">
              <a:cs typeface="Arial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dirty="0" smtClean="0"/>
              <a:t> </a:t>
            </a:r>
            <a:r>
              <a:rPr lang="en-GB" altLang="en-US" sz="3000" dirty="0" smtClean="0"/>
              <a:t> cymorth 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n-GB" altLang="en-US" sz="2200" dirty="0"/>
              <a:t>• </a:t>
            </a:r>
            <a:r>
              <a:rPr lang="en-GB" altLang="en-US" sz="3000" dirty="0"/>
              <a:t>Canfod dymuniadau a theimladau'r person 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n-GB" altLang="en-US" sz="2200" dirty="0"/>
              <a:t>• </a:t>
            </a:r>
            <a:r>
              <a:rPr lang="en-GB" altLang="en-US" sz="3000" dirty="0"/>
              <a:t>Parchu eu hurddas 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n-GB" altLang="en-US" sz="2200" dirty="0"/>
              <a:t>• </a:t>
            </a:r>
            <a:r>
              <a:rPr lang="en-GB" altLang="en-US" sz="3000" dirty="0"/>
              <a:t>Ystyried eu diwylliant, eu credo a </a:t>
            </a:r>
          </a:p>
          <a:p>
            <a:pPr marL="0" indent="0">
              <a:spcBef>
                <a:spcPts val="200"/>
              </a:spcBef>
              <a:buNone/>
            </a:pPr>
            <a:r>
              <a:rPr dirty="0" smtClean="0"/>
              <a:t> </a:t>
            </a:r>
            <a:r>
              <a:rPr lang="en-GB" altLang="en-US" sz="3000" dirty="0" smtClean="0"/>
              <a:t>  nodweddion eraill</a:t>
            </a:r>
            <a:endParaRPr lang="cy-GB" sz="3000" dirty="0"/>
          </a:p>
        </p:txBody>
      </p:sp>
    </p:spTree>
    <p:extLst>
      <p:ext uri="{BB962C8B-B14F-4D97-AF65-F5344CB8AC3E}">
        <p14:creationId xmlns:p14="http://schemas.microsoft.com/office/powerpoint/2010/main" val="38357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dirty="0"/>
              <a:t/>
            </a:r>
            <a:br>
              <a:rPr dirty="0"/>
            </a:br>
            <a:r>
              <a:rPr lang="en-US" altLang="en-US" dirty="0" smtClean="0"/>
              <a:t>Rhan 2 : </a:t>
            </a:r>
            <a:r>
              <a:rPr lang="en-GB" altLang="en-US" sz="4900" dirty="0" smtClean="0"/>
              <a:t>Llesiant a deilliannau</a:t>
            </a:r>
            <a:r>
              <a:rPr dirty="0"/>
              <a:t/>
            </a:r>
            <a:br>
              <a:rPr dirty="0"/>
            </a:b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7992" y="1325563"/>
            <a:ext cx="8319103" cy="4041094"/>
          </a:xfrm>
        </p:spPr>
        <p:txBody>
          <a:bodyPr>
            <a:normAutofit fontScale="55000" lnSpcReduction="2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en-GB" altLang="en-US" sz="5900" b="1" dirty="0" smtClean="0"/>
              <a:t>Ystyr llesiant </a:t>
            </a:r>
          </a:p>
          <a:p>
            <a:pPr marL="0" indent="0">
              <a:buClr>
                <a:srgbClr val="FF0000"/>
              </a:buClr>
              <a:buNone/>
            </a:pPr>
            <a:endParaRPr lang="cy-GB" altLang="en-US" sz="2100" b="1" i="1" dirty="0" smtClean="0">
              <a:cs typeface="Arial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endParaRPr lang="cy-GB" altLang="en-US" sz="1500" i="1" dirty="0" smtClean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GB" altLang="en-US" sz="5900" dirty="0" smtClean="0"/>
              <a:t>Llesiant </a:t>
            </a:r>
            <a:r>
              <a:rPr lang="en-GB" altLang="en-US" sz="5900" dirty="0" smtClean="0"/>
              <a:t>corfforol, meddyliol, </a:t>
            </a:r>
            <a:r>
              <a:rPr lang="en-GB" altLang="en-US" sz="5900" dirty="0" smtClean="0"/>
              <a:t>emosiynol</a:t>
            </a:r>
          </a:p>
          <a:p>
            <a:pPr marL="457200" lvl="1" indent="0">
              <a:buNone/>
            </a:pPr>
            <a:endParaRPr lang="cy-GB" altLang="en-US" sz="1900" dirty="0" smtClean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GB" altLang="en-US" sz="5900" dirty="0" smtClean="0"/>
              <a:t>Amddiffyniad rhag camdriniaeth ac esgeulustod </a:t>
            </a:r>
            <a:endParaRPr lang="cy-GB" altLang="en-US" sz="5900" dirty="0" smtClean="0">
              <a:cs typeface="Arial" charset="0"/>
            </a:endParaRPr>
          </a:p>
          <a:p>
            <a:pPr marL="457200" lvl="1" indent="0">
              <a:buNone/>
            </a:pPr>
            <a:endParaRPr lang="cy-GB" altLang="en-US" sz="1900" dirty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GB" altLang="en-US" sz="5900" dirty="0" smtClean="0"/>
              <a:t>Addysg, hyfforddiant, </a:t>
            </a:r>
            <a:r>
              <a:rPr lang="en-GB" altLang="en-US" sz="5900" dirty="0"/>
              <a:t>hamdden</a:t>
            </a:r>
          </a:p>
          <a:p>
            <a:pPr marL="457200" lvl="1" indent="0">
              <a:buNone/>
            </a:pPr>
            <a:endParaRPr lang="cy-GB" altLang="en-US" sz="1900" dirty="0">
              <a:cs typeface="Arial" charset="0"/>
            </a:endParaRPr>
          </a:p>
          <a:p>
            <a:pPr>
              <a:spcBef>
                <a:spcPts val="200"/>
              </a:spcBef>
              <a:buFont typeface="Arial" charset="0"/>
              <a:buChar char="•"/>
            </a:pPr>
            <a:r>
              <a:rPr lang="en-GB" altLang="en-US" sz="5900" dirty="0"/>
              <a:t>Perthynas </a:t>
            </a:r>
            <a:r>
              <a:rPr lang="en-GB" altLang="en-US" sz="5900" dirty="0" smtClean="0"/>
              <a:t>ddomestig, </a:t>
            </a:r>
            <a:r>
              <a:rPr lang="en-GB" altLang="en-US" sz="5900" dirty="0"/>
              <a:t>teuluol a phersonol </a:t>
            </a:r>
            <a:r>
              <a:rPr lang="en-GB" altLang="en-US" sz="5900" dirty="0" smtClean="0"/>
              <a:t>   </a:t>
            </a:r>
          </a:p>
          <a:p>
            <a:pPr marL="457200" lvl="1" indent="0">
              <a:buNone/>
            </a:pPr>
            <a:endParaRPr lang="cy-GB" altLang="en-US" sz="1900" dirty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GB" altLang="en-US" sz="5900" dirty="0"/>
              <a:t>Cyfraniad at y gymdeithas</a:t>
            </a:r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86495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dirty="0"/>
              <a:t/>
            </a:r>
            <a:br>
              <a:rPr dirty="0"/>
            </a:br>
            <a:r>
              <a:rPr lang="en-US" altLang="en-US" dirty="0" smtClean="0"/>
              <a:t>Rhan 2 : </a:t>
            </a:r>
            <a:r>
              <a:rPr lang="en-GB" altLang="en-US" sz="4900" dirty="0" smtClean="0"/>
              <a:t>Llesiant a deilliannau</a:t>
            </a:r>
            <a:r>
              <a:rPr dirty="0"/>
              <a:t/>
            </a:r>
            <a:br>
              <a:rPr dirty="0"/>
            </a:b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9429" y="1325563"/>
            <a:ext cx="8425543" cy="4073751"/>
          </a:xfrm>
        </p:spPr>
        <p:txBody>
          <a:bodyPr>
            <a:normAutofit fontScale="25000" lnSpcReduction="2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en-GB" altLang="en-US" sz="11200" b="1" dirty="0" smtClean="0"/>
              <a:t>Ystyr llesiant</a:t>
            </a:r>
          </a:p>
          <a:p>
            <a:pPr marL="0" indent="0">
              <a:buClr>
                <a:srgbClr val="FF0000"/>
              </a:buClr>
              <a:buNone/>
            </a:pPr>
            <a:endParaRPr lang="cy-GB" altLang="en-US" sz="3200" i="1" dirty="0" smtClean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GB" altLang="en-US" sz="11200" dirty="0" smtClean="0"/>
              <a:t>Sicrhau hawliau</a:t>
            </a:r>
          </a:p>
          <a:p>
            <a:pPr marL="0" indent="0">
              <a:buNone/>
            </a:pPr>
            <a:endParaRPr lang="cy-GB" altLang="en-US" sz="3600" dirty="0" smtClean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GB" altLang="en-US" sz="11200" dirty="0" smtClean="0"/>
              <a:t>Llesiant cymdeithasol ac economaidd ac addasrwydd llety </a:t>
            </a:r>
            <a:endParaRPr lang="cy-GB" altLang="en-US" sz="11200" dirty="0" smtClean="0">
              <a:cs typeface="Arial" charset="0"/>
            </a:endParaRPr>
          </a:p>
          <a:p>
            <a:pPr marL="0" indent="0">
              <a:buNone/>
            </a:pPr>
            <a:endParaRPr lang="cy-GB" altLang="en-US" sz="3600" dirty="0" smtClean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GB" altLang="en-US" sz="11200" dirty="0" smtClean="0"/>
              <a:t>I oedolion, mae hefyd yn </a:t>
            </a:r>
            <a:r>
              <a:rPr lang="en-GB" altLang="en-US" sz="11200" b="1" dirty="0" smtClean="0"/>
              <a:t>cynnwys</a:t>
            </a:r>
            <a:r>
              <a:rPr lang="en-GB" altLang="en-US" sz="11200" dirty="0" smtClean="0"/>
              <a:t> rheolaeth dros fywyd o ddydd i ddydd a chyfranogiad mewn </a:t>
            </a:r>
            <a:r>
              <a:rPr lang="en-GB" altLang="en-US" sz="11200" dirty="0" smtClean="0"/>
              <a:t>gwaith</a:t>
            </a:r>
            <a:endParaRPr lang="en-GB" altLang="en-US" sz="11200" dirty="0" smtClean="0"/>
          </a:p>
          <a:p>
            <a:pPr marL="0" indent="0">
              <a:buNone/>
            </a:pPr>
            <a:endParaRPr lang="cy-GB" altLang="en-US" sz="3600" dirty="0" smtClean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GB" altLang="en-US" sz="11200" dirty="0" smtClean="0"/>
              <a:t>I blentyn, mae'n cynnwys datblygiad a llesiant corfforol, deallusol, emosiynol, cymdeithasol ac ymddygiad </a:t>
            </a:r>
            <a:endParaRPr lang="cy-GB" altLang="en-US" sz="11200" dirty="0">
              <a:cs typeface="Arial" charset="0"/>
            </a:endParaRPr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61512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dirty="0"/>
              <a:t/>
            </a:r>
            <a:br>
              <a:rPr dirty="0"/>
            </a:br>
            <a:r>
              <a:rPr lang="en-US" altLang="en-US" dirty="0" smtClean="0"/>
              <a:t>Rhan </a:t>
            </a:r>
            <a:r>
              <a:rPr lang="en-US" altLang="en-US" dirty="0" smtClean="0"/>
              <a:t>2 : </a:t>
            </a:r>
            <a:r>
              <a:rPr lang="en-US" altLang="en-US" dirty="0" smtClean="0"/>
              <a:t>Asesiadau o'r boblogaeth</a:t>
            </a:r>
            <a:r>
              <a:rPr dirty="0"/>
              <a:t/>
            </a:r>
            <a:br>
              <a:rPr dirty="0"/>
            </a:b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1707" y="1488167"/>
            <a:ext cx="8198960" cy="3769633"/>
          </a:xfrm>
        </p:spPr>
        <p:txBody>
          <a:bodyPr>
            <a:noAutofit/>
          </a:bodyPr>
          <a:lstStyle/>
          <a:p>
            <a:r>
              <a:rPr lang="en-GB" altLang="en-US" dirty="0" smtClean="0"/>
              <a:t>Dyletswydd newydd ar awdurdodau lleol a byrddau iechyd lleol i asesu'r angen am ofal a chymorth yn eu hardaloedd, gan gynnwys </a:t>
            </a:r>
            <a:r>
              <a:rPr lang="en-GB" altLang="en-US" b="1" dirty="0" smtClean="0">
                <a:solidFill>
                  <a:srgbClr val="C00000"/>
                </a:solidFill>
              </a:rPr>
              <a:t>gofalwyr</a:t>
            </a:r>
            <a:r>
              <a:rPr dirty="0" smtClean="0"/>
              <a:t> </a:t>
            </a:r>
            <a:endParaRPr lang="cy-GB" altLang="en-US" i="1" dirty="0" smtClean="0">
              <a:cs typeface="Arial" charset="0"/>
            </a:endParaRPr>
          </a:p>
          <a:p>
            <a:r>
              <a:rPr dirty="0" smtClean="0"/>
              <a:t>Rhaid i awdurdodau lleol a byrddau iechyd </a:t>
            </a:r>
            <a:r>
              <a:rPr dirty="0" smtClean="0"/>
              <a:t>lleol</a:t>
            </a:r>
            <a:r>
              <a:rPr dirty="0" smtClean="0"/>
              <a:t> </a:t>
            </a:r>
            <a:r>
              <a:rPr dirty="0" smtClean="0"/>
              <a:t>gyn</a:t>
            </a:r>
            <a:r>
              <a:rPr lang="en-GB" dirty="0" smtClean="0"/>
              <a:t>h</a:t>
            </a:r>
            <a:r>
              <a:rPr dirty="0" smtClean="0"/>
              <a:t>yrchu</a:t>
            </a:r>
            <a:r>
              <a:rPr dirty="0" smtClean="0"/>
              <a:t> </a:t>
            </a:r>
            <a:r>
              <a:rPr dirty="0" smtClean="0"/>
              <a:t>tystiolaeth sy'n amlinellu anghenion gofalwyr gan gynnwys ystod a lefel y gwasanaethau sydd eu hangen i gwrdd â'r angen hwnnw.</a:t>
            </a:r>
          </a:p>
          <a:p>
            <a:r>
              <a:rPr lang="en-GB" altLang="en-US" dirty="0" smtClean="0"/>
              <a:t>Wedyn rhaid cyhoeddi </a:t>
            </a:r>
            <a:r>
              <a:rPr lang="en-GB" altLang="en-US" b="1" dirty="0">
                <a:solidFill>
                  <a:srgbClr val="C00000"/>
                </a:solidFill>
              </a:rPr>
              <a:t>cynllun poblogaeth ar gyfer gofalwyr</a:t>
            </a:r>
            <a:r>
              <a:rPr dirty="0" smtClean="0"/>
              <a:t> </a:t>
            </a:r>
            <a:r>
              <a:rPr lang="en-GB" altLang="en-US" dirty="0"/>
              <a:t>a'i adrodd yn ôl i'r Gweinidog </a:t>
            </a:r>
            <a:endParaRPr lang="cy-GB" dirty="0" smtClean="0"/>
          </a:p>
        </p:txBody>
      </p:sp>
    </p:spTree>
    <p:extLst>
      <p:ext uri="{BB962C8B-B14F-4D97-AF65-F5344CB8AC3E}">
        <p14:creationId xmlns:p14="http://schemas.microsoft.com/office/powerpoint/2010/main" val="122887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9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dirty="0"/>
              <a:t/>
            </a:r>
            <a:br>
              <a:rPr dirty="0"/>
            </a:br>
            <a:r>
              <a:rPr lang="en-US" altLang="en-US" dirty="0" smtClean="0"/>
              <a:t>Rhan 2 : Gwasanaethau ataliol</a:t>
            </a:r>
            <a:r>
              <a:rPr dirty="0"/>
              <a:t/>
            </a:r>
            <a:br>
              <a:rPr dirty="0"/>
            </a:b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0057" y="1586139"/>
            <a:ext cx="6531429" cy="3443062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altLang="en-US" sz="3200" b="1" dirty="0"/>
              <a:t>Dyletswydd i ddarparu ystod o wasanaethau ataliol </a:t>
            </a:r>
            <a:endParaRPr lang="cy-GB" altLang="en-US" sz="3200" b="1" dirty="0" smtClean="0">
              <a:cs typeface="Arial" charset="0"/>
            </a:endParaRPr>
          </a:p>
          <a:p>
            <a:pPr marL="0" indent="0">
              <a:buFontTx/>
              <a:buNone/>
              <a:defRPr/>
            </a:pPr>
            <a:endParaRPr lang="cy-GB" altLang="en-US" sz="1100" dirty="0">
              <a:cs typeface="Arial" charset="0"/>
            </a:endParaRPr>
          </a:p>
          <a:p>
            <a:pPr marL="0" indent="0">
              <a:buFontTx/>
              <a:buNone/>
              <a:defRPr/>
            </a:pPr>
            <a:r>
              <a:rPr sz="3200" dirty="0" smtClean="0"/>
              <a:t>Rhaid i ystod a lefel y gwasanaethau ataliol geisio hyrwyddo llesiant pobl sydd angen gofal a </a:t>
            </a:r>
            <a:r>
              <a:rPr lang="en-GB" sz="3200" b="1" dirty="0">
                <a:solidFill>
                  <a:srgbClr val="C00000"/>
                </a:solidFill>
              </a:rPr>
              <a:t>gofalwyr</a:t>
            </a:r>
            <a:r>
              <a:rPr sz="3200" dirty="0" smtClean="0"/>
              <a:t> sydd </a:t>
            </a:r>
            <a:r>
              <a:rPr sz="3200" dirty="0" smtClean="0"/>
              <a:t>angen</a:t>
            </a:r>
            <a:r>
              <a:rPr sz="3200" dirty="0" smtClean="0"/>
              <a:t> </a:t>
            </a:r>
            <a:r>
              <a:rPr sz="3200" dirty="0" smtClean="0"/>
              <a:t>c</a:t>
            </a:r>
            <a:r>
              <a:rPr lang="en-GB" sz="3200" dirty="0" smtClean="0"/>
              <a:t>ymor</a:t>
            </a:r>
            <a:r>
              <a:rPr sz="3200" dirty="0" smtClean="0"/>
              <a:t>th</a:t>
            </a:r>
            <a:r>
              <a:rPr sz="3200" dirty="0" smtClean="0"/>
              <a:t>.</a:t>
            </a:r>
            <a:r>
              <a:rPr sz="3200" dirty="0" smtClean="0"/>
              <a:t> </a:t>
            </a:r>
          </a:p>
          <a:p>
            <a:pPr marL="0" indent="0">
              <a:buNone/>
            </a:pPr>
            <a:endParaRPr lang="cy-GB" dirty="0" smtClean="0"/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12015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dirty="0"/>
              <a:t/>
            </a:r>
            <a:br>
              <a:rPr dirty="0"/>
            </a:br>
            <a:r>
              <a:rPr lang="en-US" altLang="en-US" dirty="0" smtClean="0"/>
              <a:t>Rhan 2 : Mentrau cymdeithasol / cydweithredol a'r trydydd sector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63874" y="1697868"/>
            <a:ext cx="7539770" cy="37074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altLang="en-US" sz="4500" b="1" dirty="0"/>
              <a:t>Dyletswydd i hyrwyddo mentrau cymdeithasol, cydweithfeydd a'r trydydd sector </a:t>
            </a:r>
            <a:endParaRPr lang="cy-GB" altLang="en-US" sz="4500" b="1" i="1" dirty="0">
              <a:cs typeface="Arial" charset="0"/>
            </a:endParaRPr>
          </a:p>
          <a:p>
            <a:pPr marL="0" indent="0">
              <a:buNone/>
            </a:pPr>
            <a:endParaRPr lang="cy-GB" altLang="en-US" sz="2100" b="1" i="1" dirty="0" smtClean="0">
              <a:cs typeface="Arial" charset="0"/>
            </a:endParaRPr>
          </a:p>
          <a:p>
            <a:r>
              <a:rPr lang="en-GB" altLang="en-US" sz="4500" b="1" dirty="0"/>
              <a:t>Rhaid</a:t>
            </a:r>
            <a:r>
              <a:rPr lang="en-GB" altLang="en-US" sz="4500" dirty="0" smtClean="0"/>
              <a:t> i awdurdodau lleol gymryd ymagwedd ragweithiol i gynllunio a chyflwyno modelau a fydd yn bodloni anghenion llesiant pawb gan gynnwys </a:t>
            </a:r>
            <a:r>
              <a:rPr lang="en-GB" altLang="en-US" sz="4500" b="1" dirty="0" smtClean="0">
                <a:solidFill>
                  <a:srgbClr val="C00000"/>
                </a:solidFill>
              </a:rPr>
              <a:t>gofalwyr</a:t>
            </a:r>
            <a:endParaRPr lang="cy-GB" altLang="en-US" sz="4500" dirty="0" smtClean="0">
              <a:cs typeface="Arial" charset="0"/>
            </a:endParaRPr>
          </a:p>
          <a:p>
            <a:endParaRPr lang="cy-GB" altLang="en-US" sz="600" dirty="0" smtClean="0">
              <a:cs typeface="Arial" charset="0"/>
            </a:endParaRPr>
          </a:p>
          <a:p>
            <a:r>
              <a:rPr lang="en-GB" altLang="en-US" sz="4500" dirty="0" smtClean="0"/>
              <a:t>Bwriadwyd tyfu'r ystod o fodelau nid er elw yn y sector gofal cymdeithasol, yn enwedig mudiadau lleol a arweinir gan ddefnyddwyr</a:t>
            </a:r>
            <a:endParaRPr lang="cy-GB" altLang="en-US" sz="4500" dirty="0">
              <a:cs typeface="Arial" charset="0"/>
            </a:endParaRPr>
          </a:p>
          <a:p>
            <a:pPr marL="0" indent="0">
              <a:buNone/>
            </a:pPr>
            <a:endParaRPr lang="cy-GB" b="1" dirty="0" smtClean="0"/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53611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8432" y="3716361"/>
            <a:ext cx="10515600" cy="1248737"/>
          </a:xfrm>
        </p:spPr>
        <p:txBody>
          <a:bodyPr/>
          <a:lstStyle/>
          <a:p>
            <a:r>
              <a:rPr dirty="0" smtClean="0"/>
              <a:t>Rhan 3</a:t>
            </a:r>
            <a:endParaRPr lang="cy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62081" y="1001722"/>
            <a:ext cx="4570387" cy="4096238"/>
          </a:xfrm>
        </p:spPr>
        <p:txBody>
          <a:bodyPr>
            <a:normAutofit fontScale="85000" lnSpcReduction="20000"/>
          </a:bodyPr>
          <a:lstStyle/>
          <a:p>
            <a:r>
              <a:rPr lang="en-GB" sz="3100" i="1" dirty="0" smtClean="0"/>
              <a:t>“Caf dri diwrnod o fynediad i'r ganolfan ddydd ond </a:t>
            </a:r>
            <a:r>
              <a:rPr lang="en-GB" sz="3100" i="1" dirty="0" smtClean="0"/>
              <a:t>dw i </a:t>
            </a:r>
            <a:r>
              <a:rPr lang="en-GB" sz="3100" i="1" dirty="0" smtClean="0"/>
              <a:t>ond yn gallu mynd â Mam yno unwaith yr wythnos”</a:t>
            </a:r>
          </a:p>
          <a:p>
            <a:endParaRPr lang="cy-GB" sz="3100" i="1" dirty="0"/>
          </a:p>
          <a:p>
            <a:r>
              <a:rPr lang="en-GB" sz="3100" i="1" dirty="0" smtClean="0"/>
              <a:t>“Y cyfan rydyn ni am ei gael </a:t>
            </a:r>
            <a:r>
              <a:rPr lang="en-GB" sz="3100" i="1" dirty="0" smtClean="0"/>
              <a:t/>
            </a:r>
            <a:br>
              <a:rPr lang="en-GB" sz="3100" i="1" dirty="0" smtClean="0"/>
            </a:br>
            <a:r>
              <a:rPr lang="en-GB" sz="3100" i="1" dirty="0" smtClean="0"/>
              <a:t>yw </a:t>
            </a:r>
            <a:r>
              <a:rPr lang="en-GB" sz="3100" i="1" dirty="0" smtClean="0"/>
              <a:t>ymweliadau rheolaidd gan weithwyr gofal a'n hymweliad yn y bore am 8am yn hytrach na 6.40am”</a:t>
            </a:r>
          </a:p>
          <a:p>
            <a:endParaRPr lang="cy-GB" sz="1200" i="1" dirty="0" smtClean="0"/>
          </a:p>
          <a:p>
            <a:r>
              <a:rPr lang="en-GB" sz="3100" b="1" i="1" dirty="0"/>
              <a:t>Gofalwr</a:t>
            </a:r>
          </a:p>
          <a:p>
            <a:endParaRPr lang="cy-GB" sz="3200" i="1" dirty="0"/>
          </a:p>
          <a:p>
            <a:endParaRPr lang="cy-GB" sz="2800" i="1" dirty="0"/>
          </a:p>
        </p:txBody>
      </p:sp>
    </p:spTree>
    <p:extLst>
      <p:ext uri="{BB962C8B-B14F-4D97-AF65-F5344CB8AC3E}">
        <p14:creationId xmlns:p14="http://schemas.microsoft.com/office/powerpoint/2010/main" val="272110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dirty="0" smtClean="0"/>
              <a:t>Egwyddorion Cyffredin Asesiadau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7143" y="1716767"/>
            <a:ext cx="7097486" cy="4020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 smtClean="0"/>
              <a:t>Ymhlith egwyddorion cyffredin asesiadau, mae'r canlynol:</a:t>
            </a:r>
          </a:p>
          <a:p>
            <a:pPr marL="0" indent="0">
              <a:buNone/>
            </a:pPr>
            <a:endParaRPr lang="cy-GB" sz="1000" dirty="0" smtClean="0"/>
          </a:p>
          <a:p>
            <a:r>
              <a:rPr dirty="0" smtClean="0"/>
              <a:t>Dylid cydnabod y rôl sydd gan </a:t>
            </a:r>
            <a:r>
              <a:rPr lang="en-US" b="1" dirty="0" smtClean="0">
                <a:solidFill>
                  <a:srgbClr val="C00000"/>
                </a:solidFill>
              </a:rPr>
              <a:t>ofalwyr di-dâl</a:t>
            </a:r>
            <a:r>
              <a:rPr dirty="0" smtClean="0"/>
              <a:t>, rhieni, partneriaid ac aelodau eraill o'r teulu yng ngofal a chymorth unigolyn a dylid cefnogi a chofnodi'r rhain yn briodol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68226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dirty="0" smtClean="0"/>
              <a:t>Dyletswydd Asesu (Gofalwyr)</a:t>
            </a:r>
            <a:endParaRPr lang="cy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155371" y="1477281"/>
            <a:ext cx="7707086" cy="3954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3000" dirty="0" smtClean="0"/>
              <a:t>Rhaid i awdurdod lleol cynnig asesiad i:</a:t>
            </a:r>
          </a:p>
          <a:p>
            <a:pPr marL="0" indent="0">
              <a:buNone/>
            </a:pPr>
            <a:endParaRPr lang="cy-GB" sz="3000" dirty="0"/>
          </a:p>
          <a:p>
            <a:r>
              <a:rPr sz="3000" dirty="0" smtClean="0"/>
              <a:t>Unrhyw </a:t>
            </a:r>
            <a:r>
              <a:rPr lang="en-US" sz="3000" b="1" dirty="0">
                <a:solidFill>
                  <a:srgbClr val="C00000"/>
                </a:solidFill>
              </a:rPr>
              <a:t>ofalwr</a:t>
            </a:r>
            <a:r>
              <a:rPr sz="3000" dirty="0" smtClean="0"/>
              <a:t> lle mae'n ymddangos i'r awdurdod y gall fod y gofalwr </a:t>
            </a:r>
            <a:r>
              <a:rPr sz="3000" dirty="0" smtClean="0"/>
              <a:t>angen</a:t>
            </a:r>
            <a:r>
              <a:rPr sz="3000" dirty="0" smtClean="0"/>
              <a:t> </a:t>
            </a:r>
            <a:r>
              <a:rPr sz="3000" dirty="0" smtClean="0"/>
              <a:t>cymorth</a:t>
            </a:r>
            <a:endParaRPr sz="3000" dirty="0" smtClean="0"/>
          </a:p>
          <a:p>
            <a:r>
              <a:rPr sz="3000" dirty="0" smtClean="0"/>
              <a:t>Mae hwn yn newid pwysig oherwydd yn flaenorol, ni allai gofalwr ond wneud cais am asesiad</a:t>
            </a:r>
            <a:endParaRPr lang="cy-GB" sz="3000" dirty="0"/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798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dirty="0" smtClean="0"/>
              <a:t>Dyletswydd Asesu (Gofalwyr)</a:t>
            </a:r>
            <a:endParaRPr lang="cy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930400" y="1488167"/>
            <a:ext cx="7845778" cy="40200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sz="3000" dirty="0" smtClean="0"/>
              <a:t>Daw'r ddyletswydd yn berthnasol os daw i'r amlwg i'r awdurdod lleol y gall y gofalwr fod angen cymorth.</a:t>
            </a:r>
          </a:p>
          <a:p>
            <a:pPr marL="0" indent="0">
              <a:buNone/>
            </a:pPr>
            <a:r>
              <a:rPr sz="3000" dirty="0" smtClean="0"/>
              <a:t>Mae'r ddyletswydd i asesu'n </a:t>
            </a:r>
            <a:r>
              <a:rPr sz="3000" dirty="0" smtClean="0"/>
              <a:t>berthnasol</a:t>
            </a:r>
            <a:r>
              <a:rPr sz="3000" dirty="0" smtClean="0"/>
              <a:t> </a:t>
            </a:r>
            <a:r>
              <a:rPr lang="en-GB" sz="3000" dirty="0" smtClean="0"/>
              <a:t/>
            </a:r>
            <a:br>
              <a:rPr lang="en-GB" sz="3000" dirty="0" smtClean="0"/>
            </a:br>
            <a:r>
              <a:rPr sz="3000" dirty="0" smtClean="0"/>
              <a:t>beth </a:t>
            </a:r>
            <a:r>
              <a:rPr sz="3000" dirty="0" smtClean="0"/>
              <a:t>bynnag fo barn yr awdurdod o'r lefel o gefnogaeth sydd ei hangen ar y gofalwr, yr adnoddau ariannol sydd ganddo neu ganddi neu adnoddau ariannol yr unigolyn sydd angen gofal.</a:t>
            </a:r>
            <a:endParaRPr lang="cy-GB" sz="3000" b="1" dirty="0"/>
          </a:p>
        </p:txBody>
      </p:sp>
    </p:spTree>
    <p:extLst>
      <p:ext uri="{BB962C8B-B14F-4D97-AF65-F5344CB8AC3E}">
        <p14:creationId xmlns:p14="http://schemas.microsoft.com/office/powerpoint/2010/main" val="22705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0486" y="1943561"/>
            <a:ext cx="5257800" cy="2852737"/>
          </a:xfrm>
        </p:spPr>
        <p:txBody>
          <a:bodyPr/>
          <a:lstStyle/>
          <a:p>
            <a:r>
              <a:rPr dirty="0" smtClean="0"/>
              <a:t>Rhagarweiniad</a:t>
            </a:r>
            <a:endParaRPr lang="cy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521224" y="436108"/>
            <a:ext cx="5248732" cy="4360190"/>
          </a:xfrm>
        </p:spPr>
        <p:txBody>
          <a:bodyPr>
            <a:normAutofit fontScale="92500" lnSpcReduction="20000"/>
          </a:bodyPr>
          <a:lstStyle/>
          <a:p>
            <a:r>
              <a:rPr lang="en-GB" sz="2800" i="1" dirty="0" smtClean="0"/>
              <a:t>“Caiff 98% o gymorth cymdeithasol ei ddarparu'n ddi-dâl gan aelodau’r teulu</a:t>
            </a:r>
          </a:p>
          <a:p>
            <a:r>
              <a:rPr lang="en-GB" sz="2800" i="1" dirty="0" smtClean="0"/>
              <a:t>Yn sgil hyn, yn hytrach na bod gofalwyr yn ceisio siarad ag awdurdodau lleol, dylai awdurdodau lleol geisio siarad â ni i ganfod sut rydym am fodloni anghenion y boblogaeth bresennol a phoblogaeth y dyfodol yn gynaliadwy"</a:t>
            </a:r>
          </a:p>
          <a:p>
            <a:endParaRPr lang="cy-GB" sz="1400" b="1" i="1" dirty="0" smtClean="0"/>
          </a:p>
          <a:p>
            <a:endParaRPr lang="cy-GB" sz="1400" b="1" i="1" dirty="0"/>
          </a:p>
          <a:p>
            <a:endParaRPr lang="cy-GB" sz="1400" b="1" i="1" dirty="0" smtClean="0"/>
          </a:p>
          <a:p>
            <a:r>
              <a:rPr lang="en-GB" sz="2800" b="1" i="1" dirty="0" smtClean="0"/>
              <a:t>Gofalwr</a:t>
            </a:r>
            <a:endParaRPr lang="cy-GB" sz="2800" b="1" i="1" dirty="0"/>
          </a:p>
        </p:txBody>
      </p:sp>
    </p:spTree>
    <p:extLst>
      <p:ext uri="{BB962C8B-B14F-4D97-AF65-F5344CB8AC3E}">
        <p14:creationId xmlns:p14="http://schemas.microsoft.com/office/powerpoint/2010/main" val="220352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dirty="0" smtClean="0"/>
              <a:t>Y Ddyletswydd i Asesu (Gofalwyr)</a:t>
            </a:r>
            <a:endParaRPr lang="cy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23344" y="1509938"/>
            <a:ext cx="8511822" cy="39002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300" b="1" dirty="0"/>
              <a:t>Rhaid</a:t>
            </a:r>
            <a:r>
              <a:rPr lang="en-US" sz="3300" dirty="0"/>
              <a:t> i asesiad o ofalwr gynnwys:</a:t>
            </a:r>
          </a:p>
          <a:p>
            <a:pPr marL="0" indent="0">
              <a:buNone/>
            </a:pPr>
            <a:endParaRPr lang="cy-GB" sz="1300" dirty="0"/>
          </a:p>
          <a:p>
            <a:r>
              <a:rPr lang="en-US" sz="3300" dirty="0"/>
              <a:t>I ba raddau mae'r </a:t>
            </a:r>
            <a:r>
              <a:rPr lang="en-US" sz="3300" b="1" dirty="0">
                <a:solidFill>
                  <a:srgbClr val="C00000"/>
                </a:solidFill>
              </a:rPr>
              <a:t>gofalwr yn gallu ac yn fodlon darparu'r gofal</a:t>
            </a:r>
            <a:r>
              <a:rPr lang="en-US" sz="3300" dirty="0"/>
              <a:t> ac i barhau i ddarparu'r </a:t>
            </a:r>
            <a:r>
              <a:rPr lang="en-US" sz="3300" dirty="0" smtClean="0"/>
              <a:t>gofal</a:t>
            </a:r>
            <a:endParaRPr lang="en-US" sz="3300" dirty="0"/>
          </a:p>
          <a:p>
            <a:pPr>
              <a:spcBef>
                <a:spcPts val="1200"/>
              </a:spcBef>
            </a:pPr>
            <a:r>
              <a:rPr lang="en-US" sz="3300" dirty="0"/>
              <a:t>Y deilliannau mae'r gofalwr yn dymuno eu cyflawni</a:t>
            </a:r>
          </a:p>
          <a:p>
            <a:pPr>
              <a:spcBef>
                <a:spcPts val="1200"/>
              </a:spcBef>
            </a:pPr>
            <a:r>
              <a:rPr lang="en-US" sz="3300" dirty="0"/>
              <a:t>Yn yr asesiad, rhaid i'r awdurdod lleol gynnwys y gofalwr a, lle bo'n bosib, y person y mae'r gofalwr yn darparu gofal neu'n bwriadu ei ddarparu ar eu cyfer</a:t>
            </a:r>
          </a:p>
        </p:txBody>
      </p:sp>
    </p:spTree>
    <p:extLst>
      <p:ext uri="{BB962C8B-B14F-4D97-AF65-F5344CB8AC3E}">
        <p14:creationId xmlns:p14="http://schemas.microsoft.com/office/powerpoint/2010/main" val="49522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96"/>
            <a:ext cx="10515600" cy="1325563"/>
          </a:xfrm>
        </p:spPr>
        <p:txBody>
          <a:bodyPr/>
          <a:lstStyle/>
          <a:p>
            <a:r>
              <a:rPr dirty="0" smtClean="0"/>
              <a:t>Dyletswydd Asesu (Gofalwyr)</a:t>
            </a:r>
            <a:endParaRPr lang="cy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800904" y="1604733"/>
            <a:ext cx="8022772" cy="3834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 smtClean="0"/>
              <a:t>Rhaid i asesiad o ofalwr hefyd dynnu sylw at y canlynol:</a:t>
            </a:r>
          </a:p>
          <a:p>
            <a:pPr marL="0" indent="0">
              <a:buNone/>
            </a:pPr>
            <a:endParaRPr lang="cy-GB" sz="1000" dirty="0" smtClean="0"/>
          </a:p>
          <a:p>
            <a:r>
              <a:rPr dirty="0" smtClean="0"/>
              <a:t>Oes gan y </a:t>
            </a:r>
            <a:r>
              <a:rPr lang="en-US" b="1" dirty="0" smtClean="0">
                <a:solidFill>
                  <a:srgbClr val="C00000"/>
                </a:solidFill>
              </a:rPr>
              <a:t>gofalwr awydd i weithio</a:t>
            </a:r>
            <a:r>
              <a:rPr dirty="0" smtClean="0"/>
              <a:t> ac ydyn nhw'n cyfranogi, neu'n dymuno cyfranogi, mewn addysg, hyfforddiant neu weithgareddau hamdden? </a:t>
            </a:r>
            <a:endParaRPr lang="cy-GB" dirty="0" smtClean="0"/>
          </a:p>
          <a:p>
            <a:pPr>
              <a:spcBef>
                <a:spcPts val="1800"/>
              </a:spcBef>
            </a:pPr>
            <a:r>
              <a:rPr dirty="0" smtClean="0"/>
              <a:t>Rhaid i unigolyn deimlo eu bod yn bartner cyfartal yn eu perthynas â phroffesiynwyr.</a:t>
            </a:r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13884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dirty="0" smtClean="0"/>
              <a:t>Cyfuno Asesiadau</a:t>
            </a:r>
            <a:endParaRPr lang="cy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28789" y="1691823"/>
            <a:ext cx="8667750" cy="3435350"/>
          </a:xfrm>
        </p:spPr>
        <p:txBody>
          <a:bodyPr>
            <a:normAutofit/>
          </a:bodyPr>
          <a:lstStyle/>
          <a:p>
            <a:r>
              <a:rPr sz="3000" dirty="0" smtClean="0"/>
              <a:t>Gall awdudod lleol gyfuno asesiad o anghenion unigolyn ag asesiad anghenion ei ofalwr os ystyrir hynny i fod o </a:t>
            </a:r>
            <a:r>
              <a:rPr sz="3000" dirty="0" smtClean="0"/>
              <a:t>fudd</a:t>
            </a:r>
            <a:r>
              <a:rPr sz="3000" dirty="0" smtClean="0"/>
              <a:t>…</a:t>
            </a:r>
            <a:endParaRPr lang="en-GB" sz="30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3000" b="1" dirty="0"/>
              <a:t> </a:t>
            </a:r>
            <a:r>
              <a:rPr lang="en-GB" sz="3000" b="1" dirty="0" smtClean="0"/>
              <a:t>  </a:t>
            </a:r>
            <a:r>
              <a:rPr lang="is-IS" sz="3000" b="1" dirty="0" smtClean="0"/>
              <a:t>Serch </a:t>
            </a:r>
            <a:r>
              <a:rPr lang="is-IS" sz="3000" b="1" dirty="0"/>
              <a:t>hynny, ni all yr awdurdod </a:t>
            </a:r>
            <a:r>
              <a:rPr lang="is-IS" sz="3000" b="1" dirty="0" smtClean="0"/>
              <a:t>lleol ond gwneud</a:t>
            </a:r>
          </a:p>
          <a:p>
            <a:pPr marL="0" indent="0">
              <a:spcBef>
                <a:spcPts val="0"/>
              </a:spcBef>
              <a:buNone/>
            </a:pPr>
            <a:r>
              <a:rPr lang="is-IS" sz="3000" b="1" dirty="0"/>
              <a:t> </a:t>
            </a:r>
            <a:r>
              <a:rPr lang="is-IS" sz="3000" b="1" dirty="0" smtClean="0"/>
              <a:t>  hyn </a:t>
            </a:r>
            <a:r>
              <a:rPr lang="is-IS" sz="3000" b="1" dirty="0"/>
              <a:t>oni roddir cydsyniad dilys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b="1" dirty="0"/>
              <a:t>   </a:t>
            </a:r>
            <a:endParaRPr lang="cy-GB" b="1" dirty="0"/>
          </a:p>
        </p:txBody>
      </p:sp>
    </p:spTree>
    <p:extLst>
      <p:ext uri="{BB962C8B-B14F-4D97-AF65-F5344CB8AC3E}">
        <p14:creationId xmlns:p14="http://schemas.microsoft.com/office/powerpoint/2010/main" val="6605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13707" y="3697918"/>
            <a:ext cx="10515600" cy="972579"/>
          </a:xfrm>
        </p:spPr>
        <p:txBody>
          <a:bodyPr/>
          <a:lstStyle/>
          <a:p>
            <a:r>
              <a:rPr dirty="0" smtClean="0"/>
              <a:t>Rhan 4</a:t>
            </a:r>
            <a:endParaRPr lang="cy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97511" y="577468"/>
            <a:ext cx="4431796" cy="4093029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“</a:t>
            </a:r>
            <a:r>
              <a:rPr lang="en-GB" sz="2800" i="1" dirty="0"/>
              <a:t>Un o'r pethau anoddaf i ofalwyr sy'n rhieni, ar ben y trafferthion amlwg o ofalu am blentyn ag anableddau, yw peidio â chael eu hunaniaeth eu hunain na bodloni eu hanghenion eu hunain. Rydyn ni wastad ar waelod y rhestr. Mae gwasanaethau cymorth i ofalwyr yn cwrdd â'r anghenion hyn</a:t>
            </a:r>
            <a:r>
              <a:rPr lang="en-GB" sz="2800" dirty="0" smtClean="0"/>
              <a:t>”</a:t>
            </a:r>
            <a:endParaRPr lang="cy-GB" sz="2800" i="1" dirty="0"/>
          </a:p>
          <a:p>
            <a:endParaRPr lang="cy-GB" sz="2800" b="1" i="1" dirty="0" smtClean="0"/>
          </a:p>
          <a:p>
            <a:r>
              <a:rPr lang="en-GB" sz="2800" b="1" i="1" dirty="0" smtClean="0"/>
              <a:t>Gofalwr</a:t>
            </a:r>
          </a:p>
          <a:p>
            <a:endParaRPr lang="cy-GB" sz="2800" dirty="0"/>
          </a:p>
        </p:txBody>
      </p:sp>
    </p:spTree>
    <p:extLst>
      <p:ext uri="{BB962C8B-B14F-4D97-AF65-F5344CB8AC3E}">
        <p14:creationId xmlns:p14="http://schemas.microsoft.com/office/powerpoint/2010/main" val="1253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dirty="0"/>
              <a:t>Rhan 4 </a:t>
            </a:r>
            <a:endParaRPr lang="cy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7182" y="1520825"/>
            <a:ext cx="8556172" cy="3435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/>
              <a:t>Cynnwys:</a:t>
            </a:r>
          </a:p>
          <a:p>
            <a:pPr marL="0" indent="0">
              <a:buNone/>
            </a:pPr>
            <a:endParaRPr lang="cy-GB" sz="1050" b="1" dirty="0"/>
          </a:p>
          <a:p>
            <a:r>
              <a:rPr sz="3200" dirty="0" smtClean="0"/>
              <a:t>Cymhwyster</a:t>
            </a:r>
            <a:endParaRPr lang="cy-GB" sz="3200" dirty="0"/>
          </a:p>
          <a:p>
            <a:r>
              <a:rPr sz="3200" dirty="0" smtClean="0"/>
              <a:t>Cynllunio gofal a chymorth (gan gynnwys adolygiadau, dyletswyddau sy'n gorgyffwrdd, cludadwyedd)</a:t>
            </a:r>
          </a:p>
          <a:p>
            <a:r>
              <a:rPr sz="3200" dirty="0" smtClean="0"/>
              <a:t>Taliadau uniongyrchol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3951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dirty="0" smtClean="0"/>
              <a:t>Rhan 4 – Bodloni Anghenion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2857" y="1466397"/>
            <a:ext cx="8360229" cy="35954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y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sz="3000" dirty="0" smtClean="0"/>
              <a:t>Mae gan </a:t>
            </a:r>
            <a:r>
              <a:rPr lang="en-GB" sz="3000" b="1" dirty="0">
                <a:solidFill>
                  <a:srgbClr val="C00000"/>
                </a:solidFill>
              </a:rPr>
              <a:t>ofalwyr</a:t>
            </a:r>
            <a:r>
              <a:rPr sz="3000" dirty="0" smtClean="0"/>
              <a:t> hawl gorfodadwy i gefnogaeth gan yr awdurdod lleol lle mae gofalwr yn bodloni'r meini prawf cymhwysedd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sz="3000" dirty="0" smtClean="0"/>
              <a:t>Wedyn, mae gan </a:t>
            </a:r>
            <a:r>
              <a:rPr sz="3000" dirty="0" smtClean="0"/>
              <a:t>yr</a:t>
            </a:r>
            <a:r>
              <a:rPr sz="3000" dirty="0" smtClean="0"/>
              <a:t> </a:t>
            </a:r>
            <a:r>
              <a:rPr lang="en-GB" sz="3000" dirty="0" smtClean="0"/>
              <a:t>a</a:t>
            </a:r>
            <a:r>
              <a:rPr sz="3000" dirty="0" smtClean="0"/>
              <a:t>wdurdod</a:t>
            </a:r>
            <a:r>
              <a:rPr sz="3000" dirty="0" smtClean="0"/>
              <a:t> </a:t>
            </a:r>
            <a:r>
              <a:rPr sz="3000" dirty="0" smtClean="0"/>
              <a:t>ddyletswydd cyfreithiol i drefnu cymorth drwy gynllun gofal</a:t>
            </a:r>
            <a:endParaRPr lang="cy-GB" sz="3000" dirty="0"/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70471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989"/>
            <a:ext cx="10515600" cy="1325563"/>
          </a:xfrm>
        </p:spPr>
        <p:txBody>
          <a:bodyPr/>
          <a:lstStyle/>
          <a:p>
            <a:r>
              <a:rPr dirty="0" smtClean="0"/>
              <a:t>Rhan 4 – Meini prawf cymhwysedd 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5117" y="1579560"/>
            <a:ext cx="8341682" cy="3889375"/>
          </a:xfrm>
        </p:spPr>
        <p:txBody>
          <a:bodyPr>
            <a:normAutofit/>
          </a:bodyPr>
          <a:lstStyle/>
          <a:p>
            <a:r>
              <a:rPr lang="en-GB" sz="3000" b="1" dirty="0" smtClean="0"/>
              <a:t>Rhaid</a:t>
            </a:r>
            <a:r>
              <a:rPr sz="3000" dirty="0" smtClean="0"/>
              <a:t> i awdurdod lleol gynnal asesiad os yw'n amddangos bod </a:t>
            </a:r>
            <a:r>
              <a:rPr lang="en-GB" sz="3000" b="1" dirty="0">
                <a:solidFill>
                  <a:srgbClr val="C00000"/>
                </a:solidFill>
              </a:rPr>
              <a:t>gofalwr</a:t>
            </a:r>
            <a:r>
              <a:rPr sz="3000" dirty="0" smtClean="0"/>
              <a:t> angen cymorth</a:t>
            </a:r>
            <a:endParaRPr lang="cy-GB" sz="3000" dirty="0"/>
          </a:p>
          <a:p>
            <a:r>
              <a:rPr sz="3000" dirty="0" smtClean="0"/>
              <a:t>Caiff cymhwysedd ei benderfynu yn sgil y broses asesu</a:t>
            </a:r>
          </a:p>
          <a:p>
            <a:r>
              <a:rPr sz="3000" dirty="0" smtClean="0"/>
              <a:t>Rhaid rhoi sylw priodol i lesiant gofalwyr yn ogystal â'r deilliannau personol yr hoffen nhw eu cyflawni</a:t>
            </a:r>
            <a:endParaRPr lang="cy-GB" sz="3000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3951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82"/>
            <a:ext cx="10515600" cy="1325563"/>
          </a:xfrm>
        </p:spPr>
        <p:txBody>
          <a:bodyPr/>
          <a:lstStyle/>
          <a:p>
            <a:r>
              <a:rPr dirty="0" smtClean="0"/>
              <a:t>Rhan 4 – Meini prawf cymhwysedd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4364" y="1186767"/>
            <a:ext cx="9742311" cy="455408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6000" b="1" dirty="0" smtClean="0"/>
              <a:t>Mae anghenion </a:t>
            </a:r>
            <a:r>
              <a:rPr lang="en-GB" sz="6000" b="1" dirty="0" smtClean="0">
                <a:solidFill>
                  <a:srgbClr val="C00000"/>
                </a:solidFill>
              </a:rPr>
              <a:t>gofalwr</a:t>
            </a:r>
            <a:r>
              <a:rPr lang="en-GB" sz="6000" b="1" dirty="0" smtClean="0"/>
              <a:t> yn bodloni meini prawf ar gyfer cymorth:</a:t>
            </a:r>
            <a:endParaRPr lang="cy-GB" sz="60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6000" dirty="0" smtClean="0"/>
              <a:t>a) os mae'r angen yn deillio o ganlyniad i ddarparu gofal am oedolyn neu 	        blentyn</a:t>
            </a:r>
          </a:p>
          <a:p>
            <a:pPr marL="0" indent="0">
              <a:buNone/>
            </a:pPr>
            <a:r>
              <a:rPr lang="en-GB" sz="6000" dirty="0" smtClean="0"/>
              <a:t>b) os nad oes modd i'r gofalwr fodloni'r angen</a:t>
            </a:r>
          </a:p>
          <a:p>
            <a:pPr marL="0" indent="0">
              <a:buNone/>
            </a:pPr>
            <a:r>
              <a:rPr lang="en-US" sz="3500" dirty="0" smtClean="0"/>
              <a:t>	</a:t>
            </a:r>
            <a:r>
              <a:rPr lang="en-GB" sz="6000" dirty="0" smtClean="0"/>
              <a:t>i)   os yw ar ei ben ei hun</a:t>
            </a:r>
          </a:p>
          <a:p>
            <a:pPr marL="0" indent="0">
              <a:buNone/>
            </a:pPr>
            <a:r>
              <a:rPr lang="en-US" sz="6000" dirty="0" smtClean="0"/>
              <a:t>	</a:t>
            </a:r>
            <a:r>
              <a:rPr lang="en-GB" sz="6000" dirty="0" smtClean="0"/>
              <a:t>ii)  os gall ddibynnu ar gymorth eraill sy'n fodlon darparu'r gefnogaeth  	     honno  </a:t>
            </a:r>
            <a:r>
              <a:rPr sz="3500" dirty="0" smtClean="0"/>
              <a:t>  </a:t>
            </a:r>
          </a:p>
          <a:p>
            <a:pPr marL="0" indent="0">
              <a:buNone/>
            </a:pPr>
            <a:r>
              <a:rPr sz="3500" dirty="0" smtClean="0"/>
              <a:t> </a:t>
            </a:r>
            <a:r>
              <a:rPr lang="en-GB" sz="6000" dirty="0" smtClean="0"/>
              <a:t>             iii) â chymorth gwasanaethau yn y gymuned sydd ar gael i'r gofalwr, 	     ac </a:t>
            </a:r>
            <a:endParaRPr lang="cy-GB" sz="6000" dirty="0" smtClean="0"/>
          </a:p>
          <a:p>
            <a:pPr marL="0" indent="0">
              <a:buNone/>
            </a:pPr>
            <a:r>
              <a:rPr lang="en-GB" sz="6000" dirty="0" smtClean="0"/>
              <a:t>c</a:t>
            </a:r>
            <a:r>
              <a:rPr lang="en-GB" sz="6000" dirty="0"/>
              <a:t>) mae'r gofalwr yn anhebygol o gyrraedd un neu fwy o'u deilliannau personol sy'n perthyn i'r deilliannau penodol yn Rhan 3 y Ddeddf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4500" dirty="0" smtClean="0"/>
              <a:t> </a:t>
            </a:r>
            <a:endParaRPr lang="cy-GB" sz="4500" dirty="0" smtClean="0"/>
          </a:p>
          <a:p>
            <a:pPr marL="0" indent="0">
              <a:spcBef>
                <a:spcPts val="600"/>
              </a:spcBef>
              <a:buNone/>
            </a:pPr>
            <a:endParaRPr lang="cy-GB" sz="4200" dirty="0"/>
          </a:p>
        </p:txBody>
      </p:sp>
    </p:spTree>
    <p:extLst>
      <p:ext uri="{BB962C8B-B14F-4D97-AF65-F5344CB8AC3E}">
        <p14:creationId xmlns:p14="http://schemas.microsoft.com/office/powerpoint/2010/main" val="13951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96"/>
            <a:ext cx="10515600" cy="1325563"/>
          </a:xfrm>
        </p:spPr>
        <p:txBody>
          <a:bodyPr/>
          <a:lstStyle/>
          <a:p>
            <a:r>
              <a:rPr dirty="0" smtClean="0"/>
              <a:t>Rhan 4 – Meini prawf cymhwysedd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5938" y="1483783"/>
            <a:ext cx="8621485" cy="3435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 smtClean="0"/>
              <a:t>Weithiau gall fod yn anodd gwahanu anghenion </a:t>
            </a:r>
            <a:r>
              <a:rPr lang="en-GB" b="1" dirty="0" smtClean="0">
                <a:solidFill>
                  <a:srgbClr val="C00000"/>
                </a:solidFill>
              </a:rPr>
              <a:t>gofalwr</a:t>
            </a:r>
            <a:r>
              <a:rPr dirty="0" smtClean="0"/>
              <a:t> o anghenion y person y maent yn gofalu amdano.</a:t>
            </a:r>
          </a:p>
          <a:p>
            <a:pPr marL="0" indent="0">
              <a:buNone/>
            </a:pPr>
            <a:r>
              <a:rPr dirty="0" smtClean="0"/>
              <a:t>Serch hynny, wrth asesu cymhwysedd unigolyn sydd ag anghenion gofal a chymorth, </a:t>
            </a:r>
            <a:r>
              <a:rPr lang="en-GB" b="1" dirty="0" smtClean="0">
                <a:solidFill>
                  <a:srgbClr val="C00000"/>
                </a:solidFill>
              </a:rPr>
              <a:t>rhaid</a:t>
            </a:r>
            <a:r>
              <a:rPr dirty="0" smtClean="0"/>
              <a:t> i'r awdurdod lleol drafod â'r gofalwr (ystyried a chofnodi) y gofal y maent yn gallu ei ddarparu ac yn fodlon ei ddarparu.</a:t>
            </a:r>
          </a:p>
        </p:txBody>
      </p:sp>
    </p:spTree>
    <p:extLst>
      <p:ext uri="{BB962C8B-B14F-4D97-AF65-F5344CB8AC3E}">
        <p14:creationId xmlns:p14="http://schemas.microsoft.com/office/powerpoint/2010/main" val="108392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96"/>
            <a:ext cx="10515600" cy="1325563"/>
          </a:xfrm>
        </p:spPr>
        <p:txBody>
          <a:bodyPr/>
          <a:lstStyle/>
          <a:p>
            <a:r>
              <a:rPr dirty="0" smtClean="0"/>
              <a:t>Rhan 4 – Cynlluniau cymorth i ofalwyr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6286" y="1553481"/>
            <a:ext cx="8831136" cy="3911148"/>
          </a:xfrm>
        </p:spPr>
        <p:txBody>
          <a:bodyPr>
            <a:normAutofit/>
          </a:bodyPr>
          <a:lstStyle/>
          <a:p>
            <a:r>
              <a:rPr dirty="0" smtClean="0"/>
              <a:t>Mae'n ddyletswydd ar yr awdurdod lleol i baratoi cynllun cymorth ar gyfer </a:t>
            </a:r>
            <a:r>
              <a:rPr lang="en-GB" b="1" dirty="0">
                <a:solidFill>
                  <a:srgbClr val="C00000"/>
                </a:solidFill>
              </a:rPr>
              <a:t>gofalwr</a:t>
            </a:r>
            <a:r>
              <a:rPr dirty="0" smtClean="0"/>
              <a:t> sydd wedi cael ei asesu i fod ag anghenion cymwys, a'i adolygu'n gyson</a:t>
            </a:r>
          </a:p>
          <a:p>
            <a:pPr>
              <a:spcBef>
                <a:spcPts val="1800"/>
              </a:spcBef>
            </a:pPr>
            <a:r>
              <a:rPr dirty="0" smtClean="0"/>
              <a:t>Gall yr awdurdod lleol fodloni anghenion cymorth gofalwr drwy ddarparu gofal a chymorth mewn cynllun i'r person anabl</a:t>
            </a:r>
          </a:p>
          <a:p>
            <a:pPr>
              <a:spcBef>
                <a:spcPts val="1800"/>
              </a:spcBef>
            </a:pPr>
            <a:r>
              <a:rPr dirty="0" smtClean="0"/>
              <a:t>Rhaid bod unigolyn wedi'i bennu i gydlynu, paratoi, adolygu a chyflwyno'r cynllun</a:t>
            </a:r>
            <a:endParaRPr lang="cy-GB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3951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888"/>
            <a:ext cx="10515600" cy="1325563"/>
          </a:xfrm>
        </p:spPr>
        <p:txBody>
          <a:bodyPr/>
          <a:lstStyle/>
          <a:p>
            <a:r>
              <a:rPr dirty="0" smtClean="0"/>
              <a:t>Gofalwyr yng Nghymru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9430" y="1676399"/>
            <a:ext cx="8098970" cy="3559630"/>
          </a:xfrm>
        </p:spPr>
        <p:txBody>
          <a:bodyPr>
            <a:normAutofit/>
          </a:bodyPr>
          <a:lstStyle/>
          <a:p>
            <a:r>
              <a:rPr dirty="0" smtClean="0"/>
              <a:t>Roedd</a:t>
            </a:r>
            <a:r>
              <a:rPr dirty="0" smtClean="0"/>
              <a:t> </a:t>
            </a:r>
            <a:r>
              <a:rPr lang="en-GB" dirty="0" smtClean="0"/>
              <a:t>mwy na</a:t>
            </a:r>
            <a:r>
              <a:rPr dirty="0" smtClean="0"/>
              <a:t> </a:t>
            </a:r>
            <a:r>
              <a:rPr dirty="0" smtClean="0"/>
              <a:t>370,000 o ofalwyr yng Nghymru yn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ôl</a:t>
            </a:r>
            <a:r>
              <a:rPr dirty="0" smtClean="0"/>
              <a:t> </a:t>
            </a:r>
            <a:r>
              <a:rPr dirty="0" smtClean="0"/>
              <a:t>y cyfrifiad diwethaf yn 2011. Bydd y ffigwr hwn bellach yn llawer uwch</a:t>
            </a:r>
            <a:endParaRPr lang="cy-GB" dirty="0"/>
          </a:p>
          <a:p>
            <a:r>
              <a:rPr dirty="0" smtClean="0"/>
              <a:t>Mae gofalwyr yn cyfrannu 96% o ofal yn y gymuned yng Nghymru, cyfraniad sydd werth £</a:t>
            </a:r>
            <a:r>
              <a:rPr dirty="0" smtClean="0"/>
              <a:t>8.1</a:t>
            </a:r>
            <a:r>
              <a:rPr lang="en-GB" dirty="0" smtClean="0"/>
              <a:t> </a:t>
            </a:r>
            <a:r>
              <a:rPr dirty="0" smtClean="0"/>
              <a:t>biliwn</a:t>
            </a:r>
            <a:r>
              <a:rPr dirty="0" smtClean="0"/>
              <a:t> </a:t>
            </a:r>
            <a:r>
              <a:rPr dirty="0" smtClean="0"/>
              <a:t>bob blwyddyn</a:t>
            </a:r>
            <a:endParaRPr lang="cy-GB" dirty="0"/>
          </a:p>
          <a:p>
            <a:r>
              <a:rPr dirty="0" smtClean="0"/>
              <a:t>Mae gan Gymru y gyfran uchaf o ofalwyr hŷn a'r gyfran uchaf o ofalwyr ifanc yn y DU 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3285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dirty="0" smtClean="0"/>
              <a:t>Rhan 4 – Taliadau Uniongyrchol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2400" y="1511980"/>
            <a:ext cx="8410222" cy="3562804"/>
          </a:xfrm>
        </p:spPr>
        <p:txBody>
          <a:bodyPr>
            <a:normAutofit/>
          </a:bodyPr>
          <a:lstStyle/>
          <a:p>
            <a:r>
              <a:rPr dirty="0" smtClean="0"/>
              <a:t>Rhaid ystyried taliadau uniongyrchol fel </a:t>
            </a:r>
            <a:r>
              <a:rPr dirty="0" smtClean="0"/>
              <a:t>rhan</a:t>
            </a:r>
            <a:r>
              <a:rPr dirty="0" smtClean="0"/>
              <a:t> annatod o'r broses gynllunio gofal, ac ni ddylid bellach eu gweld fel ystyriaeth eilaidd i gwrdd â gofynion cymorth gofalwr </a:t>
            </a:r>
          </a:p>
          <a:p>
            <a:pPr marL="0" indent="0">
              <a:buNone/>
            </a:pPr>
            <a:endParaRPr lang="cy-GB" sz="1000" dirty="0"/>
          </a:p>
          <a:p>
            <a:r>
              <a:rPr lang="en-GB" b="1" dirty="0"/>
              <a:t>Rhaid</a:t>
            </a:r>
            <a:r>
              <a:rPr dirty="0" smtClean="0"/>
              <a:t> i'r awdurdod lleol ddarparu gwybodaeth a chefnogaeth briodol i alluogi </a:t>
            </a:r>
            <a:r>
              <a:rPr lang="en-GB" b="1" dirty="0">
                <a:solidFill>
                  <a:srgbClr val="C00000"/>
                </a:solidFill>
              </a:rPr>
              <a:t>gofalwyr</a:t>
            </a:r>
            <a:r>
              <a:rPr dirty="0" smtClean="0"/>
              <a:t> i benderfynu os ydynt am gael taliad uniongyrchol am unrhyw gymorth yr ystyrir hwy i fod yn gymwys i'w dderbyn.</a:t>
            </a:r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3951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dirty="0" smtClean="0"/>
              <a:t>Rhan 4 – Taliadau Uniongyrchol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7542" y="1629681"/>
            <a:ext cx="8425543" cy="3660775"/>
          </a:xfrm>
        </p:spPr>
        <p:txBody>
          <a:bodyPr>
            <a:normAutofit/>
          </a:bodyPr>
          <a:lstStyle/>
          <a:p>
            <a:r>
              <a:rPr sz="3000" dirty="0" smtClean="0"/>
              <a:t>Rhaid i'r awdurdod </a:t>
            </a:r>
            <a:r>
              <a:rPr lang="en-GB" sz="3000" b="1" dirty="0" smtClean="0"/>
              <a:t>lleol</a:t>
            </a:r>
            <a:r>
              <a:rPr sz="3000" dirty="0" smtClean="0"/>
              <a:t> sicrhau bod taliadau uniongyrchol ar gael mewn achos lle mae </a:t>
            </a:r>
            <a:r>
              <a:rPr lang="en-GB" sz="3000" b="1" dirty="0">
                <a:solidFill>
                  <a:srgbClr val="C00000"/>
                </a:solidFill>
              </a:rPr>
              <a:t>gofalwr</a:t>
            </a:r>
            <a:r>
              <a:rPr sz="3000" dirty="0" smtClean="0"/>
              <a:t> yn mynegi dymuniad i'w cael a lle maent yn galluogi gofalwr i gyflawni eu deilliannau personol a bodloni eu hanghenion cymorth cymwys</a:t>
            </a:r>
          </a:p>
        </p:txBody>
      </p:sp>
    </p:spTree>
    <p:extLst>
      <p:ext uri="{BB962C8B-B14F-4D97-AF65-F5344CB8AC3E}">
        <p14:creationId xmlns:p14="http://schemas.microsoft.com/office/powerpoint/2010/main" val="32532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1494" y="4031287"/>
            <a:ext cx="10515600" cy="837183"/>
          </a:xfrm>
        </p:spPr>
        <p:txBody>
          <a:bodyPr>
            <a:normAutofit fontScale="90000"/>
          </a:bodyPr>
          <a:lstStyle/>
          <a:p>
            <a:r>
              <a:rPr dirty="0" smtClean="0"/>
              <a:t>Rhan 5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027407" y="891339"/>
            <a:ext cx="4245430" cy="4267135"/>
          </a:xfrm>
        </p:spPr>
        <p:txBody>
          <a:bodyPr>
            <a:normAutofit lnSpcReduction="10000"/>
          </a:bodyPr>
          <a:lstStyle/>
          <a:p>
            <a:r>
              <a:rPr lang="en-GB" sz="2600" dirty="0"/>
              <a:t>“</a:t>
            </a:r>
            <a:r>
              <a:rPr lang="en-GB" sz="2600" i="1" dirty="0"/>
              <a:t>Mae talu am ofal yn ddrud ac mae hynny wedi gwanhau fy ngallu i gyllido fy henoed beth bynnag fo cyflwr fy iechyd</a:t>
            </a:r>
            <a:r>
              <a:rPr lang="en-GB" sz="2600" dirty="0"/>
              <a:t>”</a:t>
            </a:r>
          </a:p>
          <a:p>
            <a:endParaRPr lang="cy-GB" sz="2600" dirty="0" smtClean="0"/>
          </a:p>
          <a:p>
            <a:endParaRPr lang="cy-GB" sz="2600" dirty="0"/>
          </a:p>
          <a:p>
            <a:endParaRPr lang="cy-GB" sz="2600" dirty="0" smtClean="0"/>
          </a:p>
          <a:p>
            <a:endParaRPr lang="cy-GB" sz="2600" dirty="0" smtClean="0"/>
          </a:p>
          <a:p>
            <a:r>
              <a:rPr lang="en-GB" sz="2600" b="1" i="1" dirty="0" smtClean="0"/>
              <a:t>Gofalwr</a:t>
            </a:r>
            <a:endParaRPr lang="cy-GB" sz="2600" dirty="0"/>
          </a:p>
        </p:txBody>
      </p:sp>
    </p:spTree>
    <p:extLst>
      <p:ext uri="{BB962C8B-B14F-4D97-AF65-F5344CB8AC3E}">
        <p14:creationId xmlns:p14="http://schemas.microsoft.com/office/powerpoint/2010/main" val="32962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dirty="0" smtClean="0"/>
              <a:t>Rhan 4 a 5 Codi </a:t>
            </a:r>
            <a:r>
              <a:rPr lang="en-GB" dirty="0" smtClean="0"/>
              <a:t>Ffioedd</a:t>
            </a:r>
            <a:r>
              <a:rPr dirty="0" smtClean="0"/>
              <a:t> </a:t>
            </a:r>
            <a:r>
              <a:rPr dirty="0" smtClean="0"/>
              <a:t>ac Asesiadau Ariannol</a:t>
            </a:r>
            <a:r>
              <a:rPr dirty="0"/>
              <a:t/>
            </a:r>
            <a:br>
              <a:rPr dirty="0"/>
            </a:b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0828" y="1325563"/>
            <a:ext cx="8817429" cy="4041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 smtClean="0"/>
              <a:t>Codir tâl ar ddefnyddwyr presennol y gwasanaeth dan </a:t>
            </a:r>
            <a:r>
              <a:rPr lang="en-GB" sz="3000" dirty="0" smtClean="0"/>
              <a:t/>
            </a:r>
            <a:br>
              <a:rPr lang="en-GB" sz="3000" dirty="0" smtClean="0"/>
            </a:br>
            <a:r>
              <a:rPr lang="en-GB" sz="3000" dirty="0" smtClean="0"/>
              <a:t>y </a:t>
            </a:r>
            <a:r>
              <a:rPr lang="en-GB" sz="3000" dirty="0" smtClean="0"/>
              <a:t>trefniadau cyfredol nes i gynlluniau gofal gael eu hadolygu neu eu </a:t>
            </a:r>
            <a:r>
              <a:rPr lang="en-GB" sz="3000" dirty="0" smtClean="0"/>
              <a:t>diweddaru.</a:t>
            </a:r>
            <a:endParaRPr lang="en-GB" sz="3000" dirty="0" smtClean="0"/>
          </a:p>
          <a:p>
            <a:pPr marL="0" indent="0">
              <a:buNone/>
            </a:pPr>
            <a:r>
              <a:rPr lang="en-GB" sz="3000" dirty="0" smtClean="0"/>
              <a:t>Ni all awdurdodau lleol </a:t>
            </a:r>
            <a:r>
              <a:rPr lang="en-GB" sz="3000" dirty="0" smtClean="0"/>
              <a:t>godi</a:t>
            </a:r>
            <a:r>
              <a:rPr lang="en-GB" sz="3000" dirty="0" smtClean="0"/>
              <a:t> tâl ar y </a:t>
            </a:r>
            <a:r>
              <a:rPr lang="en-GB" sz="3000" dirty="0" smtClean="0"/>
              <a:t>canlynol:</a:t>
            </a:r>
            <a:endParaRPr lang="en-GB" sz="3000" dirty="0" smtClean="0"/>
          </a:p>
          <a:p>
            <a:pPr marL="0" indent="0">
              <a:buNone/>
            </a:pPr>
            <a:endParaRPr lang="cy-GB" sz="1100" dirty="0" smtClean="0"/>
          </a:p>
          <a:p>
            <a:pPr lvl="1"/>
            <a:r>
              <a:rPr lang="en-GB" sz="2800" dirty="0" smtClean="0"/>
              <a:t>rhiant neu warchodwr am ofal a chymorth y mae eu plentyn yn ei gael dan Ran 4 y Ddeddf</a:t>
            </a:r>
          </a:p>
          <a:p>
            <a:pPr lvl="1"/>
            <a:r>
              <a:rPr lang="en-GB" sz="2800" dirty="0" smtClean="0"/>
              <a:t>cymorth i </a:t>
            </a:r>
            <a:r>
              <a:rPr lang="en-GB" sz="2800" b="1" dirty="0" smtClean="0">
                <a:solidFill>
                  <a:srgbClr val="C00000"/>
                </a:solidFill>
              </a:rPr>
              <a:t>blentyn</a:t>
            </a:r>
            <a:r>
              <a:rPr lang="en-GB" sz="2800" dirty="0" smtClean="0"/>
              <a:t> sy'n </a:t>
            </a:r>
            <a:r>
              <a:rPr lang="en-GB" sz="2800" b="1" dirty="0" smtClean="0">
                <a:solidFill>
                  <a:srgbClr val="C00000"/>
                </a:solidFill>
              </a:rPr>
              <a:t>ofalwr</a:t>
            </a:r>
            <a:r>
              <a:rPr lang="en-GB" sz="2800" dirty="0" smtClean="0"/>
              <a:t> (dan 18 oed)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4448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5057"/>
            <a:ext cx="10515600" cy="1325563"/>
          </a:xfrm>
        </p:spPr>
        <p:txBody>
          <a:bodyPr/>
          <a:lstStyle/>
          <a:p>
            <a:r>
              <a:rPr dirty="0" smtClean="0"/>
              <a:t>Codi tâl am gymorth i oedolion sy'n gofalu</a:t>
            </a:r>
            <a:r>
              <a:rPr dirty="0"/>
              <a:t/>
            </a:r>
            <a:br>
              <a:rPr dirty="0"/>
            </a:b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2969" y="1412648"/>
            <a:ext cx="9019822" cy="41717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dirty="0" smtClean="0"/>
              <a:t>Pan mae gan oedolyn (18+) sy'n gofalu anghenion cymorth cymwys, mae gan yr awdurdod lleol ddyletswydd, neu bŵer mewn rhai achosion, i drefnu cymorth i gwrdd eu hanghenion</a:t>
            </a:r>
          </a:p>
          <a:p>
            <a:pPr lvl="0"/>
            <a:r>
              <a:rPr lang="en-GB" b="1" dirty="0" smtClean="0"/>
              <a:t>Ni chaiff</a:t>
            </a:r>
            <a:r>
              <a:rPr dirty="0" smtClean="0"/>
              <a:t> awdurdod lleol godi tâl ar </a:t>
            </a:r>
            <a:r>
              <a:rPr lang="en-GB" b="1" dirty="0">
                <a:solidFill>
                  <a:srgbClr val="C00000"/>
                </a:solidFill>
              </a:rPr>
              <a:t>ofalwr sy'n oedolyn</a:t>
            </a:r>
            <a:r>
              <a:rPr dirty="0" smtClean="0"/>
              <a:t> am ofal a chymorth a ddarperir yn uniongyrchol i'r person y maent yn gofalu amdano</a:t>
            </a:r>
          </a:p>
          <a:p>
            <a:pPr lvl="0"/>
            <a:r>
              <a:rPr dirty="0" smtClean="0"/>
              <a:t>Yn ogystal â hyn, </a:t>
            </a:r>
            <a:r>
              <a:rPr lang="en-GB" b="1" dirty="0" smtClean="0"/>
              <a:t>nid oes gofyn</a:t>
            </a:r>
            <a:r>
              <a:rPr dirty="0" smtClean="0"/>
              <a:t> i awdurdodau lleol godi tâl ar oedolion sy'n gofalu am gymorth ac mewn llawer o achosion, byddai gwneud hynny'n economi ffug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510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1839"/>
            <a:ext cx="10515600" cy="1325563"/>
          </a:xfrm>
        </p:spPr>
        <p:txBody>
          <a:bodyPr/>
          <a:lstStyle/>
          <a:p>
            <a:r>
              <a:rPr dirty="0" smtClean="0"/>
              <a:t>Codi tâl am gymorth i oedolion sy'n gofalu</a:t>
            </a:r>
            <a:r>
              <a:rPr dirty="0"/>
              <a:t/>
            </a:r>
            <a:br>
              <a:rPr dirty="0"/>
            </a:b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6712" y="1527402"/>
            <a:ext cx="9008533" cy="3882798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Rhaid</a:t>
            </a:r>
            <a:r>
              <a:rPr dirty="0" smtClean="0"/>
              <a:t> i awdurdodau lleol ystyried effaith tebygol unrhyw daliadau, yn enwedig eu parodrwydd a'u gallu i barhau â'u cyfrifoldebau gofalu </a:t>
            </a:r>
          </a:p>
          <a:p>
            <a:pPr marL="0" indent="0">
              <a:buNone/>
            </a:pPr>
            <a:endParaRPr lang="cy-GB" sz="300" dirty="0"/>
          </a:p>
          <a:p>
            <a:r>
              <a:rPr dirty="0" smtClean="0"/>
              <a:t>Rhaid i awdurdodau lleol sicrhau nad yw unrhyw daliadau a godir yn effeithio'n negyddol ar allu gofalwr i edrych ar ôl eu hiechyd a'u llesiant </a:t>
            </a:r>
            <a:r>
              <a:rPr dirty="0" smtClean="0"/>
              <a:t>eu</a:t>
            </a:r>
            <a:r>
              <a:rPr dirty="0" smtClean="0"/>
              <a:t> </a:t>
            </a:r>
            <a:r>
              <a:rPr dirty="0" smtClean="0"/>
              <a:t>hunain</a:t>
            </a:r>
            <a:r>
              <a:rPr lang="en-GB" dirty="0" smtClean="0"/>
              <a:t>,</a:t>
            </a:r>
            <a:r>
              <a:rPr dirty="0" smtClean="0"/>
              <a:t> </a:t>
            </a:r>
            <a:r>
              <a:rPr dirty="0" smtClean="0"/>
              <a:t>yn ogystal â'u gallu i ofalu'n effeithiol ac yn ddiogel</a:t>
            </a:r>
          </a:p>
          <a:p>
            <a:pPr marL="0" indent="0">
              <a:buNone/>
            </a:pPr>
            <a:endParaRPr lang="cy-GB" sz="300" dirty="0"/>
          </a:p>
          <a:p>
            <a:r>
              <a:rPr dirty="0" smtClean="0"/>
              <a:t>Wrth ystyried a fyddant yn codi tâl neu'n gofyn am gyfraniad, </a:t>
            </a:r>
            <a:r>
              <a:rPr lang="en-GB" b="1" dirty="0">
                <a:solidFill>
                  <a:srgbClr val="C00000"/>
                </a:solidFill>
              </a:rPr>
              <a:t>rhaid</a:t>
            </a:r>
            <a:r>
              <a:rPr dirty="0" smtClean="0"/>
              <a:t> i awdurdodau lleol ystyried lefel y tâl y mae'n bwriadu ei godi a'r effaith y bydd hyn yn ei gael ar allu gofalwyr i ymgymryd â'u rôl gofalu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7894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872" y="4158633"/>
            <a:ext cx="10515600" cy="807684"/>
          </a:xfrm>
        </p:spPr>
        <p:txBody>
          <a:bodyPr>
            <a:normAutofit fontScale="90000"/>
          </a:bodyPr>
          <a:lstStyle/>
          <a:p>
            <a:r>
              <a:rPr dirty="0" smtClean="0"/>
              <a:t>Rhan 10</a:t>
            </a:r>
            <a:endParaRPr lang="cy-GB" dirty="0"/>
          </a:p>
        </p:txBody>
      </p:sp>
      <p:sp>
        <p:nvSpPr>
          <p:cNvPr id="3" name="Text Placeholder 5"/>
          <p:cNvSpPr>
            <a:spLocks noGrp="1"/>
          </p:cNvSpPr>
          <p:nvPr/>
        </p:nvSpPr>
        <p:spPr>
          <a:xfrm>
            <a:off x="7090176" y="857978"/>
            <a:ext cx="4095206" cy="3899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“</a:t>
            </a:r>
            <a:r>
              <a:rPr lang="en-GB" sz="2800" i="1" dirty="0" smtClean="0"/>
              <a:t>Rydw </a:t>
            </a:r>
            <a:r>
              <a:rPr lang="en-GB" sz="2800" i="1" dirty="0"/>
              <a:t>i</a:t>
            </a:r>
            <a:r>
              <a:rPr lang="en-GB" sz="2800" i="1" dirty="0" smtClean="0"/>
              <a:t>’n teimlo nad ydw </a:t>
            </a:r>
            <a:r>
              <a:rPr lang="en-GB" sz="2800" i="1" dirty="0"/>
              <a:t>i</a:t>
            </a:r>
            <a:r>
              <a:rPr lang="en-GB" sz="2800" i="1" dirty="0" smtClean="0"/>
              <a:t>’n gallu </a:t>
            </a:r>
            <a:r>
              <a:rPr lang="en-GB" sz="2800" i="1" dirty="0" smtClean="0"/>
              <a:t>cwyno</a:t>
            </a:r>
            <a:r>
              <a:rPr lang="en-GB" sz="2800" dirty="0" smtClean="0"/>
              <a:t>”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1050" dirty="0" smtClean="0"/>
          </a:p>
          <a:p>
            <a:endParaRPr lang="en-GB" sz="1050" dirty="0"/>
          </a:p>
          <a:p>
            <a:r>
              <a:rPr lang="en-GB" sz="2800" i="1" dirty="0" smtClean="0"/>
              <a:t>Gofalwr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67528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753"/>
            <a:ext cx="10515600" cy="1325563"/>
          </a:xfrm>
        </p:spPr>
        <p:txBody>
          <a:bodyPr/>
          <a:lstStyle/>
          <a:p>
            <a:r>
              <a:rPr dirty="0" smtClean="0"/>
              <a:t>Rhan 10 – Cwynion, </a:t>
            </a:r>
            <a:r>
              <a:rPr lang="en-GB" dirty="0" smtClean="0"/>
              <a:t>Sylwadau</a:t>
            </a:r>
            <a:r>
              <a:rPr dirty="0" smtClean="0"/>
              <a:t> </a:t>
            </a:r>
            <a:r>
              <a:rPr dirty="0" smtClean="0"/>
              <a:t>a Gwasanaethau Eiriolaeth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1067" y="1844221"/>
            <a:ext cx="8308621" cy="3435350"/>
          </a:xfrm>
        </p:spPr>
        <p:txBody>
          <a:bodyPr>
            <a:normAutofit/>
          </a:bodyPr>
          <a:lstStyle/>
          <a:p>
            <a:r>
              <a:rPr dirty="0" smtClean="0"/>
              <a:t>Mae Rhan 10 – Cwynion ac eiriolaeth mor berthnasol i </a:t>
            </a:r>
            <a:r>
              <a:rPr lang="en-GB" b="1" dirty="0">
                <a:solidFill>
                  <a:srgbClr val="C00000"/>
                </a:solidFill>
              </a:rPr>
              <a:t>ofalwyr</a:t>
            </a:r>
            <a:r>
              <a:rPr dirty="0" smtClean="0"/>
              <a:t> ag y mae i'r bobl y maent yn gofalu amdanynt</a:t>
            </a:r>
          </a:p>
          <a:p>
            <a:r>
              <a:rPr dirty="0" smtClean="0"/>
              <a:t>Mae gweithdrefnau cwynion presennol yn berthnasol – datrysiad lleol, archwilio ffurfiol, Ombwdsmon Cymru </a:t>
            </a:r>
          </a:p>
          <a:p>
            <a:r>
              <a:rPr dirty="0" smtClean="0"/>
              <a:t>Nid oes unrhyw beth yn y Ddeddf newydd sy'n gwneud caniatáu ar gyfer apeliadau os yw person yn anfodlon â chanlyniad y gŵyn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0793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922161" y="4235683"/>
            <a:ext cx="10515600" cy="875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dirty="0" smtClean="0"/>
              <a:t>Crynodeb </a:t>
            </a:r>
            <a:endParaRPr lang="cy-GB" dirty="0"/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6792685" y="1036064"/>
            <a:ext cx="4645075" cy="407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600" i="1" dirty="0" smtClean="0">
                <a:solidFill>
                  <a:schemeClr val="bg1">
                    <a:lumMod val="65000"/>
                  </a:schemeClr>
                </a:solidFill>
              </a:rPr>
              <a:t>“Sut ydym yn mynd i sicrhau ein bod yn cyrraedd gofalwyr ac yn eu cynorthwyo yn y gymuned? Heb systemau go iawn i gefnogi gofalwyr, caiff llawer o bobl eu hynysu a'u gadael ar eu pen eu hunain”</a:t>
            </a:r>
          </a:p>
          <a:p>
            <a:pPr marL="0" indent="0">
              <a:buNone/>
            </a:pPr>
            <a:endParaRPr lang="cy-GB" sz="100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cy-GB" sz="100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cy-GB" sz="100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GB" sz="2600" i="1" dirty="0" smtClean="0">
                <a:solidFill>
                  <a:schemeClr val="bg1">
                    <a:lumMod val="65000"/>
                  </a:schemeClr>
                </a:solidFill>
              </a:rPr>
              <a:t>Gofalwr</a:t>
            </a:r>
            <a:endParaRPr lang="cy-GB" sz="26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4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dirty="0" smtClean="0"/>
              <a:t>Crynodeb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43289" y="1423987"/>
            <a:ext cx="7666743" cy="3435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dirty="0" smtClean="0"/>
              <a:t>Mae'r Ddeddf yn cynnwys newidiadau </a:t>
            </a:r>
            <a:r>
              <a:rPr dirty="0" smtClean="0"/>
              <a:t>sylweddol</a:t>
            </a:r>
            <a:r>
              <a:rPr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i </a:t>
            </a:r>
            <a:r>
              <a:rPr lang="en-US" b="1" dirty="0">
                <a:solidFill>
                  <a:srgbClr val="C00000"/>
                </a:solidFill>
              </a:rPr>
              <a:t>ofalwyr</a:t>
            </a:r>
            <a:r>
              <a:rPr dirty="0" smtClean="0"/>
              <a:t>, gan gynnwys hawliau newydd a dyletswyddau i awdurdodau lleol</a:t>
            </a:r>
          </a:p>
          <a:p>
            <a:r>
              <a:rPr dirty="0" smtClean="0"/>
              <a:t>Diffiniad newydd ehangach o ofalwr</a:t>
            </a:r>
            <a:endParaRPr lang="cy-GB" dirty="0"/>
          </a:p>
          <a:p>
            <a:r>
              <a:rPr dirty="0" smtClean="0"/>
              <a:t>Dyletswydd i gynnig asesiad o'u hanghenion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eu</a:t>
            </a:r>
            <a:r>
              <a:rPr dirty="0" smtClean="0"/>
              <a:t> </a:t>
            </a:r>
            <a:r>
              <a:rPr dirty="0" smtClean="0"/>
              <a:t>hunain  </a:t>
            </a:r>
          </a:p>
          <a:p>
            <a:r>
              <a:rPr dirty="0" smtClean="0"/>
              <a:t>Dyletswydd gyfreithiol i fodloni anghenion dilys gofalwr yn dilyn asesiad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05319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0068"/>
            <a:ext cx="10515600" cy="1325563"/>
          </a:xfrm>
        </p:spPr>
        <p:txBody>
          <a:bodyPr/>
          <a:lstStyle/>
          <a:p>
            <a:r>
              <a:rPr dirty="0" smtClean="0"/>
              <a:t>Deddf Gwasanaethau Cymdeithasol a </a:t>
            </a:r>
            <a:r>
              <a:rPr dirty="0" smtClean="0"/>
              <a:t>Lles</a:t>
            </a:r>
            <a:r>
              <a:rPr lang="en-GB" dirty="0" smtClean="0"/>
              <a:t>iant</a:t>
            </a:r>
            <a:r>
              <a:rPr dirty="0" smtClean="0"/>
              <a:t> </a:t>
            </a:r>
            <a:r>
              <a:rPr dirty="0" smtClean="0"/>
              <a:t>(Cymru) 2014</a:t>
            </a:r>
            <a:endParaRPr lang="cy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698171" y="1690688"/>
            <a:ext cx="8098972" cy="3570287"/>
          </a:xfrm>
        </p:spPr>
        <p:txBody>
          <a:bodyPr>
            <a:normAutofit/>
          </a:bodyPr>
          <a:lstStyle/>
          <a:p>
            <a:r>
              <a:rPr dirty="0" smtClean="0"/>
              <a:t>Da</a:t>
            </a:r>
            <a:r>
              <a:rPr lang="en-GB" dirty="0" smtClean="0"/>
              <a:t>eth y</a:t>
            </a:r>
            <a:r>
              <a:rPr dirty="0" smtClean="0"/>
              <a:t> </a:t>
            </a:r>
            <a:r>
              <a:rPr dirty="0" smtClean="0"/>
              <a:t>Ddeddf Gwasanaethau Cymdeithasol a Llesiant (Cymru) 2014 </a:t>
            </a:r>
            <a:r>
              <a:rPr lang="en-GB" dirty="0" smtClean="0"/>
              <a:t>i</a:t>
            </a:r>
            <a:r>
              <a:rPr dirty="0" smtClean="0"/>
              <a:t> </a:t>
            </a:r>
            <a:r>
              <a:rPr dirty="0" smtClean="0"/>
              <a:t>rym fis Ebrill 2016 a'i bwriad yw gweddnewid y ffordd y caiff gwasanaethau cymdeithasol eu darparu</a:t>
            </a:r>
          </a:p>
          <a:p>
            <a:pPr marL="0" indent="0">
              <a:buNone/>
            </a:pPr>
            <a:endParaRPr lang="cy-GB" sz="1000" dirty="0" smtClean="0"/>
          </a:p>
          <a:p>
            <a:r>
              <a:rPr dirty="0" smtClean="0"/>
              <a:t>Mae'r Ddeddf yn cynnwys newidiadau </a:t>
            </a:r>
            <a:r>
              <a:rPr dirty="0" smtClean="0"/>
              <a:t>sylweddol</a:t>
            </a:r>
            <a:r>
              <a:rPr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i </a:t>
            </a:r>
            <a:r>
              <a:rPr dirty="0" smtClean="0"/>
              <a:t>ofalwyr, gan gynnwys hawliau newydd a dyletswyddau newydd i awdurdodau lleol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13839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8296"/>
            <a:ext cx="10515600" cy="1325563"/>
          </a:xfrm>
        </p:spPr>
        <p:txBody>
          <a:bodyPr/>
          <a:lstStyle/>
          <a:p>
            <a:r>
              <a:rPr dirty="0" smtClean="0"/>
              <a:t>Crynodeb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174" y="1898650"/>
            <a:ext cx="8385226" cy="3435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 smtClean="0"/>
              <a:t>Mae </a:t>
            </a:r>
            <a:r>
              <a:rPr lang="en-US" b="1" dirty="0" smtClean="0">
                <a:solidFill>
                  <a:srgbClr val="C00000"/>
                </a:solidFill>
              </a:rPr>
              <a:t>gofalwyr</a:t>
            </a:r>
            <a:r>
              <a:rPr dirty="0" smtClean="0"/>
              <a:t> wrth galon y Ddeddf newydd, sy'n darparu cyfle sylweddol i'w cefnogi fel partneriaid llawn </a:t>
            </a:r>
          </a:p>
          <a:p>
            <a:pPr marL="0" indent="0">
              <a:buNone/>
            </a:pPr>
            <a:endParaRPr lang="cy-GB" sz="1000" dirty="0" smtClean="0"/>
          </a:p>
          <a:p>
            <a:pPr marL="0" indent="0">
              <a:buNone/>
            </a:pPr>
            <a:r>
              <a:rPr dirty="0" smtClean="0"/>
              <a:t>Mae gofalwyr yn cyfrannu 96% o ofal yn y gymuned yng Nghymru a bydd edrych ar ôl eu llesiant yn hollbwysig er mwyn darparu gwasanaethau cymdeithasol cynaliadwy</a:t>
            </a:r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endParaRPr lang="cy-GB" sz="3000" dirty="0" smtClean="0"/>
          </a:p>
          <a:p>
            <a:endParaRPr lang="cy-GB" sz="3000" dirty="0"/>
          </a:p>
          <a:p>
            <a:pPr marL="0" indent="0">
              <a:buNone/>
            </a:pPr>
            <a:endParaRPr lang="cy-GB" dirty="0" smtClean="0"/>
          </a:p>
        </p:txBody>
      </p:sp>
    </p:spTree>
    <p:extLst>
      <p:ext uri="{BB962C8B-B14F-4D97-AF65-F5344CB8AC3E}">
        <p14:creationId xmlns:p14="http://schemas.microsoft.com/office/powerpoint/2010/main" val="216542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Cefnogi gofalwyr a chyflawni dyletswyddau newydd </a:t>
            </a:r>
            <a:r>
              <a:rPr lang="en-US" sz="4800" dirty="0" smtClean="0"/>
              <a:t>yn</a:t>
            </a:r>
            <a:br>
              <a:rPr lang="en-US" sz="4800" dirty="0" smtClean="0"/>
            </a:br>
            <a:r>
              <a:rPr lang="en-US" sz="4800" dirty="0" smtClean="0"/>
              <a:t> </a:t>
            </a:r>
            <a:r>
              <a:rPr lang="en-US" sz="4800" b="1" dirty="0" smtClean="0"/>
              <a:t>Neddf Gwasanaethau Cymdeithasol a Llesiant (Cymru) 2014</a:t>
            </a:r>
            <a:endParaRPr lang="cy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/>
              <a:t>Adnodd hyfforddi</a:t>
            </a:r>
          </a:p>
          <a:p>
            <a:endParaRPr lang="cy-GB" dirty="0"/>
          </a:p>
          <a:p>
            <a:r>
              <a:rPr lang="en-US" sz="3600" b="1" dirty="0" smtClean="0"/>
              <a:t>DIOLCH</a:t>
            </a:r>
            <a:endParaRPr lang="cy-GB" sz="3600" b="1" dirty="0"/>
          </a:p>
        </p:txBody>
      </p:sp>
    </p:spTree>
    <p:extLst>
      <p:ext uri="{BB962C8B-B14F-4D97-AF65-F5344CB8AC3E}">
        <p14:creationId xmlns:p14="http://schemas.microsoft.com/office/powerpoint/2010/main" val="345214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1"/>
            <a:ext cx="10515600" cy="1325563"/>
          </a:xfrm>
        </p:spPr>
        <p:txBody>
          <a:bodyPr/>
          <a:lstStyle/>
          <a:p>
            <a:r>
              <a:rPr dirty="0" smtClean="0"/>
              <a:t>Diddymiadau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3486" y="1490665"/>
            <a:ext cx="7958665" cy="3763055"/>
          </a:xfrm>
        </p:spPr>
        <p:txBody>
          <a:bodyPr>
            <a:normAutofit fontScale="25000" lnSpcReduction="20000"/>
          </a:bodyPr>
          <a:lstStyle/>
          <a:p>
            <a:pPr marL="0" indent="0">
              <a:buClr>
                <a:srgbClr val="FF0000"/>
              </a:buClr>
              <a:buFontTx/>
              <a:buNone/>
              <a:defRPr/>
            </a:pPr>
            <a:r>
              <a:rPr lang="en-GB" sz="9600" b="1" dirty="0"/>
              <a:t>Mae'r Ddeddf yn diddymu mwyafrif y ddeddfwriaeth bresennol sy'n perthyn i ofal cymunedol, gan gynnwys:</a:t>
            </a:r>
          </a:p>
          <a:p>
            <a:pPr marL="0" indent="0">
              <a:buClr>
                <a:srgbClr val="FF0000"/>
              </a:buClr>
              <a:buFontTx/>
              <a:buNone/>
              <a:defRPr/>
            </a:pPr>
            <a:endParaRPr lang="cy-GB" sz="3200" dirty="0" smtClean="0">
              <a:cs typeface="Arial" panose="020B0604020202020204" pitchFamily="34" charset="0"/>
            </a:endParaRPr>
          </a:p>
          <a:p>
            <a:pPr marL="0" indent="0">
              <a:buClr>
                <a:srgbClr val="FF0000"/>
              </a:buClr>
              <a:buFontTx/>
              <a:buNone/>
              <a:defRPr/>
            </a:pPr>
            <a:endParaRPr lang="cy-GB" sz="32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9600" dirty="0"/>
              <a:t>Deddf Gofalwyr (Cydnabyddiaeth a Gwasanaethau) 1995</a:t>
            </a:r>
          </a:p>
          <a:p>
            <a:pPr marL="0" indent="0">
              <a:buNone/>
              <a:defRPr/>
            </a:pPr>
            <a:endParaRPr lang="cy-GB" sz="20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9600" dirty="0" smtClean="0"/>
              <a:t>Deddf Gofalwyr a Phlant Anabl 2000</a:t>
            </a:r>
          </a:p>
          <a:p>
            <a:pPr marL="0" indent="0">
              <a:buNone/>
              <a:defRPr/>
            </a:pPr>
            <a:endParaRPr lang="cy-GB" sz="20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9600" dirty="0" smtClean="0"/>
              <a:t>Deddf Gofalwyr (Cyfle Cyfartal) 2004</a:t>
            </a:r>
          </a:p>
          <a:p>
            <a:pPr marL="0" indent="0">
              <a:buNone/>
              <a:defRPr/>
            </a:pPr>
            <a:endParaRPr lang="cy-GB" sz="20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9600" dirty="0" smtClean="0"/>
              <a:t>Mesur Strategaeth Gofalwyr (Cymru) 2010</a:t>
            </a:r>
            <a:endParaRPr lang="cy-GB" sz="9600" dirty="0"/>
          </a:p>
          <a:p>
            <a:pPr marL="0" indent="0">
              <a:buFontTx/>
              <a:buNone/>
              <a:defRPr/>
            </a:pPr>
            <a:endParaRPr lang="cy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68777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r>
              <a:rPr dirty="0" smtClean="0"/>
              <a:t>Deddf Gwasanaethau Cymdeithasol a Llesiant (Cymru) 2014</a:t>
            </a:r>
            <a:endParaRPr lang="cy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875746" y="1581174"/>
            <a:ext cx="8888792" cy="3824061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en-GB" altLang="en-US" sz="3400" b="1" dirty="0"/>
              <a:t>Diffiniad newydd o ofalwr </a:t>
            </a:r>
            <a:endParaRPr lang="cy-GB" altLang="en-US" sz="3400" b="1" dirty="0" smtClean="0"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endParaRPr lang="cy-GB" altLang="en-US" sz="1000" i="1" dirty="0"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GB" altLang="en-US" sz="3400" dirty="0"/>
              <a:t>Mae'r Ddeddf newydd yn cynnig diffiniad newydd o </a:t>
            </a:r>
            <a:r>
              <a:rPr lang="en-GB" altLang="en-US" sz="3400" b="1" dirty="0" smtClean="0">
                <a:solidFill>
                  <a:srgbClr val="C00000"/>
                </a:solidFill>
              </a:rPr>
              <a:t>ofalwyr</a:t>
            </a:r>
            <a:r>
              <a:rPr lang="en-GB" altLang="en-US" sz="3400" dirty="0" smtClean="0"/>
              <a:t>, sef</a:t>
            </a:r>
          </a:p>
          <a:p>
            <a:pPr marL="0" indent="0">
              <a:buFontTx/>
              <a:buNone/>
            </a:pPr>
            <a:endParaRPr lang="cy-GB" altLang="en-US" sz="600" dirty="0"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GB" altLang="en-US" sz="3400" i="1" dirty="0" smtClean="0"/>
              <a:t>“person sy'n darparu neu'n bwriadu darparu gofal i oedolyn neu blentyn anabl”</a:t>
            </a:r>
          </a:p>
          <a:p>
            <a:pPr marL="0" indent="0">
              <a:buFontTx/>
              <a:buNone/>
            </a:pPr>
            <a:endParaRPr lang="cy-GB" altLang="en-US" sz="600" i="1" dirty="0"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GB" altLang="en-US" sz="3400" dirty="0" smtClean="0"/>
              <a:t>Mae hwn yn dileu'r gofyn bod rhaid i ofalwyr ddarparu “gofal sylweddol, a hynny'n rheolaidd”</a:t>
            </a:r>
            <a:endParaRPr lang="cy-GB" altLang="en-US" sz="3400" dirty="0">
              <a:cs typeface="Arial" panose="020B0604020202020204" pitchFamily="34" charset="0"/>
            </a:endParaRPr>
          </a:p>
          <a:p>
            <a:pPr marL="0" indent="0">
              <a:buClr>
                <a:srgbClr val="FF0000"/>
              </a:buClr>
              <a:buFontTx/>
              <a:buNone/>
            </a:pPr>
            <a:endParaRPr lang="cy-GB" altLang="en-US" dirty="0"/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7565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1"/>
            <a:ext cx="10515600" cy="1325563"/>
          </a:xfrm>
        </p:spPr>
        <p:txBody>
          <a:bodyPr/>
          <a:lstStyle/>
          <a:p>
            <a:r>
              <a:rPr dirty="0" smtClean="0"/>
              <a:t>Dyletswydd i gefnogi gofalwyr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2857" y="1618796"/>
            <a:ext cx="7870371" cy="3780518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dirty="0" smtClean="0"/>
              <a:t>Os yw awdurdod lleol yn penderfynu bod </a:t>
            </a:r>
            <a:r>
              <a:rPr lang="en-GB" b="1" dirty="0" smtClean="0">
                <a:solidFill>
                  <a:srgbClr val="C00000"/>
                </a:solidFill>
              </a:rPr>
              <a:t>anghenion gofalwr</a:t>
            </a:r>
            <a:r>
              <a:rPr dirty="0" smtClean="0"/>
              <a:t> yn bodloni'r meini prawf cymhwysedd, yna rhaid i'r awdurdod wneud y canlynol:</a:t>
            </a:r>
          </a:p>
          <a:p>
            <a:pPr>
              <a:defRPr/>
            </a:pPr>
            <a:r>
              <a:rPr dirty="0" smtClean="0"/>
              <a:t>ystyried yr hyn gellid ei wneud i fodloni'r </a:t>
            </a:r>
            <a:r>
              <a:rPr dirty="0" smtClean="0"/>
              <a:t>anghenion</a:t>
            </a:r>
            <a:r>
              <a:rPr dirty="0" smtClean="0"/>
              <a:t> </a:t>
            </a:r>
            <a:r>
              <a:rPr dirty="0" smtClean="0"/>
              <a:t>hynny</a:t>
            </a:r>
            <a:endParaRPr dirty="0" smtClean="0"/>
          </a:p>
          <a:p>
            <a:pPr>
              <a:defRPr/>
            </a:pPr>
            <a:r>
              <a:rPr dirty="0" smtClean="0"/>
              <a:t>ystyried a fyddai'n codi tâl am wneud y pethau hynny, ac os felly, penderfynu maint y taliad hwnnw</a:t>
            </a:r>
            <a:endParaRPr lang="cy-GB" dirty="0"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cy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8479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84436" y="3458635"/>
            <a:ext cx="10515600" cy="1051031"/>
          </a:xfrm>
        </p:spPr>
        <p:txBody>
          <a:bodyPr/>
          <a:lstStyle/>
          <a:p>
            <a:r>
              <a:rPr dirty="0" smtClean="0"/>
              <a:t>Rhan 2</a:t>
            </a:r>
            <a:endParaRPr lang="cy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556283" y="610921"/>
            <a:ext cx="4743753" cy="3875653"/>
          </a:xfrm>
        </p:spPr>
        <p:txBody>
          <a:bodyPr>
            <a:normAutofit fontScale="92500" lnSpcReduction="10000"/>
          </a:bodyPr>
          <a:lstStyle/>
          <a:p>
            <a:r>
              <a:rPr lang="en-GB" sz="2800" i="1" dirty="0" smtClean="0"/>
              <a:t>“Dylid cynnig gwybodaeth i ofalwyr cynted ag y maent yn dechrau gofalu; gan ysbytai, meddygon teulu a gweithwyr cymdeithasol. Dylent fod yn ymwybodol o'u opsiynau a'u hawliau er mwyn eu galluogi i barhau i ofalu am eu hanwyliaid gartref”</a:t>
            </a:r>
          </a:p>
          <a:p>
            <a:endParaRPr lang="cy-GB" sz="2800" i="1" dirty="0"/>
          </a:p>
          <a:p>
            <a:r>
              <a:rPr lang="en-GB" sz="2800" b="1" i="1" dirty="0"/>
              <a:t>Gofalwr</a:t>
            </a:r>
          </a:p>
          <a:p>
            <a:endParaRPr lang="cy-GB" sz="2800" i="1" dirty="0" smtClean="0"/>
          </a:p>
          <a:p>
            <a:endParaRPr lang="cy-GB" sz="2800" dirty="0"/>
          </a:p>
        </p:txBody>
      </p:sp>
    </p:spTree>
    <p:extLst>
      <p:ext uri="{BB962C8B-B14F-4D97-AF65-F5344CB8AC3E}">
        <p14:creationId xmlns:p14="http://schemas.microsoft.com/office/powerpoint/2010/main" val="302808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0068"/>
            <a:ext cx="10515600" cy="1325563"/>
          </a:xfrm>
        </p:spPr>
        <p:txBody>
          <a:bodyPr/>
          <a:lstStyle/>
          <a:p>
            <a:r>
              <a:rPr dirty="0" smtClean="0"/>
              <a:t>Rhan 2 : </a:t>
            </a:r>
            <a:r>
              <a:rPr dirty="0" smtClean="0"/>
              <a:t>Swyddogaeth</a:t>
            </a:r>
            <a:r>
              <a:rPr lang="en-GB" dirty="0" smtClean="0"/>
              <a:t>au</a:t>
            </a:r>
            <a:r>
              <a:rPr dirty="0" smtClean="0"/>
              <a:t> </a:t>
            </a:r>
            <a:r>
              <a:rPr lang="en-GB" dirty="0" smtClean="0"/>
              <a:t>C</a:t>
            </a:r>
            <a:r>
              <a:rPr dirty="0" smtClean="0"/>
              <a:t>yffredinol</a:t>
            </a:r>
            <a:r>
              <a:rPr dirty="0" smtClean="0"/>
              <a:t> 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8171" y="1443719"/>
            <a:ext cx="8295721" cy="37848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GB" altLang="en-US" sz="3300" b="1" dirty="0" smtClean="0"/>
              <a:t>Cynnwys:</a:t>
            </a:r>
          </a:p>
          <a:p>
            <a:pPr marL="0" indent="0">
              <a:buNone/>
              <a:defRPr/>
            </a:pPr>
            <a:endParaRPr lang="cy-GB" altLang="en-US" sz="600" dirty="0" smtClean="0">
              <a:cs typeface="Arial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3300" dirty="0" smtClean="0"/>
              <a:t>Llesiant a dyletswyddau trosfwaol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3300" dirty="0" smtClean="0"/>
              <a:t>Asesiadau o'r boblogaeth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3300" dirty="0" smtClean="0"/>
              <a:t>Gwasanaethau ataliol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3300" dirty="0" smtClean="0"/>
              <a:t>Mentrau cymdeithasol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3300" dirty="0" smtClean="0"/>
              <a:t>Y ddarpariaeth o wybodaeth, cyngor a chymorth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3300" dirty="0" smtClean="0"/>
              <a:t>Cofrestru pobl sydd â nam golwg, nam ar eu clyw ac anableddau eraill</a:t>
            </a:r>
            <a:endParaRPr lang="cy-GB" sz="33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56475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11347</TotalTime>
  <Words>4103</Words>
  <Application>Microsoft Office PowerPoint</Application>
  <PresentationFormat>Custom</PresentationFormat>
  <Paragraphs>392</Paragraphs>
  <Slides>41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Office Theme</vt:lpstr>
      <vt:lpstr>Custom Design</vt:lpstr>
      <vt:lpstr>Yn cefnogi gofalwyr ac yn cyflawni dyletswyddau newydd yn  Neddf Gwasanaethau Cymdeithasol a Llesiant (Cymru) 2014</vt:lpstr>
      <vt:lpstr>Rhagarweiniad</vt:lpstr>
      <vt:lpstr>Gofalwyr yng Nghymru</vt:lpstr>
      <vt:lpstr>Deddf Gwasanaethau Cymdeithasol a Llesiant (Cymru) 2014</vt:lpstr>
      <vt:lpstr>Diddymiadau</vt:lpstr>
      <vt:lpstr>Deddf Gwasanaethau Cymdeithasol a Llesiant (Cymru) 2014</vt:lpstr>
      <vt:lpstr>Dyletswydd i gefnogi gofalwyr</vt:lpstr>
      <vt:lpstr>Rhan 2</vt:lpstr>
      <vt:lpstr>Rhan 2 : Swyddogaethau Cyffredinol </vt:lpstr>
      <vt:lpstr> Rhan 2 : Llesiant a dyletswyddau trosfwaol </vt:lpstr>
      <vt:lpstr> Rhan 2 : Llesiant a deilliannau </vt:lpstr>
      <vt:lpstr> Rhan 2 : Llesiant a deilliannau </vt:lpstr>
      <vt:lpstr> Rhan 2 : Asesiadau o'r boblogaeth </vt:lpstr>
      <vt:lpstr> Rhan 2 : Gwasanaethau ataliol </vt:lpstr>
      <vt:lpstr> Rhan 2 : Mentrau cymdeithasol / cydweithredol a'r trydydd sector</vt:lpstr>
      <vt:lpstr>Rhan 3</vt:lpstr>
      <vt:lpstr>Egwyddorion Cyffredin Asesiadau</vt:lpstr>
      <vt:lpstr>Dyletswydd Asesu (Gofalwyr)</vt:lpstr>
      <vt:lpstr>Dyletswydd Asesu (Gofalwyr)</vt:lpstr>
      <vt:lpstr>Y Ddyletswydd i Asesu (Gofalwyr)</vt:lpstr>
      <vt:lpstr>Dyletswydd Asesu (Gofalwyr)</vt:lpstr>
      <vt:lpstr>Cyfuno Asesiadau</vt:lpstr>
      <vt:lpstr>Rhan 4</vt:lpstr>
      <vt:lpstr>Rhan 4 </vt:lpstr>
      <vt:lpstr>Rhan 4 – Bodloni Anghenion</vt:lpstr>
      <vt:lpstr>Rhan 4 – Meini prawf cymhwysedd </vt:lpstr>
      <vt:lpstr>Rhan 4 – Meini prawf cymhwysedd</vt:lpstr>
      <vt:lpstr>Rhan 4 – Meini prawf cymhwysedd</vt:lpstr>
      <vt:lpstr>Rhan 4 – Cynlluniau cymorth i ofalwyr</vt:lpstr>
      <vt:lpstr>Rhan 4 – Taliadau Uniongyrchol</vt:lpstr>
      <vt:lpstr>Rhan 4 – Taliadau Uniongyrchol</vt:lpstr>
      <vt:lpstr>Rhan 5</vt:lpstr>
      <vt:lpstr>Rhan 4 a 5 Codi Ffioedd ac Asesiadau Ariannol </vt:lpstr>
      <vt:lpstr>Codi tâl am gymorth i oedolion sy'n gofalu </vt:lpstr>
      <vt:lpstr>Codi tâl am gymorth i oedolion sy'n gofalu </vt:lpstr>
      <vt:lpstr>Rhan 10</vt:lpstr>
      <vt:lpstr>Rhan 10 – Cwynion, Sylwadau a Gwasanaethau Eiriolaeth</vt:lpstr>
      <vt:lpstr>PowerPoint Presentation</vt:lpstr>
      <vt:lpstr>Crynodeb</vt:lpstr>
      <vt:lpstr>Crynodeb</vt:lpstr>
      <vt:lpstr>Cefnogi gofalwyr a chyflawni dyletswyddau newydd yn  Neddf Gwasanaethau Cymdeithasol a Llesiant (Cymru)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kiekiexo@gmail.com</dc:creator>
  <cp:lastModifiedBy>Bethan Price</cp:lastModifiedBy>
  <cp:revision>163</cp:revision>
  <cp:lastPrinted>2016-03-14T12:10:25Z</cp:lastPrinted>
  <dcterms:created xsi:type="dcterms:W3CDTF">2015-12-09T12:31:41Z</dcterms:created>
  <dcterms:modified xsi:type="dcterms:W3CDTF">2016-04-06T11:13:41Z</dcterms:modified>
</cp:coreProperties>
</file>