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sldIdLst>
    <p:sldId id="256" r:id="rId2"/>
    <p:sldId id="262" r:id="rId3"/>
    <p:sldId id="261" r:id="rId4"/>
    <p:sldId id="274" r:id="rId5"/>
    <p:sldId id="257" r:id="rId6"/>
    <p:sldId id="258" r:id="rId7"/>
    <p:sldId id="259" r:id="rId8"/>
    <p:sldId id="260" r:id="rId9"/>
    <p:sldId id="264" r:id="rId10"/>
    <p:sldId id="263" r:id="rId11"/>
    <p:sldId id="266" r:id="rId12"/>
    <p:sldId id="293" r:id="rId13"/>
    <p:sldId id="277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76" r:id="rId22"/>
    <p:sldId id="295" r:id="rId23"/>
    <p:sldId id="268" r:id="rId24"/>
    <p:sldId id="269" r:id="rId25"/>
    <p:sldId id="270" r:id="rId26"/>
    <p:sldId id="271" r:id="rId27"/>
    <p:sldId id="302" r:id="rId28"/>
    <p:sldId id="272" r:id="rId29"/>
    <p:sldId id="301" r:id="rId30"/>
    <p:sldId id="267" r:id="rId31"/>
    <p:sldId id="273" r:id="rId32"/>
    <p:sldId id="275" r:id="rId33"/>
    <p:sldId id="294" r:id="rId34"/>
    <p:sldId id="278" r:id="rId35"/>
    <p:sldId id="280" r:id="rId36"/>
    <p:sldId id="281" r:id="rId37"/>
    <p:sldId id="282" r:id="rId38"/>
    <p:sldId id="283" r:id="rId39"/>
    <p:sldId id="279" r:id="rId40"/>
    <p:sldId id="284" r:id="rId41"/>
    <p:sldId id="285" r:id="rId42"/>
    <p:sldId id="305" r:id="rId43"/>
    <p:sldId id="304" r:id="rId44"/>
    <p:sldId id="303" r:id="rId45"/>
    <p:sldId id="300" r:id="rId46"/>
    <p:sldId id="296" r:id="rId47"/>
    <p:sldId id="297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87724A-41A0-4645-9E95-37CCEC20D80B}">
          <p14:sldIdLst>
            <p14:sldId id="256"/>
            <p14:sldId id="262"/>
            <p14:sldId id="261"/>
            <p14:sldId id="274"/>
            <p14:sldId id="257"/>
            <p14:sldId id="258"/>
            <p14:sldId id="259"/>
            <p14:sldId id="260"/>
            <p14:sldId id="264"/>
            <p14:sldId id="263"/>
            <p14:sldId id="266"/>
            <p14:sldId id="293"/>
            <p14:sldId id="277"/>
            <p14:sldId id="286"/>
            <p14:sldId id="287"/>
            <p14:sldId id="288"/>
            <p14:sldId id="289"/>
            <p14:sldId id="290"/>
            <p14:sldId id="291"/>
            <p14:sldId id="292"/>
            <p14:sldId id="276"/>
            <p14:sldId id="295"/>
            <p14:sldId id="268"/>
            <p14:sldId id="269"/>
            <p14:sldId id="270"/>
            <p14:sldId id="271"/>
            <p14:sldId id="302"/>
            <p14:sldId id="272"/>
            <p14:sldId id="301"/>
            <p14:sldId id="267"/>
            <p14:sldId id="273"/>
            <p14:sldId id="275"/>
            <p14:sldId id="294"/>
            <p14:sldId id="278"/>
            <p14:sldId id="280"/>
            <p14:sldId id="281"/>
            <p14:sldId id="282"/>
            <p14:sldId id="283"/>
            <p14:sldId id="279"/>
            <p14:sldId id="284"/>
            <p14:sldId id="285"/>
            <p14:sldId id="305"/>
            <p14:sldId id="304"/>
            <p14:sldId id="303"/>
            <p14:sldId id="300"/>
            <p14:sldId id="296"/>
            <p14:sldId id="297"/>
          </p14:sldIdLst>
        </p14:section>
        <p14:section name="Untitled Section" id="{CECB6BFA-3AC3-414E-8685-0751A8406531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ekiexo@gmail.com" initials="k" lastIdx="1" clrIdx="0">
    <p:extLst/>
  </p:cmAuthor>
  <p:cmAuthor id="2" name="kiekiexo@gmail.com" initials="k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9849" autoAdjust="0"/>
  </p:normalViewPr>
  <p:slideViewPr>
    <p:cSldViewPr snapToGrid="0" snapToObjects="1">
      <p:cViewPr varScale="1">
        <p:scale>
          <a:sx n="77" d="100"/>
          <a:sy n="77" d="100"/>
        </p:scale>
        <p:origin x="-9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58B2A-1A7B-9A4F-8808-C3C50BA4E7BB}" type="datetimeFigureOut">
              <a:rPr lang="en-US" smtClean="0"/>
              <a:t>4/8/2016</a:t>
            </a:fld>
            <a:endParaRPr lang="cy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7D45-5FD8-5945-A322-C143E8118E14}" type="slidenum">
              <a:rPr lang="en-US" smtClean="0"/>
              <a:t>‹#›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41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7331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636652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23043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86086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16313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05618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90681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84622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05293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349106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67913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Mae’r diffiniad</a:t>
            </a:r>
            <a:r>
              <a:rPr lang="en-US" baseline="0" dirty="0" smtClean="0"/>
              <a:t> o ofalwr yn dod o Ddeddf Gwasanaethau Cymdeithasol a Llesiant (Cymru): http://www.legislation.gov.uk/anaw/2014/4/pdfs/anaw_20140004_we.pdf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Mae’r diffiniadau o </a:t>
            </a:r>
            <a:r>
              <a:rPr lang="en-US" baseline="0" dirty="0" smtClean="0"/>
              <a:t>ofalwyr ifainc </a:t>
            </a:r>
            <a:r>
              <a:rPr lang="en-US" baseline="0" dirty="0" smtClean="0"/>
              <a:t>ac oedolion </a:t>
            </a:r>
            <a:r>
              <a:rPr lang="en-US" baseline="0" dirty="0" smtClean="0"/>
              <a:t>ifainc </a:t>
            </a:r>
            <a:r>
              <a:rPr lang="en-US" baseline="0" dirty="0" smtClean="0"/>
              <a:t>sy’n gofalu yn dod o’r Côd Ymarfer ar Ran 3: http://gov.wales/docs/dhss/publications/151218part3cy.pdf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35866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971656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419621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72160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29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83187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20013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</a:t>
            </a:r>
            <a:r>
              <a:rPr lang="en-US" baseline="0" dirty="0" smtClean="0"/>
              <a:t> Ymarfer ar gyfer Rhan 3 http://gov.wales/docs/dhss/publications/151218part3cy.pdf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699901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32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449254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42676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397222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40349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Data Cyfrifiad</a:t>
            </a:r>
            <a:r>
              <a:rPr lang="en-GB" baseline="0" dirty="0" smtClean="0"/>
              <a:t> </a:t>
            </a:r>
            <a:r>
              <a:rPr lang="en-GB" dirty="0" smtClean="0"/>
              <a:t>ONS: https://www.nomisweb.co.uk/census/2011/LC3304EW/view/2092957700?rows=c_age&amp;cols=c_carer </a:t>
            </a:r>
          </a:p>
          <a:p>
            <a:endParaRPr lang="en-GB" dirty="0" smtClean="0"/>
          </a:p>
          <a:p>
            <a:r>
              <a:rPr lang="en-GB" dirty="0" smtClean="0"/>
              <a:t>Mae’n bosib bod y nifer o bobl</a:t>
            </a:r>
            <a:r>
              <a:rPr lang="en-GB" baseline="0" dirty="0" smtClean="0"/>
              <a:t> </a:t>
            </a:r>
            <a:r>
              <a:rPr lang="en-GB" baseline="0" dirty="0" smtClean="0"/>
              <a:t>ifanc </a:t>
            </a:r>
            <a:r>
              <a:rPr lang="en-GB" baseline="0" dirty="0" smtClean="0"/>
              <a:t>sy’n gofalu pedair gwaith yn uwch: http://www.bbc.co.uk/news/education-11757907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8907540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895207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7766363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925875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39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298028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380536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4</a:t>
            </a:r>
            <a:r>
              <a:rPr lang="en-US" b="1" baseline="0" dirty="0" smtClean="0"/>
              <a:t> </a:t>
            </a:r>
            <a:r>
              <a:rPr lang="en-US" b="0" dirty="0" smtClean="0"/>
              <a:t>http://gov.wales/docs/phhs/publications/160106pt4cy.pdf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797502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42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8380999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</a:t>
            </a:r>
            <a:r>
              <a:rPr lang="en-US" baseline="0" dirty="0" smtClean="0"/>
              <a:t> ar gyfer </a:t>
            </a:r>
            <a:r>
              <a:rPr lang="en-US" dirty="0" smtClean="0"/>
              <a:t>Rhan 10 http://gov.wales/docs/dhss/publications/151218part10cy.pdf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43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018211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</a:t>
            </a:r>
            <a:r>
              <a:rPr lang="en-US" baseline="0" dirty="0" smtClean="0"/>
              <a:t> ar gyfer </a:t>
            </a:r>
            <a:r>
              <a:rPr lang="en-US" dirty="0" smtClean="0"/>
              <a:t>Rhan 10 http://gov.wales/docs/dhss/publications/151218part10cy.pdf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279676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45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6735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Ffynhonnell yr ystadegau ar gyfer oedolion </a:t>
            </a:r>
            <a:r>
              <a:rPr lang="en-GB" dirty="0" smtClean="0"/>
              <a:t>ifainc</a:t>
            </a:r>
            <a:r>
              <a:rPr lang="en-GB" baseline="0" dirty="0" smtClean="0"/>
              <a:t> </a:t>
            </a:r>
            <a:r>
              <a:rPr lang="en-GB" baseline="0" dirty="0" smtClean="0"/>
              <a:t>sy’n gofalu yw Amser i gael eich Clywed gan Ymddiriedolaeth Gofalwyr Cymru:</a:t>
            </a:r>
            <a:r>
              <a:rPr lang="en-GB" baseline="0" dirty="0" smtClean="0">
                <a:solidFill>
                  <a:schemeClr val="tx1"/>
                </a:solidFill>
              </a:rPr>
              <a:t>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http://www.ccwales.org.uk/edrms/157385/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0515472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46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591980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47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75292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Effaith gofalu ar ofalwyr </a:t>
            </a:r>
            <a:r>
              <a:rPr lang="en-GB" dirty="0" smtClean="0"/>
              <a:t>ifainc</a:t>
            </a:r>
            <a:r>
              <a:rPr lang="en-GB" dirty="0" smtClean="0"/>
              <a:t>:</a:t>
            </a:r>
            <a:r>
              <a:rPr lang="en-GB" baseline="0" dirty="0" smtClean="0"/>
              <a:t> </a:t>
            </a:r>
          </a:p>
          <a:p>
            <a:r>
              <a:rPr lang="en-GB" baseline="0" dirty="0" smtClean="0"/>
              <a:t>http://webarchive.nationalarchives.gov.uk/20160105160709/http://www.ons.gov.uk/ons/guide-method/census/2011/carers-week/index.html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8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3671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9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395187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10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71302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Mae’r diffiniad</a:t>
            </a:r>
            <a:r>
              <a:rPr lang="en-US" baseline="0" dirty="0" smtClean="0"/>
              <a:t> yn dod o Ddeddf Gwasanaethau Cymdeithasol a Llesiant (Cymru): http://www.legislation.gov.uk/anaw/2014/4/pdfs/anaw_20140004_we.pdf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11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31679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Côd Ymarfer ar gyfer Rhan 2</a:t>
            </a:r>
            <a:r>
              <a:rPr lang="en-US" baseline="0" dirty="0" smtClean="0"/>
              <a:t> http://gov.wales/docs/dhss/publications/151218part2cy.pdf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57D45-5FD8-5945-A322-C143E8118E14}" type="slidenum">
              <a:rPr lang="en-US" smtClean="0"/>
              <a:t>14</a:t>
            </a:fld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3421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0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5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3065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8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825625"/>
            <a:ext cx="10515600" cy="3435350"/>
          </a:xfrm>
        </p:spPr>
        <p:txBody>
          <a:bodyPr/>
          <a:lstStyle/>
          <a:p>
            <a:pPr lvl="0"/>
            <a:r>
              <a:rPr lang="en-GB" dirty="0" smtClean="0"/>
              <a:t>English here</a:t>
            </a:r>
          </a:p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7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4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9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0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ccwales.org.uk/getting-in-on-the-act-hub/" TargetMode="External"/><Relationship Id="rId18" Type="http://schemas.openxmlformats.org/officeDocument/2006/relationships/image" Target="../media/image4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tiff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carerstrust.wales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08675-769A-6545-A3FA-69A4A8C856C5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96366-560D-4846-94ED-894DE8A815E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hlinkClick r:id="rId13"/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7832" y="5260975"/>
            <a:ext cx="1679238" cy="1460500"/>
          </a:xfrm>
          <a:prstGeom prst="rect">
            <a:avLst/>
          </a:prstGeom>
        </p:spPr>
      </p:pic>
      <p:pic>
        <p:nvPicPr>
          <p:cNvPr id="8" name="Picture 7">
            <a:hlinkClick r:id="rId13"/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141" y="5260975"/>
            <a:ext cx="1679239" cy="1460500"/>
          </a:xfrm>
          <a:prstGeom prst="rect">
            <a:avLst/>
          </a:prstGeom>
        </p:spPr>
      </p:pic>
      <p:pic>
        <p:nvPicPr>
          <p:cNvPr id="10" name="Picture 9">
            <a:hlinkClick r:id="rId16"/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127" y="5260975"/>
            <a:ext cx="1773664" cy="1032298"/>
          </a:xfrm>
          <a:prstGeom prst="rect">
            <a:avLst/>
          </a:prstGeom>
        </p:spPr>
      </p:pic>
      <p:pic>
        <p:nvPicPr>
          <p:cNvPr id="11" name="Picture 10">
            <a:hlinkClick r:id="rId16"/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3635" y="5260975"/>
            <a:ext cx="1997765" cy="109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Cynnig cymorth i </a:t>
            </a:r>
            <a:r>
              <a:rPr lang="en-US" sz="4800" dirty="0" smtClean="0"/>
              <a:t>ofalwyr</a:t>
            </a:r>
            <a:r>
              <a:rPr lang="en-US" sz="4800" dirty="0" smtClean="0"/>
              <a:t> </a:t>
            </a:r>
            <a:r>
              <a:rPr lang="en-US" sz="4800" dirty="0" smtClean="0"/>
              <a:t>ifainc</a:t>
            </a:r>
            <a:r>
              <a:rPr lang="en-US" sz="4800" dirty="0" smtClean="0"/>
              <a:t> </a:t>
            </a:r>
            <a:r>
              <a:rPr lang="en-US" sz="4800" dirty="0" smtClean="0"/>
              <a:t>ac </a:t>
            </a:r>
            <a:r>
              <a:rPr lang="en-US" sz="4800" dirty="0" smtClean="0"/>
              <a:t>oedolion</a:t>
            </a:r>
            <a:r>
              <a:rPr lang="en-US" sz="4800" dirty="0" smtClean="0"/>
              <a:t> </a:t>
            </a:r>
            <a:r>
              <a:rPr lang="en-US" sz="4800" dirty="0" smtClean="0"/>
              <a:t>ifainc</a:t>
            </a:r>
            <a:r>
              <a:rPr lang="en-US" sz="4800" dirty="0" smtClean="0"/>
              <a:t> </a:t>
            </a:r>
            <a:r>
              <a:rPr lang="en-US" sz="4800" dirty="0" smtClean="0"/>
              <a:t>sy'n gofalu yn sgil Deddf Gwasanaethau Cymdeithasol a Llesiant (Cymru) 2014</a:t>
            </a:r>
            <a:endParaRPr lang="cy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Adnodd hyfforddi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42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Y Ddeddf</a:t>
            </a:r>
            <a:endParaRPr lang="cy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Mae Deddf Gwasanaethau Cymdeithasol a Llesiant (Cymru) 2014 yn cyflwyno hawliau a chyfrifoldebau newydd i ofalwyr.</a:t>
            </a:r>
          </a:p>
          <a:p>
            <a:r>
              <a:rPr lang="en-GB" sz="3600" dirty="0" smtClean="0"/>
              <a:t>Mae hyn yn cynnwys diffiniad newydd o ofalwr a dyletswydd ar awdurdodau lleol i gynnig cymorth i ofalwyr.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14155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Diffiniad newydd</a:t>
            </a:r>
            <a:endParaRPr lang="cy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3600" dirty="0" smtClean="0"/>
              <a:t>“Person sy'n darparu </a:t>
            </a:r>
            <a:r>
              <a:rPr lang="en-GB" sz="3600" dirty="0"/>
              <a:t>gofal </a:t>
            </a:r>
            <a:r>
              <a:rPr lang="en-GB" sz="3600" dirty="0" smtClean="0"/>
              <a:t>i oedolyn neu blentyn anabl</a:t>
            </a:r>
            <a:r>
              <a:rPr lang="en-GB" sz="3600" dirty="0"/>
              <a:t> neu'n bwriadu darparu gofal </a:t>
            </a:r>
            <a:r>
              <a:rPr lang="en-GB" sz="3600" dirty="0" smtClean="0"/>
              <a:t>iddynt.”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11994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Rhan 2: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Swyddogaethau Cyffredinol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307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Diwrnod </a:t>
            </a:r>
            <a:r>
              <a:rPr lang="en-GB" dirty="0" smtClean="0"/>
              <a:t>a</a:t>
            </a:r>
            <a:r>
              <a:rPr dirty="0" smtClean="0"/>
              <a:t>rferol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75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Llesiant</a:t>
            </a:r>
            <a:endParaRPr lang="cy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smtClean="0"/>
              <a:t>Mae'r Ddeddf yn ei gwneud yn ofynnol i unrhyw un </a:t>
            </a:r>
            <a:br>
              <a:rPr lang="en-GB" sz="3600" dirty="0" smtClean="0"/>
            </a:br>
            <a:r>
              <a:rPr lang="en-GB" sz="3600" dirty="0" smtClean="0"/>
              <a:t>sy'n cyflawni swyddogaethau dan y Ddeddf i 'geisio hyrwyddo llesiant':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3200" dirty="0" smtClean="0"/>
              <a:t>Pobl sydd angen gofal a chymorth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3200" dirty="0" smtClean="0"/>
              <a:t>Gofalwyr sydd angen cymorth</a:t>
            </a:r>
            <a:endParaRPr lang="cy-GB" sz="3200" dirty="0"/>
          </a:p>
        </p:txBody>
      </p:sp>
    </p:spTree>
    <p:extLst>
      <p:ext uri="{BB962C8B-B14F-4D97-AF65-F5344CB8AC3E}">
        <p14:creationId xmlns:p14="http://schemas.microsoft.com/office/powerpoint/2010/main" val="12602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0" y="824753"/>
            <a:ext cx="10515600" cy="44362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Wrth gyflawni swyddogaethau dan y Ddeddf parthed plant sydd angen gofal a chymorth, a phlant sy'n gofalu sydd angen cymorth... rhaid i unrhyw berson sy'n cyflawni swyddogaethau dan y Ddeddf roi ystyriaeth deilwng i Ran 1 o Gytundeb y Cenhedloedd Unedig ar Hawl y Plentyn (UNCRC).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126943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Asesiadau o'r </a:t>
            </a:r>
            <a:r>
              <a:rPr lang="en-GB" dirty="0" smtClean="0"/>
              <a:t>b</a:t>
            </a:r>
            <a:r>
              <a:rPr dirty="0" smtClean="0"/>
              <a:t>oblogaeth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Rhaid i </a:t>
            </a:r>
            <a:r>
              <a:rPr lang="en-GB" dirty="0" smtClean="0"/>
              <a:t>a</a:t>
            </a:r>
            <a:r>
              <a:rPr dirty="0" smtClean="0"/>
              <a:t>wdurdodau </a:t>
            </a:r>
            <a:r>
              <a:rPr lang="en-GB" dirty="0" smtClean="0"/>
              <a:t>l</a:t>
            </a:r>
            <a:r>
              <a:rPr dirty="0" smtClean="0"/>
              <a:t>leol a </a:t>
            </a:r>
            <a:r>
              <a:rPr lang="en-GB" dirty="0"/>
              <a:t>b</a:t>
            </a:r>
            <a:r>
              <a:rPr dirty="0" smtClean="0"/>
              <a:t>yrddau </a:t>
            </a:r>
            <a:r>
              <a:rPr lang="en-GB" dirty="0" smtClean="0"/>
              <a:t>i</a:t>
            </a:r>
            <a:r>
              <a:rPr dirty="0" smtClean="0"/>
              <a:t>echyd </a:t>
            </a:r>
            <a:r>
              <a:rPr lang="en-GB" dirty="0" smtClean="0"/>
              <a:t>l</a:t>
            </a:r>
            <a:r>
              <a:rPr dirty="0" smtClean="0"/>
              <a:t>leol asesu'r canlynol ar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y cyd :</a:t>
            </a:r>
          </a:p>
          <a:p>
            <a:pPr lvl="1"/>
            <a:r>
              <a:rPr dirty="0" smtClean="0"/>
              <a:t>Faint o ofalwyr o fewn yr ardal asesu sydd angen cymorth</a:t>
            </a:r>
          </a:p>
          <a:p>
            <a:pPr marL="457200" lvl="1" indent="0">
              <a:buNone/>
            </a:pPr>
            <a:r>
              <a:rPr lang="en-GB" dirty="0" smtClean="0"/>
              <a:t>a</a:t>
            </a:r>
            <a:endParaRPr dirty="0" smtClean="0"/>
          </a:p>
          <a:p>
            <a:pPr lvl="1"/>
            <a:r>
              <a:rPr dirty="0" smtClean="0"/>
              <a:t>Faint o bobl sydd ddim yn derbyn y gofal a'r </a:t>
            </a:r>
            <a:r>
              <a:rPr lang="en-GB" dirty="0"/>
              <a:t>g</a:t>
            </a:r>
            <a:r>
              <a:rPr dirty="0" smtClean="0"/>
              <a:t>efnogaeth maent eu hangen</a:t>
            </a:r>
            <a:endParaRPr lang="en-US" dirty="0" smtClean="0"/>
          </a:p>
          <a:p>
            <a:r>
              <a:rPr dirty="0" smtClean="0"/>
              <a:t>Rhaid i hyn gynnwys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</a:t>
            </a:r>
            <a:r>
              <a:rPr lang="en-GB" dirty="0" smtClean="0"/>
              <a:t>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888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Asesiadau o'r </a:t>
            </a:r>
            <a:r>
              <a:rPr lang="en-GB" dirty="0" smtClean="0"/>
              <a:t>b</a:t>
            </a:r>
            <a:r>
              <a:rPr dirty="0" smtClean="0"/>
              <a:t>oblogaeth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Rhaid rhyngweithio â phobl, gan gynnwys plant, sydd â phrofiad o ddefnyddio gwasanaethau gofal a </a:t>
            </a:r>
            <a:r>
              <a:rPr lang="en-US" sz="4000" dirty="0" smtClean="0"/>
              <a:t>chymorth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87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Asesiadau o'r </a:t>
            </a:r>
            <a:r>
              <a:rPr lang="en-GB" dirty="0" smtClean="0"/>
              <a:t>b</a:t>
            </a:r>
            <a:r>
              <a:rPr dirty="0" smtClean="0"/>
              <a:t>oblogaeth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Efallai y bydd awdurdodau lleol a byrddau iechyd lleol am ystyried gweithgareddau penodol er mwyn ymgysylltu â phlant sydd ag anghenion gofal a chymorth neu sy'n gweithredu fel gofalwyr.</a:t>
            </a:r>
            <a:endParaRPr lang="cy-GB" sz="4000" dirty="0"/>
          </a:p>
        </p:txBody>
      </p:sp>
    </p:spTree>
    <p:extLst>
      <p:ext uri="{BB962C8B-B14F-4D97-AF65-F5344CB8AC3E}">
        <p14:creationId xmlns:p14="http://schemas.microsoft.com/office/powerpoint/2010/main" val="20547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Gwybodaeth, Cyngor a Chymorth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Rhaid i'r awdurdod lleol sicrhau bod gwybodaeth a chyngor yn hygyrch mewn </a:t>
            </a:r>
            <a:r>
              <a:rPr lang="en-US" sz="3600" dirty="0" smtClean="0"/>
              <a:t>amryw </a:t>
            </a:r>
            <a:r>
              <a:rPr lang="en-US" sz="3600" dirty="0"/>
              <a:t>o ffurfiau, gan gynnwys deunydd hawdd ei ddarllen neu wedi'i fwriadu'n benodol ar gyfer plant a </a:t>
            </a:r>
            <a:r>
              <a:rPr lang="en-US" sz="3600" dirty="0"/>
              <a:t>phobl</a:t>
            </a:r>
            <a:r>
              <a:rPr lang="en-US" sz="3600" dirty="0"/>
              <a:t> </a:t>
            </a:r>
            <a:r>
              <a:rPr lang="en-US" sz="3600" dirty="0" smtClean="0"/>
              <a:t>ifanc</a:t>
            </a:r>
            <a:r>
              <a:rPr lang="en-US" sz="3600" dirty="0"/>
              <a:t>, ac eraill sydd angen cymorth ychwanegol.</a:t>
            </a:r>
          </a:p>
        </p:txBody>
      </p:sp>
    </p:spTree>
    <p:extLst>
      <p:ext uri="{BB962C8B-B14F-4D97-AF65-F5344CB8AC3E}">
        <p14:creationId xmlns:p14="http://schemas.microsoft.com/office/powerpoint/2010/main" val="9546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Gofalwyr</a:t>
            </a:r>
            <a:r>
              <a:rPr lang="en-GB" b="1" dirty="0" smtClean="0"/>
              <a:t> </a:t>
            </a:r>
            <a:r>
              <a:rPr lang="en-GB" b="1" dirty="0" smtClean="0"/>
              <a:t>ifainc</a:t>
            </a:r>
            <a:r>
              <a:rPr lang="en-GB" b="1" dirty="0" smtClean="0"/>
              <a:t> </a:t>
            </a:r>
            <a:r>
              <a:rPr lang="en-GB" b="1" dirty="0" smtClean="0"/>
              <a:t>ac </a:t>
            </a:r>
            <a:r>
              <a:rPr lang="en-GB" b="1" dirty="0" smtClean="0"/>
              <a:t>oedolion</a:t>
            </a:r>
            <a:r>
              <a:rPr lang="en-GB" b="1" dirty="0" smtClean="0"/>
              <a:t> </a:t>
            </a:r>
            <a:r>
              <a:rPr lang="en-GB" b="1" dirty="0" smtClean="0"/>
              <a:t>ifainc</a:t>
            </a:r>
            <a:r>
              <a:rPr lang="en-GB" b="1" dirty="0" smtClean="0"/>
              <a:t> </a:t>
            </a:r>
            <a:r>
              <a:rPr lang="en-GB" b="1" dirty="0" smtClean="0"/>
              <a:t>sy'n gofalu yng Nghymru</a:t>
            </a: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63679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Gwybodaeth, Cyngor a Chymorth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Ni chaiff awdurdodau lleol godi tâl am gymorth a ddarperir i blant.</a:t>
            </a:r>
          </a:p>
        </p:txBody>
      </p:sp>
    </p:spTree>
    <p:extLst>
      <p:ext uri="{BB962C8B-B14F-4D97-AF65-F5344CB8AC3E}">
        <p14:creationId xmlns:p14="http://schemas.microsoft.com/office/powerpoint/2010/main" val="4511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Asesiad</a:t>
            </a: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14962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Methu </a:t>
            </a:r>
            <a:r>
              <a:rPr lang="en-GB" dirty="0" smtClean="0"/>
              <a:t>a</a:t>
            </a:r>
            <a:r>
              <a:rPr dirty="0" smtClean="0"/>
              <a:t>llan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025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dirty="0" smtClean="0"/>
              <a:t>Rhaid i'r asesiad gynnwys: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I</a:t>
            </a:r>
            <a:r>
              <a:rPr dirty="0" smtClean="0"/>
              <a:t> ba raddau mae'r gofalwr yn gallu ac yn fodlon darparu'r gofal ac i barhau i ddarparu'r gofal.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Y</a:t>
            </a:r>
            <a:r>
              <a:rPr dirty="0" smtClean="0"/>
              <a:t> deilliannau mae'r gofalwr am eu cyflawni yn nhermau eu hunain</a:t>
            </a:r>
            <a:r>
              <a:rPr lang="en-GB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O</a:t>
            </a:r>
            <a:r>
              <a:rPr dirty="0" smtClean="0"/>
              <a:t>s mai plentyn yw'r gofalwr, deilliannau mae'r sawl sydd â chyfrifoldeb rhiant dros y plentyn hwnnw am eu cyflawni drostynt</a:t>
            </a:r>
            <a:r>
              <a:rPr lang="en-GB" dirty="0" smtClean="0"/>
              <a:t>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45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Os yw'r gofalwr yn blentyn, rhaid i'r asesiad roi ystyriaeth i'w anghenion datblygiadol ac i ba raddau mae'n briodol i'r plentyn ddarparu'r gofal.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64254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Mae ymateb yn brydlon i anghenion plentyn yn hanfodol; ni ddylai cwblhau asesiad cynhwysfawr o fewn 42 diwrnod gwaith (un o'r gofynion a osodir [yn y Côd Ymarfer] dan </a:t>
            </a:r>
            <a:br>
              <a:rPr lang="en-US" sz="3600" dirty="0" smtClean="0"/>
            </a:br>
            <a:r>
              <a:rPr lang="en-US" sz="3600" dirty="0" smtClean="0"/>
              <a:t>yr adran ar ystyriaethau ychwanegol i blant) gymryd blaenoriaeth dros ddadansoddiad o beth sy'n digwydd </a:t>
            </a:r>
            <a:br>
              <a:rPr lang="en-US" sz="3600" dirty="0" smtClean="0"/>
            </a:br>
            <a:r>
              <a:rPr lang="en-US" sz="3600" dirty="0" smtClean="0"/>
              <a:t>ym mywyd y plentyn a pha weithredu sydd angen ar fyrder, pa bynnag mor anodd neu gymhleth fo amgylchiadau'r plentyn.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19276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Wrth asesu, rhaid rhoi ystyriaeth i bwysigrwydd sicrhau bod y plentyn yn cael ei fagu gan ei deulu ei hun, cyn belled â bod hynny'n gyson â hybu llesiant y plentyn.</a:t>
            </a:r>
          </a:p>
        </p:txBody>
      </p:sp>
    </p:spTree>
    <p:extLst>
      <p:ext uri="{BB962C8B-B14F-4D97-AF65-F5344CB8AC3E}">
        <p14:creationId xmlns:p14="http://schemas.microsoft.com/office/powerpoint/2010/main" val="8575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dirty="0" smtClean="0"/>
              <a:t>Gall rhiant wrthod asesiad gofalwr ar ran eu plentyn</a:t>
            </a:r>
            <a:r>
              <a:rPr lang="en-GB" dirty="0" smtClean="0"/>
              <a:t>.</a:t>
            </a:r>
            <a:endParaRPr dirty="0" smtClean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dirty="0" smtClean="0"/>
              <a:t>Serch hynny, caiff hyn ei ddiystyru: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dirty="0" smtClean="0"/>
              <a:t>Lle mae'r awdurdod lleol yn credu nad oes gan y rhiant y gallu i benderfynu</a:t>
            </a:r>
            <a:r>
              <a:rPr lang="en-GB" dirty="0" smtClean="0"/>
              <a:t>.</a:t>
            </a:r>
            <a:endParaRPr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dirty="0" smtClean="0"/>
              <a:t>Lle mae'r awdurdod lleol yn credu y gall y plentyn wneud penderfyniad hysbys a'i fod yn anghytuno â barn y rhiant</a:t>
            </a:r>
            <a:r>
              <a:rPr lang="en-GB" dirty="0" smtClean="0"/>
              <a:t>.</a:t>
            </a:r>
            <a:endParaRPr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dirty="0" smtClean="0"/>
              <a:t>Mewn achosion lle mae'r awdurdod yn amau bod y plentyn mewn peryg o wynebu camdriniaeth, esgeulustod neu fathau eraill o niwed</a:t>
            </a:r>
            <a:r>
              <a:rPr lang="en-GB" dirty="0" smtClean="0"/>
              <a:t>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817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Asesu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Nid </a:t>
            </a:r>
            <a:r>
              <a:rPr lang="en-US" sz="3000" dirty="0"/>
              <a:t>yw'n </a:t>
            </a:r>
            <a:r>
              <a:rPr lang="en-US" sz="3000" dirty="0" smtClean="0"/>
              <a:t>ddyletswydd ar awdurdod lleol i gynnal asesiad os yw'r gofalwr sy'n 16 neu'n 17 oed yn gwrthod asesiad.</a:t>
            </a:r>
          </a:p>
          <a:p>
            <a:r>
              <a:rPr lang="en-US" sz="3000" dirty="0" smtClean="0"/>
              <a:t>Serch hynny, rhaid diystyru'r penderfyniad hwn:</a:t>
            </a:r>
          </a:p>
          <a:p>
            <a:pPr lvl="1"/>
            <a:r>
              <a:rPr lang="en-US" sz="2600" dirty="0" smtClean="0"/>
              <a:t>Mewn achosion lle mae'r plentyn mewn peryg o wynebu camdriniaeth, esgeulustod neu fathau eraill o niwed</a:t>
            </a:r>
            <a:r>
              <a:rPr lang="en-US" sz="2600" dirty="0"/>
              <a:t>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8006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Cyfuno </a:t>
            </a:r>
            <a:r>
              <a:rPr lang="en-GB" dirty="0" smtClean="0"/>
              <a:t>a</a:t>
            </a:r>
            <a:r>
              <a:rPr dirty="0" smtClean="0"/>
              <a:t>sesiadau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Os yw awdurdod lleol yn ystyried bod hynny'n fuddiol, gallant gyfuno asesiad o anghenion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ag asesiad o anghenion y sawl maen nhw'n gofalu amdanynt.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s-IS" b="1" dirty="0"/>
              <a:t>   Serch hynny, ni all yr awdurdod lleol wneud hyn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b="1" dirty="0"/>
              <a:t>   oni cheir cydsyniad </a:t>
            </a:r>
            <a:r>
              <a:rPr lang="is-IS" b="1" dirty="0" smtClean="0"/>
              <a:t>dilys.</a:t>
            </a: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3003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Fy </a:t>
            </a:r>
            <a:r>
              <a:rPr lang="en-GB" dirty="0" smtClean="0"/>
              <a:t>r</a:t>
            </a:r>
            <a:r>
              <a:rPr dirty="0" smtClean="0"/>
              <a:t>ôl </a:t>
            </a:r>
            <a:r>
              <a:rPr lang="en-GB" dirty="0" smtClean="0"/>
              <a:t>o</a:t>
            </a:r>
            <a:r>
              <a:rPr dirty="0" smtClean="0"/>
              <a:t>falu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765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Addysg</a:t>
            </a:r>
            <a:endParaRPr lang="cy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smtClean="0"/>
              <a:t>Wrth asesu oedolyn ifanc rhwng 16 a 25 oed sy'n gofalu, rhaid i'r asesiad gynnwys asesiad o unrhyw drawsnewidiad sydd ar y gweill ym mywyd y gofalwr </a:t>
            </a:r>
            <a:br>
              <a:rPr lang="en-GB" sz="3600" dirty="0" smtClean="0"/>
            </a:br>
            <a:r>
              <a:rPr lang="en-GB" sz="3600" dirty="0" smtClean="0"/>
              <a:t>o ran symud i addysg bellach neu uwch, cyflogaeth </a:t>
            </a:r>
            <a:br>
              <a:rPr lang="en-GB" sz="3600" dirty="0" smtClean="0"/>
            </a:br>
            <a:r>
              <a:rPr lang="en-GB" sz="3600" dirty="0" smtClean="0"/>
              <a:t>neu hyfforddiant.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169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Enghreifftiau o </a:t>
            </a:r>
            <a:r>
              <a:rPr lang="en-GB" dirty="0" smtClean="0"/>
              <a:t>a</a:t>
            </a:r>
            <a:r>
              <a:rPr dirty="0" smtClean="0"/>
              <a:t>ngen</a:t>
            </a:r>
            <a:r>
              <a:rPr lang="en-US" dirty="0" smtClean="0"/>
              <a:t>	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 smtClean="0"/>
              <a:t>Mae gofyn i awdurdod lleol gynnig asesiad gofalwr i unrhyw ofalwr sydd ei angen</a:t>
            </a:r>
            <a:r>
              <a:rPr lang="en-GB" dirty="0" smtClean="0"/>
              <a:t>.</a:t>
            </a:r>
            <a:r>
              <a:rPr dirty="0" smtClean="0"/>
              <a:t> Mae Atodlen A o'r C</a:t>
            </a:r>
            <a:r>
              <a:rPr lang="en-GB" dirty="0" smtClean="0"/>
              <a:t>ô</a:t>
            </a:r>
            <a:r>
              <a:rPr dirty="0" smtClean="0"/>
              <a:t>d Ymarfer yn cynnwys ystod o enghreifftiau sy'n perthyn i </a:t>
            </a:r>
            <a:r>
              <a:rPr dirty="0" smtClean="0"/>
              <a:t>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gan gynnwys:</a:t>
            </a:r>
          </a:p>
          <a:p>
            <a:r>
              <a:rPr dirty="0" smtClean="0"/>
              <a:t>Mae'r plentyn yn anhebygol o gyflawni amcanion datblygiad</a:t>
            </a:r>
            <a:r>
              <a:rPr lang="en-GB" dirty="0" smtClean="0"/>
              <a:t>.</a:t>
            </a:r>
            <a:endParaRPr lang="cy-GB" dirty="0" smtClean="0"/>
          </a:p>
          <a:p>
            <a:r>
              <a:rPr dirty="0" smtClean="0"/>
              <a:t>Ni all yr unigolyn gael mynediad i waith, hyfforddiant, addysg, cyfleoedd gwirfoddoli neu weithgareddau hamdden.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1114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Cwrdd ag </a:t>
            </a:r>
            <a:r>
              <a:rPr lang="en-GB" dirty="0" smtClean="0"/>
              <a:t>a</a:t>
            </a:r>
            <a:r>
              <a:rPr dirty="0" smtClean="0"/>
              <a:t>nghenion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857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Ein </a:t>
            </a:r>
            <a:r>
              <a:rPr lang="en-GB" dirty="0" smtClean="0"/>
              <a:t>d</a:t>
            </a:r>
            <a:r>
              <a:rPr dirty="0" smtClean="0"/>
              <a:t>eall </a:t>
            </a:r>
            <a:r>
              <a:rPr lang="en-GB" dirty="0" smtClean="0"/>
              <a:t>n</a:t>
            </a:r>
            <a:r>
              <a:rPr dirty="0" smtClean="0"/>
              <a:t>i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94119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Gofynion awtomati</a:t>
            </a:r>
            <a:r>
              <a:rPr lang="en-GB" dirty="0" smtClean="0"/>
              <a:t>g</a:t>
            </a:r>
            <a:r>
              <a:rPr dirty="0" smtClean="0"/>
              <a:t> i gwrdd ag anghenion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Mae </a:t>
            </a:r>
            <a:r>
              <a:rPr lang="en-US" b="1" dirty="0" smtClean="0"/>
              <a:t>gofalwyr</a:t>
            </a:r>
            <a:r>
              <a:rPr lang="en-US" b="1" dirty="0" smtClean="0"/>
              <a:t> </a:t>
            </a:r>
            <a:r>
              <a:rPr lang="en-US" b="1" dirty="0" smtClean="0"/>
              <a:t>ifainc</a:t>
            </a:r>
            <a:r>
              <a:rPr lang="en-US" b="1" dirty="0" smtClean="0"/>
              <a:t>, fel sy'n digwydd yn achos plant dan 18 oed, yn cael eu cynnwys yn y gofynion awtomatig i gwrdd ag anghenion plant.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y-GB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 smtClean="0"/>
              <a:t>R</a:t>
            </a:r>
            <a:r>
              <a:rPr b="1" dirty="0" smtClean="0"/>
              <a:t>haid i awdurdod lleol gwrdd ag anghenion plant</a:t>
            </a:r>
            <a:r>
              <a:rPr dirty="0" smtClean="0"/>
              <a:t> yr ystyria'r awdurdod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i fod â'r fath anghenion, er mwyn amddiffyn y plentyn rhag camdriniaeth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neu esgeulustod neu'r peryg o gamdriniaeth neu esgeulustod, neu er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mwyn amddiffyn y plentyn rhag niwed neu'r risg o niwed. </a:t>
            </a:r>
            <a:r>
              <a:rPr lang="en-US" b="1" dirty="0"/>
              <a:t>Mae hon yn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uwch-ddyletswydd </a:t>
            </a:r>
            <a:r>
              <a:rPr lang="en-US" b="1" dirty="0"/>
              <a:t>ar </a:t>
            </a:r>
            <a:r>
              <a:rPr lang="en-US" b="1" dirty="0" smtClean="0"/>
              <a:t>awdurdod </a:t>
            </a:r>
            <a:r>
              <a:rPr lang="en-US" b="1" dirty="0"/>
              <a:t>lleol beth bynnag fo deilliannau unrhyw benderfyniad parthed </a:t>
            </a:r>
            <a:r>
              <a:rPr lang="en-US" b="1" dirty="0" smtClean="0"/>
              <a:t>cymhwyster.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780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 a </a:t>
            </a:r>
            <a:r>
              <a:rPr lang="en-GB" dirty="0" smtClean="0"/>
              <a:t>c</a:t>
            </a:r>
            <a:r>
              <a:rPr dirty="0" smtClean="0"/>
              <a:t>h</a:t>
            </a:r>
            <a:r>
              <a:rPr lang="en-GB" dirty="0" smtClean="0"/>
              <a:t>ymor</a:t>
            </a:r>
            <a:r>
              <a:rPr dirty="0" smtClean="0"/>
              <a:t>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Er mwyn hyrwyddo llesiant y plentyn, </a:t>
            </a:r>
            <a:r>
              <a:rPr lang="en-US" sz="3600" b="1" dirty="0" smtClean="0"/>
              <a:t>rhaid</a:t>
            </a:r>
            <a:r>
              <a:rPr lang="en-US" sz="3600" dirty="0" smtClean="0"/>
              <a:t> i awdurdod lleol gymryd camau, sy'n ymarferol resymol, i alluogi'r plentyn i fyw gyda'i deulu.</a:t>
            </a:r>
            <a:endParaRPr lang="cy-GB" sz="3600" dirty="0"/>
          </a:p>
        </p:txBody>
      </p:sp>
    </p:spTree>
    <p:extLst>
      <p:ext uri="{BB962C8B-B14F-4D97-AF65-F5344CB8AC3E}">
        <p14:creationId xmlns:p14="http://schemas.microsoft.com/office/powerpoint/2010/main" val="9686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Cymhwyster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y-GB" dirty="0"/>
          </a:p>
          <a:p>
            <a:r>
              <a:rPr b="1" dirty="0" smtClean="0"/>
              <a:t>Ni ddylid</a:t>
            </a:r>
            <a:r>
              <a:rPr dirty="0" smtClean="0"/>
              <a:t> defnyddio'r meini prawf ar gyfer cymhwysedd fel arf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i orfodi gofalwyr i ddangos eu bod wedi rhoi cynnig ar bob math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arall o gefnogaeth cyn bod yn gymwys i dderbyn cymorth gan yr awdurdod lleol.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261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Cymhwyster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y-GB" dirty="0"/>
          </a:p>
          <a:p>
            <a:r>
              <a:rPr b="1" dirty="0" smtClean="0"/>
              <a:t>Rhaid</a:t>
            </a:r>
            <a:r>
              <a:rPr dirty="0" smtClean="0"/>
              <a:t> i awdurdodau lleol sicrhau bod gallu'r gofalwr i ddarparu gofal yn gynaliadwy a'u bod yn cydymffurfio â'u dyletswydd </a:t>
            </a:r>
            <a:r>
              <a:rPr lang="en-GB" dirty="0" smtClean="0"/>
              <a:t>g</a:t>
            </a:r>
            <a:r>
              <a:rPr dirty="0" smtClean="0"/>
              <a:t>yffredinol i hyrwyddo llesiant y gofalwr a'r person y gofalir amdano.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6221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Cymhwyster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b="1" dirty="0" smtClean="0"/>
              <a:t>Rhaid</a:t>
            </a:r>
            <a:r>
              <a:rPr dirty="0" smtClean="0"/>
              <a:t> i'r awdurdod lleol ganfod pob anghenion sy'n amlygu eu hunain yn yr asesiad, gan gynnwys yr anghenion hynny a ystyrid i fod yn gymwys pe na bai'r gofalwr neu deulu'r plentyn yn cwrdd â nhw.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Mae hyn er mwyn galluo</a:t>
            </a:r>
            <a:r>
              <a:rPr lang="en-GB" dirty="0" smtClean="0"/>
              <a:t>g</a:t>
            </a:r>
            <a:r>
              <a:rPr dirty="0" smtClean="0"/>
              <a:t>i'r awdurdod lleol i ymateb yn briodol ac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yn gyflym mewn achosion lle nad yw'r gofalwr neu deulu'r plentyn bellach yn gallu neu'n fodlon cwrdd â'r anghenion gofal a nodwyd.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24865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Cymhwyster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Lle mae'r gofalwr yn blentyn,</a:t>
            </a:r>
            <a:r>
              <a:rPr b="1" dirty="0" smtClean="0"/>
              <a:t> rhaid</a:t>
            </a:r>
            <a:r>
              <a:rPr dirty="0" smtClean="0"/>
              <a:t> i'r asesiad roi ystyriaeth i'w anghenion datblygiadol ac i ba raddau mae'n briodol i'r plentyn ddarparu'r gofal. Yn sgil hyn, dylai'r awdurdod lleol ystyried os yw'r plentyn sy'n gofalu hefyd yn blentyn sydd ag anghenion gofal a ch</a:t>
            </a:r>
            <a:r>
              <a:rPr lang="en-GB" dirty="0" smtClean="0"/>
              <a:t>ymor</a:t>
            </a:r>
            <a:r>
              <a:rPr dirty="0" smtClean="0"/>
              <a:t>th ei hun</a:t>
            </a:r>
            <a:r>
              <a:rPr lang="en-GB" dirty="0" smtClean="0"/>
              <a:t>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2530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Mae'r hyfforddiant hwn...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Yn cyfeirio at y newidiadau mawr yn y Ddeddf, ond mae'n gwneud hynny'n ben</a:t>
            </a:r>
            <a:r>
              <a:rPr lang="en-GB" dirty="0"/>
              <a:t>o</a:t>
            </a:r>
            <a:r>
              <a:rPr dirty="0" smtClean="0"/>
              <a:t>dol drwy lygaid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gofalu. Mae adnodd manylach yn perthyn i'r Ddeddf ar gael ar yr </a:t>
            </a:r>
            <a:r>
              <a:rPr lang="en-GB" dirty="0" smtClean="0"/>
              <a:t>H</a:t>
            </a:r>
            <a:r>
              <a:rPr dirty="0" smtClean="0"/>
              <a:t>yb. </a:t>
            </a:r>
          </a:p>
          <a:p>
            <a:r>
              <a:rPr dirty="0" smtClean="0"/>
              <a:t>Mae'r cyflwyniad yn cynnwys fideos o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yng Nghymru yn disgrifio eu profiadau.</a:t>
            </a:r>
          </a:p>
        </p:txBody>
      </p:sp>
    </p:spTree>
    <p:extLst>
      <p:ext uri="{BB962C8B-B14F-4D97-AF65-F5344CB8AC3E}">
        <p14:creationId xmlns:p14="http://schemas.microsoft.com/office/powerpoint/2010/main" val="9288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Cynlluniau </a:t>
            </a:r>
            <a:r>
              <a:rPr lang="en-GB" dirty="0" smtClean="0"/>
              <a:t>g</a:t>
            </a:r>
            <a:r>
              <a:rPr dirty="0" smtClean="0"/>
              <a:t>ofal a </a:t>
            </a:r>
            <a:r>
              <a:rPr lang="en-GB" dirty="0" smtClean="0"/>
              <a:t>c</a:t>
            </a:r>
            <a:r>
              <a:rPr dirty="0" smtClean="0"/>
              <a:t>h</a:t>
            </a:r>
            <a:r>
              <a:rPr lang="en-GB" dirty="0" smtClean="0"/>
              <a:t>ymor</a:t>
            </a:r>
            <a:r>
              <a:rPr dirty="0" smtClean="0"/>
              <a:t>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Rhaid i gynlluniau gofal a chymorth ar gyfer </a:t>
            </a:r>
            <a:r>
              <a:rPr lang="en-US" sz="4000" dirty="0" smtClean="0"/>
              <a:t>gofalwyr</a:t>
            </a:r>
            <a:r>
              <a:rPr lang="en-US" sz="4000" dirty="0" smtClean="0"/>
              <a:t> </a:t>
            </a:r>
            <a:r>
              <a:rPr lang="en-US" sz="4000" dirty="0" smtClean="0"/>
              <a:t>ifainc</a:t>
            </a:r>
            <a:r>
              <a:rPr lang="en-US" sz="4000" dirty="0" smtClean="0"/>
              <a:t> </a:t>
            </a:r>
            <a:r>
              <a:rPr lang="en-US" sz="4000" dirty="0" smtClean="0"/>
              <a:t>ac </a:t>
            </a:r>
            <a:r>
              <a:rPr lang="en-US" sz="4000" dirty="0" smtClean="0"/>
              <a:t>oedolion</a:t>
            </a:r>
            <a:r>
              <a:rPr lang="en-US" sz="4000" dirty="0" smtClean="0"/>
              <a:t> </a:t>
            </a:r>
            <a:r>
              <a:rPr lang="en-US" sz="4000" dirty="0" smtClean="0"/>
              <a:t>ifainc</a:t>
            </a:r>
            <a:r>
              <a:rPr lang="en-US" sz="4000" dirty="0" smtClean="0"/>
              <a:t> </a:t>
            </a:r>
            <a:r>
              <a:rPr lang="en-US" sz="4000" dirty="0" smtClean="0"/>
              <a:t>sy'n gofalu ddefnyddio iaith briodol fel y gall y </a:t>
            </a:r>
            <a:r>
              <a:rPr lang="en-US" sz="4000" dirty="0" smtClean="0"/>
              <a:t>gofalwyr</a:t>
            </a:r>
            <a:r>
              <a:rPr lang="en-US" sz="4000" dirty="0" smtClean="0"/>
              <a:t> </a:t>
            </a:r>
            <a:r>
              <a:rPr lang="en-US" sz="4000" dirty="0" smtClean="0"/>
              <a:t>ifainc</a:t>
            </a:r>
            <a:r>
              <a:rPr lang="en-US" sz="4000" dirty="0" smtClean="0"/>
              <a:t> </a:t>
            </a:r>
            <a:r>
              <a:rPr lang="en-US" sz="4000" dirty="0" smtClean="0"/>
              <a:t>hyn gyfranogi'n llawn yn y broses gynllunio.</a:t>
            </a:r>
            <a:endParaRPr lang="cy-GB" sz="4000" dirty="0"/>
          </a:p>
        </p:txBody>
      </p:sp>
    </p:spTree>
    <p:extLst>
      <p:ext uri="{BB962C8B-B14F-4D97-AF65-F5344CB8AC3E}">
        <p14:creationId xmlns:p14="http://schemas.microsoft.com/office/powerpoint/2010/main" val="5074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Adolygiad o </a:t>
            </a:r>
            <a:r>
              <a:rPr lang="en-GB" dirty="0" smtClean="0"/>
              <a:t>g</a:t>
            </a:r>
            <a:r>
              <a:rPr dirty="0" smtClean="0"/>
              <a:t>ynlluniau </a:t>
            </a:r>
            <a:r>
              <a:rPr lang="en-GB" dirty="0" smtClean="0"/>
              <a:t>cymor</a:t>
            </a:r>
            <a:r>
              <a:rPr dirty="0" smtClean="0"/>
              <a:t>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Rhaid i bob cynllun cymorth gynnwys dyddiad </a:t>
            </a:r>
            <a:br>
              <a:rPr lang="en-US" sz="4000" dirty="0" smtClean="0"/>
            </a:br>
            <a:r>
              <a:rPr lang="en-US" sz="4000" dirty="0" smtClean="0"/>
              <a:t>ar gyfer adolygiad. Yn achos plentyn, ni fydd y dyddiad ar gyfer adolygiad yn hwy na chwe mis.</a:t>
            </a:r>
            <a:endParaRPr lang="cy-GB" sz="4000" dirty="0"/>
          </a:p>
        </p:txBody>
      </p:sp>
    </p:spTree>
    <p:extLst>
      <p:ext uri="{BB962C8B-B14F-4D97-AF65-F5344CB8AC3E}">
        <p14:creationId xmlns:p14="http://schemas.microsoft.com/office/powerpoint/2010/main" val="6363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Eiriolaeth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17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Eiriolaeth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Mae eiriolaeth yn llinyn sy'n rhedeg drwy Ddeddf Gwasanaethau Cymdeithasol a </a:t>
            </a:r>
            <a:r>
              <a:rPr lang="en-GB" dirty="0" smtClean="0"/>
              <a:t>L</a:t>
            </a:r>
            <a:r>
              <a:rPr dirty="0" smtClean="0"/>
              <a:t>lesiant (Cymru)</a:t>
            </a:r>
            <a:r>
              <a:rPr lang="en-GB" dirty="0" smtClean="0"/>
              <a:t>.</a:t>
            </a:r>
            <a:endParaRPr dirty="0" smtClean="0"/>
          </a:p>
          <a:p>
            <a:r>
              <a:rPr dirty="0" smtClean="0"/>
              <a:t>Wrth gyflawni swyddogaethau penodol dan y Ddeddf, gan gynnwys cynnal asesiadau a chwrdd ag anghenion, '</a:t>
            </a:r>
            <a:r>
              <a:rPr b="1" dirty="0" smtClean="0"/>
              <a:t>rhaid</a:t>
            </a:r>
            <a:r>
              <a:rPr dirty="0" smtClean="0"/>
              <a:t> i'r awdurdod lleol ystyried anghenion unigolion o ran cymorth ar ffurf eiriolaeth'.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6540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Eiriolaeth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Un o egwyddorion y Ddeddf yw y dylai awdurdod lleol ymateb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mewn dull sy'n gweddu i amgylchiadau penodol pob unigolyn.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b="1" dirty="0" smtClean="0"/>
              <a:t>Rhaid</a:t>
            </a:r>
            <a:r>
              <a:rPr dirty="0" smtClean="0"/>
              <a:t> bod unigolion a'u te</a:t>
            </a:r>
            <a:r>
              <a:rPr lang="en-GB" dirty="0" smtClean="0"/>
              <a:t>u</a:t>
            </a:r>
            <a:r>
              <a:rPr dirty="0" smtClean="0"/>
              <a:t>luoedd yn gallu cyfranogi'n llawn yn y broses o benderfynu ar eu deilliannau llesiant drwy broses sy'n hygyrch iddyn nhw.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2583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 yng Nghymru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546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Cynorthwyo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Mae'r Ddeddf yn cyflwyno newidiadau sylweddol i ofalwyr oll, gan gy</a:t>
            </a:r>
            <a:r>
              <a:rPr lang="en-GB" dirty="0" smtClean="0"/>
              <a:t>n</a:t>
            </a:r>
            <a:r>
              <a:rPr dirty="0" smtClean="0"/>
              <a:t>nwys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</a:t>
            </a:r>
            <a:r>
              <a:rPr lang="en-GB" dirty="0" smtClean="0"/>
              <a:t>.</a:t>
            </a:r>
            <a:endParaRPr lang="cy-GB" dirty="0" smtClean="0"/>
          </a:p>
          <a:p>
            <a:r>
              <a:rPr dirty="0" smtClean="0"/>
              <a:t>Mae'n bwysig bod rôl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gofalu, a'r heriau unigryw sy'n eu hwynebu'n cael eu cydnabod mewn asesiadau o'r boblogaeth, a bod asesiadau'n cydnabod sefyllfa unigryw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gofalu. 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638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Cynorthwyo </a:t>
            </a:r>
            <a:r>
              <a:rPr lang="en-GB" dirty="0" smtClean="0"/>
              <a:t>g</a:t>
            </a:r>
            <a:r>
              <a:rPr dirty="0" smtClean="0"/>
              <a:t>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Mae yna nifer o wasanaethau cymorth ar gyfer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 yng Nghymru; gall y rhain ddarparu adnodd gwerthfawr ar gyfer deall a datblygu cymorth ar gyfer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gofalu. </a:t>
            </a:r>
          </a:p>
          <a:p>
            <a:r>
              <a:rPr dirty="0" smtClean="0"/>
              <a:t>Mae llesiant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 yn cynnwys eu mynediad i addysg, cyflogaeth a hyfforddiant, a gall gweithio'n </a:t>
            </a:r>
            <a:r>
              <a:rPr lang="en-GB" dirty="0" smtClean="0"/>
              <a:t>agos</a:t>
            </a:r>
            <a:r>
              <a:rPr dirty="0" smtClean="0"/>
              <a:t> gydag ysgolion helpu i ganfod pwy sy'n </a:t>
            </a:r>
            <a:r>
              <a:rPr dirty="0" smtClean="0"/>
              <a:t>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 mynd ati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dirty="0" smtClean="0"/>
              <a:t>i wella eu llesiant.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4530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dirty="0" smtClean="0"/>
              <a:t>Yn ôl y Ddeddf, gofalwr yw “person sy'n darparu neu'n bwriadu darparu gofal i oedolyn neu blentyn anabl”</a:t>
            </a:r>
            <a:r>
              <a:rPr lang="en-GB" dirty="0" smtClean="0"/>
              <a:t>.</a:t>
            </a:r>
            <a:endParaRPr dirty="0" smtClean="0"/>
          </a:p>
          <a:p>
            <a:r>
              <a:rPr dirty="0" smtClean="0"/>
              <a:t>Mae'r C</a:t>
            </a:r>
            <a:r>
              <a:rPr lang="en-GB" dirty="0" smtClean="0"/>
              <a:t>ô</a:t>
            </a:r>
            <a:r>
              <a:rPr dirty="0" smtClean="0"/>
              <a:t>d Ymarfer ar gyfer Rhan 3 yn diffinio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 fel pobl rhwng 16 a 25 oed.  </a:t>
            </a:r>
          </a:p>
          <a:p>
            <a:r>
              <a:rPr dirty="0" smtClean="0"/>
              <a:t>Mae Llywodraeth Cymru'n diffinio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fel gofalwyr sydd dan 18 oed. </a:t>
            </a:r>
          </a:p>
        </p:txBody>
      </p:sp>
    </p:spTree>
    <p:extLst>
      <p:ext uri="{BB962C8B-B14F-4D97-AF65-F5344CB8AC3E}">
        <p14:creationId xmlns:p14="http://schemas.microsoft.com/office/powerpoint/2010/main" val="5678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dirty="0" smtClean="0"/>
              <a:t>Yn ôl cyfrifiad 2011, mae yna 29,155 o ofalwyr dan 25 yng Nghymru. </a:t>
            </a:r>
          </a:p>
          <a:p>
            <a:r>
              <a:rPr dirty="0" smtClean="0"/>
              <a:t>Cymru sydd â'r gyfran uchaf o ofalwyr dan 18 oed yn y DU.</a:t>
            </a:r>
          </a:p>
          <a:p>
            <a:r>
              <a:rPr dirty="0" smtClean="0"/>
              <a:t>Mae'n bosib bod y nifer gwirioneddol o </a:t>
            </a:r>
            <a:r>
              <a:rPr dirty="0" smtClean="0"/>
              <a:t>bobl</a:t>
            </a:r>
            <a:r>
              <a:rPr dirty="0" smtClean="0"/>
              <a:t> </a:t>
            </a:r>
            <a:r>
              <a:rPr dirty="0" smtClean="0"/>
              <a:t>ifanc</a:t>
            </a:r>
            <a:r>
              <a:rPr dirty="0" smtClean="0"/>
              <a:t> </a:t>
            </a:r>
            <a:r>
              <a:rPr dirty="0" smtClean="0"/>
              <a:t>yng Ng</a:t>
            </a:r>
            <a:r>
              <a:rPr lang="en-GB" dirty="0" smtClean="0"/>
              <a:t>h</a:t>
            </a:r>
            <a:r>
              <a:rPr dirty="0" smtClean="0"/>
              <a:t>ymru sy'n gofalu gryn lawer uwch, efallai cymaint â phedair gwaith yn uwch.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8060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dirty="0" smtClean="0"/>
              <a:t>Gall bod yn ofalwr ifanc neu'n oedolyn ifanc sy'n gofalu osod cryn straen ar blant a </a:t>
            </a:r>
            <a:r>
              <a:rPr dirty="0" smtClean="0"/>
              <a:t>phobl</a:t>
            </a:r>
            <a:r>
              <a:rPr dirty="0" smtClean="0"/>
              <a:t> </a:t>
            </a:r>
            <a:r>
              <a:rPr dirty="0" smtClean="0"/>
              <a:t>ifanc</a:t>
            </a:r>
            <a:r>
              <a:rPr dirty="0" smtClean="0"/>
              <a:t>.</a:t>
            </a:r>
          </a:p>
          <a:p>
            <a:r>
              <a:rPr dirty="0" smtClean="0"/>
              <a:t>Mae'r gwahaniaeth mewn cyrhaeddiad rhwng gofalwyr a'r rheiny sydd ddim â chyfrifoldebau gofalu tua naw gradd yn is (h.y. y gwahaniaeth rhwng naw gradd C a naw gradd D mewn TGAU)</a:t>
            </a:r>
            <a:r>
              <a:rPr lang="en-GB" dirty="0" smtClean="0"/>
              <a:t>.</a:t>
            </a:r>
            <a:endParaRPr dirty="0" smtClean="0"/>
          </a:p>
          <a:p>
            <a:r>
              <a:rPr dirty="0" smtClean="0"/>
              <a:t>Mae </a:t>
            </a:r>
            <a:r>
              <a:rPr dirty="0" smtClean="0"/>
              <a:t>oedolion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gofalu'n fwy tebygol i beidio bod mewn addysg, cyflogaeth neu hyfforddiant.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0985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Gofalwyr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ac </a:t>
            </a:r>
            <a:r>
              <a:rPr lang="en-GB" dirty="0" smtClean="0"/>
              <a:t>o</a:t>
            </a:r>
            <a:r>
              <a:rPr dirty="0" smtClean="0"/>
              <a:t>edolion </a:t>
            </a:r>
            <a:r>
              <a:rPr lang="en-GB" dirty="0" smtClean="0"/>
              <a:t>i</a:t>
            </a:r>
            <a:r>
              <a:rPr dirty="0" smtClean="0"/>
              <a:t>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sy'n </a:t>
            </a:r>
            <a:r>
              <a:rPr lang="en-GB" dirty="0" smtClean="0"/>
              <a:t>g</a:t>
            </a:r>
            <a:r>
              <a:rPr dirty="0" smtClean="0"/>
              <a:t>ofalu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dirty="0" smtClean="0"/>
              <a:t>Mae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bedair gwaith yn fwy tebygol o adael y coleg neu'r brifysgol cyn cwblhau eu cwrs</a:t>
            </a:r>
            <a:r>
              <a:rPr lang="en-GB" dirty="0" smtClean="0"/>
              <a:t>.</a:t>
            </a:r>
            <a:endParaRPr dirty="0" smtClean="0"/>
          </a:p>
          <a:p>
            <a:r>
              <a:rPr dirty="0" smtClean="0"/>
              <a:t>Mae </a:t>
            </a:r>
            <a:r>
              <a:rPr dirty="0" smtClean="0"/>
              <a:t>gofalwyr</a:t>
            </a:r>
            <a:r>
              <a:rPr dirty="0" smtClean="0"/>
              <a:t> </a:t>
            </a:r>
            <a:r>
              <a:rPr dirty="0" smtClean="0"/>
              <a:t>ifa</a:t>
            </a:r>
            <a:r>
              <a:rPr lang="en-GB" dirty="0" smtClean="0"/>
              <a:t>i</a:t>
            </a:r>
            <a:r>
              <a:rPr dirty="0" smtClean="0"/>
              <a:t>nc</a:t>
            </a:r>
            <a:r>
              <a:rPr dirty="0" smtClean="0"/>
              <a:t> </a:t>
            </a:r>
            <a:r>
              <a:rPr dirty="0" smtClean="0"/>
              <a:t>yn fwy tebygol o fod ag iechyd gwael o gymharu â'r rheiny sydd heb gyfrifoldebau gofalu.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5985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Y Ddeddf</a:t>
            </a: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41025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7757</TotalTime>
  <Words>2119</Words>
  <Application>Microsoft Office PowerPoint</Application>
  <PresentationFormat>Custom</PresentationFormat>
  <Paragraphs>193</Paragraphs>
  <Slides>47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Cynnig cymorth i ofalwyr ifainc ac oedolion ifainc sy'n gofalu yn sgil Deddf Gwasanaethau Cymdeithasol a Llesiant (Cymru) 2014</vt:lpstr>
      <vt:lpstr>Gofalwyr ifainc ac oedolion ifainc sy'n gofalu yng Nghymru</vt:lpstr>
      <vt:lpstr>Fy rôl ofalu</vt:lpstr>
      <vt:lpstr>Mae'r hyfforddiant hwn...</vt:lpstr>
      <vt:lpstr>Gofalwyr ifainc ac oedolion ifainc sy'n gofalu</vt:lpstr>
      <vt:lpstr>Gofalwyr ifainc ac oedolion ifainc sy'n gofalu</vt:lpstr>
      <vt:lpstr>Gofalwyr ifainc ac oedolion ifainc sy'n gofalu</vt:lpstr>
      <vt:lpstr>Gofalwyr ifainc ac oedolion ifainc sy'n gofalu</vt:lpstr>
      <vt:lpstr>Y Ddeddf</vt:lpstr>
      <vt:lpstr>Y Ddeddf</vt:lpstr>
      <vt:lpstr>Diffiniad newydd</vt:lpstr>
      <vt:lpstr>Rhan 2:  Swyddogaethau Cyffredinol</vt:lpstr>
      <vt:lpstr>Diwrnod arferol</vt:lpstr>
      <vt:lpstr>Llesiant</vt:lpstr>
      <vt:lpstr>PowerPoint Presentation</vt:lpstr>
      <vt:lpstr>Asesiadau o'r boblogaeth</vt:lpstr>
      <vt:lpstr>Asesiadau o'r boblogaeth</vt:lpstr>
      <vt:lpstr>Asesiadau o'r boblogaeth</vt:lpstr>
      <vt:lpstr>Gwybodaeth, Cyngor a Chymorth</vt:lpstr>
      <vt:lpstr>Gwybodaeth, Cyngor a Chymorth</vt:lpstr>
      <vt:lpstr>Asesiad</vt:lpstr>
      <vt:lpstr>Methu allan</vt:lpstr>
      <vt:lpstr>Asesu gofalwyr ifainc ac oedolion ifainc  sy'n gofalu</vt:lpstr>
      <vt:lpstr>Asesu gofalwyr ifainc ac oedolion ifainc  sy'n gofalu</vt:lpstr>
      <vt:lpstr>Asesu gofalwyr ifainc ac oedolion ifainc  sy'n gofalu</vt:lpstr>
      <vt:lpstr>Asesu gofalwyr ifainc ac oedolion ifainc  sy'n gofalu</vt:lpstr>
      <vt:lpstr>Asesu gofalwyr ifainc ac oedolion ifainc  sy'n gofalu</vt:lpstr>
      <vt:lpstr>Asesu gofalwyr ifainc ac oedolion ifainc  sy'n gofalu</vt:lpstr>
      <vt:lpstr>Cyfuno asesiadau</vt:lpstr>
      <vt:lpstr>Addysg</vt:lpstr>
      <vt:lpstr>Enghreifftiau o angen </vt:lpstr>
      <vt:lpstr>Cwrdd ag anghenion</vt:lpstr>
      <vt:lpstr>Ein deall ni</vt:lpstr>
      <vt:lpstr>Gofynion awtomatig i gwrdd ag anghenion</vt:lpstr>
      <vt:lpstr>Gofal a chymorth</vt:lpstr>
      <vt:lpstr>Cymhwyster</vt:lpstr>
      <vt:lpstr>Cymhwyster</vt:lpstr>
      <vt:lpstr>Cymhwyster</vt:lpstr>
      <vt:lpstr>Cymhwyster</vt:lpstr>
      <vt:lpstr>Cynlluniau gofal a chymorth</vt:lpstr>
      <vt:lpstr>Adolygiad o gynlluniau cymorth</vt:lpstr>
      <vt:lpstr>Eiriolaeth</vt:lpstr>
      <vt:lpstr>Eiriolaeth</vt:lpstr>
      <vt:lpstr>Eiriolaeth</vt:lpstr>
      <vt:lpstr>Gofalwyr ifainc ac oedolion ifainc sy'n gofalu yng Nghymru</vt:lpstr>
      <vt:lpstr>Cynorthwyo gofalwyr ifainc ac oedolion ifainc sy'n gofalu</vt:lpstr>
      <vt:lpstr>Cynorthwyo gofalwyr ifainc ac oedolion ifainc sy'n gofalu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kiekiexo@gmail.com</dc:creator>
  <cp:lastModifiedBy>Bethan Price</cp:lastModifiedBy>
  <cp:revision>85</cp:revision>
  <dcterms:created xsi:type="dcterms:W3CDTF">2015-12-09T12:31:41Z</dcterms:created>
  <dcterms:modified xsi:type="dcterms:W3CDTF">2016-04-08T13:48:05Z</dcterms:modified>
</cp:coreProperties>
</file>