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50" r:id="rId2"/>
    <p:sldId id="256" r:id="rId3"/>
    <p:sldId id="294" r:id="rId4"/>
    <p:sldId id="328" r:id="rId5"/>
    <p:sldId id="351" r:id="rId6"/>
    <p:sldId id="374" r:id="rId7"/>
    <p:sldId id="319" r:id="rId8"/>
    <p:sldId id="321" r:id="rId9"/>
    <p:sldId id="347" r:id="rId10"/>
    <p:sldId id="334" r:id="rId11"/>
    <p:sldId id="336" r:id="rId12"/>
    <p:sldId id="335" r:id="rId13"/>
    <p:sldId id="339" r:id="rId14"/>
    <p:sldId id="367" r:id="rId15"/>
    <p:sldId id="338" r:id="rId16"/>
    <p:sldId id="341" r:id="rId17"/>
    <p:sldId id="317" r:id="rId18"/>
    <p:sldId id="258" r:id="rId19"/>
    <p:sldId id="316" r:id="rId20"/>
    <p:sldId id="359" r:id="rId21"/>
    <p:sldId id="360" r:id="rId22"/>
    <p:sldId id="315" r:id="rId23"/>
    <p:sldId id="330" r:id="rId24"/>
    <p:sldId id="295" r:id="rId25"/>
    <p:sldId id="364" r:id="rId26"/>
    <p:sldId id="296" r:id="rId27"/>
    <p:sldId id="352" r:id="rId28"/>
    <p:sldId id="361" r:id="rId29"/>
    <p:sldId id="362" r:id="rId30"/>
    <p:sldId id="301" r:id="rId31"/>
    <p:sldId id="345" r:id="rId32"/>
    <p:sldId id="368" r:id="rId33"/>
    <p:sldId id="370" r:id="rId34"/>
    <p:sldId id="371" r:id="rId35"/>
    <p:sldId id="372" r:id="rId36"/>
    <p:sldId id="373" r:id="rId37"/>
    <p:sldId id="304" r:id="rId38"/>
    <p:sldId id="343" r:id="rId39"/>
    <p:sldId id="344" r:id="rId40"/>
    <p:sldId id="349" r:id="rId41"/>
    <p:sldId id="332" r:id="rId42"/>
    <p:sldId id="313" r:id="rId43"/>
    <p:sldId id="314" r:id="rId44"/>
    <p:sldId id="366" r:id="rId4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Brimble" initials="NB" lastIdx="1" clrIdx="0">
    <p:extLst>
      <p:ext uri="{19B8F6BF-5375-455C-9EA6-DF929625EA0E}">
        <p15:presenceInfo xmlns:p15="http://schemas.microsoft.com/office/powerpoint/2012/main" userId="S-1-5-21-3189435597-2528285848-1785051816-12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77203" autoAdjust="0"/>
  </p:normalViewPr>
  <p:slideViewPr>
    <p:cSldViewPr snapToGrid="0">
      <p:cViewPr>
        <p:scale>
          <a:sx n="116" d="100"/>
          <a:sy n="116" d="100"/>
        </p:scale>
        <p:origin x="10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4T11:39:41.08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6E88-6E64-470B-B3AF-7864F6419A7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B185C-19EC-42A3-BDEC-27F1FD63A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33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30057F-1170-418A-9654-977543C0A0E0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512046-DBA8-4A6E-AD17-38B41A3F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1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enghraifft</a:t>
            </a:r>
            <a:r>
              <a:rPr lang="en-GB" dirty="0"/>
              <a:t>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edrychwn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datganiadau</a:t>
            </a:r>
            <a:r>
              <a:rPr lang="en-GB" dirty="0"/>
              <a:t> </a:t>
            </a:r>
            <a:r>
              <a:rPr lang="en-GB" dirty="0" err="1"/>
              <a:t>lles</a:t>
            </a:r>
            <a:r>
              <a:rPr lang="en-GB" dirty="0"/>
              <a:t>. </a:t>
            </a:r>
            <a:r>
              <a:rPr lang="en-GB" dirty="0" err="1"/>
              <a:t>Gallai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un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datganiadau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“</a:t>
            </a:r>
            <a:r>
              <a:rPr lang="en-GB" dirty="0" err="1"/>
              <a:t>rheswm</a:t>
            </a:r>
            <a:r>
              <a:rPr lang="en-GB" dirty="0"/>
              <a:t>” </a:t>
            </a:r>
            <a:r>
              <a:rPr lang="en-GB" dirty="0" err="1"/>
              <a:t>neu’n</a:t>
            </a:r>
            <a:r>
              <a:rPr lang="en-GB" dirty="0"/>
              <a:t> “</a:t>
            </a:r>
            <a:r>
              <a:rPr lang="en-GB" dirty="0" err="1"/>
              <a:t>fater</a:t>
            </a:r>
            <a:r>
              <a:rPr lang="en-GB" dirty="0"/>
              <a:t>” y </a:t>
            </a:r>
            <a:r>
              <a:rPr lang="en-GB" dirty="0" err="1"/>
              <a:t>gallai</a:t>
            </a:r>
            <a:r>
              <a:rPr lang="en-GB" dirty="0"/>
              <a:t> 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 /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arno</a:t>
            </a:r>
            <a:r>
              <a:rPr lang="en-GB" baseline="0" dirty="0"/>
              <a:t>. </a:t>
            </a:r>
          </a:p>
          <a:p>
            <a:r>
              <a:rPr lang="en-GB" baseline="0" dirty="0"/>
              <a:t>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allweddol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y </a:t>
            </a:r>
            <a:r>
              <a:rPr lang="en-GB" baseline="0" dirty="0" err="1"/>
              <a:t>dirwedd</a:t>
            </a:r>
            <a:r>
              <a:rPr lang="en-GB" baseline="0" dirty="0"/>
              <a:t> </a:t>
            </a:r>
            <a:r>
              <a:rPr lang="en-GB" baseline="0" dirty="0" err="1"/>
              <a:t>polisi</a:t>
            </a:r>
            <a:r>
              <a:rPr lang="en-GB" baseline="0" dirty="0"/>
              <a:t> </a:t>
            </a:r>
            <a:r>
              <a:rPr lang="en-GB" baseline="0" dirty="0" err="1"/>
              <a:t>newydd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sicrhau</a:t>
            </a:r>
            <a:r>
              <a:rPr lang="en-GB" baseline="0" dirty="0"/>
              <a:t> bod </a:t>
            </a:r>
            <a:r>
              <a:rPr lang="en-GB" baseline="0" dirty="0" err="1"/>
              <a:t>canlyniadau</a:t>
            </a:r>
            <a:r>
              <a:rPr lang="en-GB" baseline="0" dirty="0"/>
              <a:t> </a:t>
            </a:r>
            <a:r>
              <a:rPr lang="en-GB" baseline="0" dirty="0" err="1"/>
              <a:t>lles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cyflawni</a:t>
            </a:r>
            <a:r>
              <a:rPr lang="en-GB" baseline="0" dirty="0"/>
              <a:t>,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unol</a:t>
            </a:r>
            <a:r>
              <a:rPr lang="en-GB" baseline="0" dirty="0"/>
              <a:t> â  nod y </a:t>
            </a:r>
            <a:r>
              <a:rPr lang="en-GB" baseline="0" dirty="0" err="1"/>
              <a:t>Ddeddf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/>
              <a:t>HYFFORDDWR: O dan y </a:t>
            </a:r>
            <a:r>
              <a:rPr lang="en-GB" baseline="0" dirty="0" err="1"/>
              <a:t>Ddeddf</a:t>
            </a:r>
            <a:r>
              <a:rPr lang="en-GB" baseline="0" dirty="0"/>
              <a:t>, </a:t>
            </a:r>
            <a:r>
              <a:rPr lang="en-GB" baseline="0" dirty="0" err="1"/>
              <a:t>mae</a:t>
            </a:r>
            <a:r>
              <a:rPr lang="en-GB" baseline="0" dirty="0"/>
              <a:t> </a:t>
            </a:r>
            <a:r>
              <a:rPr lang="en-GB" baseline="0" dirty="0" err="1"/>
              <a:t>angen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awdurdodau</a:t>
            </a:r>
            <a:r>
              <a:rPr lang="en-GB" baseline="0" dirty="0"/>
              <a:t> </a:t>
            </a:r>
            <a:r>
              <a:rPr lang="en-GB" baseline="0" dirty="0" err="1"/>
              <a:t>lleol</a:t>
            </a:r>
            <a:r>
              <a:rPr lang="en-GB" baseline="0" dirty="0"/>
              <a:t> </a:t>
            </a:r>
            <a:r>
              <a:rPr lang="en-GB" baseline="0" dirty="0" err="1"/>
              <a:t>ddeall</a:t>
            </a:r>
            <a:r>
              <a:rPr lang="en-GB" baseline="0" dirty="0"/>
              <a:t> a </a:t>
            </a:r>
            <a:r>
              <a:rPr lang="en-GB" baseline="0" dirty="0" err="1"/>
              <a:t>chefnogi'r</a:t>
            </a:r>
            <a:r>
              <a:rPr lang="en-GB" baseline="0" dirty="0"/>
              <a:t> </a:t>
            </a:r>
            <a:r>
              <a:rPr lang="en-GB" baseline="0" dirty="0" err="1"/>
              <a:t>canlyniadau</a:t>
            </a:r>
            <a:r>
              <a:rPr lang="en-GB" baseline="0" dirty="0"/>
              <a:t> </a:t>
            </a:r>
            <a:r>
              <a:rPr lang="en-GB" baseline="0" dirty="0" err="1"/>
              <a:t>llesiant</a:t>
            </a:r>
            <a:r>
              <a:rPr lang="en-GB" baseline="0" dirty="0"/>
              <a:t> y </a:t>
            </a:r>
            <a:r>
              <a:rPr lang="en-GB" baseline="0" dirty="0" err="1"/>
              <a:t>mae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dymuno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cyflawni</a:t>
            </a:r>
            <a:r>
              <a:rPr lang="en-GB" baseline="0" dirty="0"/>
              <a:t>. </a:t>
            </a:r>
          </a:p>
          <a:p>
            <a:r>
              <a:rPr lang="en-GB" baseline="0" dirty="0"/>
              <a:t>	</a:t>
            </a:r>
            <a:r>
              <a:rPr lang="en-GB" baseline="0" dirty="0" err="1"/>
              <a:t>Mae'r</a:t>
            </a:r>
            <a:r>
              <a:rPr lang="en-GB" baseline="0" dirty="0"/>
              <a:t> </a:t>
            </a:r>
            <a:r>
              <a:rPr lang="en-GB" baseline="0" dirty="0" err="1"/>
              <a:t>datganiadau</a:t>
            </a:r>
            <a:r>
              <a:rPr lang="en-GB" baseline="0" dirty="0"/>
              <a:t> </a:t>
            </a:r>
            <a:r>
              <a:rPr lang="en-GB" baseline="0" dirty="0" err="1"/>
              <a:t>canlyniad</a:t>
            </a:r>
            <a:r>
              <a:rPr lang="en-GB" baseline="0" dirty="0"/>
              <a:t> a </a:t>
            </a:r>
            <a:r>
              <a:rPr lang="en-GB" baseline="0" dirty="0" err="1"/>
              <a:t>nodir</a:t>
            </a:r>
            <a:r>
              <a:rPr lang="en-GB" baseline="0" dirty="0"/>
              <a:t> </a:t>
            </a:r>
            <a:r>
              <a:rPr lang="en-GB" baseline="0" dirty="0" err="1"/>
              <a:t>yng</a:t>
            </a:r>
            <a:r>
              <a:rPr lang="en-GB" baseline="0" dirty="0"/>
              <a:t> </a:t>
            </a:r>
            <a:r>
              <a:rPr lang="en-GB" baseline="0" dirty="0" err="1"/>
              <a:t>Nghod</a:t>
            </a:r>
            <a:r>
              <a:rPr lang="en-GB" baseline="0" dirty="0"/>
              <a:t> </a:t>
            </a:r>
            <a:r>
              <a:rPr lang="en-GB" baseline="0" dirty="0" err="1"/>
              <a:t>Ymarfer</a:t>
            </a:r>
            <a:r>
              <a:rPr lang="en-GB" baseline="0" dirty="0"/>
              <a:t> </a:t>
            </a:r>
            <a:r>
              <a:rPr lang="en-GB" baseline="0" dirty="0" err="1"/>
              <a:t>Rhan</a:t>
            </a:r>
            <a:r>
              <a:rPr lang="en-GB" baseline="0" dirty="0"/>
              <a:t> 2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Swyddogaethau</a:t>
            </a:r>
            <a:r>
              <a:rPr lang="en-GB" baseline="0" dirty="0"/>
              <a:t> </a:t>
            </a:r>
            <a:r>
              <a:rPr lang="en-GB" baseline="0" dirty="0" err="1"/>
              <a:t>Cyffredinol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nodi'r</a:t>
            </a:r>
            <a:r>
              <a:rPr lang="en-GB" baseline="0" dirty="0"/>
              <a:t> </a:t>
            </a:r>
            <a:r>
              <a:rPr lang="en-GB" baseline="0" dirty="0" err="1"/>
              <a:t>meysydd</a:t>
            </a:r>
            <a:r>
              <a:rPr lang="en-GB" baseline="0" dirty="0"/>
              <a:t> </a:t>
            </a:r>
            <a:r>
              <a:rPr lang="en-GB" baseline="0" dirty="0" err="1"/>
              <a:t>allweddol</a:t>
            </a:r>
            <a:r>
              <a:rPr lang="en-GB" baseline="0" dirty="0"/>
              <a:t> </a:t>
            </a:r>
            <a:r>
              <a:rPr lang="en-GB" baseline="0" dirty="0" err="1"/>
              <a:t>lle</a:t>
            </a:r>
            <a:r>
              <a:rPr lang="en-GB" baseline="0" dirty="0"/>
              <a:t> gall </a:t>
            </a:r>
            <a:r>
              <a:rPr lang="en-GB" baseline="0" dirty="0" err="1"/>
              <a:t>gofal</a:t>
            </a:r>
            <a:r>
              <a:rPr lang="en-GB" baseline="0" dirty="0"/>
              <a:t> a </a:t>
            </a:r>
            <a:r>
              <a:rPr lang="en-GB" baseline="0" dirty="0" err="1"/>
              <a:t>chefnogaeth</a:t>
            </a:r>
            <a:r>
              <a:rPr lang="en-GB" baseline="0" dirty="0"/>
              <a:t> </a:t>
            </a:r>
            <a:r>
              <a:rPr lang="en-GB" baseline="0" dirty="0" err="1"/>
              <a:t>wneud</a:t>
            </a:r>
            <a:r>
              <a:rPr lang="en-GB" baseline="0" dirty="0"/>
              <a:t> </a:t>
            </a:r>
            <a:r>
              <a:rPr lang="en-GB" baseline="0" dirty="0" err="1"/>
              <a:t>gwahaniaeth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wella</a:t>
            </a:r>
            <a:r>
              <a:rPr lang="en-GB" baseline="0" dirty="0"/>
              <a:t> </a:t>
            </a:r>
            <a:r>
              <a:rPr lang="en-GB" baseline="0" dirty="0" err="1"/>
              <a:t>canlyniadau</a:t>
            </a:r>
            <a:r>
              <a:rPr lang="en-GB" baseline="0" dirty="0"/>
              <a:t> </a:t>
            </a:r>
            <a:r>
              <a:rPr lang="en-GB" baseline="0" dirty="0" err="1"/>
              <a:t>llesiant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bobl</a:t>
            </a:r>
            <a:r>
              <a:rPr lang="en-GB" baseline="0" dirty="0"/>
              <a:t>, </a:t>
            </a:r>
            <a:r>
              <a:rPr lang="en-GB" baseline="0" dirty="0" err="1"/>
              <a:t>mae'r</a:t>
            </a:r>
            <a:r>
              <a:rPr lang="en-GB" baseline="0" dirty="0"/>
              <a:t> </a:t>
            </a:r>
            <a:r>
              <a:rPr lang="en-GB" baseline="0" dirty="0" err="1"/>
              <a:t>rhain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cynnwys</a:t>
            </a:r>
            <a:r>
              <a:rPr lang="en-GB" baseline="0" dirty="0"/>
              <a:t>:</a:t>
            </a:r>
          </a:p>
          <a:p>
            <a:endParaRPr lang="en-GB" baseline="0" dirty="0"/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GB" dirty="0" err="1"/>
              <a:t>Lles</a:t>
            </a:r>
            <a:r>
              <a:rPr lang="en-GB" baseline="0" dirty="0"/>
              <a:t> – </a:t>
            </a:r>
            <a:r>
              <a:rPr lang="en-GB" baseline="0" dirty="0" err="1"/>
              <a:t>Rwy'n</a:t>
            </a:r>
            <a:r>
              <a:rPr lang="en-GB" baseline="0" dirty="0"/>
              <a:t> </a:t>
            </a:r>
            <a:r>
              <a:rPr lang="en-GB" baseline="0" dirty="0" err="1"/>
              <a:t>gwybod</a:t>
            </a:r>
            <a:r>
              <a:rPr lang="en-GB" baseline="0" dirty="0"/>
              <a:t> ac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deall</a:t>
            </a:r>
            <a:r>
              <a:rPr lang="en-GB" baseline="0" dirty="0"/>
              <a:t> pa </a:t>
            </a:r>
            <a:r>
              <a:rPr lang="en-GB" baseline="0" dirty="0" err="1"/>
              <a:t>ofal</a:t>
            </a:r>
            <a:r>
              <a:rPr lang="en-GB" baseline="0" dirty="0"/>
              <a:t>, </a:t>
            </a:r>
            <a:r>
              <a:rPr lang="en-GB" baseline="0" dirty="0" err="1"/>
              <a:t>cefnogaeth</a:t>
            </a:r>
            <a:r>
              <a:rPr lang="en-GB" baseline="0" dirty="0"/>
              <a:t> a </a:t>
            </a:r>
            <a:r>
              <a:rPr lang="en-GB" baseline="0" dirty="0" err="1"/>
              <a:t>chyfleoedd</a:t>
            </a:r>
            <a:r>
              <a:rPr lang="en-GB" baseline="0" dirty="0"/>
              <a:t> </a:t>
            </a:r>
            <a:r>
              <a:rPr lang="en-GB" baseline="0" dirty="0" err="1"/>
              <a:t>sydd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gael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mi, ac </a:t>
            </a:r>
            <a:r>
              <a:rPr lang="en-GB" baseline="0" dirty="0" err="1"/>
              <a:t>rwy'n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yr</a:t>
            </a:r>
            <a:r>
              <a:rPr lang="en-GB" baseline="0" dirty="0"/>
              <a:t> help </a:t>
            </a:r>
            <a:r>
              <a:rPr lang="en-GB" baseline="0" dirty="0" err="1"/>
              <a:t>sydd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angen</a:t>
            </a:r>
            <a:r>
              <a:rPr lang="en-GB" baseline="0" dirty="0"/>
              <a:t> </a:t>
            </a:r>
            <a:r>
              <a:rPr lang="en-GB" baseline="0" dirty="0" err="1"/>
              <a:t>arnaf</a:t>
            </a:r>
            <a:r>
              <a:rPr lang="en-GB" baseline="0" dirty="0"/>
              <a:t>, pan </a:t>
            </a:r>
            <a:r>
              <a:rPr lang="en-GB" baseline="0" dirty="0" err="1"/>
              <a:t>fydd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angen</a:t>
            </a:r>
            <a:r>
              <a:rPr lang="en-GB" baseline="0" dirty="0"/>
              <a:t> </a:t>
            </a:r>
            <a:r>
              <a:rPr lang="en-GB" baseline="0" dirty="0" err="1"/>
              <a:t>arnaf</a:t>
            </a:r>
            <a:r>
              <a:rPr lang="en-GB" baseline="0" dirty="0"/>
              <a:t>, </a:t>
            </a:r>
            <a:r>
              <a:rPr lang="en-GB" baseline="0" dirty="0" err="1"/>
              <a:t>yn</a:t>
            </a:r>
            <a:r>
              <a:rPr lang="en-GB" baseline="0" dirty="0"/>
              <a:t> y </a:t>
            </a:r>
            <a:r>
              <a:rPr lang="en-GB" baseline="0" dirty="0" err="1"/>
              <a:t>ffordd</a:t>
            </a:r>
            <a:r>
              <a:rPr lang="en-GB" baseline="0" dirty="0"/>
              <a:t>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wyf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eisiau</a:t>
            </a:r>
            <a:r>
              <a:rPr lang="en-GB" baseline="0" dirty="0"/>
              <a:t>.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GB" baseline="0" dirty="0" err="1"/>
              <a:t>Diogelu</a:t>
            </a:r>
            <a:r>
              <a:rPr lang="en-GB" baseline="0" dirty="0"/>
              <a:t> </a:t>
            </a:r>
            <a:r>
              <a:rPr lang="en-GB" baseline="0" dirty="0" err="1"/>
              <a:t>hawliau</a:t>
            </a:r>
            <a:r>
              <a:rPr lang="en-GB" baseline="0" dirty="0"/>
              <a:t> - Mae </a:t>
            </a:r>
            <a:r>
              <a:rPr lang="en-GB" baseline="0" dirty="0" err="1"/>
              <a:t>fy</a:t>
            </a:r>
            <a:r>
              <a:rPr lang="en-GB" baseline="0" dirty="0"/>
              <a:t> </a:t>
            </a:r>
            <a:r>
              <a:rPr lang="en-GB" baseline="0" dirty="0" err="1"/>
              <a:t>hawliau'n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parchu</a:t>
            </a:r>
            <a:r>
              <a:rPr lang="en-GB" baseline="0" dirty="0"/>
              <a:t>, </a:t>
            </a:r>
            <a:r>
              <a:rPr lang="en-GB" baseline="0" dirty="0" err="1"/>
              <a:t>mae</a:t>
            </a:r>
            <a:r>
              <a:rPr lang="en-GB" baseline="0" dirty="0"/>
              <a:t> gen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lais</a:t>
            </a:r>
            <a:r>
              <a:rPr lang="en-GB" baseline="0" dirty="0"/>
              <a:t> a </a:t>
            </a:r>
            <a:r>
              <a:rPr lang="en-GB" baseline="0" dirty="0" err="1"/>
              <a:t>rheolaeth</a:t>
            </a:r>
            <a:r>
              <a:rPr lang="en-GB" baseline="0" dirty="0"/>
              <a:t>, </a:t>
            </a:r>
            <a:r>
              <a:rPr lang="en-GB" baseline="0" dirty="0" err="1"/>
              <a:t>rydw</a:t>
            </a:r>
            <a:r>
              <a:rPr lang="en-GB" baseline="0" dirty="0"/>
              <a:t> </a:t>
            </a:r>
            <a:r>
              <a:rPr lang="en-GB" baseline="0" dirty="0" err="1"/>
              <a:t>i'n</a:t>
            </a:r>
            <a:r>
              <a:rPr lang="en-GB" baseline="0" dirty="0"/>
              <a:t> </a:t>
            </a:r>
            <a:r>
              <a:rPr lang="en-GB" baseline="0" dirty="0" err="1"/>
              <a:t>rhan</a:t>
            </a:r>
            <a:r>
              <a:rPr lang="en-GB" baseline="0" dirty="0"/>
              <a:t> o </a:t>
            </a:r>
            <a:r>
              <a:rPr lang="en-GB" baseline="0" dirty="0" err="1"/>
              <a:t>wneud</a:t>
            </a:r>
            <a:r>
              <a:rPr lang="en-GB" baseline="0" dirty="0"/>
              <a:t> </a:t>
            </a:r>
            <a:r>
              <a:rPr lang="en-GB" baseline="0" dirty="0" err="1"/>
              <a:t>penderfyniadau</a:t>
            </a:r>
            <a:r>
              <a:rPr lang="en-GB" baseline="0" dirty="0"/>
              <a:t> </a:t>
            </a:r>
            <a:r>
              <a:rPr lang="en-GB" baseline="0" dirty="0" err="1"/>
              <a:t>sy'n</a:t>
            </a:r>
            <a:r>
              <a:rPr lang="en-GB" baseline="0" dirty="0"/>
              <a:t> </a:t>
            </a:r>
            <a:r>
              <a:rPr lang="en-GB" baseline="0" dirty="0" err="1"/>
              <a:t>effeithio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fy</a:t>
            </a:r>
            <a:r>
              <a:rPr lang="en-GB" baseline="0" dirty="0"/>
              <a:t> </a:t>
            </a:r>
            <a:r>
              <a:rPr lang="en-GB" baseline="0" dirty="0" err="1"/>
              <a:t>mywyd</a:t>
            </a:r>
            <a:r>
              <a:rPr lang="en-GB" baseline="0" dirty="0"/>
              <a:t>, </a:t>
            </a:r>
            <a:r>
              <a:rPr lang="en-GB" baseline="0" dirty="0" err="1"/>
              <a:t>mae</a:t>
            </a:r>
            <a:r>
              <a:rPr lang="en-GB" baseline="0" dirty="0"/>
              <a:t> </a:t>
            </a:r>
            <a:r>
              <a:rPr lang="en-GB" baseline="0" dirty="0" err="1"/>
              <a:t>fy</a:t>
            </a:r>
            <a:r>
              <a:rPr lang="en-GB" baseline="0" dirty="0"/>
              <a:t> </a:t>
            </a:r>
            <a:r>
              <a:rPr lang="en-GB" baseline="0" dirty="0" err="1"/>
              <a:t>amgylchiadau</a:t>
            </a:r>
            <a:r>
              <a:rPr lang="en-GB" baseline="0" dirty="0"/>
              <a:t> </a:t>
            </a:r>
            <a:r>
              <a:rPr lang="en-GB" baseline="0" dirty="0" err="1"/>
              <a:t>unigol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hystyried</a:t>
            </a:r>
            <a:r>
              <a:rPr lang="en-GB" baseline="0" dirty="0"/>
              <a:t>, </a:t>
            </a:r>
            <a:r>
              <a:rPr lang="en-GB" baseline="0" dirty="0" err="1"/>
              <a:t>dwi'n</a:t>
            </a:r>
            <a:r>
              <a:rPr lang="en-GB" baseline="0" dirty="0"/>
              <a:t> </a:t>
            </a:r>
            <a:r>
              <a:rPr lang="en-GB" baseline="0" dirty="0" err="1"/>
              <a:t>gallu</a:t>
            </a:r>
            <a:r>
              <a:rPr lang="en-GB" baseline="0" dirty="0"/>
              <a:t> </a:t>
            </a:r>
            <a:r>
              <a:rPr lang="en-GB" baseline="0" dirty="0" err="1"/>
              <a:t>siarad</a:t>
            </a:r>
            <a:r>
              <a:rPr lang="en-GB" baseline="0" dirty="0"/>
              <a:t> </a:t>
            </a:r>
            <a:r>
              <a:rPr lang="en-GB" baseline="0" dirty="0" err="1"/>
              <a:t>drosof</a:t>
            </a:r>
            <a:r>
              <a:rPr lang="en-GB" baseline="0" dirty="0"/>
              <a:t> </a:t>
            </a:r>
            <a:r>
              <a:rPr lang="en-GB" baseline="0" dirty="0" err="1"/>
              <a:t>fy</a:t>
            </a:r>
            <a:r>
              <a:rPr lang="en-GB" baseline="0" dirty="0"/>
              <a:t> </a:t>
            </a:r>
            <a:r>
              <a:rPr lang="en-GB" baseline="0" dirty="0" err="1"/>
              <a:t>hun</a:t>
            </a:r>
            <a:r>
              <a:rPr lang="en-GB" baseline="0" dirty="0"/>
              <a:t> neu </a:t>
            </a:r>
            <a:r>
              <a:rPr lang="en-GB" baseline="0" dirty="0" err="1"/>
              <a:t>gael</a:t>
            </a:r>
            <a:r>
              <a:rPr lang="en-GB" baseline="0" dirty="0"/>
              <a:t> </a:t>
            </a:r>
            <a:r>
              <a:rPr lang="en-GB" baseline="0" dirty="0" err="1"/>
              <a:t>rhywun</a:t>
            </a:r>
            <a:r>
              <a:rPr lang="en-GB" baseline="0" dirty="0"/>
              <a:t> </a:t>
            </a:r>
            <a:r>
              <a:rPr lang="en-GB" baseline="0" dirty="0" err="1"/>
              <a:t>sy'n</a:t>
            </a:r>
            <a:r>
              <a:rPr lang="en-GB" baseline="0" dirty="0"/>
              <a:t> </a:t>
            </a:r>
            <a:r>
              <a:rPr lang="en-GB" baseline="0" dirty="0" err="1"/>
              <a:t>gallu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wneud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mi ac </a:t>
            </a:r>
            <a:r>
              <a:rPr lang="en-GB" baseline="0" dirty="0" err="1"/>
              <a:t>rydw</a:t>
            </a:r>
            <a:r>
              <a:rPr lang="en-GB" baseline="0" dirty="0"/>
              <a:t> </a:t>
            </a:r>
            <a:r>
              <a:rPr lang="en-GB" baseline="0" dirty="0" err="1"/>
              <a:t>i'n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gofal</a:t>
            </a:r>
            <a:r>
              <a:rPr lang="en-GB" baseline="0" dirty="0"/>
              <a:t> </a:t>
            </a:r>
            <a:r>
              <a:rPr lang="en-GB" baseline="0" dirty="0" err="1"/>
              <a:t>drwy</a:t>
            </a:r>
            <a:r>
              <a:rPr lang="en-GB" baseline="0" dirty="0"/>
              <a:t> </a:t>
            </a:r>
            <a:r>
              <a:rPr lang="en-GB" baseline="0" dirty="0" err="1"/>
              <a:t>gyfrwng</a:t>
            </a:r>
            <a:r>
              <a:rPr lang="en-GB" baseline="0" dirty="0"/>
              <a:t> y </a:t>
            </a:r>
            <a:r>
              <a:rPr lang="en-GB" baseline="0" dirty="0" err="1"/>
              <a:t>Gymraeg</a:t>
            </a:r>
            <a:r>
              <a:rPr lang="en-GB" baseline="0" dirty="0"/>
              <a:t> </a:t>
            </a:r>
            <a:r>
              <a:rPr lang="en-GB" baseline="0" dirty="0" err="1"/>
              <a:t>os</a:t>
            </a:r>
            <a:r>
              <a:rPr lang="en-GB" baseline="0" dirty="0"/>
              <a:t> </a:t>
            </a:r>
            <a:r>
              <a:rPr lang="en-GB" baseline="0" dirty="0" err="1"/>
              <a:t>byddaf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angen</a:t>
            </a:r>
            <a:endParaRPr lang="en-GB" baseline="0" dirty="0"/>
          </a:p>
          <a:p>
            <a:pPr marL="1106481" lvl="2" indent="-174708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931774" lvl="2"/>
            <a:r>
              <a:rPr lang="en-GB" baseline="0" dirty="0"/>
              <a:t>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sylfaenol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gynorthwyo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gymryd</a:t>
            </a:r>
            <a:r>
              <a:rPr lang="en-GB" baseline="0" dirty="0"/>
              <a:t> </a:t>
            </a:r>
            <a:r>
              <a:rPr lang="en-GB" baseline="0" dirty="0" err="1"/>
              <a:t>rhan</a:t>
            </a:r>
            <a:r>
              <a:rPr lang="en-GB" baseline="0" dirty="0"/>
              <a:t> </a:t>
            </a:r>
            <a:r>
              <a:rPr lang="en-GB" baseline="0" dirty="0" err="1"/>
              <a:t>weithredol</a:t>
            </a:r>
            <a:r>
              <a:rPr lang="en-GB" baseline="0" dirty="0"/>
              <a:t> a </a:t>
            </a:r>
            <a:r>
              <a:rPr lang="en-GB" baseline="0" dirty="0" err="1"/>
              <a:t>chymryd</a:t>
            </a:r>
            <a:r>
              <a:rPr lang="en-GB" baseline="0" dirty="0"/>
              <a:t> </a:t>
            </a:r>
            <a:r>
              <a:rPr lang="en-GB" baseline="0" dirty="0" err="1"/>
              <a:t>rhan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natblygiad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deilliannau</a:t>
            </a:r>
            <a:r>
              <a:rPr lang="en-GB" baseline="0" dirty="0"/>
              <a:t> </a:t>
            </a:r>
            <a:r>
              <a:rPr lang="en-GB" baseline="0" dirty="0" err="1"/>
              <a:t>lles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hunain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6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NOD: 	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gwybod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ddysgwyr</a:t>
            </a:r>
            <a:r>
              <a:rPr lang="en-GB" dirty="0"/>
              <a:t> am y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ddulliau</a:t>
            </a:r>
            <a:r>
              <a:rPr lang="en-GB" dirty="0"/>
              <a:t> o </a:t>
            </a:r>
            <a:r>
              <a:rPr lang="en-GB" dirty="0" err="1"/>
              <a:t>eiriolaeth</a:t>
            </a:r>
            <a:r>
              <a:rPr lang="en-GB" dirty="0"/>
              <a:t>.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ymwneud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 â </a:t>
            </a:r>
            <a:r>
              <a:rPr lang="en-GB" dirty="0" err="1"/>
              <a:t>sicrhau</a:t>
            </a:r>
            <a:r>
              <a:rPr lang="en-GB" dirty="0"/>
              <a:t> bod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Eiriolwr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r>
              <a:rPr lang="en-GB" dirty="0"/>
              <a:t> </a:t>
            </a:r>
            <a:r>
              <a:rPr lang="en-GB" dirty="0" err="1"/>
              <a:t>Annibynnol</a:t>
            </a:r>
            <a:r>
              <a:rPr lang="en-GB" dirty="0"/>
              <a:t>. </a:t>
            </a:r>
            <a:r>
              <a:rPr lang="en-GB" dirty="0" err="1"/>
              <a:t>Pwrpas</a:t>
            </a:r>
            <a:r>
              <a:rPr lang="en-GB" dirty="0"/>
              <a:t> y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bod Plant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ennill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 am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am </a:t>
            </a:r>
            <a:r>
              <a:rPr lang="en-GB" dirty="0" err="1"/>
              <a:t>bwy</a:t>
            </a:r>
            <a:r>
              <a:rPr lang="en-GB" dirty="0"/>
              <a:t> y gallant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cefnogaeth</a:t>
            </a:r>
            <a:r>
              <a:rPr lang="en-GB" dirty="0"/>
              <a:t> </a:t>
            </a:r>
            <a:r>
              <a:rPr lang="en-GB" dirty="0" err="1"/>
              <a:t>ganddynt</a:t>
            </a:r>
            <a:r>
              <a:rPr lang="en-GB" dirty="0"/>
              <a:t>, </a:t>
            </a:r>
            <a:r>
              <a:rPr lang="en-GB" dirty="0" err="1"/>
              <a:t>fel</a:t>
            </a:r>
            <a:r>
              <a:rPr lang="en-GB" dirty="0"/>
              <a:t> a </a:t>
            </a:r>
            <a:r>
              <a:rPr lang="en-GB" dirty="0" err="1"/>
              <a:t>phryd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amseroedd</a:t>
            </a:r>
            <a:r>
              <a:rPr lang="en-GB" dirty="0"/>
              <a:t> </a:t>
            </a:r>
            <a:r>
              <a:rPr lang="en-GB" dirty="0" err="1"/>
              <a:t>hynny'n</a:t>
            </a:r>
            <a:r>
              <a:rPr lang="en-GB" dirty="0"/>
              <a:t> </a:t>
            </a:r>
            <a:r>
              <a:rPr lang="en-GB" dirty="0" err="1"/>
              <a:t>codi</a:t>
            </a:r>
            <a:r>
              <a:rPr lang="en-GB" baseline="0" dirty="0"/>
              <a:t>.</a:t>
            </a:r>
          </a:p>
          <a:p>
            <a:r>
              <a:rPr lang="en-GB" baseline="0" dirty="0"/>
              <a:t>	</a:t>
            </a:r>
          </a:p>
          <a:p>
            <a:r>
              <a:rPr lang="en-GB" baseline="0" dirty="0"/>
              <a:t>HYFFORDDWR: </a:t>
            </a:r>
            <a:r>
              <a:rPr lang="en-GB" baseline="0" dirty="0" err="1"/>
              <a:t>yflwyno</a:t>
            </a:r>
            <a:r>
              <a:rPr lang="en-GB" baseline="0" dirty="0"/>
              <a:t> ac </a:t>
            </a:r>
            <a:r>
              <a:rPr lang="en-GB" baseline="0" dirty="0" err="1"/>
              <a:t>egluro</a:t>
            </a:r>
            <a:r>
              <a:rPr lang="en-GB" baseline="0" dirty="0"/>
              <a:t> </a:t>
            </a:r>
            <a:r>
              <a:rPr lang="en-GB" baseline="0" dirty="0" err="1"/>
              <a:t>pob</a:t>
            </a:r>
            <a:r>
              <a:rPr lang="en-GB" baseline="0" dirty="0"/>
              <a:t> un </a:t>
            </a:r>
            <a:r>
              <a:rPr lang="en-GB" baseline="0" dirty="0" err="1"/>
              <a:t>o’r</a:t>
            </a:r>
            <a:r>
              <a:rPr lang="en-GB" baseline="0" dirty="0"/>
              <a:t> </a:t>
            </a:r>
            <a:r>
              <a:rPr lang="en-GB" baseline="0" dirty="0" err="1"/>
              <a:t>mathau</a:t>
            </a:r>
            <a:r>
              <a:rPr lang="en-GB" baseline="0" dirty="0"/>
              <a:t> o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wahân</a:t>
            </a:r>
            <a:r>
              <a:rPr lang="en-GB" baseline="0" dirty="0"/>
              <a:t> (</a:t>
            </a:r>
            <a:r>
              <a:rPr lang="en-GB" baseline="0" dirty="0" err="1"/>
              <a:t>gweler</a:t>
            </a:r>
            <a:r>
              <a:rPr lang="en-GB" baseline="0" dirty="0"/>
              <a:t> </a:t>
            </a:r>
            <a:r>
              <a:rPr lang="en-GB" baseline="0" dirty="0" err="1"/>
              <a:t>brîff</a:t>
            </a:r>
            <a:r>
              <a:rPr lang="en-GB" baseline="0" dirty="0"/>
              <a:t> </a:t>
            </a:r>
            <a:r>
              <a:rPr lang="en-GB" baseline="0" dirty="0" err="1"/>
              <a:t>hyfforddi</a:t>
            </a:r>
            <a:r>
              <a:rPr lang="en-GB" baseline="0" dirty="0"/>
              <a:t> ‘</a:t>
            </a:r>
            <a:r>
              <a:rPr lang="en-GB" baseline="0" dirty="0" err="1"/>
              <a:t>Mathau</a:t>
            </a:r>
            <a:r>
              <a:rPr lang="en-GB" baseline="0" dirty="0"/>
              <a:t> o </a:t>
            </a:r>
            <a:r>
              <a:rPr lang="en-GB" baseline="0" dirty="0" err="1"/>
              <a:t>Eiriolaeth</a:t>
            </a:r>
            <a:r>
              <a:rPr lang="en-GB" baseline="0" dirty="0"/>
              <a:t>’).  </a:t>
            </a:r>
          </a:p>
          <a:p>
            <a:r>
              <a:rPr lang="en-GB" baseline="0" dirty="0"/>
              <a:t>	</a:t>
            </a:r>
            <a:r>
              <a:rPr lang="en-GB" baseline="0" dirty="0" err="1"/>
              <a:t>Annog</a:t>
            </a:r>
            <a:r>
              <a:rPr lang="en-GB" baseline="0" dirty="0"/>
              <a:t> </a:t>
            </a:r>
            <a:r>
              <a:rPr lang="en-GB" baseline="0" dirty="0" err="1"/>
              <a:t>trafodaeth</a:t>
            </a:r>
            <a:r>
              <a:rPr lang="en-GB" baseline="0" dirty="0"/>
              <a:t> </a:t>
            </a:r>
            <a:r>
              <a:rPr lang="en-GB" baseline="0" dirty="0" err="1"/>
              <a:t>dysgwr</a:t>
            </a:r>
            <a:r>
              <a:rPr lang="en-GB" baseline="0" dirty="0"/>
              <a:t> </a:t>
            </a:r>
            <a:r>
              <a:rPr lang="en-GB" baseline="0" dirty="0" err="1"/>
              <a:t>gyda</a:t>
            </a:r>
            <a:r>
              <a:rPr lang="en-GB" baseline="0" dirty="0"/>
              <a:t> </a:t>
            </a:r>
            <a:r>
              <a:rPr lang="en-GB" baseline="0" dirty="0" err="1"/>
              <a:t>chwestiynau</a:t>
            </a:r>
            <a:r>
              <a:rPr lang="en-GB" baseline="0" dirty="0"/>
              <a:t> </a:t>
            </a:r>
            <a:r>
              <a:rPr lang="en-GB" baseline="0" dirty="0" err="1"/>
              <a:t>fel</a:t>
            </a:r>
            <a:r>
              <a:rPr lang="en-GB" baseline="0" dirty="0"/>
              <a:t>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baseline="0" dirty="0" err="1"/>
              <a:t>Pwy</a:t>
            </a:r>
            <a:r>
              <a:rPr lang="en-GB" baseline="0" dirty="0"/>
              <a:t> </a:t>
            </a:r>
            <a:r>
              <a:rPr lang="en-GB" baseline="0" dirty="0" err="1"/>
              <a:t>fyddai’n</a:t>
            </a:r>
            <a:r>
              <a:rPr lang="en-GB" baseline="0" dirty="0"/>
              <a:t> </a:t>
            </a:r>
            <a:r>
              <a:rPr lang="en-GB" baseline="0" dirty="0" err="1"/>
              <a:t>darparu’r</a:t>
            </a:r>
            <a:r>
              <a:rPr lang="en-GB" baseline="0" dirty="0"/>
              <a:t> math </a:t>
            </a:r>
            <a:r>
              <a:rPr lang="en-GB" baseline="0" dirty="0" err="1"/>
              <a:t>yma</a:t>
            </a:r>
            <a:r>
              <a:rPr lang="en-GB" baseline="0" dirty="0"/>
              <a:t> o </a:t>
            </a:r>
            <a:r>
              <a:rPr lang="en-GB" baseline="0" dirty="0" err="1"/>
              <a:t>eiriolaeth</a:t>
            </a:r>
            <a:r>
              <a:rPr lang="en-GB" baseline="0" dirty="0"/>
              <a:t>? 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baseline="0" dirty="0" err="1"/>
              <a:t>Oes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unrhyw</a:t>
            </a:r>
            <a:r>
              <a:rPr lang="en-GB" baseline="0" dirty="0"/>
              <a:t> un </a:t>
            </a:r>
            <a:r>
              <a:rPr lang="en-GB" baseline="0" dirty="0" err="1"/>
              <a:t>esiamplau</a:t>
            </a:r>
            <a:r>
              <a:rPr lang="en-GB" baseline="0" dirty="0"/>
              <a:t> </a:t>
            </a:r>
            <a:r>
              <a:rPr lang="en-GB" baseline="0" dirty="0" err="1"/>
              <a:t>o’r</a:t>
            </a:r>
            <a:r>
              <a:rPr lang="en-GB" baseline="0" dirty="0"/>
              <a:t> math </a:t>
            </a:r>
            <a:r>
              <a:rPr lang="en-GB" baseline="0" dirty="0" err="1"/>
              <a:t>hwn</a:t>
            </a:r>
            <a:r>
              <a:rPr lang="en-GB" baseline="0" dirty="0"/>
              <a:t> o </a:t>
            </a:r>
            <a:r>
              <a:rPr lang="en-GB" baseline="0" dirty="0" err="1"/>
              <a:t>eiriolaeth</a:t>
            </a:r>
            <a:r>
              <a:rPr lang="en-GB" baseline="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24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16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NOD:	</a:t>
            </a:r>
            <a:r>
              <a:rPr lang="en-GB" dirty="0" err="1"/>
              <a:t>Cydgrynhoi</a:t>
            </a:r>
            <a:r>
              <a:rPr lang="en-GB" dirty="0"/>
              <a:t> </a:t>
            </a:r>
            <a:r>
              <a:rPr lang="en-GB" dirty="0" err="1"/>
              <a:t>ymarfer</a:t>
            </a:r>
            <a:r>
              <a:rPr lang="en-GB" dirty="0"/>
              <a:t> </a:t>
            </a:r>
            <a:r>
              <a:rPr lang="en-GB" dirty="0" err="1"/>
              <a:t>blaenorol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0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Cydgrynhoi</a:t>
            </a:r>
            <a:r>
              <a:rPr lang="en-GB" dirty="0"/>
              <a:t> </a:t>
            </a:r>
            <a:r>
              <a:rPr lang="en-GB" dirty="0" err="1"/>
              <a:t>popeth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ydym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siarad</a:t>
            </a:r>
            <a:r>
              <a:rPr lang="en-GB" dirty="0"/>
              <a:t> </a:t>
            </a:r>
            <a:r>
              <a:rPr lang="en-GB" dirty="0" err="1"/>
              <a:t>amdano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.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gwestiynau</a:t>
            </a:r>
            <a:r>
              <a:rPr lang="en-GB" dirty="0"/>
              <a:t> / </a:t>
            </a:r>
            <a:r>
              <a:rPr lang="en-GB" dirty="0" err="1"/>
              <a:t>ymholiadau</a:t>
            </a:r>
            <a:r>
              <a:rPr lang="en-GB" dirty="0"/>
              <a:t> </a:t>
            </a:r>
            <a:r>
              <a:rPr lang="en-GB" dirty="0" err="1"/>
              <a:t>cyn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ymlaen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Elfen</a:t>
            </a:r>
            <a:r>
              <a:rPr lang="en-GB" dirty="0"/>
              <a:t> Dull </a:t>
            </a:r>
            <a:r>
              <a:rPr lang="en-GB" dirty="0" err="1"/>
              <a:t>Genedlaethol</a:t>
            </a:r>
            <a:r>
              <a:rPr lang="en-GB" dirty="0"/>
              <a:t>?</a:t>
            </a:r>
          </a:p>
          <a:p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yw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ffon</a:t>
            </a:r>
            <a:r>
              <a:rPr lang="en-GB" baseline="0" dirty="0"/>
              <a:t> </a:t>
            </a:r>
            <a:r>
              <a:rPr lang="en-GB" baseline="0" dirty="0" err="1"/>
              <a:t>hud</a:t>
            </a:r>
            <a:r>
              <a:rPr lang="en-GB" baseline="0" dirty="0"/>
              <a:t> ac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yw'n</a:t>
            </a:r>
            <a:r>
              <a:rPr lang="en-GB" baseline="0" dirty="0"/>
              <a:t> </a:t>
            </a:r>
            <a:r>
              <a:rPr lang="en-GB" baseline="0" dirty="0" err="1"/>
              <a:t>ymwneud</a:t>
            </a:r>
            <a:r>
              <a:rPr lang="en-GB" baseline="0" dirty="0"/>
              <a:t> â </a:t>
            </a:r>
            <a:r>
              <a:rPr lang="en-GB" baseline="0" dirty="0" err="1"/>
              <a:t>chael</a:t>
            </a:r>
            <a:r>
              <a:rPr lang="en-GB" baseline="0" dirty="0"/>
              <a:t> </a:t>
            </a:r>
            <a:r>
              <a:rPr lang="en-GB" baseline="0" dirty="0" err="1"/>
              <a:t>popeth</a:t>
            </a:r>
            <a:r>
              <a:rPr lang="en-GB" baseline="0" dirty="0"/>
              <a:t> y </a:t>
            </a:r>
            <a:r>
              <a:rPr lang="en-GB" baseline="0" dirty="0" err="1"/>
              <a:t>mae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eisiau</a:t>
            </a:r>
            <a:r>
              <a:rPr lang="en-GB" baseline="0" dirty="0"/>
              <a:t>. </a:t>
            </a:r>
            <a:r>
              <a:rPr lang="en-GB" baseline="0" dirty="0" err="1"/>
              <a:t>Weithiau</a:t>
            </a:r>
            <a:r>
              <a:rPr lang="en-GB" baseline="0" dirty="0"/>
              <a:t> </a:t>
            </a:r>
            <a:r>
              <a:rPr lang="en-GB" baseline="0" dirty="0" err="1"/>
              <a:t>mae</a:t>
            </a:r>
            <a:r>
              <a:rPr lang="en-GB" baseline="0" dirty="0"/>
              <a:t> </a:t>
            </a:r>
            <a:r>
              <a:rPr lang="en-GB" baseline="0" dirty="0" err="1"/>
              <a:t>yna</a:t>
            </a:r>
            <a:r>
              <a:rPr lang="en-GB" baseline="0" dirty="0"/>
              <a:t> </a:t>
            </a:r>
            <a:r>
              <a:rPr lang="en-GB" baseline="0" dirty="0" err="1"/>
              <a:t>resymau</a:t>
            </a:r>
            <a:r>
              <a:rPr lang="en-GB" baseline="0" dirty="0"/>
              <a:t> da </a:t>
            </a:r>
            <a:r>
              <a:rPr lang="en-GB" baseline="0" dirty="0" err="1"/>
              <a:t>iawn</a:t>
            </a:r>
            <a:r>
              <a:rPr lang="en-GB" baseline="0" dirty="0"/>
              <a:t> pam </a:t>
            </a:r>
            <a:r>
              <a:rPr lang="en-GB" baseline="0" dirty="0" err="1"/>
              <a:t>nad</a:t>
            </a:r>
            <a:r>
              <a:rPr lang="en-GB" baseline="0" dirty="0"/>
              <a:t> </a:t>
            </a:r>
            <a:r>
              <a:rPr lang="en-GB" baseline="0" dirty="0" err="1"/>
              <a:t>yw</a:t>
            </a:r>
            <a:r>
              <a:rPr lang="en-GB" baseline="0" dirty="0"/>
              <a:t> </a:t>
            </a:r>
            <a:r>
              <a:rPr lang="en-GB" baseline="0" dirty="0" err="1"/>
              <a:t>dymuniadau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diwallu</a:t>
            </a:r>
            <a:r>
              <a:rPr lang="en-GB" baseline="0" dirty="0"/>
              <a:t>. 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helpu</a:t>
            </a:r>
            <a:r>
              <a:rPr lang="en-GB" baseline="0" dirty="0"/>
              <a:t> bod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ddeall</a:t>
            </a:r>
            <a:r>
              <a:rPr lang="en-GB" baseline="0" dirty="0"/>
              <a:t> y “pam” y </a:t>
            </a:r>
            <a:r>
              <a:rPr lang="en-GB" baseline="0" dirty="0" err="1"/>
              <a:t>tu</a:t>
            </a:r>
            <a:r>
              <a:rPr lang="en-GB" baseline="0" dirty="0"/>
              <a:t> </a:t>
            </a:r>
            <a:r>
              <a:rPr lang="en-GB" baseline="0" dirty="0" err="1"/>
              <a:t>ôl</a:t>
            </a:r>
            <a:r>
              <a:rPr lang="en-GB" baseline="0" dirty="0"/>
              <a:t> </a:t>
            </a:r>
            <a:r>
              <a:rPr lang="en-GB" baseline="0" dirty="0" err="1"/>
              <a:t>i'r</a:t>
            </a:r>
            <a:r>
              <a:rPr lang="en-GB" baseline="0" dirty="0"/>
              <a:t> </a:t>
            </a:r>
            <a:r>
              <a:rPr lang="en-GB" baseline="0" dirty="0" err="1"/>
              <a:t>penderfyniad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89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738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Daeth</a:t>
            </a:r>
            <a:r>
              <a:rPr lang="en-GB" dirty="0"/>
              <a:t> y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Statudol</a:t>
            </a:r>
            <a:r>
              <a:rPr lang="en-GB" dirty="0"/>
              <a:t> </a:t>
            </a:r>
            <a:r>
              <a:rPr lang="en-GB" dirty="0" err="1"/>
              <a:t>neu’r</a:t>
            </a:r>
            <a:r>
              <a:rPr lang="en-GB" dirty="0"/>
              <a:t> </a:t>
            </a:r>
            <a:r>
              <a:rPr lang="en-GB" baseline="0" dirty="0"/>
              <a:t>NASA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fodolaeth</a:t>
            </a:r>
            <a:r>
              <a:rPr lang="en-GB" baseline="0" dirty="0"/>
              <a:t> </a:t>
            </a:r>
            <a:r>
              <a:rPr lang="en-GB" baseline="0" dirty="0" err="1"/>
              <a:t>ym</a:t>
            </a:r>
            <a:r>
              <a:rPr lang="en-GB" baseline="0" dirty="0"/>
              <a:t> mis </a:t>
            </a:r>
            <a:r>
              <a:rPr lang="en-GB" baseline="0" dirty="0" err="1"/>
              <a:t>Mehefin</a:t>
            </a:r>
            <a:r>
              <a:rPr lang="en-GB" baseline="0" dirty="0"/>
              <a:t> 2017. </a:t>
            </a:r>
          </a:p>
          <a:p>
            <a:r>
              <a:rPr lang="en-GB" baseline="0" dirty="0"/>
              <a:t>Y </a:t>
            </a:r>
            <a:r>
              <a:rPr lang="en-GB" baseline="0" dirty="0" err="1"/>
              <a:t>Cynnig</a:t>
            </a:r>
            <a:r>
              <a:rPr lang="en-GB" baseline="0" dirty="0"/>
              <a:t> </a:t>
            </a:r>
            <a:r>
              <a:rPr lang="en-GB" baseline="0" dirty="0" err="1"/>
              <a:t>Gweithredol</a:t>
            </a:r>
            <a:r>
              <a:rPr lang="en-GB" baseline="0" dirty="0"/>
              <a:t> – </a:t>
            </a:r>
            <a:r>
              <a:rPr lang="en-GB" baseline="0" dirty="0" err="1"/>
              <a:t>Newid</a:t>
            </a:r>
            <a:r>
              <a:rPr lang="en-GB" baseline="0" dirty="0"/>
              <a:t> y </a:t>
            </a:r>
            <a:r>
              <a:rPr lang="en-GB" baseline="0" dirty="0" err="1"/>
              <a:t>ffordd</a:t>
            </a:r>
            <a:r>
              <a:rPr lang="en-GB" baseline="0" dirty="0"/>
              <a:t> y </a:t>
            </a:r>
            <a:r>
              <a:rPr lang="en-GB" baseline="0" dirty="0" err="1"/>
              <a:t>mae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dod</a:t>
            </a:r>
            <a:r>
              <a:rPr lang="en-GB" baseline="0" dirty="0"/>
              <a:t> I </a:t>
            </a:r>
            <a:r>
              <a:rPr lang="en-GB" baseline="0" dirty="0" err="1"/>
              <a:t>wybod</a:t>
            </a:r>
            <a:r>
              <a:rPr lang="en-GB" baseline="0" dirty="0"/>
              <a:t> am </a:t>
            </a:r>
            <a:r>
              <a:rPr lang="en-GB" baseline="0" dirty="0" err="1"/>
              <a:t>eiriolaeth</a:t>
            </a:r>
            <a:endParaRPr lang="en-GB" baseline="0" dirty="0"/>
          </a:p>
          <a:p>
            <a:r>
              <a:rPr lang="en-GB" baseline="0" dirty="0"/>
              <a:t>Y </a:t>
            </a:r>
            <a:r>
              <a:rPr lang="en-GB" baseline="0" dirty="0" err="1"/>
              <a:t>fframwaith</a:t>
            </a:r>
            <a:r>
              <a:rPr lang="en-GB" baseline="0" dirty="0"/>
              <a:t> </a:t>
            </a:r>
            <a:r>
              <a:rPr lang="en-GB" baseline="0" dirty="0" err="1"/>
              <a:t>safonau</a:t>
            </a:r>
            <a:r>
              <a:rPr lang="en-GB" baseline="0" dirty="0"/>
              <a:t> a </a:t>
            </a:r>
            <a:r>
              <a:rPr lang="en-GB" baseline="0" dirty="0" err="1"/>
              <a:t>chanlyniadau</a:t>
            </a:r>
            <a:r>
              <a:rPr lang="en-GB" baseline="0" dirty="0"/>
              <a:t> </a:t>
            </a:r>
            <a:r>
              <a:rPr lang="en-GB" baseline="0" dirty="0" err="1"/>
              <a:t>cenedlaethol</a:t>
            </a:r>
            <a:r>
              <a:rPr lang="en-GB" baseline="0" dirty="0"/>
              <a:t> - 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nodi</a:t>
            </a:r>
            <a:r>
              <a:rPr lang="en-GB" baseline="0" dirty="0"/>
              <a:t> </a:t>
            </a:r>
            <a:r>
              <a:rPr lang="en-GB" baseline="0" dirty="0" err="1"/>
              <a:t>disgwyliadau</a:t>
            </a:r>
            <a:r>
              <a:rPr lang="en-GB" baseline="0" dirty="0"/>
              <a:t> </a:t>
            </a:r>
            <a:r>
              <a:rPr lang="en-GB" baseline="0" dirty="0" err="1"/>
              <a:t>darparwyr</a:t>
            </a:r>
            <a:r>
              <a:rPr lang="en-GB" baseline="0" dirty="0"/>
              <a:t> a </a:t>
            </a:r>
            <a:r>
              <a:rPr lang="en-GB" baseline="0" dirty="0" err="1"/>
              <a:t>chomisiynwyr</a:t>
            </a:r>
            <a:r>
              <a:rPr lang="en-GB" baseline="0" dirty="0"/>
              <a:t> </a:t>
            </a:r>
            <a:r>
              <a:rPr lang="en-GB" baseline="0" dirty="0" err="1"/>
              <a:t>a'r</a:t>
            </a:r>
            <a:r>
              <a:rPr lang="en-GB" baseline="0" dirty="0"/>
              <a:t> </a:t>
            </a:r>
            <a:r>
              <a:rPr lang="en-GB" baseline="0" dirty="0" err="1"/>
              <a:t>hyn</a:t>
            </a:r>
            <a:r>
              <a:rPr lang="en-GB" baseline="0" dirty="0"/>
              <a:t> y gall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ifance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ddisgwyl</a:t>
            </a:r>
            <a:r>
              <a:rPr lang="en-GB" baseline="0" dirty="0"/>
              <a:t>.</a:t>
            </a:r>
          </a:p>
          <a:p>
            <a:r>
              <a:rPr lang="en-GB" baseline="0" dirty="0" err="1"/>
              <a:t>Monitro</a:t>
            </a:r>
            <a:r>
              <a:rPr lang="en-GB" baseline="0" dirty="0"/>
              <a:t> </a:t>
            </a:r>
            <a:r>
              <a:rPr lang="en-GB" baseline="0" dirty="0" err="1"/>
              <a:t>perfformiad</a:t>
            </a:r>
            <a:r>
              <a:rPr lang="en-GB" baseline="0" dirty="0"/>
              <a:t>– </a:t>
            </a:r>
            <a:r>
              <a:rPr lang="da-DK" baseline="0" dirty="0"/>
              <a:t>Anelu at safoni ledled Cymru</a:t>
            </a:r>
            <a:r>
              <a:rPr lang="en-GB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13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Yr </a:t>
            </a:r>
            <a:r>
              <a:rPr lang="en-GB" dirty="0" err="1"/>
              <a:t>egwyddor</a:t>
            </a:r>
            <a:r>
              <a:rPr lang="en-GB" dirty="0"/>
              <a:t> </a:t>
            </a:r>
            <a:r>
              <a:rPr lang="en-GB" dirty="0" err="1"/>
              <a:t>neu'r</a:t>
            </a:r>
            <a:r>
              <a:rPr lang="en-GB" dirty="0"/>
              <a:t> </a:t>
            </a:r>
            <a:r>
              <a:rPr lang="en-GB" dirty="0" err="1"/>
              <a:t>canlyniad</a:t>
            </a:r>
            <a:r>
              <a:rPr lang="en-GB" dirty="0"/>
              <a:t> </a:t>
            </a:r>
            <a:r>
              <a:rPr lang="en-GB" dirty="0" err="1"/>
              <a:t>pwysicaf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Dull </a:t>
            </a:r>
            <a:r>
              <a:rPr lang="en-GB" dirty="0" err="1"/>
              <a:t>yw</a:t>
            </a:r>
            <a:r>
              <a:rPr lang="en-GB" dirty="0"/>
              <a:t> bod </a:t>
            </a:r>
            <a:r>
              <a:rPr lang="en-GB" dirty="0" err="1"/>
              <a:t>safoni</a:t>
            </a:r>
            <a:r>
              <a:rPr lang="en-GB" dirty="0"/>
              <a:t> o ran </a:t>
            </a:r>
            <a:r>
              <a:rPr lang="en-GB" dirty="0" err="1"/>
              <a:t>darpariaeth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ledled</a:t>
            </a:r>
            <a:r>
              <a:rPr lang="en-GB" dirty="0"/>
              <a:t> Cymru. Gan </a:t>
            </a:r>
            <a:r>
              <a:rPr lang="en-GB" dirty="0" err="1"/>
              <a:t>gynnwys</a:t>
            </a:r>
            <a:r>
              <a:rPr lang="en-GB" dirty="0"/>
              <a:t> - </a:t>
            </a:r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plant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derbyn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wybod</a:t>
            </a:r>
            <a:r>
              <a:rPr lang="en-GB" dirty="0"/>
              <a:t> am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y gallant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ddisgwyl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ddarparwyr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33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Dolen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nghefn</a:t>
            </a:r>
            <a:r>
              <a:rPr lang="en-GB" dirty="0"/>
              <a:t> y </a:t>
            </a:r>
            <a:r>
              <a:rPr lang="en-GB" dirty="0" err="1"/>
              <a:t>nodiadau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8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5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Dechreuodd</a:t>
            </a:r>
            <a:r>
              <a:rPr lang="en-GB" dirty="0"/>
              <a:t> y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gwirionedd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ymateb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adroddiad</a:t>
            </a:r>
            <a:r>
              <a:rPr lang="en-GB" dirty="0"/>
              <a:t> </a:t>
            </a:r>
            <a:r>
              <a:rPr lang="en-GB" dirty="0" err="1"/>
              <a:t>lleisiau</a:t>
            </a:r>
            <a:r>
              <a:rPr lang="en-GB" dirty="0"/>
              <a:t> </a:t>
            </a:r>
            <a:r>
              <a:rPr lang="en-GB" dirty="0" err="1"/>
              <a:t>coll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y </a:t>
            </a:r>
            <a:r>
              <a:rPr lang="en-GB" dirty="0" err="1"/>
              <a:t>cyn-Gomisiynydd</a:t>
            </a:r>
            <a:r>
              <a:rPr lang="en-GB" dirty="0"/>
              <a:t> Plant </a:t>
            </a:r>
            <a:r>
              <a:rPr lang="en-GB" baseline="0" dirty="0"/>
              <a:t>– Keith </a:t>
            </a:r>
            <a:r>
              <a:rPr lang="en-GB" baseline="0" dirty="0" err="1"/>
              <a:t>Towler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72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</a:t>
            </a:r>
            <a:r>
              <a:rPr lang="en-GB" dirty="0" err="1"/>
              <a:t>Roedd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bob </a:t>
            </a:r>
            <a:r>
              <a:rPr lang="en-GB" dirty="0" err="1"/>
              <a:t>ALl</a:t>
            </a:r>
            <a:r>
              <a:rPr lang="en-GB" dirty="0"/>
              <a:t> </a:t>
            </a:r>
            <a:r>
              <a:rPr lang="en-GB" dirty="0" err="1"/>
              <a:t>ddarparu</a:t>
            </a:r>
            <a:r>
              <a:rPr lang="en-GB" dirty="0"/>
              <a:t> </a:t>
            </a:r>
            <a:r>
              <a:rPr lang="en-GB" dirty="0" err="1"/>
              <a:t>darpariaeth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statudol</a:t>
            </a:r>
            <a:r>
              <a:rPr lang="en-GB" dirty="0"/>
              <a:t>. </a:t>
            </a:r>
            <a:r>
              <a:rPr lang="en-GB" dirty="0" err="1"/>
              <a:t>Fodd</a:t>
            </a:r>
            <a:r>
              <a:rPr lang="en-GB" dirty="0"/>
              <a:t> </a:t>
            </a:r>
            <a:r>
              <a:rPr lang="en-GB" dirty="0" err="1"/>
              <a:t>bynnag</a:t>
            </a:r>
            <a:r>
              <a:rPr lang="en-GB" dirty="0"/>
              <a:t>, </a:t>
            </a:r>
            <a:r>
              <a:rPr lang="en-GB" dirty="0" err="1"/>
              <a:t>cyn</a:t>
            </a:r>
            <a:r>
              <a:rPr lang="en-GB" dirty="0"/>
              <a:t> y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ganllawiau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ariannu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baseline="0" dirty="0"/>
              <a:t>. </a:t>
            </a:r>
          </a:p>
          <a:p>
            <a:endParaRPr lang="en-GB" baseline="0" dirty="0"/>
          </a:p>
          <a:p>
            <a:r>
              <a:rPr lang="en-GB" baseline="0" dirty="0"/>
              <a:t>*</a:t>
            </a:r>
            <a:r>
              <a:rPr lang="en-GB" baseline="0" dirty="0" err="1"/>
              <a:t>Cyn</a:t>
            </a:r>
            <a:r>
              <a:rPr lang="en-GB" baseline="0" dirty="0"/>
              <a:t> y Dull </a:t>
            </a:r>
            <a:r>
              <a:rPr lang="en-GB" baseline="0" dirty="0" err="1"/>
              <a:t>Cenedlaethol</a:t>
            </a:r>
            <a:r>
              <a:rPr lang="en-GB" baseline="0" dirty="0"/>
              <a:t>,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oedd</a:t>
            </a:r>
            <a:r>
              <a:rPr lang="en-GB" baseline="0" dirty="0"/>
              <a:t> </a:t>
            </a:r>
            <a:r>
              <a:rPr lang="en-GB" baseline="0" dirty="0" err="1"/>
              <a:t>gennym</a:t>
            </a:r>
            <a:r>
              <a:rPr lang="en-GB" baseline="0" dirty="0"/>
              <a:t> </a:t>
            </a:r>
            <a:r>
              <a:rPr lang="en-GB" baseline="0" dirty="0" err="1"/>
              <a:t>ddarlun</a:t>
            </a:r>
            <a:r>
              <a:rPr lang="en-GB" baseline="0" dirty="0"/>
              <a:t> o </a:t>
            </a:r>
            <a:r>
              <a:rPr lang="en-GB" baseline="0" dirty="0" err="1"/>
              <a:t>beth</a:t>
            </a:r>
            <a:r>
              <a:rPr lang="en-GB" baseline="0" dirty="0"/>
              <a:t> </a:t>
            </a:r>
            <a:r>
              <a:rPr lang="en-GB" baseline="0" dirty="0" err="1"/>
              <a:t>oedd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yng</a:t>
            </a:r>
            <a:r>
              <a:rPr lang="en-GB" baseline="0" dirty="0"/>
              <a:t> </a:t>
            </a:r>
            <a:r>
              <a:rPr lang="en-GB" baseline="0" dirty="0" err="1"/>
              <a:t>Nghymru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fod</a:t>
            </a:r>
            <a:r>
              <a:rPr lang="en-GB" baseline="0" dirty="0"/>
              <a:t>  bob </a:t>
            </a:r>
            <a:r>
              <a:rPr lang="en-GB" baseline="0" dirty="0" err="1"/>
              <a:t>ALl</a:t>
            </a:r>
            <a:r>
              <a:rPr lang="en-GB" baseline="0" dirty="0"/>
              <a:t> a </a:t>
            </a:r>
            <a:r>
              <a:rPr lang="en-GB" baseline="0" dirty="0" err="1"/>
              <a:t>darparwr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rhoi</a:t>
            </a:r>
            <a:r>
              <a:rPr lang="en-GB" baseline="0" dirty="0"/>
              <a:t> </a:t>
            </a:r>
            <a:r>
              <a:rPr lang="en-GB" baseline="0" dirty="0" err="1"/>
              <a:t>gwahanol</a:t>
            </a:r>
            <a:r>
              <a:rPr lang="en-GB" baseline="0" dirty="0"/>
              <a:t> </a:t>
            </a:r>
            <a:r>
              <a:rPr lang="en-GB" baseline="0" dirty="0" err="1"/>
              <a:t>ystadegau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/>
              <a:t>*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Dull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Cenedlaethol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baseline="0" dirty="0" err="1"/>
              <a:t>tnid</a:t>
            </a:r>
            <a:r>
              <a:rPr lang="en-GB" baseline="0" dirty="0"/>
              <a:t> </a:t>
            </a:r>
            <a:r>
              <a:rPr lang="en-GB" baseline="0" dirty="0" err="1"/>
              <a:t>oedd</a:t>
            </a:r>
            <a:r>
              <a:rPr lang="en-GB" baseline="0" dirty="0"/>
              <a:t> </a:t>
            </a:r>
            <a:r>
              <a:rPr lang="en-GB" baseline="0" dirty="0" err="1"/>
              <a:t>yma</a:t>
            </a:r>
            <a:r>
              <a:rPr lang="en-GB" baseline="0" dirty="0"/>
              <a:t> </a:t>
            </a:r>
            <a:r>
              <a:rPr lang="en-GB" baseline="0" dirty="0" err="1"/>
              <a:t>lwybr</a:t>
            </a:r>
            <a:r>
              <a:rPr lang="en-GB" baseline="0" dirty="0"/>
              <a:t> pendant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sylweddoli</a:t>
            </a:r>
            <a:r>
              <a:rPr lang="en-GB" baseline="0" dirty="0"/>
              <a:t> bod </a:t>
            </a:r>
            <a:r>
              <a:rPr lang="en-GB" baseline="0" dirty="0" err="1"/>
              <a:t>ganddyn</a:t>
            </a:r>
            <a:r>
              <a:rPr lang="en-GB" baseline="0" dirty="0"/>
              <a:t> </a:t>
            </a:r>
            <a:r>
              <a:rPr lang="en-GB" baseline="0" dirty="0" err="1"/>
              <a:t>nhw</a:t>
            </a:r>
            <a:r>
              <a:rPr lang="en-GB" baseline="0" dirty="0"/>
              <a:t> </a:t>
            </a:r>
            <a:r>
              <a:rPr lang="en-GB" baseline="0" dirty="0" err="1"/>
              <a:t>hawl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a </a:t>
            </a:r>
            <a:r>
              <a:rPr lang="en-GB" baseline="0" dirty="0" err="1"/>
              <a:t>sut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gael</a:t>
            </a:r>
            <a:r>
              <a:rPr lang="en-GB" baseline="0" dirty="0"/>
              <a:t> </a:t>
            </a:r>
            <a:r>
              <a:rPr lang="en-GB" baseline="0" dirty="0" err="1"/>
              <a:t>mynediad</a:t>
            </a:r>
            <a:r>
              <a:rPr lang="en-GB" baseline="0" dirty="0"/>
              <a:t> </a:t>
            </a:r>
            <a:r>
              <a:rPr lang="en-GB" baseline="0" dirty="0" err="1"/>
              <a:t>ato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08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Roedd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amser</a:t>
            </a:r>
            <a:r>
              <a:rPr lang="en-GB" dirty="0"/>
              <a:t> am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eirolaeth</a:t>
            </a:r>
            <a:r>
              <a:rPr lang="en-GB" dirty="0"/>
              <a:t>.</a:t>
            </a:r>
            <a:r>
              <a:rPr lang="en-GB" baseline="0" dirty="0"/>
              <a:t> </a:t>
            </a:r>
          </a:p>
          <a:p>
            <a:r>
              <a:rPr lang="en-GB" dirty="0" err="1"/>
              <a:t>Cyn</a:t>
            </a:r>
            <a:r>
              <a:rPr lang="en-GB" dirty="0"/>
              <a:t> y Dull </a:t>
            </a:r>
            <a:r>
              <a:rPr lang="en-GB" dirty="0" err="1"/>
              <a:t>Cenedlaethol</a:t>
            </a:r>
            <a:r>
              <a:rPr lang="en-GB" baseline="0" dirty="0"/>
              <a:t>,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oedd</a:t>
            </a:r>
            <a:r>
              <a:rPr lang="en-GB" baseline="0" dirty="0"/>
              <a:t> </a:t>
            </a:r>
            <a:r>
              <a:rPr lang="en-GB" baseline="0" dirty="0" err="1"/>
              <a:t>fframwaith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</a:t>
            </a:r>
            <a:r>
              <a:rPr lang="en-GB" baseline="0" dirty="0" err="1"/>
              <a:t>meini</a:t>
            </a:r>
            <a:r>
              <a:rPr lang="en-GB" baseline="0" dirty="0"/>
              <a:t> </a:t>
            </a:r>
            <a:r>
              <a:rPr lang="en-GB" baseline="0" dirty="0" err="1"/>
              <a:t>prawf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</a:t>
            </a:r>
            <a:r>
              <a:rPr lang="en-GB" baseline="0" dirty="0" err="1"/>
              <a:t>derbyn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, </a:t>
            </a:r>
            <a:r>
              <a:rPr lang="en-GB" baseline="0" dirty="0" err="1"/>
              <a:t>roedd</a:t>
            </a:r>
            <a:r>
              <a:rPr lang="en-GB" baseline="0" dirty="0"/>
              <a:t> </a:t>
            </a:r>
            <a:r>
              <a:rPr lang="en-GB" baseline="0" dirty="0" err="1"/>
              <a:t>pob</a:t>
            </a:r>
            <a:r>
              <a:rPr lang="en-GB" baseline="0" dirty="0"/>
              <a:t> </a:t>
            </a:r>
            <a:r>
              <a:rPr lang="en-GB" baseline="0" dirty="0" err="1"/>
              <a:t>ALl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wahanol</a:t>
            </a:r>
            <a:r>
              <a:rPr lang="en-GB" baseline="0" dirty="0"/>
              <a:t>. </a:t>
            </a:r>
            <a:r>
              <a:rPr lang="en-GB" baseline="0" dirty="0" err="1"/>
              <a:t>Er</a:t>
            </a:r>
            <a:r>
              <a:rPr lang="en-GB" baseline="0" dirty="0"/>
              <a:t> </a:t>
            </a:r>
            <a:r>
              <a:rPr lang="en-GB" baseline="0" dirty="0" err="1"/>
              <a:t>enghraifft</a:t>
            </a:r>
            <a:r>
              <a:rPr lang="en-GB" baseline="0" dirty="0"/>
              <a:t>, gall un </a:t>
            </a:r>
            <a:r>
              <a:rPr lang="en-GB" baseline="0" dirty="0" err="1"/>
              <a:t>ALl</a:t>
            </a:r>
            <a:r>
              <a:rPr lang="en-GB" baseline="0" dirty="0"/>
              <a:t> </a:t>
            </a:r>
            <a:r>
              <a:rPr lang="en-GB" baseline="0" dirty="0" err="1"/>
              <a:t>fod</a:t>
            </a:r>
            <a:r>
              <a:rPr lang="en-GB" baseline="0" dirty="0"/>
              <a:t> ag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gyffredinol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</a:t>
            </a:r>
            <a:r>
              <a:rPr lang="en-GB" baseline="0" dirty="0" err="1"/>
              <a:t>pob</a:t>
            </a:r>
            <a:r>
              <a:rPr lang="en-GB" baseline="0" dirty="0"/>
              <a:t> person </a:t>
            </a:r>
            <a:r>
              <a:rPr lang="en-GB" baseline="0" dirty="0" err="1"/>
              <a:t>ifanc</a:t>
            </a:r>
            <a:r>
              <a:rPr lang="en-GB" baseline="0" dirty="0"/>
              <a:t>, ac </a:t>
            </a:r>
            <a:r>
              <a:rPr lang="en-GB" baseline="0" dirty="0" err="1"/>
              <a:t>efallai</a:t>
            </a:r>
            <a:r>
              <a:rPr lang="en-GB" baseline="0" dirty="0"/>
              <a:t> y </a:t>
            </a:r>
            <a:r>
              <a:rPr lang="en-GB" baseline="0" dirty="0" err="1"/>
              <a:t>bydd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un </a:t>
            </a:r>
            <a:r>
              <a:rPr lang="en-GB" baseline="0" dirty="0" err="1"/>
              <a:t>ALl</a:t>
            </a:r>
            <a:r>
              <a:rPr lang="en-GB" baseline="0" dirty="0"/>
              <a:t> </a:t>
            </a:r>
            <a:r>
              <a:rPr lang="en-GB" baseline="0" dirty="0" err="1"/>
              <a:t>arall</a:t>
            </a:r>
            <a:r>
              <a:rPr lang="en-GB" baseline="0" dirty="0"/>
              <a:t> </a:t>
            </a:r>
            <a:r>
              <a:rPr lang="en-GB" baseline="0" dirty="0" err="1"/>
              <a:t>feini</a:t>
            </a:r>
            <a:r>
              <a:rPr lang="en-GB" baseline="0" dirty="0"/>
              <a:t> </a:t>
            </a:r>
            <a:r>
              <a:rPr lang="en-GB" baseline="0" dirty="0" err="1"/>
              <a:t>prawf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y </a:t>
            </a:r>
            <a:r>
              <a:rPr lang="en-GB" baseline="0" dirty="0" err="1"/>
              <a:t>gofrestr</a:t>
            </a:r>
            <a:r>
              <a:rPr lang="en-GB" baseline="0" dirty="0"/>
              <a:t> </a:t>
            </a:r>
            <a:r>
              <a:rPr lang="en-GB" baseline="0" dirty="0" err="1"/>
              <a:t>amddiffyn</a:t>
            </a:r>
            <a:r>
              <a:rPr lang="en-GB" baseline="0" dirty="0"/>
              <a:t> plant a </a:t>
            </a:r>
            <a:r>
              <a:rPr lang="en-GB" baseline="0" dirty="0" err="1"/>
              <a:t>throseddu</a:t>
            </a:r>
            <a:r>
              <a:rPr lang="en-GB" baseline="0" dirty="0"/>
              <a:t> </a:t>
            </a:r>
            <a:r>
              <a:rPr lang="en-GB" baseline="0" dirty="0" err="1"/>
              <a:t>ieuenctid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aseline="0" dirty="0" err="1"/>
              <a:t>Mae’r</a:t>
            </a:r>
            <a:r>
              <a:rPr lang="en-GB" baseline="0" dirty="0"/>
              <a:t> Dull </a:t>
            </a:r>
            <a:r>
              <a:rPr lang="en-GB" baseline="0" dirty="0" err="1"/>
              <a:t>Cenedlaethol</a:t>
            </a:r>
            <a:r>
              <a:rPr lang="en-GB" baseline="0" dirty="0"/>
              <a:t> </a:t>
            </a:r>
            <a:r>
              <a:rPr lang="en-GB" baseline="0" dirty="0" err="1"/>
              <a:t>wedi</a:t>
            </a:r>
            <a:r>
              <a:rPr lang="en-GB" baseline="0" dirty="0"/>
              <a:t> </a:t>
            </a:r>
            <a:r>
              <a:rPr lang="en-GB" baseline="0" dirty="0" err="1"/>
              <a:t>cyflwyno</a:t>
            </a:r>
            <a:r>
              <a:rPr lang="en-GB" baseline="0" dirty="0"/>
              <a:t> </a:t>
            </a:r>
            <a:r>
              <a:rPr lang="en-GB" baseline="0" dirty="0" err="1"/>
              <a:t>safoni</a:t>
            </a:r>
            <a:r>
              <a:rPr lang="en-GB" baseline="0" dirty="0"/>
              <a:t> - Gall </a:t>
            </a:r>
            <a:r>
              <a:rPr lang="en-GB" baseline="0" dirty="0" err="1"/>
              <a:t>unrhyw</a:t>
            </a:r>
            <a:r>
              <a:rPr lang="en-GB" baseline="0" dirty="0"/>
              <a:t> </a:t>
            </a:r>
            <a:r>
              <a:rPr lang="en-GB" baseline="0" dirty="0" err="1"/>
              <a:t>blentyn</a:t>
            </a:r>
            <a:r>
              <a:rPr lang="en-GB" baseline="0" dirty="0"/>
              <a:t>/person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sydd</a:t>
            </a:r>
            <a:r>
              <a:rPr lang="en-GB" baseline="0" dirty="0"/>
              <a:t> â </a:t>
            </a:r>
            <a:r>
              <a:rPr lang="en-GB" baseline="0" dirty="0" err="1"/>
              <a:t>gweithiwr</a:t>
            </a:r>
            <a:r>
              <a:rPr lang="en-GB" baseline="0" dirty="0"/>
              <a:t> </a:t>
            </a:r>
            <a:r>
              <a:rPr lang="en-GB" baseline="0" dirty="0" err="1"/>
              <a:t>cymdeithasol</a:t>
            </a:r>
            <a:r>
              <a:rPr lang="en-GB" baseline="0" dirty="0"/>
              <a:t> </a:t>
            </a:r>
            <a:r>
              <a:rPr lang="en-GB" baseline="0" dirty="0" err="1"/>
              <a:t>gael</a:t>
            </a:r>
            <a:r>
              <a:rPr lang="en-GB" baseline="0" dirty="0"/>
              <a:t> </a:t>
            </a:r>
            <a:r>
              <a:rPr lang="en-GB" baseline="0" dirty="0" err="1"/>
              <a:t>mynediad</a:t>
            </a:r>
            <a:r>
              <a:rPr lang="en-GB" baseline="0" dirty="0"/>
              <a:t> at </a:t>
            </a:r>
            <a:r>
              <a:rPr lang="en-GB" baseline="0" dirty="0" err="1"/>
              <a:t>eiriolaeth</a:t>
            </a:r>
            <a:r>
              <a:rPr lang="en-GB" baseline="0" dirty="0"/>
              <a:t>,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gynnwys</a:t>
            </a:r>
            <a:r>
              <a:rPr lang="en-GB" baseline="0" dirty="0"/>
              <a:t> </a:t>
            </a:r>
            <a:r>
              <a:rPr lang="en-GB" baseline="0" dirty="0" err="1"/>
              <a:t>cynllun</a:t>
            </a:r>
            <a:r>
              <a:rPr lang="en-GB" baseline="0" dirty="0"/>
              <a:t> </a:t>
            </a:r>
            <a:r>
              <a:rPr lang="en-GB" baseline="0" dirty="0" err="1"/>
              <a:t>gofal</a:t>
            </a:r>
            <a:r>
              <a:rPr lang="en-GB" baseline="0" dirty="0"/>
              <a:t> a </a:t>
            </a:r>
            <a:r>
              <a:rPr lang="en-GB" baseline="0" dirty="0" err="1"/>
              <a:t>chymorth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63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286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6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154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Bellach</a:t>
            </a:r>
            <a:r>
              <a:rPr lang="en-GB" dirty="0"/>
              <a:t>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bob </a:t>
            </a:r>
            <a:r>
              <a:rPr lang="en-GB" dirty="0" err="1"/>
              <a:t>Eiriolwr</a:t>
            </a:r>
            <a:r>
              <a:rPr lang="en-GB" dirty="0"/>
              <a:t> </a:t>
            </a:r>
            <a:r>
              <a:rPr lang="en-GB" dirty="0" err="1"/>
              <a:t>Annibynnol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</a:t>
            </a:r>
            <a:r>
              <a:rPr lang="en-GB" dirty="0" err="1"/>
              <a:t>tuag</a:t>
            </a:r>
            <a:r>
              <a:rPr lang="en-GB" dirty="0"/>
              <a:t> at </a:t>
            </a:r>
            <a:r>
              <a:rPr lang="en-GB" dirty="0" err="1"/>
              <a:t>gymhwyster</a:t>
            </a:r>
            <a:r>
              <a:rPr lang="en-GB" dirty="0"/>
              <a:t> </a:t>
            </a:r>
            <a:r>
              <a:rPr lang="en-GB" dirty="0" err="1"/>
              <a:t>lefel</a:t>
            </a:r>
            <a:r>
              <a:rPr lang="en-GB" dirty="0"/>
              <a:t> 3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. A </a:t>
            </a:r>
            <a:r>
              <a:rPr lang="en-GB" dirty="0" err="1"/>
              <a:t>thrwy</a:t>
            </a:r>
            <a:r>
              <a:rPr lang="en-GB" dirty="0"/>
              <a:t> </a:t>
            </a:r>
            <a:r>
              <a:rPr lang="en-GB" dirty="0" err="1"/>
              <a:t>hynny</a:t>
            </a:r>
            <a:r>
              <a:rPr lang="en-GB" dirty="0"/>
              <a:t>,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safoni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annog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o </a:t>
            </a:r>
            <a:r>
              <a:rPr lang="en-GB" dirty="0" err="1"/>
              <a:t>broffesiynoldeb</a:t>
            </a:r>
            <a:r>
              <a:rPr lang="en-GB" dirty="0"/>
              <a:t> </a:t>
            </a:r>
            <a:r>
              <a:rPr lang="en-GB" dirty="0" err="1"/>
              <a:t>ym</a:t>
            </a:r>
            <a:r>
              <a:rPr lang="en-GB" dirty="0"/>
              <a:t> </a:t>
            </a:r>
            <a:r>
              <a:rPr lang="en-GB" dirty="0" err="1"/>
              <a:t>maes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baseline="0" dirty="0"/>
              <a:t>. </a:t>
            </a:r>
          </a:p>
          <a:p>
            <a:r>
              <a:rPr lang="en-GB" baseline="0" dirty="0"/>
              <a:t>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hefyd</a:t>
            </a:r>
            <a:r>
              <a:rPr lang="en-GB" baseline="0" dirty="0"/>
              <a:t> </a:t>
            </a:r>
            <a:r>
              <a:rPr lang="en-GB" baseline="0" dirty="0" err="1"/>
              <a:t>bellach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reoleiddio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unol</a:t>
            </a:r>
            <a:r>
              <a:rPr lang="en-GB" baseline="0" dirty="0"/>
              <a:t> </a:t>
            </a:r>
            <a:r>
              <a:rPr lang="en-GB" baseline="0" dirty="0" err="1"/>
              <a:t>â'r</a:t>
            </a:r>
            <a:r>
              <a:rPr lang="en-GB" baseline="0" dirty="0"/>
              <a:t> </a:t>
            </a:r>
            <a:r>
              <a:rPr lang="en-GB" baseline="0" dirty="0" err="1"/>
              <a:t>Ddeddf</a:t>
            </a:r>
            <a:r>
              <a:rPr lang="en-GB" baseline="0" dirty="0"/>
              <a:t> </a:t>
            </a:r>
            <a:r>
              <a:rPr lang="en-GB" baseline="0" dirty="0" err="1"/>
              <a:t>Rheoleiddio</a:t>
            </a:r>
            <a:r>
              <a:rPr lang="en-GB" baseline="0" dirty="0"/>
              <a:t> ac </a:t>
            </a:r>
            <a:r>
              <a:rPr lang="en-GB" baseline="0" dirty="0" err="1"/>
              <a:t>Arolygu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</a:t>
            </a:r>
            <a:r>
              <a:rPr lang="en-GB" baseline="0" dirty="0" err="1"/>
              <a:t>Gofal</a:t>
            </a:r>
            <a:r>
              <a:rPr lang="en-GB" baseline="0" dirty="0"/>
              <a:t> </a:t>
            </a:r>
            <a:r>
              <a:rPr lang="en-GB" baseline="0" dirty="0" err="1"/>
              <a:t>Cymdeithasol</a:t>
            </a:r>
            <a:r>
              <a:rPr lang="en-GB" baseline="0" dirty="0"/>
              <a:t> </a:t>
            </a:r>
            <a:r>
              <a:rPr lang="en-GB" baseline="0" dirty="0" err="1"/>
              <a:t>newydd</a:t>
            </a:r>
            <a:r>
              <a:rPr lang="en-GB" baseline="0" dirty="0"/>
              <a:t>. </a:t>
            </a:r>
          </a:p>
          <a:p>
            <a:endParaRPr lang="en-GB" baseline="0" dirty="0"/>
          </a:p>
          <a:p>
            <a:r>
              <a:rPr lang="en-GB" baseline="0" dirty="0"/>
              <a:t>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bellach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ei</a:t>
            </a:r>
            <a:r>
              <a:rPr lang="en-GB" baseline="0" dirty="0"/>
              <a:t> </a:t>
            </a:r>
            <a:r>
              <a:rPr lang="en-GB" baseline="0" dirty="0" err="1"/>
              <a:t>ariannu</a:t>
            </a:r>
            <a:r>
              <a:rPr lang="en-GB" baseline="0" dirty="0"/>
              <a:t> </a:t>
            </a:r>
            <a:r>
              <a:rPr lang="en-GB" baseline="0" dirty="0" err="1"/>
              <a:t>a'i</a:t>
            </a:r>
            <a:r>
              <a:rPr lang="en-GB" baseline="0" dirty="0"/>
              <a:t> </a:t>
            </a:r>
            <a:r>
              <a:rPr lang="en-GB" baseline="0" dirty="0" err="1"/>
              <a:t>gyfateb</a:t>
            </a:r>
            <a:r>
              <a:rPr lang="en-GB" baseline="0" dirty="0"/>
              <a:t> ag </a:t>
            </a:r>
            <a:r>
              <a:rPr lang="en-GB" baseline="0" dirty="0" err="1"/>
              <a:t>angen</a:t>
            </a:r>
            <a:r>
              <a:rPr lang="en-GB" baseline="0" dirty="0"/>
              <a:t> ac </a:t>
            </a:r>
            <a:r>
              <a:rPr lang="en-GB" baseline="0" dirty="0" err="1"/>
              <a:t>rydym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gallu</a:t>
            </a:r>
            <a:r>
              <a:rPr lang="en-GB" baseline="0" dirty="0"/>
              <a:t> </a:t>
            </a:r>
            <a:r>
              <a:rPr lang="en-GB" baseline="0" dirty="0" err="1"/>
              <a:t>hyrwyddo'r</a:t>
            </a:r>
            <a:r>
              <a:rPr lang="en-GB" baseline="0" dirty="0"/>
              <a:t> </a:t>
            </a:r>
            <a:r>
              <a:rPr lang="en-GB" baseline="0" dirty="0" err="1"/>
              <a:t>gwasanaeth</a:t>
            </a:r>
            <a:r>
              <a:rPr lang="en-GB" baseline="0" dirty="0"/>
              <a:t> </a:t>
            </a:r>
            <a:r>
              <a:rPr lang="en-GB" baseline="0" dirty="0" err="1"/>
              <a:t>lawer</a:t>
            </a:r>
            <a:r>
              <a:rPr lang="en-GB" baseline="0" dirty="0"/>
              <a:t> </a:t>
            </a:r>
            <a:r>
              <a:rPr lang="en-GB" baseline="0" dirty="0" err="1"/>
              <a:t>mwy</a:t>
            </a:r>
            <a:r>
              <a:rPr lang="en-GB" baseline="0" dirty="0"/>
              <a:t>,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unig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blant</a:t>
            </a:r>
            <a:r>
              <a:rPr lang="en-GB" baseline="0" dirty="0"/>
              <a:t> a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ond</a:t>
            </a:r>
            <a:r>
              <a:rPr lang="en-GB" baseline="0" dirty="0"/>
              <a:t> </a:t>
            </a:r>
            <a:r>
              <a:rPr lang="en-GB" baseline="0" dirty="0" err="1"/>
              <a:t>gweithwyr</a:t>
            </a:r>
            <a:r>
              <a:rPr lang="en-GB" baseline="0" dirty="0"/>
              <a:t> </a:t>
            </a:r>
            <a:r>
              <a:rPr lang="en-GB" baseline="0" dirty="0" err="1"/>
              <a:t>proffesiynol</a:t>
            </a:r>
            <a:r>
              <a:rPr lang="en-GB" baseline="0" dirty="0"/>
              <a:t> </a:t>
            </a:r>
            <a:r>
              <a:rPr lang="en-GB" baseline="0" dirty="0" err="1"/>
              <a:t>hefyd</a:t>
            </a:r>
            <a:r>
              <a:rPr lang="en-GB" baseline="0" dirty="0"/>
              <a:t>. </a:t>
            </a:r>
            <a:r>
              <a:rPr lang="en-GB" baseline="0" dirty="0" err="1"/>
              <a:t>Rydym</a:t>
            </a:r>
            <a:r>
              <a:rPr lang="en-GB" baseline="0" dirty="0"/>
              <a:t> </a:t>
            </a:r>
            <a:r>
              <a:rPr lang="en-GB" baseline="0" dirty="0" err="1"/>
              <a:t>bellach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gallu</a:t>
            </a:r>
            <a:r>
              <a:rPr lang="en-GB" baseline="0" dirty="0"/>
              <a:t> </a:t>
            </a:r>
            <a:r>
              <a:rPr lang="en-GB" baseline="0" dirty="0" err="1"/>
              <a:t>darparu</a:t>
            </a:r>
            <a:r>
              <a:rPr lang="en-GB" baseline="0" dirty="0"/>
              <a:t> </a:t>
            </a:r>
            <a:r>
              <a:rPr lang="en-GB" baseline="0" dirty="0" err="1"/>
              <a:t>hyfforddiant</a:t>
            </a:r>
            <a:r>
              <a:rPr lang="en-GB" baseline="0" dirty="0"/>
              <a:t> </a:t>
            </a:r>
            <a:r>
              <a:rPr lang="en-GB" baseline="0" dirty="0" err="1"/>
              <a:t>manylach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a'r</a:t>
            </a:r>
            <a:r>
              <a:rPr lang="en-GB" baseline="0" dirty="0"/>
              <a:t> Dull </a:t>
            </a:r>
            <a:r>
              <a:rPr lang="en-GB" baseline="0" dirty="0" err="1"/>
              <a:t>Cenedlaethol</a:t>
            </a:r>
            <a:r>
              <a:rPr lang="en-GB" baseline="0" dirty="0"/>
              <a:t>, </a:t>
            </a:r>
            <a:r>
              <a:rPr lang="en-GB" baseline="0" dirty="0" err="1"/>
              <a:t>darparu</a:t>
            </a:r>
            <a:r>
              <a:rPr lang="en-GB" baseline="0" dirty="0"/>
              <a:t> </a:t>
            </a:r>
            <a:r>
              <a:rPr lang="en-GB" baseline="0" dirty="0" err="1"/>
              <a:t>diweddariadau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chwarterol</a:t>
            </a:r>
            <a:r>
              <a:rPr lang="en-GB" baseline="0" dirty="0"/>
              <a:t> a </a:t>
            </a:r>
            <a:r>
              <a:rPr lang="en-GB" baseline="0" dirty="0" err="1"/>
              <a:t>sesiynau</a:t>
            </a:r>
            <a:r>
              <a:rPr lang="en-GB" baseline="0" dirty="0"/>
              <a:t> </a:t>
            </a:r>
            <a:r>
              <a:rPr lang="en-GB" baseline="0" dirty="0" err="1"/>
              <a:t>briffio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ganlyniadau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. </a:t>
            </a:r>
          </a:p>
          <a:p>
            <a:endParaRPr lang="en-GB" baseline="0" dirty="0"/>
          </a:p>
          <a:p>
            <a:r>
              <a:rPr lang="en-GB" baseline="0" dirty="0" err="1"/>
              <a:t>Rydym</a:t>
            </a:r>
            <a:r>
              <a:rPr lang="en-GB" baseline="0" dirty="0"/>
              <a:t> </a:t>
            </a:r>
            <a:r>
              <a:rPr lang="en-GB" baseline="0" dirty="0" err="1"/>
              <a:t>hefyd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y broses o </a:t>
            </a:r>
            <a:r>
              <a:rPr lang="en-GB" baseline="0" dirty="0" err="1"/>
              <a:t>wneud</a:t>
            </a:r>
            <a:r>
              <a:rPr lang="en-GB" baseline="0" dirty="0"/>
              <a:t> </a:t>
            </a:r>
            <a:r>
              <a:rPr lang="en-GB" baseline="0" dirty="0" err="1"/>
              <a:t>ffilm</a:t>
            </a:r>
            <a:r>
              <a:rPr lang="en-GB" baseline="0" dirty="0"/>
              <a:t> </a:t>
            </a:r>
            <a:r>
              <a:rPr lang="en-GB" baseline="0" dirty="0" err="1"/>
              <a:t>gyda'n</a:t>
            </a:r>
            <a:r>
              <a:rPr lang="en-GB" baseline="0" dirty="0"/>
              <a:t> Grŵp </a:t>
            </a:r>
            <a:r>
              <a:rPr lang="en-GB" baseline="0" dirty="0" err="1"/>
              <a:t>Cynghori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sy'n</a:t>
            </a:r>
            <a:r>
              <a:rPr lang="en-GB" baseline="0" dirty="0"/>
              <a:t> </a:t>
            </a:r>
            <a:r>
              <a:rPr lang="en-GB" baseline="0" dirty="0" err="1"/>
              <a:t>egluro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bobl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. </a:t>
            </a:r>
            <a:r>
              <a:rPr lang="en-GB" baseline="0" dirty="0" err="1"/>
              <a:t>Rydym</a:t>
            </a:r>
            <a:r>
              <a:rPr lang="en-GB" baseline="0" dirty="0"/>
              <a:t> </a:t>
            </a:r>
            <a:r>
              <a:rPr lang="en-GB" baseline="0" dirty="0" err="1"/>
              <a:t>hefyd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datblygu</a:t>
            </a:r>
            <a:r>
              <a:rPr lang="en-GB" baseline="0" dirty="0"/>
              <a:t> ap </a:t>
            </a:r>
            <a:r>
              <a:rPr lang="en-GB" baseline="0" dirty="0" err="1"/>
              <a:t>gwybodaeth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,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helpu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ddod</a:t>
            </a:r>
            <a:r>
              <a:rPr lang="en-GB" baseline="0" dirty="0"/>
              <a:t> o </a:t>
            </a:r>
            <a:r>
              <a:rPr lang="en-GB" baseline="0" dirty="0" err="1"/>
              <a:t>hyd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fwy</a:t>
            </a:r>
            <a:r>
              <a:rPr lang="en-GB" baseline="0" dirty="0"/>
              <a:t> am </a:t>
            </a:r>
            <a:r>
              <a:rPr lang="en-GB" baseline="0" dirty="0" err="1"/>
              <a:t>eiriolaeth</a:t>
            </a:r>
            <a:r>
              <a:rPr lang="en-GB" baseline="0" dirty="0"/>
              <a:t> a </a:t>
            </a:r>
            <a:r>
              <a:rPr lang="en-GB" baseline="0" dirty="0" err="1"/>
              <a:t>ble</a:t>
            </a:r>
            <a:r>
              <a:rPr lang="en-GB" baseline="0" dirty="0"/>
              <a:t> </a:t>
            </a:r>
            <a:r>
              <a:rPr lang="en-GB" baseline="0" dirty="0" err="1"/>
              <a:t>mae</a:t>
            </a:r>
            <a:r>
              <a:rPr lang="en-GB" baseline="0" dirty="0"/>
              <a:t> </a:t>
            </a:r>
            <a:r>
              <a:rPr lang="en-GB" baseline="0" dirty="0" err="1"/>
              <a:t>eu</a:t>
            </a:r>
            <a:r>
              <a:rPr lang="en-GB" baseline="0" dirty="0"/>
              <a:t> </a:t>
            </a:r>
            <a:r>
              <a:rPr lang="en-GB" baseline="0" dirty="0" err="1"/>
              <a:t>prosiect</a:t>
            </a:r>
            <a:r>
              <a:rPr lang="en-GB" baseline="0" dirty="0"/>
              <a:t> </a:t>
            </a:r>
            <a:r>
              <a:rPr lang="en-GB" baseline="0" dirty="0" err="1"/>
              <a:t>lleol</a:t>
            </a:r>
            <a:r>
              <a:rPr lang="en-GB" baseline="0" dirty="0"/>
              <a:t> a </a:t>
            </a:r>
            <a:r>
              <a:rPr lang="en-GB" baseline="0" dirty="0" err="1"/>
              <a:t>sut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gysylltu</a:t>
            </a:r>
            <a:r>
              <a:rPr lang="en-GB" baseline="0" dirty="0"/>
              <a:t> a </a:t>
            </a:r>
            <a:r>
              <a:rPr lang="en-GB" baseline="0" dirty="0" err="1"/>
              <a:t>chael</a:t>
            </a:r>
            <a:r>
              <a:rPr lang="en-GB" baseline="0" dirty="0"/>
              <a:t> </a:t>
            </a:r>
            <a:r>
              <a:rPr lang="en-GB" baseline="0" dirty="0" err="1"/>
              <a:t>mynediad</a:t>
            </a:r>
            <a:r>
              <a:rPr lang="en-GB" baseline="0" dirty="0"/>
              <a:t> at </a:t>
            </a:r>
            <a:r>
              <a:rPr lang="en-GB" baseline="0" dirty="0" err="1"/>
              <a:t>wasanaeth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497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412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 </a:t>
            </a:r>
            <a:r>
              <a:rPr lang="en-GB" dirty="0" err="1"/>
              <a:t>yno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ddarganfod</a:t>
            </a:r>
            <a:r>
              <a:rPr lang="en-GB" dirty="0"/>
              <a:t> pa </a:t>
            </a:r>
            <a:r>
              <a:rPr lang="en-GB" dirty="0" err="1"/>
              <a:t>gefnogaeth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iddynt</a:t>
            </a:r>
            <a:r>
              <a:rPr lang="en-GB" dirty="0"/>
              <a:t>,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Eiriolwr</a:t>
            </a:r>
            <a:r>
              <a:rPr lang="en-GB" dirty="0"/>
              <a:t> </a:t>
            </a:r>
            <a:r>
              <a:rPr lang="en-GB" dirty="0" err="1"/>
              <a:t>Broffesiynol</a:t>
            </a:r>
            <a:r>
              <a:rPr lang="en-GB" dirty="0"/>
              <a:t> </a:t>
            </a:r>
            <a:r>
              <a:rPr lang="en-GB" dirty="0" err="1"/>
              <a:t>Annibynnol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360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5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gweminar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dwy</a:t>
            </a:r>
            <a:r>
              <a:rPr lang="en-GB" dirty="0"/>
              <a:t> ran.</a:t>
            </a:r>
          </a:p>
          <a:p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gyntaf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trosolwg</a:t>
            </a:r>
            <a:r>
              <a:rPr lang="en-GB" dirty="0"/>
              <a:t> </a:t>
            </a:r>
            <a:r>
              <a:rPr lang="en-GB" baseline="0" dirty="0"/>
              <a:t>a </a:t>
            </a:r>
            <a:r>
              <a:rPr lang="en-GB" baseline="0" dirty="0" err="1"/>
              <a:t>rhywfaint</a:t>
            </a:r>
            <a:r>
              <a:rPr lang="en-GB" baseline="0" dirty="0"/>
              <a:t> o </a:t>
            </a:r>
            <a:r>
              <a:rPr lang="en-GB" baseline="0" dirty="0" err="1"/>
              <a:t>gyd-destun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Annibynnol</a:t>
            </a:r>
            <a:r>
              <a:rPr lang="en-GB" baseline="0" dirty="0"/>
              <a:t> </a:t>
            </a:r>
            <a:r>
              <a:rPr lang="en-GB" baseline="0" dirty="0" err="1"/>
              <a:t>Proffesiynol</a:t>
            </a:r>
            <a:r>
              <a:rPr lang="en-GB" baseline="0" dirty="0"/>
              <a:t> a </a:t>
            </a:r>
            <a:r>
              <a:rPr lang="en-GB" baseline="0" dirty="0" err="1"/>
              <a:t>rôl</a:t>
            </a:r>
            <a:r>
              <a:rPr lang="en-GB" baseline="0" dirty="0"/>
              <a:t>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eiriolwr</a:t>
            </a:r>
            <a:r>
              <a:rPr lang="en-GB" baseline="0" dirty="0"/>
              <a:t>. </a:t>
            </a:r>
          </a:p>
          <a:p>
            <a:r>
              <a:rPr lang="en-GB" baseline="0" dirty="0" err="1"/>
              <a:t>Mae’r</a:t>
            </a:r>
            <a:r>
              <a:rPr lang="en-GB" baseline="0" dirty="0"/>
              <a:t> ail ran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edrych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bendol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y Dull </a:t>
            </a:r>
            <a:r>
              <a:rPr lang="en-GB" baseline="0" dirty="0" err="1"/>
              <a:t>Cenedlaethol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gyfer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Statudol</a:t>
            </a:r>
            <a:r>
              <a:rPr lang="en-GB" baseline="0" dirty="0"/>
              <a:t>,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egwyddorion</a:t>
            </a:r>
            <a:r>
              <a:rPr lang="en-GB" baseline="0" dirty="0"/>
              <a:t> </a:t>
            </a:r>
            <a:r>
              <a:rPr lang="en-GB" baseline="0" dirty="0" err="1"/>
              <a:t>a’r</a:t>
            </a:r>
            <a:r>
              <a:rPr lang="en-GB" baseline="0" dirty="0"/>
              <a:t> </a:t>
            </a:r>
            <a:r>
              <a:rPr lang="en-GB" baseline="0" dirty="0" err="1"/>
              <a:t>hanes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729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Mae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fersiwn</a:t>
            </a:r>
            <a:r>
              <a:rPr lang="en-GB" dirty="0"/>
              <a:t> </a:t>
            </a:r>
            <a:r>
              <a:rPr lang="en-GB" dirty="0" err="1"/>
              <a:t>delfrydol</a:t>
            </a:r>
            <a:r>
              <a:rPr lang="en-GB" dirty="0"/>
              <a:t> / </a:t>
            </a:r>
            <a:r>
              <a:rPr lang="en-GB" dirty="0" err="1"/>
              <a:t>arfer</a:t>
            </a:r>
            <a:r>
              <a:rPr lang="en-GB" dirty="0"/>
              <a:t> da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.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amlwg</a:t>
            </a:r>
            <a:r>
              <a:rPr lang="en-GB" dirty="0"/>
              <a:t> </a:t>
            </a:r>
            <a:r>
              <a:rPr lang="en-GB" dirty="0" err="1"/>
              <a:t>rydym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ymwybodol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pethau</a:t>
            </a:r>
            <a:r>
              <a:rPr lang="en-GB" dirty="0"/>
              <a:t> bob </a:t>
            </a:r>
            <a:r>
              <a:rPr lang="en-GB" dirty="0" err="1"/>
              <a:t>amser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drefn</a:t>
            </a:r>
            <a:r>
              <a:rPr lang="en-GB" dirty="0"/>
              <a:t> </a:t>
            </a:r>
            <a:r>
              <a:rPr lang="en-GB" dirty="0" err="1"/>
              <a:t>yma</a:t>
            </a:r>
            <a:r>
              <a:rPr lang="en-GB" dirty="0"/>
              <a:t> o </a:t>
            </a:r>
            <a:r>
              <a:rPr lang="en-GB" dirty="0" err="1"/>
              <a:t>angenreidrwydd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470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416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703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581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198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gynnal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briodol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hoedran</a:t>
            </a:r>
            <a:r>
              <a:rPr lang="en-GB" dirty="0"/>
              <a:t>,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chyfieithwyr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.</a:t>
            </a:r>
          </a:p>
          <a:p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ni'n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lawer</a:t>
            </a:r>
            <a:r>
              <a:rPr lang="en-GB" dirty="0"/>
              <a:t> o </a:t>
            </a:r>
            <a:r>
              <a:rPr lang="en-GB" dirty="0" err="1"/>
              <a:t>wybodaeth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,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erthygl</a:t>
            </a:r>
            <a:r>
              <a:rPr lang="en-GB" dirty="0"/>
              <a:t> 12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. </a:t>
            </a:r>
          </a:p>
          <a:p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ymwneud</a:t>
            </a:r>
            <a:r>
              <a:rPr lang="en-GB" dirty="0"/>
              <a:t> â </a:t>
            </a:r>
            <a:r>
              <a:rPr lang="en-GB" dirty="0" err="1"/>
              <a:t>phobli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derbyn</a:t>
            </a:r>
            <a:r>
              <a:rPr lang="en-GB" dirty="0"/>
              <a:t> </a:t>
            </a:r>
            <a:r>
              <a:rPr lang="en-GB" dirty="0" err="1"/>
              <a:t>cefnogaeth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. </a:t>
            </a:r>
          </a:p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rhannu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am </a:t>
            </a:r>
            <a:r>
              <a:rPr lang="en-GB" dirty="0" err="1"/>
              <a:t>bwy</a:t>
            </a:r>
            <a:r>
              <a:rPr lang="en-GB" dirty="0"/>
              <a:t> all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cefnogi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UNRHYW </a:t>
            </a:r>
            <a:r>
              <a:rPr lang="en-GB" dirty="0" err="1"/>
              <a:t>amser</a:t>
            </a:r>
            <a:r>
              <a:rPr lang="en-GB" dirty="0"/>
              <a:t>. </a:t>
            </a:r>
            <a:r>
              <a:rPr lang="en-GB" dirty="0" err="1"/>
              <a:t>Efallai</a:t>
            </a:r>
            <a:r>
              <a:rPr lang="en-GB" dirty="0"/>
              <a:t> y </a:t>
            </a:r>
            <a:r>
              <a:rPr lang="en-GB" dirty="0" err="1"/>
              <a:t>byddan</a:t>
            </a:r>
            <a:r>
              <a:rPr lang="en-GB" dirty="0"/>
              <a:t> </a:t>
            </a:r>
            <a:r>
              <a:rPr lang="en-GB" dirty="0" err="1"/>
              <a:t>nhw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 </a:t>
            </a:r>
            <a:r>
              <a:rPr lang="en-GB" dirty="0" err="1"/>
              <a:t>cefnogaeth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adeg</a:t>
            </a:r>
            <a:r>
              <a:rPr lang="en-GB" dirty="0"/>
              <a:t> </a:t>
            </a:r>
            <a:r>
              <a:rPr lang="en-GB" dirty="0" err="1"/>
              <a:t>arall</a:t>
            </a:r>
            <a:r>
              <a:rPr lang="en-GB" dirty="0"/>
              <a:t>, </a:t>
            </a:r>
            <a:r>
              <a:rPr lang="en-GB" dirty="0" err="1"/>
              <a:t>ond</a:t>
            </a:r>
            <a:r>
              <a:rPr lang="en-GB" dirty="0"/>
              <a:t> o </a:t>
            </a:r>
            <a:r>
              <a:rPr lang="en-GB" dirty="0" err="1"/>
              <a:t>leiaf</a:t>
            </a:r>
            <a:r>
              <a:rPr lang="en-GB" dirty="0"/>
              <a:t> </a:t>
            </a:r>
            <a:r>
              <a:rPr lang="en-GB" dirty="0" err="1"/>
              <a:t>maen</a:t>
            </a:r>
            <a:r>
              <a:rPr lang="en-GB" dirty="0"/>
              <a:t> </a:t>
            </a:r>
            <a:r>
              <a:rPr lang="en-GB" dirty="0" err="1"/>
              <a:t>nhw'n</a:t>
            </a:r>
            <a:r>
              <a:rPr lang="en-GB" dirty="0"/>
              <a:t> </a:t>
            </a:r>
            <a:r>
              <a:rPr lang="en-GB" dirty="0" err="1"/>
              <a:t>ymwybodol</a:t>
            </a:r>
            <a:r>
              <a:rPr lang="en-GB" dirty="0"/>
              <a:t>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wybodaeth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25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Rydym</a:t>
            </a:r>
            <a:r>
              <a:rPr lang="en-GB" dirty="0"/>
              <a:t> </a:t>
            </a:r>
            <a:r>
              <a:rPr lang="en-GB" dirty="0" err="1"/>
              <a:t>wastad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dweud</a:t>
            </a:r>
            <a:r>
              <a:rPr lang="en-GB" dirty="0"/>
              <a:t>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am </a:t>
            </a:r>
            <a:r>
              <a:rPr lang="en-GB" baseline="0" dirty="0" err="1"/>
              <a:t>Meic</a:t>
            </a:r>
            <a:r>
              <a:rPr lang="en-GB" baseline="0" dirty="0"/>
              <a:t>. </a:t>
            </a:r>
          </a:p>
          <a:p>
            <a:r>
              <a:rPr lang="en-GB" baseline="0" dirty="0"/>
              <a:t>Gall </a:t>
            </a:r>
            <a:r>
              <a:rPr lang="en-GB" baseline="0" dirty="0" err="1"/>
              <a:t>unrhyw</a:t>
            </a:r>
            <a:r>
              <a:rPr lang="en-GB" baseline="0" dirty="0"/>
              <a:t> </a:t>
            </a:r>
            <a:r>
              <a:rPr lang="en-GB" baseline="0" dirty="0" err="1"/>
              <a:t>berson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ddefnyddio</a:t>
            </a:r>
            <a:r>
              <a:rPr lang="en-GB" baseline="0" dirty="0"/>
              <a:t> </a:t>
            </a:r>
            <a:r>
              <a:rPr lang="en-GB" baseline="0" dirty="0" err="1"/>
              <a:t>llinell</a:t>
            </a:r>
            <a:r>
              <a:rPr lang="en-GB" baseline="0" dirty="0"/>
              <a:t> </a:t>
            </a:r>
            <a:r>
              <a:rPr lang="en-GB" baseline="0" dirty="0" err="1"/>
              <a:t>gymorth</a:t>
            </a:r>
            <a:r>
              <a:rPr lang="en-GB" baseline="0" dirty="0"/>
              <a:t> </a:t>
            </a:r>
            <a:r>
              <a:rPr lang="en-GB" baseline="0" dirty="0" err="1"/>
              <a:t>Meic</a:t>
            </a:r>
            <a:r>
              <a:rPr lang="en-GB" baseline="0" dirty="0"/>
              <a:t> </a:t>
            </a:r>
            <a:r>
              <a:rPr lang="en-GB" baseline="0" dirty="0" err="1"/>
              <a:t>sydd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darparu</a:t>
            </a:r>
            <a:r>
              <a:rPr lang="en-GB" baseline="0" dirty="0"/>
              <a:t> </a:t>
            </a:r>
            <a:r>
              <a:rPr lang="en-GB" baseline="0" dirty="0" err="1"/>
              <a:t>gwybodaeth</a:t>
            </a:r>
            <a:r>
              <a:rPr lang="en-GB" baseline="0" dirty="0"/>
              <a:t> a </a:t>
            </a:r>
            <a:r>
              <a:rPr lang="en-GB" baseline="0" dirty="0" err="1"/>
              <a:t>chyngor</a:t>
            </a:r>
            <a:r>
              <a:rPr lang="en-GB" baseline="0" dirty="0"/>
              <a:t> </a:t>
            </a:r>
            <a:r>
              <a:rPr lang="en-GB" baseline="0" dirty="0" err="1"/>
              <a:t>ar-lein</a:t>
            </a:r>
            <a:r>
              <a:rPr lang="en-GB" baseline="0" dirty="0"/>
              <a:t> am </a:t>
            </a:r>
            <a:r>
              <a:rPr lang="en-GB" baseline="0" dirty="0" err="1"/>
              <a:t>gefnogaeth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853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ymwybodol</a:t>
            </a:r>
            <a:r>
              <a:rPr lang="en-GB" dirty="0"/>
              <a:t> bod </a:t>
            </a:r>
            <a:r>
              <a:rPr lang="en-GB" dirty="0" err="1"/>
              <a:t>Comisiynydd</a:t>
            </a:r>
            <a:r>
              <a:rPr lang="en-GB" dirty="0"/>
              <a:t> y Plant </a:t>
            </a:r>
            <a:r>
              <a:rPr lang="en-GB" dirty="0" err="1"/>
              <a:t>yno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hyrwyddo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620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Bellach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gennym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2 </a:t>
            </a:r>
            <a:r>
              <a:rPr lang="en-GB" dirty="0" err="1"/>
              <a:t>flynedd</a:t>
            </a:r>
            <a:r>
              <a:rPr lang="en-GB" dirty="0"/>
              <a:t> o </a:t>
            </a:r>
            <a:r>
              <a:rPr lang="en-GB" dirty="0" err="1"/>
              <a:t>ystadegau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.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templed</a:t>
            </a:r>
            <a:r>
              <a:rPr lang="en-GB" dirty="0"/>
              <a:t> </a:t>
            </a:r>
            <a:r>
              <a:rPr lang="en-GB" dirty="0" err="1"/>
              <a:t>adrodd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Cymru </a:t>
            </a:r>
            <a:r>
              <a:rPr lang="en-GB" dirty="0" err="1"/>
              <a:t>gyfan</a:t>
            </a:r>
            <a:r>
              <a:rPr lang="en-GB" dirty="0"/>
              <a:t>. Ni </a:t>
            </a:r>
            <a:r>
              <a:rPr lang="en-GB" dirty="0" err="1"/>
              <a:t>yw'r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 </a:t>
            </a:r>
            <a:r>
              <a:rPr lang="en-GB" dirty="0" err="1"/>
              <a:t>wlad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Ewrop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â </a:t>
            </a:r>
            <a:r>
              <a:rPr lang="en-GB" dirty="0" err="1"/>
              <a:t>Ffigurau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ddarpariaeth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ac </a:t>
            </a:r>
            <a:r>
              <a:rPr lang="en-GB" dirty="0" err="1"/>
              <a:t>ystadegau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741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5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bwysicaf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o </a:t>
            </a:r>
            <a:r>
              <a:rPr lang="en-GB" dirty="0" err="1"/>
              <a:t>safbwynt</a:t>
            </a:r>
            <a:r>
              <a:rPr lang="en-GB" dirty="0"/>
              <a:t> Budd </a:t>
            </a:r>
            <a:r>
              <a:rPr lang="en-GB" dirty="0" err="1"/>
              <a:t>Gorau</a:t>
            </a:r>
            <a:r>
              <a:rPr lang="en-GB" baseline="0" dirty="0"/>
              <a:t> – Mae </a:t>
            </a:r>
            <a:r>
              <a:rPr lang="en-GB" baseline="0" dirty="0" err="1"/>
              <a:t>yna</a:t>
            </a:r>
            <a:r>
              <a:rPr lang="en-GB" baseline="0" dirty="0"/>
              <a:t> </a:t>
            </a:r>
            <a:r>
              <a:rPr lang="en-GB" baseline="0" dirty="0" err="1"/>
              <a:t>ddigon</a:t>
            </a:r>
            <a:r>
              <a:rPr lang="en-GB" baseline="0" dirty="0"/>
              <a:t> o </a:t>
            </a:r>
            <a:r>
              <a:rPr lang="en-GB" baseline="0" dirty="0" err="1"/>
              <a:t>weithwyr</a:t>
            </a:r>
            <a:r>
              <a:rPr lang="en-GB" baseline="0" dirty="0"/>
              <a:t> </a:t>
            </a:r>
            <a:r>
              <a:rPr lang="en-GB" baseline="0" dirty="0" err="1"/>
              <a:t>proffesiynol</a:t>
            </a:r>
            <a:r>
              <a:rPr lang="en-GB" baseline="0" dirty="0"/>
              <a:t> </a:t>
            </a:r>
            <a:r>
              <a:rPr lang="en-GB" baseline="0" dirty="0" err="1"/>
              <a:t>sy'n</a:t>
            </a:r>
            <a:r>
              <a:rPr lang="en-GB" baseline="0" dirty="0"/>
              <a:t> </a:t>
            </a:r>
            <a:r>
              <a:rPr lang="en-GB" baseline="0" dirty="0" err="1"/>
              <a:t>delio</a:t>
            </a:r>
            <a:r>
              <a:rPr lang="en-GB" baseline="0" dirty="0"/>
              <a:t> â </a:t>
            </a:r>
            <a:r>
              <a:rPr lang="en-GB" baseline="0" dirty="0" err="1"/>
              <a:t>budd</a:t>
            </a:r>
            <a:r>
              <a:rPr lang="en-GB" baseline="0" dirty="0"/>
              <a:t> </a:t>
            </a:r>
            <a:r>
              <a:rPr lang="en-GB" baseline="0" dirty="0" err="1"/>
              <a:t>gorau</a:t>
            </a:r>
            <a:r>
              <a:rPr lang="en-GB" baseline="0" dirty="0"/>
              <a:t>. Mae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cynrychioli</a:t>
            </a:r>
            <a:r>
              <a:rPr lang="en-GB" baseline="0" dirty="0"/>
              <a:t> </a:t>
            </a:r>
            <a:r>
              <a:rPr lang="en-GB" baseline="0" dirty="0" err="1"/>
              <a:t>dymuniadau</a:t>
            </a:r>
            <a:r>
              <a:rPr lang="en-GB" baseline="0" dirty="0"/>
              <a:t> a </a:t>
            </a:r>
            <a:r>
              <a:rPr lang="en-GB" baseline="0" dirty="0" err="1"/>
              <a:t>theimladau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unig</a:t>
            </a:r>
            <a:r>
              <a:rPr lang="en-GB" baseline="0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927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940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510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81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Tachwedd</a:t>
            </a:r>
            <a:r>
              <a:rPr lang="en-GB" dirty="0"/>
              <a:t> 2019</a:t>
            </a:r>
            <a:r>
              <a:rPr lang="en-GB" baseline="0" dirty="0"/>
              <a:t> </a:t>
            </a:r>
            <a:r>
              <a:rPr lang="en-GB" baseline="0" dirty="0" err="1"/>
              <a:t>yw</a:t>
            </a:r>
            <a:r>
              <a:rPr lang="en-GB" baseline="0" dirty="0"/>
              <a:t> 30 </a:t>
            </a:r>
            <a:r>
              <a:rPr lang="en-GB" baseline="0" dirty="0" err="1"/>
              <a:t>penblwydd</a:t>
            </a:r>
            <a:r>
              <a:rPr lang="en-GB" baseline="0" dirty="0"/>
              <a:t> y CCUHP. </a:t>
            </a:r>
          </a:p>
          <a:p>
            <a:r>
              <a:rPr lang="en-GB" dirty="0"/>
              <a:t>Mae 194</a:t>
            </a:r>
            <a:r>
              <a:rPr lang="en-GB" baseline="0" dirty="0"/>
              <a:t> o </a:t>
            </a:r>
            <a:r>
              <a:rPr lang="en-GB" baseline="0" dirty="0" err="1"/>
              <a:t>wledydd</a:t>
            </a:r>
            <a:r>
              <a:rPr lang="en-GB" baseline="0" dirty="0"/>
              <a:t> </a:t>
            </a:r>
            <a:r>
              <a:rPr lang="en-GB" baseline="0" dirty="0" err="1"/>
              <a:t>wedi</a:t>
            </a:r>
            <a:r>
              <a:rPr lang="en-GB" baseline="0" dirty="0"/>
              <a:t> </a:t>
            </a:r>
            <a:r>
              <a:rPr lang="en-GB" baseline="0" dirty="0" err="1"/>
              <a:t>ymuno</a:t>
            </a:r>
            <a:r>
              <a:rPr lang="en-GB" baseline="0" dirty="0"/>
              <a:t>. </a:t>
            </a:r>
          </a:p>
          <a:p>
            <a:r>
              <a:rPr lang="en-GB" baseline="0" dirty="0" err="1"/>
              <a:t>Ymunodd</a:t>
            </a:r>
            <a:r>
              <a:rPr lang="en-GB" baseline="0" dirty="0"/>
              <a:t> Somalia </a:t>
            </a:r>
            <a:r>
              <a:rPr lang="en-GB" baseline="0" dirty="0" err="1"/>
              <a:t>yn</a:t>
            </a:r>
            <a:r>
              <a:rPr lang="en-GB" baseline="0" dirty="0"/>
              <a:t> 2015.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yw</a:t>
            </a:r>
            <a:r>
              <a:rPr lang="en-GB" baseline="0" dirty="0"/>
              <a:t> America </a:t>
            </a:r>
            <a:r>
              <a:rPr lang="en-GB" baseline="0" dirty="0" err="1"/>
              <a:t>wedi</a:t>
            </a:r>
            <a:r>
              <a:rPr lang="en-GB" baseline="0" dirty="0"/>
              <a:t> </a:t>
            </a:r>
            <a:r>
              <a:rPr lang="en-GB" baseline="0" dirty="0" err="1"/>
              <a:t>hyd</a:t>
            </a:r>
            <a:r>
              <a:rPr lang="en-GB" baseline="0" dirty="0"/>
              <a:t> </a:t>
            </a:r>
            <a:r>
              <a:rPr lang="en-GB" baseline="0" dirty="0" err="1"/>
              <a:t>yma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9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5847A-4252-4273-870A-2E6E45221EAF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>
                <a:latin typeface="Times New Roman" pitchFamily="18" charset="0"/>
              </a:rPr>
              <a:t>Mae </a:t>
            </a:r>
            <a:r>
              <a:rPr lang="en-GB" dirty="0" err="1">
                <a:latin typeface="Times New Roman" pitchFamily="18" charset="0"/>
              </a:rPr>
              <a:t>eiriolaeth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yn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ymwneud</a:t>
            </a:r>
            <a:r>
              <a:rPr lang="en-GB" dirty="0">
                <a:latin typeface="Times New Roman" pitchFamily="18" charset="0"/>
              </a:rPr>
              <a:t> â </a:t>
            </a:r>
            <a:r>
              <a:rPr lang="en-GB" dirty="0" err="1">
                <a:latin typeface="Times New Roman" pitchFamily="18" charset="0"/>
              </a:rPr>
              <a:t>stopio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rhywbeth</a:t>
            </a:r>
            <a:r>
              <a:rPr lang="en-GB" dirty="0">
                <a:latin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</a:rPr>
              <a:t>newid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rhywbeth</a:t>
            </a:r>
            <a:r>
              <a:rPr lang="en-GB" dirty="0">
                <a:latin typeface="Times New Roman" pitchFamily="18" charset="0"/>
              </a:rPr>
              <a:t> neu </a:t>
            </a:r>
            <a:r>
              <a:rPr lang="en-GB" dirty="0" err="1">
                <a:latin typeface="Times New Roman" pitchFamily="18" charset="0"/>
              </a:rPr>
              <a:t>ddechrau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rhywbeth</a:t>
            </a:r>
            <a:r>
              <a:rPr lang="en-GB" dirty="0">
                <a:latin typeface="Times New Roman" pitchFamily="18" charset="0"/>
              </a:rPr>
              <a:t>. Gall </a:t>
            </a:r>
            <a:r>
              <a:rPr lang="en-GB" dirty="0" err="1">
                <a:latin typeface="Times New Roman" pitchFamily="18" charset="0"/>
              </a:rPr>
              <a:t>hyn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hefyd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fod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yn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ffordd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ddefnyddiol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o'i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egluro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blentyn</a:t>
            </a:r>
            <a:r>
              <a:rPr lang="en-GB" dirty="0">
                <a:latin typeface="Times New Roman" pitchFamily="18" charset="0"/>
              </a:rPr>
              <a:t> neu </a:t>
            </a:r>
            <a:r>
              <a:rPr lang="en-GB" dirty="0" err="1">
                <a:latin typeface="Times New Roman" pitchFamily="18" charset="0"/>
              </a:rPr>
              <a:t>berson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ifanc</a:t>
            </a:r>
            <a:r>
              <a:rPr lang="en-GB" dirty="0">
                <a:latin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</a:rPr>
              <a:t>yn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ffordd</a:t>
            </a:r>
            <a:r>
              <a:rPr lang="en-GB" dirty="0">
                <a:latin typeface="Times New Roman" pitchFamily="18" charset="0"/>
              </a:rPr>
              <a:t> o </a:t>
            </a:r>
            <a:r>
              <a:rPr lang="en-GB" dirty="0" err="1">
                <a:latin typeface="Times New Roman" pitchFamily="18" charset="0"/>
              </a:rPr>
              <a:t>nodi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materion</a:t>
            </a:r>
            <a:r>
              <a:rPr lang="en-GB" dirty="0">
                <a:latin typeface="Times New Roman" pitchFamily="18" charset="0"/>
              </a:rPr>
              <a:t> ac </a:t>
            </a:r>
            <a:r>
              <a:rPr lang="en-GB" dirty="0" err="1">
                <a:latin typeface="Times New Roman" pitchFamily="18" charset="0"/>
              </a:rPr>
              <a:t>egluro'r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hyn</a:t>
            </a:r>
            <a:r>
              <a:rPr lang="en-GB" dirty="0">
                <a:latin typeface="Times New Roman" pitchFamily="18" charset="0"/>
              </a:rPr>
              <a:t> y </a:t>
            </a:r>
            <a:r>
              <a:rPr lang="en-GB" dirty="0" err="1">
                <a:latin typeface="Times New Roman" pitchFamily="18" charset="0"/>
              </a:rPr>
              <a:t>mae'r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plentyn</a:t>
            </a:r>
            <a:r>
              <a:rPr lang="en-GB" dirty="0">
                <a:latin typeface="Times New Roman" pitchFamily="18" charset="0"/>
              </a:rPr>
              <a:t> / person </a:t>
            </a:r>
            <a:r>
              <a:rPr lang="en-GB" dirty="0" err="1">
                <a:latin typeface="Times New Roman" pitchFamily="18" charset="0"/>
              </a:rPr>
              <a:t>ifanc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ei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eisiau</a:t>
            </a:r>
            <a:r>
              <a:rPr lang="en-GB" dirty="0">
                <a:latin typeface="Times New Roman" pitchFamily="18" charset="0"/>
              </a:rPr>
              <a:t>. Y </a:t>
            </a:r>
            <a:r>
              <a:rPr lang="en-GB" dirty="0" err="1">
                <a:latin typeface="Times New Roman" pitchFamily="18" charset="0"/>
              </a:rPr>
              <a:t>peth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pwysicaf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yw</a:t>
            </a:r>
            <a:r>
              <a:rPr lang="en-GB" dirty="0">
                <a:latin typeface="Times New Roman" pitchFamily="18" charset="0"/>
              </a:rPr>
              <a:t> bod “</a:t>
            </a:r>
            <a:r>
              <a:rPr lang="en-GB" dirty="0" err="1">
                <a:latin typeface="Times New Roman" pitchFamily="18" charset="0"/>
              </a:rPr>
              <a:t>ar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</a:rPr>
              <a:t>gais</a:t>
            </a:r>
            <a:r>
              <a:rPr lang="en-GB" dirty="0">
                <a:latin typeface="Times New Roman" pitchFamily="18" charset="0"/>
              </a:rPr>
              <a:t> y person </a:t>
            </a:r>
            <a:r>
              <a:rPr lang="en-GB" dirty="0" err="1">
                <a:latin typeface="Times New Roman" pitchFamily="18" charset="0"/>
              </a:rPr>
              <a:t>ifanc</a:t>
            </a:r>
            <a:r>
              <a:rPr lang="en-GB" dirty="0">
                <a:latin typeface="Times New Roman" pitchFamily="18" charset="0"/>
              </a:rPr>
              <a:t>”</a:t>
            </a:r>
          </a:p>
          <a:p>
            <a:pPr eaLnBrk="1" hangingPunct="1"/>
            <a:endParaRPr lang="en-GB" dirty="0">
              <a:latin typeface="Times New Roman" pitchFamily="18" charset="0"/>
            </a:endParaRPr>
          </a:p>
          <a:p>
            <a:pPr eaLnBrk="1" hangingPunct="1"/>
            <a:endParaRPr lang="en-GB" dirty="0">
              <a:latin typeface="Times New Roman" pitchFamily="18" charset="0"/>
            </a:endParaRPr>
          </a:p>
          <a:p>
            <a:pPr eaLnBrk="1" hangingPunct="1"/>
            <a:endParaRPr lang="en-GB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5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o </a:t>
            </a:r>
            <a:r>
              <a:rPr lang="en-GB" dirty="0" err="1"/>
              <a:t>bryd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dau</a:t>
            </a:r>
            <a:r>
              <a:rPr lang="en-GB" dirty="0"/>
              <a:t> </a:t>
            </a:r>
            <a:r>
              <a:rPr lang="en-GB" dirty="0" err="1"/>
              <a:t>ddarparwr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Statudol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baseline="0" dirty="0"/>
              <a:t>. TGP a NYAS.  </a:t>
            </a:r>
          </a:p>
          <a:p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gywir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adeg</a:t>
            </a:r>
            <a:r>
              <a:rPr lang="en-GB" baseline="0" dirty="0"/>
              <a:t>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hyfforddiant</a:t>
            </a:r>
            <a:r>
              <a:rPr lang="en-GB" baseline="0" dirty="0"/>
              <a:t> – </a:t>
            </a:r>
            <a:r>
              <a:rPr lang="en-GB" baseline="0" dirty="0" err="1"/>
              <a:t>Tachwedd</a:t>
            </a:r>
            <a:r>
              <a:rPr lang="en-GB" baseline="0" dirty="0"/>
              <a:t> 19. 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2046-DBA8-4A6E-AD17-38B41A3FC6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23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o'r</a:t>
            </a:r>
            <a:r>
              <a:rPr lang="en-GB" dirty="0"/>
              <a:t>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 </a:t>
            </a:r>
            <a:r>
              <a:rPr lang="en-GB" dirty="0" err="1"/>
              <a:t>Chanlyniadau</a:t>
            </a:r>
            <a:r>
              <a:rPr lang="en-GB" dirty="0"/>
              <a:t>, </a:t>
            </a:r>
            <a:r>
              <a:rPr lang="en-GB" dirty="0" err="1"/>
              <a:t>datblygwyd</a:t>
            </a:r>
            <a:r>
              <a:rPr lang="en-GB" dirty="0"/>
              <a:t> </a:t>
            </a:r>
            <a:r>
              <a:rPr lang="en-GB" dirty="0" err="1"/>
              <a:t>grŵp</a:t>
            </a:r>
            <a:r>
              <a:rPr lang="en-GB" dirty="0"/>
              <a:t> </a:t>
            </a:r>
            <a:r>
              <a:rPr lang="en-GB" dirty="0" err="1"/>
              <a:t>Cynghori</a:t>
            </a:r>
            <a:r>
              <a:rPr lang="en-GB" dirty="0"/>
              <a:t> a </a:t>
            </a:r>
            <a:r>
              <a:rPr lang="en-GB" dirty="0" err="1"/>
              <a:t>Chyfranogiad</a:t>
            </a:r>
            <a:r>
              <a:rPr lang="en-GB" dirty="0"/>
              <a:t>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baseline="0" dirty="0"/>
              <a:t>. </a:t>
            </a:r>
            <a:r>
              <a:rPr lang="en-GB" baseline="0" dirty="0" err="1"/>
              <a:t>Llywiodd</a:t>
            </a:r>
            <a:r>
              <a:rPr lang="en-GB" baseline="0" dirty="0"/>
              <a:t> y </a:t>
            </a:r>
            <a:r>
              <a:rPr lang="en-GB" baseline="0" dirty="0" err="1"/>
              <a:t>grŵp</a:t>
            </a:r>
            <a:r>
              <a:rPr lang="en-GB" baseline="0" dirty="0"/>
              <a:t> </a:t>
            </a:r>
            <a:r>
              <a:rPr lang="en-GB" baseline="0" dirty="0" err="1"/>
              <a:t>waith</a:t>
            </a:r>
            <a:r>
              <a:rPr lang="en-GB" baseline="0" dirty="0"/>
              <a:t> y Dull </a:t>
            </a:r>
            <a:r>
              <a:rPr lang="en-GB" baseline="0" dirty="0" err="1"/>
              <a:t>Cenedlaethol</a:t>
            </a:r>
            <a:r>
              <a:rPr lang="en-GB" baseline="0" dirty="0"/>
              <a:t> a </a:t>
            </a:r>
            <a:r>
              <a:rPr lang="en-GB" baseline="0" dirty="0" err="1"/>
              <a:t>rhoddodd</a:t>
            </a:r>
            <a:r>
              <a:rPr lang="en-GB" baseline="0" dirty="0"/>
              <a:t> </a:t>
            </a:r>
            <a:r>
              <a:rPr lang="en-GB" baseline="0" dirty="0" err="1"/>
              <a:t>adborth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y </a:t>
            </a:r>
            <a:r>
              <a:rPr lang="en-GB" baseline="0" dirty="0" err="1"/>
              <a:t>ffordd</a:t>
            </a:r>
            <a:r>
              <a:rPr lang="en-GB" baseline="0" dirty="0"/>
              <a:t> y </a:t>
            </a:r>
            <a:r>
              <a:rPr lang="en-GB" baseline="0" dirty="0" err="1"/>
              <a:t>mae'n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effaith</a:t>
            </a:r>
            <a:r>
              <a:rPr lang="en-GB" baseline="0" dirty="0"/>
              <a:t> </a:t>
            </a:r>
            <a:r>
              <a:rPr lang="en-GB" baseline="0" dirty="0" err="1"/>
              <a:t>ar</a:t>
            </a:r>
            <a:r>
              <a:rPr lang="en-GB" baseline="0" dirty="0"/>
              <a:t> </a:t>
            </a:r>
            <a:r>
              <a:rPr lang="en-GB" baseline="0" dirty="0" err="1"/>
              <a:t>Blant</a:t>
            </a:r>
            <a:r>
              <a:rPr lang="en-GB" baseline="0" dirty="0"/>
              <a:t> a </a:t>
            </a:r>
            <a:r>
              <a:rPr lang="en-GB" baseline="0" dirty="0" err="1"/>
              <a:t>PhobI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. </a:t>
            </a:r>
            <a:r>
              <a:rPr lang="en-GB" baseline="0" dirty="0" err="1"/>
              <a:t>Mae'r</a:t>
            </a:r>
            <a:r>
              <a:rPr lang="en-GB" baseline="0" dirty="0"/>
              <a:t> </a:t>
            </a:r>
            <a:r>
              <a:rPr lang="en-GB" baseline="0" dirty="0" err="1"/>
              <a:t>grŵp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cynnwys</a:t>
            </a:r>
            <a:r>
              <a:rPr lang="en-GB" baseline="0" dirty="0"/>
              <a:t> </a:t>
            </a:r>
            <a:r>
              <a:rPr lang="en-GB" baseline="0" dirty="0" err="1"/>
              <a:t>pobl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o bob </a:t>
            </a:r>
            <a:r>
              <a:rPr lang="en-GB" baseline="0" dirty="0" err="1"/>
              <a:t>rhan</a:t>
            </a:r>
            <a:r>
              <a:rPr lang="en-GB" baseline="0" dirty="0"/>
              <a:t> o </a:t>
            </a:r>
            <a:r>
              <a:rPr lang="en-GB" baseline="0" dirty="0" err="1"/>
              <a:t>Gymru</a:t>
            </a:r>
            <a:r>
              <a:rPr lang="en-GB" baseline="0" dirty="0"/>
              <a:t>, </a:t>
            </a:r>
            <a:r>
              <a:rPr lang="en-GB" baseline="0" dirty="0" err="1"/>
              <a:t>sydd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gyd</a:t>
            </a:r>
            <a:r>
              <a:rPr lang="en-GB" baseline="0" dirty="0"/>
              <a:t> </a:t>
            </a:r>
            <a:r>
              <a:rPr lang="en-GB" baseline="0" dirty="0" err="1"/>
              <a:t>wedi</a:t>
            </a:r>
            <a:r>
              <a:rPr lang="en-GB" baseline="0" dirty="0"/>
              <a:t> </a:t>
            </a:r>
            <a:r>
              <a:rPr lang="en-GB" baseline="0" dirty="0" err="1"/>
              <a:t>profi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. </a:t>
            </a:r>
          </a:p>
          <a:p>
            <a:r>
              <a:rPr lang="en-GB" baseline="0" dirty="0" err="1"/>
              <a:t>Teimlai'r</a:t>
            </a:r>
            <a:r>
              <a:rPr lang="en-GB" baseline="0" dirty="0"/>
              <a:t> </a:t>
            </a:r>
            <a:r>
              <a:rPr lang="en-GB" baseline="0" dirty="0" err="1"/>
              <a:t>grŵp</a:t>
            </a:r>
            <a:r>
              <a:rPr lang="en-GB" baseline="0" dirty="0"/>
              <a:t> </a:t>
            </a:r>
            <a:r>
              <a:rPr lang="en-GB" baseline="0" dirty="0" err="1"/>
              <a:t>fod</a:t>
            </a:r>
            <a:r>
              <a:rPr lang="en-GB" baseline="0" dirty="0"/>
              <a:t> </a:t>
            </a:r>
            <a:r>
              <a:rPr lang="en-GB" baseline="0" dirty="0" err="1"/>
              <a:t>angen</a:t>
            </a:r>
            <a:r>
              <a:rPr lang="en-GB" baseline="0" dirty="0"/>
              <a:t> ap </a:t>
            </a:r>
            <a:r>
              <a:rPr lang="en-GB" baseline="0" dirty="0" err="1"/>
              <a:t>gwybodaeth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,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roi</a:t>
            </a:r>
            <a:r>
              <a:rPr lang="en-GB" baseline="0" dirty="0"/>
              <a:t> </a:t>
            </a:r>
            <a:r>
              <a:rPr lang="en-GB" baseline="0" dirty="0" err="1"/>
              <a:t>gwybodaeth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Blant</a:t>
            </a:r>
            <a:r>
              <a:rPr lang="en-GB" baseline="0" dirty="0"/>
              <a:t> a </a:t>
            </a:r>
            <a:r>
              <a:rPr lang="en-GB" baseline="0" dirty="0" err="1"/>
              <a:t>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am </a:t>
            </a:r>
            <a:r>
              <a:rPr lang="en-GB" baseline="0" dirty="0" err="1"/>
              <a:t>eiriolaeth</a:t>
            </a:r>
            <a:r>
              <a:rPr lang="en-GB" baseline="0" dirty="0"/>
              <a:t> a </a:t>
            </a:r>
            <a:r>
              <a:rPr lang="en-GB" baseline="0" dirty="0" err="1"/>
              <a:t>sut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gael</a:t>
            </a:r>
            <a:r>
              <a:rPr lang="en-GB" baseline="0" dirty="0"/>
              <a:t> </a:t>
            </a:r>
            <a:r>
              <a:rPr lang="en-GB" baseline="0" dirty="0" err="1"/>
              <a:t>gafael</a:t>
            </a:r>
            <a:r>
              <a:rPr lang="en-GB" baseline="0" dirty="0"/>
              <a:t> </a:t>
            </a:r>
            <a:r>
              <a:rPr lang="en-GB" baseline="0" dirty="0" err="1"/>
              <a:t>arno</a:t>
            </a:r>
            <a:r>
              <a:rPr lang="en-GB" baseline="0" dirty="0"/>
              <a:t>. </a:t>
            </a:r>
          </a:p>
          <a:p>
            <a:r>
              <a:rPr lang="en-GB" baseline="0" dirty="0" err="1"/>
              <a:t>Roedd</a:t>
            </a:r>
            <a:r>
              <a:rPr lang="en-GB" baseline="0" dirty="0"/>
              <a:t> y </a:t>
            </a:r>
            <a:r>
              <a:rPr lang="en-GB" baseline="0" dirty="0" err="1"/>
              <a:t>grŵp</a:t>
            </a:r>
            <a:r>
              <a:rPr lang="en-GB" baseline="0" dirty="0"/>
              <a:t> </a:t>
            </a:r>
            <a:r>
              <a:rPr lang="en-GB" baseline="0" dirty="0" err="1"/>
              <a:t>hefyd</a:t>
            </a:r>
            <a:r>
              <a:rPr lang="en-GB" baseline="0" dirty="0"/>
              <a:t> </a:t>
            </a:r>
            <a:r>
              <a:rPr lang="en-GB" baseline="0" dirty="0" err="1"/>
              <a:t>eisiau</a:t>
            </a:r>
            <a:r>
              <a:rPr lang="en-GB" baseline="0" dirty="0"/>
              <a:t> </a:t>
            </a:r>
            <a:r>
              <a:rPr lang="en-GB" baseline="0" dirty="0" err="1"/>
              <a:t>datblygu</a:t>
            </a:r>
            <a:r>
              <a:rPr lang="en-GB" baseline="0" dirty="0"/>
              <a:t> </a:t>
            </a:r>
            <a:r>
              <a:rPr lang="en-GB" baseline="0" dirty="0" err="1"/>
              <a:t>ffilm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egluro</a:t>
            </a:r>
            <a:r>
              <a:rPr lang="en-GB" baseline="0" dirty="0"/>
              <a:t> </a:t>
            </a:r>
            <a:r>
              <a:rPr lang="en-GB" baseline="0" dirty="0" err="1"/>
              <a:t>beth</a:t>
            </a:r>
            <a:r>
              <a:rPr lang="en-GB" baseline="0" dirty="0"/>
              <a:t> </a:t>
            </a:r>
            <a:r>
              <a:rPr lang="en-GB" baseline="0" dirty="0" err="1"/>
              <a:t>yw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bobl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 </a:t>
            </a:r>
            <a:r>
              <a:rPr lang="en-GB" baseline="0" dirty="0" err="1"/>
              <a:t>eraill</a:t>
            </a:r>
            <a:r>
              <a:rPr lang="en-GB" baseline="0" dirty="0"/>
              <a:t>. </a:t>
            </a:r>
            <a:endParaRPr lang="en-GB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03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HYFFORDDWR:  Bu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diwylliannol</a:t>
            </a:r>
            <a:r>
              <a:rPr lang="en-GB" dirty="0"/>
              <a:t> o ran </a:t>
            </a:r>
            <a:r>
              <a:rPr lang="en-GB" dirty="0" err="1"/>
              <a:t>polisi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Llywodraeth</a:t>
            </a:r>
            <a:r>
              <a:rPr lang="en-GB" dirty="0"/>
              <a:t> Cymru</a:t>
            </a:r>
            <a:r>
              <a:rPr lang="en-GB" baseline="0" dirty="0"/>
              <a:t>. </a:t>
            </a:r>
            <a:r>
              <a:rPr lang="en-GB" baseline="0" dirty="0" err="1"/>
              <a:t>Rydym</a:t>
            </a:r>
            <a:r>
              <a:rPr lang="en-GB" baseline="0" dirty="0"/>
              <a:t> </a:t>
            </a:r>
            <a:r>
              <a:rPr lang="en-GB" baseline="0" dirty="0" err="1"/>
              <a:t>wedi</a:t>
            </a:r>
            <a:r>
              <a:rPr lang="en-GB" baseline="0" dirty="0"/>
              <a:t> </a:t>
            </a:r>
            <a:r>
              <a:rPr lang="en-GB" baseline="0" dirty="0" err="1"/>
              <a:t>cael</a:t>
            </a:r>
            <a:r>
              <a:rPr lang="en-GB" baseline="0" dirty="0"/>
              <a:t> </a:t>
            </a:r>
            <a:r>
              <a:rPr lang="en-GB" baseline="0" dirty="0" err="1"/>
              <a:t>Deddf</a:t>
            </a:r>
            <a:r>
              <a:rPr lang="en-GB" baseline="0" dirty="0"/>
              <a:t> </a:t>
            </a:r>
            <a:r>
              <a:rPr lang="en-GB" baseline="0" dirty="0" err="1"/>
              <a:t>Cenedlaethau'r</a:t>
            </a:r>
            <a:r>
              <a:rPr lang="en-GB" baseline="0" dirty="0"/>
              <a:t> </a:t>
            </a:r>
            <a:r>
              <a:rPr lang="en-GB" baseline="0" dirty="0" err="1"/>
              <a:t>Dyfodol</a:t>
            </a:r>
            <a:r>
              <a:rPr lang="en-GB" baseline="0" dirty="0"/>
              <a:t> a </a:t>
            </a:r>
            <a:r>
              <a:rPr lang="en-GB" baseline="0" dirty="0" err="1"/>
              <a:t>Deddf</a:t>
            </a:r>
            <a:r>
              <a:rPr lang="en-GB" baseline="0" dirty="0"/>
              <a:t> </a:t>
            </a:r>
            <a:r>
              <a:rPr lang="en-GB" baseline="0" dirty="0" err="1"/>
              <a:t>Gwasanaethau</a:t>
            </a:r>
            <a:r>
              <a:rPr lang="en-GB" baseline="0" dirty="0"/>
              <a:t> </a:t>
            </a:r>
            <a:r>
              <a:rPr lang="en-GB" baseline="0" dirty="0" err="1"/>
              <a:t>Cymdeithasol</a:t>
            </a:r>
            <a:r>
              <a:rPr lang="en-GB" baseline="0" dirty="0"/>
              <a:t> a </a:t>
            </a:r>
            <a:r>
              <a:rPr lang="en-GB" baseline="0" dirty="0" err="1"/>
              <a:t>Lles</a:t>
            </a:r>
            <a:r>
              <a:rPr lang="en-GB" baseline="0" dirty="0"/>
              <a:t> Cymru. </a:t>
            </a:r>
            <a:r>
              <a:rPr lang="en-GB" baseline="0" dirty="0" err="1"/>
              <a:t>Pob</a:t>
            </a:r>
            <a:r>
              <a:rPr lang="en-GB" baseline="0" dirty="0"/>
              <a:t> un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ceisio</a:t>
            </a:r>
            <a:r>
              <a:rPr lang="en-GB" baseline="0" dirty="0"/>
              <a:t> </a:t>
            </a:r>
            <a:r>
              <a:rPr lang="en-GB" baseline="0" dirty="0" err="1"/>
              <a:t>gwella'r</a:t>
            </a:r>
            <a:r>
              <a:rPr lang="en-GB" baseline="0" dirty="0"/>
              <a:t> </a:t>
            </a:r>
            <a:r>
              <a:rPr lang="en-GB" baseline="0" dirty="0" err="1"/>
              <a:t>ffordd</a:t>
            </a:r>
            <a:r>
              <a:rPr lang="en-GB" baseline="0" dirty="0"/>
              <a:t>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ydym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ymgysylltu</a:t>
            </a:r>
            <a:r>
              <a:rPr lang="en-GB" baseline="0" dirty="0"/>
              <a:t> â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gan</a:t>
            </a:r>
            <a:r>
              <a:rPr lang="en-GB" baseline="0" dirty="0"/>
              <a:t> </a:t>
            </a:r>
            <a:r>
              <a:rPr lang="en-GB" baseline="0" dirty="0" err="1"/>
              <a:t>gynnwys</a:t>
            </a:r>
            <a:r>
              <a:rPr lang="en-GB" baseline="0" dirty="0"/>
              <a:t> Plant a </a:t>
            </a:r>
            <a:r>
              <a:rPr lang="en-GB" baseline="0" dirty="0" err="1"/>
              <a:t>phobl</a:t>
            </a:r>
            <a:r>
              <a:rPr lang="en-GB" baseline="0" dirty="0"/>
              <a:t> </a:t>
            </a:r>
            <a:r>
              <a:rPr lang="en-GB" baseline="0" dirty="0" err="1"/>
              <a:t>ifanc</a:t>
            </a:r>
            <a:r>
              <a:rPr lang="en-GB" baseline="0" dirty="0"/>
              <a:t>. </a:t>
            </a:r>
            <a:r>
              <a:rPr lang="en-GB" baseline="0" dirty="0" err="1"/>
              <a:t>Gweithio</a:t>
            </a:r>
            <a:r>
              <a:rPr lang="en-GB" baseline="0" dirty="0"/>
              <a:t> </a:t>
            </a:r>
            <a:r>
              <a:rPr lang="en-GB" baseline="0" dirty="0" err="1"/>
              <a:t>gyda</a:t>
            </a:r>
            <a:r>
              <a:rPr lang="en-GB" baseline="0" dirty="0"/>
              <a:t> </a:t>
            </a:r>
            <a:r>
              <a:rPr lang="en-GB" baseline="0" dirty="0" err="1"/>
              <a:t>nhw</a:t>
            </a:r>
            <a:r>
              <a:rPr lang="en-GB" baseline="0" dirty="0"/>
              <a:t> ac </a:t>
            </a:r>
            <a:r>
              <a:rPr lang="en-GB" baseline="0" dirty="0" err="1"/>
              <a:t>nid</a:t>
            </a:r>
            <a:r>
              <a:rPr lang="en-GB" baseline="0" dirty="0"/>
              <a:t> </a:t>
            </a:r>
            <a:r>
              <a:rPr lang="en-GB" baseline="0" dirty="0" err="1"/>
              <a:t>iddyn</a:t>
            </a:r>
            <a:r>
              <a:rPr lang="en-GB" baseline="0" dirty="0"/>
              <a:t> </a:t>
            </a:r>
            <a:r>
              <a:rPr lang="en-GB" baseline="0" dirty="0" err="1"/>
              <a:t>nhw</a:t>
            </a:r>
            <a:r>
              <a:rPr lang="en-GB" baseline="0" dirty="0"/>
              <a:t>. </a:t>
            </a:r>
            <a:r>
              <a:rPr lang="en-GB" baseline="0" dirty="0" err="1"/>
              <a:t>Yn</a:t>
            </a:r>
            <a:r>
              <a:rPr lang="en-GB" baseline="0" dirty="0"/>
              <a:t> </a:t>
            </a:r>
            <a:r>
              <a:rPr lang="en-GB" baseline="0" dirty="0" err="1"/>
              <a:t>aml</a:t>
            </a:r>
            <a:r>
              <a:rPr lang="en-GB" baseline="0" dirty="0"/>
              <a:t>, </a:t>
            </a:r>
            <a:r>
              <a:rPr lang="en-GB" baseline="0" dirty="0" err="1"/>
              <a:t>gelwir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“</a:t>
            </a:r>
            <a:r>
              <a:rPr lang="en-GB" baseline="0" dirty="0" err="1"/>
              <a:t>Edau</a:t>
            </a:r>
            <a:r>
              <a:rPr lang="en-GB" baseline="0" dirty="0"/>
              <a:t> </a:t>
            </a:r>
            <a:r>
              <a:rPr lang="en-GB" baseline="0" dirty="0" err="1"/>
              <a:t>Aur</a:t>
            </a:r>
            <a:r>
              <a:rPr lang="en-GB" baseline="0" dirty="0"/>
              <a:t>” - </a:t>
            </a:r>
            <a:r>
              <a:rPr lang="en-GB" baseline="0" dirty="0" err="1"/>
              <a:t>yr</a:t>
            </a:r>
            <a:r>
              <a:rPr lang="en-GB" baseline="0" dirty="0"/>
              <a:t> </a:t>
            </a:r>
            <a:r>
              <a:rPr lang="en-GB" baseline="0" dirty="0" err="1"/>
              <a:t>hyn</a:t>
            </a:r>
            <a:r>
              <a:rPr lang="en-GB" baseline="0" dirty="0"/>
              <a:t> </a:t>
            </a:r>
            <a:r>
              <a:rPr lang="en-GB" baseline="0" dirty="0" err="1"/>
              <a:t>sy'n</a:t>
            </a:r>
            <a:r>
              <a:rPr lang="en-GB" baseline="0" dirty="0"/>
              <a:t> </a:t>
            </a:r>
            <a:r>
              <a:rPr lang="en-GB" baseline="0" dirty="0" err="1"/>
              <a:t>cysylltu'r</a:t>
            </a:r>
            <a:r>
              <a:rPr lang="en-GB" baseline="0" dirty="0"/>
              <a:t> </a:t>
            </a:r>
            <a:r>
              <a:rPr lang="en-GB" baseline="0" dirty="0" err="1"/>
              <a:t>cyfan</a:t>
            </a:r>
            <a:r>
              <a:rPr lang="en-GB" baseline="0" dirty="0"/>
              <a:t> </a:t>
            </a:r>
            <a:r>
              <a:rPr lang="en-GB" baseline="0" dirty="0" err="1"/>
              <a:t>gyda'i</a:t>
            </a:r>
            <a:r>
              <a:rPr lang="en-GB" baseline="0" dirty="0"/>
              <a:t> </a:t>
            </a:r>
            <a:r>
              <a:rPr lang="en-GB" baseline="0" dirty="0" err="1"/>
              <a:t>gilydd</a:t>
            </a:r>
            <a:r>
              <a:rPr lang="en-GB" baseline="0" dirty="0"/>
              <a:t>.</a:t>
            </a:r>
          </a:p>
          <a:p>
            <a:r>
              <a:rPr lang="en-GB" baseline="0" dirty="0" err="1"/>
              <a:t>Mae'r</a:t>
            </a:r>
            <a:r>
              <a:rPr lang="en-GB" baseline="0" dirty="0"/>
              <a:t> </a:t>
            </a:r>
            <a:r>
              <a:rPr lang="en-GB" baseline="0" dirty="0" err="1"/>
              <a:t>egwyddorion</a:t>
            </a:r>
            <a:r>
              <a:rPr lang="en-GB" baseline="0" dirty="0"/>
              <a:t> </a:t>
            </a:r>
            <a:r>
              <a:rPr lang="en-GB" baseline="0" dirty="0" err="1"/>
              <a:t>eiriolaeth</a:t>
            </a:r>
            <a:r>
              <a:rPr lang="en-GB" baseline="0" dirty="0"/>
              <a:t> a </a:t>
            </a:r>
            <a:r>
              <a:rPr lang="en-GB" baseline="0" dirty="0" err="1"/>
              <a:t>nodir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y </a:t>
            </a:r>
            <a:r>
              <a:rPr lang="en-GB" baseline="0" dirty="0" err="1"/>
              <a:t>sleid</a:t>
            </a:r>
            <a:r>
              <a:rPr lang="en-GB" baseline="0" dirty="0"/>
              <a:t> </a:t>
            </a:r>
            <a:r>
              <a:rPr lang="en-GB" baseline="0" dirty="0" err="1"/>
              <a:t>uchod</a:t>
            </a:r>
            <a:r>
              <a:rPr lang="en-GB" baseline="0" dirty="0"/>
              <a:t> </a:t>
            </a:r>
            <a:r>
              <a:rPr lang="en-GB" baseline="0" dirty="0" err="1"/>
              <a:t>yn</a:t>
            </a:r>
            <a:r>
              <a:rPr lang="en-GB" baseline="0" dirty="0"/>
              <a:t> sail </a:t>
            </a:r>
            <a:r>
              <a:rPr lang="en-GB" baseline="0" dirty="0" err="1"/>
              <a:t>i'r</a:t>
            </a:r>
            <a:r>
              <a:rPr lang="en-GB" baseline="0" dirty="0"/>
              <a:t> </a:t>
            </a:r>
            <a:r>
              <a:rPr lang="en-GB" baseline="0" dirty="0" err="1"/>
              <a:t>polisïau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67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9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7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63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8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3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6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5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0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AA8F-7CD2-4C1D-893C-97B14455D3BF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4361-9C9A-479C-BC22-C3CF736FF29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cymru.org.uk/cy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lyw.cymru/fframwaith-safonau-chanlyniadau-cenedlaethol-ar-gyfer-plant-phobl-ifanc" TargetMode="External"/><Relationship Id="rId5" Type="http://schemas.openxmlformats.org/officeDocument/2006/relationships/hyperlink" Target="https://www.meiccymru.org/cym/" TargetMode="External"/><Relationship Id="rId4" Type="http://schemas.openxmlformats.org/officeDocument/2006/relationships/hyperlink" Target="https://www.nyas.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35" y="1099291"/>
            <a:ext cx="4663852" cy="3524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4" y="2329345"/>
            <a:ext cx="4943411" cy="16607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3027" y="0"/>
            <a:ext cx="1361209" cy="13278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03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4040" y="135083"/>
            <a:ext cx="10136808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gwahaniaeth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y gall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wneud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84040" y="1690688"/>
            <a:ext cx="3657600" cy="2234198"/>
          </a:xfrm>
          <a:prstGeom prst="wedgeRectCallout">
            <a:avLst/>
          </a:prstGeom>
          <a:gradFill flip="none" rotWithShape="1">
            <a:gsLst>
              <a:gs pos="0">
                <a:srgbClr val="E9B73C">
                  <a:tint val="66000"/>
                  <a:satMod val="160000"/>
                </a:srgbClr>
              </a:gs>
              <a:gs pos="50000">
                <a:srgbClr val="E9B73C">
                  <a:tint val="44500"/>
                  <a:satMod val="160000"/>
                </a:srgbClr>
              </a:gs>
              <a:gs pos="100000">
                <a:srgbClr val="E9B73C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Callout 10"/>
          <p:cNvSpPr/>
          <p:nvPr/>
        </p:nvSpPr>
        <p:spPr>
          <a:xfrm>
            <a:off x="5485274" y="1413901"/>
            <a:ext cx="4319954" cy="2403010"/>
          </a:xfrm>
          <a:prstGeom prst="wedgeEllipseCallout">
            <a:avLst>
              <a:gd name="adj1" fmla="val 64812"/>
              <a:gd name="adj2" fmla="val 52548"/>
            </a:avLst>
          </a:prstGeom>
          <a:gradFill flip="none" rotWithShape="1">
            <a:gsLst>
              <a:gs pos="0">
                <a:srgbClr val="36B555">
                  <a:tint val="66000"/>
                  <a:satMod val="160000"/>
                </a:srgbClr>
              </a:gs>
              <a:gs pos="50000">
                <a:srgbClr val="36B555">
                  <a:tint val="44500"/>
                  <a:satMod val="160000"/>
                </a:srgbClr>
              </a:gs>
              <a:gs pos="100000">
                <a:srgbClr val="36B55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loud Callout 11"/>
          <p:cNvSpPr/>
          <p:nvPr/>
        </p:nvSpPr>
        <p:spPr>
          <a:xfrm>
            <a:off x="1852169" y="4149968"/>
            <a:ext cx="4276579" cy="2166425"/>
          </a:xfrm>
          <a:prstGeom prst="cloudCallout">
            <a:avLst>
              <a:gd name="adj1" fmla="val 45614"/>
              <a:gd name="adj2" fmla="val 56006"/>
            </a:avLst>
          </a:prstGeom>
          <a:solidFill>
            <a:srgbClr val="5CC9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Fe </a:t>
            </a:r>
            <a:r>
              <a:rPr lang="en-GB" dirty="0" err="1">
                <a:latin typeface="Calibri" panose="020F0502020204030204" pitchFamily="34" charset="0"/>
              </a:rPr>
              <a:t>wnaeth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ddweud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oeddwn</a:t>
            </a:r>
            <a:r>
              <a:rPr lang="en-GB" dirty="0">
                <a:latin typeface="Calibri" panose="020F050202020403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ddweud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mewn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cyfarfodydd</a:t>
            </a:r>
            <a:r>
              <a:rPr lang="en-GB" dirty="0">
                <a:latin typeface="Calibri" panose="020F0502020204030204" pitchFamily="34" charset="0"/>
              </a:rPr>
              <a:t>. 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Zara, 8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625883" y="4366888"/>
            <a:ext cx="5092505" cy="1871003"/>
          </a:xfrm>
          <a:prstGeom prst="wedgeRoundRectCallout">
            <a:avLst/>
          </a:prstGeom>
          <a:gradFill flip="none" rotWithShape="1">
            <a:gsLst>
              <a:gs pos="0">
                <a:srgbClr val="C50067">
                  <a:tint val="66000"/>
                  <a:satMod val="160000"/>
                </a:srgbClr>
              </a:gs>
              <a:gs pos="50000">
                <a:srgbClr val="C50067">
                  <a:tint val="44500"/>
                  <a:satMod val="160000"/>
                </a:srgbClr>
              </a:gs>
              <a:gs pos="100000">
                <a:srgbClr val="C5006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Rwy'n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gwybod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hawliau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nawr</a:t>
            </a:r>
            <a:r>
              <a:rPr lang="en-GB" dirty="0">
                <a:latin typeface="Calibri" panose="020F0502020204030204" pitchFamily="34" charset="0"/>
              </a:rPr>
              <a:t> ac y </a:t>
            </a:r>
            <a:r>
              <a:rPr lang="en-GB" dirty="0" err="1">
                <a:latin typeface="Calibri" panose="020F0502020204030204" pitchFamily="34" charset="0"/>
              </a:rPr>
              <a:t>gallaf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gwyno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effeithir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hawliau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Dan, 14.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481" y="1734175"/>
            <a:ext cx="34805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Gallwn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rhan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nad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ydw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erioed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wedi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gallu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o'r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blaen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Joe,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7304" y="1877689"/>
            <a:ext cx="354505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Roedd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rhaid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bobl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roi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ateb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  <a:cs typeface="Arial" panose="020B0604020202020204" pitchFamily="34" charset="0"/>
              </a:rPr>
              <a:t>anwybyddu</a:t>
            </a:r>
            <a:r>
              <a:rPr lang="en-GB" sz="2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GB" sz="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Ellie, 12</a:t>
            </a:r>
          </a:p>
        </p:txBody>
      </p:sp>
    </p:spTree>
    <p:extLst>
      <p:ext uri="{BB962C8B-B14F-4D97-AF65-F5344CB8AC3E}">
        <p14:creationId xmlns:p14="http://schemas.microsoft.com/office/powerpoint/2010/main" val="106748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96190" y="447211"/>
            <a:ext cx="6900145" cy="750551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Egwyddorion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Eiriolaeth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065" y="1701311"/>
            <a:ext cx="101975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Arweinir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berson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Annibynnol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Cefnogi’r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person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ddweud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dweud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Anfeirniadol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Grymuso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Cyfrinachol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2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4236" y="1506682"/>
            <a:ext cx="10709564" cy="4670281"/>
          </a:xfrm>
        </p:spPr>
        <p:txBody>
          <a:bodyPr>
            <a:normAutofit/>
          </a:bodyPr>
          <a:lstStyle/>
          <a:p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</a:t>
            </a:r>
          </a:p>
          <a:p>
            <a:r>
              <a:rPr lang="en-GB" dirty="0"/>
              <a:t>Iechyd </a:t>
            </a:r>
            <a:r>
              <a:rPr lang="en-GB" dirty="0" err="1"/>
              <a:t>corfforol</a:t>
            </a:r>
            <a:r>
              <a:rPr lang="en-GB" dirty="0"/>
              <a:t> a </a:t>
            </a:r>
            <a:r>
              <a:rPr lang="en-GB" dirty="0" err="1"/>
              <a:t>meddyliol</a:t>
            </a:r>
            <a:r>
              <a:rPr lang="en-GB" dirty="0"/>
              <a:t>, a </a:t>
            </a:r>
            <a:r>
              <a:rPr lang="en-GB" dirty="0" err="1"/>
              <a:t>lles</a:t>
            </a:r>
            <a:r>
              <a:rPr lang="en-GB" dirty="0"/>
              <a:t> </a:t>
            </a:r>
            <a:r>
              <a:rPr lang="en-GB" dirty="0" err="1"/>
              <a:t>emosiynol</a:t>
            </a:r>
            <a:endParaRPr lang="en-GB" dirty="0"/>
          </a:p>
          <a:p>
            <a:r>
              <a:rPr lang="en-GB" dirty="0" err="1"/>
              <a:t>Amddiffyn</a:t>
            </a:r>
            <a:r>
              <a:rPr lang="en-GB" dirty="0"/>
              <a:t> </a:t>
            </a:r>
            <a:r>
              <a:rPr lang="en-GB" dirty="0" err="1"/>
              <a:t>rhag</a:t>
            </a:r>
            <a:r>
              <a:rPr lang="en-GB" dirty="0"/>
              <a:t> </a:t>
            </a:r>
            <a:r>
              <a:rPr lang="en-GB" dirty="0" err="1"/>
              <a:t>camdriniaeth</a:t>
            </a:r>
            <a:r>
              <a:rPr lang="en-GB" dirty="0"/>
              <a:t> ac </a:t>
            </a:r>
            <a:r>
              <a:rPr lang="en-GB" dirty="0" err="1"/>
              <a:t>esgeulustod</a:t>
            </a:r>
            <a:endParaRPr lang="en-GB" dirty="0"/>
          </a:p>
          <a:p>
            <a:r>
              <a:rPr lang="en-GB" dirty="0" err="1"/>
              <a:t>Addysg</a:t>
            </a:r>
            <a:r>
              <a:rPr lang="en-GB" dirty="0"/>
              <a:t>, </a:t>
            </a:r>
            <a:r>
              <a:rPr lang="en-GB" dirty="0" err="1"/>
              <a:t>hyfforddiant</a:t>
            </a:r>
            <a:r>
              <a:rPr lang="en-GB" dirty="0"/>
              <a:t> a </a:t>
            </a:r>
            <a:r>
              <a:rPr lang="en-GB" dirty="0" err="1"/>
              <a:t>hamdden</a:t>
            </a:r>
            <a:endParaRPr lang="en-GB" dirty="0"/>
          </a:p>
          <a:p>
            <a:r>
              <a:rPr lang="en-GB" dirty="0" err="1"/>
              <a:t>Perthynas</a:t>
            </a:r>
            <a:r>
              <a:rPr lang="en-GB" dirty="0"/>
              <a:t> </a:t>
            </a:r>
            <a:r>
              <a:rPr lang="en-GB" dirty="0" err="1"/>
              <a:t>ddomestig</a:t>
            </a:r>
            <a:r>
              <a:rPr lang="en-GB" dirty="0"/>
              <a:t>, </a:t>
            </a:r>
            <a:r>
              <a:rPr lang="en-GB" dirty="0" err="1"/>
              <a:t>deuluol</a:t>
            </a:r>
            <a:r>
              <a:rPr lang="en-GB" dirty="0"/>
              <a:t> a </a:t>
            </a:r>
            <a:r>
              <a:rPr lang="en-GB" dirty="0" err="1"/>
              <a:t>phersonol</a:t>
            </a:r>
            <a:endParaRPr lang="en-GB" dirty="0"/>
          </a:p>
          <a:p>
            <a:r>
              <a:rPr lang="en-GB" dirty="0" err="1"/>
              <a:t>Cyfraniad</a:t>
            </a:r>
            <a:r>
              <a:rPr lang="en-GB" dirty="0"/>
              <a:t> a </a:t>
            </a:r>
            <a:r>
              <a:rPr lang="en-GB" dirty="0" err="1"/>
              <a:t>wnaed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gymdeithas</a:t>
            </a:r>
            <a:endParaRPr lang="en-GB" dirty="0"/>
          </a:p>
          <a:p>
            <a:r>
              <a:rPr lang="en-GB" dirty="0" err="1"/>
              <a:t>Lles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ac </a:t>
            </a:r>
            <a:r>
              <a:rPr lang="en-GB" dirty="0" err="1"/>
              <a:t>economaidd</a:t>
            </a:r>
            <a:endParaRPr lang="en-GB" dirty="0"/>
          </a:p>
          <a:p>
            <a:r>
              <a:rPr lang="en-GB" dirty="0" err="1"/>
              <a:t>Addasrwydd</a:t>
            </a:r>
            <a:r>
              <a:rPr lang="en-GB" dirty="0"/>
              <a:t> </a:t>
            </a:r>
            <a:r>
              <a:rPr lang="en-GB" dirty="0" err="1"/>
              <a:t>llety</a:t>
            </a:r>
            <a:r>
              <a:rPr lang="en-GB" dirty="0"/>
              <a:t> </a:t>
            </a:r>
            <a:r>
              <a:rPr lang="en-GB" dirty="0" err="1"/>
              <a:t>byw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974" y="365126"/>
            <a:ext cx="9279082" cy="944130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Datganiadau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Lles</a:t>
            </a:r>
            <a:endParaRPr lang="en-GB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13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5072" y="157305"/>
            <a:ext cx="10778728" cy="1193513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Mathau</a:t>
            </a:r>
            <a:r>
              <a:rPr lang="en-GB" b="1" dirty="0">
                <a:latin typeface="Calibri" panose="020F0502020204030204" pitchFamily="34" charset="0"/>
              </a:rPr>
              <a:t> o </a:t>
            </a:r>
            <a:r>
              <a:rPr lang="en-GB" b="1" dirty="0" err="1">
                <a:latin typeface="Calibri" panose="020F0502020204030204" pitchFamily="34" charset="0"/>
              </a:rPr>
              <a:t>Eiriolaeth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072" y="1569031"/>
            <a:ext cx="4863600" cy="1631216"/>
          </a:xfrm>
          <a:prstGeom prst="rect">
            <a:avLst/>
          </a:prstGeom>
          <a:gradFill flip="none" rotWithShape="1">
            <a:gsLst>
              <a:gs pos="0">
                <a:srgbClr val="C50067">
                  <a:tint val="66000"/>
                  <a:satMod val="160000"/>
                </a:srgbClr>
              </a:gs>
              <a:gs pos="50000">
                <a:srgbClr val="C50067">
                  <a:tint val="44500"/>
                  <a:satMod val="160000"/>
                </a:srgbClr>
              </a:gs>
              <a:gs pos="100000">
                <a:srgbClr val="C5006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Cyfoedion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chwilio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gymorth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eiriolaethgan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rywun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deall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oherwydd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yno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neu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amgylchiadau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tebyg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iddo'i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2212" y="1548516"/>
            <a:ext cx="5803762" cy="1631216"/>
          </a:xfrm>
          <a:prstGeom prst="rect">
            <a:avLst/>
          </a:prstGeom>
          <a:gradFill flip="none" rotWithShape="1">
            <a:gsLst>
              <a:gs pos="0">
                <a:srgbClr val="36B555">
                  <a:tint val="66000"/>
                  <a:satMod val="160000"/>
                </a:srgbClr>
              </a:gs>
              <a:gs pos="50000">
                <a:srgbClr val="36B555">
                  <a:tint val="44500"/>
                  <a:satMod val="160000"/>
                </a:srgbClr>
              </a:gs>
              <a:gs pos="100000">
                <a:srgbClr val="36B55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Ffurfiol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rai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rolau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proffesiynol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ehangach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elfen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ynddynt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 Gall y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gweithiwr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proffesiynol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gynorthwyo'r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fynegi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farn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a'i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ddymuniadau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fynegi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farn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neu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ddyfarniadau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proffesiynol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wahân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067" y="4067764"/>
            <a:ext cx="4861918" cy="2185214"/>
          </a:xfrm>
          <a:prstGeom prst="rect">
            <a:avLst/>
          </a:prstGeom>
          <a:gradFill flip="none" rotWithShape="1">
            <a:gsLst>
              <a:gs pos="0">
                <a:srgbClr val="E9B73C">
                  <a:tint val="66000"/>
                  <a:satMod val="160000"/>
                </a:srgbClr>
              </a:gs>
              <a:gs pos="50000">
                <a:srgbClr val="E9B73C">
                  <a:tint val="44500"/>
                  <a:satMod val="160000"/>
                </a:srgbClr>
              </a:gs>
              <a:gs pos="100000">
                <a:srgbClr val="E9B73C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Anffurfiol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Gall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ofyn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gymorth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anffurfiol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rywun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mae'n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adnabod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Mae'r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math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rhan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berthynas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emosiynol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ehangach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gall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deimladau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cryf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orau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0672" y="4067763"/>
            <a:ext cx="5996137" cy="1631216"/>
          </a:xfrm>
          <a:prstGeom prst="rect">
            <a:avLst/>
          </a:prstGeom>
          <a:gradFill flip="none" rotWithShape="1">
            <a:gsLst>
              <a:gs pos="0">
                <a:srgbClr val="5CC9E3">
                  <a:tint val="66000"/>
                  <a:satMod val="160000"/>
                </a:srgbClr>
              </a:gs>
              <a:gs pos="50000">
                <a:srgbClr val="5CC9E3">
                  <a:tint val="44500"/>
                  <a:satMod val="160000"/>
                </a:srgbClr>
              </a:gs>
              <a:gs pos="100000">
                <a:srgbClr val="5CC9E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Eiriolaeth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Annibynnol</a:t>
            </a:r>
            <a:r>
              <a:rPr lang="en-GB" sz="2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Arial" panose="020B0604020202020204" pitchFamily="34" charset="0"/>
              </a:rPr>
              <a:t>Proffesiynol</a:t>
            </a:r>
            <a:endParaRPr lang="en-GB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gallu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gafael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â'r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dasg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roi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cefnogaeth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annibynnol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iddynt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mwyn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sicrhau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llais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glywed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waeth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farn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 am y </a:t>
            </a:r>
            <a:r>
              <a:rPr lang="en-GB" dirty="0" err="1">
                <a:latin typeface="Calibri" panose="020F050202020403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437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Ymarfer</a:t>
            </a:r>
            <a:r>
              <a:rPr lang="en-GB" dirty="0"/>
              <a:t> </a:t>
            </a:r>
            <a:r>
              <a:rPr lang="en-GB" dirty="0" err="1"/>
              <a:t>Cardiau</a:t>
            </a:r>
            <a:r>
              <a:rPr lang="en-GB" dirty="0"/>
              <a:t> </a:t>
            </a:r>
            <a:r>
              <a:rPr lang="en-GB" dirty="0" err="1"/>
              <a:t>Ie</a:t>
            </a:r>
            <a:r>
              <a:rPr lang="en-GB" dirty="0"/>
              <a:t>, Na, </a:t>
            </a:r>
            <a:r>
              <a:rPr lang="en-GB" dirty="0" err="1"/>
              <a:t>Efallai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Ewch</a:t>
            </a:r>
            <a:r>
              <a:rPr lang="en-GB" dirty="0"/>
              <a:t> </a:t>
            </a:r>
            <a:r>
              <a:rPr lang="en-GB" dirty="0" err="1"/>
              <a:t>trwy'r</a:t>
            </a:r>
            <a:r>
              <a:rPr lang="en-GB" dirty="0"/>
              <a:t>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fathau</a:t>
            </a:r>
            <a:r>
              <a:rPr lang="en-GB" dirty="0"/>
              <a:t> o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dysgwyr</a:t>
            </a:r>
            <a:r>
              <a:rPr lang="en-GB" dirty="0"/>
              <a:t>. </a:t>
            </a:r>
          </a:p>
          <a:p>
            <a:r>
              <a:rPr lang="en-GB" dirty="0" err="1"/>
              <a:t>Darllenwch</a:t>
            </a:r>
            <a:r>
              <a:rPr lang="en-GB" dirty="0"/>
              <a:t> </a:t>
            </a:r>
            <a:r>
              <a:rPr lang="en-GB" dirty="0" err="1"/>
              <a:t>trwy'r</a:t>
            </a:r>
            <a:r>
              <a:rPr lang="en-GB" dirty="0"/>
              <a:t> </a:t>
            </a:r>
            <a:r>
              <a:rPr lang="en-GB" dirty="0" err="1"/>
              <a:t>daflen</a:t>
            </a:r>
            <a:r>
              <a:rPr lang="en-GB" dirty="0"/>
              <a:t> </a:t>
            </a:r>
            <a:r>
              <a:rPr lang="en-GB" dirty="0" err="1"/>
              <a:t>senario</a:t>
            </a:r>
            <a:r>
              <a:rPr lang="en-GB" dirty="0"/>
              <a:t> a </a:t>
            </a:r>
            <a:r>
              <a:rPr lang="en-GB" dirty="0" err="1"/>
              <a:t>gofynnwch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dysgwyr</a:t>
            </a:r>
            <a:r>
              <a:rPr lang="en-GB" dirty="0"/>
              <a:t> ai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</a:t>
            </a:r>
            <a:r>
              <a:rPr lang="en-GB" dirty="0" err="1"/>
              <a:t>disgrifiad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ai </a:t>
            </a:r>
            <a:r>
              <a:rPr lang="en-GB" dirty="0" err="1"/>
              <a:t>peidio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Nod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ymarfer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dysgwyr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ddeall</a:t>
            </a:r>
            <a:r>
              <a:rPr lang="en-GB" dirty="0"/>
              <a:t> y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fathau</a:t>
            </a:r>
            <a:r>
              <a:rPr lang="en-GB" dirty="0"/>
              <a:t> o </a:t>
            </a:r>
            <a:r>
              <a:rPr lang="en-GB" dirty="0" err="1"/>
              <a:t>eiriolaeth</a:t>
            </a:r>
            <a:r>
              <a:rPr lang="en-GB" dirty="0"/>
              <a:t> ac NAD </a:t>
            </a:r>
            <a:r>
              <a:rPr lang="en-GB" dirty="0" err="1"/>
              <a:t>Eiriolwyr</a:t>
            </a:r>
            <a:r>
              <a:rPr lang="en-GB" dirty="0"/>
              <a:t> </a:t>
            </a:r>
            <a:r>
              <a:rPr lang="en-GB" dirty="0" err="1"/>
              <a:t>Annibynnol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  <a:r>
              <a:rPr lang="en-GB" dirty="0" err="1"/>
              <a:t>cefnogaeth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588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62050" y="700446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4848" y="4102784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501" y="451963"/>
            <a:ext cx="2084063" cy="4317464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Calibri" panose="020F0502020204030204" pitchFamily="34" charset="0"/>
              </a:rPr>
              <a:t>Beth </a:t>
            </a:r>
            <a:r>
              <a:rPr lang="en-GB" sz="3000" b="1" dirty="0" err="1">
                <a:latin typeface="Calibri" panose="020F0502020204030204" pitchFamily="34" charset="0"/>
              </a:rPr>
              <a:t>yw</a:t>
            </a:r>
            <a:r>
              <a:rPr lang="en-GB" sz="3000" b="1" dirty="0">
                <a:latin typeface="Calibri" panose="020F0502020204030204" pitchFamily="34" charset="0"/>
              </a:rPr>
              <a:t> </a:t>
            </a:r>
            <a:r>
              <a:rPr lang="en-GB" sz="3000" b="1" dirty="0" err="1">
                <a:latin typeface="Calibri" panose="020F0502020204030204" pitchFamily="34" charset="0"/>
              </a:rPr>
              <a:t>eiriolaeth</a:t>
            </a:r>
            <a:r>
              <a:rPr lang="en-GB" sz="3000" b="1" dirty="0">
                <a:latin typeface="Calibri" panose="020F0502020204030204" pitchFamily="34" charset="0"/>
              </a:rPr>
              <a:t>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07138"/>
              </p:ext>
            </p:extLst>
          </p:nvPr>
        </p:nvGraphicFramePr>
        <p:xfrm>
          <a:off x="2497595" y="445107"/>
          <a:ext cx="8006574" cy="590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32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Eiriolaeth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yw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Nid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eiriolaeth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Rhaid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eiriolwr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30">
                <a:tc>
                  <a:txBody>
                    <a:bodyPr/>
                    <a:lstStyle/>
                    <a:p>
                      <a:r>
                        <a:rPr lang="en-GB" sz="1650" dirty="0" err="1"/>
                        <a:t>Cynrychioli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dymuniadau</a:t>
                      </a:r>
                      <a:r>
                        <a:rPr lang="en-GB" sz="1650" dirty="0"/>
                        <a:t> a </a:t>
                      </a:r>
                      <a:r>
                        <a:rPr lang="en-GB" sz="1650" dirty="0" err="1"/>
                        <a:t>theimladau</a:t>
                      </a:r>
                      <a:r>
                        <a:rPr lang="en-GB" sz="1650" dirty="0"/>
                        <a:t> person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err="1"/>
                        <a:t>Cwnsela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Gael </a:t>
                      </a:r>
                      <a:r>
                        <a:rPr lang="en-GB" sz="1700" dirty="0" err="1"/>
                        <a:t>ei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arwain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gan</a:t>
                      </a:r>
                      <a:r>
                        <a:rPr lang="en-GB" sz="1700" dirty="0"/>
                        <a:t> y person – </a:t>
                      </a:r>
                      <a:r>
                        <a:rPr lang="en-GB" sz="1700" dirty="0" err="1"/>
                        <a:t>gwneud</a:t>
                      </a:r>
                      <a:r>
                        <a:rPr lang="en-GB" sz="1700" dirty="0"/>
                        <a:t> dim </a:t>
                      </a:r>
                      <a:r>
                        <a:rPr lang="en-GB" sz="1700" dirty="0" err="1"/>
                        <a:t>ond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yr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hyn</a:t>
                      </a:r>
                      <a:r>
                        <a:rPr lang="en-GB" sz="1700" dirty="0"/>
                        <a:t> a </a:t>
                      </a:r>
                      <a:r>
                        <a:rPr lang="en-GB" sz="1700" dirty="0" err="1"/>
                        <a:t>ofynnir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iddynt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ei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wneud</a:t>
                      </a:r>
                      <a:endParaRPr lang="en-GB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30">
                <a:tc>
                  <a:txBody>
                    <a:bodyPr/>
                    <a:lstStyle/>
                    <a:p>
                      <a:r>
                        <a:rPr lang="en-GB" sz="1650" dirty="0" err="1"/>
                        <a:t>Sicrhau</a:t>
                      </a:r>
                      <a:r>
                        <a:rPr lang="en-GB" sz="1650" dirty="0"/>
                        <a:t> bod </a:t>
                      </a:r>
                      <a:r>
                        <a:rPr lang="en-GB" sz="1650" dirty="0" err="1"/>
                        <a:t>hawliau</a:t>
                      </a:r>
                      <a:r>
                        <a:rPr lang="en-GB" sz="1650" dirty="0"/>
                        <a:t> person </a:t>
                      </a:r>
                      <a:r>
                        <a:rPr lang="en-GB" sz="1650" dirty="0" err="1"/>
                        <a:t>yn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cael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eu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diwallu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/>
                        <a:t>Gwaith </a:t>
                      </a:r>
                      <a:r>
                        <a:rPr lang="en-GB" sz="1650" dirty="0" err="1"/>
                        <a:t>cefnogi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 err="1"/>
                        <a:t>Cynrychioli’r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hyn</a:t>
                      </a:r>
                      <a:r>
                        <a:rPr lang="en-GB" sz="1700" dirty="0"/>
                        <a:t> y </a:t>
                      </a:r>
                      <a:r>
                        <a:rPr lang="en-GB" sz="1700" dirty="0" err="1"/>
                        <a:t>mae’r</a:t>
                      </a:r>
                      <a:r>
                        <a:rPr lang="en-GB" sz="1700" dirty="0"/>
                        <a:t> </a:t>
                      </a:r>
                      <a:r>
                        <a:rPr lang="en-GB" sz="1700" baseline="0" dirty="0"/>
                        <a:t>person </a:t>
                      </a:r>
                      <a:r>
                        <a:rPr lang="en-GB" sz="1700" baseline="0" dirty="0" err="1"/>
                        <a:t>eisiau</a:t>
                      </a:r>
                      <a:r>
                        <a:rPr lang="en-GB" sz="1700" baseline="0" dirty="0"/>
                        <a:t>, </a:t>
                      </a:r>
                      <a:r>
                        <a:rPr lang="sv-SE" sz="1700" dirty="0"/>
                        <a:t>waeth beth yw eu barn eu hunain.</a:t>
                      </a:r>
                      <a:endParaRPr lang="en-GB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30">
                <a:tc>
                  <a:txBody>
                    <a:bodyPr/>
                    <a:lstStyle/>
                    <a:p>
                      <a:r>
                        <a:rPr lang="en-GB" sz="1650" dirty="0"/>
                        <a:t>Cael at </a:t>
                      </a:r>
                      <a:r>
                        <a:rPr lang="en-GB" sz="1650" dirty="0" err="1"/>
                        <a:t>wybodaeth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i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sicrhau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fod</a:t>
                      </a:r>
                      <a:r>
                        <a:rPr lang="en-GB" sz="1650" dirty="0"/>
                        <a:t> y person </a:t>
                      </a:r>
                      <a:r>
                        <a:rPr lang="en-GB" sz="1650" dirty="0" err="1"/>
                        <a:t>yn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deall</a:t>
                      </a:r>
                      <a:r>
                        <a:rPr lang="en-GB" sz="1650" dirty="0"/>
                        <a:t> y broses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err="1"/>
                        <a:t>Cyfeillio</a:t>
                      </a:r>
                      <a:r>
                        <a:rPr lang="en-GB" sz="1650" dirty="0"/>
                        <a:t> / </a:t>
                      </a:r>
                      <a:r>
                        <a:rPr lang="en-GB" sz="1650" dirty="0" err="1"/>
                        <a:t>mentora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 err="1"/>
                        <a:t>Ymgynghori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â’r</a:t>
                      </a:r>
                      <a:r>
                        <a:rPr lang="en-GB" sz="1700" dirty="0"/>
                        <a:t> person </a:t>
                      </a:r>
                      <a:r>
                        <a:rPr lang="en-GB" sz="1700" dirty="0" err="1"/>
                        <a:t>trwy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gydol</a:t>
                      </a:r>
                      <a:r>
                        <a:rPr lang="en-GB" sz="17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30">
                <a:tc>
                  <a:txBody>
                    <a:bodyPr/>
                    <a:lstStyle/>
                    <a:p>
                      <a:r>
                        <a:rPr lang="en-GB" sz="1650" dirty="0" err="1"/>
                        <a:t>Helpu</a:t>
                      </a:r>
                      <a:r>
                        <a:rPr lang="en-GB" sz="1650" dirty="0"/>
                        <a:t> person </a:t>
                      </a:r>
                      <a:r>
                        <a:rPr lang="en-GB" sz="1650" dirty="0" err="1"/>
                        <a:t>i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ystyried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eu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hopsiynau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err="1"/>
                        <a:t>Cynghori</a:t>
                      </a:r>
                      <a:r>
                        <a:rPr lang="en-GB" sz="1650" baseline="0" dirty="0"/>
                        <a:t> person </a:t>
                      </a:r>
                      <a:r>
                        <a:rPr lang="en-GB" sz="1650" baseline="0" dirty="0" err="1"/>
                        <a:t>ar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yr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hyn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yr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ydych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chi’n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meddwl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sydd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orau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iddyn</a:t>
                      </a:r>
                      <a:r>
                        <a:rPr lang="en-GB" sz="1650" baseline="0" dirty="0"/>
                        <a:t> </a:t>
                      </a:r>
                      <a:r>
                        <a:rPr lang="en-GB" sz="1650" baseline="0" dirty="0" err="1"/>
                        <a:t>nhw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 err="1"/>
                        <a:t>Helpu’r</a:t>
                      </a:r>
                      <a:r>
                        <a:rPr lang="en-GB" sz="1700" dirty="0"/>
                        <a:t> person </a:t>
                      </a:r>
                      <a:r>
                        <a:rPr lang="en-GB" sz="1700" dirty="0" err="1"/>
                        <a:t>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ystyried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eu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holl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opsiynau</a:t>
                      </a:r>
                      <a:endParaRPr lang="en-GB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430">
                <a:tc>
                  <a:txBody>
                    <a:bodyPr/>
                    <a:lstStyle/>
                    <a:p>
                      <a:r>
                        <a:rPr lang="en-GB" sz="1650" dirty="0" err="1"/>
                        <a:t>Mynychu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cyfarfod</a:t>
                      </a:r>
                      <a:r>
                        <a:rPr lang="en-GB" sz="1650" dirty="0"/>
                        <a:t> â </a:t>
                      </a:r>
                      <a:r>
                        <a:rPr lang="en-GB" sz="1650" dirty="0" err="1"/>
                        <a:t>rhywun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i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roi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mwy</a:t>
                      </a:r>
                      <a:r>
                        <a:rPr lang="en-GB" sz="1650" dirty="0"/>
                        <a:t> o </a:t>
                      </a:r>
                      <a:r>
                        <a:rPr lang="en-GB" sz="1650" dirty="0" err="1"/>
                        <a:t>hyder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iddynt</a:t>
                      </a:r>
                      <a:r>
                        <a:rPr lang="en-GB" sz="1650" baseline="0" dirty="0"/>
                        <a:t> 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err="1"/>
                        <a:t>Cynrychioli</a:t>
                      </a:r>
                      <a:r>
                        <a:rPr lang="en-GB" sz="1650" dirty="0"/>
                        <a:t> person </a:t>
                      </a:r>
                      <a:r>
                        <a:rPr lang="en-GB" sz="1650" dirty="0" err="1"/>
                        <a:t>yn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groes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i’w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dymuniadau</a:t>
                      </a:r>
                      <a:r>
                        <a:rPr lang="en-GB" sz="165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Bod </a:t>
                      </a:r>
                      <a:r>
                        <a:rPr lang="en-GB" sz="1700" dirty="0" err="1"/>
                        <a:t>â’r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amser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gyfranogi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cymaint</a:t>
                      </a:r>
                      <a:r>
                        <a:rPr lang="en-GB" sz="1700" dirty="0"/>
                        <a:t> ag y </a:t>
                      </a:r>
                      <a:r>
                        <a:rPr lang="en-GB" sz="1700" dirty="0" err="1"/>
                        <a:t>mae’r</a:t>
                      </a:r>
                      <a:r>
                        <a:rPr lang="en-GB" sz="1700" dirty="0"/>
                        <a:t> </a:t>
                      </a:r>
                      <a:r>
                        <a:rPr lang="en-GB" sz="1700" baseline="0" dirty="0"/>
                        <a:t>person </a:t>
                      </a:r>
                      <a:r>
                        <a:rPr lang="en-GB" sz="1700" baseline="0" dirty="0" err="1"/>
                        <a:t>yn</a:t>
                      </a:r>
                      <a:r>
                        <a:rPr lang="en-GB" sz="1700" baseline="0" dirty="0"/>
                        <a:t> </a:t>
                      </a:r>
                      <a:r>
                        <a:rPr lang="en-GB" sz="1700" baseline="0" dirty="0" err="1"/>
                        <a:t>ei</a:t>
                      </a:r>
                      <a:r>
                        <a:rPr lang="en-GB" sz="1700" baseline="0" dirty="0"/>
                        <a:t> </a:t>
                      </a:r>
                      <a:r>
                        <a:rPr lang="en-GB" sz="1700" baseline="0" dirty="0" err="1"/>
                        <a:t>ofyn</a:t>
                      </a:r>
                      <a:r>
                        <a:rPr lang="en-GB" sz="1700" baseline="0" dirty="0"/>
                        <a:t> am</a:t>
                      </a:r>
                      <a:endParaRPr lang="en-GB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3260">
                <a:tc>
                  <a:txBody>
                    <a:bodyPr/>
                    <a:lstStyle/>
                    <a:p>
                      <a:r>
                        <a:rPr lang="en-GB" sz="1650" dirty="0" err="1"/>
                        <a:t>Gwrando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ar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berson</a:t>
                      </a:r>
                      <a:r>
                        <a:rPr lang="en-GB" sz="1650" dirty="0"/>
                        <a:t> a </a:t>
                      </a:r>
                      <a:r>
                        <a:rPr lang="en-GB" sz="1650" dirty="0" err="1"/>
                        <a:t>gweithredu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ar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eu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cyfarwyddyd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50" dirty="0" err="1"/>
                        <a:t>Siarad</a:t>
                      </a:r>
                      <a:r>
                        <a:rPr lang="en-GB" sz="1650" dirty="0"/>
                        <a:t> am </a:t>
                      </a:r>
                      <a:r>
                        <a:rPr lang="en-GB" sz="1650" dirty="0" err="1"/>
                        <a:t>rywun</a:t>
                      </a:r>
                      <a:r>
                        <a:rPr lang="en-GB" sz="1650" dirty="0"/>
                        <a:t> y </a:t>
                      </a:r>
                      <a:r>
                        <a:rPr lang="en-GB" sz="1650" dirty="0" err="1"/>
                        <a:t>tu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ôl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i’w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cefnau</a:t>
                      </a:r>
                      <a:r>
                        <a:rPr lang="en-GB" sz="1650" dirty="0"/>
                        <a:t> a </a:t>
                      </a:r>
                      <a:r>
                        <a:rPr lang="en-GB" sz="1650" dirty="0" err="1"/>
                        <a:t>gwybod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pethau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nad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ydyn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nhw’n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eu</a:t>
                      </a:r>
                      <a:r>
                        <a:rPr lang="en-GB" sz="1650" dirty="0"/>
                        <a:t> </a:t>
                      </a:r>
                      <a:r>
                        <a:rPr lang="en-GB" sz="1650" dirty="0" err="1"/>
                        <a:t>gwybod</a:t>
                      </a:r>
                      <a:endParaRPr lang="en-GB" sz="16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Bod </a:t>
                      </a:r>
                      <a:r>
                        <a:rPr lang="en-GB" sz="1700" dirty="0" err="1"/>
                        <a:t>yn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gyfeillgar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tra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hefyd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yn</a:t>
                      </a:r>
                      <a:r>
                        <a:rPr lang="en-GB" sz="1700" dirty="0"/>
                        <a:t> </a:t>
                      </a:r>
                      <a:r>
                        <a:rPr lang="en-GB" sz="1700" dirty="0" err="1"/>
                        <a:t>cadw</a:t>
                      </a:r>
                      <a:r>
                        <a:rPr lang="en-GB" sz="1700" dirty="0"/>
                        <a:t> o </a:t>
                      </a:r>
                      <a:r>
                        <a:rPr lang="en-GB" sz="1700" dirty="0" err="1"/>
                        <a:t>fewn</a:t>
                      </a:r>
                      <a:r>
                        <a:rPr lang="en-GB" sz="1700" dirty="0"/>
                        <a:t> y </a:t>
                      </a:r>
                      <a:r>
                        <a:rPr lang="en-GB" sz="1700" baseline="0" dirty="0" err="1"/>
                        <a:t>ffiniau</a:t>
                      </a:r>
                      <a:r>
                        <a:rPr lang="en-GB" sz="1700" baseline="0" dirty="0"/>
                        <a:t>.</a:t>
                      </a:r>
                      <a:endParaRPr lang="en-GB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59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7982" y="426027"/>
            <a:ext cx="10242866" cy="847581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Calibri" panose="020F0502020204030204" pitchFamily="34" charset="0"/>
              </a:rPr>
              <a:t>Eiriolaeth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yw</a:t>
            </a:r>
            <a:r>
              <a:rPr lang="en-GB" b="1" dirty="0">
                <a:latin typeface="Calibri" panose="020F0502020204030204" pitchFamily="34" charset="0"/>
              </a:rPr>
              <a:t>….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51930" y="1382933"/>
            <a:ext cx="2555628" cy="1298377"/>
          </a:xfrm>
          <a:prstGeom prst="ellipse">
            <a:avLst/>
          </a:prstGeom>
          <a:gradFill flip="none" rotWithShape="1">
            <a:gsLst>
              <a:gs pos="0">
                <a:srgbClr val="E9B73C">
                  <a:tint val="66000"/>
                  <a:satMod val="160000"/>
                </a:srgbClr>
              </a:gs>
              <a:gs pos="50000">
                <a:srgbClr val="E9B73C">
                  <a:tint val="44500"/>
                  <a:satMod val="160000"/>
                </a:srgbClr>
              </a:gs>
              <a:gs pos="100000">
                <a:srgbClr val="E9B73C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gael</a:t>
            </a:r>
            <a:r>
              <a:rPr lang="en-GB" dirty="0">
                <a:latin typeface="Calibri" panose="020F0502020204030204" pitchFamily="34" charset="0"/>
              </a:rPr>
              <a:t> at </a:t>
            </a:r>
            <a:r>
              <a:rPr lang="en-GB" dirty="0" err="1">
                <a:latin typeface="Calibri" panose="020F0502020204030204" pitchFamily="34" charset="0"/>
              </a:rPr>
              <a:t>gwybodaeth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manwl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gywir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7818" y="1551833"/>
            <a:ext cx="4121055" cy="1298377"/>
          </a:xfrm>
          <a:prstGeom prst="ellipse">
            <a:avLst/>
          </a:prstGeom>
          <a:gradFill flip="none" rotWithShape="1">
            <a:gsLst>
              <a:gs pos="0">
                <a:srgbClr val="36B555">
                  <a:tint val="66000"/>
                  <a:satMod val="160000"/>
                </a:srgbClr>
              </a:gs>
              <a:gs pos="50000">
                <a:srgbClr val="36B555">
                  <a:tint val="44500"/>
                  <a:satMod val="160000"/>
                </a:srgbClr>
              </a:gs>
              <a:gs pos="100000">
                <a:srgbClr val="36B555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fynegi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safbwynt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dymuniadau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theimladau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84245" y="1526674"/>
            <a:ext cx="2941320" cy="1298377"/>
          </a:xfrm>
          <a:prstGeom prst="ellipse">
            <a:avLst/>
          </a:prstGeom>
          <a:gradFill flip="none" rotWithShape="1">
            <a:gsLst>
              <a:gs pos="0">
                <a:srgbClr val="C50067">
                  <a:tint val="66000"/>
                  <a:satMod val="160000"/>
                </a:srgbClr>
              </a:gs>
              <a:gs pos="50000">
                <a:srgbClr val="C50067">
                  <a:tint val="44500"/>
                  <a:satMod val="160000"/>
                </a:srgbClr>
              </a:gs>
              <a:gs pos="100000">
                <a:srgbClr val="C50067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Clywed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stori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chadarnhau’r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materion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013035" y="3234697"/>
            <a:ext cx="3906359" cy="1687890"/>
          </a:xfrm>
          <a:prstGeom prst="ellipse">
            <a:avLst/>
          </a:prstGeom>
          <a:gradFill flip="none" rotWithShape="1">
            <a:gsLst>
              <a:gs pos="0">
                <a:srgbClr val="C50067">
                  <a:tint val="66000"/>
                  <a:satMod val="160000"/>
                </a:srgbClr>
              </a:gs>
              <a:gs pos="50000">
                <a:srgbClr val="C50067">
                  <a:tint val="44500"/>
                  <a:satMod val="160000"/>
                </a:srgbClr>
              </a:gs>
              <a:gs pos="100000">
                <a:srgbClr val="C50067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benderfynu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eisiau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gynnwys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holl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ganlyniadau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posib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1169" y="4736133"/>
            <a:ext cx="3669760" cy="1298377"/>
          </a:xfrm>
          <a:prstGeom prst="ellipse">
            <a:avLst/>
          </a:prstGeom>
          <a:gradFill flip="none" rotWithShape="1">
            <a:gsLst>
              <a:gs pos="0">
                <a:srgbClr val="D47C30">
                  <a:tint val="66000"/>
                  <a:satMod val="160000"/>
                </a:srgbClr>
              </a:gs>
              <a:gs pos="50000">
                <a:srgbClr val="D47C30">
                  <a:tint val="44500"/>
                  <a:satMod val="160000"/>
                </a:srgbClr>
              </a:gs>
              <a:gs pos="100000">
                <a:srgbClr val="D47C3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Gwneud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terfyniadau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cadarnhaol</a:t>
            </a:r>
            <a:r>
              <a:rPr lang="en-GB" dirty="0">
                <a:latin typeface="Calibri" panose="020F0502020204030204" pitchFamily="34" charset="0"/>
              </a:rPr>
              <a:t> pan </a:t>
            </a:r>
            <a:r>
              <a:rPr lang="en-GB" dirty="0" err="1">
                <a:latin typeface="Calibri" panose="020F0502020204030204" pitchFamily="34" charset="0"/>
              </a:rPr>
              <a:t>ddaw'r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berthynas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ben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168652" y="4739735"/>
            <a:ext cx="2611122" cy="1298377"/>
          </a:xfrm>
          <a:prstGeom prst="ellipse">
            <a:avLst/>
          </a:prstGeom>
          <a:gradFill flip="none" rotWithShape="1">
            <a:gsLst>
              <a:gs pos="0">
                <a:srgbClr val="5CC9E3">
                  <a:tint val="66000"/>
                  <a:satMod val="160000"/>
                </a:srgbClr>
              </a:gs>
              <a:gs pos="50000">
                <a:srgbClr val="5CC9E3">
                  <a:tint val="44500"/>
                  <a:satMod val="160000"/>
                </a:srgbClr>
              </a:gs>
              <a:gs pos="100000">
                <a:srgbClr val="5CC9E3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ddeall</a:t>
            </a:r>
            <a:r>
              <a:rPr lang="en-GB" dirty="0">
                <a:latin typeface="Calibri" panose="020F0502020204030204" pitchFamily="34" charset="0"/>
              </a:rPr>
              <a:t> y </a:t>
            </a:r>
            <a:r>
              <a:rPr lang="en-GB" dirty="0" err="1">
                <a:latin typeface="Calibri" panose="020F0502020204030204" pitchFamily="34" charset="0"/>
              </a:rPr>
              <a:t>canlyniadau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291946" y="4918116"/>
            <a:ext cx="3096490" cy="1298377"/>
          </a:xfrm>
          <a:prstGeom prst="ellipse">
            <a:avLst/>
          </a:prstGeom>
          <a:gradFill flip="none" rotWithShape="1">
            <a:gsLst>
              <a:gs pos="0">
                <a:srgbClr val="E9B73C">
                  <a:tint val="66000"/>
                  <a:satMod val="160000"/>
                </a:srgbClr>
              </a:gs>
              <a:gs pos="50000">
                <a:srgbClr val="E9B73C">
                  <a:tint val="44500"/>
                  <a:satMod val="160000"/>
                </a:srgbClr>
              </a:gs>
              <a:gs pos="100000">
                <a:srgbClr val="E9B73C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Sefydlu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canlyniad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orau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ganddyn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679732" y="3316596"/>
            <a:ext cx="3274639" cy="1298377"/>
          </a:xfrm>
          <a:prstGeom prst="ellipse">
            <a:avLst/>
          </a:prstGeom>
          <a:gradFill flip="none" rotWithShape="1">
            <a:gsLst>
              <a:gs pos="0">
                <a:srgbClr val="36B555">
                  <a:tint val="66000"/>
                  <a:satMod val="160000"/>
                </a:srgbClr>
              </a:gs>
              <a:gs pos="50000">
                <a:srgbClr val="36B555">
                  <a:tint val="44500"/>
                  <a:satMod val="160000"/>
                </a:srgbClr>
              </a:gs>
              <a:gs pos="100000">
                <a:srgbClr val="36B555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Calibri" panose="020F0502020204030204" pitchFamily="34" charset="0"/>
              </a:rPr>
              <a:t>Helpu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ddweud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wrth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eraill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eisiau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0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5" grpId="0" animBg="1"/>
      <p:bldP spid="13" grpId="0" animBg="1"/>
      <p:bldP spid="7" grpId="0" animBg="1"/>
      <p:bldP spid="1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2673" y="1558785"/>
            <a:ext cx="10536382" cy="1807870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Calibri" panose="020F0502020204030204" pitchFamily="34" charset="0"/>
              </a:rPr>
              <a:t>Y Dull </a:t>
            </a:r>
            <a:r>
              <a:rPr lang="en-GB" sz="4400" b="1" dirty="0" err="1">
                <a:latin typeface="Calibri" panose="020F0502020204030204" pitchFamily="34" charset="0"/>
              </a:rPr>
              <a:t>Cenedlaethol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ar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gyfer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Eiriolaeth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Statudol</a:t>
            </a:r>
            <a:endParaRPr lang="en-GB" sz="4400" b="1" dirty="0"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2673" y="3938150"/>
            <a:ext cx="10796153" cy="1236522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alibri" panose="020F0502020204030204" pitchFamily="34" charset="0"/>
              </a:rPr>
              <a:t>Beth </a:t>
            </a:r>
            <a:r>
              <a:rPr lang="en-GB" sz="3200" b="1" dirty="0" err="1">
                <a:latin typeface="Calibri" panose="020F0502020204030204" pitchFamily="34" charset="0"/>
              </a:rPr>
              <a:t>ydych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chi’n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ei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wybod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yn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barod</a:t>
            </a:r>
            <a:r>
              <a:rPr lang="en-GB" sz="3200" b="1" dirty="0">
                <a:latin typeface="Calibri" panose="020F0502020204030204" pitchFamily="34" charset="0"/>
              </a:rPr>
              <a:t>? </a:t>
            </a:r>
            <a:r>
              <a:rPr lang="en-GB" sz="3200" b="1" dirty="0" err="1">
                <a:latin typeface="Calibri" panose="020F0502020204030204" pitchFamily="34" charset="0"/>
              </a:rPr>
              <a:t>Ydych</a:t>
            </a:r>
            <a:r>
              <a:rPr lang="en-GB" sz="3200" b="1" dirty="0">
                <a:latin typeface="Calibri" panose="020F0502020204030204" pitchFamily="34" charset="0"/>
              </a:rPr>
              <a:t> chi </a:t>
            </a:r>
            <a:r>
              <a:rPr lang="en-GB" sz="3200" b="1" dirty="0" err="1">
                <a:latin typeface="Calibri" panose="020F0502020204030204" pitchFamily="34" charset="0"/>
              </a:rPr>
              <a:t>wedi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clywed</a:t>
            </a:r>
            <a:r>
              <a:rPr lang="en-GB" sz="3200" b="1" dirty="0">
                <a:latin typeface="Calibri" panose="020F0502020204030204" pitchFamily="34" charset="0"/>
              </a:rPr>
              <a:t> am y Dull </a:t>
            </a:r>
            <a:r>
              <a:rPr lang="en-GB" sz="3200" b="1" dirty="0" err="1">
                <a:latin typeface="Calibri" panose="020F0502020204030204" pitchFamily="34" charset="0"/>
              </a:rPr>
              <a:t>Cenedlaethol</a:t>
            </a:r>
            <a:r>
              <a:rPr lang="en-GB" sz="3200" b="1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178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228" y="373968"/>
            <a:ext cx="10456572" cy="1174278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</a:rPr>
              <a:t>Beth mae hyn yn ei olygu ni</a:t>
            </a:r>
            <a:r>
              <a:rPr lang="en-GB" b="1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228" y="1699530"/>
            <a:ext cx="956641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>
                <a:latin typeface="Calibri" panose="020F0502020204030204" pitchFamily="34" charset="0"/>
              </a:rPr>
              <a:t>Fel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Awdurdodau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Lleol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chomisiynwyr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sydd</a:t>
            </a:r>
            <a:r>
              <a:rPr lang="en-GB" dirty="0">
                <a:latin typeface="Calibri" panose="020F0502020204030204" pitchFamily="34" charset="0"/>
              </a:rPr>
              <a:t> â </a:t>
            </a:r>
            <a:r>
              <a:rPr lang="en-GB" dirty="0" err="1">
                <a:latin typeface="Calibri" panose="020F0502020204030204" pitchFamily="34" charset="0"/>
              </a:rPr>
              <a:t>chyfrifoldeb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dros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weithredu'r</a:t>
            </a:r>
            <a:r>
              <a:rPr lang="en-GB" dirty="0">
                <a:latin typeface="Calibri" panose="020F0502020204030204" pitchFamily="34" charset="0"/>
              </a:rPr>
              <a:t> Dull, </a:t>
            </a:r>
            <a:r>
              <a:rPr lang="en-GB" dirty="0" err="1">
                <a:latin typeface="Calibri" panose="020F0502020204030204" pitchFamily="34" charset="0"/>
              </a:rPr>
              <a:t>mae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angen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sawl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newid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byddwn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harchwilio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rhan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hyfforddiant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hwn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GB" b="1" i="1" dirty="0" err="1">
                <a:latin typeface="Calibri" panose="020F0502020204030204" pitchFamily="34" charset="0"/>
              </a:rPr>
              <a:t>Yn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cynnwys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n-GB" dirty="0">
                <a:latin typeface="Calibri" panose="020F0502020204030204" pitchFamily="34" charset="0"/>
              </a:rPr>
              <a:t>Y </a:t>
            </a:r>
            <a:r>
              <a:rPr lang="en-GB" dirty="0" err="1">
                <a:latin typeface="Calibri" panose="020F0502020204030204" pitchFamily="34" charset="0"/>
              </a:rPr>
              <a:t>Cynnig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Gweithredol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</a:rPr>
              <a:t>Y </a:t>
            </a:r>
            <a:r>
              <a:rPr lang="en-GB" dirty="0" err="1">
                <a:latin typeface="Calibri" panose="020F0502020204030204" pitchFamily="34" charset="0"/>
              </a:rPr>
              <a:t>Fframwaith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Safonau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Chanlyniadau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Templedi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monitro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chofnodi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perfformiad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lleol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rhanbarthol</a:t>
            </a:r>
            <a:endParaRPr lang="en-GB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435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9155"/>
            <a:ext cx="9708573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Mae </a:t>
            </a:r>
            <a:r>
              <a:rPr lang="en-GB" b="1" dirty="0" err="1"/>
              <a:t>gan</a:t>
            </a:r>
            <a:r>
              <a:rPr lang="en-GB" b="1" dirty="0"/>
              <a:t> y Dull </a:t>
            </a:r>
            <a:r>
              <a:rPr lang="en-GB" b="1" dirty="0" err="1"/>
              <a:t>Cenedlaethol</a:t>
            </a:r>
            <a:r>
              <a:rPr lang="en-GB" b="1" dirty="0"/>
              <a:t> </a:t>
            </a:r>
            <a:r>
              <a:rPr lang="en-GB" b="1" dirty="0" err="1"/>
              <a:t>ar</a:t>
            </a:r>
            <a:r>
              <a:rPr lang="en-GB" b="1" dirty="0"/>
              <a:t> </a:t>
            </a:r>
            <a:r>
              <a:rPr lang="en-GB" b="1" dirty="0" err="1"/>
              <a:t>gyfer</a:t>
            </a:r>
            <a:r>
              <a:rPr lang="en-GB" b="1" dirty="0"/>
              <a:t> </a:t>
            </a:r>
            <a:r>
              <a:rPr lang="en-GB" b="1" dirty="0" err="1"/>
              <a:t>Eiriolaeth</a:t>
            </a:r>
            <a:r>
              <a:rPr lang="en-GB" b="1" dirty="0"/>
              <a:t> </a:t>
            </a:r>
            <a:r>
              <a:rPr lang="en-GB" b="1" dirty="0" err="1"/>
              <a:t>Statudol</a:t>
            </a:r>
            <a:r>
              <a:rPr lang="en-GB" b="1" dirty="0"/>
              <a:t> </a:t>
            </a:r>
            <a:r>
              <a:rPr lang="en-GB" b="1" dirty="0" err="1"/>
              <a:t>sawl</a:t>
            </a:r>
            <a:r>
              <a:rPr lang="en-GB" b="1" i="1" dirty="0"/>
              <a:t>    </a:t>
            </a:r>
            <a:r>
              <a:rPr lang="en-GB" b="1" i="1" dirty="0" err="1"/>
              <a:t>egwyddor</a:t>
            </a:r>
            <a:r>
              <a:rPr lang="en-GB" b="1" i="1" dirty="0"/>
              <a:t> </a:t>
            </a:r>
            <a:r>
              <a:rPr lang="en-GB" b="1" i="1" dirty="0" err="1"/>
              <a:t>trosfwaol</a:t>
            </a:r>
            <a:r>
              <a:rPr lang="en-GB" b="1" dirty="0">
                <a:latin typeface="Calibri" panose="020F0502020204030204" pitchFamily="34" charset="0"/>
              </a:rPr>
              <a:t>:</a:t>
            </a:r>
          </a:p>
          <a:p>
            <a:r>
              <a:rPr lang="en-GB" dirty="0" err="1"/>
              <a:t>Safoni</a:t>
            </a:r>
            <a:r>
              <a:rPr lang="en-GB" dirty="0"/>
              <a:t> </a:t>
            </a:r>
          </a:p>
          <a:p>
            <a:r>
              <a:rPr lang="en-GB" dirty="0" err="1"/>
              <a:t>Hygyrchedd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blant</a:t>
            </a:r>
            <a:r>
              <a:rPr lang="en-GB" dirty="0"/>
              <a:t>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</a:p>
          <a:p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seiliedig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faterion</a:t>
            </a:r>
            <a:r>
              <a:rPr lang="en-GB" dirty="0"/>
              <a:t> </a:t>
            </a:r>
          </a:p>
          <a:p>
            <a:r>
              <a:rPr lang="en-GB" dirty="0" err="1"/>
              <a:t>Deilliannau</a:t>
            </a:r>
            <a:r>
              <a:rPr lang="en-GB" dirty="0"/>
              <a:t> </a:t>
            </a:r>
            <a:r>
              <a:rPr lang="en-GB" dirty="0" err="1"/>
              <a:t>cadarnhaol</a:t>
            </a:r>
            <a:r>
              <a:rPr lang="en-GB" dirty="0"/>
              <a:t> </a:t>
            </a:r>
          </a:p>
          <a:p>
            <a:pPr>
              <a:buNone/>
            </a:pPr>
            <a:r>
              <a:rPr lang="en-GB" b="1" dirty="0"/>
              <a:t>ac </a:t>
            </a:r>
            <a:r>
              <a:rPr lang="en-GB" b="1" i="1" dirty="0" err="1"/>
              <a:t>elfennau</a:t>
            </a:r>
            <a:r>
              <a:rPr lang="en-GB" b="1" i="1" dirty="0"/>
              <a:t> </a:t>
            </a:r>
            <a:r>
              <a:rPr lang="en-GB" b="1" i="1" dirty="0" err="1"/>
              <a:t>allweddol</a:t>
            </a:r>
            <a:r>
              <a:rPr lang="en-GB" b="1" i="1" dirty="0"/>
              <a:t>: </a:t>
            </a:r>
          </a:p>
          <a:p>
            <a:r>
              <a:rPr lang="en-GB" dirty="0"/>
              <a:t>Y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 </a:t>
            </a:r>
            <a:r>
              <a:rPr lang="en-GB" dirty="0" err="1"/>
              <a:t>Chanlyniadau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endParaRPr lang="en-GB" dirty="0"/>
          </a:p>
          <a:p>
            <a:r>
              <a:rPr lang="en-GB" dirty="0"/>
              <a:t>Y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 </a:t>
            </a:r>
          </a:p>
          <a:p>
            <a:r>
              <a:rPr lang="en-GB" dirty="0" err="1"/>
              <a:t>Templedi</a:t>
            </a:r>
            <a:r>
              <a:rPr lang="en-GB" dirty="0"/>
              <a:t> </a:t>
            </a:r>
            <a:r>
              <a:rPr lang="en-GB" dirty="0" err="1"/>
              <a:t>monitro</a:t>
            </a:r>
            <a:r>
              <a:rPr lang="en-GB" dirty="0"/>
              <a:t> a </a:t>
            </a:r>
            <a:r>
              <a:rPr lang="en-GB" dirty="0" err="1"/>
              <a:t>chofnodi</a:t>
            </a:r>
            <a:r>
              <a:rPr lang="en-GB" dirty="0"/>
              <a:t> </a:t>
            </a:r>
            <a:r>
              <a:rPr lang="en-GB" dirty="0" err="1"/>
              <a:t>perfformiad</a:t>
            </a:r>
            <a:r>
              <a:rPr lang="en-GB" dirty="0"/>
              <a:t> </a:t>
            </a:r>
            <a:r>
              <a:rPr lang="en-GB" dirty="0" err="1"/>
              <a:t>lleol</a:t>
            </a:r>
            <a:r>
              <a:rPr lang="en-GB" dirty="0"/>
              <a:t>, </a:t>
            </a:r>
            <a:r>
              <a:rPr lang="en-GB" dirty="0" err="1"/>
              <a:t>cenedlaethol</a:t>
            </a:r>
            <a:r>
              <a:rPr lang="en-GB" dirty="0"/>
              <a:t> a </a:t>
            </a:r>
            <a:r>
              <a:rPr lang="en-GB" dirty="0" err="1"/>
              <a:t>rhanbarthol</a:t>
            </a:r>
            <a:r>
              <a:rPr lang="en-GB" dirty="0"/>
              <a:t>. </a:t>
            </a:r>
          </a:p>
          <a:p>
            <a:r>
              <a:rPr lang="en-GB" dirty="0" err="1"/>
              <a:t>Datganiadau</a:t>
            </a:r>
            <a:r>
              <a:rPr lang="en-GB" dirty="0"/>
              <a:t> </a:t>
            </a:r>
            <a:r>
              <a:rPr lang="en-GB" dirty="0" err="1"/>
              <a:t>Lles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9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073" y="1527463"/>
            <a:ext cx="9775992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Dull </a:t>
            </a:r>
            <a:r>
              <a:rPr lang="en-GB" b="1" dirty="0" err="1">
                <a:latin typeface="Calibri" panose="020F0502020204030204" pitchFamily="34" charset="0"/>
              </a:rPr>
              <a:t>Cenedlaethol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ar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gyfer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Eiriolaeth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Statudol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ar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gyfer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br>
              <a:rPr lang="en-GB" b="1" dirty="0">
                <a:latin typeface="Calibri" panose="020F0502020204030204" pitchFamily="34" charset="0"/>
              </a:rPr>
            </a:br>
            <a:r>
              <a:rPr lang="en-GB" b="1" dirty="0">
                <a:latin typeface="Calibri" panose="020F0502020204030204" pitchFamily="34" charset="0"/>
              </a:rPr>
              <a:t>Plant a </a:t>
            </a:r>
            <a:r>
              <a:rPr lang="en-GB" b="1" dirty="0" err="1">
                <a:latin typeface="Calibri" panose="020F0502020204030204" pitchFamily="34" charset="0"/>
              </a:rPr>
              <a:t>Phobl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Ifanc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55" y="3674775"/>
            <a:ext cx="10318172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2800" b="1" dirty="0">
                <a:latin typeface="Calibri" panose="020F0502020204030204" pitchFamily="34" charset="0"/>
              </a:rPr>
              <a:t>Beth </a:t>
            </a:r>
            <a:r>
              <a:rPr lang="en-GB" sz="2800" b="1" dirty="0" err="1">
                <a:latin typeface="Calibri" panose="020F0502020204030204" pitchFamily="34" charset="0"/>
              </a:rPr>
              <a:t>mae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hyn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yn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ei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olygu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i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Awdurdodau</a:t>
            </a:r>
            <a:r>
              <a:rPr lang="en-GB" sz="2800" b="1" dirty="0"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</a:rPr>
              <a:t>Lleol</a:t>
            </a:r>
            <a:r>
              <a:rPr lang="en-GB" sz="2800" b="1" dirty="0">
                <a:latin typeface="Calibri" panose="020F0502020204030204" pitchFamily="34" charset="0"/>
              </a:rPr>
              <a:t> a </a:t>
            </a:r>
            <a:r>
              <a:rPr lang="en-GB" sz="2800" b="1" dirty="0" err="1">
                <a:latin typeface="Calibri" panose="020F0502020204030204" pitchFamily="34" charset="0"/>
              </a:rPr>
              <a:t>Chomisiynwyr</a:t>
            </a:r>
            <a:r>
              <a:rPr lang="en-GB" sz="2800" b="1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1066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701"/>
            <a:ext cx="9799749" cy="1020987"/>
          </a:xfrm>
        </p:spPr>
        <p:txBody>
          <a:bodyPr>
            <a:normAutofit fontScale="90000"/>
          </a:bodyPr>
          <a:lstStyle/>
          <a:p>
            <a:r>
              <a:rPr lang="en-GB" dirty="0"/>
              <a:t>Y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 </a:t>
            </a:r>
            <a:r>
              <a:rPr lang="en-GB" dirty="0" err="1"/>
              <a:t>Chanlyniadau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 </a:t>
            </a:r>
            <a:r>
              <a:rPr lang="en-GB" dirty="0" err="1"/>
              <a:t>Chanlyniadau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nodi'r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sylfaenol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perthynas</a:t>
            </a:r>
            <a:r>
              <a:rPr lang="en-GB" dirty="0"/>
              <a:t> ag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y gall plant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disgwyl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fframwaith</a:t>
            </a:r>
            <a:r>
              <a:rPr lang="en-GB" dirty="0"/>
              <a:t> y gall </a:t>
            </a:r>
            <a:r>
              <a:rPr lang="en-GB" dirty="0" err="1"/>
              <a:t>darparwyr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eirioli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rhai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comisiynu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bod y </a:t>
            </a:r>
            <a:r>
              <a:rPr lang="en-GB" dirty="0" err="1"/>
              <a:t>safonau</a:t>
            </a:r>
            <a:r>
              <a:rPr lang="en-GB" dirty="0"/>
              <a:t> </a:t>
            </a:r>
            <a:r>
              <a:rPr lang="en-GB" dirty="0" err="1"/>
              <a:t>hynny'n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cyflawni</a:t>
            </a:r>
            <a:r>
              <a:rPr lang="en-GB" dirty="0"/>
              <a:t>. Gan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galluogi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dystiolaethu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newidiadau</a:t>
            </a:r>
            <a:r>
              <a:rPr lang="en-GB" dirty="0"/>
              <a:t> </a:t>
            </a:r>
            <a:r>
              <a:rPr lang="en-GB" dirty="0" err="1"/>
              <a:t>cadarnhaol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fywydau</a:t>
            </a:r>
            <a:r>
              <a:rPr lang="en-GB" dirty="0"/>
              <a:t> plant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5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alibri" panose="020F0502020204030204" pitchFamily="34" charset="0"/>
              </a:rPr>
              <a:t>Gall plant a </a:t>
            </a:r>
            <a:r>
              <a:rPr lang="en-GB" u="sng" dirty="0" err="1">
                <a:latin typeface="Calibri" panose="020F0502020204030204" pitchFamily="34" charset="0"/>
              </a:rPr>
              <a:t>phobl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ifanc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sy'n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defnyddio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gwasanaethau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Eiriolaeth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Annibynnol</a:t>
            </a:r>
            <a:r>
              <a:rPr lang="en-GB" u="sng" dirty="0">
                <a:latin typeface="Calibri" panose="020F0502020204030204" pitchFamily="34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</a:rPr>
              <a:t>ddisgwyl</a:t>
            </a:r>
            <a:r>
              <a:rPr lang="en-GB" u="sng" dirty="0">
                <a:latin typeface="Calibri" panose="020F0502020204030204" pitchFamily="34" charset="0"/>
              </a:rPr>
              <a:t>– 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</a:rPr>
              <a:t>ansawdd</a:t>
            </a:r>
            <a:r>
              <a:rPr lang="en-GB" dirty="0">
                <a:latin typeface="Calibri" panose="020F0502020204030204" pitchFamily="34" charset="0"/>
              </a:rPr>
              <a:t> da </a:t>
            </a:r>
            <a:r>
              <a:rPr lang="en-GB" dirty="0" err="1">
                <a:latin typeface="Calibri" panose="020F0502020204030204" pitchFamily="34" charset="0"/>
              </a:rPr>
              <a:t>sy'n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hawdd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ddarganfod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a'i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ddefnyddio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r>
              <a:rPr lang="en-GB" dirty="0">
                <a:latin typeface="Calibri" panose="020F0502020204030204" pitchFamily="34" charset="0"/>
              </a:rPr>
              <a:t>Mae plant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cadw'n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ddiogel</a:t>
            </a:r>
            <a:r>
              <a:rPr lang="en-GB" dirty="0">
                <a:latin typeface="Calibri" panose="020F0502020204030204" pitchFamily="34" charset="0"/>
              </a:rPr>
              <a:t> ac </a:t>
            </a:r>
            <a:r>
              <a:rPr lang="en-GB" dirty="0" err="1">
                <a:latin typeface="Calibri" panose="020F0502020204030204" pitchFamily="34" charset="0"/>
              </a:rPr>
              <a:t>mae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preifatrwydd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barchu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Mae plant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trin</a:t>
            </a:r>
            <a:r>
              <a:rPr lang="en-GB" dirty="0">
                <a:latin typeface="Calibri" panose="020F0502020204030204" pitchFamily="34" charset="0"/>
              </a:rPr>
              <a:t> â </a:t>
            </a:r>
            <a:r>
              <a:rPr lang="en-GB" dirty="0" err="1">
                <a:latin typeface="Calibri" panose="020F0502020204030204" pitchFamily="34" charset="0"/>
              </a:rPr>
              <a:t>pharch</a:t>
            </a:r>
            <a:r>
              <a:rPr lang="en-GB" dirty="0">
                <a:latin typeface="Calibri" panose="020F0502020204030204" pitchFamily="34" charset="0"/>
              </a:rPr>
              <a:t> ac </a:t>
            </a:r>
            <a:r>
              <a:rPr lang="en-GB" dirty="0" err="1">
                <a:latin typeface="Calibri" panose="020F0502020204030204" pitchFamily="34" charset="0"/>
              </a:rPr>
              <a:t>fe'u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gwerthfawrogir</a:t>
            </a:r>
            <a:r>
              <a:rPr lang="en-GB" dirty="0">
                <a:latin typeface="Calibri" panose="020F050202020403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gwahaniaethau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r>
              <a:rPr lang="en-GB" dirty="0">
                <a:latin typeface="Calibri" panose="020F0502020204030204" pitchFamily="34" charset="0"/>
              </a:rPr>
              <a:t>Mae plant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cefnogaeth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gwrandawir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barn.</a:t>
            </a:r>
          </a:p>
          <a:p>
            <a:r>
              <a:rPr lang="en-GB" dirty="0">
                <a:latin typeface="Calibri" panose="020F0502020204030204" pitchFamily="34" charset="0"/>
              </a:rPr>
              <a:t>Mae plant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cymrycd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rhan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wrth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ddylunio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cynllunio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graddio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507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6417"/>
            <a:ext cx="10515600" cy="1080655"/>
          </a:xfrm>
        </p:spPr>
        <p:txBody>
          <a:bodyPr>
            <a:noAutofit/>
          </a:bodyPr>
          <a:lstStyle/>
          <a:p>
            <a:r>
              <a:rPr lang="en-GB" sz="3800" b="1" dirty="0">
                <a:latin typeface="Calibri" panose="020F0502020204030204" pitchFamily="34" charset="0"/>
              </a:rPr>
              <a:t>Dull </a:t>
            </a:r>
            <a:r>
              <a:rPr lang="en-GB" sz="3800" b="1" dirty="0" err="1">
                <a:latin typeface="Calibri" panose="020F0502020204030204" pitchFamily="34" charset="0"/>
              </a:rPr>
              <a:t>Cenedlaethol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ar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gyfer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Eiriolaeth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Statudol</a:t>
            </a:r>
            <a:br>
              <a:rPr lang="en-GB" sz="3800" b="1" dirty="0">
                <a:latin typeface="Calibri" panose="020F0502020204030204" pitchFamily="34" charset="0"/>
              </a:rPr>
            </a:br>
            <a:r>
              <a:rPr lang="en-GB" sz="3800" b="1" dirty="0">
                <a:latin typeface="Calibri" panose="020F0502020204030204" pitchFamily="34" charset="0"/>
              </a:rPr>
              <a:t>- </a:t>
            </a:r>
            <a:r>
              <a:rPr lang="en-GB" sz="3800" b="1" dirty="0" err="1">
                <a:latin typeface="Calibri" panose="020F0502020204030204" pitchFamily="34" charset="0"/>
              </a:rPr>
              <a:t>hanes</a:t>
            </a:r>
            <a:endParaRPr lang="en-GB" sz="3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7240"/>
            <a:ext cx="10515600" cy="47070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sz="2600" b="1" dirty="0" err="1">
                <a:latin typeface="Calibri" panose="020F0502020204030204" pitchFamily="34" charset="0"/>
              </a:rPr>
              <a:t>Lleisiau</a:t>
            </a:r>
            <a:r>
              <a:rPr lang="en-GB" sz="2600" b="1" dirty="0">
                <a:latin typeface="Calibri" panose="020F0502020204030204" pitchFamily="34" charset="0"/>
              </a:rPr>
              <a:t> Coll 2012 </a:t>
            </a:r>
            <a:r>
              <a:rPr lang="en-GB" sz="2600" dirty="0">
                <a:latin typeface="Calibri" panose="020F0502020204030204" pitchFamily="34" charset="0"/>
              </a:rPr>
              <a:t>-“</a:t>
            </a:r>
            <a:r>
              <a:rPr lang="en-GB" sz="2600" dirty="0" err="1"/>
              <a:t>Nid</a:t>
            </a:r>
            <a:r>
              <a:rPr lang="en-GB" sz="2600" dirty="0"/>
              <a:t> </a:t>
            </a:r>
            <a:r>
              <a:rPr lang="en-GB" sz="2600" dirty="0" err="1"/>
              <a:t>oedd</a:t>
            </a:r>
            <a:r>
              <a:rPr lang="en-GB" sz="2600" dirty="0"/>
              <a:t> </a:t>
            </a:r>
            <a:r>
              <a:rPr lang="en-GB" sz="2600" dirty="0" err="1"/>
              <a:t>llawer</a:t>
            </a:r>
            <a:r>
              <a:rPr lang="en-GB" sz="2600" dirty="0"/>
              <a:t> o </a:t>
            </a:r>
            <a:r>
              <a:rPr lang="en-GB" sz="2600" dirty="0" err="1"/>
              <a:t>blant</a:t>
            </a:r>
            <a:r>
              <a:rPr lang="en-GB" sz="2600" dirty="0"/>
              <a:t> a </a:t>
            </a:r>
            <a:r>
              <a:rPr lang="en-GB" sz="2600" dirty="0" err="1"/>
              <a:t>phobl</a:t>
            </a:r>
            <a:r>
              <a:rPr lang="en-GB" sz="2600" dirty="0"/>
              <a:t> </a:t>
            </a:r>
            <a:r>
              <a:rPr lang="en-GB" sz="2600" dirty="0" err="1"/>
              <a:t>ifanc</a:t>
            </a:r>
            <a:r>
              <a:rPr lang="en-GB" sz="2600" dirty="0"/>
              <a:t> </a:t>
            </a:r>
            <a:r>
              <a:rPr lang="en-GB" sz="2600" dirty="0" err="1"/>
              <a:t>yn</a:t>
            </a:r>
            <a:r>
              <a:rPr lang="en-GB" sz="2600" dirty="0"/>
              <a:t> </a:t>
            </a:r>
            <a:r>
              <a:rPr lang="en-GB" sz="2600" dirty="0" err="1"/>
              <a:t>gwybod</a:t>
            </a:r>
            <a:r>
              <a:rPr lang="en-GB" sz="2600" dirty="0"/>
              <a:t> bod </a:t>
            </a:r>
            <a:r>
              <a:rPr lang="en-GB" sz="2600" dirty="0" err="1"/>
              <a:t>gwasanaethau</a:t>
            </a:r>
            <a:r>
              <a:rPr lang="en-GB" sz="2600" dirty="0"/>
              <a:t> </a:t>
            </a:r>
            <a:r>
              <a:rPr lang="en-GB" sz="2600" dirty="0" err="1"/>
              <a:t>eiriolaeth</a:t>
            </a:r>
            <a:r>
              <a:rPr lang="en-GB" sz="2600" dirty="0"/>
              <a:t> </a:t>
            </a:r>
            <a:r>
              <a:rPr lang="en-GB" sz="2600" dirty="0" err="1"/>
              <a:t>yn</a:t>
            </a:r>
            <a:r>
              <a:rPr lang="en-GB" sz="2600" dirty="0"/>
              <a:t> </a:t>
            </a:r>
            <a:r>
              <a:rPr lang="en-GB" sz="2600" dirty="0" err="1"/>
              <a:t>bodoli</a:t>
            </a:r>
            <a:r>
              <a:rPr lang="en-GB" sz="2600" dirty="0"/>
              <a:t> </a:t>
            </a:r>
            <a:r>
              <a:rPr lang="en-GB" sz="2600" dirty="0" err="1"/>
              <a:t>na</a:t>
            </a:r>
            <a:r>
              <a:rPr lang="en-GB" sz="2600" dirty="0"/>
              <a:t> bod </a:t>
            </a:r>
            <a:r>
              <a:rPr lang="en-GB" sz="2600" dirty="0" err="1"/>
              <a:t>ganddynt</a:t>
            </a:r>
            <a:r>
              <a:rPr lang="en-GB" sz="2600" dirty="0"/>
              <a:t> </a:t>
            </a:r>
            <a:r>
              <a:rPr lang="en-GB" sz="2600" dirty="0" err="1"/>
              <a:t>hawl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gael</a:t>
            </a:r>
            <a:r>
              <a:rPr lang="en-GB" sz="2600" dirty="0"/>
              <a:t> </a:t>
            </a:r>
            <a:r>
              <a:rPr lang="en-GB" sz="2600" dirty="0" err="1"/>
              <a:t>eiriolaeth</a:t>
            </a:r>
            <a:r>
              <a:rPr lang="en-GB" sz="2600" dirty="0"/>
              <a:t> </a:t>
            </a:r>
            <a:r>
              <a:rPr lang="en-GB" sz="2600" dirty="0" err="1"/>
              <a:t>os</a:t>
            </a:r>
            <a:r>
              <a:rPr lang="en-GB" sz="2600" dirty="0"/>
              <a:t> </a:t>
            </a:r>
            <a:r>
              <a:rPr lang="en-GB" sz="2600" dirty="0" err="1"/>
              <a:t>ydynt</a:t>
            </a:r>
            <a:r>
              <a:rPr lang="en-GB" sz="2600" dirty="0"/>
              <a:t> </a:t>
            </a:r>
            <a:r>
              <a:rPr lang="en-GB" sz="2600" dirty="0" err="1"/>
              <a:t>yn</a:t>
            </a:r>
            <a:r>
              <a:rPr lang="en-GB" sz="2600" dirty="0"/>
              <a:t> </a:t>
            </a:r>
            <a:r>
              <a:rPr lang="en-GB" sz="2600" dirty="0" err="1"/>
              <a:t>derbyn</a:t>
            </a:r>
            <a:r>
              <a:rPr lang="en-GB" sz="2600" dirty="0"/>
              <a:t> </a:t>
            </a:r>
            <a:r>
              <a:rPr lang="en-GB" sz="2600" dirty="0" err="1"/>
              <a:t>gofal</a:t>
            </a:r>
            <a:r>
              <a:rPr lang="en-GB" sz="2600" dirty="0"/>
              <a:t> </a:t>
            </a:r>
            <a:r>
              <a:rPr lang="en-GB" sz="2600" dirty="0" err="1"/>
              <a:t>gan</a:t>
            </a:r>
            <a:r>
              <a:rPr lang="en-GB" sz="2600" dirty="0"/>
              <a:t> </a:t>
            </a:r>
            <a:r>
              <a:rPr lang="en-GB" sz="2600" dirty="0" err="1"/>
              <a:t>awdurdod</a:t>
            </a:r>
            <a:r>
              <a:rPr lang="en-GB" sz="2600" dirty="0"/>
              <a:t> </a:t>
            </a:r>
            <a:r>
              <a:rPr lang="en-GB" sz="2600" dirty="0" err="1"/>
              <a:t>lleol</a:t>
            </a:r>
            <a:r>
              <a:rPr lang="en-GB" sz="2600" dirty="0"/>
              <a:t>, </a:t>
            </a:r>
            <a:r>
              <a:rPr lang="en-GB" sz="2600" dirty="0" err="1"/>
              <a:t>yn</a:t>
            </a:r>
            <a:r>
              <a:rPr lang="en-GB" sz="2600" dirty="0"/>
              <a:t> </a:t>
            </a:r>
            <a:r>
              <a:rPr lang="en-GB" sz="2600" dirty="0" err="1"/>
              <a:t>gadael</a:t>
            </a:r>
            <a:r>
              <a:rPr lang="en-GB" sz="2600" dirty="0"/>
              <a:t> </a:t>
            </a:r>
            <a:r>
              <a:rPr lang="en-GB" sz="2600" dirty="0" err="1"/>
              <a:t>gofal</a:t>
            </a:r>
            <a:r>
              <a:rPr lang="en-GB" sz="2600" dirty="0"/>
              <a:t> </a:t>
            </a:r>
            <a:r>
              <a:rPr lang="en-GB" sz="2600" dirty="0" err="1"/>
              <a:t>neu’n</a:t>
            </a:r>
            <a:r>
              <a:rPr lang="en-GB" sz="2600" dirty="0"/>
              <a:t> </a:t>
            </a:r>
            <a:r>
              <a:rPr lang="en-GB" sz="2600" dirty="0" err="1"/>
              <a:t>blentyn</a:t>
            </a:r>
            <a:r>
              <a:rPr lang="en-GB" sz="2600" dirty="0"/>
              <a:t> </a:t>
            </a:r>
            <a:r>
              <a:rPr lang="en-GB" sz="2600" dirty="0" err="1"/>
              <a:t>mewn</a:t>
            </a:r>
            <a:r>
              <a:rPr lang="en-GB" sz="2600" dirty="0"/>
              <a:t> </a:t>
            </a:r>
            <a:r>
              <a:rPr lang="en-GB" sz="2600" dirty="0" err="1"/>
              <a:t>angen</a:t>
            </a:r>
            <a:r>
              <a:rPr lang="en-GB" sz="2600" dirty="0">
                <a:latin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r>
              <a:rPr lang="en-GB" sz="2600" i="1" dirty="0" err="1">
                <a:latin typeface="Calibri" panose="020F0502020204030204" pitchFamily="34" charset="0"/>
              </a:rPr>
              <a:t>Dyfyniad</a:t>
            </a:r>
            <a:r>
              <a:rPr lang="en-GB" sz="2600" i="1" dirty="0">
                <a:latin typeface="Calibri" panose="020F0502020204030204" pitchFamily="34" charset="0"/>
              </a:rPr>
              <a:t> </a:t>
            </a:r>
            <a:r>
              <a:rPr lang="en-GB" sz="2600" i="1" dirty="0" err="1">
                <a:latin typeface="Calibri" panose="020F0502020204030204" pitchFamily="34" charset="0"/>
              </a:rPr>
              <a:t>gan</a:t>
            </a:r>
            <a:r>
              <a:rPr lang="en-GB" sz="2600" i="1" dirty="0">
                <a:latin typeface="Calibri" panose="020F0502020204030204" pitchFamily="34" charset="0"/>
              </a:rPr>
              <a:t> Keith </a:t>
            </a:r>
            <a:r>
              <a:rPr lang="en-GB" sz="2600" i="1" dirty="0" err="1">
                <a:latin typeface="Calibri" panose="020F0502020204030204" pitchFamily="34" charset="0"/>
              </a:rPr>
              <a:t>Towler</a:t>
            </a:r>
            <a:r>
              <a:rPr lang="en-GB" sz="2600" i="1" dirty="0">
                <a:latin typeface="Calibri" panose="020F0502020204030204" pitchFamily="34" charset="0"/>
              </a:rPr>
              <a:t>, </a:t>
            </a:r>
            <a:r>
              <a:rPr lang="en-GB" sz="2600" i="1" dirty="0" err="1">
                <a:latin typeface="Calibri" panose="020F0502020204030204" pitchFamily="34" charset="0"/>
              </a:rPr>
              <a:t>Cyn</a:t>
            </a:r>
            <a:r>
              <a:rPr lang="en-GB" sz="2600" i="1" dirty="0">
                <a:latin typeface="Calibri" panose="020F0502020204030204" pitchFamily="34" charset="0"/>
              </a:rPr>
              <a:t> </a:t>
            </a:r>
            <a:r>
              <a:rPr lang="en-GB" sz="2600" i="1" dirty="0" err="1">
                <a:latin typeface="Calibri" panose="020F0502020204030204" pitchFamily="34" charset="0"/>
              </a:rPr>
              <a:t>Gomisiynydd</a:t>
            </a:r>
            <a:r>
              <a:rPr lang="en-GB" sz="2600" i="1" dirty="0">
                <a:latin typeface="Calibri" panose="020F0502020204030204" pitchFamily="34" charset="0"/>
              </a:rPr>
              <a:t> Plant, a </a:t>
            </a:r>
            <a:r>
              <a:rPr lang="en-GB" sz="2600" i="1" dirty="0" err="1">
                <a:latin typeface="Calibri" panose="020F0502020204030204" pitchFamily="34" charset="0"/>
              </a:rPr>
              <a:t>ddyfynnwyd</a:t>
            </a:r>
            <a:r>
              <a:rPr lang="en-GB" sz="2600" i="1" dirty="0">
                <a:latin typeface="Calibri" panose="020F0502020204030204" pitchFamily="34" charset="0"/>
              </a:rPr>
              <a:t> </a:t>
            </a:r>
            <a:r>
              <a:rPr lang="en-GB" sz="2600" i="1" dirty="0" err="1">
                <a:latin typeface="Calibri" panose="020F0502020204030204" pitchFamily="34" charset="0"/>
              </a:rPr>
              <a:t>yn</a:t>
            </a:r>
            <a:r>
              <a:rPr lang="en-GB" sz="2600" i="1" dirty="0">
                <a:latin typeface="Calibri" panose="020F0502020204030204" pitchFamily="34" charset="0"/>
              </a:rPr>
              <a:t> </a:t>
            </a:r>
            <a:r>
              <a:rPr lang="en-GB" sz="2600" i="1" dirty="0" err="1">
                <a:latin typeface="Calibri" panose="020F0502020204030204" pitchFamily="34" charset="0"/>
              </a:rPr>
              <a:t>Lleisiau</a:t>
            </a:r>
            <a:r>
              <a:rPr lang="en-GB" sz="2600" i="1" dirty="0">
                <a:latin typeface="Calibri" panose="020F0502020204030204" pitchFamily="34" charset="0"/>
              </a:rPr>
              <a:t> Coll</a:t>
            </a:r>
            <a:endParaRPr lang="en-GB" sz="2600" dirty="0">
              <a:latin typeface="Calibri" panose="020F0502020204030204" pitchFamily="34" charset="0"/>
            </a:endParaRPr>
          </a:p>
          <a:p>
            <a:endParaRPr lang="en-GB" sz="10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600" dirty="0" err="1">
                <a:latin typeface="Calibri" panose="020F0502020204030204" pitchFamily="34" charset="0"/>
              </a:rPr>
              <a:t>Cynhaliwyd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adolygiad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strategol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Statudol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Annibynnol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ran </a:t>
            </a:r>
            <a:r>
              <a:rPr lang="en-GB" sz="2600" dirty="0" err="1">
                <a:latin typeface="Calibri" panose="020F0502020204030204" pitchFamily="34" charset="0"/>
              </a:rPr>
              <a:t>Llywodraeth</a:t>
            </a:r>
            <a:r>
              <a:rPr lang="en-GB" sz="2600" dirty="0">
                <a:latin typeface="Calibri" panose="020F0502020204030204" pitchFamily="34" charset="0"/>
              </a:rPr>
              <a:t> Cymru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2014</a:t>
            </a:r>
          </a:p>
          <a:p>
            <a:pPr>
              <a:spcBef>
                <a:spcPts val="1200"/>
              </a:spcBef>
            </a:pPr>
            <a:r>
              <a:rPr lang="en-GB" sz="2600" dirty="0">
                <a:latin typeface="Calibri" panose="020F0502020204030204" pitchFamily="34" charset="0"/>
              </a:rPr>
              <a:t>Grŵp MEGA</a:t>
            </a:r>
          </a:p>
          <a:p>
            <a:pPr>
              <a:spcBef>
                <a:spcPts val="1200"/>
              </a:spcBef>
            </a:pPr>
            <a:r>
              <a:rPr lang="en-GB" sz="2600" dirty="0" err="1"/>
              <a:t>Penododd</a:t>
            </a:r>
            <a:r>
              <a:rPr lang="en-GB" sz="2600" dirty="0"/>
              <a:t> </a:t>
            </a:r>
            <a:r>
              <a:rPr lang="en-GB" sz="2600" dirty="0" err="1"/>
              <a:t>Llywodraeth</a:t>
            </a:r>
            <a:r>
              <a:rPr lang="en-GB" sz="2600" dirty="0"/>
              <a:t> Cymru </a:t>
            </a:r>
            <a:r>
              <a:rPr lang="en-GB" sz="2600" dirty="0" err="1"/>
              <a:t>weithwyr</a:t>
            </a:r>
            <a:r>
              <a:rPr lang="en-GB" sz="2600" dirty="0"/>
              <a:t> </a:t>
            </a:r>
            <a:r>
              <a:rPr lang="en-GB" sz="2600" dirty="0" err="1"/>
              <a:t>proffesiynol</a:t>
            </a:r>
            <a:r>
              <a:rPr lang="en-GB" sz="2600" dirty="0"/>
              <a:t> </a:t>
            </a:r>
            <a:r>
              <a:rPr lang="en-GB" sz="2600" dirty="0" err="1"/>
              <a:t>eiriolaeth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arwain</a:t>
            </a:r>
            <a:r>
              <a:rPr lang="en-GB" sz="2600" dirty="0"/>
              <a:t> </a:t>
            </a:r>
            <a:r>
              <a:rPr lang="en-GB" sz="2600" dirty="0" err="1"/>
              <a:t>ar</a:t>
            </a:r>
            <a:r>
              <a:rPr lang="en-GB" sz="2600" dirty="0"/>
              <a:t> </a:t>
            </a:r>
            <a:r>
              <a:rPr lang="en-GB" sz="2600" dirty="0" err="1"/>
              <a:t>ddatblygiad</a:t>
            </a:r>
            <a:r>
              <a:rPr lang="en-GB" sz="2600" dirty="0"/>
              <a:t> y Dull </a:t>
            </a:r>
            <a:r>
              <a:rPr lang="en-GB" sz="2600" dirty="0" err="1"/>
              <a:t>Cenedlaethol</a:t>
            </a:r>
            <a:r>
              <a:rPr lang="en-GB" sz="2600" dirty="0"/>
              <a:t> </a:t>
            </a:r>
          </a:p>
          <a:p>
            <a:pPr>
              <a:spcBef>
                <a:spcPts val="1200"/>
              </a:spcBef>
            </a:pPr>
            <a:r>
              <a:rPr lang="en-GB" sz="2600" dirty="0" err="1"/>
              <a:t>Sefydlwyd</a:t>
            </a:r>
            <a:r>
              <a:rPr lang="en-GB" sz="2600" dirty="0"/>
              <a:t> a </a:t>
            </a:r>
            <a:r>
              <a:rPr lang="en-GB" sz="2600" dirty="0" err="1"/>
              <a:t>Chadeiriwyd</a:t>
            </a:r>
            <a:r>
              <a:rPr lang="en-GB" sz="2600" dirty="0"/>
              <a:t> Grŵp </a:t>
            </a:r>
            <a:r>
              <a:rPr lang="en-GB" sz="2600" dirty="0" err="1"/>
              <a:t>Gorchwyl</a:t>
            </a:r>
            <a:r>
              <a:rPr lang="en-GB" sz="2600" dirty="0"/>
              <a:t> a </a:t>
            </a:r>
            <a:r>
              <a:rPr lang="en-GB" sz="2600" dirty="0" err="1"/>
              <a:t>Gorffen</a:t>
            </a:r>
            <a:r>
              <a:rPr lang="en-GB" sz="2600" dirty="0"/>
              <a:t> </a:t>
            </a:r>
            <a:r>
              <a:rPr lang="en-GB" sz="2600" dirty="0" err="1"/>
              <a:t>gan</a:t>
            </a:r>
            <a:r>
              <a:rPr lang="en-GB" sz="2600" dirty="0">
                <a:latin typeface="Calibri" panose="020F0502020204030204" pitchFamily="34" charset="0"/>
              </a:rPr>
              <a:t> ADSS Cymru</a:t>
            </a:r>
          </a:p>
          <a:p>
            <a:pPr>
              <a:spcBef>
                <a:spcPts val="1200"/>
              </a:spcBef>
            </a:pPr>
            <a:r>
              <a:rPr lang="en-GB" sz="2600" dirty="0" err="1"/>
              <a:t>Achos</a:t>
            </a:r>
            <a:r>
              <a:rPr lang="en-GB" sz="2600" dirty="0"/>
              <a:t> </a:t>
            </a:r>
            <a:r>
              <a:rPr lang="en-GB" sz="2600" dirty="0" err="1"/>
              <a:t>busnes</a:t>
            </a:r>
            <a:r>
              <a:rPr lang="en-GB" sz="2600" dirty="0"/>
              <a:t> </a:t>
            </a:r>
            <a:r>
              <a:rPr lang="en-GB" sz="2600" dirty="0" err="1"/>
              <a:t>i'r</a:t>
            </a:r>
            <a:r>
              <a:rPr lang="en-GB" sz="2600" dirty="0"/>
              <a:t> </a:t>
            </a:r>
            <a:r>
              <a:rPr lang="en-GB" sz="2600" dirty="0" err="1"/>
              <a:t>Gweinidog</a:t>
            </a:r>
            <a:r>
              <a:rPr lang="en-GB" sz="2600" dirty="0"/>
              <a:t> </a:t>
            </a:r>
            <a:r>
              <a:rPr lang="en-GB" sz="2600" dirty="0" err="1"/>
              <a:t>dros</a:t>
            </a:r>
            <a:r>
              <a:rPr lang="en-GB" sz="2600" dirty="0"/>
              <a:t> Iechyd a </a:t>
            </a:r>
            <a:r>
              <a:rPr lang="en-GB" sz="2600" dirty="0" err="1"/>
              <a:t>Gwasanaethau</a:t>
            </a:r>
            <a:r>
              <a:rPr lang="en-GB" sz="2600" dirty="0"/>
              <a:t> </a:t>
            </a:r>
            <a:r>
              <a:rPr lang="en-GB" sz="2600" dirty="0" err="1"/>
              <a:t>Cymdeithasol</a:t>
            </a:r>
            <a:r>
              <a:rPr lang="en-GB" sz="2600" dirty="0"/>
              <a:t> </a:t>
            </a:r>
          </a:p>
          <a:p>
            <a:pPr>
              <a:spcBef>
                <a:spcPts val="1200"/>
              </a:spcBef>
            </a:pPr>
            <a:r>
              <a:rPr lang="en-GB" sz="2600" dirty="0"/>
              <a:t>ADSS </a:t>
            </a:r>
            <a:r>
              <a:rPr lang="en-GB" sz="2600" dirty="0" err="1"/>
              <a:t>yn</a:t>
            </a:r>
            <a:r>
              <a:rPr lang="en-GB" sz="2600" dirty="0"/>
              <a:t> </a:t>
            </a:r>
            <a:r>
              <a:rPr lang="en-GB" sz="2600" dirty="0" err="1"/>
              <a:t>cymryd</a:t>
            </a:r>
            <a:r>
              <a:rPr lang="en-GB" sz="2600" dirty="0"/>
              <a:t> </a:t>
            </a:r>
            <a:r>
              <a:rPr lang="en-GB" sz="2600" dirty="0" err="1"/>
              <a:t>drosodd</a:t>
            </a:r>
            <a:r>
              <a:rPr lang="en-GB" sz="2600" dirty="0"/>
              <a:t>; </a:t>
            </a:r>
            <a:r>
              <a:rPr lang="en-GB" sz="2600" dirty="0" err="1"/>
              <a:t>penodi</a:t>
            </a:r>
            <a:r>
              <a:rPr lang="en-GB" sz="2600" dirty="0"/>
              <a:t> </a:t>
            </a:r>
            <a:r>
              <a:rPr lang="en-GB" sz="2600" dirty="0" err="1"/>
              <a:t>Rheolwr</a:t>
            </a:r>
            <a:r>
              <a:rPr lang="en-GB" sz="2600" dirty="0"/>
              <a:t> </a:t>
            </a:r>
            <a:r>
              <a:rPr lang="en-GB" sz="2600" dirty="0" err="1"/>
              <a:t>Gweithredu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723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365126"/>
            <a:ext cx="10522527" cy="1037648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Darganfyddiadau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Lleisiau</a:t>
            </a:r>
            <a:r>
              <a:rPr lang="en-GB" b="1" dirty="0">
                <a:latin typeface="Calibri" panose="020F0502020204030204" pitchFamily="34" charset="0"/>
              </a:rPr>
              <a:t> Coll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1620982"/>
            <a:ext cx="10775372" cy="3304310"/>
          </a:xfrm>
        </p:spPr>
        <p:txBody>
          <a:bodyPr>
            <a:normAutofit/>
          </a:bodyPr>
          <a:lstStyle/>
          <a:p>
            <a:r>
              <a:rPr lang="en-GB" dirty="0" err="1"/>
              <a:t>Anghydraddoldeb</a:t>
            </a:r>
            <a:r>
              <a:rPr lang="en-GB" dirty="0"/>
              <a:t> </a:t>
            </a:r>
            <a:r>
              <a:rPr lang="en-GB" dirty="0" err="1"/>
              <a:t>cyllid</a:t>
            </a:r>
            <a:endParaRPr lang="en-GB" dirty="0"/>
          </a:p>
          <a:p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gwybod</a:t>
            </a:r>
            <a:r>
              <a:rPr lang="en-GB" dirty="0"/>
              <a:t> am </a:t>
            </a:r>
            <a:r>
              <a:rPr lang="en-GB" dirty="0" err="1"/>
              <a:t>wahaniaeth</a:t>
            </a:r>
            <a:endParaRPr lang="en-GB" dirty="0"/>
          </a:p>
          <a:p>
            <a:r>
              <a:rPr lang="en-GB" dirty="0" err="1"/>
              <a:t>Meini</a:t>
            </a:r>
            <a:r>
              <a:rPr lang="en-GB" dirty="0"/>
              <a:t> </a:t>
            </a:r>
            <a:r>
              <a:rPr lang="en-GB" dirty="0" err="1"/>
              <a:t>prawf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mynediad</a:t>
            </a:r>
            <a:endParaRPr lang="en-GB" dirty="0"/>
          </a:p>
          <a:p>
            <a:r>
              <a:rPr lang="en-GB" dirty="0" err="1"/>
              <a:t>Materion</a:t>
            </a:r>
            <a:r>
              <a:rPr lang="en-GB" dirty="0"/>
              <a:t>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plant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gwybod</a:t>
            </a:r>
            <a:r>
              <a:rPr lang="en-GB" dirty="0"/>
              <a:t> am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eiriolaeth</a:t>
            </a:r>
            <a:endParaRPr lang="en-GB" dirty="0"/>
          </a:p>
          <a:p>
            <a:r>
              <a:rPr lang="en-GB" dirty="0" err="1"/>
              <a:t>Lefel</a:t>
            </a:r>
            <a:r>
              <a:rPr lang="en-GB" dirty="0"/>
              <a:t> </a:t>
            </a:r>
            <a:r>
              <a:rPr lang="en-GB" dirty="0" err="1"/>
              <a:t>annibyniaeth</a:t>
            </a:r>
            <a:endParaRPr lang="en-GB" dirty="0"/>
          </a:p>
          <a:p>
            <a:pPr marL="0" indent="0">
              <a:spcBef>
                <a:spcPts val="800"/>
              </a:spcBef>
              <a:buNone/>
            </a:pPr>
            <a:r>
              <a:rPr lang="en-GB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073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5" y="602590"/>
            <a:ext cx="10515600" cy="840096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latin typeface="Calibri" panose="020F0502020204030204" pitchFamily="34" charset="0"/>
              </a:rPr>
              <a:t>Pam Dull </a:t>
            </a:r>
            <a:r>
              <a:rPr lang="en-GB" sz="4900" b="1" dirty="0" err="1">
                <a:latin typeface="Calibri" panose="020F0502020204030204" pitchFamily="34" charset="0"/>
              </a:rPr>
              <a:t>Cenedlaethol</a:t>
            </a:r>
            <a:r>
              <a:rPr lang="en-GB" sz="4900" b="1" dirty="0">
                <a:latin typeface="Calibri" panose="020F0502020204030204" pitchFamily="34" charset="0"/>
              </a:rPr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35" y="1442686"/>
            <a:ext cx="10020301" cy="47295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b="1" dirty="0" err="1">
                <a:latin typeface="Calibri" panose="020F0502020204030204" pitchFamily="34" charset="0"/>
              </a:rPr>
              <a:t>Nododd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Lleisiau</a:t>
            </a:r>
            <a:r>
              <a:rPr lang="en-GB" sz="2600" b="1" dirty="0">
                <a:latin typeface="Calibri" panose="020F0502020204030204" pitchFamily="34" charset="0"/>
              </a:rPr>
              <a:t> Coll </a:t>
            </a:r>
            <a:r>
              <a:rPr lang="en-GB" sz="2600" b="1" dirty="0" err="1">
                <a:latin typeface="Calibri" panose="020F0502020204030204" pitchFamily="34" charset="0"/>
              </a:rPr>
              <a:t>nifer</a:t>
            </a:r>
            <a:r>
              <a:rPr lang="en-GB" sz="2600" b="1" dirty="0">
                <a:latin typeface="Calibri" panose="020F0502020204030204" pitchFamily="34" charset="0"/>
              </a:rPr>
              <a:t> o </a:t>
            </a:r>
            <a:r>
              <a:rPr lang="en-GB" sz="2600" b="1" dirty="0" err="1">
                <a:latin typeface="Calibri" panose="020F0502020204030204" pitchFamily="34" charset="0"/>
              </a:rPr>
              <a:t>heriau</a:t>
            </a:r>
            <a:r>
              <a:rPr lang="en-GB" sz="2600" b="1" dirty="0">
                <a:latin typeface="Calibri" panose="020F0502020204030204" pitchFamily="34" charset="0"/>
              </a:rPr>
              <a:t> / </a:t>
            </a:r>
            <a:r>
              <a:rPr lang="en-GB" sz="2600" b="1" dirty="0" err="1">
                <a:latin typeface="Calibri" panose="020F0502020204030204" pitchFamily="34" charset="0"/>
              </a:rPr>
              <a:t>materion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yn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ymwneud</a:t>
            </a:r>
            <a:r>
              <a:rPr lang="en-GB" sz="2600" b="1" dirty="0">
                <a:latin typeface="Calibri" panose="020F0502020204030204" pitchFamily="34" charset="0"/>
              </a:rPr>
              <a:t> â </a:t>
            </a:r>
            <a:r>
              <a:rPr lang="en-GB" sz="2600" b="1" dirty="0" err="1">
                <a:latin typeface="Calibri" panose="020F0502020204030204" pitchFamily="34" charset="0"/>
              </a:rPr>
              <a:t>darparu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eiriolaeth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broffesiynol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annibynnol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latin typeface="Calibri" panose="020F0502020204030204" pitchFamily="34" charset="0"/>
              </a:rPr>
              <a:t>ledled</a:t>
            </a:r>
            <a:r>
              <a:rPr lang="en-GB" sz="2600" b="1" dirty="0">
                <a:latin typeface="Calibri" panose="020F0502020204030204" pitchFamily="34" charset="0"/>
              </a:rPr>
              <a:t> Cymru:</a:t>
            </a:r>
          </a:p>
          <a:p>
            <a:pPr marL="0" indent="0">
              <a:buNone/>
            </a:pPr>
            <a:endParaRPr lang="en-GB" b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u="sng" dirty="0" err="1">
                <a:latin typeface="Calibri" panose="020F0502020204030204" pitchFamily="34" charset="0"/>
              </a:rPr>
              <a:t>Anghysondeb</a:t>
            </a:r>
            <a:r>
              <a:rPr lang="en-GB" b="1" u="sng" dirty="0">
                <a:latin typeface="Calibri" panose="020F0502020204030204" pitchFamily="34" charset="0"/>
              </a:rPr>
              <a:t> a </a:t>
            </a:r>
            <a:r>
              <a:rPr lang="en-GB" b="1" u="sng" dirty="0" err="1">
                <a:latin typeface="Calibri" panose="020F0502020204030204" pitchFamily="34" charset="0"/>
              </a:rPr>
              <a:t>Meini</a:t>
            </a:r>
            <a:r>
              <a:rPr lang="en-GB" b="1" u="sng" dirty="0">
                <a:latin typeface="Calibri" panose="020F0502020204030204" pitchFamily="34" charset="0"/>
              </a:rPr>
              <a:t> </a:t>
            </a:r>
            <a:r>
              <a:rPr lang="en-GB" b="1" u="sng" dirty="0" err="1">
                <a:latin typeface="Calibri" panose="020F0502020204030204" pitchFamily="34" charset="0"/>
              </a:rPr>
              <a:t>Prawf</a:t>
            </a:r>
            <a:endParaRPr lang="en-GB" b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Calibri" panose="020F0502020204030204" pitchFamily="34" charset="0"/>
              </a:rPr>
              <a:t>Cyn</a:t>
            </a:r>
            <a:r>
              <a:rPr lang="en-GB" sz="2400" dirty="0">
                <a:latin typeface="Calibri" panose="020F0502020204030204" pitchFamily="34" charset="0"/>
              </a:rPr>
              <a:t> y Dull </a:t>
            </a:r>
            <a:r>
              <a:rPr lang="en-GB" sz="2400" dirty="0" err="1">
                <a:latin typeface="Calibri" panose="020F0502020204030204" pitchFamily="34" charset="0"/>
              </a:rPr>
              <a:t>Cenedlaethol</a:t>
            </a:r>
            <a:r>
              <a:rPr lang="en-GB" sz="2400" dirty="0">
                <a:latin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</a:rPr>
              <a:t>roedd</a:t>
            </a:r>
            <a:r>
              <a:rPr lang="en-GB" sz="2400" dirty="0">
                <a:latin typeface="Calibri" panose="020F0502020204030204" pitchFamily="34" charset="0"/>
              </a:rPr>
              <a:t> y </a:t>
            </a:r>
            <a:r>
              <a:rPr lang="en-GB" sz="2400" dirty="0" err="1">
                <a:latin typeface="Calibri" panose="020F0502020204030204" pitchFamily="34" charset="0"/>
              </a:rPr>
              <a:t>meini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prawf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ar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gyfer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Eiriolaeth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Annibynnol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Proffesiynol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wahanol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ledled</a:t>
            </a:r>
            <a:r>
              <a:rPr lang="en-GB" sz="2400" dirty="0">
                <a:latin typeface="Calibri" panose="020F0502020204030204" pitchFamily="34" charset="0"/>
              </a:rPr>
              <a:t> Cymru.</a:t>
            </a:r>
          </a:p>
          <a:p>
            <a:pPr marL="0" indent="0">
              <a:buNone/>
            </a:pPr>
            <a:r>
              <a:rPr lang="en-GB" sz="2400" dirty="0" err="1">
                <a:latin typeface="Calibri" panose="020F0502020204030204" pitchFamily="34" charset="0"/>
              </a:rPr>
              <a:t>Os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oes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gan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blentyn</a:t>
            </a:r>
            <a:r>
              <a:rPr lang="en-GB" sz="2400" dirty="0">
                <a:latin typeface="Calibri" panose="020F0502020204030204" pitchFamily="34" charset="0"/>
              </a:rPr>
              <a:t> neu </a:t>
            </a:r>
            <a:r>
              <a:rPr lang="en-GB" sz="2400" dirty="0" err="1">
                <a:latin typeface="Calibri" panose="020F0502020204030204" pitchFamily="34" charset="0"/>
              </a:rPr>
              <a:t>berson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ifanc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weithiwr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cymdeithasol</a:t>
            </a:r>
            <a:r>
              <a:rPr lang="en-GB" sz="2400" dirty="0">
                <a:latin typeface="Calibri" panose="020F0502020204030204" pitchFamily="34" charset="0"/>
              </a:rPr>
              <a:t>, gallant </a:t>
            </a:r>
            <a:r>
              <a:rPr lang="en-GB" sz="2400" dirty="0" err="1">
                <a:latin typeface="Calibri" panose="020F0502020204030204" pitchFamily="34" charset="0"/>
              </a:rPr>
              <a:t>nawr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dderbyn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Eiriolaeth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Annibynnol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Proffesiynol</a:t>
            </a:r>
            <a:r>
              <a:rPr lang="en-GB" sz="2400" dirty="0">
                <a:latin typeface="Calibri" panose="020F0502020204030204" pitchFamily="34" charset="0"/>
              </a:rPr>
              <a:t>. Mae </a:t>
            </a:r>
            <a:r>
              <a:rPr lang="en-GB" sz="2400" dirty="0" err="1">
                <a:latin typeface="Calibri" panose="020F0502020204030204" pitchFamily="34" charset="0"/>
              </a:rPr>
              <a:t>hyn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cynnwys</a:t>
            </a:r>
            <a:r>
              <a:rPr lang="en-GB" sz="2400" dirty="0">
                <a:latin typeface="Calibri" panose="020F0502020204030204" pitchFamily="34" charset="0"/>
              </a:rPr>
              <a:t> plant a </a:t>
            </a:r>
            <a:r>
              <a:rPr lang="en-GB" sz="2400" dirty="0" err="1">
                <a:latin typeface="Calibri" panose="020F0502020204030204" pitchFamily="34" charset="0"/>
              </a:rPr>
              <a:t>phobl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ifanc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sydd</a:t>
            </a:r>
            <a:r>
              <a:rPr lang="en-GB" sz="2400" dirty="0">
                <a:latin typeface="Calibri" panose="020F0502020204030204" pitchFamily="34" charset="0"/>
              </a:rPr>
              <a:t> â </a:t>
            </a:r>
            <a:r>
              <a:rPr lang="en-GB" sz="2400" dirty="0" err="1">
                <a:latin typeface="Calibri" panose="020F0502020204030204" pitchFamily="34" charset="0"/>
              </a:rPr>
              <a:t>chynllun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gofal</a:t>
            </a:r>
            <a:r>
              <a:rPr lang="en-GB" sz="2400" dirty="0">
                <a:latin typeface="Calibri" panose="020F0502020204030204" pitchFamily="34" charset="0"/>
              </a:rPr>
              <a:t> a </a:t>
            </a:r>
            <a:r>
              <a:rPr lang="en-GB" sz="2400" dirty="0" err="1">
                <a:latin typeface="Calibri" panose="020F0502020204030204" pitchFamily="34" charset="0"/>
              </a:rPr>
              <a:t>chymorth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ogystal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â'r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rhai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sy'n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mynd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i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mewn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i</a:t>
            </a:r>
            <a:r>
              <a:rPr lang="en-GB" sz="2400" dirty="0">
                <a:latin typeface="Calibri" panose="020F0502020204030204" pitchFamily="34" charset="0"/>
              </a:rPr>
              <a:t> arena </a:t>
            </a:r>
            <a:r>
              <a:rPr lang="en-GB" sz="2400" dirty="0" err="1">
                <a:latin typeface="Calibri" panose="020F0502020204030204" pitchFamily="34" charset="0"/>
              </a:rPr>
              <a:t>amddiffyn</a:t>
            </a:r>
            <a:r>
              <a:rPr lang="en-GB" sz="2400" dirty="0">
                <a:latin typeface="Calibri" panose="020F0502020204030204" pitchFamily="34" charset="0"/>
              </a:rPr>
              <a:t> plant </a:t>
            </a:r>
            <a:r>
              <a:rPr lang="en-GB" sz="2400" dirty="0" err="1">
                <a:latin typeface="Calibri" panose="020F0502020204030204" pitchFamily="34" charset="0"/>
              </a:rPr>
              <a:t>neu'n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derbyn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gofal</a:t>
            </a:r>
            <a:r>
              <a:rPr lang="en-GB" sz="2400" dirty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2736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7" y="15117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err="1">
                <a:latin typeface="Calibri" panose="020F0502020204030204" pitchFamily="34" charset="0"/>
              </a:rPr>
              <a:t>Loteri</a:t>
            </a:r>
            <a:r>
              <a:rPr lang="en-GB" sz="3200" b="1" dirty="0">
                <a:latin typeface="Calibri" panose="020F0502020204030204" pitchFamily="34" charset="0"/>
              </a:rPr>
              <a:t> Cod Post</a:t>
            </a:r>
          </a:p>
          <a:p>
            <a:pPr marL="0" indent="0" algn="just">
              <a:buNone/>
            </a:pPr>
            <a:r>
              <a:rPr lang="en-GB" dirty="0"/>
              <a:t>Mae </a:t>
            </a:r>
            <a:r>
              <a:rPr lang="en-GB" dirty="0" err="1"/>
              <a:t>anghysondeb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arwain</a:t>
            </a:r>
            <a:r>
              <a:rPr lang="en-GB" dirty="0"/>
              <a:t> at </a:t>
            </a:r>
            <a:r>
              <a:rPr lang="en-GB" dirty="0" err="1"/>
              <a:t>loteri</a:t>
            </a:r>
            <a:r>
              <a:rPr lang="en-GB" dirty="0"/>
              <a:t> cod post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blant</a:t>
            </a:r>
            <a:r>
              <a:rPr lang="en-GB" dirty="0"/>
              <a:t>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. </a:t>
            </a:r>
            <a:r>
              <a:rPr lang="en-GB" dirty="0" err="1"/>
              <a:t>Bydd</a:t>
            </a:r>
            <a:r>
              <a:rPr lang="en-GB" dirty="0"/>
              <a:t> y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darpariaeth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safonedig</a:t>
            </a:r>
            <a:r>
              <a:rPr lang="en-GB" dirty="0"/>
              <a:t>, </a:t>
            </a:r>
            <a:r>
              <a:rPr lang="en-GB" dirty="0" err="1"/>
              <a:t>waeth</a:t>
            </a:r>
            <a:r>
              <a:rPr lang="en-GB" dirty="0"/>
              <a:t> </a:t>
            </a:r>
            <a:r>
              <a:rPr lang="en-GB" dirty="0" err="1"/>
              <a:t>ble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byw</a:t>
            </a:r>
            <a:r>
              <a:rPr lang="en-GB" dirty="0"/>
              <a:t> </a:t>
            </a:r>
            <a:r>
              <a:rPr lang="en-GB" dirty="0" err="1">
                <a:latin typeface="Calibri" panose="020F0502020204030204" pitchFamily="34" charset="0"/>
              </a:rPr>
              <a:t>yng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Nghymru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497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987135"/>
            <a:ext cx="10515600" cy="498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err="1">
                <a:latin typeface="Calibri" panose="020F0502020204030204" pitchFamily="34" charset="0"/>
              </a:rPr>
              <a:t>Lefelau</a:t>
            </a:r>
            <a:r>
              <a:rPr lang="en-GB" sz="3600" b="1" dirty="0">
                <a:latin typeface="Calibri" panose="020F0502020204030204" pitchFamily="34" charset="0"/>
              </a:rPr>
              <a:t> </a:t>
            </a:r>
            <a:r>
              <a:rPr lang="en-GB" sz="3600" b="1" dirty="0" err="1">
                <a:latin typeface="Calibri" panose="020F0502020204030204" pitchFamily="34" charset="0"/>
              </a:rPr>
              <a:t>Cyllido</a:t>
            </a:r>
            <a:endParaRPr lang="en-GB" sz="3600" b="1" dirty="0">
              <a:latin typeface="Calibri" panose="020F0502020204030204" pitchFamily="34" charset="0"/>
            </a:endParaRPr>
          </a:p>
          <a:p>
            <a:r>
              <a:rPr lang="en-GB" sz="2400" dirty="0" err="1"/>
              <a:t>Diffyg</a:t>
            </a:r>
            <a:r>
              <a:rPr lang="en-GB" sz="2400" dirty="0"/>
              <a:t> </a:t>
            </a:r>
            <a:r>
              <a:rPr lang="en-GB" sz="2400" dirty="0" err="1"/>
              <a:t>mecanweithiau</a:t>
            </a:r>
            <a:r>
              <a:rPr lang="en-GB" sz="2400" dirty="0"/>
              <a:t> </a:t>
            </a:r>
            <a:r>
              <a:rPr lang="en-GB" sz="2400" dirty="0" err="1"/>
              <a:t>ariannu</a:t>
            </a:r>
            <a:r>
              <a:rPr lang="en-GB" sz="2400" dirty="0"/>
              <a:t> </a:t>
            </a:r>
            <a:r>
              <a:rPr lang="en-GB" sz="2400" dirty="0" err="1"/>
              <a:t>sefydlog</a:t>
            </a:r>
            <a:r>
              <a:rPr lang="en-GB" sz="2400" dirty="0"/>
              <a:t>. Mae </a:t>
            </a:r>
            <a:r>
              <a:rPr lang="en-GB" sz="2400" dirty="0" err="1"/>
              <a:t>pob</a:t>
            </a:r>
            <a:r>
              <a:rPr lang="en-GB" sz="2400" dirty="0"/>
              <a:t> </a:t>
            </a:r>
            <a:r>
              <a:rPr lang="en-GB" sz="2400" dirty="0" err="1"/>
              <a:t>Awdurdod</a:t>
            </a:r>
            <a:r>
              <a:rPr lang="en-GB" sz="2400" dirty="0"/>
              <a:t> </a:t>
            </a:r>
            <a:r>
              <a:rPr lang="en-GB" sz="2400" dirty="0" err="1"/>
              <a:t>Lleol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penderfynu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lefel</a:t>
            </a:r>
            <a:r>
              <a:rPr lang="en-GB" sz="2400" dirty="0"/>
              <a:t> </a:t>
            </a:r>
            <a:r>
              <a:rPr lang="en-GB" sz="2400" dirty="0" err="1"/>
              <a:t>ariannu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wasanaeth</a:t>
            </a:r>
            <a:r>
              <a:rPr lang="en-GB" sz="2400" dirty="0"/>
              <a:t> </a:t>
            </a:r>
            <a:r>
              <a:rPr lang="en-GB" sz="2400" dirty="0" err="1"/>
              <a:t>eirioli</a:t>
            </a:r>
            <a:r>
              <a:rPr lang="en-GB" sz="24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b="1" dirty="0" err="1">
                <a:latin typeface="Calibri" panose="020F0502020204030204" pitchFamily="34" charset="0"/>
              </a:rPr>
              <a:t>Offeryn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Amrywiaeth</a:t>
            </a:r>
            <a:r>
              <a:rPr lang="en-GB" b="1" dirty="0">
                <a:latin typeface="Calibri" panose="020F0502020204030204" pitchFamily="34" charset="0"/>
              </a:rPr>
              <a:t> a </a:t>
            </a:r>
            <a:r>
              <a:rPr lang="en-GB" b="1" dirty="0" err="1">
                <a:latin typeface="Calibri" panose="020F0502020204030204" pitchFamily="34" charset="0"/>
              </a:rPr>
              <a:t>Lefel</a:t>
            </a:r>
            <a:r>
              <a:rPr lang="en-GB" b="1" dirty="0">
                <a:latin typeface="Calibri" panose="020F0502020204030204" pitchFamily="34" charset="0"/>
              </a:rPr>
              <a:t> - </a:t>
            </a:r>
          </a:p>
          <a:p>
            <a:r>
              <a:rPr lang="en-GB" sz="2400" dirty="0"/>
              <a:t>Mae </a:t>
            </a:r>
            <a:r>
              <a:rPr lang="en-GB" sz="2400" dirty="0" err="1"/>
              <a:t>gwasanaethau</a:t>
            </a:r>
            <a:r>
              <a:rPr lang="en-GB" sz="2400" dirty="0"/>
              <a:t> </a:t>
            </a:r>
            <a:r>
              <a:rPr lang="en-GB" sz="2400" dirty="0" err="1"/>
              <a:t>annibynnol</a:t>
            </a:r>
            <a:r>
              <a:rPr lang="en-GB" sz="2400" dirty="0"/>
              <a:t> ac o </a:t>
            </a:r>
            <a:r>
              <a:rPr lang="en-GB" sz="2400" dirty="0" err="1"/>
              <a:t>ansawdd</a:t>
            </a:r>
            <a:r>
              <a:rPr lang="en-GB" sz="2400" dirty="0"/>
              <a:t> da </a:t>
            </a:r>
            <a:r>
              <a:rPr lang="en-GB" sz="2400" dirty="0" err="1"/>
              <a:t>sydd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gael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rhwydd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gofyn</a:t>
            </a:r>
            <a:r>
              <a:rPr lang="en-GB" sz="2400" dirty="0"/>
              <a:t> am </a:t>
            </a:r>
            <a:r>
              <a:rPr lang="en-GB" sz="2400" dirty="0" err="1"/>
              <a:t>arian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gyd-fynd</a:t>
            </a:r>
            <a:r>
              <a:rPr lang="en-GB" sz="2400" dirty="0"/>
              <a:t> â </a:t>
            </a:r>
            <a:r>
              <a:rPr lang="en-GB" sz="2400" dirty="0" err="1"/>
              <a:t>hyn</a:t>
            </a:r>
            <a:r>
              <a:rPr lang="en-GB" sz="2400" dirty="0"/>
              <a:t>. </a:t>
            </a:r>
            <a:r>
              <a:rPr lang="en-GB" sz="2400" dirty="0" err="1"/>
              <a:t>Mae’r</a:t>
            </a:r>
            <a:r>
              <a:rPr lang="en-GB" sz="2400" dirty="0"/>
              <a:t> Dull </a:t>
            </a:r>
            <a:r>
              <a:rPr lang="en-GB" sz="2400" dirty="0" err="1"/>
              <a:t>Cenedlaethol</a:t>
            </a:r>
            <a:r>
              <a:rPr lang="en-GB" sz="2400" dirty="0"/>
              <a:t> </a:t>
            </a:r>
            <a:r>
              <a:rPr lang="en-GB" sz="2400" dirty="0" err="1"/>
              <a:t>wedi</a:t>
            </a:r>
            <a:r>
              <a:rPr lang="en-GB" sz="2400" dirty="0"/>
              <a:t> </a:t>
            </a:r>
            <a:r>
              <a:rPr lang="en-GB" sz="2400" dirty="0" err="1"/>
              <a:t>datblygu</a:t>
            </a:r>
            <a:r>
              <a:rPr lang="en-GB" sz="2400" dirty="0"/>
              <a:t> “</a:t>
            </a:r>
            <a:r>
              <a:rPr lang="en-GB" sz="2400" dirty="0" err="1"/>
              <a:t>offeryn</a:t>
            </a:r>
            <a:r>
              <a:rPr lang="en-GB" sz="2400" dirty="0"/>
              <a:t> </a:t>
            </a:r>
            <a:r>
              <a:rPr lang="en-GB" sz="2400" dirty="0" err="1"/>
              <a:t>amrywiaeth</a:t>
            </a:r>
            <a:r>
              <a:rPr lang="en-GB" sz="2400" dirty="0"/>
              <a:t> a </a:t>
            </a:r>
            <a:r>
              <a:rPr lang="en-GB" sz="2400" dirty="0" err="1"/>
              <a:t>lefel</a:t>
            </a:r>
            <a:r>
              <a:rPr lang="en-GB" sz="2400" dirty="0"/>
              <a:t>” a all </a:t>
            </a:r>
            <a:r>
              <a:rPr lang="en-GB" sz="2400" dirty="0" err="1"/>
              <a:t>gyfrifo'r</a:t>
            </a:r>
            <a:r>
              <a:rPr lang="en-GB" sz="2400" dirty="0"/>
              <a:t> </a:t>
            </a:r>
            <a:r>
              <a:rPr lang="en-GB" sz="2400" dirty="0" err="1"/>
              <a:t>lefelau</a:t>
            </a:r>
            <a:r>
              <a:rPr lang="en-GB" sz="2400" dirty="0"/>
              <a:t> </a:t>
            </a:r>
            <a:r>
              <a:rPr lang="en-GB" sz="2400" dirty="0" err="1"/>
              <a:t>cyllido</a:t>
            </a:r>
            <a:r>
              <a:rPr lang="en-GB" sz="2400" dirty="0"/>
              <a:t> </a:t>
            </a:r>
            <a:r>
              <a:rPr lang="en-GB" sz="2400" dirty="0" err="1"/>
              <a:t>sy'n</a:t>
            </a:r>
            <a:r>
              <a:rPr lang="en-GB" sz="2400" dirty="0"/>
              <a:t> </a:t>
            </a:r>
            <a:r>
              <a:rPr lang="en-GB" sz="2400" dirty="0" err="1"/>
              <a:t>ofynnol</a:t>
            </a:r>
            <a:r>
              <a:rPr lang="en-GB" sz="2400" dirty="0"/>
              <a:t> </a:t>
            </a:r>
            <a:r>
              <a:rPr lang="en-GB" sz="2400" dirty="0" err="1"/>
              <a:t>fesul</a:t>
            </a:r>
            <a:r>
              <a:rPr lang="en-GB" sz="2400" dirty="0"/>
              <a:t> </a:t>
            </a:r>
            <a:r>
              <a:rPr lang="en-GB" sz="2400" dirty="0" err="1"/>
              <a:t>Awdurdod</a:t>
            </a:r>
            <a:r>
              <a:rPr lang="en-GB" sz="2400" dirty="0"/>
              <a:t> </a:t>
            </a:r>
            <a:r>
              <a:rPr lang="en-GB" sz="2400" dirty="0" err="1"/>
              <a:t>Lleol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gywir</a:t>
            </a:r>
            <a:r>
              <a:rPr lang="en-GB" sz="2400" dirty="0"/>
              <a:t>. </a:t>
            </a:r>
          </a:p>
          <a:p>
            <a:r>
              <a:rPr lang="en-GB" sz="2400" dirty="0" err="1"/>
              <a:t>Mae'n</a:t>
            </a:r>
            <a:r>
              <a:rPr lang="en-GB" sz="2400" dirty="0"/>
              <a:t> </a:t>
            </a:r>
            <a:r>
              <a:rPr lang="en-GB" sz="2400" dirty="0" err="1"/>
              <a:t>seiliedig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oriau</a:t>
            </a:r>
            <a:r>
              <a:rPr lang="en-GB" sz="2400" dirty="0"/>
              <a:t> </a:t>
            </a:r>
            <a:r>
              <a:rPr lang="en-GB" sz="2400" dirty="0" err="1"/>
              <a:t>eiriolaeth</a:t>
            </a:r>
            <a:r>
              <a:rPr lang="en-GB" sz="2400" dirty="0"/>
              <a:t> </a:t>
            </a:r>
            <a:r>
              <a:rPr lang="en-GB" sz="2400" dirty="0" err="1"/>
              <a:t>sy'n</a:t>
            </a:r>
            <a:r>
              <a:rPr lang="en-GB" sz="2400" dirty="0"/>
              <a:t> </a:t>
            </a:r>
            <a:r>
              <a:rPr lang="en-GB" sz="2400" dirty="0" err="1"/>
              <a:t>ystyried</a:t>
            </a:r>
            <a:r>
              <a:rPr lang="en-GB" sz="2400" dirty="0"/>
              <a:t> </a:t>
            </a:r>
            <a:r>
              <a:rPr lang="en-GB" sz="2400" dirty="0" err="1"/>
              <a:t>cyflogau</a:t>
            </a:r>
            <a:r>
              <a:rPr lang="en-GB" sz="2400" dirty="0"/>
              <a:t>, </a:t>
            </a:r>
            <a:r>
              <a:rPr lang="en-GB" sz="2400" dirty="0" err="1"/>
              <a:t>rheoli</a:t>
            </a:r>
            <a:r>
              <a:rPr lang="en-GB" sz="2400" dirty="0"/>
              <a:t>, </a:t>
            </a:r>
            <a:r>
              <a:rPr lang="en-GB" sz="2400" dirty="0" err="1"/>
              <a:t>anghenion</a:t>
            </a:r>
            <a:r>
              <a:rPr lang="en-GB" sz="2400" dirty="0"/>
              <a:t> </a:t>
            </a:r>
            <a:r>
              <a:rPr lang="en-GB" sz="2400" dirty="0" err="1"/>
              <a:t>gweinyddu</a:t>
            </a:r>
            <a:r>
              <a:rPr lang="en-GB" sz="2400" dirty="0"/>
              <a:t>, </a:t>
            </a:r>
            <a:r>
              <a:rPr lang="en-GB" sz="2400" dirty="0" err="1"/>
              <a:t>costau</a:t>
            </a:r>
            <a:r>
              <a:rPr lang="en-GB" sz="2400" dirty="0"/>
              <a:t> </a:t>
            </a:r>
            <a:r>
              <a:rPr lang="en-GB" sz="2400" dirty="0" err="1"/>
              <a:t>rhedeg</a:t>
            </a:r>
            <a:r>
              <a:rPr lang="en-GB" sz="2400" dirty="0"/>
              <a:t>, </a:t>
            </a:r>
            <a:r>
              <a:rPr lang="en-GB" sz="2400" dirty="0" err="1"/>
              <a:t>poblogaethau</a:t>
            </a:r>
            <a:r>
              <a:rPr lang="en-GB" sz="2400" dirty="0"/>
              <a:t> </a:t>
            </a:r>
            <a:r>
              <a:rPr lang="en-GB" sz="2400" dirty="0" err="1"/>
              <a:t>cymwys</a:t>
            </a:r>
            <a:r>
              <a:rPr lang="en-GB" sz="2400" dirty="0"/>
              <a:t>, </a:t>
            </a:r>
            <a:r>
              <a:rPr lang="en-GB" sz="2400" dirty="0" err="1"/>
              <a:t>daearyddiaeth</a:t>
            </a:r>
            <a:r>
              <a:rPr lang="en-GB" sz="2400" dirty="0"/>
              <a:t>. </a:t>
            </a:r>
          </a:p>
          <a:p>
            <a:r>
              <a:rPr lang="en-GB" sz="2400" dirty="0" err="1"/>
              <a:t>Dylai</a:t>
            </a:r>
            <a:r>
              <a:rPr lang="en-GB" sz="2400" dirty="0"/>
              <a:t> </a:t>
            </a:r>
            <a:r>
              <a:rPr lang="en-GB" sz="2400" dirty="0" err="1"/>
              <a:t>sicrhau</a:t>
            </a:r>
            <a:r>
              <a:rPr lang="en-GB" sz="2400" dirty="0"/>
              <a:t> bod </a:t>
            </a:r>
            <a:r>
              <a:rPr lang="en-GB" sz="2400" dirty="0" err="1"/>
              <a:t>pob</a:t>
            </a:r>
            <a:r>
              <a:rPr lang="en-GB" sz="2400" dirty="0"/>
              <a:t> </a:t>
            </a:r>
            <a:r>
              <a:rPr lang="en-GB" sz="2400" dirty="0" err="1"/>
              <a:t>gwasanaeth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ariannu'n</a:t>
            </a:r>
            <a:r>
              <a:rPr lang="en-GB" sz="2400" dirty="0"/>
              <a:t> </a:t>
            </a:r>
            <a:r>
              <a:rPr lang="en-GB" sz="2400" dirty="0" err="1"/>
              <a:t>ddigonol</a:t>
            </a:r>
            <a:r>
              <a:rPr lang="en-GB" sz="2400" dirty="0"/>
              <a:t> ac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hygyrch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blant</a:t>
            </a:r>
            <a:r>
              <a:rPr lang="en-GB" sz="2400" dirty="0"/>
              <a:t> a </a:t>
            </a:r>
            <a:r>
              <a:rPr lang="en-GB" sz="2400" dirty="0" err="1"/>
              <a:t>phobl</a:t>
            </a:r>
            <a:r>
              <a:rPr lang="en-GB" sz="2400" dirty="0"/>
              <a:t> </a:t>
            </a:r>
            <a:r>
              <a:rPr lang="en-GB" sz="2400" dirty="0" err="1"/>
              <a:t>ifanc</a:t>
            </a:r>
            <a:r>
              <a:rPr lang="en-GB" sz="2400" dirty="0">
                <a:latin typeface="Calibri" panose="020F0502020204030204" pitchFamily="34" charset="0"/>
              </a:rPr>
              <a:t>.</a:t>
            </a:r>
          </a:p>
          <a:p>
            <a:endParaRPr lang="en-GB" sz="2400" dirty="0">
              <a:latin typeface="Calibri" panose="020F0502020204030204" pitchFamily="34" charset="0"/>
            </a:endParaRPr>
          </a:p>
          <a:p>
            <a:endParaRPr lang="en-GB" sz="24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0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ychwanegol</a:t>
            </a:r>
            <a:r>
              <a:rPr lang="en-GB" dirty="0"/>
              <a:t> at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offeryn</a:t>
            </a:r>
            <a:r>
              <a:rPr lang="en-GB" dirty="0"/>
              <a:t> </a:t>
            </a:r>
            <a:r>
              <a:rPr lang="en-GB" dirty="0" err="1"/>
              <a:t>amrywiaeth</a:t>
            </a:r>
            <a:r>
              <a:rPr lang="en-GB" dirty="0"/>
              <a:t> a </a:t>
            </a:r>
            <a:r>
              <a:rPr lang="en-GB" dirty="0" err="1"/>
              <a:t>lefel</a:t>
            </a:r>
            <a:r>
              <a:rPr lang="en-GB" dirty="0"/>
              <a:t> ac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cefnogi’r</a:t>
            </a:r>
            <a:r>
              <a:rPr lang="en-GB" dirty="0"/>
              <a:t> Dull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Llywodraeth</a:t>
            </a:r>
            <a:r>
              <a:rPr lang="en-GB" dirty="0"/>
              <a:t> Cymru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  <a:r>
              <a:rPr lang="en-GB" dirty="0" err="1"/>
              <a:t>cyllid</a:t>
            </a:r>
            <a:r>
              <a:rPr lang="en-GB" dirty="0"/>
              <a:t> o £550k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gefnogi</a:t>
            </a:r>
            <a:r>
              <a:rPr lang="en-GB" dirty="0"/>
              <a:t> </a:t>
            </a:r>
            <a:r>
              <a:rPr lang="en-GB" dirty="0" err="1"/>
              <a:t>awdurdodau</a:t>
            </a:r>
            <a:r>
              <a:rPr lang="en-GB" dirty="0"/>
              <a:t> </a:t>
            </a:r>
            <a:r>
              <a:rPr lang="en-GB" dirty="0" err="1"/>
              <a:t>lleol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gyflawni</a:t>
            </a:r>
            <a:r>
              <a:rPr lang="en-GB" dirty="0"/>
              <a:t> “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55848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61" y="15253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err="1">
                <a:latin typeface="Calibri" panose="020F0502020204030204" pitchFamily="34" charset="0"/>
              </a:rPr>
              <a:t>Arfer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Amrywiol</a:t>
            </a:r>
            <a:endParaRPr lang="en-GB" sz="3200" b="1" dirty="0">
              <a:latin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</a:rPr>
              <a:t>Nid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oes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angen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hyfforddiant</a:t>
            </a:r>
            <a:r>
              <a:rPr lang="en-GB" dirty="0">
                <a:latin typeface="Calibri" panose="020F0502020204030204" pitchFamily="34" charset="0"/>
              </a:rPr>
              <a:t> / </a:t>
            </a:r>
            <a:r>
              <a:rPr lang="en-GB" dirty="0" err="1">
                <a:latin typeface="Calibri" panose="020F0502020204030204" pitchFamily="34" charset="0"/>
              </a:rPr>
              <a:t>cymhwyster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safonol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</a:rPr>
              <a:t>hyd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yma</a:t>
            </a:r>
            <a:r>
              <a:rPr lang="en-GB" dirty="0">
                <a:latin typeface="Calibri" panose="020F0502020204030204" pitchFamily="34" charset="0"/>
              </a:rPr>
              <a:t>) </a:t>
            </a:r>
          </a:p>
          <a:p>
            <a:r>
              <a:rPr lang="en-GB" dirty="0" err="1">
                <a:latin typeface="Calibri" panose="020F0502020204030204" pitchFamily="34" charset="0"/>
              </a:rPr>
              <a:t>Nid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pob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/ </a:t>
            </a:r>
            <a:r>
              <a:rPr lang="en-GB" dirty="0" err="1">
                <a:latin typeface="Calibri" panose="020F0502020204030204" pitchFamily="34" charset="0"/>
              </a:rPr>
              <a:t>darparwr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ymgymryd</a:t>
            </a:r>
            <a:r>
              <a:rPr lang="en-GB" dirty="0">
                <a:latin typeface="Calibri" panose="020F0502020204030204" pitchFamily="34" charset="0"/>
              </a:rPr>
              <a:t> ag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Seiliedig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Fater</a:t>
            </a: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b="1" dirty="0" err="1">
                <a:latin typeface="Calibri" panose="020F0502020204030204" pitchFamily="34" charset="0"/>
              </a:rPr>
              <a:t>Heb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wybod</a:t>
            </a:r>
            <a:r>
              <a:rPr lang="en-GB" sz="3200" b="1" dirty="0">
                <a:latin typeface="Calibri" panose="020F0502020204030204" pitchFamily="34" charset="0"/>
              </a:rPr>
              <a:t> am y </a:t>
            </a:r>
            <a:r>
              <a:rPr lang="en-GB" sz="3200" b="1" dirty="0" err="1">
                <a:latin typeface="Calibri" panose="020F0502020204030204" pitchFamily="34" charset="0"/>
              </a:rPr>
              <a:t>gwasanaeth</a:t>
            </a:r>
            <a:r>
              <a:rPr lang="en-GB" sz="3200" b="1" dirty="0">
                <a:latin typeface="Calibri" panose="020F0502020204030204" pitchFamily="34" charset="0"/>
              </a:rPr>
              <a:t> neu </a:t>
            </a:r>
            <a:r>
              <a:rPr lang="en-GB" sz="3200" b="1" dirty="0" err="1">
                <a:latin typeface="Calibri" panose="020F0502020204030204" pitchFamily="34" charset="0"/>
              </a:rPr>
              <a:t>heb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ei</a:t>
            </a: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</a:rPr>
              <a:t>ddefnyddio</a:t>
            </a:r>
            <a:endParaRPr lang="en-GB" sz="3200" b="1" dirty="0">
              <a:latin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aml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</a:t>
            </a:r>
            <a:r>
              <a:rPr lang="en-GB" dirty="0">
                <a:latin typeface="Calibri" panose="020F0502020204030204" pitchFamily="34" charset="0"/>
              </a:rPr>
              <a:t> plant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eglurhad</a:t>
            </a:r>
            <a:r>
              <a:rPr lang="en-GB" dirty="0">
                <a:latin typeface="Calibri" panose="020F0502020204030204" pitchFamily="34" charset="0"/>
              </a:rPr>
              <a:t> am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trwy’r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gweithwyr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cymdeithasol</a:t>
            </a:r>
            <a:r>
              <a:rPr lang="en-GB" dirty="0">
                <a:latin typeface="Calibri" panose="020F0502020204030204" pitchFamily="34" charset="0"/>
              </a:rPr>
              <a:t>, neu </a:t>
            </a:r>
            <a:r>
              <a:rPr lang="en-GB" dirty="0" err="1">
                <a:latin typeface="Calibri" panose="020F0502020204030204" pitchFamily="34" charset="0"/>
              </a:rPr>
              <a:t>drwy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daflen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roddir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unigolyn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wrth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iddynt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fynd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mewn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i'r</a:t>
            </a:r>
            <a:r>
              <a:rPr lang="en-GB" dirty="0">
                <a:latin typeface="Calibri" panose="020F0502020204030204" pitchFamily="34" charset="0"/>
              </a:rPr>
              <a:t> system </a:t>
            </a:r>
            <a:r>
              <a:rPr lang="en-GB" dirty="0" err="1">
                <a:latin typeface="Calibri" panose="020F0502020204030204" pitchFamily="34" charset="0"/>
              </a:rPr>
              <a:t>ofal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800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</a:t>
            </a:r>
            <a:r>
              <a:rPr lang="en-GB" dirty="0" err="1"/>
              <a:t>Atgyfeirio</a:t>
            </a:r>
            <a:r>
              <a:rPr lang="en-GB" dirty="0"/>
              <a:t> at </a:t>
            </a:r>
            <a:r>
              <a:rPr lang="en-GB" dirty="0" err="1"/>
              <a:t>Eiriolaeth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Gall </a:t>
            </a:r>
            <a:r>
              <a:rPr lang="en-GB" dirty="0" err="1"/>
              <a:t>unrhyw</a:t>
            </a:r>
            <a:r>
              <a:rPr lang="en-GB" dirty="0"/>
              <a:t> un </a:t>
            </a:r>
            <a:r>
              <a:rPr lang="en-GB" dirty="0" err="1"/>
              <a:t>atgyfeirio</a:t>
            </a:r>
            <a:r>
              <a:rPr lang="en-GB" dirty="0"/>
              <a:t> at </a:t>
            </a:r>
            <a:r>
              <a:rPr lang="en-GB" dirty="0" err="1"/>
              <a:t>eiriolaeth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gallu</a:t>
            </a:r>
            <a:r>
              <a:rPr lang="en-GB" dirty="0"/>
              <a:t> </a:t>
            </a:r>
            <a:r>
              <a:rPr lang="en-GB" dirty="0" err="1"/>
              <a:t>hunanatgyfeirio</a:t>
            </a:r>
            <a:r>
              <a:rPr lang="en-GB" dirty="0"/>
              <a:t>. </a:t>
            </a:r>
            <a:r>
              <a:rPr lang="en-GB" dirty="0" err="1"/>
              <a:t>Fodd</a:t>
            </a:r>
            <a:r>
              <a:rPr lang="en-GB" dirty="0"/>
              <a:t> </a:t>
            </a:r>
            <a:r>
              <a:rPr lang="en-GB" dirty="0" err="1"/>
              <a:t>bynnag</a:t>
            </a:r>
            <a:r>
              <a:rPr lang="en-GB" dirty="0"/>
              <a:t>, RHAID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neu'r</a:t>
            </a:r>
            <a:r>
              <a:rPr lang="en-GB" dirty="0"/>
              <a:t> 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roi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ganiatad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atgyfeiriad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neu'r</a:t>
            </a:r>
            <a:r>
              <a:rPr lang="en-GB" dirty="0"/>
              <a:t> person </a:t>
            </a:r>
            <a:r>
              <a:rPr lang="en-GB" dirty="0" err="1"/>
              <a:t>ifanc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i="1" dirty="0" err="1"/>
              <a:t>eisiau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eirioli</a:t>
            </a:r>
            <a:r>
              <a:rPr lang="en-GB" dirty="0"/>
              <a:t>. </a:t>
            </a:r>
            <a:r>
              <a:rPr lang="en-GB" dirty="0" err="1"/>
              <a:t>Efallai</a:t>
            </a:r>
            <a:r>
              <a:rPr lang="en-GB" dirty="0"/>
              <a:t> y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i="1" dirty="0" err="1"/>
              <a:t>rhaid</a:t>
            </a:r>
            <a:r>
              <a:rPr lang="en-GB" dirty="0"/>
              <a:t> </a:t>
            </a:r>
            <a:r>
              <a:rPr lang="en-GB" dirty="0" err="1"/>
              <a:t>iddynt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 o </a:t>
            </a:r>
            <a:r>
              <a:rPr lang="en-GB" dirty="0" err="1"/>
              <a:t>wasanaethau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,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bob </a:t>
            </a:r>
            <a:r>
              <a:rPr lang="en-GB" dirty="0" err="1"/>
              <a:t>amser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i="1" dirty="0" err="1"/>
              <a:t>ddewis</a:t>
            </a:r>
            <a:r>
              <a:rPr lang="en-GB" i="1" dirty="0"/>
              <a:t>.</a:t>
            </a:r>
          </a:p>
          <a:p>
            <a:endParaRPr lang="en-GB" sz="1400" i="1" dirty="0"/>
          </a:p>
          <a:p>
            <a:r>
              <a:rPr lang="en-GB" i="1" dirty="0" err="1"/>
              <a:t>Ar</a:t>
            </a:r>
            <a:r>
              <a:rPr lang="en-GB" i="1" dirty="0"/>
              <a:t> </a:t>
            </a:r>
            <a:r>
              <a:rPr lang="en-GB" i="1" dirty="0" err="1"/>
              <a:t>ôl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atgyfeiriad</a:t>
            </a:r>
            <a:r>
              <a:rPr lang="en-GB" i="1" dirty="0"/>
              <a:t> </a:t>
            </a:r>
            <a:r>
              <a:rPr lang="en-GB" i="1" dirty="0" err="1"/>
              <a:t>gael</a:t>
            </a:r>
            <a:r>
              <a:rPr lang="en-GB" i="1" dirty="0"/>
              <a:t>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wneud</a:t>
            </a:r>
            <a:r>
              <a:rPr lang="en-GB" i="1" dirty="0"/>
              <a:t>, gall person </a:t>
            </a:r>
            <a:r>
              <a:rPr lang="en-GB" i="1" dirty="0" err="1"/>
              <a:t>ifanc</a:t>
            </a:r>
            <a:r>
              <a:rPr lang="en-GB" i="1" dirty="0"/>
              <a:t> </a:t>
            </a:r>
            <a:r>
              <a:rPr lang="en-GB" i="1" dirty="0" err="1"/>
              <a:t>ddisgwyl</a:t>
            </a:r>
            <a:r>
              <a:rPr lang="en-GB" i="1" dirty="0"/>
              <a:t> </a:t>
            </a:r>
            <a:r>
              <a:rPr lang="en-GB" i="1" dirty="0" err="1"/>
              <a:t>cael</a:t>
            </a:r>
            <a:r>
              <a:rPr lang="en-GB" i="1" dirty="0"/>
              <a:t>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gysylltu</a:t>
            </a:r>
            <a:r>
              <a:rPr lang="en-GB" i="1" dirty="0"/>
              <a:t> o </a:t>
            </a:r>
            <a:r>
              <a:rPr lang="en-GB" i="1" dirty="0" err="1"/>
              <a:t>fewn</a:t>
            </a:r>
            <a:r>
              <a:rPr lang="en-GB" i="1" dirty="0"/>
              <a:t> 2 </a:t>
            </a:r>
            <a:r>
              <a:rPr lang="en-GB" i="1" dirty="0" err="1"/>
              <a:t>ddiwrnod</a:t>
            </a:r>
            <a:r>
              <a:rPr lang="en-GB" i="1" dirty="0"/>
              <a:t> </a:t>
            </a:r>
            <a:r>
              <a:rPr lang="en-GB" i="1" dirty="0" err="1"/>
              <a:t>a'i</a:t>
            </a:r>
            <a:r>
              <a:rPr lang="en-GB" i="1" dirty="0"/>
              <a:t> weld o </a:t>
            </a:r>
            <a:r>
              <a:rPr lang="en-GB" i="1" dirty="0" err="1"/>
              <a:t>fewn</a:t>
            </a:r>
            <a:r>
              <a:rPr lang="en-GB" i="1" dirty="0"/>
              <a:t> 5 </a:t>
            </a:r>
            <a:r>
              <a:rPr lang="en-GB" i="1" dirty="0" err="1"/>
              <a:t>diwrnod</a:t>
            </a:r>
            <a:r>
              <a:rPr lang="en-GB" i="1" dirty="0"/>
              <a:t> gwaith.</a:t>
            </a:r>
          </a:p>
        </p:txBody>
      </p:sp>
    </p:spTree>
    <p:extLst>
      <p:ext uri="{BB962C8B-B14F-4D97-AF65-F5344CB8AC3E}">
        <p14:creationId xmlns:p14="http://schemas.microsoft.com/office/powerpoint/2010/main" val="123581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394"/>
            <a:ext cx="10515600" cy="1079379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Canlyniadau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Dysgu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186"/>
            <a:ext cx="1033202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700" dirty="0" err="1">
                <a:latin typeface="Calibri" panose="020F0502020204030204" pitchFamily="34" charset="0"/>
              </a:rPr>
              <a:t>Erbyn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diwedd</a:t>
            </a:r>
            <a:r>
              <a:rPr lang="en-GB" sz="2700" dirty="0">
                <a:latin typeface="Calibri" panose="020F0502020204030204" pitchFamily="34" charset="0"/>
              </a:rPr>
              <a:t> y </a:t>
            </a:r>
            <a:r>
              <a:rPr lang="en-GB" sz="2700" dirty="0" err="1">
                <a:latin typeface="Calibri" panose="020F0502020204030204" pitchFamily="34" charset="0"/>
              </a:rPr>
              <a:t>sesiwn</a:t>
            </a:r>
            <a:r>
              <a:rPr lang="en-GB" sz="2700" dirty="0">
                <a:latin typeface="Calibri" panose="020F0502020204030204" pitchFamily="34" charset="0"/>
              </a:rPr>
              <a:t>, </a:t>
            </a:r>
            <a:r>
              <a:rPr lang="en-GB" sz="2700" dirty="0" err="1">
                <a:latin typeface="Calibri" panose="020F0502020204030204" pitchFamily="34" charset="0"/>
              </a:rPr>
              <a:t>dylech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fod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yn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gallu</a:t>
            </a:r>
            <a:endParaRPr lang="en-GB" sz="27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2700" dirty="0">
              <a:latin typeface="Calibri" panose="020F0502020204030204" pitchFamily="34" charset="0"/>
            </a:endParaRPr>
          </a:p>
          <a:p>
            <a:pPr algn="just"/>
            <a:r>
              <a:rPr lang="en-GB" sz="2700" dirty="0" err="1">
                <a:latin typeface="Calibri" panose="020F0502020204030204" pitchFamily="34" charset="0"/>
              </a:rPr>
              <a:t>Deall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rôl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eiriolwr</a:t>
            </a:r>
            <a:r>
              <a:rPr lang="en-GB" sz="2700" dirty="0">
                <a:latin typeface="Calibri" panose="020F0502020204030204" pitchFamily="34" charset="0"/>
              </a:rPr>
              <a:t>, a </a:t>
            </a:r>
            <a:r>
              <a:rPr lang="en-GB" sz="2700" dirty="0" err="1">
                <a:latin typeface="Calibri" panose="020F0502020204030204" pitchFamily="34" charset="0"/>
              </a:rPr>
              <a:t>gwahanol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fathau</a:t>
            </a:r>
            <a:r>
              <a:rPr lang="en-GB" sz="2700" dirty="0">
                <a:latin typeface="Calibri" panose="020F0502020204030204" pitchFamily="34" charset="0"/>
              </a:rPr>
              <a:t> o </a:t>
            </a:r>
            <a:r>
              <a:rPr lang="en-GB" sz="2700" dirty="0" err="1">
                <a:latin typeface="Calibri" panose="020F0502020204030204" pitchFamily="34" charset="0"/>
              </a:rPr>
              <a:t>eiriolaeth</a:t>
            </a:r>
            <a:endParaRPr lang="en-GB" sz="2700" dirty="0">
              <a:latin typeface="Calibri" panose="020F0502020204030204" pitchFamily="34" charset="0"/>
            </a:endParaRPr>
          </a:p>
          <a:p>
            <a:pPr algn="just"/>
            <a:r>
              <a:rPr lang="en-GB" sz="2700" dirty="0" err="1">
                <a:latin typeface="Calibri" panose="020F0502020204030204" pitchFamily="34" charset="0"/>
              </a:rPr>
              <a:t>Deall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yr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hanes</a:t>
            </a:r>
            <a:r>
              <a:rPr lang="en-GB" sz="2700" dirty="0">
                <a:latin typeface="Calibri" panose="020F0502020204030204" pitchFamily="34" charset="0"/>
              </a:rPr>
              <a:t> ac o </a:t>
            </a:r>
            <a:r>
              <a:rPr lang="en-GB" sz="2700" dirty="0" err="1">
                <a:latin typeface="Calibri" panose="020F0502020204030204" pitchFamily="34" charset="0"/>
              </a:rPr>
              <a:t>ble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mae'r</a:t>
            </a:r>
            <a:r>
              <a:rPr lang="en-GB" sz="2700" dirty="0">
                <a:latin typeface="Calibri" panose="020F0502020204030204" pitchFamily="34" charset="0"/>
              </a:rPr>
              <a:t> Dull </a:t>
            </a:r>
            <a:r>
              <a:rPr lang="en-GB" sz="2700" dirty="0" err="1">
                <a:latin typeface="Calibri" panose="020F0502020204030204" pitchFamily="34" charset="0"/>
              </a:rPr>
              <a:t>Cenedlaethol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wedi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dod</a:t>
            </a:r>
            <a:endParaRPr lang="en-GB" sz="2700" dirty="0">
              <a:latin typeface="Calibri" panose="020F0502020204030204" pitchFamily="34" charset="0"/>
            </a:endParaRPr>
          </a:p>
          <a:p>
            <a:pPr algn="just"/>
            <a:r>
              <a:rPr lang="en-GB" sz="2700" dirty="0" err="1">
                <a:latin typeface="Calibri" panose="020F0502020204030204" pitchFamily="34" charset="0"/>
              </a:rPr>
              <a:t>Deall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egwyddorion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trosfwaol</a:t>
            </a:r>
            <a:r>
              <a:rPr lang="en-GB" sz="2700" dirty="0">
                <a:latin typeface="Calibri" panose="020F0502020204030204" pitchFamily="34" charset="0"/>
              </a:rPr>
              <a:t> y Dull </a:t>
            </a:r>
            <a:r>
              <a:rPr lang="en-GB" sz="2700" dirty="0" err="1">
                <a:latin typeface="Calibri" panose="020F0502020204030204" pitchFamily="34" charset="0"/>
              </a:rPr>
              <a:t>Cenedlaethol</a:t>
            </a:r>
            <a:endParaRPr lang="en-GB" sz="2700" dirty="0">
              <a:latin typeface="Calibri" panose="020F0502020204030204" pitchFamily="34" charset="0"/>
            </a:endParaRPr>
          </a:p>
          <a:p>
            <a:pPr algn="just"/>
            <a:r>
              <a:rPr lang="en-GB" sz="2700" dirty="0">
                <a:latin typeface="Calibri" panose="020F0502020204030204" pitchFamily="34" charset="0"/>
              </a:rPr>
              <a:t>Bod </a:t>
            </a:r>
            <a:r>
              <a:rPr lang="en-GB" sz="2700" dirty="0" err="1">
                <a:latin typeface="Calibri" panose="020F0502020204030204" pitchFamily="34" charset="0"/>
              </a:rPr>
              <a:t>yn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ymwybodol</a:t>
            </a:r>
            <a:r>
              <a:rPr lang="en-GB" sz="2700" dirty="0">
                <a:latin typeface="Calibri" panose="020F0502020204030204" pitchFamily="34" charset="0"/>
              </a:rPr>
              <a:t> o bob </a:t>
            </a:r>
            <a:r>
              <a:rPr lang="en-GB" sz="2700" dirty="0" err="1">
                <a:latin typeface="Calibri" panose="020F0502020204030204" pitchFamily="34" charset="0"/>
              </a:rPr>
              <a:t>elfen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o'r</a:t>
            </a:r>
            <a:r>
              <a:rPr lang="en-GB" sz="2700" dirty="0">
                <a:latin typeface="Calibri" panose="020F0502020204030204" pitchFamily="34" charset="0"/>
              </a:rPr>
              <a:t> Dull </a:t>
            </a:r>
            <a:r>
              <a:rPr lang="en-GB" sz="2700" dirty="0" err="1">
                <a:latin typeface="Calibri" panose="020F0502020204030204" pitchFamily="34" charset="0"/>
              </a:rPr>
              <a:t>Cenedlaethol</a:t>
            </a:r>
            <a:r>
              <a:rPr lang="en-GB" sz="2700" dirty="0">
                <a:latin typeface="Calibri" panose="020F0502020204030204" pitchFamily="34" charset="0"/>
              </a:rPr>
              <a:t> a </a:t>
            </a:r>
            <a:r>
              <a:rPr lang="en-GB" sz="2700" dirty="0" err="1">
                <a:latin typeface="Calibri" panose="020F0502020204030204" pitchFamily="34" charset="0"/>
              </a:rPr>
              <a:t>sut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maen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nhw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i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gyd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yn</a:t>
            </a:r>
            <a:r>
              <a:rPr lang="en-GB" sz="2700" dirty="0">
                <a:latin typeface="Calibri" panose="020F0502020204030204" pitchFamily="34" charset="0"/>
              </a:rPr>
              <a:t> </a:t>
            </a:r>
            <a:r>
              <a:rPr lang="en-GB" sz="2700" dirty="0" err="1">
                <a:latin typeface="Calibri" panose="020F0502020204030204" pitchFamily="34" charset="0"/>
              </a:rPr>
              <a:t>cysylltu</a:t>
            </a:r>
            <a:endParaRPr lang="en-GB" sz="2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12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5125"/>
            <a:ext cx="10953750" cy="1006475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Y </a:t>
            </a:r>
            <a:r>
              <a:rPr lang="en-GB" b="1" dirty="0" err="1">
                <a:latin typeface="Calibri" panose="020F0502020204030204" pitchFamily="34" charset="0"/>
              </a:rPr>
              <a:t>Cynnig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Gweithredol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57300"/>
            <a:ext cx="11544300" cy="4805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err="1">
                <a:latin typeface="Calibri" panose="020F0502020204030204" pitchFamily="34" charset="0"/>
              </a:rPr>
              <a:t>Mae'r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Cynnig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Gweithredol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yn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elfen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newydd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i'r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ddarpariaeth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eirioliaeth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statudol</a:t>
            </a:r>
            <a:r>
              <a:rPr lang="en-GB" dirty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" panose="020F0502020204030204" pitchFamily="34" charset="0"/>
              </a:rPr>
              <a:t>Roedd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Lleisiau</a:t>
            </a:r>
            <a:r>
              <a:rPr lang="en-GB" dirty="0">
                <a:latin typeface="Calibri" panose="020F0502020204030204" pitchFamily="34" charset="0"/>
              </a:rPr>
              <a:t> Coll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nodi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i="1" dirty="0">
                <a:latin typeface="Calibri" panose="020F0502020204030204" pitchFamily="34" charset="0"/>
              </a:rPr>
              <a:t>“</a:t>
            </a:r>
            <a:r>
              <a:rPr lang="en-GB" i="1" dirty="0" err="1">
                <a:latin typeface="Calibri" panose="020F0502020204030204" pitchFamily="34" charset="0"/>
              </a:rPr>
              <a:t>na</a:t>
            </a:r>
            <a:r>
              <a:rPr lang="en-GB" i="1" dirty="0">
                <a:latin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</a:rPr>
              <a:t>ddefnyddwyd</a:t>
            </a:r>
            <a:r>
              <a:rPr lang="en-GB" i="1" dirty="0">
                <a:latin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</a:rPr>
              <a:t>gwasanaethau</a:t>
            </a:r>
            <a:r>
              <a:rPr lang="en-GB" i="1" dirty="0">
                <a:latin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</a:rPr>
              <a:t>eiriolaeth</a:t>
            </a:r>
            <a:r>
              <a:rPr lang="en-GB" i="1" dirty="0">
                <a:latin typeface="Calibri" panose="020F0502020204030204" pitchFamily="34" charset="0"/>
              </a:rPr>
              <a:t> neu </a:t>
            </a:r>
            <a:r>
              <a:rPr lang="en-GB" i="1" dirty="0" err="1">
                <a:latin typeface="Calibri" panose="020F0502020204030204" pitchFamily="34" charset="0"/>
              </a:rPr>
              <a:t>na</a:t>
            </a:r>
            <a:r>
              <a:rPr lang="en-GB" i="1" dirty="0">
                <a:latin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</a:rPr>
              <a:t>wyddir</a:t>
            </a:r>
            <a:r>
              <a:rPr lang="en-GB" i="1" dirty="0">
                <a:latin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</a:rPr>
              <a:t>amdano</a:t>
            </a:r>
            <a:r>
              <a:rPr lang="en-GB" i="1" dirty="0">
                <a:latin typeface="Calibri" panose="020F0502020204030204" pitchFamily="34" charset="0"/>
              </a:rPr>
              <a:t>.” </a:t>
            </a:r>
            <a:r>
              <a:rPr lang="en-GB" dirty="0" err="1">
                <a:latin typeface="Calibri" panose="020F0502020204030204" pitchFamily="34" charset="0"/>
              </a:rPr>
              <a:t>Nid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sicrhau</a:t>
            </a:r>
            <a:r>
              <a:rPr lang="en-GB" dirty="0">
                <a:latin typeface="Calibri" panose="020F0502020204030204" pitchFamily="34" charset="0"/>
              </a:rPr>
              <a:t> bod </a:t>
            </a:r>
            <a:r>
              <a:rPr lang="en-GB" dirty="0" err="1">
                <a:latin typeface="Calibri" panose="020F0502020204030204" pitchFamily="34" charset="0"/>
              </a:rPr>
              <a:t>gwasanaethau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ddigon</a:t>
            </a:r>
            <a:r>
              <a:rPr lang="en-GB" dirty="0">
                <a:latin typeface="Calibri" panose="020F0502020204030204" pitchFamily="34" charset="0"/>
              </a:rPr>
              <a:t>. Mae </a:t>
            </a:r>
            <a:r>
              <a:rPr lang="en-GB" dirty="0" err="1">
                <a:latin typeface="Calibri" panose="020F0502020204030204" pitchFamily="34" charset="0"/>
              </a:rPr>
              <a:t>angen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gwrdd</a:t>
            </a:r>
            <a:r>
              <a:rPr lang="en-GB" dirty="0">
                <a:latin typeface="Calibri" panose="020F0502020204030204" pitchFamily="34" charset="0"/>
              </a:rPr>
              <a:t> â </a:t>
            </a:r>
            <a:r>
              <a:rPr lang="en-GB" dirty="0" err="1">
                <a:latin typeface="Calibri" panose="020F0502020204030204" pitchFamily="34" charset="0"/>
              </a:rPr>
              <a:t>phlant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egluro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gwasanaethau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hyn</a:t>
            </a:r>
            <a:r>
              <a:rPr lang="en-GB" dirty="0">
                <a:latin typeface="Calibri" panose="020F0502020204030204" pitchFamily="34" charset="0"/>
              </a:rPr>
              <a:t>. </a:t>
            </a:r>
            <a:r>
              <a:rPr lang="en-GB" dirty="0" err="1">
                <a:latin typeface="Calibri" panose="020F0502020204030204" pitchFamily="34" charset="0"/>
              </a:rPr>
              <a:t>Adroddodd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lleisiau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coll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hynny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</a:rPr>
              <a:t>Mae </a:t>
            </a:r>
            <a:r>
              <a:rPr lang="en-GB" dirty="0" err="1">
                <a:latin typeface="Calibri" panose="020F0502020204030204" pitchFamily="34" charset="0"/>
              </a:rPr>
              <a:t>cael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Cyfarfod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Cynnig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Gweithredol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gyda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phlant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phobl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sicrhau</a:t>
            </a:r>
            <a:r>
              <a:rPr lang="en-GB" dirty="0">
                <a:latin typeface="Calibri" panose="020F0502020204030204" pitchFamily="34" charset="0"/>
              </a:rPr>
              <a:t> bod </a:t>
            </a:r>
            <a:r>
              <a:rPr lang="en-GB" dirty="0" err="1">
                <a:latin typeface="Calibri" panose="020F0502020204030204" pitchFamily="34" charset="0"/>
              </a:rPr>
              <a:t>pobl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gwybod</a:t>
            </a:r>
            <a:r>
              <a:rPr lang="en-GB" dirty="0">
                <a:latin typeface="Calibri" panose="020F0502020204030204" pitchFamily="34" charset="0"/>
              </a:rPr>
              <a:t> pa </a:t>
            </a:r>
            <a:r>
              <a:rPr lang="en-GB" dirty="0" err="1">
                <a:latin typeface="Calibri" panose="020F0502020204030204" pitchFamily="34" charset="0"/>
              </a:rPr>
              <a:t>wasanaethau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sydd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iddynt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beth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hawl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a'u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hawliau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gan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gynnwys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Annibynnol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Proffesiynol</a:t>
            </a:r>
            <a:r>
              <a:rPr lang="en-GB" dirty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cyfarfod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Cynnig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Gweithredol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cynnwys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cyfarfod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dynodedig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rhwng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plentyn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neu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berson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ifanc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ac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eiriolwr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Gall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hyn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ddigwydd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CYN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adolygiad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PDG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gychwynnol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neu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Gynhadledd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AP </a:t>
            </a:r>
            <a:r>
              <a:rPr lang="en-GB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cychwynnol</a:t>
            </a:r>
            <a:r>
              <a:rPr lang="en-GB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 err="1"/>
              <a:t>Isod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meini</a:t>
            </a:r>
            <a:r>
              <a:rPr lang="en-GB" dirty="0"/>
              <a:t> </a:t>
            </a:r>
            <a:r>
              <a:rPr lang="en-GB" dirty="0" err="1"/>
              <a:t>prawf</a:t>
            </a:r>
            <a:r>
              <a:rPr lang="en-GB" dirty="0"/>
              <a:t> </a:t>
            </a:r>
            <a:r>
              <a:rPr lang="en-GB" dirty="0" err="1"/>
              <a:t>cymhwyster</a:t>
            </a:r>
            <a:r>
              <a:rPr lang="en-GB" dirty="0">
                <a:latin typeface="Calibri" panose="020F0502020204030204" pitchFamily="34" charset="0"/>
              </a:rPr>
              <a:t>:</a:t>
            </a:r>
            <a:endParaRPr lang="en-GB" i="1" dirty="0">
              <a:latin typeface="Calibri" panose="020F0502020204030204" pitchFamily="34" charset="0"/>
            </a:endParaRPr>
          </a:p>
          <a:p>
            <a:r>
              <a:rPr lang="en-GB" b="1" i="1" dirty="0" err="1">
                <a:latin typeface="Calibri" panose="020F0502020204030204" pitchFamily="34" charset="0"/>
              </a:rPr>
              <a:t>Plentyn</a:t>
            </a:r>
            <a:r>
              <a:rPr lang="en-GB" b="1" i="1" dirty="0">
                <a:latin typeface="Calibri" panose="020F0502020204030204" pitchFamily="34" charset="0"/>
              </a:rPr>
              <a:t> neu </a:t>
            </a:r>
            <a:r>
              <a:rPr lang="en-GB" b="1" i="1" dirty="0" err="1">
                <a:latin typeface="Calibri" panose="020F0502020204030204" pitchFamily="34" charset="0"/>
              </a:rPr>
              <a:t>berson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ifanc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sy’n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mynd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mewn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i’r</a:t>
            </a:r>
            <a:r>
              <a:rPr lang="en-GB" b="1" i="1" dirty="0">
                <a:latin typeface="Calibri" panose="020F0502020204030204" pitchFamily="34" charset="0"/>
              </a:rPr>
              <a:t> system </a:t>
            </a:r>
            <a:r>
              <a:rPr lang="en-GB" b="1" i="1" dirty="0" err="1">
                <a:latin typeface="Calibri" panose="020F0502020204030204" pitchFamily="34" charset="0"/>
              </a:rPr>
              <a:t>ofal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</a:p>
          <a:p>
            <a:r>
              <a:rPr lang="en-GB" b="1" i="1" dirty="0" err="1">
                <a:latin typeface="Calibri" panose="020F0502020204030204" pitchFamily="34" charset="0"/>
              </a:rPr>
              <a:t>Plentyn</a:t>
            </a:r>
            <a:r>
              <a:rPr lang="en-GB" b="1" i="1" dirty="0">
                <a:latin typeface="Calibri" panose="020F0502020204030204" pitchFamily="34" charset="0"/>
              </a:rPr>
              <a:t> neu </a:t>
            </a:r>
            <a:r>
              <a:rPr lang="en-GB" b="1" i="1" dirty="0" err="1">
                <a:latin typeface="Calibri" panose="020F0502020204030204" pitchFamily="34" charset="0"/>
              </a:rPr>
              <a:t>berson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ifanc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sy’n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mynd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mewn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i’r</a:t>
            </a:r>
            <a:r>
              <a:rPr lang="en-GB" b="1" i="1" dirty="0">
                <a:latin typeface="Calibri" panose="020F0502020204030204" pitchFamily="34" charset="0"/>
              </a:rPr>
              <a:t> arena </a:t>
            </a:r>
            <a:r>
              <a:rPr lang="en-GB" b="1" i="1" dirty="0" err="1">
                <a:latin typeface="Calibri" panose="020F0502020204030204" pitchFamily="34" charset="0"/>
              </a:rPr>
              <a:t>Amddiffyn</a:t>
            </a:r>
            <a:r>
              <a:rPr lang="en-GB" b="1" i="1" dirty="0">
                <a:latin typeface="Calibri" panose="020F0502020204030204" pitchFamily="34" charset="0"/>
              </a:rPr>
              <a:t> Plant (</a:t>
            </a:r>
            <a:r>
              <a:rPr lang="en-GB" b="1" i="1" dirty="0" err="1">
                <a:latin typeface="Calibri" panose="020F0502020204030204" pitchFamily="34" charset="0"/>
              </a:rPr>
              <a:t>cynhadledd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gychwynnol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i’w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gynnal</a:t>
            </a:r>
            <a:r>
              <a:rPr lang="en-GB" b="1" i="1" dirty="0">
                <a:latin typeface="Calibri" panose="020F0502020204030204" pitchFamily="34" charset="0"/>
              </a:rPr>
              <a:t>)</a:t>
            </a:r>
          </a:p>
          <a:p>
            <a:r>
              <a:rPr lang="en-GB" b="1" i="1" dirty="0" err="1">
                <a:latin typeface="Calibri" panose="020F0502020204030204" pitchFamily="34" charset="0"/>
              </a:rPr>
              <a:t>Os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yw’r</a:t>
            </a:r>
            <a:r>
              <a:rPr lang="en-GB" b="1" i="1" dirty="0">
                <a:latin typeface="Calibri" panose="020F0502020204030204" pitchFamily="34" charset="0"/>
              </a:rPr>
              <a:t> person </a:t>
            </a:r>
            <a:r>
              <a:rPr lang="en-GB" b="1" i="1" dirty="0" err="1">
                <a:latin typeface="Calibri" panose="020F0502020204030204" pitchFamily="34" charset="0"/>
              </a:rPr>
              <a:t>ifanc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wedi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rhoi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caniatâd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i'r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cyfarfod</a:t>
            </a:r>
            <a:r>
              <a:rPr lang="en-GB" b="1" i="1" dirty="0">
                <a:latin typeface="Calibri" panose="020F0502020204030204" pitchFamily="34" charset="0"/>
              </a:rPr>
              <a:t> </a:t>
            </a:r>
            <a:r>
              <a:rPr lang="en-GB" b="1" i="1" dirty="0" err="1">
                <a:latin typeface="Calibri" panose="020F0502020204030204" pitchFamily="34" charset="0"/>
              </a:rPr>
              <a:t>ddigwydd</a:t>
            </a:r>
            <a:r>
              <a:rPr lang="en-GB" b="1" i="1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722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995"/>
            <a:ext cx="10740390" cy="531451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Mae </a:t>
            </a:r>
            <a:r>
              <a:rPr lang="en-GB" dirty="0" err="1">
                <a:latin typeface="Calibri" panose="020F0502020204030204" pitchFamily="34" charset="0"/>
              </a:rPr>
              <a:t>gweithiwr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cymdeithasol</a:t>
            </a:r>
            <a:r>
              <a:rPr lang="en-GB" dirty="0">
                <a:latin typeface="Calibri" panose="020F0502020204030204" pitchFamily="34" charset="0"/>
              </a:rPr>
              <a:t> y person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egluro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iddynt</a:t>
            </a:r>
            <a:r>
              <a:rPr lang="en-GB" dirty="0">
                <a:latin typeface="Calibri" panose="020F0502020204030204" pitchFamily="34" charset="0"/>
              </a:rPr>
              <a:t>, ac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gofyn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hoffent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cyfarfod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gydag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mwy</a:t>
            </a:r>
            <a:r>
              <a:rPr lang="en-GB" dirty="0">
                <a:latin typeface="Calibri" panose="020F050202020403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</a:rPr>
              <a:t>wybodaeth</a:t>
            </a: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</a:rPr>
              <a:t>Mae'r</a:t>
            </a:r>
            <a:r>
              <a:rPr lang="en-GB" dirty="0">
                <a:latin typeface="Calibri" panose="020F0502020204030204" pitchFamily="34" charset="0"/>
              </a:rPr>
              <a:t> person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rhoi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caniatâd</a:t>
            </a:r>
            <a:r>
              <a:rPr lang="en-GB" dirty="0">
                <a:latin typeface="Calibri" panose="020F0502020204030204" pitchFamily="34" charset="0"/>
              </a:rPr>
              <a:t> - </a:t>
            </a:r>
            <a:r>
              <a:rPr lang="en-GB" dirty="0" err="1">
                <a:latin typeface="Calibri" panose="020F0502020204030204" pitchFamily="34" charset="0"/>
              </a:rPr>
              <a:t>mae'r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gweithiwr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cymdeithasol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atgyfeirio</a:t>
            </a:r>
            <a:r>
              <a:rPr lang="en-GB" dirty="0">
                <a:latin typeface="Calibri" panose="020F0502020204030204" pitchFamily="34" charset="0"/>
              </a:rPr>
              <a:t> at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</a:rPr>
              <a:t>Yna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mae'r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cwblhau'r</a:t>
            </a:r>
            <a:r>
              <a:rPr lang="en-GB" dirty="0">
                <a:latin typeface="Calibri" panose="020F0502020204030204" pitchFamily="34" charset="0"/>
              </a:rPr>
              <a:t> “</a:t>
            </a:r>
            <a:r>
              <a:rPr lang="en-GB" dirty="0" err="1">
                <a:latin typeface="Calibri" panose="020F0502020204030204" pitchFamily="34" charset="0"/>
              </a:rPr>
              <a:t>Cyfarfod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Cynnig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Gweithredol</a:t>
            </a:r>
            <a:r>
              <a:rPr lang="en-GB" dirty="0"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5507392" y="22827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5507392" y="36727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45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Proses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Gweithredol</a:t>
            </a:r>
            <a:r>
              <a:rPr lang="en-GB" dirty="0"/>
              <a:t>– </a:t>
            </a:r>
            <a:r>
              <a:rPr lang="en-GB" dirty="0" err="1"/>
              <a:t>Ymarfer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Rhowch</a:t>
            </a:r>
            <a:r>
              <a:rPr lang="en-US" dirty="0"/>
              <a:t> y </a:t>
            </a:r>
            <a:r>
              <a:rPr lang="en-US" dirty="0" err="1"/>
              <a:t>cardiau</a:t>
            </a:r>
            <a:r>
              <a:rPr lang="en-US" dirty="0"/>
              <a:t> </a:t>
            </a:r>
            <a:r>
              <a:rPr lang="en-US" dirty="0" err="1"/>
              <a:t>hyn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y </a:t>
            </a:r>
            <a:r>
              <a:rPr lang="en-US" dirty="0" err="1"/>
              <a:t>drefn</a:t>
            </a:r>
            <a:r>
              <a:rPr lang="en-US" dirty="0"/>
              <a:t> </a:t>
            </a:r>
            <a:r>
              <a:rPr lang="en-US" dirty="0" err="1"/>
              <a:t>gywir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gwblhau'r</a:t>
            </a:r>
            <a:r>
              <a:rPr lang="en-US" dirty="0"/>
              <a:t> Broses </a:t>
            </a:r>
            <a:r>
              <a:rPr lang="en-US" dirty="0" err="1"/>
              <a:t>Cynnig</a:t>
            </a:r>
            <a:r>
              <a:rPr lang="en-US" dirty="0"/>
              <a:t> </a:t>
            </a:r>
            <a:r>
              <a:rPr lang="en-US" dirty="0" err="1"/>
              <a:t>Gweithredol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7175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6" y="4146997"/>
            <a:ext cx="10515600" cy="105321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12800" dirty="0">
                <a:latin typeface="Calibri" panose="020F0502020204030204" pitchFamily="34" charset="0"/>
              </a:rPr>
              <a:t>3 - </a:t>
            </a:r>
            <a:r>
              <a:rPr lang="en-GB" sz="12800" dirty="0" err="1">
                <a:latin typeface="Calibri" panose="020F0502020204030204" pitchFamily="34" charset="0"/>
              </a:rPr>
              <a:t>Os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hoffai'r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plentyn</a:t>
            </a:r>
            <a:r>
              <a:rPr lang="en-GB" sz="12800" dirty="0">
                <a:latin typeface="Calibri" panose="020F0502020204030204" pitchFamily="34" charset="0"/>
              </a:rPr>
              <a:t> / person </a:t>
            </a:r>
            <a:r>
              <a:rPr lang="en-GB" sz="12800" dirty="0" err="1">
                <a:latin typeface="Calibri" panose="020F0502020204030204" pitchFamily="34" charset="0"/>
              </a:rPr>
              <a:t>ifanc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gwrdd</a:t>
            </a:r>
            <a:r>
              <a:rPr lang="en-GB" sz="12800" dirty="0">
                <a:latin typeface="Calibri" panose="020F0502020204030204" pitchFamily="34" charset="0"/>
              </a:rPr>
              <a:t> ag </a:t>
            </a:r>
            <a:r>
              <a:rPr lang="en-GB" sz="12800" dirty="0" err="1">
                <a:latin typeface="Calibri" panose="020F0502020204030204" pitchFamily="34" charset="0"/>
              </a:rPr>
              <a:t>eiriolwr</a:t>
            </a:r>
            <a:r>
              <a:rPr lang="en-GB" sz="12800" dirty="0">
                <a:latin typeface="Calibri" panose="020F0502020204030204" pitchFamily="34" charset="0"/>
              </a:rPr>
              <a:t>, </a:t>
            </a:r>
            <a:r>
              <a:rPr lang="en-GB" sz="12800" dirty="0" err="1">
                <a:latin typeface="Calibri" panose="020F0502020204030204" pitchFamily="34" charset="0"/>
              </a:rPr>
              <a:t>dylai'r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gweithiwr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cymdeithasol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wneud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atgyfeiriad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i’r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prosiect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Eiriolaeth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Lleol</a:t>
            </a:r>
            <a:r>
              <a:rPr lang="en-GB" sz="12800" dirty="0">
                <a:latin typeface="Calibri" panose="020F0502020204030204" pitchFamily="34" charset="0"/>
              </a:rPr>
              <a:t>, </a:t>
            </a:r>
            <a:r>
              <a:rPr lang="en-GB" sz="12800" dirty="0" err="1">
                <a:latin typeface="Calibri" panose="020F0502020204030204" pitchFamily="34" charset="0"/>
              </a:rPr>
              <a:t>yn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gofyn</a:t>
            </a:r>
            <a:r>
              <a:rPr lang="en-GB" sz="12800" dirty="0">
                <a:latin typeface="Calibri" panose="020F0502020204030204" pitchFamily="34" charset="0"/>
              </a:rPr>
              <a:t> am </a:t>
            </a:r>
            <a:r>
              <a:rPr lang="en-GB" sz="12800" dirty="0" err="1">
                <a:latin typeface="Calibri" panose="020F0502020204030204" pitchFamily="34" charset="0"/>
              </a:rPr>
              <a:t>gyfarfod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cynnig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gweithredol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gyda'r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plentyn</a:t>
            </a:r>
            <a:r>
              <a:rPr lang="en-GB" sz="12800" dirty="0">
                <a:latin typeface="Calibri" panose="020F0502020204030204" pitchFamily="34" charset="0"/>
              </a:rPr>
              <a:t> / person </a:t>
            </a:r>
            <a:r>
              <a:rPr lang="en-GB" sz="12800" dirty="0" err="1">
                <a:latin typeface="Calibri" panose="020F0502020204030204" pitchFamily="34" charset="0"/>
              </a:rPr>
              <a:t>ifanc</a:t>
            </a:r>
            <a:r>
              <a:rPr lang="en-GB" sz="12800" dirty="0">
                <a:latin typeface="Calibri" panose="020F0502020204030204" pitchFamily="34" charset="0"/>
              </a:rPr>
              <a:t>. </a:t>
            </a:r>
            <a:r>
              <a:rPr lang="en-GB" sz="12800" dirty="0" err="1">
                <a:latin typeface="Calibri" panose="020F0502020204030204" pitchFamily="34" charset="0"/>
              </a:rPr>
              <a:t>Mae'n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b="1" dirty="0" err="1">
                <a:latin typeface="Calibri" panose="020F0502020204030204" pitchFamily="34" charset="0"/>
              </a:rPr>
              <a:t>rhaid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i'r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plentyn</a:t>
            </a:r>
            <a:r>
              <a:rPr lang="en-GB" sz="12800" dirty="0">
                <a:latin typeface="Calibri" panose="020F0502020204030204" pitchFamily="34" charset="0"/>
              </a:rPr>
              <a:t> / person </a:t>
            </a:r>
            <a:r>
              <a:rPr lang="en-GB" sz="12800" dirty="0" err="1">
                <a:latin typeface="Calibri" panose="020F0502020204030204" pitchFamily="34" charset="0"/>
              </a:rPr>
              <a:t>ifanc</a:t>
            </a:r>
            <a:r>
              <a:rPr lang="en-GB" sz="12800" dirty="0">
                <a:latin typeface="Calibri" panose="020F0502020204030204" pitchFamily="34" charset="0"/>
              </a:rPr>
              <a:t>, </a:t>
            </a:r>
            <a:r>
              <a:rPr lang="en-GB" sz="12800" dirty="0" err="1">
                <a:latin typeface="Calibri" panose="020F0502020204030204" pitchFamily="34" charset="0"/>
              </a:rPr>
              <a:t>roi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caniatâd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i'r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atgyfeiriad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gael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ei</a:t>
            </a:r>
            <a:r>
              <a:rPr lang="en-GB" sz="12800" dirty="0">
                <a:latin typeface="Calibri" panose="020F0502020204030204" pitchFamily="34" charset="0"/>
              </a:rPr>
              <a:t> </a:t>
            </a:r>
            <a:r>
              <a:rPr lang="en-GB" sz="12800" dirty="0" err="1">
                <a:latin typeface="Calibri" panose="020F0502020204030204" pitchFamily="34" charset="0"/>
              </a:rPr>
              <a:t>wneud</a:t>
            </a:r>
            <a:r>
              <a:rPr lang="en-GB" sz="12800" dirty="0">
                <a:latin typeface="Calibri" panose="020F0502020204030204" pitchFamily="34" charset="0"/>
              </a:rPr>
              <a:t>. 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4906" y="873050"/>
            <a:ext cx="10719955" cy="1325563"/>
          </a:xfrm>
        </p:spPr>
        <p:txBody>
          <a:bodyPr>
            <a:noAutofit/>
          </a:bodyPr>
          <a:lstStyle/>
          <a:p>
            <a:br>
              <a:rPr lang="en-GB" sz="3200" b="1" dirty="0">
                <a:latin typeface="Calibri" panose="020F0502020204030204" pitchFamily="34" charset="0"/>
              </a:rPr>
            </a:br>
            <a:br>
              <a:rPr lang="en-GB" sz="3200" b="1" dirty="0">
                <a:latin typeface="Calibri" panose="020F0502020204030204" pitchFamily="34" charset="0"/>
              </a:rPr>
            </a:br>
            <a:br>
              <a:rPr lang="en-GB" sz="3200" b="1" dirty="0">
                <a:latin typeface="Calibri" panose="020F0502020204030204" pitchFamily="34" charset="0"/>
              </a:rPr>
            </a:br>
            <a:br>
              <a:rPr lang="en-GB" sz="3200" b="1" dirty="0">
                <a:latin typeface="Calibri" panose="020F0502020204030204" pitchFamily="34" charset="0"/>
              </a:rPr>
            </a:br>
            <a:r>
              <a:rPr lang="en-GB" sz="3200" b="1" dirty="0">
                <a:latin typeface="Calibri" panose="020F0502020204030204" pitchFamily="34" charset="0"/>
              </a:rPr>
              <a:t> </a:t>
            </a:r>
            <a:r>
              <a:rPr lang="en-GB" sz="3200" dirty="0">
                <a:latin typeface="Calibri" panose="020F0502020204030204" pitchFamily="34" charset="0"/>
              </a:rPr>
              <a:t>1</a:t>
            </a:r>
            <a:r>
              <a:rPr lang="en-GB" sz="3200" b="1" dirty="0">
                <a:latin typeface="Calibri" panose="020F0502020204030204" pitchFamily="34" charset="0"/>
              </a:rPr>
              <a:t> - </a:t>
            </a:r>
            <a:r>
              <a:rPr lang="en-GB" sz="3200" dirty="0">
                <a:latin typeface="Calibri" panose="020F0502020204030204" pitchFamily="34" charset="0"/>
              </a:rPr>
              <a:t>Mae </a:t>
            </a:r>
            <a:r>
              <a:rPr lang="en-GB" sz="3200" dirty="0" err="1">
                <a:latin typeface="Calibri" panose="020F0502020204030204" pitchFamily="34" charset="0"/>
              </a:rPr>
              <a:t>plentyn</a:t>
            </a:r>
            <a:r>
              <a:rPr lang="en-GB" sz="3200" dirty="0">
                <a:latin typeface="Calibri" panose="020F0502020204030204" pitchFamily="34" charset="0"/>
              </a:rPr>
              <a:t> / person </a:t>
            </a:r>
            <a:r>
              <a:rPr lang="en-GB" sz="3200" dirty="0" err="1">
                <a:latin typeface="Calibri" panose="020F0502020204030204" pitchFamily="34" charset="0"/>
              </a:rPr>
              <a:t>ifanc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yn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dod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i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mewn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i'r</a:t>
            </a:r>
            <a:r>
              <a:rPr lang="en-GB" sz="3200" dirty="0">
                <a:latin typeface="Calibri" panose="020F0502020204030204" pitchFamily="34" charset="0"/>
              </a:rPr>
              <a:t> system </a:t>
            </a:r>
            <a:r>
              <a:rPr lang="en-GB" sz="3200" dirty="0" err="1">
                <a:latin typeface="Calibri" panose="020F0502020204030204" pitchFamily="34" charset="0"/>
              </a:rPr>
              <a:t>gofal</a:t>
            </a:r>
            <a:r>
              <a:rPr lang="en-GB" sz="3200" dirty="0">
                <a:latin typeface="Calibri" panose="020F0502020204030204" pitchFamily="34" charset="0"/>
              </a:rPr>
              <a:t>, </a:t>
            </a:r>
            <a:r>
              <a:rPr lang="en-GB" sz="3200" dirty="0" err="1">
                <a:latin typeface="Calibri" panose="020F0502020204030204" pitchFamily="34" charset="0"/>
              </a:rPr>
              <a:t>naill</a:t>
            </a:r>
            <a:r>
              <a:rPr lang="en-GB" sz="3200" dirty="0">
                <a:latin typeface="Calibri" panose="020F0502020204030204" pitchFamily="34" charset="0"/>
              </a:rPr>
              <a:t> ai </a:t>
            </a:r>
            <a:r>
              <a:rPr lang="en-GB" sz="3200" dirty="0" err="1">
                <a:latin typeface="Calibri" panose="020F0502020204030204" pitchFamily="34" charset="0"/>
              </a:rPr>
              <a:t>drwy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gael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eu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lletya</a:t>
            </a:r>
            <a:r>
              <a:rPr lang="en-GB" sz="3200" dirty="0">
                <a:latin typeface="Calibri" panose="020F0502020204030204" pitchFamily="34" charset="0"/>
              </a:rPr>
              <a:t> neu </a:t>
            </a:r>
            <a:r>
              <a:rPr lang="en-GB" sz="3200" dirty="0" err="1">
                <a:latin typeface="Calibri" panose="020F0502020204030204" pitchFamily="34" charset="0"/>
              </a:rPr>
              <a:t>trwy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gael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ei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roi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ar</a:t>
            </a:r>
            <a:r>
              <a:rPr lang="en-GB" sz="3200" dirty="0">
                <a:latin typeface="Calibri" panose="020F0502020204030204" pitchFamily="34" charset="0"/>
              </a:rPr>
              <a:t> y </a:t>
            </a:r>
            <a:r>
              <a:rPr lang="en-GB" sz="3200" dirty="0" err="1">
                <a:latin typeface="Calibri" panose="020F0502020204030204" pitchFamily="34" charset="0"/>
              </a:rPr>
              <a:t>Gofrestr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Amddiffyn</a:t>
            </a:r>
            <a:r>
              <a:rPr lang="en-GB" sz="3200" dirty="0">
                <a:latin typeface="Calibri" panose="020F0502020204030204" pitchFamily="34" charset="0"/>
              </a:rPr>
              <a:t> Plan</a:t>
            </a:r>
            <a:br>
              <a:rPr lang="en-GB" sz="3200" dirty="0">
                <a:latin typeface="Calibri" panose="020F0502020204030204" pitchFamily="34" charset="0"/>
              </a:rPr>
            </a:b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>2 -</a:t>
            </a:r>
            <a:r>
              <a:rPr lang="en-GB" sz="3200" dirty="0" err="1">
                <a:latin typeface="Calibri" panose="020F0502020204030204" pitchFamily="34" charset="0"/>
              </a:rPr>
              <a:t>Mae'r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gweithiwr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cymdeithasol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yn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rhoi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gwybod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i'r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plentyn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neu'r</a:t>
            </a:r>
            <a:r>
              <a:rPr lang="en-GB" sz="3200" dirty="0">
                <a:latin typeface="Calibri" panose="020F0502020204030204" pitchFamily="34" charset="0"/>
              </a:rPr>
              <a:t> person </a:t>
            </a:r>
            <a:r>
              <a:rPr lang="en-GB" sz="3200" dirty="0" err="1">
                <a:latin typeface="Calibri" panose="020F0502020204030204" pitchFamily="34" charset="0"/>
              </a:rPr>
              <a:t>ifanc</a:t>
            </a:r>
            <a:r>
              <a:rPr lang="en-GB" sz="3200" dirty="0">
                <a:latin typeface="Calibri" panose="020F0502020204030204" pitchFamily="34" charset="0"/>
              </a:rPr>
              <a:t> am </a:t>
            </a:r>
            <a:r>
              <a:rPr lang="en-GB" sz="3200" dirty="0" err="1">
                <a:latin typeface="Calibri" panose="020F0502020204030204" pitchFamily="34" charset="0"/>
              </a:rPr>
              <a:t>eiriolaeth</a:t>
            </a:r>
            <a:r>
              <a:rPr lang="en-GB" sz="3200" dirty="0">
                <a:latin typeface="Calibri" panose="020F0502020204030204" pitchFamily="34" charset="0"/>
              </a:rPr>
              <a:t> ac </a:t>
            </a:r>
            <a:r>
              <a:rPr lang="en-GB" sz="3200" dirty="0" err="1">
                <a:latin typeface="Calibri" panose="020F0502020204030204" pitchFamily="34" charset="0"/>
              </a:rPr>
              <a:t>yn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cynnig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cyfarfod</a:t>
            </a:r>
            <a:r>
              <a:rPr lang="en-GB" sz="3200" dirty="0">
                <a:latin typeface="Calibri" panose="020F0502020204030204" pitchFamily="34" charset="0"/>
              </a:rPr>
              <a:t> (</a:t>
            </a:r>
            <a:r>
              <a:rPr lang="en-GB" sz="3200" dirty="0" err="1">
                <a:latin typeface="Calibri" panose="020F0502020204030204" pitchFamily="34" charset="0"/>
              </a:rPr>
              <a:t>Cynnig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Gweithredol</a:t>
            </a:r>
            <a:r>
              <a:rPr lang="en-GB" sz="3200" dirty="0">
                <a:latin typeface="Calibri" panose="020F0502020204030204" pitchFamily="34" charset="0"/>
              </a:rPr>
              <a:t>) </a:t>
            </a:r>
            <a:r>
              <a:rPr lang="en-GB" sz="3200" dirty="0" err="1">
                <a:latin typeface="Calibri" panose="020F0502020204030204" pitchFamily="34" charset="0"/>
              </a:rPr>
              <a:t>gyda'u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brosiect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lleol</a:t>
            </a:r>
            <a:r>
              <a:rPr lang="en-GB" sz="3200" dirty="0">
                <a:latin typeface="Calibri" panose="020F0502020204030204" pitchFamily="34" charset="0"/>
              </a:rPr>
              <a:t>.</a:t>
            </a:r>
            <a:br>
              <a:rPr lang="en-GB" sz="3200" b="1" dirty="0">
                <a:latin typeface="Calibri" panose="020F0502020204030204" pitchFamily="34" charset="0"/>
              </a:rPr>
            </a:br>
            <a:r>
              <a:rPr lang="en-GB" sz="3200" b="1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115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055"/>
            <a:ext cx="10515600" cy="53249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4 – </a:t>
            </a:r>
            <a:r>
              <a:rPr lang="en-GB" dirty="0" err="1"/>
              <a:t>Bydd</a:t>
            </a:r>
            <a:r>
              <a:rPr lang="en-GB" dirty="0"/>
              <a:t> y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:</a:t>
            </a:r>
          </a:p>
          <a:p>
            <a:r>
              <a:rPr lang="en-GB" dirty="0" err="1">
                <a:solidFill>
                  <a:prstClr val="black"/>
                </a:solidFill>
              </a:rPr>
              <a:t>Dyrannu'r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atgyfeiriad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eiriolwr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r>
              <a:rPr lang="en-GB" dirty="0" err="1"/>
              <a:t>Cysylltu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/ person </a:t>
            </a:r>
            <a:r>
              <a:rPr lang="en-GB" dirty="0" err="1"/>
              <a:t>ifanc</a:t>
            </a:r>
            <a:r>
              <a:rPr lang="en-GB" dirty="0"/>
              <a:t> a </a:t>
            </a:r>
            <a:r>
              <a:rPr lang="en-GB" dirty="0" err="1"/>
              <a:t>chadarnhau</a:t>
            </a:r>
            <a:r>
              <a:rPr lang="en-GB" dirty="0"/>
              <a:t> </a:t>
            </a:r>
            <a:r>
              <a:rPr lang="en-GB" dirty="0" err="1"/>
              <a:t>caniatâd</a:t>
            </a:r>
            <a:r>
              <a:rPr lang="en-GB" dirty="0"/>
              <a:t> </a:t>
            </a:r>
            <a:r>
              <a:rPr lang="en-GB" dirty="0" err="1"/>
              <a:t>ganddynt</a:t>
            </a:r>
            <a:endParaRPr lang="en-GB" dirty="0"/>
          </a:p>
          <a:p>
            <a:r>
              <a:rPr lang="en-GB" dirty="0" err="1"/>
              <a:t>Cytuno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ddyddiad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ymweliad</a:t>
            </a:r>
            <a:r>
              <a:rPr lang="en-GB" dirty="0"/>
              <a:t>,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amser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lleoliad</a:t>
            </a:r>
            <a:endParaRPr lang="en-GB" dirty="0"/>
          </a:p>
          <a:p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gwybod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atgyfeiriwr</a:t>
            </a:r>
            <a:r>
              <a:rPr lang="en-GB" dirty="0"/>
              <a:t> am y </a:t>
            </a:r>
            <a:r>
              <a:rPr lang="en-GB" dirty="0" err="1"/>
              <a:t>trefniadau</a:t>
            </a:r>
            <a:endParaRPr lang="en-GB" dirty="0"/>
          </a:p>
          <a:p>
            <a:r>
              <a:rPr lang="en-GB" dirty="0" err="1"/>
              <a:t>Symud</a:t>
            </a:r>
            <a:r>
              <a:rPr lang="en-GB" dirty="0"/>
              <a:t> </a:t>
            </a:r>
            <a:r>
              <a:rPr lang="en-GB" dirty="0" err="1"/>
              <a:t>ymlaen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ymweliad</a:t>
            </a:r>
            <a:endParaRPr lang="en-GB" dirty="0"/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sz="3600" dirty="0"/>
              <a:t>Gall y </a:t>
            </a:r>
            <a:r>
              <a:rPr lang="en-GB" sz="3600" dirty="0" err="1"/>
              <a:t>Cynnig</a:t>
            </a:r>
            <a:r>
              <a:rPr lang="en-GB" sz="3600" dirty="0"/>
              <a:t> </a:t>
            </a:r>
            <a:r>
              <a:rPr lang="en-GB" sz="3600" dirty="0" err="1"/>
              <a:t>Gweithredol</a:t>
            </a:r>
            <a:r>
              <a:rPr lang="en-GB" sz="3600" dirty="0"/>
              <a:t> </a:t>
            </a:r>
            <a:r>
              <a:rPr lang="en-GB" sz="3600" dirty="0" err="1"/>
              <a:t>gymryd</a:t>
            </a:r>
            <a:r>
              <a:rPr lang="en-GB" sz="3600" dirty="0"/>
              <a:t> </a:t>
            </a:r>
            <a:r>
              <a:rPr lang="en-GB" sz="3600" dirty="0" err="1"/>
              <a:t>lle</a:t>
            </a:r>
            <a:r>
              <a:rPr lang="en-GB" sz="3600" dirty="0"/>
              <a:t> </a:t>
            </a:r>
            <a:r>
              <a:rPr lang="en-GB" sz="3600" b="1" dirty="0" err="1"/>
              <a:t>cyn</a:t>
            </a:r>
            <a:r>
              <a:rPr lang="en-GB" sz="3600" dirty="0"/>
              <a:t> </a:t>
            </a:r>
            <a:r>
              <a:rPr lang="en-GB" sz="3600" dirty="0" err="1"/>
              <a:t>Adolygiad</a:t>
            </a:r>
            <a:r>
              <a:rPr lang="en-GB" sz="3600" dirty="0"/>
              <a:t> PDG </a:t>
            </a:r>
            <a:r>
              <a:rPr lang="en-GB" sz="3600" dirty="0" err="1"/>
              <a:t>gychwynnol</a:t>
            </a:r>
            <a:r>
              <a:rPr lang="en-GB" sz="3600" dirty="0"/>
              <a:t> neu </a:t>
            </a:r>
            <a:r>
              <a:rPr lang="en-GB" sz="3600" b="1" dirty="0" err="1"/>
              <a:t>cyn</a:t>
            </a:r>
            <a:r>
              <a:rPr lang="en-GB" sz="3600" b="1" dirty="0"/>
              <a:t> </a:t>
            </a:r>
            <a:r>
              <a:rPr lang="en-GB" sz="3600" dirty="0" err="1"/>
              <a:t>Cynhadledd</a:t>
            </a:r>
            <a:r>
              <a:rPr lang="en-GB" sz="3600" dirty="0"/>
              <a:t> AP </a:t>
            </a:r>
            <a:r>
              <a:rPr lang="en-GB" sz="3600" dirty="0" err="1"/>
              <a:t>cychwynnol</a:t>
            </a:r>
            <a:r>
              <a:rPr lang="en-GB" sz="36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396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06" y="914400"/>
            <a:ext cx="9833264" cy="62079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>
                <a:latin typeface="Calibri" panose="020F0502020204030204" pitchFamily="34" charset="0"/>
              </a:rPr>
              <a:t>5 – </a:t>
            </a:r>
            <a:r>
              <a:rPr lang="en-GB" dirty="0" err="1">
                <a:latin typeface="Calibri" panose="020F0502020204030204" pitchFamily="34" charset="0"/>
              </a:rPr>
              <a:t>Mae’r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Cyfarfod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Cynnig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Gweithredol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ael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gynnal</a:t>
            </a:r>
            <a:r>
              <a:rPr lang="en-GB" dirty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dirty="0">
                <a:latin typeface="Calibri" panose="020F0502020204030204" pitchFamily="34" charset="0"/>
              </a:rPr>
              <a:t>6 – </a:t>
            </a:r>
            <a:r>
              <a:rPr lang="en-GB" dirty="0" err="1">
                <a:latin typeface="Calibri" panose="020F0502020204030204" pitchFamily="34" charset="0"/>
              </a:rPr>
              <a:t>Rhoi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gwybod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atgyfeiriwr</a:t>
            </a:r>
            <a:r>
              <a:rPr lang="en-GB" dirty="0">
                <a:latin typeface="Calibri" panose="020F0502020204030204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</a:rPr>
              <a:t>gyda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chaniatâd</a:t>
            </a:r>
            <a:r>
              <a:rPr lang="en-GB" dirty="0">
                <a:latin typeface="Calibri" panose="020F0502020204030204" pitchFamily="34" charset="0"/>
              </a:rPr>
              <a:t> y </a:t>
            </a:r>
            <a:r>
              <a:rPr lang="en-GB" dirty="0" err="1">
                <a:latin typeface="Calibri" panose="020F0502020204030204" pitchFamily="34" charset="0"/>
              </a:rPr>
              <a:t>plentyn</a:t>
            </a:r>
            <a:r>
              <a:rPr lang="en-GB" dirty="0">
                <a:latin typeface="Calibri" panose="020F0502020204030204" pitchFamily="34" charset="0"/>
              </a:rPr>
              <a:t>/person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) </a:t>
            </a:r>
            <a:r>
              <a:rPr lang="en-GB" dirty="0" err="1">
                <a:latin typeface="Calibri" panose="020F0502020204030204" pitchFamily="34" charset="0"/>
              </a:rPr>
              <a:t>o’r</a:t>
            </a:r>
            <a:r>
              <a:rPr lang="en-GB" dirty="0">
                <a:latin typeface="Calibri" panose="020F0502020204030204" pitchFamily="34" charset="0"/>
              </a:rPr>
              <a:t> math o </a:t>
            </a:r>
            <a:r>
              <a:rPr lang="en-GB" dirty="0" err="1">
                <a:latin typeface="Calibri" panose="020F0502020204030204" pitchFamily="34" charset="0"/>
              </a:rPr>
              <a:t>gefnogaeth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sydd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angen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lle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bo’n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berthnasol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enw’r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Annibynnol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Proffesiynol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Dyrannu'r</a:t>
            </a:r>
            <a:r>
              <a:rPr lang="en-GB" dirty="0">
                <a:latin typeface="Calibri" panose="020F0502020204030204" pitchFamily="34" charset="0"/>
              </a:rPr>
              <a:t> mater o </a:t>
            </a:r>
            <a:r>
              <a:rPr lang="en-GB" dirty="0" err="1">
                <a:latin typeface="Calibri" panose="020F0502020204030204" pitchFamily="34" charset="0"/>
              </a:rPr>
              <a:t>fewn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amserlen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gytundebol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Mynd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ymlaen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ddarparu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cefnogaeth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blentyn</a:t>
            </a:r>
            <a:r>
              <a:rPr lang="en-GB" dirty="0">
                <a:latin typeface="Calibri" panose="020F0502020204030204" pitchFamily="34" charset="0"/>
              </a:rPr>
              <a:t> / person </a:t>
            </a:r>
            <a:r>
              <a:rPr lang="en-GB" dirty="0" err="1">
                <a:latin typeface="Calibri" panose="020F0502020204030204" pitchFamily="34" charset="0"/>
              </a:rPr>
              <a:t>ifanc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nes</a:t>
            </a:r>
            <a:r>
              <a:rPr lang="en-GB" dirty="0">
                <a:latin typeface="Calibri" panose="020F0502020204030204" pitchFamily="34" charset="0"/>
              </a:rPr>
              <a:t> bod </a:t>
            </a:r>
            <a:r>
              <a:rPr lang="en-GB" dirty="0" err="1">
                <a:latin typeface="Calibri" panose="020F0502020204030204" pitchFamily="34" charset="0"/>
              </a:rPr>
              <a:t>eu</a:t>
            </a:r>
            <a:r>
              <a:rPr lang="en-GB" dirty="0">
                <a:latin typeface="Calibri" panose="020F0502020204030204" pitchFamily="34" charset="0"/>
              </a:rPr>
              <a:t> mater </a:t>
            </a:r>
            <a:r>
              <a:rPr lang="en-GB" dirty="0" err="1">
                <a:latin typeface="Calibri" panose="020F0502020204030204" pitchFamily="34" charset="0"/>
              </a:rPr>
              <a:t>wedi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ddatrys</a:t>
            </a:r>
            <a:r>
              <a:rPr lang="en-GB" dirty="0">
                <a:latin typeface="Calibri" panose="020F0502020204030204" pitchFamily="34" charset="0"/>
              </a:rPr>
              <a:t> / </a:t>
            </a:r>
            <a:r>
              <a:rPr lang="en-GB" dirty="0" err="1">
                <a:latin typeface="Calibri" panose="020F0502020204030204" pitchFamily="34" charset="0"/>
              </a:rPr>
              <a:t>dod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gasgliad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boddhaol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34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597"/>
            <a:ext cx="10515600" cy="1662546"/>
          </a:xfrm>
        </p:spPr>
        <p:txBody>
          <a:bodyPr>
            <a:normAutofit/>
          </a:bodyPr>
          <a:lstStyle/>
          <a:p>
            <a:r>
              <a:rPr lang="en-GB" sz="3100" dirty="0">
                <a:latin typeface="Calibri" panose="020F0502020204030204" pitchFamily="34" charset="0"/>
              </a:rPr>
              <a:t>7 - </a:t>
            </a:r>
            <a:r>
              <a:rPr lang="en-GB" sz="3100" dirty="0" err="1">
                <a:latin typeface="Calibri" panose="020F0502020204030204" pitchFamily="34" charset="0"/>
              </a:rPr>
              <a:t>Os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i="1" dirty="0" err="1">
                <a:latin typeface="Calibri" panose="020F0502020204030204" pitchFamily="34" charset="0"/>
              </a:rPr>
              <a:t>nad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dirty="0" err="1">
                <a:latin typeface="Calibri" panose="020F0502020204030204" pitchFamily="34" charset="0"/>
              </a:rPr>
              <a:t>yw’r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dirty="0" err="1">
                <a:latin typeface="Calibri" panose="020F0502020204030204" pitchFamily="34" charset="0"/>
              </a:rPr>
              <a:t>plentyn</a:t>
            </a:r>
            <a:r>
              <a:rPr lang="en-GB" sz="3100" dirty="0">
                <a:latin typeface="Calibri" panose="020F0502020204030204" pitchFamily="34" charset="0"/>
              </a:rPr>
              <a:t>/person </a:t>
            </a:r>
            <a:r>
              <a:rPr lang="en-GB" sz="3100" dirty="0" err="1">
                <a:latin typeface="Calibri" panose="020F0502020204030204" pitchFamily="34" charset="0"/>
              </a:rPr>
              <a:t>ifanc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dirty="0" err="1">
                <a:latin typeface="Calibri" panose="020F0502020204030204" pitchFamily="34" charset="0"/>
              </a:rPr>
              <a:t>eisiau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dirty="0" err="1">
                <a:latin typeface="Calibri" panose="020F0502020204030204" pitchFamily="34" charset="0"/>
              </a:rPr>
              <a:t>cefnogaeth</a:t>
            </a:r>
            <a:r>
              <a:rPr lang="en-GB" sz="3100" dirty="0">
                <a:latin typeface="Calibri" panose="020F0502020204030204" pitchFamily="34" charset="0"/>
              </a:rPr>
              <a:t> </a:t>
            </a:r>
            <a:r>
              <a:rPr lang="en-GB" sz="3100" dirty="0" err="1">
                <a:latin typeface="Calibri" panose="020F0502020204030204" pitchFamily="34" charset="0"/>
              </a:rPr>
              <a:t>eiriolaeth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9245"/>
            <a:ext cx="10515600" cy="1094220"/>
          </a:xfrm>
        </p:spPr>
        <p:txBody>
          <a:bodyPr/>
          <a:lstStyle/>
          <a:p>
            <a:r>
              <a:rPr lang="en-GB" dirty="0" err="1">
                <a:solidFill>
                  <a:prstClr val="black"/>
                </a:solidFill>
              </a:rPr>
              <a:t>Rhoi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gwybod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atgyfeiriwr</a:t>
            </a:r>
            <a:r>
              <a:rPr lang="en-GB" dirty="0">
                <a:solidFill>
                  <a:prstClr val="black"/>
                </a:solidFill>
              </a:rPr>
              <a:t> (</a:t>
            </a:r>
            <a:r>
              <a:rPr lang="en-GB" dirty="0" err="1">
                <a:solidFill>
                  <a:prstClr val="black"/>
                </a:solidFill>
              </a:rPr>
              <a:t>gyda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chaniatâd</a:t>
            </a:r>
            <a:r>
              <a:rPr lang="en-GB" dirty="0">
                <a:solidFill>
                  <a:prstClr val="black"/>
                </a:solidFill>
              </a:rPr>
              <a:t> y </a:t>
            </a:r>
            <a:r>
              <a:rPr lang="en-GB" dirty="0" err="1">
                <a:solidFill>
                  <a:prstClr val="black"/>
                </a:solidFill>
              </a:rPr>
              <a:t>plentyn</a:t>
            </a:r>
            <a:r>
              <a:rPr lang="en-GB" dirty="0">
                <a:solidFill>
                  <a:prstClr val="black"/>
                </a:solidFill>
              </a:rPr>
              <a:t>/person </a:t>
            </a:r>
            <a:r>
              <a:rPr lang="en-GB" dirty="0" err="1">
                <a:solidFill>
                  <a:prstClr val="black"/>
                </a:solidFill>
              </a:rPr>
              <a:t>ifanc</a:t>
            </a:r>
            <a:r>
              <a:rPr lang="en-GB" dirty="0">
                <a:solidFill>
                  <a:prstClr val="black"/>
                </a:solidFill>
              </a:rPr>
              <a:t>) am y </a:t>
            </a:r>
            <a:r>
              <a:rPr lang="en-GB" dirty="0" err="1">
                <a:solidFill>
                  <a:prstClr val="black"/>
                </a:solidFill>
              </a:rPr>
              <a:t>canlyniad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321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4" y="157305"/>
            <a:ext cx="10626436" cy="1325563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Cyfarfod</a:t>
            </a:r>
            <a:r>
              <a:rPr lang="en-GB" b="1" dirty="0">
                <a:latin typeface="Calibri" panose="020F0502020204030204" pitchFamily="34" charset="0"/>
              </a:rPr>
              <a:t> y </a:t>
            </a:r>
            <a:r>
              <a:rPr lang="en-GB" b="1" dirty="0" err="1">
                <a:latin typeface="Calibri" panose="020F0502020204030204" pitchFamily="34" charset="0"/>
              </a:rPr>
              <a:t>Cynnig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Gweithredol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4" y="1449755"/>
            <a:ext cx="10626436" cy="4712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u="sng" dirty="0" err="1">
                <a:latin typeface="Calibri" panose="020F0502020204030204" pitchFamily="34" charset="0"/>
              </a:rPr>
              <a:t>Mewn</a:t>
            </a:r>
            <a:r>
              <a:rPr lang="en-GB" sz="2600" u="sng" dirty="0">
                <a:latin typeface="Calibri" panose="020F0502020204030204" pitchFamily="34" charset="0"/>
              </a:rPr>
              <a:t> </a:t>
            </a:r>
            <a:r>
              <a:rPr lang="en-GB" sz="2600" u="sng" dirty="0" err="1">
                <a:latin typeface="Calibri" panose="020F0502020204030204" pitchFamily="34" charset="0"/>
              </a:rPr>
              <a:t>cyfarfod</a:t>
            </a:r>
            <a:r>
              <a:rPr lang="en-GB" sz="2600" u="sng" dirty="0">
                <a:latin typeface="Calibri" panose="020F0502020204030204" pitchFamily="34" charset="0"/>
              </a:rPr>
              <a:t> </a:t>
            </a:r>
            <a:r>
              <a:rPr lang="en-GB" sz="2600" u="sng" dirty="0" err="1">
                <a:latin typeface="Calibri" panose="020F0502020204030204" pitchFamily="34" charset="0"/>
              </a:rPr>
              <a:t>Cynnig</a:t>
            </a:r>
            <a:r>
              <a:rPr lang="en-GB" sz="2600" u="sng" dirty="0">
                <a:latin typeface="Calibri" panose="020F0502020204030204" pitchFamily="34" charset="0"/>
              </a:rPr>
              <a:t> </a:t>
            </a:r>
            <a:r>
              <a:rPr lang="en-GB" sz="2600" u="sng" dirty="0" err="1">
                <a:latin typeface="Calibri" panose="020F0502020204030204" pitchFamily="34" charset="0"/>
              </a:rPr>
              <a:t>Gweithredol</a:t>
            </a:r>
            <a:r>
              <a:rPr lang="en-GB" sz="2600" u="sng" dirty="0">
                <a:latin typeface="Calibri" panose="020F0502020204030204" pitchFamily="34" charset="0"/>
              </a:rPr>
              <a:t>, </a:t>
            </a:r>
            <a:r>
              <a:rPr lang="en-GB" sz="2600" u="sng" dirty="0" err="1">
                <a:latin typeface="Calibri" panose="020F0502020204030204" pitchFamily="34" charset="0"/>
              </a:rPr>
              <a:t>dylid</a:t>
            </a:r>
            <a:r>
              <a:rPr lang="en-GB" sz="2600" u="sng" dirty="0">
                <a:latin typeface="Calibri" panose="020F0502020204030204" pitchFamily="34" charset="0"/>
              </a:rPr>
              <a:t> </a:t>
            </a:r>
            <a:r>
              <a:rPr lang="en-GB" sz="2600" u="sng" dirty="0" err="1">
                <a:latin typeface="Calibri" panose="020F0502020204030204" pitchFamily="34" charset="0"/>
              </a:rPr>
              <a:t>cael</a:t>
            </a:r>
            <a:r>
              <a:rPr lang="en-GB" sz="2600" dirty="0">
                <a:latin typeface="Calibri" panose="020F0502020204030204" pitchFamily="34" charset="0"/>
              </a:rPr>
              <a:t>: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Eglurhad</a:t>
            </a:r>
            <a:r>
              <a:rPr lang="en-GB" sz="2600" dirty="0">
                <a:latin typeface="Calibri" panose="020F0502020204030204" pitchFamily="34" charset="0"/>
              </a:rPr>
              <a:t> o </a:t>
            </a:r>
            <a:r>
              <a:rPr lang="en-GB" sz="2600" dirty="0" err="1">
                <a:latin typeface="Calibri" panose="020F0502020204030204" pitchFamily="34" charset="0"/>
              </a:rPr>
              <a:t>hawliau</a:t>
            </a:r>
            <a:r>
              <a:rPr lang="en-GB" sz="2600" dirty="0">
                <a:latin typeface="Calibri" panose="020F0502020204030204" pitchFamily="34" charset="0"/>
              </a:rPr>
              <a:t> plant - CCUHP ac </a:t>
            </a:r>
            <a:r>
              <a:rPr lang="en-GB" sz="2600" dirty="0" err="1">
                <a:latin typeface="Calibri" panose="020F0502020204030204" pitchFamily="34" charset="0"/>
              </a:rPr>
              <a:t>Erthygl</a:t>
            </a:r>
            <a:r>
              <a:rPr lang="en-GB" sz="2600" dirty="0">
                <a:latin typeface="Calibri" panose="020F0502020204030204" pitchFamily="34" charset="0"/>
              </a:rPr>
              <a:t> 12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Eglurhad</a:t>
            </a:r>
            <a:r>
              <a:rPr lang="en-GB" sz="2600" dirty="0">
                <a:latin typeface="Calibri" panose="020F0502020204030204" pitchFamily="34" charset="0"/>
              </a:rPr>
              <a:t> o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a’r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gwahanol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fathau</a:t>
            </a:r>
            <a:r>
              <a:rPr lang="en-GB" sz="2600" dirty="0">
                <a:latin typeface="Calibri" panose="020F0502020204030204" pitchFamily="34" charset="0"/>
              </a:rPr>
              <a:t> o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(</a:t>
            </a:r>
            <a:r>
              <a:rPr lang="en-GB" sz="2600" dirty="0" err="1">
                <a:latin typeface="Calibri" panose="020F0502020204030204" pitchFamily="34" charset="0"/>
              </a:rPr>
              <a:t>nid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Annibynnol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Proffesiynol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unig</a:t>
            </a:r>
            <a:r>
              <a:rPr lang="en-GB" sz="2600" dirty="0">
                <a:latin typeface="Calibri" panose="020F0502020204030204" pitchFamily="34" charset="0"/>
              </a:rPr>
              <a:t>)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Gwybodaeth</a:t>
            </a:r>
            <a:r>
              <a:rPr lang="en-GB" sz="2600" dirty="0">
                <a:latin typeface="Calibri" panose="020F0502020204030204" pitchFamily="34" charset="0"/>
              </a:rPr>
              <a:t> am y </a:t>
            </a:r>
            <a:r>
              <a:rPr lang="en-GB" sz="2600" dirty="0" err="1">
                <a:latin typeface="Calibri" panose="020F0502020204030204" pitchFamily="34" charset="0"/>
              </a:rPr>
              <a:t>Gwasanaeth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Annibynnol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Proffesiynol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lleol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Gwybodaeth</a:t>
            </a:r>
            <a:r>
              <a:rPr lang="en-GB" sz="2600" dirty="0">
                <a:latin typeface="Calibri" panose="020F0502020204030204" pitchFamily="34" charset="0"/>
              </a:rPr>
              <a:t> am y </a:t>
            </a:r>
            <a:r>
              <a:rPr lang="en-GB" sz="2600" dirty="0" err="1">
                <a:latin typeface="Calibri" panose="020F0502020204030204" pitchFamily="34" charset="0"/>
              </a:rPr>
              <a:t>Comisiynydd</a:t>
            </a:r>
            <a:r>
              <a:rPr lang="en-GB" sz="2600" dirty="0">
                <a:latin typeface="Calibri" panose="020F0502020204030204" pitchFamily="34" charset="0"/>
              </a:rPr>
              <a:t> Plant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Gwybodaeth</a:t>
            </a:r>
            <a:r>
              <a:rPr lang="en-GB" sz="2600" dirty="0">
                <a:latin typeface="Calibri" panose="020F0502020204030204" pitchFamily="34" charset="0"/>
              </a:rPr>
              <a:t> am y </a:t>
            </a:r>
            <a:r>
              <a:rPr lang="en-GB" sz="2600" dirty="0" err="1">
                <a:latin typeface="Calibri" panose="020F0502020204030204" pitchFamily="34" charset="0"/>
              </a:rPr>
              <a:t>llinell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gymorth</a:t>
            </a:r>
            <a:r>
              <a:rPr lang="en-GB" sz="2600" dirty="0">
                <a:latin typeface="Calibri" panose="020F0502020204030204" pitchFamily="34" charset="0"/>
              </a:rPr>
              <a:t> MEIC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Gwybodaeth</a:t>
            </a:r>
            <a:r>
              <a:rPr lang="en-GB" sz="2600" dirty="0">
                <a:latin typeface="Calibri" panose="020F0502020204030204" pitchFamily="34" charset="0"/>
              </a:rPr>
              <a:t> am </a:t>
            </a:r>
            <a:r>
              <a:rPr lang="en-GB" sz="2600" dirty="0" err="1">
                <a:latin typeface="Calibri" panose="020F0502020204030204" pitchFamily="34" charset="0"/>
              </a:rPr>
              <a:t>yr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hawl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gwyno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</a:p>
          <a:p>
            <a:r>
              <a:rPr lang="en-GB" sz="2600" dirty="0" err="1">
                <a:latin typeface="Calibri" panose="020F0502020204030204" pitchFamily="34" charset="0"/>
              </a:rPr>
              <a:t>Eglurhad</a:t>
            </a:r>
            <a:r>
              <a:rPr lang="en-GB" sz="2600" dirty="0">
                <a:latin typeface="Calibri" panose="020F0502020204030204" pitchFamily="34" charset="0"/>
              </a:rPr>
              <a:t> y </a:t>
            </a:r>
            <a:r>
              <a:rPr lang="en-GB" sz="2600" dirty="0" err="1">
                <a:latin typeface="Calibri" panose="020F0502020204030204" pitchFamily="34" charset="0"/>
              </a:rPr>
              <a:t>bydd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eiriolwr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cofnodi</a:t>
            </a:r>
            <a:r>
              <a:rPr lang="en-GB" sz="2600" dirty="0">
                <a:latin typeface="Calibri" panose="020F0502020204030204" pitchFamily="34" charset="0"/>
              </a:rPr>
              <a:t> bod y </a:t>
            </a:r>
            <a:r>
              <a:rPr lang="en-GB" sz="2600" dirty="0" err="1">
                <a:latin typeface="Calibri" panose="020F0502020204030204" pitchFamily="34" charset="0"/>
              </a:rPr>
              <a:t>cyfarfod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wedi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cael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gynnal</a:t>
            </a:r>
            <a:r>
              <a:rPr lang="en-GB" sz="2600" dirty="0">
                <a:latin typeface="Calibri" panose="020F0502020204030204" pitchFamily="34" charset="0"/>
              </a:rPr>
              <a:t>, </a:t>
            </a:r>
            <a:r>
              <a:rPr lang="en-GB" sz="2600" dirty="0" err="1">
                <a:latin typeface="Calibri" panose="020F0502020204030204" pitchFamily="34" charset="0"/>
              </a:rPr>
              <a:t>canlyniad</a:t>
            </a:r>
            <a:r>
              <a:rPr lang="en-GB" sz="2600" dirty="0">
                <a:latin typeface="Calibri" panose="020F0502020204030204" pitchFamily="34" charset="0"/>
              </a:rPr>
              <a:t> y </a:t>
            </a:r>
            <a:r>
              <a:rPr lang="en-GB" sz="2600" dirty="0" err="1">
                <a:latin typeface="Calibri" panose="020F0502020204030204" pitchFamily="34" charset="0"/>
              </a:rPr>
              <a:t>cyfarfod</a:t>
            </a:r>
            <a:r>
              <a:rPr lang="en-GB" sz="2600" dirty="0">
                <a:latin typeface="Calibri" panose="020F0502020204030204" pitchFamily="34" charset="0"/>
              </a:rPr>
              <a:t> (</a:t>
            </a:r>
            <a:r>
              <a:rPr lang="en-GB" sz="2600" dirty="0" err="1">
                <a:latin typeface="Calibri" panose="020F0502020204030204" pitchFamily="34" charset="0"/>
              </a:rPr>
              <a:t>eisiau</a:t>
            </a:r>
            <a:r>
              <a:rPr lang="en-GB" sz="2600" dirty="0">
                <a:latin typeface="Calibri" panose="020F0502020204030204" pitchFamily="34" charset="0"/>
              </a:rPr>
              <a:t>/dim </a:t>
            </a:r>
            <a:r>
              <a:rPr lang="en-GB" sz="2600" dirty="0" err="1">
                <a:latin typeface="Calibri" panose="020F0502020204030204" pitchFamily="34" charset="0"/>
              </a:rPr>
              <a:t>eisiau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/ </a:t>
            </a:r>
            <a:r>
              <a:rPr lang="en-GB" sz="2600" dirty="0" err="1">
                <a:latin typeface="Calibri" panose="020F0502020204030204" pitchFamily="34" charset="0"/>
              </a:rPr>
              <a:t>pwy</a:t>
            </a:r>
            <a:r>
              <a:rPr lang="en-GB" sz="2600" dirty="0">
                <a:latin typeface="Calibri" panose="020F0502020204030204" pitchFamily="34" charset="0"/>
              </a:rPr>
              <a:t> / </a:t>
            </a:r>
            <a:r>
              <a:rPr lang="en-GB" sz="2600" dirty="0" err="1">
                <a:latin typeface="Calibri" panose="020F0502020204030204" pitchFamily="34" charset="0"/>
              </a:rPr>
              <a:t>sut</a:t>
            </a:r>
            <a:r>
              <a:rPr lang="en-GB" sz="2600" dirty="0">
                <a:latin typeface="Calibri" panose="020F0502020204030204" pitchFamily="34" charset="0"/>
              </a:rPr>
              <a:t>) ac y </a:t>
            </a:r>
            <a:r>
              <a:rPr lang="en-GB" sz="2600" dirty="0" err="1">
                <a:latin typeface="Calibri" panose="020F0502020204030204" pitchFamily="34" charset="0"/>
              </a:rPr>
              <a:t>bydd</a:t>
            </a:r>
            <a:r>
              <a:rPr lang="en-GB" sz="2600" dirty="0">
                <a:latin typeface="Calibri" panose="020F0502020204030204" pitchFamily="34" charset="0"/>
              </a:rPr>
              <a:t> y </a:t>
            </a:r>
            <a:r>
              <a:rPr lang="en-GB" sz="2600" dirty="0" err="1">
                <a:latin typeface="Calibri" panose="020F0502020204030204" pitchFamily="34" charset="0"/>
              </a:rPr>
              <a:t>manylion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hyn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cael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cofnodi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nôl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i’r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Awdurdod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Lleol</a:t>
            </a:r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56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18" y="365125"/>
            <a:ext cx="10882782" cy="798657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Llinell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Gymorth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Meic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018" y="1287698"/>
            <a:ext cx="1109071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600" dirty="0" err="1">
                <a:latin typeface="Calibri" panose="020F0502020204030204" pitchFamily="34" charset="0"/>
              </a:rPr>
              <a:t>Cyflwynodd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ProMo</a:t>
            </a:r>
            <a:r>
              <a:rPr lang="en-GB" sz="2600" dirty="0">
                <a:latin typeface="Calibri" panose="020F0502020204030204" pitchFamily="34" charset="0"/>
              </a:rPr>
              <a:t>-Cymru </a:t>
            </a:r>
            <a:r>
              <a:rPr lang="en-GB" sz="2600" dirty="0" err="1">
                <a:latin typeface="Calibri" panose="020F0502020204030204" pitchFamily="34" charset="0"/>
              </a:rPr>
              <a:t>llinell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gymorth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gyffredinol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llwyddiannus</a:t>
            </a:r>
            <a:r>
              <a:rPr lang="en-GB" sz="2600" dirty="0">
                <a:latin typeface="Calibri" panose="020F0502020204030204" pitchFamily="34" charset="0"/>
              </a:rPr>
              <a:t> – y </a:t>
            </a:r>
            <a:r>
              <a:rPr lang="en-GB" sz="2600" dirty="0" err="1">
                <a:latin typeface="Calibri" panose="020F0502020204030204" pitchFamily="34" charset="0"/>
              </a:rPr>
              <a:t>cyntaf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o’i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fath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y DU </a:t>
            </a:r>
            <a:r>
              <a:rPr lang="en-GB" sz="2600" dirty="0" err="1">
                <a:latin typeface="Calibri" panose="020F0502020204030204" pitchFamily="34" charset="0"/>
              </a:rPr>
              <a:t>sy’n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cael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ei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ariannu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gan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Lywodraeth</a:t>
            </a:r>
            <a:r>
              <a:rPr lang="en-GB" sz="2600" dirty="0">
                <a:latin typeface="Calibri" panose="020F0502020204030204" pitchFamily="34" charset="0"/>
              </a:rPr>
              <a:t> Cymru. </a:t>
            </a:r>
            <a:r>
              <a:rPr lang="en-GB" sz="2600" dirty="0" err="1">
                <a:latin typeface="Calibri" panose="020F0502020204030204" pitchFamily="34" charset="0"/>
              </a:rPr>
              <a:t>Wedi’i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sefydlu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2010, </a:t>
            </a:r>
            <a:r>
              <a:rPr lang="en-GB" sz="2600" dirty="0" err="1">
                <a:latin typeface="Calibri" panose="020F0502020204030204" pitchFamily="34" charset="0"/>
              </a:rPr>
              <a:t>mae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Meic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yno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fel</a:t>
            </a:r>
            <a:r>
              <a:rPr lang="en-GB" sz="2600" dirty="0">
                <a:latin typeface="Calibri" panose="020F0502020204030204" pitchFamily="34" charset="0"/>
              </a:rPr>
              <a:t> “</a:t>
            </a:r>
            <a:r>
              <a:rPr lang="en-GB" sz="2600" dirty="0" err="1">
                <a:latin typeface="Calibri" panose="020F0502020204030204" pitchFamily="34" charset="0"/>
              </a:rPr>
              <a:t>rhywun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dy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ochr</a:t>
            </a:r>
            <a:r>
              <a:rPr lang="en-GB" sz="2600" dirty="0">
                <a:latin typeface="Calibri" panose="020F0502020204030204" pitchFamily="34" charset="0"/>
              </a:rPr>
              <a:t>” ac </a:t>
            </a:r>
            <a:r>
              <a:rPr lang="en-GB" sz="2600" dirty="0" err="1">
                <a:latin typeface="Calibri" panose="020F0502020204030204" pitchFamily="34" charset="0"/>
              </a:rPr>
              <a:t>yn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adnodd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gwybodaeth</a:t>
            </a:r>
            <a:r>
              <a:rPr lang="en-GB" sz="2600" dirty="0">
                <a:latin typeface="Calibri" panose="020F0502020204030204" pitchFamily="34" charset="0"/>
              </a:rPr>
              <a:t>, </a:t>
            </a:r>
            <a:r>
              <a:rPr lang="en-GB" sz="2600" dirty="0" err="1">
                <a:latin typeface="Calibri" panose="020F0502020204030204" pitchFamily="34" charset="0"/>
              </a:rPr>
              <a:t>cyngor</a:t>
            </a:r>
            <a:r>
              <a:rPr lang="en-GB" sz="2600" dirty="0">
                <a:latin typeface="Calibri" panose="020F0502020204030204" pitchFamily="34" charset="0"/>
              </a:rPr>
              <a:t> ac </a:t>
            </a:r>
            <a:r>
              <a:rPr lang="en-GB" sz="2600" dirty="0" err="1">
                <a:latin typeface="Calibri" panose="020F0502020204030204" pitchFamily="34" charset="0"/>
              </a:rPr>
              <a:t>eiriolaeth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arweiniol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yng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Nghymru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blant</a:t>
            </a:r>
            <a:r>
              <a:rPr lang="en-GB" sz="2600" dirty="0">
                <a:latin typeface="Calibri" panose="020F0502020204030204" pitchFamily="34" charset="0"/>
              </a:rPr>
              <a:t> a </a:t>
            </a:r>
            <a:r>
              <a:rPr lang="en-GB" sz="2600" dirty="0" err="1">
                <a:latin typeface="Calibri" panose="020F0502020204030204" pitchFamily="34" charset="0"/>
              </a:rPr>
              <a:t>phobl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ifanc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hyd</a:t>
            </a:r>
            <a:r>
              <a:rPr lang="en-GB" sz="2600" dirty="0">
                <a:latin typeface="Calibri" panose="020F0502020204030204" pitchFamily="34" charset="0"/>
              </a:rPr>
              <a:t> at 25 </a:t>
            </a:r>
            <a:r>
              <a:rPr lang="en-GB" sz="2600" dirty="0" err="1">
                <a:latin typeface="Calibri" panose="020F0502020204030204" pitchFamily="34" charset="0"/>
              </a:rPr>
              <a:t>mlwydd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oed</a:t>
            </a:r>
            <a:r>
              <a:rPr lang="en-GB" sz="2600" dirty="0">
                <a:latin typeface="Calibri" panose="020F0502020204030204" pitchFamily="34" charset="0"/>
              </a:rPr>
              <a:t>. </a:t>
            </a:r>
          </a:p>
          <a:p>
            <a:pPr algn="just"/>
            <a:r>
              <a:rPr lang="en-GB" sz="2600" dirty="0" err="1">
                <a:latin typeface="Calibri" panose="020F0502020204030204" pitchFamily="34" charset="0"/>
              </a:rPr>
              <a:t>Gwasanaeth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llinell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gymorth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gyfrinachol</a:t>
            </a:r>
            <a:r>
              <a:rPr lang="en-GB" sz="2600" dirty="0">
                <a:latin typeface="Calibri" panose="020F0502020204030204" pitchFamily="34" charset="0"/>
              </a:rPr>
              <a:t>, am </a:t>
            </a:r>
            <a:r>
              <a:rPr lang="en-GB" sz="2600" dirty="0" err="1">
                <a:latin typeface="Calibri" panose="020F0502020204030204" pitchFamily="34" charset="0"/>
              </a:rPr>
              <a:t>ddim</a:t>
            </a:r>
            <a:r>
              <a:rPr lang="en-GB" sz="2600" dirty="0">
                <a:latin typeface="Calibri" panose="020F0502020204030204" pitchFamily="34" charset="0"/>
              </a:rPr>
              <a:t>, </a:t>
            </a:r>
            <a:r>
              <a:rPr lang="en-GB" sz="2600" dirty="0" err="1">
                <a:latin typeface="Calibri" panose="020F0502020204030204" pitchFamily="34" charset="0"/>
              </a:rPr>
              <a:t>gellir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cysylltu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y </a:t>
            </a:r>
            <a:r>
              <a:rPr lang="en-GB" sz="2600" dirty="0" err="1">
                <a:latin typeface="Calibri" panose="020F0502020204030204" pitchFamily="34" charset="0"/>
              </a:rPr>
              <a:t>ffôn</a:t>
            </a:r>
            <a:r>
              <a:rPr lang="en-GB" sz="2600" dirty="0">
                <a:latin typeface="Calibri" panose="020F0502020204030204" pitchFamily="34" charset="0"/>
              </a:rPr>
              <a:t>, </a:t>
            </a:r>
            <a:r>
              <a:rPr lang="en-GB" sz="2600" dirty="0" err="1">
                <a:latin typeface="Calibri" panose="020F0502020204030204" pitchFamily="34" charset="0"/>
              </a:rPr>
              <a:t>neges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destun</a:t>
            </a:r>
            <a:r>
              <a:rPr lang="en-GB" sz="2600" dirty="0">
                <a:latin typeface="Calibri" panose="020F0502020204030204" pitchFamily="34" charset="0"/>
              </a:rPr>
              <a:t>, </a:t>
            </a:r>
            <a:r>
              <a:rPr lang="en-GB" sz="2600" dirty="0" err="1">
                <a:latin typeface="Calibri" panose="020F0502020204030204" pitchFamily="34" charset="0"/>
              </a:rPr>
              <a:t>neges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wib</a:t>
            </a:r>
            <a:r>
              <a:rPr lang="en-GB" sz="2600" dirty="0">
                <a:latin typeface="Calibri" panose="020F0502020204030204" pitchFamily="34" charset="0"/>
              </a:rPr>
              <a:t> ac e-</a:t>
            </a:r>
            <a:r>
              <a:rPr lang="en-GB" sz="2600" dirty="0" err="1">
                <a:latin typeface="Calibri" panose="020F0502020204030204" pitchFamily="34" charset="0"/>
              </a:rPr>
              <a:t>bost</a:t>
            </a:r>
            <a:r>
              <a:rPr lang="en-GB" sz="2600" dirty="0">
                <a:latin typeface="Calibri" panose="020F0502020204030204" pitchFamily="34" charset="0"/>
              </a:rPr>
              <a:t> o 8yb tan </a:t>
            </a:r>
            <a:r>
              <a:rPr lang="en-GB" sz="2600" dirty="0" err="1">
                <a:latin typeface="Calibri" panose="020F0502020204030204" pitchFamily="34" charset="0"/>
              </a:rPr>
              <a:t>hanner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nos</a:t>
            </a:r>
            <a:r>
              <a:rPr lang="en-GB" sz="2600" dirty="0">
                <a:latin typeface="Calibri" panose="020F0502020204030204" pitchFamily="34" charset="0"/>
              </a:rPr>
              <a:t>, 7 </a:t>
            </a:r>
            <a:r>
              <a:rPr lang="en-GB" sz="2600" dirty="0" err="1">
                <a:latin typeface="Calibri" panose="020F0502020204030204" pitchFamily="34" charset="0"/>
              </a:rPr>
              <a:t>diwrnod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yr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err="1">
                <a:latin typeface="Calibri" panose="020F0502020204030204" pitchFamily="34" charset="0"/>
              </a:rPr>
              <a:t>wythnos</a:t>
            </a:r>
            <a:r>
              <a:rPr lang="en-GB" sz="2600" dirty="0">
                <a:latin typeface="Calibri" panose="020F0502020204030204" pitchFamily="34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8" y="4333778"/>
            <a:ext cx="3572948" cy="19431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873" y="4232464"/>
            <a:ext cx="3567448" cy="204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608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8" y="302780"/>
            <a:ext cx="10803082" cy="944130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Comisiynydd</a:t>
            </a:r>
            <a:r>
              <a:rPr lang="en-GB" b="1" dirty="0">
                <a:latin typeface="Calibri" panose="020F0502020204030204" pitchFamily="34" charset="0"/>
              </a:rPr>
              <a:t> Plant Cymru</a:t>
            </a:r>
          </a:p>
        </p:txBody>
      </p:sp>
      <p:sp>
        <p:nvSpPr>
          <p:cNvPr id="3" name="Rectangle 2"/>
          <p:cNvSpPr/>
          <p:nvPr/>
        </p:nvSpPr>
        <p:spPr>
          <a:xfrm>
            <a:off x="550718" y="1190901"/>
            <a:ext cx="767888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300" b="1" dirty="0">
                <a:latin typeface="Calibri" panose="020F0502020204030204" pitchFamily="34" charset="0"/>
              </a:rPr>
              <a:t>Beth </a:t>
            </a:r>
            <a:r>
              <a:rPr lang="en-GB" sz="2300" b="1" dirty="0" err="1">
                <a:latin typeface="Calibri" panose="020F0502020204030204" pitchFamily="34" charset="0"/>
              </a:rPr>
              <a:t>ydyn</a:t>
            </a:r>
            <a:r>
              <a:rPr lang="en-GB" sz="2300" b="1" dirty="0">
                <a:latin typeface="Calibri" panose="020F0502020204030204" pitchFamily="34" charset="0"/>
              </a:rPr>
              <a:t> </a:t>
            </a:r>
            <a:r>
              <a:rPr lang="en-GB" sz="2300" b="1" dirty="0" err="1">
                <a:latin typeface="Calibri" panose="020F0502020204030204" pitchFamily="34" charset="0"/>
              </a:rPr>
              <a:t>ni’n</a:t>
            </a:r>
            <a:r>
              <a:rPr lang="en-GB" sz="2300" b="1" dirty="0">
                <a:latin typeface="Calibri" panose="020F0502020204030204" pitchFamily="34" charset="0"/>
              </a:rPr>
              <a:t> </a:t>
            </a:r>
            <a:r>
              <a:rPr lang="en-GB" sz="2300" b="1" dirty="0" err="1">
                <a:latin typeface="Calibri" panose="020F0502020204030204" pitchFamily="34" charset="0"/>
              </a:rPr>
              <a:t>ei</a:t>
            </a:r>
            <a:r>
              <a:rPr lang="en-GB" sz="2300" b="1" dirty="0">
                <a:latin typeface="Calibri" panose="020F0502020204030204" pitchFamily="34" charset="0"/>
              </a:rPr>
              <a:t> </a:t>
            </a:r>
            <a:r>
              <a:rPr lang="en-GB" sz="2300" b="1" dirty="0" err="1">
                <a:latin typeface="Calibri" panose="020F0502020204030204" pitchFamily="34" charset="0"/>
              </a:rPr>
              <a:t>wneud</a:t>
            </a:r>
            <a:r>
              <a:rPr lang="en-GB" sz="2300" b="1" dirty="0">
                <a:latin typeface="Calibri" panose="020F0502020204030204" pitchFamily="34" charset="0"/>
              </a:rPr>
              <a:t>?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Cefnogi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plant a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ddod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wybod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hawliau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Gwrando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blant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ddarganfod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bwysig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iddyn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Cynghori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plant,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pobl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a’r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rhai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gofalu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amdanyn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ydyn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nhw’n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meddwl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oes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ganddynt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unman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arall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fynd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â’u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problemau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Dylanwadu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llywodraeth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chyrff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eraill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dweud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bod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nhw’n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wneud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gwahaniaeth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fywydau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plant,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wneud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siŵr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bod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nhw’n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cadw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haddewidion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tuag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blant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Codi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llais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dros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blant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US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genedlaethol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faterion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pwysig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bod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bencampwr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plant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yng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Nghymru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625" y="1184563"/>
            <a:ext cx="2133568" cy="2109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270" y="3583696"/>
            <a:ext cx="3541569" cy="25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1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44"/>
            <a:ext cx="10515600" cy="975302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sz="4900" b="1" dirty="0">
                <a:latin typeface="Calibri" panose="020F0502020204030204" pitchFamily="34" charset="0"/>
              </a:rPr>
              <a:t>Beth </a:t>
            </a:r>
            <a:r>
              <a:rPr lang="en-GB" sz="4900" b="1" dirty="0" err="1">
                <a:latin typeface="Calibri" panose="020F0502020204030204" pitchFamily="34" charset="0"/>
              </a:rPr>
              <a:t>yw</a:t>
            </a:r>
            <a:r>
              <a:rPr lang="en-GB" sz="4900" b="1" dirty="0">
                <a:latin typeface="Calibri" panose="020F0502020204030204" pitchFamily="34" charset="0"/>
              </a:rPr>
              <a:t> </a:t>
            </a:r>
            <a:r>
              <a:rPr lang="en-GB" sz="4900" b="1" dirty="0" err="1">
                <a:latin typeface="Calibri" panose="020F0502020204030204" pitchFamily="34" charset="0"/>
              </a:rPr>
              <a:t>Eiriolaeth</a:t>
            </a:r>
            <a:r>
              <a:rPr lang="en-GB" sz="4900" b="1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4110"/>
            <a:ext cx="10515600" cy="3377046"/>
          </a:xfrm>
        </p:spPr>
        <p:txBody>
          <a:bodyPr/>
          <a:lstStyle/>
          <a:p>
            <a:pPr lvl="0"/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hyrwyddo</a:t>
            </a:r>
            <a:r>
              <a:rPr lang="en-GB" dirty="0"/>
              <a:t> </a:t>
            </a:r>
            <a:r>
              <a:rPr lang="en-GB" dirty="0" err="1"/>
              <a:t>safbwyntiau</a:t>
            </a:r>
            <a:r>
              <a:rPr lang="en-GB" dirty="0"/>
              <a:t>, </a:t>
            </a:r>
            <a:r>
              <a:rPr lang="en-GB" dirty="0" err="1"/>
              <a:t>dymuniadau</a:t>
            </a:r>
            <a:r>
              <a:rPr lang="en-GB" dirty="0"/>
              <a:t> a </a:t>
            </a:r>
            <a:r>
              <a:rPr lang="en-GB" dirty="0" err="1"/>
              <a:t>theimladau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hystyried</a:t>
            </a:r>
            <a:r>
              <a:rPr lang="en-GB" dirty="0"/>
              <a:t>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gweithredu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ystod</a:t>
            </a:r>
            <a:r>
              <a:rPr lang="en-GB" dirty="0"/>
              <a:t> y broses o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penderfyniadau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effeithio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fywyd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Mae </a:t>
            </a:r>
            <a:r>
              <a:rPr lang="en-GB" dirty="0" err="1"/>
              <a:t>wedi'i</a:t>
            </a:r>
            <a:r>
              <a:rPr lang="en-GB" dirty="0"/>
              <a:t> </a:t>
            </a:r>
            <a:r>
              <a:rPr lang="en-GB" dirty="0" err="1"/>
              <a:t>ymgorffori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Nghonfensiwn</a:t>
            </a:r>
            <a:r>
              <a:rPr lang="en-GB" dirty="0"/>
              <a:t> y </a:t>
            </a:r>
            <a:r>
              <a:rPr lang="en-GB" dirty="0" err="1"/>
              <a:t>Cenhedloedd</a:t>
            </a:r>
            <a:r>
              <a:rPr lang="en-GB" dirty="0"/>
              <a:t> </a:t>
            </a:r>
            <a:r>
              <a:rPr lang="en-GB" dirty="0" err="1"/>
              <a:t>Unedig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Hawliau'r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yw'n</a:t>
            </a:r>
            <a:r>
              <a:rPr lang="en-GB" dirty="0"/>
              <a:t> </a:t>
            </a:r>
            <a:r>
              <a:rPr lang="en-GB" dirty="0" err="1"/>
              <a:t>gweithio</a:t>
            </a:r>
            <a:r>
              <a:rPr lang="en-GB" dirty="0"/>
              <a:t> o </a:t>
            </a:r>
            <a:r>
              <a:rPr lang="en-GB" dirty="0" err="1"/>
              <a:t>safbwynt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</a:t>
            </a:r>
            <a:r>
              <a:rPr lang="en-GB" dirty="0" err="1"/>
              <a:t>gorau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cynrychioli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llais</a:t>
            </a:r>
            <a:r>
              <a:rPr lang="en-GB" dirty="0"/>
              <a:t> a bod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hochr</a:t>
            </a:r>
            <a:r>
              <a:rPr lang="en-GB" dirty="0"/>
              <a:t> </a:t>
            </a:r>
            <a:r>
              <a:rPr lang="en-GB" dirty="0" err="1"/>
              <a:t>nhw</a:t>
            </a:r>
            <a:r>
              <a:rPr lang="en-GB" dirty="0"/>
              <a:t>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264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41" y="114302"/>
            <a:ext cx="9810861" cy="1261640"/>
          </a:xfrm>
        </p:spPr>
        <p:txBody>
          <a:bodyPr>
            <a:noAutofit/>
          </a:bodyPr>
          <a:lstStyle/>
          <a:p>
            <a:r>
              <a:rPr lang="en-GB" sz="3800" b="1" dirty="0" err="1">
                <a:latin typeface="Calibri" panose="020F0502020204030204" pitchFamily="34" charset="0"/>
              </a:rPr>
              <a:t>Sut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mae’r</a:t>
            </a:r>
            <a:r>
              <a:rPr lang="en-GB" sz="3800" b="1" dirty="0">
                <a:latin typeface="Calibri" panose="020F0502020204030204" pitchFamily="34" charset="0"/>
              </a:rPr>
              <a:t> Dull </a:t>
            </a:r>
            <a:r>
              <a:rPr lang="en-GB" sz="3800" b="1" dirty="0" err="1">
                <a:latin typeface="Calibri" panose="020F0502020204030204" pitchFamily="34" charset="0"/>
              </a:rPr>
              <a:t>Cenedlaethol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a’r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Cynnig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Gweithredol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yn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gweithio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hyd</a:t>
            </a:r>
            <a:r>
              <a:rPr lang="en-GB" sz="3800" b="1" dirty="0">
                <a:latin typeface="Calibri" panose="020F0502020204030204" pitchFamily="34" charset="0"/>
              </a:rPr>
              <a:t> </a:t>
            </a:r>
            <a:r>
              <a:rPr lang="en-GB" sz="3800" b="1" dirty="0" err="1">
                <a:latin typeface="Calibri" panose="020F0502020204030204" pitchFamily="34" charset="0"/>
              </a:rPr>
              <a:t>yma</a:t>
            </a:r>
            <a:r>
              <a:rPr lang="en-GB" sz="3800" b="1" dirty="0">
                <a:latin typeface="Calibri" panose="020F0502020204030204" pitchFamily="34" charset="0"/>
              </a:rPr>
              <a:t>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527464"/>
            <a:ext cx="10577946" cy="4187536"/>
          </a:xfrm>
        </p:spPr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Cychwyn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cyfnodol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dyddiad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cychwyn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swyddogol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Mehefin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2017; y contract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diwethaf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ddyfarnwyd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mis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Ebrill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Grŵp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Tasg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Gorffen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weithredu'r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Dull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sefydlu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mis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Chwefror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 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fonitro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adolygu’r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prosesau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gweithredu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Templed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Adrodd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Cenedlaethol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cael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fireinio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gallwn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gasglu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ystadegau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gyfer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cynllunio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dyfodol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Cynnig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Gweithredol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Ddiffiniad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Cymhwyster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drafod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wedi'i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ddiwygio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chytunwyd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ddiffiniad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terfynol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Sesiynau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Hyfforddiant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Chodi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Ymwybyddiaeth</a:t>
            </a:r>
            <a:r>
              <a:rPr lang="en-GB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Gweithwyr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Cymdeithasol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Rhieni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Corfforaethol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985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64" y="230042"/>
            <a:ext cx="10740736" cy="1141557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Calibri" panose="020F0502020204030204" pitchFamily="34" charset="0"/>
              </a:rPr>
              <a:t>Deilliannau</a:t>
            </a:r>
            <a:r>
              <a:rPr lang="en-GB" b="1" dirty="0">
                <a:latin typeface="Calibri" panose="020F0502020204030204" pitchFamily="34" charset="0"/>
              </a:rPr>
              <a:t> ac </a:t>
            </a:r>
            <a:r>
              <a:rPr lang="en-GB" b="1" dirty="0" err="1">
                <a:latin typeface="Calibri" panose="020F0502020204030204" pitchFamily="34" charset="0"/>
              </a:rPr>
              <a:t>Effaith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Eiriolaeth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6682"/>
            <a:ext cx="10048009" cy="4670281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lawer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ddealltwriaeth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hawliau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gael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help ac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nhw'n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gwybod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sydd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cynllun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gofal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cyfle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fynegi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dymuniadau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theimladau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rhan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drafodaethau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sy'n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dylanwadu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newidiadau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bywydau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Deall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sy'n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digwydd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benderfyniadau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seiliedig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cynllun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gofal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Teimlo'n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fwy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hyderus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gallu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mynegi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teimladau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chymryd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ran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gyda'r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bobl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sy'n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gofalu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amdanynt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bywydau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sefydlogrwydd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lleoliad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trefniadau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cyswllt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71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245" y="229896"/>
            <a:ext cx="10515600" cy="1089749"/>
          </a:xfrm>
        </p:spPr>
        <p:txBody>
          <a:bodyPr/>
          <a:lstStyle/>
          <a:p>
            <a:r>
              <a:rPr lang="en-GB" b="1" dirty="0" err="1">
                <a:latin typeface="Calibri" panose="020F0502020204030204" pitchFamily="34" charset="0"/>
              </a:rPr>
              <a:t>Ailedrych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ar</a:t>
            </a:r>
            <a:r>
              <a:rPr lang="en-GB" b="1" dirty="0">
                <a:latin typeface="Calibri" panose="020F0502020204030204" pitchFamily="34" charset="0"/>
              </a:rPr>
              <a:t> y </a:t>
            </a:r>
            <a:r>
              <a:rPr lang="en-GB" b="1" dirty="0" err="1">
                <a:latin typeface="Calibri" panose="020F0502020204030204" pitchFamily="34" charset="0"/>
              </a:rPr>
              <a:t>Canlyniadau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</a:rPr>
              <a:t>Dysgu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0767"/>
            <a:ext cx="10238509" cy="42011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dirty="0" err="1"/>
              <a:t>Erbyn</a:t>
            </a:r>
            <a:r>
              <a:rPr lang="en-GB" dirty="0"/>
              <a:t> </a:t>
            </a:r>
            <a:r>
              <a:rPr lang="en-GB" dirty="0" err="1"/>
              <a:t>diwedd</a:t>
            </a:r>
            <a:r>
              <a:rPr lang="en-GB" dirty="0"/>
              <a:t> y </a:t>
            </a:r>
            <a:r>
              <a:rPr lang="en-GB" dirty="0" err="1"/>
              <a:t>sesiwn</a:t>
            </a:r>
            <a:r>
              <a:rPr lang="en-GB" dirty="0"/>
              <a:t>, </a:t>
            </a:r>
            <a:r>
              <a:rPr lang="en-GB" dirty="0" err="1"/>
              <a:t>dylech</a:t>
            </a:r>
            <a:r>
              <a:rPr lang="en-GB" dirty="0"/>
              <a:t> </a:t>
            </a:r>
            <a:r>
              <a:rPr lang="en-GB" dirty="0" err="1"/>
              <a:t>allu</a:t>
            </a:r>
            <a:r>
              <a:rPr lang="en-GB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Deall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rôl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eiriolwr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</a:rPr>
              <a:t>a’r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gwahanol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mathau</a:t>
            </a:r>
            <a:r>
              <a:rPr lang="en-GB" dirty="0">
                <a:latin typeface="Calibri" panose="020F050202020403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</a:rPr>
              <a:t>eiriolaeth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Deall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hanes</a:t>
            </a:r>
            <a:r>
              <a:rPr lang="en-GB" dirty="0">
                <a:latin typeface="Calibri" panose="020F0502020204030204" pitchFamily="34" charset="0"/>
              </a:rPr>
              <a:t> ac o </a:t>
            </a:r>
            <a:r>
              <a:rPr lang="en-GB" dirty="0" err="1">
                <a:latin typeface="Calibri" panose="020F0502020204030204" pitchFamily="34" charset="0"/>
              </a:rPr>
              <a:t>ble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mae'r</a:t>
            </a:r>
            <a:r>
              <a:rPr lang="en-GB" dirty="0">
                <a:latin typeface="Calibri" panose="020F0502020204030204" pitchFamily="34" charset="0"/>
              </a:rPr>
              <a:t> Dull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wedi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dod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Deall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egwyddorion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trosfwaol</a:t>
            </a:r>
            <a:r>
              <a:rPr lang="en-GB" dirty="0">
                <a:latin typeface="Calibri" panose="020F0502020204030204" pitchFamily="34" charset="0"/>
              </a:rPr>
              <a:t> y Dull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</a:rPr>
              <a:t>Bod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ymwybodol</a:t>
            </a:r>
            <a:r>
              <a:rPr lang="en-GB" dirty="0">
                <a:latin typeface="Calibri" panose="020F0502020204030204" pitchFamily="34" charset="0"/>
              </a:rPr>
              <a:t> o bob </a:t>
            </a:r>
            <a:r>
              <a:rPr lang="en-GB" dirty="0" err="1">
                <a:latin typeface="Calibri" panose="020F0502020204030204" pitchFamily="34" charset="0"/>
              </a:rPr>
              <a:t>elfen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o'r</a:t>
            </a:r>
            <a:r>
              <a:rPr lang="en-GB" dirty="0">
                <a:latin typeface="Calibri" panose="020F0502020204030204" pitchFamily="34" charset="0"/>
              </a:rPr>
              <a:t> Dull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r>
              <a:rPr lang="en-GB" dirty="0">
                <a:latin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</a:rPr>
              <a:t>sut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nhw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gyd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yn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cysylltu</a:t>
            </a:r>
            <a:endParaRPr lang="en-GB" dirty="0">
              <a:latin typeface="Calibri" panose="020F0502020204030204" pitchFamily="34" charset="0"/>
            </a:endParaRPr>
          </a:p>
          <a:p>
            <a:pPr algn="just"/>
            <a:r>
              <a:rPr lang="en-GB" dirty="0" err="1">
                <a:latin typeface="Calibri" panose="020F0502020204030204" pitchFamily="34" charset="0"/>
              </a:rPr>
              <a:t>Deall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goblygiadau’r</a:t>
            </a:r>
            <a:r>
              <a:rPr lang="en-GB" dirty="0">
                <a:latin typeface="Calibri" panose="020F0502020204030204" pitchFamily="34" charset="0"/>
              </a:rPr>
              <a:t> Dull </a:t>
            </a:r>
            <a:r>
              <a:rPr lang="en-GB" dirty="0" err="1">
                <a:latin typeface="Calibri" panose="020F0502020204030204" pitchFamily="34" charset="0"/>
              </a:rPr>
              <a:t>Cenedlaethol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ar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gyfer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eich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maes</a:t>
            </a:r>
            <a:r>
              <a:rPr lang="en-GB" dirty="0">
                <a:latin typeface="Calibri" panose="020F0502020204030204" pitchFamily="34" charset="0"/>
              </a:rPr>
              <a:t> o </a:t>
            </a:r>
            <a:r>
              <a:rPr lang="en-GB" dirty="0" err="1">
                <a:latin typeface="Calibri" panose="020F0502020204030204" pitchFamily="34" charset="0"/>
              </a:rPr>
              <a:t>gyfrifoldebau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177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45" y="365125"/>
            <a:ext cx="10465158" cy="611294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latin typeface="Calibri" panose="020F0502020204030204" pitchFamily="34" charset="0"/>
              </a:rPr>
              <a:t>“A person’s a person, </a:t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>	no matter how small”</a:t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>		Dr Seuss - Horton Hears a Who</a:t>
            </a:r>
            <a:br>
              <a:rPr lang="en-GB" dirty="0">
                <a:latin typeface="Calibri" panose="020F0502020204030204" pitchFamily="34" charset="0"/>
              </a:rPr>
            </a:br>
            <a:br>
              <a:rPr lang="en-GB" dirty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>“</a:t>
            </a:r>
            <a:r>
              <a:rPr lang="en-GB" sz="4000" dirty="0">
                <a:latin typeface="Calibri" panose="020F0502020204030204" pitchFamily="34" charset="0"/>
              </a:rPr>
              <a:t>Every child has the right to say what they </a:t>
            </a:r>
            <a:br>
              <a:rPr lang="en-GB" sz="4000" dirty="0">
                <a:latin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</a:rPr>
              <a:t>think in all matters affecting them, and have </a:t>
            </a:r>
            <a:br>
              <a:rPr lang="en-GB" sz="4000" dirty="0">
                <a:latin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</a:rPr>
              <a:t>their views taken seriously</a:t>
            </a:r>
            <a:r>
              <a:rPr lang="en-GB" sz="1300" dirty="0">
                <a:latin typeface="Calibri" panose="020F0502020204030204" pitchFamily="34" charset="0"/>
              </a:rPr>
              <a:t>’”</a:t>
            </a:r>
            <a:br>
              <a:rPr lang="en-GB" sz="7200" dirty="0"/>
            </a:br>
            <a:br>
              <a:rPr lang="en-GB" dirty="0"/>
            </a:br>
            <a:r>
              <a:rPr lang="en-GB" sz="1800" i="1" dirty="0">
                <a:latin typeface="Calibri" panose="020F0502020204030204" pitchFamily="34" charset="0"/>
              </a:rPr>
              <a:t>(</a:t>
            </a:r>
            <a:r>
              <a:rPr lang="en-GB" sz="1800" i="1" dirty="0" err="1">
                <a:latin typeface="Calibri" panose="020F0502020204030204" pitchFamily="34" charset="0"/>
              </a:rPr>
              <a:t>Erthygl</a:t>
            </a:r>
            <a:r>
              <a:rPr lang="en-GB" sz="1800" i="1" dirty="0">
                <a:latin typeface="Calibri" panose="020F0502020204030204" pitchFamily="34" charset="0"/>
              </a:rPr>
              <a:t> 12 - </a:t>
            </a:r>
            <a:r>
              <a:rPr lang="en-GB" sz="1800" i="1" dirty="0" err="1">
                <a:latin typeface="Calibri" panose="020F0502020204030204" pitchFamily="34" charset="0"/>
              </a:rPr>
              <a:t>Crynodeb</a:t>
            </a:r>
            <a:r>
              <a:rPr lang="en-GB" sz="1800" i="1" dirty="0">
                <a:latin typeface="Calibri" panose="020F0502020204030204" pitchFamily="34" charset="0"/>
              </a:rPr>
              <a:t> o </a:t>
            </a:r>
            <a:r>
              <a:rPr lang="en-GB" sz="1800" i="1" dirty="0" err="1">
                <a:latin typeface="Calibri" panose="020F0502020204030204" pitchFamily="34" charset="0"/>
              </a:rPr>
              <a:t>Gonfensiwn</a:t>
            </a:r>
            <a:r>
              <a:rPr lang="en-GB" sz="1800" i="1" dirty="0">
                <a:latin typeface="Calibri" panose="020F0502020204030204" pitchFamily="34" charset="0"/>
              </a:rPr>
              <a:t> y </a:t>
            </a:r>
            <a:r>
              <a:rPr lang="en-GB" sz="1800" i="1" dirty="0" err="1">
                <a:latin typeface="Calibri" panose="020F0502020204030204" pitchFamily="34" charset="0"/>
              </a:rPr>
              <a:t>Cenhedloedd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i="1" dirty="0" err="1">
                <a:latin typeface="Calibri" panose="020F0502020204030204" pitchFamily="34" charset="0"/>
              </a:rPr>
              <a:t>Unedig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i="1" dirty="0" err="1">
                <a:latin typeface="Calibri" panose="020F0502020204030204" pitchFamily="34" charset="0"/>
              </a:rPr>
              <a:t>ar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i="1" dirty="0" err="1">
                <a:latin typeface="Calibri" panose="020F0502020204030204" pitchFamily="34" charset="0"/>
              </a:rPr>
              <a:t>Hawliau'r</a:t>
            </a:r>
            <a:r>
              <a:rPr lang="en-GB" sz="1800" i="1" dirty="0">
                <a:latin typeface="Calibri" panose="020F0502020204030204" pitchFamily="34" charset="0"/>
              </a:rPr>
              <a:t> </a:t>
            </a:r>
            <a:r>
              <a:rPr lang="en-GB" sz="1800" i="1" dirty="0" err="1">
                <a:latin typeface="Calibri" panose="020F0502020204030204" pitchFamily="34" charset="0"/>
              </a:rPr>
              <a:t>Plentyn</a:t>
            </a:r>
            <a:r>
              <a:rPr lang="en-GB" sz="1800" i="1" dirty="0">
                <a:latin typeface="Calibri" panose="020F0502020204030204" pitchFamily="34" charset="0"/>
              </a:rPr>
              <a:t>– </a:t>
            </a:r>
            <a:br>
              <a:rPr lang="en-GB" sz="1800" i="1" dirty="0">
                <a:latin typeface="Calibri" panose="020F0502020204030204" pitchFamily="34" charset="0"/>
              </a:rPr>
            </a:br>
            <a:r>
              <a:rPr lang="en-GB" sz="1800" i="1" dirty="0">
                <a:latin typeface="Calibri" panose="020F0502020204030204" pitchFamily="34" charset="0"/>
              </a:rPr>
              <a:t>http://www.unicef.org.uk/Documents/Publication-pdfs/UNCRC_summary.pdf ) </a:t>
            </a:r>
            <a:br>
              <a:rPr lang="en-GB" sz="1300" dirty="0"/>
            </a:b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3" name="Picture 2" descr="Horton Hears a Who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10493">
            <a:off x="8816440" y="445828"/>
            <a:ext cx="1656184" cy="2286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34307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Gwybodaeth</a:t>
            </a:r>
            <a:r>
              <a:rPr lang="en-GB" dirty="0"/>
              <a:t> a </a:t>
            </a:r>
            <a:r>
              <a:rPr lang="en-GB" dirty="0" err="1"/>
              <a:t>Chysylltiadau</a:t>
            </a:r>
            <a:r>
              <a:rPr lang="en-GB" dirty="0"/>
              <a:t> </a:t>
            </a:r>
            <a:r>
              <a:rPr lang="en-GB" dirty="0" err="1"/>
              <a:t>Eraill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TGP Cymru - </a:t>
            </a:r>
            <a:r>
              <a:rPr lang="en-GB" dirty="0">
                <a:hlinkClick r:id="rId3"/>
              </a:rPr>
              <a:t>https://www.tgpcymru.org.uk/cy/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NYAS - </a:t>
            </a:r>
            <a:r>
              <a:rPr lang="en-GB" dirty="0">
                <a:hlinkClick r:id="rId4"/>
              </a:rPr>
              <a:t>https://www.nyas.net/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Llinell</a:t>
            </a:r>
            <a:r>
              <a:rPr lang="en-GB" dirty="0"/>
              <a:t>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Meic</a:t>
            </a:r>
            <a:r>
              <a:rPr lang="en-GB" dirty="0"/>
              <a:t> - </a:t>
            </a:r>
            <a:r>
              <a:rPr lang="en-GB" dirty="0">
                <a:hlinkClick r:id="rId5"/>
              </a:rPr>
              <a:t>https://www.meiccymru.org/cym/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 </a:t>
            </a:r>
            <a:r>
              <a:rPr lang="en-GB" dirty="0" err="1"/>
              <a:t>Chanlyniadau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– </a:t>
            </a:r>
          </a:p>
          <a:p>
            <a:r>
              <a:rPr lang="en-GB" dirty="0">
                <a:hlinkClick r:id="rId6"/>
              </a:rPr>
              <a:t>https://llyw.cymru/fframwaith-safonau-chanlyniadau-cenedlaethol-ar-gyfer-plant-phobl-ifanc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8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CCUHP - </a:t>
            </a:r>
            <a:r>
              <a:rPr lang="en-GB" dirty="0" err="1"/>
              <a:t>Erthygl</a:t>
            </a:r>
            <a:r>
              <a:rPr lang="en-GB" dirty="0"/>
              <a:t> 12 - </a:t>
            </a:r>
            <a:r>
              <a:rPr lang="en-GB" dirty="0" err="1"/>
              <a:t>Eiriolaeth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Confensiwn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Hawliau'r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nodi'r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y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gwireddu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blant</a:t>
            </a:r>
            <a:r>
              <a:rPr lang="en-GB" dirty="0"/>
              <a:t> </a:t>
            </a:r>
            <a:r>
              <a:rPr lang="en-GB" dirty="0" err="1"/>
              <a:t>ddatblygu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potensial</a:t>
            </a:r>
            <a:r>
              <a:rPr lang="en-GB" dirty="0"/>
              <a:t> </a:t>
            </a:r>
            <a:r>
              <a:rPr lang="en-GB" dirty="0" err="1"/>
              <a:t>llawn</a:t>
            </a:r>
            <a:r>
              <a:rPr lang="en-GB" dirty="0"/>
              <a:t>,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rhydd</a:t>
            </a:r>
            <a:r>
              <a:rPr lang="en-GB" dirty="0"/>
              <a:t> o </a:t>
            </a:r>
            <a:r>
              <a:rPr lang="en-GB" dirty="0" err="1"/>
              <a:t>newyn</a:t>
            </a:r>
            <a:r>
              <a:rPr lang="en-GB" dirty="0"/>
              <a:t> ac </a:t>
            </a:r>
            <a:r>
              <a:rPr lang="en-GB" dirty="0" err="1"/>
              <a:t>angen</a:t>
            </a:r>
            <a:r>
              <a:rPr lang="en-GB" dirty="0"/>
              <a:t>, </a:t>
            </a:r>
            <a:r>
              <a:rPr lang="en-GB" dirty="0" err="1"/>
              <a:t>esgeulustod</a:t>
            </a:r>
            <a:r>
              <a:rPr lang="en-GB" dirty="0"/>
              <a:t> a </a:t>
            </a:r>
            <a:r>
              <a:rPr lang="en-GB" dirty="0" err="1"/>
              <a:t>chamdriniaeth</a:t>
            </a:r>
            <a:r>
              <a:rPr lang="en-GB" dirty="0"/>
              <a:t>.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adlewyrchu</a:t>
            </a:r>
            <a:r>
              <a:rPr lang="en-GB" dirty="0"/>
              <a:t> </a:t>
            </a:r>
            <a:r>
              <a:rPr lang="en-GB" dirty="0" err="1"/>
              <a:t>gweledigaeth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.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plant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eiddo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rhieni</a:t>
            </a:r>
            <a:r>
              <a:rPr lang="en-GB" dirty="0"/>
              <a:t>, </a:t>
            </a:r>
            <a:r>
              <a:rPr lang="en-GB" dirty="0" err="1"/>
              <a:t>maent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fodau</a:t>
            </a:r>
            <a:r>
              <a:rPr lang="en-GB" dirty="0"/>
              <a:t> </a:t>
            </a:r>
            <a:r>
              <a:rPr lang="en-GB" dirty="0" err="1"/>
              <a:t>dynol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destun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hunain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Confensiwn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cynnig</a:t>
            </a:r>
            <a:r>
              <a:rPr lang="en-GB" dirty="0"/>
              <a:t> </a:t>
            </a:r>
            <a:r>
              <a:rPr lang="en-GB" dirty="0" err="1"/>
              <a:t>gweledigaeth</a:t>
            </a:r>
            <a:r>
              <a:rPr lang="en-GB" dirty="0"/>
              <a:t>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unigolyn</a:t>
            </a:r>
            <a:r>
              <a:rPr lang="en-GB" dirty="0"/>
              <a:t> ac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aelod</a:t>
            </a:r>
            <a:r>
              <a:rPr lang="en-GB" dirty="0"/>
              <a:t> o </a:t>
            </a:r>
            <a:r>
              <a:rPr lang="en-GB" dirty="0" err="1"/>
              <a:t>deulu</a:t>
            </a:r>
            <a:r>
              <a:rPr lang="en-GB" dirty="0"/>
              <a:t> a </a:t>
            </a:r>
            <a:r>
              <a:rPr lang="en-GB" dirty="0" err="1"/>
              <a:t>chymuned</a:t>
            </a:r>
            <a:r>
              <a:rPr lang="en-GB" dirty="0"/>
              <a:t>,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a </a:t>
            </a:r>
            <a:r>
              <a:rPr lang="en-GB" dirty="0" err="1"/>
              <a:t>chyfrifoldebau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briodol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oedran</a:t>
            </a:r>
            <a:r>
              <a:rPr lang="en-GB" dirty="0"/>
              <a:t> </a:t>
            </a:r>
            <a:r>
              <a:rPr lang="en-GB" dirty="0" err="1"/>
              <a:t>a'i</a:t>
            </a:r>
            <a:r>
              <a:rPr lang="en-GB" dirty="0"/>
              <a:t> gam </a:t>
            </a:r>
            <a:r>
              <a:rPr lang="en-GB" dirty="0" err="1"/>
              <a:t>datblygu</a:t>
            </a:r>
            <a:r>
              <a:rPr lang="en-GB" dirty="0"/>
              <a:t>.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gydnabod</a:t>
            </a:r>
            <a:r>
              <a:rPr lang="en-GB" dirty="0"/>
              <a:t> </a:t>
            </a:r>
            <a:r>
              <a:rPr lang="en-GB" dirty="0" err="1"/>
              <a:t>hawliau</a:t>
            </a:r>
            <a:r>
              <a:rPr lang="en-GB" dirty="0"/>
              <a:t> plant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,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Confensiwn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gosod</a:t>
            </a:r>
            <a:r>
              <a:rPr lang="en-GB" dirty="0"/>
              <a:t> y </a:t>
            </a:r>
            <a:r>
              <a:rPr lang="en-GB" dirty="0" err="1"/>
              <a:t>ffocws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gadarn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cyfan</a:t>
            </a:r>
            <a:r>
              <a:rPr lang="en-GB" dirty="0"/>
              <a:t>. </a:t>
            </a:r>
          </a:p>
          <a:p>
            <a:pPr lvl="0"/>
            <a:r>
              <a:rPr lang="en-GB" dirty="0"/>
              <a:t>A </a:t>
            </a:r>
            <a:r>
              <a:rPr lang="en-GB" dirty="0" err="1"/>
              <a:t>allwch</a:t>
            </a:r>
            <a:r>
              <a:rPr lang="en-GB" dirty="0"/>
              <a:t> chi </a:t>
            </a:r>
            <a:r>
              <a:rPr lang="en-GB" dirty="0" err="1"/>
              <a:t>enwi'r</a:t>
            </a:r>
            <a:r>
              <a:rPr lang="en-GB" dirty="0"/>
              <a:t> 2 </a:t>
            </a:r>
            <a:r>
              <a:rPr lang="en-GB" dirty="0" err="1"/>
              <a:t>wlad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wnaeth</a:t>
            </a:r>
            <a:r>
              <a:rPr lang="en-GB" dirty="0"/>
              <a:t> </a:t>
            </a:r>
            <a:r>
              <a:rPr lang="en-GB" dirty="0" err="1"/>
              <a:t>ymuno</a:t>
            </a:r>
            <a:r>
              <a:rPr lang="en-GB" dirty="0"/>
              <a:t> </a:t>
            </a:r>
            <a:r>
              <a:rPr lang="en-GB" dirty="0" err="1"/>
              <a:t>â’r</a:t>
            </a:r>
            <a:r>
              <a:rPr lang="en-GB" dirty="0"/>
              <a:t> CCUHP?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66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Rhowch</a:t>
            </a:r>
            <a:r>
              <a:rPr lang="en-GB" dirty="0"/>
              <a:t> y </a:t>
            </a:r>
            <a:r>
              <a:rPr lang="en-GB" dirty="0" err="1"/>
              <a:t>cardiau</a:t>
            </a:r>
            <a:r>
              <a:rPr lang="en-GB" dirty="0"/>
              <a:t> </a:t>
            </a:r>
            <a:r>
              <a:rPr lang="en-GB" dirty="0" err="1"/>
              <a:t>eiriolaeth</a:t>
            </a:r>
            <a:r>
              <a:rPr lang="en-GB" dirty="0"/>
              <a:t> </a:t>
            </a:r>
            <a:r>
              <a:rPr lang="en-GB" dirty="0" err="1"/>
              <a:t>allan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Gofynnwch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dysgwyr</a:t>
            </a:r>
            <a:r>
              <a:rPr lang="en-GB" dirty="0"/>
              <a:t> </a:t>
            </a:r>
            <a:r>
              <a:rPr lang="en-GB" dirty="0" err="1"/>
              <a:t>gwblhau’r</a:t>
            </a:r>
            <a:r>
              <a:rPr lang="en-GB" dirty="0"/>
              <a:t> </a:t>
            </a:r>
            <a:r>
              <a:rPr lang="en-GB" dirty="0" err="1"/>
              <a:t>frawddeg</a:t>
            </a:r>
            <a:r>
              <a:rPr lang="en-GB" dirty="0"/>
              <a:t>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thri</a:t>
            </a:r>
            <a:r>
              <a:rPr lang="en-GB" dirty="0"/>
              <a:t>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derfyniadau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42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B6BE-0427-47AC-9D41-B1CE7B469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4ABE4-03E6-4FCA-B7F0-84767321D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791" y="665018"/>
            <a:ext cx="9629361" cy="129005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Rôl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yr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Eiriolwr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,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ar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gais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y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plentyn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/ person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ifanc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,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yw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eu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cefnogi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i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fynegi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eu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dymuniad</a:t>
            </a:r>
            <a:r>
              <a:rPr lang="en-GB" sz="2800" b="1" dirty="0">
                <a:solidFill>
                  <a:srgbClr val="CC0000"/>
                </a:solidFill>
                <a:latin typeface="Calibri" panose="020F0502020204030204" pitchFamily="34" charset="0"/>
              </a:rPr>
              <a:t> i:</a:t>
            </a:r>
            <a:endParaRPr lang="en-US" sz="28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16276" y="2276475"/>
            <a:ext cx="3413125" cy="60483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GB" dirty="0">
                <a:solidFill>
                  <a:srgbClr val="FF0000"/>
                </a:solidFill>
                <a:latin typeface="Arial" charset="0"/>
              </a:rPr>
              <a:t>STOPIO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rhywbeth</a:t>
            </a:r>
            <a:endParaRPr lang="en-US" dirty="0">
              <a:latin typeface="Arial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16275" y="3500439"/>
            <a:ext cx="822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>
                <a:solidFill>
                  <a:srgbClr val="FF9900"/>
                </a:solidFill>
                <a:latin typeface="Arial" charset="0"/>
              </a:rPr>
              <a:t>NEWID</a:t>
            </a:r>
            <a:r>
              <a:rPr lang="en-GB" sz="3200" dirty="0">
                <a:latin typeface="Arial" charset="0"/>
              </a:rPr>
              <a:t> </a:t>
            </a:r>
            <a:r>
              <a:rPr lang="en-GB" sz="3200" dirty="0" err="1">
                <a:latin typeface="Arial" charset="0"/>
              </a:rPr>
              <a:t>rhywbeth</a:t>
            </a: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67076" y="4725989"/>
            <a:ext cx="532403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>
                <a:solidFill>
                  <a:srgbClr val="33CC33"/>
                </a:solidFill>
                <a:latin typeface="Arial" charset="0"/>
              </a:rPr>
              <a:t>CYCHWYN</a:t>
            </a:r>
            <a:r>
              <a:rPr lang="en-GB" sz="3200" dirty="0">
                <a:latin typeface="Arial" charset="0"/>
              </a:rPr>
              <a:t> </a:t>
            </a:r>
            <a:r>
              <a:rPr lang="en-GB" sz="3200" dirty="0" err="1">
                <a:latin typeface="Arial" charset="0"/>
              </a:rPr>
              <a:t>rhywbeth</a:t>
            </a:r>
            <a:endParaRPr lang="en-GB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Arial" charset="0"/>
            </a:endParaRPr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1992313" y="2133600"/>
            <a:ext cx="1008062" cy="3455988"/>
            <a:chOff x="295" y="1344"/>
            <a:chExt cx="635" cy="2177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95" y="1344"/>
              <a:ext cx="635" cy="217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385" y="1434"/>
              <a:ext cx="454" cy="45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385" y="2205"/>
              <a:ext cx="454" cy="454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Oval 10"/>
            <p:cNvSpPr>
              <a:spLocks noChangeArrowheads="1"/>
            </p:cNvSpPr>
            <p:nvPr/>
          </p:nvSpPr>
          <p:spPr bwMode="auto">
            <a:xfrm>
              <a:off x="385" y="2976"/>
              <a:ext cx="454" cy="45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725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194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896" y="914400"/>
            <a:ext cx="4815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>
                <a:latin typeface="Calibri" panose="020F0502020204030204" pitchFamily="34" charset="0"/>
              </a:rPr>
              <a:t>Sut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mae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hynny'n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edrych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ar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lawr</a:t>
            </a:r>
            <a:r>
              <a:rPr lang="en-GB" sz="4400" b="1" dirty="0">
                <a:latin typeface="Calibri" panose="020F0502020204030204" pitchFamily="34" charset="0"/>
              </a:rPr>
              <a:t> </a:t>
            </a:r>
            <a:r>
              <a:rPr lang="en-GB" sz="4400" b="1" dirty="0" err="1">
                <a:latin typeface="Calibri" panose="020F0502020204030204" pitchFamily="34" charset="0"/>
              </a:rPr>
              <a:t>gwlad</a:t>
            </a:r>
            <a:endParaRPr lang="en-GB" sz="4400" b="1" dirty="0">
              <a:latin typeface="Calibri" panose="020F0502020204030204" pitchFamily="34" charset="0"/>
            </a:endParaRPr>
          </a:p>
        </p:txBody>
      </p:sp>
      <p:pic>
        <p:nvPicPr>
          <p:cNvPr id="6" name="Picture 2" descr="cid:image006.jpg@01D30B9F.7FE0F0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" y="3555489"/>
            <a:ext cx="2165042" cy="5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62759" y="3707889"/>
            <a:ext cx="497712" cy="43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339296" y="3659833"/>
            <a:ext cx="497712" cy="4387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50871" y="4733447"/>
            <a:ext cx="497712" cy="4387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9" y="4367686"/>
            <a:ext cx="1395922" cy="96985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0" y="128230"/>
            <a:ext cx="10309223" cy="32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4953965" y="292714"/>
            <a:ext cx="5667241" cy="6203335"/>
            <a:chOff x="0" y="0"/>
            <a:chExt cx="7001510" cy="8477885"/>
          </a:xfrm>
        </p:grpSpPr>
        <p:pic>
          <p:nvPicPr>
            <p:cNvPr id="67" name="Picture 66" descr="\\tros-dc\folderredirection\michelle gough\Desktop\Map NYAS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01510" cy="8477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Text Box 49"/>
            <p:cNvSpPr txBox="1"/>
            <p:nvPr/>
          </p:nvSpPr>
          <p:spPr>
            <a:xfrm>
              <a:off x="3763925" y="978195"/>
              <a:ext cx="697865" cy="3530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Conwy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48"/>
            <p:cNvSpPr txBox="1"/>
            <p:nvPr/>
          </p:nvSpPr>
          <p:spPr>
            <a:xfrm>
              <a:off x="4746994" y="1002736"/>
              <a:ext cx="886636" cy="52794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Denbighshire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Sir </a:t>
              </a:r>
              <a:r>
                <a:rPr lang="en-GB" sz="7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Ddinbych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 Box 47"/>
            <p:cNvSpPr txBox="1"/>
            <p:nvPr/>
          </p:nvSpPr>
          <p:spPr>
            <a:xfrm>
              <a:off x="5352165" y="693301"/>
              <a:ext cx="756340" cy="37909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Flintshire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Sir y </a:t>
              </a:r>
              <a:r>
                <a:rPr lang="en-GB" sz="7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Fflint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 Box 46"/>
            <p:cNvSpPr txBox="1"/>
            <p:nvPr/>
          </p:nvSpPr>
          <p:spPr>
            <a:xfrm>
              <a:off x="3391786" y="2232837"/>
              <a:ext cx="809625" cy="4483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Gwynedd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45"/>
            <p:cNvSpPr txBox="1"/>
            <p:nvPr/>
          </p:nvSpPr>
          <p:spPr>
            <a:xfrm>
              <a:off x="3211032" y="4306186"/>
              <a:ext cx="809625" cy="4483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Ceredigion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 Box 44"/>
            <p:cNvSpPr txBox="1"/>
            <p:nvPr/>
          </p:nvSpPr>
          <p:spPr>
            <a:xfrm>
              <a:off x="691116" y="5773478"/>
              <a:ext cx="992801" cy="48020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Pembrokeshire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Sir </a:t>
              </a:r>
              <a:r>
                <a:rPr lang="en-GB" sz="7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Benfro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43"/>
            <p:cNvSpPr txBox="1"/>
            <p:nvPr/>
          </p:nvSpPr>
          <p:spPr>
            <a:xfrm>
              <a:off x="2456120" y="5805376"/>
              <a:ext cx="1397000" cy="4483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Carmarthenshire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Sir Gaerfyrddin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42"/>
            <p:cNvSpPr txBox="1"/>
            <p:nvPr/>
          </p:nvSpPr>
          <p:spPr>
            <a:xfrm>
              <a:off x="4274288" y="4433776"/>
              <a:ext cx="1397000" cy="4483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Powys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 Box 41"/>
            <p:cNvSpPr txBox="1"/>
            <p:nvPr/>
          </p:nvSpPr>
          <p:spPr>
            <a:xfrm>
              <a:off x="2541181" y="7008167"/>
              <a:ext cx="1396999" cy="4483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Swansea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Abertawe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38"/>
            <p:cNvSpPr txBox="1"/>
            <p:nvPr/>
          </p:nvSpPr>
          <p:spPr>
            <a:xfrm>
              <a:off x="3737962" y="6572015"/>
              <a:ext cx="863945" cy="44656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Neath</a:t>
              </a:r>
              <a:endParaRPr lang="en-GB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Port Talbot</a:t>
              </a:r>
              <a:endParaRPr lang="en-GB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Castell-</a:t>
              </a:r>
              <a:r>
                <a:rPr lang="en-GB" sz="7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Nedd</a:t>
              </a:r>
              <a:endParaRPr lang="en-GB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Port Talbot</a:t>
              </a:r>
              <a:endParaRPr lang="en-GB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 Box 40"/>
            <p:cNvSpPr txBox="1"/>
            <p:nvPr/>
          </p:nvSpPr>
          <p:spPr>
            <a:xfrm>
              <a:off x="4229654" y="7198240"/>
              <a:ext cx="724076" cy="6051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6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Bridgend</a:t>
              </a:r>
              <a:endParaRPr lang="en-GB" sz="65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6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Pen-y-</a:t>
              </a:r>
              <a:r>
                <a:rPr lang="en-GB" sz="6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bont</a:t>
              </a:r>
              <a:r>
                <a:rPr lang="en-GB" sz="6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65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6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ar</a:t>
              </a:r>
              <a:r>
                <a:rPr lang="en-GB" sz="65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65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Ogwr</a:t>
              </a:r>
              <a:endParaRPr lang="en-GB" sz="65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 Box 39"/>
            <p:cNvSpPr txBox="1"/>
            <p:nvPr/>
          </p:nvSpPr>
          <p:spPr>
            <a:xfrm>
              <a:off x="4497572" y="6868632"/>
              <a:ext cx="672465" cy="309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Bro Taf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 Box 37"/>
            <p:cNvSpPr txBox="1"/>
            <p:nvPr/>
          </p:nvSpPr>
          <p:spPr>
            <a:xfrm>
              <a:off x="4242390" y="7761767"/>
              <a:ext cx="1397000" cy="3651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Cardiff &amp; Vale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 Box 36"/>
            <p:cNvSpPr txBox="1"/>
            <p:nvPr/>
          </p:nvSpPr>
          <p:spPr>
            <a:xfrm>
              <a:off x="5369441" y="6655981"/>
              <a:ext cx="1397000" cy="3651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75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Gwent</a:t>
              </a:r>
              <a:endPara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Text Box 49"/>
          <p:cNvSpPr txBox="1"/>
          <p:nvPr/>
        </p:nvSpPr>
        <p:spPr>
          <a:xfrm>
            <a:off x="6827124" y="529612"/>
            <a:ext cx="564874" cy="2583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75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Angelsey</a:t>
            </a:r>
            <a:endParaRPr lang="en-GB" sz="75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75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Yns</a:t>
            </a:r>
            <a:r>
              <a:rPr lang="en-GB" sz="750" b="1" dirty="0">
                <a:ea typeface="Calibri" panose="020F0502020204030204" pitchFamily="34" charset="0"/>
                <a:cs typeface="Times New Roman" panose="02020603050405020304" pitchFamily="18" charset="0"/>
              </a:rPr>
              <a:t> Mon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7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4281</Words>
  <Application>Microsoft Office PowerPoint</Application>
  <PresentationFormat>Widescreen</PresentationFormat>
  <Paragraphs>391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Dull Cenedlaethol ar gyfer Eiriolaeth Statudol ar gyfer  Plant a Phobl Ifanc</vt:lpstr>
      <vt:lpstr>Canlyniadau Dysgu</vt:lpstr>
      <vt:lpstr> Beth yw Eiriolaeth?</vt:lpstr>
      <vt:lpstr>CCUHP - Erthygl 12 - Eiriolaeth</vt:lpstr>
      <vt:lpstr>Beth yw Eiriolaeth?</vt:lpstr>
      <vt:lpstr>PowerPoint Presentation</vt:lpstr>
      <vt:lpstr>Rôl yr Eiriolwr, ar gais y plentyn / person ifanc, yw eu cefnogi i fynegi eu dymuniad i:</vt:lpstr>
      <vt:lpstr>  </vt:lpstr>
      <vt:lpstr>Y gwahaniaeth y gall eiriolaeth ei wneud</vt:lpstr>
      <vt:lpstr>Egwyddorion Eiriolaeth</vt:lpstr>
      <vt:lpstr>Datganiadau Lles</vt:lpstr>
      <vt:lpstr>Mathau o Eiriolaeth</vt:lpstr>
      <vt:lpstr>Ymarfer Cardiau Ie, Na, Efallai</vt:lpstr>
      <vt:lpstr>Beth yw eiriolaeth?</vt:lpstr>
      <vt:lpstr>Eiriolaeth yw….</vt:lpstr>
      <vt:lpstr>Y Dull Cenedlaethol ar gyfer Eiriolaeth Statudol</vt:lpstr>
      <vt:lpstr>Beth mae hyn yn ei olygu ni?</vt:lpstr>
      <vt:lpstr>PowerPoint Presentation</vt:lpstr>
      <vt:lpstr>Y Fframwaith Safonau a Chanlyniadau Cenedlaethol</vt:lpstr>
      <vt:lpstr>PowerPoint Presentation</vt:lpstr>
      <vt:lpstr>Dull Cenedlaethol ar gyfer Eiriolaeth Statudol - hanes</vt:lpstr>
      <vt:lpstr>Darganfyddiadau Lleisiau Coll 2012</vt:lpstr>
      <vt:lpstr>Pam Dull Cenedlaethol? </vt:lpstr>
      <vt:lpstr>PowerPoint Presentation</vt:lpstr>
      <vt:lpstr>PowerPoint Presentation</vt:lpstr>
      <vt:lpstr>PowerPoint Presentation</vt:lpstr>
      <vt:lpstr>PowerPoint Presentation</vt:lpstr>
      <vt:lpstr>            Atgyfeirio at Eiriolaeth </vt:lpstr>
      <vt:lpstr>Y Cynnig Gweithredol</vt:lpstr>
      <vt:lpstr>PowerPoint Presentation</vt:lpstr>
      <vt:lpstr>Proses Cynnig Gweithredol– Ymarfer </vt:lpstr>
      <vt:lpstr>     1 - Mae plentyn / person ifanc yn dod i mewn i'r system gofal, naill ai drwy gael eu lletya neu trwy gael ei roi ar y Gofrestr Amddiffyn Plan  2 -Mae'r gweithiwr cymdeithasol yn rhoi gwybod i'r plentyn neu'r person ifanc am eiriolaeth ac yn cynnig cyfarfod (Cynnig Gweithredol) gyda'u brosiect lleol.  </vt:lpstr>
      <vt:lpstr>PowerPoint Presentation</vt:lpstr>
      <vt:lpstr>PowerPoint Presentation</vt:lpstr>
      <vt:lpstr>7 - Os nad yw’r plentyn/person ifanc eisiau cefnogaeth eiriolaeth </vt:lpstr>
      <vt:lpstr>Cyfarfod y Cynnig Gweithredol</vt:lpstr>
      <vt:lpstr>Llinell Gymorth Meic</vt:lpstr>
      <vt:lpstr>Comisiynydd Plant Cymru</vt:lpstr>
      <vt:lpstr>Sut mae’r Dull Cenedlaethol a’r Cynnig Gweithredol yn gweithio hyd yma?  </vt:lpstr>
      <vt:lpstr>Deilliannau ac Effaith Eiriolaeth</vt:lpstr>
      <vt:lpstr>Ailedrych ar y Canlyniadau Dysgu</vt:lpstr>
      <vt:lpstr>   “A person’s a person,   no matter how small”   Dr Seuss - Horton Hears a Who  “Every child has the right to say what they  think in all matters affecting them, and have  their views taken seriously’”  (Erthygl 12 - Crynodeb o Gonfensiwn y Cenhedloedd Unedig ar Hawliau'r Plentyn–  http://www.unicef.org.uk/Documents/Publication-pdfs/UNCRC_summary.pdf )     </vt:lpstr>
      <vt:lpstr>Gwybodaeth a Chysylltiadau Eraill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Approach to Statutory Advocacy for Children and Young People</dc:title>
  <dc:creator>Natalie Brimble</dc:creator>
  <cp:lastModifiedBy>James Lewis</cp:lastModifiedBy>
  <cp:revision>276</cp:revision>
  <cp:lastPrinted>2019-11-26T10:51:57Z</cp:lastPrinted>
  <dcterms:created xsi:type="dcterms:W3CDTF">2016-06-27T09:33:00Z</dcterms:created>
  <dcterms:modified xsi:type="dcterms:W3CDTF">2020-01-14T09:21:22Z</dcterms:modified>
</cp:coreProperties>
</file>