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handoutMasterIdLst>
    <p:handoutMasterId r:id="rId21"/>
  </p:handoutMasterIdLst>
  <p:sldIdLst>
    <p:sldId id="287" r:id="rId2"/>
    <p:sldId id="258" r:id="rId3"/>
    <p:sldId id="271" r:id="rId4"/>
    <p:sldId id="281" r:id="rId5"/>
    <p:sldId id="280" r:id="rId6"/>
    <p:sldId id="284" r:id="rId7"/>
    <p:sldId id="262" r:id="rId8"/>
    <p:sldId id="275" r:id="rId9"/>
    <p:sldId id="266" r:id="rId10"/>
    <p:sldId id="282" r:id="rId11"/>
    <p:sldId id="285" r:id="rId12"/>
    <p:sldId id="265" r:id="rId13"/>
    <p:sldId id="277" r:id="rId14"/>
    <p:sldId id="267" r:id="rId15"/>
    <p:sldId id="286" r:id="rId16"/>
    <p:sldId id="268" r:id="rId17"/>
    <p:sldId id="276" r:id="rId18"/>
    <p:sldId id="269"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36"/>
    <a:srgbClr val="85C441"/>
    <a:srgbClr val="ED1E87"/>
    <a:srgbClr val="36B555"/>
    <a:srgbClr val="5CC9E3"/>
    <a:srgbClr val="EF9526"/>
    <a:srgbClr val="E9DCF8"/>
    <a:srgbClr val="6D32D6"/>
    <a:srgbClr val="D8BCCE"/>
    <a:srgbClr val="D4C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62654" autoAdjust="0"/>
  </p:normalViewPr>
  <p:slideViewPr>
    <p:cSldViewPr snapToGrid="0">
      <p:cViewPr>
        <p:scale>
          <a:sx n="67" d="100"/>
          <a:sy n="67" d="100"/>
        </p:scale>
        <p:origin x="-2904" y="-20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1" d="100"/>
          <a:sy n="61" d="100"/>
        </p:scale>
        <p:origin x="-3245"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365"/>
          </a:xfrm>
          <a:prstGeom prst="rect">
            <a:avLst/>
          </a:prstGeom>
        </p:spPr>
        <p:txBody>
          <a:bodyPr vert="horz" lIns="91504" tIns="45752" rIns="91504" bIns="45752" rtlCol="0"/>
          <a:lstStyle>
            <a:lvl1pPr algn="l">
              <a:defRPr sz="1200"/>
            </a:lvl1pPr>
          </a:lstStyle>
          <a:p>
            <a:endParaRPr lang="en-GB" dirty="0"/>
          </a:p>
        </p:txBody>
      </p:sp>
      <p:sp>
        <p:nvSpPr>
          <p:cNvPr id="3" name="Date Placeholder 2"/>
          <p:cNvSpPr>
            <a:spLocks noGrp="1"/>
          </p:cNvSpPr>
          <p:nvPr>
            <p:ph type="dt" sz="quarter" idx="1"/>
          </p:nvPr>
        </p:nvSpPr>
        <p:spPr>
          <a:xfrm>
            <a:off x="3849899" y="0"/>
            <a:ext cx="2946189" cy="497365"/>
          </a:xfrm>
          <a:prstGeom prst="rect">
            <a:avLst/>
          </a:prstGeom>
        </p:spPr>
        <p:txBody>
          <a:bodyPr vert="horz" lIns="91504" tIns="45752" rIns="91504" bIns="45752" rtlCol="0"/>
          <a:lstStyle>
            <a:lvl1pPr algn="r">
              <a:defRPr sz="1200"/>
            </a:lvl1pPr>
          </a:lstStyle>
          <a:p>
            <a:fld id="{97632211-014B-4494-BE29-13DB8277A1A8}" type="datetimeFigureOut">
              <a:rPr lang="en-GB" smtClean="0"/>
              <a:pPr/>
              <a:t>22/07/2016</a:t>
            </a:fld>
            <a:endParaRPr lang="en-GB" dirty="0"/>
          </a:p>
        </p:txBody>
      </p:sp>
      <p:sp>
        <p:nvSpPr>
          <p:cNvPr id="4" name="Footer Placeholder 3"/>
          <p:cNvSpPr>
            <a:spLocks noGrp="1"/>
          </p:cNvSpPr>
          <p:nvPr>
            <p:ph type="ftr" sz="quarter" idx="2"/>
          </p:nvPr>
        </p:nvSpPr>
        <p:spPr>
          <a:xfrm>
            <a:off x="1" y="9430861"/>
            <a:ext cx="2946189" cy="497364"/>
          </a:xfrm>
          <a:prstGeom prst="rect">
            <a:avLst/>
          </a:prstGeom>
        </p:spPr>
        <p:txBody>
          <a:bodyPr vert="horz" lIns="91504" tIns="45752" rIns="91504" bIns="4575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99" y="9430861"/>
            <a:ext cx="2946189" cy="497364"/>
          </a:xfrm>
          <a:prstGeom prst="rect">
            <a:avLst/>
          </a:prstGeom>
        </p:spPr>
        <p:txBody>
          <a:bodyPr vert="horz" lIns="91504" tIns="45752" rIns="91504" bIns="45752" rtlCol="0" anchor="b"/>
          <a:lstStyle>
            <a:lvl1pPr algn="r">
              <a:defRPr sz="1200"/>
            </a:lvl1pPr>
          </a:lstStyle>
          <a:p>
            <a:fld id="{E325B3A6-AB18-49CC-9F55-7D99F89FD2C6}" type="slidenum">
              <a:rPr lang="en-GB" smtClean="0"/>
              <a:pPr/>
              <a:t>‹#›</a:t>
            </a:fld>
            <a:endParaRPr lang="en-GB" dirty="0"/>
          </a:p>
        </p:txBody>
      </p:sp>
    </p:spTree>
    <p:extLst>
      <p:ext uri="{BB962C8B-B14F-4D97-AF65-F5344CB8AC3E}">
        <p14:creationId xmlns:p14="http://schemas.microsoft.com/office/powerpoint/2010/main" val="9173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1504" tIns="45752" rIns="91504" bIns="45752"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6"/>
          </a:xfrm>
          <a:prstGeom prst="rect">
            <a:avLst/>
          </a:prstGeom>
        </p:spPr>
        <p:txBody>
          <a:bodyPr vert="horz" lIns="91504" tIns="45752" rIns="91504" bIns="45752" rtlCol="0"/>
          <a:lstStyle>
            <a:lvl1pPr algn="r">
              <a:defRPr sz="1200"/>
            </a:lvl1pPr>
          </a:lstStyle>
          <a:p>
            <a:fld id="{C6BE52C9-690B-4620-A9C6-A2FADF2D31F4}" type="datetimeFigureOut">
              <a:rPr lang="en-GB" smtClean="0"/>
              <a:pPr/>
              <a:t>22/07/2016</a:t>
            </a:fld>
            <a:endParaRPr lang="en-GB" dirty="0"/>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504" tIns="45752" rIns="91504" bIns="45752" rtlCol="0" anchor="ctr"/>
          <a:lstStyle/>
          <a:p>
            <a:endParaRPr lang="en-GB" dirty="0"/>
          </a:p>
        </p:txBody>
      </p:sp>
      <p:sp>
        <p:nvSpPr>
          <p:cNvPr id="5" name="Notes Placeholder 4"/>
          <p:cNvSpPr>
            <a:spLocks noGrp="1"/>
          </p:cNvSpPr>
          <p:nvPr>
            <p:ph type="body" sz="quarter" idx="3"/>
          </p:nvPr>
        </p:nvSpPr>
        <p:spPr>
          <a:xfrm>
            <a:off x="679768" y="4777958"/>
            <a:ext cx="5438140" cy="3909238"/>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504" tIns="45752" rIns="91504" bIns="4575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504" tIns="45752" rIns="91504" bIns="45752" rtlCol="0" anchor="b"/>
          <a:lstStyle>
            <a:lvl1pPr algn="r">
              <a:defRPr sz="1200"/>
            </a:lvl1pPr>
          </a:lstStyle>
          <a:p>
            <a:fld id="{6A4AAAC3-7B93-4108-9BB7-94A250CD2D89}" type="slidenum">
              <a:rPr lang="en-GB" smtClean="0"/>
              <a:pPr/>
              <a:t>‹#›</a:t>
            </a:fld>
            <a:endParaRPr lang="en-GB" dirty="0"/>
          </a:p>
        </p:txBody>
      </p:sp>
    </p:spTree>
    <p:extLst>
      <p:ext uri="{BB962C8B-B14F-4D97-AF65-F5344CB8AC3E}">
        <p14:creationId xmlns:p14="http://schemas.microsoft.com/office/powerpoint/2010/main" val="1729565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1</a:t>
            </a:fld>
            <a:endParaRPr lang="en-GB" dirty="0"/>
          </a:p>
        </p:txBody>
      </p:sp>
    </p:spTree>
    <p:extLst>
      <p:ext uri="{BB962C8B-B14F-4D97-AF65-F5344CB8AC3E}">
        <p14:creationId xmlns:p14="http://schemas.microsoft.com/office/powerpoint/2010/main" val="287595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90600"/>
            <a:ext cx="4467225" cy="3351213"/>
          </a:xfrm>
        </p:spPr>
      </p:sp>
      <p:sp>
        <p:nvSpPr>
          <p:cNvPr id="3" name="Notes Placeholder 2"/>
          <p:cNvSpPr>
            <a:spLocks noGrp="1"/>
          </p:cNvSpPr>
          <p:nvPr>
            <p:ph type="body" idx="1"/>
          </p:nvPr>
        </p:nvSpPr>
        <p:spPr>
          <a:xfrm>
            <a:off x="463463" y="4777958"/>
            <a:ext cx="5962389" cy="3909238"/>
          </a:xfrm>
        </p:spPr>
        <p:txBody>
          <a:bodyPr/>
          <a:lstStyle/>
          <a:p>
            <a:r>
              <a:rPr lang="en-GB" sz="1200" b="1" dirty="0" smtClean="0">
                <a:solidFill>
                  <a:schemeClr val="tx1"/>
                </a:solidFill>
                <a:latin typeface="Arial" panose="020B0604020202020204" pitchFamily="34" charset="0"/>
                <a:cs typeface="Arial" panose="020B0604020202020204" pitchFamily="34" charset="0"/>
              </a:rPr>
              <a:t>Sylwadau ar y sleid:</a:t>
            </a:r>
          </a:p>
          <a:p>
            <a:r>
              <a:rPr lang="en-GB" sz="1200" dirty="0" smtClean="0">
                <a:solidFill>
                  <a:schemeClr val="tx1"/>
                </a:solidFill>
                <a:latin typeface="Arial" panose="020B0604020202020204" pitchFamily="34" charset="0"/>
                <a:cs typeface="Arial" panose="020B0604020202020204" pitchFamily="34" charset="0"/>
              </a:rPr>
              <a:t>Wrth</a:t>
            </a:r>
            <a:r>
              <a:rPr lang="en-GB" sz="1200" baseline="0" dirty="0" smtClean="0">
                <a:solidFill>
                  <a:schemeClr val="tx1"/>
                </a:solidFill>
                <a:latin typeface="Arial" panose="020B0604020202020204" pitchFamily="34" charset="0"/>
                <a:cs typeface="Arial" panose="020B0604020202020204" pitchFamily="34" charset="0"/>
              </a:rPr>
              <a:t> gefnogi unigolion gyda’u llesiant, mae’n hanfodol deall beth mae hyn yn ei olygu iddyn nhw. </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Camau gweithredu’r hwylusydd: </a:t>
            </a:r>
          </a:p>
          <a:p>
            <a:r>
              <a:rPr lang="en-GB" sz="1200" i="0" dirty="0" smtClean="0">
                <a:solidFill>
                  <a:schemeClr val="tx1"/>
                </a:solidFill>
                <a:latin typeface="Arial" panose="020B0604020202020204" pitchFamily="34" charset="0"/>
                <a:cs typeface="Arial" panose="020B0604020202020204" pitchFamily="34" charset="0"/>
              </a:rPr>
              <a:t>Annog unigolion neu’r gr</a:t>
            </a:r>
            <a:r>
              <a:rPr lang="en-GB" sz="1200" i="0" dirty="0" smtClean="0">
                <a:solidFill>
                  <a:schemeClr val="tx1"/>
                </a:solidFill>
                <a:latin typeface="Arial"/>
                <a:cs typeface="Arial"/>
              </a:rPr>
              <a:t>ŵp i feddwl</a:t>
            </a:r>
            <a:r>
              <a:rPr lang="en-GB" sz="1200" i="0" baseline="0" dirty="0" smtClean="0">
                <a:solidFill>
                  <a:schemeClr val="tx1"/>
                </a:solidFill>
                <a:latin typeface="Arial"/>
                <a:cs typeface="Arial"/>
              </a:rPr>
              <a:t> am ystyr llesiant ar lefel bersonol</a:t>
            </a:r>
            <a:r>
              <a:rPr lang="en-GB" sz="1200" i="0" dirty="0" smtClean="0">
                <a:solidFill>
                  <a:schemeClr val="tx1"/>
                </a:solidFill>
                <a:latin typeface="Arial" panose="020B0604020202020204" pitchFamily="34" charset="0"/>
                <a:cs typeface="Arial" panose="020B0604020202020204" pitchFamily="34" charset="0"/>
              </a:rPr>
              <a:t>, gan amlygu’r ffaith y bydd gan bobl</a:t>
            </a:r>
            <a:r>
              <a:rPr lang="en-GB" sz="1200" i="0" baseline="0" dirty="0" smtClean="0">
                <a:solidFill>
                  <a:schemeClr val="tx1"/>
                </a:solidFill>
                <a:latin typeface="Arial" panose="020B0604020202020204" pitchFamily="34" charset="0"/>
                <a:cs typeface="Arial" panose="020B0604020202020204" pitchFamily="34" charset="0"/>
              </a:rPr>
              <a:t> </a:t>
            </a:r>
            <a:r>
              <a:rPr lang="en-GB" sz="1200" i="0" dirty="0" smtClean="0">
                <a:solidFill>
                  <a:schemeClr val="tx1"/>
                </a:solidFill>
                <a:latin typeface="Arial" panose="020B0604020202020204" pitchFamily="34" charset="0"/>
                <a:cs typeface="Arial" panose="020B0604020202020204" pitchFamily="34" charset="0"/>
              </a:rPr>
              <a:t>safbwyntiau</a:t>
            </a:r>
            <a:r>
              <a:rPr lang="en-GB" sz="1200" i="0" baseline="0" dirty="0" smtClean="0">
                <a:solidFill>
                  <a:schemeClr val="tx1"/>
                </a:solidFill>
                <a:latin typeface="Arial" panose="020B0604020202020204" pitchFamily="34" charset="0"/>
                <a:cs typeface="Arial" panose="020B0604020202020204" pitchFamily="34" charset="0"/>
              </a:rPr>
              <a:t> gwahanol am </a:t>
            </a:r>
            <a:r>
              <a:rPr lang="en-GB" sz="1200" i="0" dirty="0" smtClean="0">
                <a:solidFill>
                  <a:schemeClr val="tx1"/>
                </a:solidFill>
                <a:latin typeface="Arial" panose="020B0604020202020204" pitchFamily="34" charset="0"/>
                <a:cs typeface="Arial" panose="020B0604020202020204" pitchFamily="34" charset="0"/>
              </a:rPr>
              <a:t>yr hyn sy’n bwysig</a:t>
            </a:r>
            <a:r>
              <a:rPr lang="en-GB" sz="1200" i="0" baseline="0" dirty="0" smtClean="0">
                <a:solidFill>
                  <a:schemeClr val="tx1"/>
                </a:solidFill>
                <a:latin typeface="Arial" panose="020B0604020202020204" pitchFamily="34" charset="0"/>
                <a:cs typeface="Arial" panose="020B0604020202020204" pitchFamily="34" charset="0"/>
              </a:rPr>
              <a:t> o safbwynt eu llesiant eu hunain. </a:t>
            </a:r>
            <a:endParaRPr lang="en-GB" sz="1200" i="0" dirty="0">
              <a:solidFill>
                <a:schemeClr val="tx1"/>
              </a:solidFill>
              <a:latin typeface="Arial" panose="020B0604020202020204" pitchFamily="34" charset="0"/>
              <a:cs typeface="Arial" panose="020B0604020202020204" pitchFamily="34" charset="0"/>
            </a:endParaRPr>
          </a:p>
          <a:p>
            <a:r>
              <a:rPr lang="en-GB" dirty="0"/>
              <a:t> </a:t>
            </a:r>
          </a:p>
        </p:txBody>
      </p:sp>
      <p:sp>
        <p:nvSpPr>
          <p:cNvPr id="4" name="Slide Number Placeholder 3"/>
          <p:cNvSpPr>
            <a:spLocks noGrp="1"/>
          </p:cNvSpPr>
          <p:nvPr>
            <p:ph type="sldNum" sz="quarter" idx="10"/>
          </p:nvPr>
        </p:nvSpPr>
        <p:spPr/>
        <p:txBody>
          <a:bodyPr/>
          <a:lstStyle/>
          <a:p>
            <a:fld id="{6A4AAAC3-7B93-4108-9BB7-94A250CD2D89}" type="slidenum">
              <a:rPr lang="en-GB" smtClean="0"/>
              <a:pPr/>
              <a:t>10</a:t>
            </a:fld>
            <a:endParaRPr lang="en-GB" dirty="0"/>
          </a:p>
        </p:txBody>
      </p:sp>
    </p:spTree>
    <p:extLst>
      <p:ext uri="{BB962C8B-B14F-4D97-AF65-F5344CB8AC3E}">
        <p14:creationId xmlns:p14="http://schemas.microsoft.com/office/powerpoint/2010/main" val="127489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65175"/>
            <a:ext cx="4467225" cy="3351213"/>
          </a:xfrm>
        </p:spPr>
      </p:sp>
      <p:sp>
        <p:nvSpPr>
          <p:cNvPr id="3" name="Notes Placeholder 2"/>
          <p:cNvSpPr>
            <a:spLocks noGrp="1"/>
          </p:cNvSpPr>
          <p:nvPr>
            <p:ph type="body" idx="1"/>
          </p:nvPr>
        </p:nvSpPr>
        <p:spPr>
          <a:xfrm>
            <a:off x="450937" y="4777958"/>
            <a:ext cx="5949863" cy="3909238"/>
          </a:xfrm>
        </p:spPr>
        <p:txBody>
          <a:bodyPr/>
          <a:lstStyle/>
          <a:p>
            <a:pPr defTabSz="915040">
              <a:defRPr/>
            </a:pPr>
            <a:r>
              <a:rPr lang="en-GB" sz="1200" b="1" baseline="0" dirty="0" smtClean="0">
                <a:solidFill>
                  <a:schemeClr val="tx1"/>
                </a:solidFill>
                <a:latin typeface="Arial" panose="020B0604020202020204" pitchFamily="34" charset="0"/>
                <a:cs typeface="Arial" panose="020B0604020202020204" pitchFamily="34" charset="0"/>
              </a:rPr>
              <a:t>Sylwadau ar y sleid:</a:t>
            </a:r>
          </a:p>
          <a:p>
            <a:pPr defTabSz="915040">
              <a:defRPr/>
            </a:pPr>
            <a:r>
              <a:rPr lang="en-GB" sz="1200" baseline="0" dirty="0" smtClean="0">
                <a:solidFill>
                  <a:schemeClr val="tx1"/>
                </a:solidFill>
                <a:latin typeface="Arial" panose="020B0604020202020204" pitchFamily="34" charset="0"/>
                <a:cs typeface="Arial" panose="020B0604020202020204" pitchFamily="34" charset="0"/>
              </a:rPr>
              <a:t>Gall y celfyddydau wneud cyfraniad grymus a gwerthfawr at ein llesiant. Mae’r celfyddydau creadigol ar gael i bawb a gallan nhw fywiogi a chyfoethogi ein bywydau, gan oresgyn rhwystrau diwylliannol ac ieithyddol. Gall y celfyddydau fod yn arbennig o fuddiol, mewn lleoliadau gofal iechyd a chymdeithasol lle gall eu manteision fod </a:t>
            </a:r>
            <a:br>
              <a:rPr lang="en-GB" sz="1200" baseline="0" dirty="0" smtClean="0">
                <a:solidFill>
                  <a:schemeClr val="tx1"/>
                </a:solidFill>
                <a:latin typeface="Arial" panose="020B0604020202020204" pitchFamily="34" charset="0"/>
                <a:cs typeface="Arial" panose="020B0604020202020204" pitchFamily="34" charset="0"/>
              </a:rPr>
            </a:br>
            <a:r>
              <a:rPr lang="en-GB" sz="1200" baseline="0" dirty="0" smtClean="0">
                <a:solidFill>
                  <a:schemeClr val="tx1"/>
                </a:solidFill>
                <a:latin typeface="Arial" panose="020B0604020202020204" pitchFamily="34" charset="0"/>
                <a:cs typeface="Arial" panose="020B0604020202020204" pitchFamily="34" charset="0"/>
              </a:rPr>
              <a:t>yn eang.</a:t>
            </a: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aseline="0" dirty="0" smtClean="0">
                <a:solidFill>
                  <a:schemeClr val="tx1"/>
                </a:solidFill>
                <a:latin typeface="Arial" panose="020B0604020202020204" pitchFamily="34" charset="0"/>
                <a:cs typeface="Arial" panose="020B0604020202020204" pitchFamily="34" charset="0"/>
              </a:rPr>
              <a:t>Gall ymwneud â’r celfyddydau:</a:t>
            </a:r>
          </a:p>
          <a:p>
            <a:pPr marL="171450" indent="-171450">
              <a:buFont typeface="Arial" panose="020B0604020202020204" pitchFamily="34" charset="0"/>
              <a:buChar char="•"/>
            </a:pPr>
            <a:r>
              <a:rPr lang="en-GB" sz="1200" b="0" dirty="0" smtClean="0">
                <a:solidFill>
                  <a:schemeClr val="tx1"/>
                </a:solidFill>
                <a:latin typeface="Arial" panose="020B0604020202020204" pitchFamily="34" charset="0"/>
                <a:cs typeface="Arial" panose="020B0604020202020204" pitchFamily="34" charset="0"/>
              </a:rPr>
              <a:t>Wella</a:t>
            </a:r>
            <a:r>
              <a:rPr lang="en-GB" sz="1200" b="0" baseline="0" dirty="0" smtClean="0">
                <a:solidFill>
                  <a:schemeClr val="tx1"/>
                </a:solidFill>
                <a:latin typeface="Arial" panose="020B0604020202020204" pitchFamily="34" charset="0"/>
                <a:cs typeface="Arial" panose="020B0604020202020204" pitchFamily="34" charset="0"/>
              </a:rPr>
              <a:t> </a:t>
            </a:r>
            <a:r>
              <a:rPr lang="en-GB" sz="1200" b="0" baseline="0" dirty="0" smtClean="0">
                <a:solidFill>
                  <a:schemeClr val="tx1"/>
                </a:solidFill>
                <a:latin typeface="Arial" panose="020B0604020202020204" pitchFamily="34" charset="0"/>
                <a:cs typeface="Arial" panose="020B0604020202020204" pitchFamily="34" charset="0"/>
              </a:rPr>
              <a:t>iechyd emosiynol drwy roi cyfle i ymlacio a chael rhyddhad emosiynol </a:t>
            </a:r>
            <a:r>
              <a:rPr lang="en-GB" sz="1200" b="0" dirty="0" smtClean="0">
                <a:solidFill>
                  <a:schemeClr val="tx1"/>
                </a:solidFill>
                <a:latin typeface="Arial" panose="020B0604020202020204" pitchFamily="34" charset="0"/>
                <a:cs typeface="Arial" panose="020B0604020202020204" pitchFamily="34" charset="0"/>
              </a:rPr>
              <a:t> </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baseline="0" dirty="0" smtClean="0">
                <a:solidFill>
                  <a:schemeClr val="tx1"/>
                </a:solidFill>
                <a:latin typeface="Arial" panose="020B0604020202020204" pitchFamily="34" charset="0"/>
                <a:cs typeface="Arial" panose="020B0604020202020204" pitchFamily="34" charset="0"/>
              </a:rPr>
              <a:t>Darparu </a:t>
            </a:r>
            <a:r>
              <a:rPr lang="en-GB" sz="1200" b="0" baseline="0" dirty="0" smtClean="0">
                <a:solidFill>
                  <a:schemeClr val="tx1"/>
                </a:solidFill>
                <a:latin typeface="Arial" panose="020B0604020202020204" pitchFamily="34" charset="0"/>
                <a:cs typeface="Arial" panose="020B0604020202020204" pitchFamily="34" charset="0"/>
              </a:rPr>
              <a:t>cyfleoedd pwysig i bobl fynegi eu hunain </a:t>
            </a:r>
            <a:r>
              <a:rPr lang="en-GB" sz="1200" b="0" dirty="0" smtClean="0">
                <a:solidFill>
                  <a:schemeClr val="tx1"/>
                </a:solidFill>
                <a:latin typeface="Arial" panose="020B0604020202020204" pitchFamily="34" charset="0"/>
                <a:cs typeface="Arial" panose="020B0604020202020204" pitchFamily="34" charset="0"/>
              </a:rPr>
              <a:t> </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smtClean="0">
                <a:solidFill>
                  <a:schemeClr val="tx1"/>
                </a:solidFill>
                <a:latin typeface="Arial" panose="020B0604020202020204" pitchFamily="34" charset="0"/>
                <a:cs typeface="Arial" panose="020B0604020202020204" pitchFamily="34" charset="0"/>
              </a:rPr>
              <a:t>Cynnig</a:t>
            </a:r>
            <a:r>
              <a:rPr lang="en-GB" sz="1200" b="0" baseline="0" dirty="0" smtClean="0">
                <a:solidFill>
                  <a:schemeClr val="tx1"/>
                </a:solidFill>
                <a:latin typeface="Arial" panose="020B0604020202020204" pitchFamily="34" charset="0"/>
                <a:cs typeface="Arial" panose="020B0604020202020204" pitchFamily="34" charset="0"/>
              </a:rPr>
              <a:t> </a:t>
            </a:r>
            <a:r>
              <a:rPr lang="en-GB" sz="1200" b="0" baseline="0" dirty="0" smtClean="0">
                <a:solidFill>
                  <a:schemeClr val="tx1"/>
                </a:solidFill>
                <a:latin typeface="Arial" panose="020B0604020202020204" pitchFamily="34" charset="0"/>
                <a:cs typeface="Arial" panose="020B0604020202020204" pitchFamily="34" charset="0"/>
              </a:rPr>
              <a:t>ffordd o gael cyswllt cymdeithasol </a:t>
            </a:r>
            <a:r>
              <a:rPr lang="en-GB" sz="1200" b="0" dirty="0" smtClean="0">
                <a:solidFill>
                  <a:schemeClr val="tx1"/>
                </a:solidFill>
                <a:latin typeface="Arial" panose="020B0604020202020204" pitchFamily="34" charset="0"/>
                <a:cs typeface="Arial" panose="020B0604020202020204" pitchFamily="34" charset="0"/>
              </a:rPr>
              <a:t>sy’n rhoi boddhad</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smtClean="0">
                <a:solidFill>
                  <a:schemeClr val="tx1"/>
                </a:solidFill>
                <a:latin typeface="Arial" panose="020B0604020202020204" pitchFamily="34" charset="0"/>
                <a:cs typeface="Arial" panose="020B0604020202020204" pitchFamily="34" charset="0"/>
              </a:rPr>
              <a:t>Cynyddu</a:t>
            </a:r>
            <a:r>
              <a:rPr lang="en-GB" sz="1200" b="0" baseline="0" dirty="0" smtClean="0">
                <a:solidFill>
                  <a:schemeClr val="tx1"/>
                </a:solidFill>
                <a:latin typeface="Arial" panose="020B0604020202020204" pitchFamily="34" charset="0"/>
                <a:cs typeface="Arial" panose="020B0604020202020204" pitchFamily="34" charset="0"/>
              </a:rPr>
              <a:t> </a:t>
            </a:r>
            <a:r>
              <a:rPr lang="en-GB" sz="1200" b="0" baseline="0" dirty="0" smtClean="0">
                <a:solidFill>
                  <a:schemeClr val="tx1"/>
                </a:solidFill>
                <a:latin typeface="Arial" panose="020B0604020202020204" pitchFamily="34" charset="0"/>
                <a:cs typeface="Arial" panose="020B0604020202020204" pitchFamily="34" charset="0"/>
              </a:rPr>
              <a:t>hunan-barch, hyder a’r gallu i dyfu’n bersonol </a:t>
            </a:r>
          </a:p>
          <a:p>
            <a:pPr marL="171450" indent="-171450">
              <a:buFont typeface="Arial" panose="020B0604020202020204" pitchFamily="34" charset="0"/>
              <a:buChar char="•"/>
            </a:pPr>
            <a:r>
              <a:rPr lang="en-GB" sz="1200" b="0" baseline="0" dirty="0" smtClean="0">
                <a:solidFill>
                  <a:schemeClr val="tx1"/>
                </a:solidFill>
                <a:latin typeface="Arial" panose="020B0604020202020204" pitchFamily="34" charset="0"/>
                <a:cs typeface="Arial" panose="020B0604020202020204" pitchFamily="34" charset="0"/>
              </a:rPr>
              <a:t>Datblygu </a:t>
            </a:r>
            <a:r>
              <a:rPr lang="en-GB" sz="1200" b="0" baseline="0" dirty="0" smtClean="0">
                <a:solidFill>
                  <a:schemeClr val="tx1"/>
                </a:solidFill>
                <a:latin typeface="Arial" panose="020B0604020202020204" pitchFamily="34" charset="0"/>
                <a:cs typeface="Arial" panose="020B0604020202020204" pitchFamily="34" charset="0"/>
              </a:rPr>
              <a:t>ein gallu o ran hunan-ymwybyddiaeth </a:t>
            </a:r>
            <a:endParaRPr lang="en-GB" sz="1200" b="0" dirty="0">
              <a:solidFill>
                <a:schemeClr val="tx1"/>
              </a:solidFill>
              <a:latin typeface="Arial" panose="020B0604020202020204" pitchFamily="34" charset="0"/>
              <a:cs typeface="Arial" panose="020B0604020202020204" pitchFamily="34" charset="0"/>
            </a:endParaRP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1" i="0" baseline="0" dirty="0" smtClean="0">
                <a:solidFill>
                  <a:schemeClr val="tx1"/>
                </a:solidFill>
                <a:latin typeface="Arial" panose="020B0604020202020204" pitchFamily="34" charset="0"/>
                <a:cs typeface="Arial" panose="020B0604020202020204" pitchFamily="34" charset="0"/>
              </a:rPr>
              <a:t>Camau gweithredu’r hwylusydd: </a:t>
            </a:r>
          </a:p>
          <a:p>
            <a:pPr defTabSz="915040">
              <a:defRPr/>
            </a:pPr>
            <a:r>
              <a:rPr lang="en-GB" sz="1200" i="0" baseline="0" dirty="0" smtClean="0">
                <a:solidFill>
                  <a:schemeClr val="tx1"/>
                </a:solidFill>
                <a:latin typeface="Arial" panose="020B0604020202020204" pitchFamily="34" charset="0"/>
                <a:cs typeface="Arial" panose="020B0604020202020204" pitchFamily="34" charset="0"/>
              </a:rPr>
              <a:t>Cliciwch yr hyperddolen ar y sleid i wylio’r ffilm. Dylech annog unigolion i adlewyrchu ar y ffordd y gellid defnyddio’r celfyddydau gyda’r unigolion y maen nhw’n gweithio gyda nhw a beth allai fod yn ofynnol er mwyn gwneud i hyn ddigwydd.</a:t>
            </a:r>
          </a:p>
        </p:txBody>
      </p:sp>
      <p:sp>
        <p:nvSpPr>
          <p:cNvPr id="4" name="Slide Number Placeholder 3"/>
          <p:cNvSpPr>
            <a:spLocks noGrp="1"/>
          </p:cNvSpPr>
          <p:nvPr>
            <p:ph type="sldNum" sz="quarter" idx="10"/>
          </p:nvPr>
        </p:nvSpPr>
        <p:spPr/>
        <p:txBody>
          <a:bodyPr/>
          <a:lstStyle/>
          <a:p>
            <a:fld id="{6A4AAAC3-7B93-4108-9BB7-94A250CD2D89}" type="slidenum">
              <a:rPr lang="en-GB" smtClean="0"/>
              <a:pPr/>
              <a:t>11</a:t>
            </a:fld>
            <a:endParaRPr lang="en-GB" dirty="0"/>
          </a:p>
        </p:txBody>
      </p:sp>
    </p:spTree>
    <p:extLst>
      <p:ext uri="{BB962C8B-B14F-4D97-AF65-F5344CB8AC3E}">
        <p14:creationId xmlns:p14="http://schemas.microsoft.com/office/powerpoint/2010/main" val="279335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908"/>
            <a:ext cx="6025019" cy="5448822"/>
          </a:xfrm>
        </p:spPr>
        <p:txBody>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Sylwadau ar y sleid</a:t>
            </a:r>
            <a:r>
              <a:rPr lang="en-GB" sz="1200" b="1" baseline="0" dirty="0" smtClean="0">
                <a:solidFill>
                  <a:schemeClr val="tx1"/>
                </a:solidFill>
                <a:latin typeface="Arial" panose="020B0604020202020204" pitchFamily="34" charset="0"/>
                <a:cs typeface="Arial" panose="020B0604020202020204" pitchFamily="34" charset="0"/>
              </a:rPr>
              <a:t>:</a:t>
            </a:r>
          </a:p>
          <a:p>
            <a:pPr defTabSz="915040">
              <a:defRPr/>
            </a:pPr>
            <a:r>
              <a:rPr lang="en-GB" sz="1200" dirty="0" smtClean="0">
                <a:solidFill>
                  <a:schemeClr val="tx1"/>
                </a:solidFill>
                <a:latin typeface="Arial" panose="020B0604020202020204" pitchFamily="34" charset="0"/>
                <a:cs typeface="Arial" panose="020B0604020202020204" pitchFamily="34" charset="0"/>
              </a:rPr>
              <a:t>Mae yna lawer o enghreifftiau o’r ffordd y mae’r celfyddydau wedi’u defnyddio’n llwyddiannus er mwyn gwella llesiant</a:t>
            </a:r>
            <a:r>
              <a:rPr lang="en-GB" sz="1200" baseline="0" dirty="0" smtClean="0">
                <a:solidFill>
                  <a:schemeClr val="tx1"/>
                </a:solidFill>
                <a:latin typeface="Arial" panose="020B0604020202020204" pitchFamily="34" charset="0"/>
                <a:cs typeface="Arial" panose="020B0604020202020204" pitchFamily="34" charset="0"/>
              </a:rPr>
              <a:t> unigolion ledled Cymru. Dyma ddau enghraifft:</a:t>
            </a: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200" b="1" baseline="0" dirty="0" smtClean="0">
                <a:solidFill>
                  <a:schemeClr val="tx1"/>
                </a:solidFill>
                <a:latin typeface="Arial" panose="020B0604020202020204" pitchFamily="34" charset="0"/>
                <a:cs typeface="Arial" panose="020B0604020202020204" pitchFamily="34" charset="0"/>
              </a:rPr>
              <a:t>Prosiect Y Bocs Datgelu</a:t>
            </a:r>
            <a:endParaRPr lang="en-GB" sz="1200" b="1" i="1" baseline="0" dirty="0" smtClean="0">
              <a:solidFill>
                <a:schemeClr val="tx1"/>
              </a:solidFill>
              <a:latin typeface="Arial" panose="020B0604020202020204" pitchFamily="34" charset="0"/>
              <a:cs typeface="Arial" panose="020B0604020202020204" pitchFamily="34" charset="0"/>
            </a:endParaRPr>
          </a:p>
          <a:p>
            <a:pPr defTabSz="915040">
              <a:defRPr/>
            </a:pPr>
            <a:endParaRPr lang="en-GB" sz="1200" b="1" i="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1" i="0" baseline="0" dirty="0" smtClean="0">
                <a:solidFill>
                  <a:schemeClr val="tx1"/>
                </a:solidFill>
                <a:latin typeface="Arial" panose="020B0604020202020204" pitchFamily="34" charset="0"/>
                <a:cs typeface="Arial" panose="020B0604020202020204" pitchFamily="34" charset="0"/>
              </a:rPr>
              <a:t>Camau gweithredu’r hwylusydd: </a:t>
            </a:r>
            <a:r>
              <a:rPr lang="en-GB" sz="1200" b="0" i="0" baseline="0" dirty="0" smtClean="0">
                <a:solidFill>
                  <a:schemeClr val="tx1"/>
                </a:solidFill>
                <a:latin typeface="Arial" panose="020B0604020202020204" pitchFamily="34" charset="0"/>
                <a:cs typeface="Arial" panose="020B0604020202020204" pitchFamily="34" charset="0"/>
              </a:rPr>
              <a:t>Darllenwch y dyfyniad ar dudalen 17 y gweithlyfr </a:t>
            </a:r>
            <a:r>
              <a:rPr lang="en-GB" sz="1200" b="0" i="1" baseline="0" dirty="0" smtClean="0">
                <a:solidFill>
                  <a:schemeClr val="tx1"/>
                </a:solidFill>
                <a:latin typeface="Arial" panose="020B0604020202020204" pitchFamily="34" charset="0"/>
                <a:cs typeface="Arial" panose="020B0604020202020204" pitchFamily="34" charset="0"/>
              </a:rPr>
              <a:t>Beth mae’r Ddeddf yn ei olygu i mi?</a:t>
            </a:r>
            <a:endParaRPr lang="en-GB" sz="1200" b="0" i="0" baseline="0" dirty="0" smtClean="0">
              <a:solidFill>
                <a:schemeClr val="tx1"/>
              </a:solidFill>
              <a:latin typeface="Arial" panose="020B0604020202020204" pitchFamily="34" charset="0"/>
              <a:cs typeface="Arial" panose="020B0604020202020204" pitchFamily="34" charset="0"/>
            </a:endParaRPr>
          </a:p>
          <a:p>
            <a:pPr defTabSz="915040">
              <a:defRPr/>
            </a:pPr>
            <a:endParaRPr lang="en-GB" sz="1200" b="0" i="1" baseline="0" dirty="0" smtClean="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200" b="1" i="0" baseline="0" dirty="0" smtClean="0">
                <a:solidFill>
                  <a:schemeClr val="tx1"/>
                </a:solidFill>
                <a:latin typeface="Arial" panose="020B0604020202020204" pitchFamily="34" charset="0"/>
                <a:cs typeface="Arial" panose="020B0604020202020204" pitchFamily="34" charset="0"/>
              </a:rPr>
              <a:t>Prosiect ‘Stories to Leave’</a:t>
            </a:r>
          </a:p>
          <a:p>
            <a:r>
              <a:rPr lang="en-GB" sz="1200" dirty="0" smtClean="0">
                <a:solidFill>
                  <a:schemeClr val="tx1"/>
                </a:solidFill>
                <a:latin typeface="Arial" panose="020B0604020202020204" pitchFamily="34" charset="0"/>
                <a:cs typeface="Arial" panose="020B0604020202020204" pitchFamily="34" charset="0"/>
              </a:rPr>
              <a:t>Bu</a:t>
            </a:r>
            <a:r>
              <a:rPr lang="en-GB" sz="1200" baseline="0" dirty="0" smtClean="0">
                <a:solidFill>
                  <a:schemeClr val="tx1"/>
                </a:solidFill>
                <a:latin typeface="Arial" panose="020B0604020202020204" pitchFamily="34" charset="0"/>
                <a:cs typeface="Arial" panose="020B0604020202020204" pitchFamily="34" charset="0"/>
              </a:rPr>
              <a:t> Re-Live,</a:t>
            </a:r>
            <a:r>
              <a:rPr lang="en-GB" sz="1200" dirty="0" smtClean="0">
                <a:solidFill>
                  <a:schemeClr val="tx1"/>
                </a:solidFill>
                <a:latin typeface="Arial" panose="020B0604020202020204" pitchFamily="34" charset="0"/>
                <a:cs typeface="Arial" panose="020B0604020202020204" pitchFamily="34" charset="0"/>
              </a:rPr>
              <a:t> cwmni</a:t>
            </a:r>
            <a:r>
              <a:rPr lang="en-GB" sz="1200" baseline="0" dirty="0" smtClean="0">
                <a:solidFill>
                  <a:schemeClr val="tx1"/>
                </a:solidFill>
                <a:latin typeface="Arial" panose="020B0604020202020204" pitchFamily="34" charset="0"/>
                <a:cs typeface="Arial" panose="020B0604020202020204" pitchFamily="34" charset="0"/>
              </a:rPr>
              <a:t> celfyddydau proffesiynol yn cydweithio â Hosbis </a:t>
            </a:r>
            <a:r>
              <a:rPr lang="en-GB" sz="1200" dirty="0" smtClean="0">
                <a:solidFill>
                  <a:schemeClr val="tx1"/>
                </a:solidFill>
                <a:latin typeface="Arial" panose="020B0604020202020204" pitchFamily="34" charset="0"/>
                <a:cs typeface="Arial" panose="020B0604020202020204" pitchFamily="34" charset="0"/>
              </a:rPr>
              <a:t>Marie </a:t>
            </a:r>
            <a:r>
              <a:rPr lang="en-GB" sz="1200" dirty="0">
                <a:solidFill>
                  <a:schemeClr val="tx1"/>
                </a:solidFill>
                <a:latin typeface="Arial" panose="020B0604020202020204" pitchFamily="34" charset="0"/>
                <a:cs typeface="Arial" panose="020B0604020202020204" pitchFamily="34" charset="0"/>
              </a:rPr>
              <a:t>Curie </a:t>
            </a:r>
            <a:r>
              <a:rPr lang="en-GB" sz="1200" dirty="0" smtClean="0">
                <a:solidFill>
                  <a:schemeClr val="tx1"/>
                </a:solidFill>
                <a:latin typeface="Arial" panose="020B0604020202020204" pitchFamily="34" charset="0"/>
                <a:cs typeface="Arial" panose="020B0604020202020204" pitchFamily="34" charset="0"/>
              </a:rPr>
              <a:t>ym Mhenarth er mwyn ymchwilio</a:t>
            </a:r>
            <a:r>
              <a:rPr lang="en-GB" sz="1200" baseline="0" dirty="0" smtClean="0">
                <a:solidFill>
                  <a:schemeClr val="tx1"/>
                </a:solidFill>
                <a:latin typeface="Arial" panose="020B0604020202020204" pitchFamily="34" charset="0"/>
                <a:cs typeface="Arial" panose="020B0604020202020204" pitchFamily="34" charset="0"/>
              </a:rPr>
              <a:t> i farwolaeth a marw gyda phobl h</a:t>
            </a:r>
            <a:r>
              <a:rPr lang="cy-GB" sz="1200" baseline="0" dirty="0" smtClean="0">
                <a:solidFill>
                  <a:schemeClr val="tx1"/>
                </a:solidFill>
                <a:latin typeface="Arial"/>
                <a:cs typeface="Arial"/>
              </a:rPr>
              <a:t>ŷn sydd â salwch terfynol a sut maen nhw’n teimlo wrth dynnu tuag at ddiwedd eu hoes. Er mwyn gwneud hyn, dyfeisiwyd rhaglen o weithdai a oedd yn ystyried anghenion penodol iawn y cyfranogwyr, gan ddod ynghyd ddwy neu dair gwaith yr wythnos dros gyfnod o dri mis. Roedd y broses greadigol yn rymus ac ysbrydoledig wrth i bobl adlewyrchu ar eu bywydau a’u marwolaeth wrth i hynny agosáu</a:t>
            </a:r>
            <a:r>
              <a:rPr lang="en-GB" sz="1200" dirty="0" smtClean="0">
                <a:solidFill>
                  <a:schemeClr val="tx1"/>
                </a:solidFill>
                <a:latin typeface="Arial" panose="020B0604020202020204" pitchFamily="34" charset="0"/>
                <a:cs typeface="Arial" panose="020B0604020202020204" pitchFamily="34" charset="0"/>
              </a:rPr>
              <a:t>, gyda dewrder a gonestrwydd. Uchafbwynt y prosiect oedd perfformiad yng Nghanolfan Gelfyddydau</a:t>
            </a:r>
            <a:r>
              <a:rPr lang="en-GB" sz="1200" baseline="0" dirty="0" smtClean="0">
                <a:solidFill>
                  <a:schemeClr val="tx1"/>
                </a:solidFill>
                <a:latin typeface="Arial" panose="020B0604020202020204" pitchFamily="34" charset="0"/>
                <a:cs typeface="Arial" panose="020B0604020202020204" pitchFamily="34" charset="0"/>
              </a:rPr>
              <a:t> Chapter, Caerdydd – gyda’r ganolfan dan ei sang ar gynulleidfa gyfan ar ei thraed yn cymeradwyo</a:t>
            </a:r>
            <a:r>
              <a:rPr lang="en-GB" sz="1200" dirty="0" smtClean="0">
                <a:solidFill>
                  <a:schemeClr val="tx1"/>
                </a:solidFill>
                <a:latin typeface="Arial" panose="020B0604020202020204" pitchFamily="34" charset="0"/>
                <a:cs typeface="Arial" panose="020B0604020202020204" pitchFamily="34" charset="0"/>
              </a:rPr>
              <a:t>. </a:t>
            </a:r>
            <a:endParaRPr lang="en-GB" sz="120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Gallwch wrando ar ddisgrifiad trawiadol un cyfranogwr o effaith y prosiect, gyda llais actor. </a:t>
            </a:r>
          </a:p>
          <a:p>
            <a:endParaRPr lang="en-GB" sz="1200" b="1" i="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Camau</a:t>
            </a:r>
            <a:r>
              <a:rPr lang="en-GB" sz="1200" b="1" i="0" baseline="0" dirty="0" smtClean="0">
                <a:solidFill>
                  <a:schemeClr val="tx1"/>
                </a:solidFill>
                <a:latin typeface="Arial" panose="020B0604020202020204" pitchFamily="34" charset="0"/>
                <a:cs typeface="Arial" panose="020B0604020202020204" pitchFamily="34" charset="0"/>
              </a:rPr>
              <a:t> gweithredu’r hwylusydd</a:t>
            </a:r>
            <a:r>
              <a:rPr lang="en-GB" sz="1200" b="1" i="0" dirty="0" smtClean="0">
                <a:solidFill>
                  <a:schemeClr val="tx1"/>
                </a:solidFill>
                <a:latin typeface="Arial" panose="020B0604020202020204" pitchFamily="34" charset="0"/>
                <a:cs typeface="Arial" panose="020B0604020202020204" pitchFamily="34" charset="0"/>
              </a:rPr>
              <a:t>: </a:t>
            </a:r>
            <a:r>
              <a:rPr lang="en-GB" sz="1200" i="0" dirty="0" smtClean="0">
                <a:solidFill>
                  <a:schemeClr val="tx1"/>
                </a:solidFill>
                <a:latin typeface="Arial" panose="020B0604020202020204" pitchFamily="34" charset="0"/>
                <a:cs typeface="Arial" panose="020B0604020202020204" pitchFamily="34" charset="0"/>
              </a:rPr>
              <a:t>cliciwch ar sylw 1.</a:t>
            </a:r>
            <a:endParaRPr lang="en-GB" sz="1200" i="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Gwrandewch</a:t>
            </a:r>
            <a:r>
              <a:rPr lang="en-GB" sz="1200" baseline="0" dirty="0" smtClean="0">
                <a:solidFill>
                  <a:schemeClr val="tx1"/>
                </a:solidFill>
                <a:latin typeface="Arial" panose="020B0604020202020204" pitchFamily="34" charset="0"/>
                <a:cs typeface="Arial" panose="020B0604020202020204" pitchFamily="34" charset="0"/>
              </a:rPr>
              <a:t> ar yr hyn yr oedd gan weithiwr cymdeithasol mewn hosbis i’w ddweud am y prosiect (llais actor)</a:t>
            </a:r>
            <a:r>
              <a:rPr lang="en-GB" sz="1200" dirty="0" smtClean="0">
                <a:solidFill>
                  <a:schemeClr val="tx1"/>
                </a:solidFill>
                <a:latin typeface="Arial" panose="020B0604020202020204" pitchFamily="34" charset="0"/>
                <a:cs typeface="Arial" panose="020B0604020202020204" pitchFamily="34" charset="0"/>
              </a:rPr>
              <a:t>. </a:t>
            </a:r>
          </a:p>
          <a:p>
            <a:endParaRPr lang="en-GB" sz="1200" b="1" i="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Camau gweithredu’r hwylusydd: </a:t>
            </a:r>
            <a:r>
              <a:rPr lang="en-GB" sz="1200" b="0" i="0" dirty="0" smtClean="0">
                <a:solidFill>
                  <a:schemeClr val="tx1"/>
                </a:solidFill>
                <a:latin typeface="Arial" panose="020B0604020202020204" pitchFamily="34" charset="0"/>
                <a:cs typeface="Arial" panose="020B0604020202020204" pitchFamily="34" charset="0"/>
              </a:rPr>
              <a:t>cliciwch ar sylw 2.</a:t>
            </a:r>
          </a:p>
          <a:p>
            <a:endParaRPr lang="en-GB" sz="1200" b="0" i="1"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Gweithgaredd dysgu </a:t>
            </a:r>
            <a:r>
              <a:rPr lang="en-GB" b="1" dirty="0" smtClean="0">
                <a:latin typeface="Arial" panose="020B0604020202020204" pitchFamily="34" charset="0"/>
                <a:cs typeface="Arial" panose="020B0604020202020204" pitchFamily="34" charset="0"/>
              </a:rPr>
              <a:t> </a:t>
            </a:r>
            <a:endParaRPr lang="en-GB" sz="1200" b="1" i="0" baseline="0" dirty="0" smtClean="0">
              <a:solidFill>
                <a:schemeClr val="tx1"/>
              </a:solidFill>
              <a:latin typeface="Arial" panose="020B0604020202020204" pitchFamily="34" charset="0"/>
              <a:cs typeface="Arial" panose="020B0604020202020204" pitchFamily="34" charset="0"/>
            </a:endParaRPr>
          </a:p>
          <a:p>
            <a:endParaRPr lang="en-GB" sz="1200" b="1" i="0" baseline="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Camau gweithredu'r hwylusydd: </a:t>
            </a:r>
          </a:p>
          <a:p>
            <a:r>
              <a:rPr lang="en-GB" sz="1200" b="0" i="0" baseline="0" dirty="0" smtClean="0">
                <a:solidFill>
                  <a:schemeClr val="tx1"/>
                </a:solidFill>
                <a:latin typeface="Arial" panose="020B0604020202020204" pitchFamily="34" charset="0"/>
                <a:cs typeface="Arial" panose="020B0604020202020204" pitchFamily="34" charset="0"/>
              </a:rPr>
              <a:t>Mae’r ddau astudiaeth achos a’r gweithgareddau dysgu cyswllt ar gael ar dudalennau 1</a:t>
            </a:r>
            <a:r>
              <a:rPr lang="en-GB" sz="1200" i="0" baseline="0" dirty="0" smtClean="0">
                <a:solidFill>
                  <a:schemeClr val="tx1"/>
                </a:solidFill>
                <a:latin typeface="Arial" panose="020B0604020202020204" pitchFamily="34" charset="0"/>
                <a:cs typeface="Arial" panose="020B0604020202020204" pitchFamily="34" charset="0"/>
              </a:rPr>
              <a:t>9-20 yn y gweithlyfr </a:t>
            </a:r>
            <a:r>
              <a:rPr lang="en-GB" sz="1200" i="1" baseline="0" dirty="0" smtClean="0">
                <a:solidFill>
                  <a:schemeClr val="tx1"/>
                </a:solidFill>
                <a:latin typeface="Arial" panose="020B0604020202020204" pitchFamily="34" charset="0"/>
                <a:cs typeface="Arial" panose="020B0604020202020204" pitchFamily="34" charset="0"/>
              </a:rPr>
              <a:t>Beth mae’r Ddeddf yn ei olygu i mi?</a:t>
            </a:r>
            <a:r>
              <a:rPr lang="en-GB" sz="1200" i="0" baseline="0" dirty="0" smtClean="0">
                <a:solidFill>
                  <a:schemeClr val="tx1"/>
                </a:solidFill>
                <a:latin typeface="Arial" panose="020B0604020202020204" pitchFamily="34" charset="0"/>
                <a:cs typeface="Arial" panose="020B0604020202020204" pitchFamily="34" charset="0"/>
              </a:rPr>
              <a:t>. Gellir llungop</a:t>
            </a:r>
            <a:r>
              <a:rPr lang="en-GB" sz="1200" i="0" baseline="0" dirty="0" smtClean="0">
                <a:solidFill>
                  <a:schemeClr val="tx1"/>
                </a:solidFill>
                <a:latin typeface="Arial"/>
                <a:cs typeface="Arial"/>
              </a:rPr>
              <a:t>ïo’r tudalennau i’w cwblhau fel unigolion neu fel grŵp ac adlewyrchu arnyn nhw mewn trafodaeth. </a:t>
            </a: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pPr/>
              <a:t>12</a:t>
            </a:fld>
            <a:endParaRPr lang="en-GB" dirty="0"/>
          </a:p>
        </p:txBody>
      </p:sp>
    </p:spTree>
    <p:extLst>
      <p:ext uri="{BB962C8B-B14F-4D97-AF65-F5344CB8AC3E}">
        <p14:creationId xmlns:p14="http://schemas.microsoft.com/office/powerpoint/2010/main" val="306733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977900"/>
            <a:ext cx="4467225" cy="3351213"/>
          </a:xfrm>
        </p:spPr>
      </p:sp>
      <p:sp>
        <p:nvSpPr>
          <p:cNvPr id="3" name="Notes Placeholder 2"/>
          <p:cNvSpPr>
            <a:spLocks noGrp="1"/>
          </p:cNvSpPr>
          <p:nvPr>
            <p:ph type="body" idx="1"/>
          </p:nvPr>
        </p:nvSpPr>
        <p:spPr/>
        <p:txBody>
          <a:bodyPr/>
          <a:lstStyle/>
          <a:p>
            <a:r>
              <a:rPr lang="en-GB" sz="1200" b="1" baseline="0" dirty="0" smtClean="0">
                <a:solidFill>
                  <a:schemeClr val="tx1"/>
                </a:solidFill>
                <a:latin typeface="Arial" panose="020B0604020202020204" pitchFamily="34" charset="0"/>
                <a:cs typeface="Arial" panose="020B0604020202020204" pitchFamily="34" charset="0"/>
              </a:rPr>
              <a:t>Nodyn </a:t>
            </a:r>
            <a:r>
              <a:rPr lang="en-GB" sz="1200" b="1" baseline="0" dirty="0" smtClean="0">
                <a:solidFill>
                  <a:schemeClr val="tx1"/>
                </a:solidFill>
                <a:latin typeface="Arial" panose="020B0604020202020204" pitchFamily="34" charset="0"/>
                <a:cs typeface="Arial" panose="020B0604020202020204" pitchFamily="34" charset="0"/>
              </a:rPr>
              <a:t>i’r hwylusydd</a:t>
            </a:r>
            <a:r>
              <a:rPr lang="en-GB" sz="1200" b="1" baseline="0" dirty="0" smtClean="0">
                <a:solidFill>
                  <a:schemeClr val="tx1"/>
                </a:solidFill>
                <a:latin typeface="Arial" panose="020B0604020202020204" pitchFamily="34" charset="0"/>
                <a:cs typeface="Arial" panose="020B0604020202020204" pitchFamily="34" charset="0"/>
              </a:rPr>
              <a:t>: </a:t>
            </a:r>
            <a:endParaRPr lang="en-GB" sz="1200" b="0" baseline="0" dirty="0" smtClean="0">
              <a:solidFill>
                <a:schemeClr val="tx1"/>
              </a:solidFill>
              <a:latin typeface="Arial" panose="020B0604020202020204" pitchFamily="34" charset="0"/>
              <a:cs typeface="Arial" panose="020B0604020202020204" pitchFamily="34" charset="0"/>
            </a:endParaRPr>
          </a:p>
          <a:p>
            <a:r>
              <a:rPr lang="en-GB" sz="1200" b="0" baseline="0" dirty="0" smtClean="0">
                <a:solidFill>
                  <a:schemeClr val="tx1"/>
                </a:solidFill>
                <a:latin typeface="Arial" panose="020B0604020202020204" pitchFamily="34" charset="0"/>
                <a:cs typeface="Arial" panose="020B0604020202020204" pitchFamily="34" charset="0"/>
              </a:rPr>
              <a:t>Er mwyn cwblhau’r gweithgaredd dysgu hwn, bydd y dysgwyr angen copi o’r Côd Ymarfer Proffesiynol Gofal Cymdeithasol.</a:t>
            </a:r>
            <a:endParaRPr lang="en-GB" sz="1200" b="1"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pPr/>
              <a:t>13</a:t>
            </a:fld>
            <a:endParaRPr lang="en-GB" dirty="0"/>
          </a:p>
        </p:txBody>
      </p:sp>
    </p:spTree>
    <p:extLst>
      <p:ext uri="{BB962C8B-B14F-4D97-AF65-F5344CB8AC3E}">
        <p14:creationId xmlns:p14="http://schemas.microsoft.com/office/powerpoint/2010/main" val="14159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954088"/>
            <a:ext cx="4467225" cy="3351212"/>
          </a:xfrm>
        </p:spPr>
      </p:sp>
      <p:sp>
        <p:nvSpPr>
          <p:cNvPr id="3" name="Notes Placeholder 2"/>
          <p:cNvSpPr>
            <a:spLocks noGrp="1"/>
          </p:cNvSpPr>
          <p:nvPr>
            <p:ph type="body" idx="1"/>
          </p:nvPr>
        </p:nvSpPr>
        <p:spPr>
          <a:xfrm>
            <a:off x="288099" y="4797468"/>
            <a:ext cx="6292428" cy="4965287"/>
          </a:xfrm>
        </p:spPr>
        <p:txBody>
          <a:bodyPr/>
          <a:lstStyle/>
          <a:p>
            <a:pPr defTabSz="915040">
              <a:defRPr/>
            </a:pPr>
            <a:r>
              <a:rPr lang="en-GB" sz="1200" b="1" dirty="0" smtClean="0">
                <a:solidFill>
                  <a:schemeClr val="tx1"/>
                </a:solidFill>
                <a:effectLst/>
                <a:latin typeface="Arial" panose="020B0604020202020204" pitchFamily="34" charset="0"/>
                <a:cs typeface="Arial" panose="020B0604020202020204" pitchFamily="34" charset="0"/>
              </a:rPr>
              <a:t>Sylwadau ar y sleid:</a:t>
            </a:r>
            <a:endParaRPr lang="en-GB" sz="1200" b="1" baseline="0" dirty="0" smtClean="0">
              <a:solidFill>
                <a:schemeClr val="tx1"/>
              </a:solidFill>
              <a:effectLst/>
              <a:latin typeface="Arial" panose="020B0604020202020204" pitchFamily="34" charset="0"/>
              <a:cs typeface="Arial" panose="020B0604020202020204" pitchFamily="34" charset="0"/>
            </a:endParaRPr>
          </a:p>
          <a:p>
            <a:pPr defTabSz="915040">
              <a:defRPr/>
            </a:pPr>
            <a:r>
              <a:rPr lang="en-GB" sz="1200" dirty="0" smtClean="0">
                <a:solidFill>
                  <a:schemeClr val="tx1"/>
                </a:solidFill>
                <a:effectLst/>
                <a:latin typeface="Arial" panose="020B0604020202020204" pitchFamily="34" charset="0"/>
                <a:cs typeface="Arial" panose="020B0604020202020204" pitchFamily="34" charset="0"/>
              </a:rPr>
              <a:t>Mae gan cydgynhyrchu</a:t>
            </a:r>
            <a:r>
              <a:rPr lang="en-GB" sz="1200" baseline="0" dirty="0" smtClean="0">
                <a:solidFill>
                  <a:schemeClr val="tx1"/>
                </a:solidFill>
                <a:effectLst/>
                <a:latin typeface="Arial" panose="020B0604020202020204" pitchFamily="34" charset="0"/>
                <a:cs typeface="Arial" panose="020B0604020202020204" pitchFamily="34" charset="0"/>
              </a:rPr>
              <a:t> sawl diffiniad, dyma un enghraifft:</a:t>
            </a:r>
          </a:p>
          <a:p>
            <a:pPr defTabSz="915040">
              <a:defRPr/>
            </a:pPr>
            <a:endParaRPr lang="en-GB" sz="1200" baseline="0" dirty="0" smtClean="0">
              <a:solidFill>
                <a:schemeClr val="tx1"/>
              </a:solidFill>
              <a:effectLst/>
              <a:latin typeface="Arial" panose="020B0604020202020204" pitchFamily="34" charset="0"/>
              <a:cs typeface="Arial" panose="020B0604020202020204" pitchFamily="34" charset="0"/>
            </a:endParaRPr>
          </a:p>
          <a:p>
            <a:pPr marL="0" marR="0" indent="0" algn="l" defTabSz="915040" rtl="0" eaLnBrk="1" fontAlgn="auto" latinLnBrk="0" hangingPunct="1">
              <a:lnSpc>
                <a:spcPct val="100000"/>
              </a:lnSpc>
              <a:spcBef>
                <a:spcPts val="0"/>
              </a:spcBef>
              <a:spcAft>
                <a:spcPts val="0"/>
              </a:spcAft>
              <a:buClrTx/>
              <a:buSzTx/>
              <a:buFontTx/>
              <a:buNone/>
              <a:tabLst/>
              <a:defRPr/>
            </a:pPr>
            <a:r>
              <a:rPr lang="en-GB" sz="1200" b="0" i="1" dirty="0" smtClean="0">
                <a:solidFill>
                  <a:schemeClr val="tx1"/>
                </a:solidFill>
                <a:latin typeface="Arial" panose="020B0604020202020204" pitchFamily="34" charset="0"/>
                <a:cs typeface="Arial" panose="020B0604020202020204" pitchFamily="34" charset="0"/>
              </a:rPr>
              <a:t>“Co-production is a relationship where professionals and citizens share power to plan and deliver support together, recognising that both have vital contributions to make in order to improve quality of life for people and communities.”</a:t>
            </a:r>
          </a:p>
          <a:p>
            <a:pPr defTabSz="915040">
              <a:defRPr/>
            </a:pPr>
            <a:endParaRPr lang="en-GB" sz="1200" dirty="0">
              <a:solidFill>
                <a:schemeClr val="tx1"/>
              </a:solidFill>
              <a:latin typeface="Arial" panose="020B0604020202020204" pitchFamily="34" charset="0"/>
              <a:cs typeface="Arial" panose="020B0604020202020204" pitchFamily="34" charset="0"/>
            </a:endParaRPr>
          </a:p>
          <a:p>
            <a:r>
              <a:rPr lang="cy-GB" sz="1200" kern="1200" dirty="0" smtClean="0">
                <a:solidFill>
                  <a:schemeClr val="tx1"/>
                </a:solidFill>
                <a:latin typeface="+mn-lt"/>
                <a:ea typeface="+mn-ea"/>
                <a:cs typeface="+mn-cs"/>
              </a:rPr>
              <a:t>Dan y Ddeddf, bydd unigolion yn cyfrannu fwy at gynllun a darpariaeth eu cymorth. Bydd yn golygu CYDWEITHIO Â nhw a’u teulu, eu ffrindiau a’u gofalwyr er mwyn sicrhau bod eu gofal a’u cymorth y gorau y gall fod. Bydd cynnwys unigolion i raddau mwy hefyd yn helpu i newid eu perthynas â’u gwasanaethau fel nad dim ond defnyddio’r gwasanaethau maen nhw, ond eu bod hefyd yn helpu i’w cynllunio a’u darparu. Mae’n cydnabod eu cryfderau a’r arbenigedd y gallan nhw eu cynnig hefyd. Bydd hyn yn sicrhau bod ein gwasanaethau gofal a chymorth yn cael eu cynllunio ar sail yr hyn sydd bwysicaf i’r unigolyn.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pPr/>
              <a:t>14</a:t>
            </a:fld>
            <a:endParaRPr lang="en-GB" dirty="0"/>
          </a:p>
        </p:txBody>
      </p:sp>
    </p:spTree>
    <p:extLst>
      <p:ext uri="{BB962C8B-B14F-4D97-AF65-F5344CB8AC3E}">
        <p14:creationId xmlns:p14="http://schemas.microsoft.com/office/powerpoint/2010/main" val="15463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14325"/>
            <a:ext cx="4467225" cy="3351213"/>
          </a:xfrm>
        </p:spPr>
      </p:sp>
      <p:sp>
        <p:nvSpPr>
          <p:cNvPr id="3" name="Notes Placeholder 2"/>
          <p:cNvSpPr>
            <a:spLocks noGrp="1"/>
          </p:cNvSpPr>
          <p:nvPr>
            <p:ph type="body" idx="1"/>
          </p:nvPr>
        </p:nvSpPr>
        <p:spPr>
          <a:xfrm>
            <a:off x="160501" y="4008329"/>
            <a:ext cx="6420026" cy="5498926"/>
          </a:xfrm>
        </p:spPr>
        <p:txBody>
          <a:bodyPr/>
          <a:lstStyle/>
          <a:p>
            <a:r>
              <a:rPr lang="en-GB" sz="1100" b="1" i="0" dirty="0" smtClean="0">
                <a:solidFill>
                  <a:schemeClr val="tx1"/>
                </a:solidFill>
                <a:latin typeface="Arial" panose="020B0604020202020204" pitchFamily="34" charset="0"/>
                <a:cs typeface="Arial" panose="020B0604020202020204" pitchFamily="34" charset="0"/>
              </a:rPr>
              <a:t>Camau gweithredu’r hwylusydd: </a:t>
            </a:r>
          </a:p>
          <a:p>
            <a:pPr marL="0" indent="0">
              <a:buFont typeface="Courier New" panose="02070309020205020404" pitchFamily="49" charset="0"/>
              <a:buNone/>
            </a:pPr>
            <a:r>
              <a:rPr lang="en-GB" sz="1100" i="0" dirty="0" smtClean="0">
                <a:solidFill>
                  <a:schemeClr val="tx1"/>
                </a:solidFill>
                <a:latin typeface="Arial" panose="020B0604020202020204" pitchFamily="34" charset="0"/>
                <a:cs typeface="Arial" panose="020B0604020202020204" pitchFamily="34" charset="0"/>
              </a:rPr>
              <a:t>Mae’r astudiaeth achos a’r weithgaredd dysgu</a:t>
            </a:r>
            <a:r>
              <a:rPr lang="en-GB" sz="1100" i="0" baseline="0" dirty="0" smtClean="0">
                <a:solidFill>
                  <a:schemeClr val="tx1"/>
                </a:solidFill>
                <a:latin typeface="Arial" panose="020B0604020202020204" pitchFamily="34" charset="0"/>
                <a:cs typeface="Arial" panose="020B0604020202020204" pitchFamily="34" charset="0"/>
              </a:rPr>
              <a:t> cysylltiedig ar gael ar dudalen 22 y gweithlyfr </a:t>
            </a:r>
            <a:r>
              <a:rPr lang="en-GB" sz="1100" i="1" baseline="0" dirty="0" smtClean="0">
                <a:solidFill>
                  <a:schemeClr val="tx1"/>
                </a:solidFill>
                <a:latin typeface="Arial" panose="020B0604020202020204" pitchFamily="34" charset="0"/>
                <a:cs typeface="Arial" panose="020B0604020202020204" pitchFamily="34" charset="0"/>
              </a:rPr>
              <a:t>Beth mae’r Ddeddf yn ei olygu i mi?</a:t>
            </a:r>
            <a:r>
              <a:rPr lang="en-GB" sz="1100" i="0" baseline="0" dirty="0" smtClean="0">
                <a:solidFill>
                  <a:schemeClr val="tx1"/>
                </a:solidFill>
                <a:latin typeface="Arial" panose="020B0604020202020204" pitchFamily="34" charset="0"/>
                <a:cs typeface="Arial" panose="020B0604020202020204" pitchFamily="34" charset="0"/>
              </a:rPr>
              <a:t>.</a:t>
            </a:r>
            <a:r>
              <a:rPr lang="en-GB" sz="1100" i="1" dirty="0" smtClean="0">
                <a:solidFill>
                  <a:schemeClr val="tx1"/>
                </a:solidFill>
                <a:latin typeface="Arial" panose="020B0604020202020204" pitchFamily="34" charset="0"/>
                <a:cs typeface="Arial" panose="020B0604020202020204" pitchFamily="34" charset="0"/>
              </a:rPr>
              <a:t> </a:t>
            </a:r>
            <a:r>
              <a:rPr lang="en-GB" sz="1100" i="0" baseline="0" dirty="0" smtClean="0">
                <a:solidFill>
                  <a:schemeClr val="tx1"/>
                </a:solidFill>
                <a:latin typeface="Arial" panose="020B0604020202020204" pitchFamily="34" charset="0"/>
                <a:cs typeface="Arial" panose="020B0604020202020204" pitchFamily="34" charset="0"/>
              </a:rPr>
              <a:t>Gellir llungopïo’r dudalen hon fel y gall unigolion neu gr</a:t>
            </a:r>
            <a:r>
              <a:rPr lang="en-GB" sz="1100" i="0" baseline="0" dirty="0" smtClean="0">
                <a:solidFill>
                  <a:schemeClr val="tx1"/>
                </a:solidFill>
                <a:latin typeface="Arial"/>
                <a:cs typeface="Arial"/>
              </a:rPr>
              <a:t>ŵ</a:t>
            </a:r>
            <a:r>
              <a:rPr lang="en-GB" sz="1100" i="0" baseline="0" dirty="0" smtClean="0">
                <a:solidFill>
                  <a:schemeClr val="tx1"/>
                </a:solidFill>
                <a:latin typeface="Arial" panose="020B0604020202020204" pitchFamily="34" charset="0"/>
                <a:cs typeface="Arial" panose="020B0604020202020204" pitchFamily="34" charset="0"/>
              </a:rPr>
              <a:t>p ei gwblhau a’i drafod wedyn. </a:t>
            </a:r>
            <a:endParaRPr lang="en-GB" sz="1100" i="0" dirty="0" smtClean="0">
              <a:solidFill>
                <a:schemeClr val="tx1"/>
              </a:solidFill>
              <a:latin typeface="Arial" panose="020B0604020202020204" pitchFamily="34" charset="0"/>
              <a:cs typeface="Arial" panose="020B0604020202020204" pitchFamily="34" charset="0"/>
            </a:endParaRPr>
          </a:p>
          <a:p>
            <a:pPr marL="0" indent="0">
              <a:buFont typeface="Courier New" panose="02070309020205020404" pitchFamily="49" charset="0"/>
              <a:buNone/>
            </a:pPr>
            <a:endParaRPr lang="en-GB" sz="1100" i="0" dirty="0" smtClean="0">
              <a:solidFill>
                <a:schemeClr val="tx1"/>
              </a:solidFill>
              <a:latin typeface="Arial" panose="020B0604020202020204" pitchFamily="34" charset="0"/>
              <a:cs typeface="Arial" panose="020B0604020202020204" pitchFamily="34" charset="0"/>
            </a:endParaRPr>
          </a:p>
          <a:p>
            <a:pPr marL="0" indent="0">
              <a:buFont typeface="Courier New" panose="02070309020205020404" pitchFamily="49" charset="0"/>
              <a:buNone/>
            </a:pPr>
            <a:r>
              <a:rPr lang="en-GB" sz="1100" b="1" i="0" dirty="0" smtClean="0">
                <a:solidFill>
                  <a:schemeClr val="tx1"/>
                </a:solidFill>
                <a:latin typeface="Arial" panose="020B0604020202020204" pitchFamily="34" charset="0"/>
                <a:cs typeface="Arial" panose="020B0604020202020204" pitchFamily="34" charset="0"/>
              </a:rPr>
              <a:t>Sylwadau ar y sleid</a:t>
            </a:r>
            <a:r>
              <a:rPr lang="en-GB" sz="1100" b="1" i="0" baseline="0" dirty="0" smtClean="0">
                <a:solidFill>
                  <a:schemeClr val="tx1"/>
                </a:solidFill>
                <a:latin typeface="Arial" panose="020B0604020202020204" pitchFamily="34" charset="0"/>
                <a:cs typeface="Arial" panose="020B0604020202020204" pitchFamily="34" charset="0"/>
              </a:rPr>
              <a:t>:</a:t>
            </a:r>
            <a:endParaRPr lang="en-GB" sz="1100" b="1" i="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i="0" dirty="0" smtClean="0">
                <a:solidFill>
                  <a:schemeClr val="tx1"/>
                </a:solidFill>
                <a:latin typeface="Arial" panose="020B0604020202020204" pitchFamily="34" charset="0"/>
                <a:cs typeface="Arial" panose="020B0604020202020204" pitchFamily="34" charset="0"/>
              </a:rPr>
              <a:t>Prosiect</a:t>
            </a:r>
            <a:r>
              <a:rPr lang="en-GB" sz="1100" b="1" i="0" baseline="0" dirty="0" smtClean="0">
                <a:solidFill>
                  <a:schemeClr val="tx1"/>
                </a:solidFill>
                <a:latin typeface="Arial" panose="020B0604020202020204" pitchFamily="34" charset="0"/>
                <a:cs typeface="Arial" panose="020B0604020202020204" pitchFamily="34" charset="0"/>
              </a:rPr>
              <a:t> Cynllunio ar gyfer y Dyfodol</a:t>
            </a:r>
            <a:r>
              <a:rPr lang="en-GB" sz="1100" b="1" i="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 Mae </a:t>
            </a:r>
            <a:br>
              <a:rPr lang="en-GB" sz="1100" b="0" i="0" dirty="0" smtClean="0">
                <a:solidFill>
                  <a:schemeClr val="tx1"/>
                </a:solidFill>
                <a:latin typeface="Arial" panose="020B0604020202020204" pitchFamily="34" charset="0"/>
                <a:cs typeface="Arial" panose="020B0604020202020204" pitchFamily="34" charset="0"/>
              </a:rPr>
            </a:br>
            <a:r>
              <a:rPr lang="en-GB" sz="1100" b="0" i="0" dirty="0" smtClean="0">
                <a:solidFill>
                  <a:schemeClr val="tx1"/>
                </a:solidFill>
                <a:latin typeface="Arial" panose="020B0604020202020204" pitchFamily="34" charset="0"/>
                <a:cs typeface="Arial" panose="020B0604020202020204" pitchFamily="34" charset="0"/>
              </a:rPr>
              <a:t>Cyngor Bwrdeistref Sirol Conwy a ddaeth yn ail yn y gystadleuaeth wedi bod yn gweithio gyda rhieni h</a:t>
            </a:r>
            <a:r>
              <a:rPr lang="cy-GB" sz="1100" b="0" i="0" dirty="0" smtClean="0">
                <a:solidFill>
                  <a:schemeClr val="tx1"/>
                </a:solidFill>
                <a:latin typeface="Arial"/>
                <a:cs typeface="Arial"/>
              </a:rPr>
              <a:t>ŷn</a:t>
            </a:r>
            <a:r>
              <a:rPr lang="cy-GB" sz="1100" b="0" i="0" baseline="0" dirty="0" smtClean="0">
                <a:solidFill>
                  <a:schemeClr val="tx1"/>
                </a:solidFill>
                <a:latin typeface="Arial"/>
                <a:cs typeface="Arial"/>
              </a:rPr>
              <a:t> pobl sydd ag anableddau dysgu er mwyn ystyried sut byddan nhw’n cynllunio at y dyfodol. Mae’r prosiect yn enghraifft ardderchog o’r ffordd y mae pobl yn dod ynghyd er mwyn hwyluso’r broses o gynllunio at y dyfodol, gan sicrhau bod y teulu a’r unigolyn yn ganolog i’w waith</a:t>
            </a:r>
            <a:r>
              <a:rPr lang="en-GB" sz="1100" dirty="0" smtClean="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sz="1100"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cliciwch ar yr hyperddolen i</a:t>
            </a:r>
            <a:r>
              <a:rPr lang="en-GB" sz="1100" b="0" i="0" baseline="0" dirty="0" smtClean="0">
                <a:solidFill>
                  <a:schemeClr val="tx1"/>
                </a:solidFill>
                <a:latin typeface="Arial" panose="020B0604020202020204" pitchFamily="34" charset="0"/>
                <a:cs typeface="Arial" panose="020B0604020202020204" pitchFamily="34" charset="0"/>
              </a:rPr>
              <a:t> wylio’r ffilm. Dyma awgrym o gwestiwn y gellir ei ofyn er mwyn ategu’r broses o feddwl am y ffilm neu ei thr</a:t>
            </a:r>
            <a:r>
              <a:rPr lang="en-GB" sz="1100" b="0" dirty="0" smtClean="0">
                <a:solidFill>
                  <a:schemeClr val="tx1"/>
                </a:solidFill>
                <a:latin typeface="Arial" panose="020B0604020202020204" pitchFamily="34" charset="0"/>
                <a:cs typeface="Arial" panose="020B0604020202020204" pitchFamily="34" charset="0"/>
              </a:rPr>
              <a:t>afod mewn gr</a:t>
            </a:r>
            <a:r>
              <a:rPr lang="en-GB" sz="1100" b="0" dirty="0" smtClean="0">
                <a:solidFill>
                  <a:schemeClr val="tx1"/>
                </a:solidFill>
                <a:latin typeface="Arial"/>
                <a:cs typeface="Arial"/>
              </a:rPr>
              <a:t>ŵp wedyn</a:t>
            </a:r>
            <a:r>
              <a:rPr lang="en-GB" sz="1100" b="0" baseline="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‘Sut mae’r dulliau cydgynhyrchu a ddefnyddiwyd gan Gyngor Bwrdeistref</a:t>
            </a:r>
            <a:r>
              <a:rPr lang="en-GB" sz="1100" b="0" i="0" baseline="0" dirty="0" smtClean="0">
                <a:solidFill>
                  <a:schemeClr val="tx1"/>
                </a:solidFill>
                <a:latin typeface="Arial" panose="020B0604020202020204" pitchFamily="34" charset="0"/>
                <a:cs typeface="Arial" panose="020B0604020202020204" pitchFamily="34" charset="0"/>
              </a:rPr>
              <a:t> Sirol </a:t>
            </a:r>
            <a:r>
              <a:rPr lang="en-GB" sz="1100" i="0" dirty="0" smtClean="0">
                <a:solidFill>
                  <a:schemeClr val="tx1"/>
                </a:solidFill>
                <a:latin typeface="Arial" panose="020B0604020202020204" pitchFamily="34" charset="0"/>
                <a:cs typeface="Arial" panose="020B0604020202020204" pitchFamily="34" charset="0"/>
              </a:rPr>
              <a:t>Conwy wedi gwella llesiant oedolion ag anableddau dysgu</a:t>
            </a:r>
            <a:r>
              <a:rPr lang="en-GB" sz="1100" i="0" baseline="0" dirty="0" smtClean="0">
                <a:solidFill>
                  <a:schemeClr val="tx1"/>
                </a:solidFill>
                <a:latin typeface="Arial" panose="020B0604020202020204" pitchFamily="34" charset="0"/>
                <a:cs typeface="Arial" panose="020B0604020202020204" pitchFamily="34" charset="0"/>
              </a:rPr>
              <a:t> a’u rhieni</a:t>
            </a:r>
            <a:r>
              <a:rPr lang="en-GB" sz="1100" i="0" dirty="0" smtClean="0">
                <a:solidFill>
                  <a:schemeClr val="tx1"/>
                </a:solidFill>
                <a:latin typeface="Arial" panose="020B0604020202020204" pitchFamily="34" charset="0"/>
                <a:cs typeface="Arial" panose="020B0604020202020204" pitchFamily="34" charset="0"/>
              </a:rPr>
              <a:t>?’</a:t>
            </a:r>
            <a:endParaRPr lang="en-GB" sz="110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smtClean="0">
                <a:solidFill>
                  <a:schemeClr val="tx1"/>
                </a:solidFill>
                <a:latin typeface="Arial" panose="020B0604020202020204" pitchFamily="34" charset="0"/>
                <a:cs typeface="Arial" panose="020B0604020202020204" pitchFamily="34" charset="0"/>
              </a:rPr>
              <a:t>Mae</a:t>
            </a:r>
            <a:r>
              <a:rPr lang="en-GB" sz="1100" b="1" dirty="0" smtClean="0">
                <a:solidFill>
                  <a:schemeClr val="tx1"/>
                </a:solidFill>
                <a:latin typeface="Arial" panose="020B0604020202020204" pitchFamily="34" charset="0"/>
                <a:cs typeface="Arial" panose="020B0604020202020204" pitchFamily="34" charset="0"/>
              </a:rPr>
              <a:t> Cyfle</a:t>
            </a:r>
            <a:r>
              <a:rPr lang="en-GB" sz="1100" b="1" baseline="0" dirty="0" smtClean="0">
                <a:solidFill>
                  <a:schemeClr val="tx1"/>
                </a:solidFill>
                <a:latin typeface="Arial" panose="020B0604020202020204" pitchFamily="34" charset="0"/>
                <a:cs typeface="Arial" panose="020B0604020202020204" pitchFamily="34" charset="0"/>
              </a:rPr>
              <a:t> Cymru </a:t>
            </a:r>
            <a:r>
              <a:rPr lang="en-GB" sz="1100" b="0" dirty="0" smtClean="0">
                <a:solidFill>
                  <a:schemeClr val="tx1"/>
                </a:solidFill>
                <a:latin typeface="Arial" panose="020B0604020202020204" pitchFamily="34" charset="0"/>
                <a:cs typeface="Arial" panose="020B0604020202020204" pitchFamily="34" charset="0"/>
              </a:rPr>
              <a:t>yn</a:t>
            </a:r>
            <a:r>
              <a:rPr lang="en-GB" sz="1100" b="0" baseline="0" dirty="0" smtClean="0">
                <a:solidFill>
                  <a:schemeClr val="tx1"/>
                </a:solidFill>
                <a:latin typeface="Arial" panose="020B0604020202020204" pitchFamily="34" charset="0"/>
                <a:cs typeface="Arial" panose="020B0604020202020204" pitchFamily="34" charset="0"/>
              </a:rPr>
              <a:t> enghraifft bellach o ddulliau cydgynhyrchu ar waith</a:t>
            </a:r>
            <a:r>
              <a:rPr lang="en-GB" sz="1100" dirty="0" smtClean="0">
                <a:solidFill>
                  <a:schemeClr val="tx1"/>
                </a:solidFill>
                <a:latin typeface="Arial" panose="020B0604020202020204" pitchFamily="34" charset="0"/>
                <a:cs typeface="Arial" panose="020B0604020202020204" pitchFamily="34" charset="0"/>
              </a:rPr>
              <a:t>. Mae’n fenter</a:t>
            </a:r>
            <a:r>
              <a:rPr lang="en-GB" sz="1100" baseline="0" dirty="0" smtClean="0">
                <a:solidFill>
                  <a:schemeClr val="tx1"/>
                </a:solidFill>
                <a:latin typeface="Arial" panose="020B0604020202020204" pitchFamily="34" charset="0"/>
                <a:cs typeface="Arial" panose="020B0604020202020204" pitchFamily="34" charset="0"/>
              </a:rPr>
              <a:t> gymdeithasol </a:t>
            </a:r>
            <a:br>
              <a:rPr lang="en-GB" sz="1100" baseline="0" dirty="0" smtClean="0">
                <a:solidFill>
                  <a:schemeClr val="tx1"/>
                </a:solidFill>
                <a:latin typeface="Arial" panose="020B0604020202020204" pitchFamily="34" charset="0"/>
                <a:cs typeface="Arial" panose="020B0604020202020204" pitchFamily="34" charset="0"/>
              </a:rPr>
            </a:br>
            <a:r>
              <a:rPr lang="en-GB" sz="1100" baseline="0" dirty="0" smtClean="0">
                <a:solidFill>
                  <a:schemeClr val="tx1"/>
                </a:solidFill>
                <a:latin typeface="Arial" panose="020B0604020202020204" pitchFamily="34" charset="0"/>
                <a:cs typeface="Arial" panose="020B0604020202020204" pitchFamily="34" charset="0"/>
              </a:rPr>
              <a:t>sy’n darparu cyfleoedd hyfforddi o safon uchel mewn amgylchedd cefnogol ar gyfer unigolion ag anableddau dysgu. Ei nod yw eu helpu i ddatblygu sgiliau newydd </a:t>
            </a:r>
            <a:r>
              <a:rPr lang="en-GB" sz="1100" baseline="0" dirty="0" smtClean="0">
                <a:solidFill>
                  <a:schemeClr val="tx1"/>
                </a:solidFill>
                <a:latin typeface="Arial" panose="020B0604020202020204" pitchFamily="34" charset="0"/>
                <a:cs typeface="Arial" panose="020B0604020202020204" pitchFamily="34" charset="0"/>
              </a:rPr>
              <a:t>a </a:t>
            </a:r>
            <a:r>
              <a:rPr lang="en-GB" sz="1100" baseline="0" dirty="0" smtClean="0">
                <a:solidFill>
                  <a:schemeClr val="tx1"/>
                </a:solidFill>
                <a:latin typeface="Arial" panose="020B0604020202020204" pitchFamily="34" charset="0"/>
                <a:cs typeface="Arial" panose="020B0604020202020204" pitchFamily="34" charset="0"/>
              </a:rPr>
              <a:t>hyder</a:t>
            </a:r>
            <a:r>
              <a:rPr lang="en-GB" sz="1100" dirty="0" smtClean="0">
                <a:solidFill>
                  <a:schemeClr val="tx1"/>
                </a:solidFill>
                <a:latin typeface="Arial" panose="020B0604020202020204" pitchFamily="34" charset="0"/>
                <a:cs typeface="Arial" panose="020B0604020202020204" pitchFamily="34" charset="0"/>
              </a:rPr>
              <a:t>, sy’n eu helpu i wiredd</a:t>
            </a:r>
            <a:r>
              <a:rPr lang="en-GB" sz="1100" baseline="0" dirty="0" smtClean="0">
                <a:solidFill>
                  <a:schemeClr val="tx1"/>
                </a:solidFill>
                <a:latin typeface="Arial" panose="020B0604020202020204" pitchFamily="34" charset="0"/>
                <a:cs typeface="Arial" panose="020B0604020202020204" pitchFamily="34" charset="0"/>
              </a:rPr>
              <a:t>u eu potensial a byw bywydau bodlon. Mae’r ffilm fer hon yn dangos sut mae Cyfle Cymru</a:t>
            </a:r>
            <a:r>
              <a:rPr lang="en-GB" sz="1100" dirty="0" smtClean="0">
                <a:solidFill>
                  <a:schemeClr val="tx1"/>
                </a:solidFill>
                <a:latin typeface="Arial" panose="020B0604020202020204" pitchFamily="34" charset="0"/>
                <a:cs typeface="Arial" panose="020B0604020202020204" pitchFamily="34" charset="0"/>
              </a:rPr>
              <a:t> wedi</a:t>
            </a:r>
            <a:r>
              <a:rPr lang="en-GB" sz="1100" baseline="0" dirty="0" smtClean="0">
                <a:solidFill>
                  <a:schemeClr val="tx1"/>
                </a:solidFill>
                <a:latin typeface="Arial" panose="020B0604020202020204" pitchFamily="34" charset="0"/>
                <a:cs typeface="Arial" panose="020B0604020202020204" pitchFamily="34" charset="0"/>
              </a:rPr>
              <a:t> creu diwylliant sy’n galluogi pobl, lle mae cyfleoedd am hyfforddiant a chyflogaeth ystyrlon yn rhoi teimlad o bwrpas a hunan-werth i unigolion</a:t>
            </a:r>
            <a:r>
              <a:rPr lang="en-GB" sz="1100" dirty="0" smtClean="0">
                <a:solidFill>
                  <a:schemeClr val="tx1"/>
                </a:solidFill>
                <a:latin typeface="Arial" panose="020B0604020202020204" pitchFamily="34" charset="0"/>
                <a:cs typeface="Arial" panose="020B0604020202020204" pitchFamily="34" charset="0"/>
              </a:rPr>
              <a:t>, sydd</a:t>
            </a:r>
            <a:r>
              <a:rPr lang="en-GB" sz="1100" baseline="0" dirty="0" smtClean="0">
                <a:solidFill>
                  <a:schemeClr val="tx1"/>
                </a:solidFill>
                <a:latin typeface="Arial" panose="020B0604020202020204" pitchFamily="34" charset="0"/>
                <a:cs typeface="Arial" panose="020B0604020202020204" pitchFamily="34" charset="0"/>
              </a:rPr>
              <a:t> felly’n cyfrannu at lesiant cadarnhaol. </a:t>
            </a:r>
            <a:endParaRPr lang="en-GB" sz="110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cliciwch</a:t>
            </a:r>
            <a:r>
              <a:rPr lang="en-GB" sz="1100" b="0" i="0" baseline="0" dirty="0" smtClean="0">
                <a:solidFill>
                  <a:schemeClr val="tx1"/>
                </a:solidFill>
                <a:latin typeface="Arial" panose="020B0604020202020204" pitchFamily="34" charset="0"/>
                <a:cs typeface="Arial" panose="020B0604020202020204" pitchFamily="34" charset="0"/>
              </a:rPr>
              <a:t> ar yr hyperddolen i wylio’r ffilm.</a:t>
            </a:r>
            <a:endParaRPr lang="en-GB" sz="1100" dirty="0">
              <a:solidFill>
                <a:schemeClr val="tx1"/>
              </a:solidFill>
              <a:latin typeface="Arial" panose="020B0604020202020204" pitchFamily="34" charset="0"/>
              <a:cs typeface="Arial" panose="020B0604020202020204" pitchFamily="34" charset="0"/>
            </a:endParaRPr>
          </a:p>
          <a:p>
            <a:pPr marL="0" indent="0" defTabSz="915040">
              <a:buFont typeface="Courier New" panose="02070309020205020404" pitchFamily="49" charset="0"/>
              <a:buNone/>
              <a:defRPr/>
            </a:pPr>
            <a:endParaRPr lang="en-GB" sz="1100" b="0" i="1" dirty="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100" b="1" i="0" dirty="0" smtClean="0">
                <a:solidFill>
                  <a:schemeClr val="tx1"/>
                </a:solidFill>
                <a:latin typeface="Arial" panose="020B0604020202020204" pitchFamily="34" charset="0"/>
                <a:cs typeface="Arial" panose="020B0604020202020204" pitchFamily="34" charset="0"/>
              </a:rPr>
              <a:t>Mae’r hyn sy’n bwysig i chi yn bwysig</a:t>
            </a:r>
            <a:r>
              <a:rPr lang="en-GB" sz="1100" b="1" i="0" baseline="0" dirty="0" smtClean="0">
                <a:solidFill>
                  <a:schemeClr val="tx1"/>
                </a:solidFill>
                <a:latin typeface="Arial" panose="020B0604020202020204" pitchFamily="34" charset="0"/>
                <a:cs typeface="Arial" panose="020B0604020202020204" pitchFamily="34" charset="0"/>
              </a:rPr>
              <a:t> i ni, hefyd </a:t>
            </a:r>
            <a:r>
              <a:rPr lang="en-GB" sz="1100" b="0" i="0" dirty="0" smtClean="0">
                <a:solidFill>
                  <a:schemeClr val="tx1"/>
                </a:solidFill>
                <a:latin typeface="Arial" panose="020B0604020202020204" pitchFamily="34" charset="0"/>
                <a:cs typeface="Arial" panose="020B0604020202020204" pitchFamily="34" charset="0"/>
              </a:rPr>
              <a:t>–</a:t>
            </a:r>
            <a:r>
              <a:rPr lang="en-GB" sz="1100" b="1" i="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Mae</a:t>
            </a:r>
            <a:r>
              <a:rPr lang="en-GB" sz="1100" b="0" i="0" baseline="0" dirty="0" smtClean="0">
                <a:solidFill>
                  <a:schemeClr val="tx1"/>
                </a:solidFill>
                <a:latin typeface="Arial" panose="020B0604020202020204" pitchFamily="34" charset="0"/>
                <a:cs typeface="Arial" panose="020B0604020202020204" pitchFamily="34" charset="0"/>
              </a:rPr>
              <a:t> A</a:t>
            </a:r>
            <a:r>
              <a:rPr lang="en-GB" sz="1100" b="0" i="0" dirty="0" smtClean="0">
                <a:solidFill>
                  <a:schemeClr val="tx1"/>
                </a:solidFill>
                <a:latin typeface="Arial" panose="020B0604020202020204" pitchFamily="34" charset="0"/>
                <a:cs typeface="Arial" panose="020B0604020202020204" pitchFamily="34" charset="0"/>
              </a:rPr>
              <a:t>siantaeth</a:t>
            </a:r>
            <a:r>
              <a:rPr lang="en-GB" sz="1100" b="0" i="0" baseline="0" dirty="0" smtClean="0">
                <a:solidFill>
                  <a:schemeClr val="tx1"/>
                </a:solidFill>
                <a:latin typeface="Arial" panose="020B0604020202020204" pitchFamily="34" charset="0"/>
                <a:cs typeface="Arial" panose="020B0604020202020204" pitchFamily="34" charset="0"/>
              </a:rPr>
              <a:t> Gwella’r Gwasanaethau Cymdeithasol </a:t>
            </a:r>
            <a:r>
              <a:rPr lang="en-GB" sz="1100" dirty="0" smtClean="0">
                <a:solidFill>
                  <a:schemeClr val="tx1"/>
                </a:solidFill>
                <a:latin typeface="Arial" panose="020B0604020202020204" pitchFamily="34" charset="0"/>
                <a:cs typeface="Arial" panose="020B0604020202020204" pitchFamily="34" charset="0"/>
              </a:rPr>
              <a:t>a phartneriaid wedi cynhyrchu</a:t>
            </a:r>
            <a:r>
              <a:rPr lang="en-GB" sz="1100" baseline="0" dirty="0" smtClean="0">
                <a:solidFill>
                  <a:schemeClr val="tx1"/>
                </a:solidFill>
                <a:latin typeface="Arial" panose="020B0604020202020204" pitchFamily="34" charset="0"/>
                <a:cs typeface="Arial" panose="020B0604020202020204" pitchFamily="34" charset="0"/>
              </a:rPr>
              <a:t> ffilm fer wedi’i hanimeiddio sy’n ystyried sut gall cydweithio â phobl wrth gynllunio a darparu eu gofal a’u cymorth eu helpu i sicrhau llesiant. </a:t>
            </a:r>
          </a:p>
          <a:p>
            <a:pPr marL="171450" indent="-171450" defTabSz="915040">
              <a:buFont typeface="Arial" panose="020B0604020202020204" pitchFamily="34" charset="0"/>
              <a:buChar char="•"/>
              <a:defRPr/>
            </a:pPr>
            <a:endParaRPr lang="en-GB" sz="1100" b="1" i="0" dirty="0" smtClean="0">
              <a:solidFill>
                <a:schemeClr val="tx1"/>
              </a:solidFill>
              <a:latin typeface="Arial" panose="020B0604020202020204" pitchFamily="34" charset="0"/>
              <a:cs typeface="Arial" panose="020B0604020202020204" pitchFamily="34" charset="0"/>
            </a:endParaRPr>
          </a:p>
          <a:p>
            <a:pPr marL="0" indent="0" defTabSz="915040">
              <a:buFont typeface="Arial" panose="020B0604020202020204" pitchFamily="34" charset="0"/>
              <a:buNone/>
              <a:defRPr/>
            </a:pPr>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cliciwch</a:t>
            </a:r>
            <a:r>
              <a:rPr lang="en-GB" sz="1100" b="0" i="0" baseline="0" dirty="0" smtClean="0">
                <a:solidFill>
                  <a:schemeClr val="tx1"/>
                </a:solidFill>
                <a:latin typeface="Arial" panose="020B0604020202020204" pitchFamily="34" charset="0"/>
                <a:cs typeface="Arial" panose="020B0604020202020204" pitchFamily="34" charset="0"/>
              </a:rPr>
              <a:t> ar yr </a:t>
            </a:r>
            <a:r>
              <a:rPr lang="en-GB" sz="1100" b="0" i="0" baseline="0" dirty="0" smtClean="0">
                <a:solidFill>
                  <a:schemeClr val="tx1"/>
                </a:solidFill>
                <a:latin typeface="Arial" panose="020B0604020202020204" pitchFamily="34" charset="0"/>
                <a:cs typeface="Arial" panose="020B0604020202020204" pitchFamily="34" charset="0"/>
              </a:rPr>
              <a:t>hyperddolen </a:t>
            </a:r>
            <a:r>
              <a:rPr lang="en-GB" sz="1100" b="0" i="0" baseline="0" dirty="0" smtClean="0">
                <a:solidFill>
                  <a:schemeClr val="tx1"/>
                </a:solidFill>
                <a:latin typeface="Arial" panose="020B0604020202020204" pitchFamily="34" charset="0"/>
                <a:cs typeface="Arial" panose="020B0604020202020204" pitchFamily="34" charset="0"/>
              </a:rPr>
              <a:t>i wylio’r ffilm.</a:t>
            </a:r>
            <a:endParaRPr lang="en-GB" sz="1100" i="0" dirty="0">
              <a:solidFill>
                <a:schemeClr val="tx1"/>
              </a:solidFill>
              <a:latin typeface="Arial" panose="020B0604020202020204" pitchFamily="34" charset="0"/>
              <a:cs typeface="Arial" panose="020B0604020202020204" pitchFamily="34" charset="0"/>
            </a:endParaRPr>
          </a:p>
          <a:p>
            <a:pPr defTabSz="915040">
              <a:defRPr/>
            </a:pPr>
            <a:endParaRPr lang="en-GB" sz="1100" b="0" dirty="0">
              <a:solidFill>
                <a:schemeClr val="tx1"/>
              </a:solidFill>
              <a:latin typeface="Arial" panose="020B0604020202020204" pitchFamily="34" charset="0"/>
              <a:cs typeface="Arial" panose="020B0604020202020204" pitchFamily="34" charset="0"/>
            </a:endParaRPr>
          </a:p>
          <a:p>
            <a:pPr defTabSz="915040">
              <a:defRPr/>
            </a:pPr>
            <a:r>
              <a:rPr lang="en-GB" sz="1100" b="1" dirty="0" smtClean="0">
                <a:solidFill>
                  <a:schemeClr val="tx1"/>
                </a:solidFill>
                <a:latin typeface="Arial" panose="020B0604020202020204" pitchFamily="34" charset="0"/>
                <a:cs typeface="Arial" panose="020B0604020202020204" pitchFamily="34" charset="0"/>
              </a:rPr>
              <a:t>Camau</a:t>
            </a:r>
            <a:r>
              <a:rPr lang="en-GB" sz="1100" b="1" baseline="0" dirty="0" smtClean="0">
                <a:solidFill>
                  <a:schemeClr val="tx1"/>
                </a:solidFill>
                <a:latin typeface="Arial" panose="020B0604020202020204" pitchFamily="34" charset="0"/>
                <a:cs typeface="Arial" panose="020B0604020202020204" pitchFamily="34" charset="0"/>
              </a:rPr>
              <a:t> gweithredu’r hwylusydd</a:t>
            </a:r>
            <a:r>
              <a:rPr lang="en-GB" sz="1100" b="1" dirty="0" smtClean="0">
                <a:solidFill>
                  <a:schemeClr val="tx1"/>
                </a:solidFill>
                <a:latin typeface="Arial" panose="020B0604020202020204" pitchFamily="34" charset="0"/>
                <a:cs typeface="Arial" panose="020B0604020202020204" pitchFamily="34" charset="0"/>
              </a:rPr>
              <a:t>: </a:t>
            </a:r>
            <a:r>
              <a:rPr lang="en-GB" sz="1100" b="0" dirty="0" smtClean="0">
                <a:solidFill>
                  <a:schemeClr val="tx1"/>
                </a:solidFill>
                <a:latin typeface="Arial" panose="020B0604020202020204" pitchFamily="34" charset="0"/>
                <a:cs typeface="Arial" panose="020B0604020202020204" pitchFamily="34" charset="0"/>
              </a:rPr>
              <a:t>Dolen</a:t>
            </a:r>
            <a:r>
              <a:rPr lang="en-GB" sz="1100" b="0" baseline="0" dirty="0" smtClean="0">
                <a:solidFill>
                  <a:schemeClr val="tx1"/>
                </a:solidFill>
                <a:latin typeface="Arial" panose="020B0604020202020204" pitchFamily="34" charset="0"/>
                <a:cs typeface="Arial" panose="020B0604020202020204" pitchFamily="34" charset="0"/>
              </a:rPr>
              <a:t> i gydgynhyrchu’r Côd Ymarfer Proffesiynol Gofal Cymdeithasol</a:t>
            </a:r>
            <a:r>
              <a:rPr lang="en-GB" sz="1100" b="0" dirty="0" smtClean="0">
                <a:solidFill>
                  <a:schemeClr val="tx1"/>
                </a:solidFill>
                <a:latin typeface="Arial" panose="020B0604020202020204" pitchFamily="34" charset="0"/>
                <a:cs typeface="Arial" panose="020B0604020202020204" pitchFamily="34" charset="0"/>
              </a:rPr>
              <a:t>. Cwestiwn</a:t>
            </a:r>
            <a:r>
              <a:rPr lang="en-GB" sz="1100" b="0" baseline="0" dirty="0" smtClean="0">
                <a:solidFill>
                  <a:schemeClr val="tx1"/>
                </a:solidFill>
                <a:latin typeface="Arial" panose="020B0604020202020204" pitchFamily="34" charset="0"/>
                <a:cs typeface="Arial" panose="020B0604020202020204" pitchFamily="34" charset="0"/>
              </a:rPr>
              <a:t> a awgrymir er mwyn ategu’r broses o feddwl am y ffilm a’i thrafod mewn gr</a:t>
            </a:r>
            <a:r>
              <a:rPr lang="en-GB" sz="1100" b="0" baseline="0" dirty="0" smtClean="0">
                <a:solidFill>
                  <a:schemeClr val="tx1"/>
                </a:solidFill>
                <a:latin typeface="Arial"/>
                <a:cs typeface="Arial"/>
              </a:rPr>
              <a:t>ŵp wedyn</a:t>
            </a:r>
            <a:r>
              <a:rPr lang="en-GB" sz="1100" b="0" dirty="0" smtClean="0">
                <a:solidFill>
                  <a:schemeClr val="tx1"/>
                </a:solidFill>
                <a:latin typeface="Arial" panose="020B0604020202020204" pitchFamily="34" charset="0"/>
                <a:cs typeface="Arial" panose="020B0604020202020204" pitchFamily="34" charset="0"/>
              </a:rPr>
              <a:t>: </a:t>
            </a:r>
          </a:p>
          <a:p>
            <a:pPr defTabSz="915040">
              <a:defRPr/>
            </a:pPr>
            <a:r>
              <a:rPr lang="en-GB" sz="1100" i="0" dirty="0" smtClean="0">
                <a:solidFill>
                  <a:schemeClr val="tx1"/>
                </a:solidFill>
                <a:latin typeface="Arial" panose="020B0604020202020204" pitchFamily="34" charset="0"/>
                <a:cs typeface="Arial" panose="020B0604020202020204" pitchFamily="34" charset="0"/>
              </a:rPr>
              <a:t>‘Yn eich barn chi, sut mae’r Côd yn hyrwyddo dulliau</a:t>
            </a:r>
            <a:r>
              <a:rPr lang="en-GB" sz="1100" i="0" baseline="0" dirty="0" smtClean="0">
                <a:solidFill>
                  <a:schemeClr val="tx1"/>
                </a:solidFill>
                <a:latin typeface="Arial" panose="020B0604020202020204" pitchFamily="34" charset="0"/>
                <a:cs typeface="Arial" panose="020B0604020202020204" pitchFamily="34" charset="0"/>
              </a:rPr>
              <a:t> </a:t>
            </a:r>
            <a:r>
              <a:rPr lang="en-GB" sz="1100" i="0" dirty="0" smtClean="0">
                <a:solidFill>
                  <a:schemeClr val="tx1"/>
                </a:solidFill>
                <a:latin typeface="Arial" panose="020B0604020202020204" pitchFamily="34" charset="0"/>
                <a:cs typeface="Arial" panose="020B0604020202020204" pitchFamily="34" charset="0"/>
              </a:rPr>
              <a:t>gweithio mewn partneriaeth/cydgynhyrchu i unigolion?’</a:t>
            </a:r>
            <a:endParaRPr lang="en-GB" sz="1100" i="0" dirty="0">
              <a:solidFill>
                <a:schemeClr val="tx1"/>
              </a:solidFill>
              <a:latin typeface="Arial" panose="020B0604020202020204" pitchFamily="34" charset="0"/>
              <a:cs typeface="Arial" panose="020B0604020202020204" pitchFamily="34" charset="0"/>
            </a:endParaRPr>
          </a:p>
          <a:p>
            <a:pPr defTabSz="915040">
              <a:defRPr/>
            </a:pPr>
            <a:endParaRPr lang="en-GB" sz="1100"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15</a:t>
            </a:fld>
            <a:endParaRPr lang="en-GB" dirty="0"/>
          </a:p>
        </p:txBody>
      </p:sp>
    </p:spTree>
    <p:extLst>
      <p:ext uri="{BB962C8B-B14F-4D97-AF65-F5344CB8AC3E}">
        <p14:creationId xmlns:p14="http://schemas.microsoft.com/office/powerpoint/2010/main" val="15463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252413"/>
            <a:ext cx="4467225" cy="3351212"/>
          </a:xfrm>
        </p:spPr>
      </p:sp>
      <p:sp>
        <p:nvSpPr>
          <p:cNvPr id="3" name="Notes Placeholder 2"/>
          <p:cNvSpPr>
            <a:spLocks noGrp="1"/>
          </p:cNvSpPr>
          <p:nvPr>
            <p:ph type="body" idx="1"/>
          </p:nvPr>
        </p:nvSpPr>
        <p:spPr>
          <a:xfrm>
            <a:off x="415414" y="3820438"/>
            <a:ext cx="6174555" cy="5837129"/>
          </a:xfrm>
        </p:spPr>
        <p:txBody>
          <a:bodyPr>
            <a:noAutofit/>
          </a:bodyPr>
          <a:lstStyle/>
          <a:p>
            <a:r>
              <a:rPr lang="en-GB" b="1" dirty="0" smtClean="0">
                <a:solidFill>
                  <a:schemeClr val="tx1"/>
                </a:solidFill>
                <a:latin typeface="Arial" panose="020B0604020202020204" pitchFamily="34" charset="0"/>
                <a:cs typeface="Arial" panose="020B0604020202020204" pitchFamily="34" charset="0"/>
              </a:rPr>
              <a:t>Sylwadau ar y sleid:</a:t>
            </a:r>
          </a:p>
          <a:p>
            <a:r>
              <a:rPr lang="en-GB" dirty="0" smtClean="0">
                <a:solidFill>
                  <a:schemeClr val="tx1"/>
                </a:solidFill>
                <a:latin typeface="Arial" panose="020B0604020202020204" pitchFamily="34" charset="0"/>
                <a:cs typeface="Arial" panose="020B0604020202020204" pitchFamily="34" charset="0"/>
              </a:rPr>
              <a:t>Mae’r Ddeddf</a:t>
            </a:r>
            <a:r>
              <a:rPr lang="en-GB" baseline="0" dirty="0" smtClean="0">
                <a:solidFill>
                  <a:schemeClr val="tx1"/>
                </a:solidFill>
                <a:latin typeface="Arial" panose="020B0604020202020204" pitchFamily="34" charset="0"/>
                <a:cs typeface="Arial" panose="020B0604020202020204" pitchFamily="34" charset="0"/>
              </a:rPr>
              <a:t> yn cryfhau trefniadau cydweithio rhwng awdurdodau lleol a phartneriaid perthnasol eraill, fel iechyd, tai a’r sector gwirfoddol</a:t>
            </a:r>
            <a:r>
              <a:rPr lang="en-GB" dirty="0" smtClean="0">
                <a:solidFill>
                  <a:schemeClr val="tx1"/>
                </a:solidFill>
                <a:latin typeface="Arial" panose="020B0604020202020204" pitchFamily="34" charset="0"/>
                <a:cs typeface="Arial" panose="020B0604020202020204" pitchFamily="34" charset="0"/>
              </a:rPr>
              <a:t>, er mwyn gwella llesiant pobl ac ansawdd y gwasanaethau, gan hefyd leihau dyblygu. Bydd hyn yn sicrhau y bydd y mathau cywir o gymorth a gwasanaethau</a:t>
            </a:r>
            <a:r>
              <a:rPr lang="en-GB" baseline="0" dirty="0" smtClean="0">
                <a:solidFill>
                  <a:schemeClr val="tx1"/>
                </a:solidFill>
                <a:latin typeface="Arial" panose="020B0604020202020204" pitchFamily="34" charset="0"/>
                <a:cs typeface="Arial" panose="020B0604020202020204" pitchFamily="34" charset="0"/>
              </a:rPr>
              <a:t> ar gael i ddiwallu anghenion pobl yn eu cymunedau lleol</a:t>
            </a:r>
            <a:r>
              <a:rPr lang="en-GB"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Enghreifftiau o asiantaethau’n cydweithio:</a:t>
            </a:r>
          </a:p>
          <a:p>
            <a:pPr marL="171450" indent="-171450">
              <a:buFont typeface="Arial" panose="020B0604020202020204" pitchFamily="34" charset="0"/>
              <a:buChar char="•"/>
            </a:pPr>
            <a:r>
              <a:rPr lang="en-GB" b="1" dirty="0" smtClean="0">
                <a:solidFill>
                  <a:schemeClr val="tx1"/>
                </a:solidFill>
                <a:latin typeface="Arial" panose="020B0604020202020204" pitchFamily="34" charset="0"/>
                <a:cs typeface="Arial" panose="020B0604020202020204" pitchFamily="34" charset="0"/>
              </a:rPr>
              <a:t>Mae Gr</a:t>
            </a:r>
            <a:r>
              <a:rPr lang="en-GB" b="1" dirty="0" smtClean="0">
                <a:solidFill>
                  <a:schemeClr val="tx1"/>
                </a:solidFill>
                <a:latin typeface="Arial"/>
                <a:cs typeface="Arial"/>
              </a:rPr>
              <a:t>ŵp cymuned</a:t>
            </a:r>
            <a:r>
              <a:rPr lang="en-GB" b="1" baseline="0" dirty="0" smtClean="0">
                <a:solidFill>
                  <a:schemeClr val="tx1"/>
                </a:solidFill>
                <a:latin typeface="Arial"/>
                <a:cs typeface="Arial"/>
              </a:rPr>
              <a:t> ystyriol o </a:t>
            </a:r>
            <a:r>
              <a:rPr lang="en-GB" b="1" dirty="0" smtClean="0">
                <a:solidFill>
                  <a:schemeClr val="tx1"/>
                </a:solidFill>
                <a:latin typeface="Arial"/>
                <a:cs typeface="Arial"/>
              </a:rPr>
              <a:t>ddementia yn Aberhonddu</a:t>
            </a:r>
            <a:r>
              <a:rPr lang="en-GB" b="1" dirty="0" smtClean="0">
                <a:solidFill>
                  <a:schemeClr val="tx1"/>
                </a:solidFill>
                <a:latin typeface="Arial" panose="020B0604020202020204" pitchFamily="34" charset="0"/>
                <a:cs typeface="Arial" panose="020B0604020202020204" pitchFamily="34" charset="0"/>
              </a:rPr>
              <a:t> </a:t>
            </a:r>
            <a:r>
              <a:rPr lang="en-GB" b="0" dirty="0" smtClean="0">
                <a:solidFill>
                  <a:schemeClr val="tx1"/>
                </a:solidFill>
                <a:latin typeface="Arial" panose="020B0604020202020204" pitchFamily="34" charset="0"/>
                <a:cs typeface="Arial" panose="020B0604020202020204" pitchFamily="34" charset="0"/>
              </a:rPr>
              <a:t>yn dwyn ynghyd gwirfoddolwyr</a:t>
            </a:r>
            <a:r>
              <a:rPr lang="en-GB" dirty="0" smtClean="0">
                <a:solidFill>
                  <a:schemeClr val="tx1"/>
                </a:solidFill>
                <a:latin typeface="Arial" panose="020B0604020202020204" pitchFamily="34" charset="0"/>
                <a:cs typeface="Arial" panose="020B0604020202020204" pitchFamily="34" charset="0"/>
              </a:rPr>
              <a:t>, grwpiau ffydd, elusennau, ysgolion,</a:t>
            </a:r>
            <a:r>
              <a:rPr lang="en-GB" baseline="0" dirty="0" smtClean="0">
                <a:solidFill>
                  <a:schemeClr val="tx1"/>
                </a:solidFill>
                <a:latin typeface="Arial" panose="020B0604020202020204" pitchFamily="34" charset="0"/>
                <a:cs typeface="Arial" panose="020B0604020202020204" pitchFamily="34" charset="0"/>
              </a:rPr>
              <a:t> cynghorau tref a chymuned </a:t>
            </a:r>
            <a:r>
              <a:rPr lang="en-GB" dirty="0" smtClean="0">
                <a:solidFill>
                  <a:schemeClr val="tx1"/>
                </a:solidFill>
                <a:latin typeface="Arial" panose="020B0604020202020204" pitchFamily="34" charset="0"/>
                <a:cs typeface="Arial" panose="020B0604020202020204" pitchFamily="34" charset="0"/>
              </a:rPr>
              <a:t>a’r bwrdd gwasanaethau lleol</a:t>
            </a:r>
            <a:r>
              <a:rPr lang="en-GB" baseline="0" dirty="0" smtClean="0">
                <a:solidFill>
                  <a:schemeClr val="tx1"/>
                </a:solidFill>
                <a:latin typeface="Arial" panose="020B0604020202020204" pitchFamily="34" charset="0"/>
                <a:cs typeface="Arial" panose="020B0604020202020204" pitchFamily="34" charset="0"/>
              </a:rPr>
              <a:t> er mwyn creu’r gymuned gyntaf yng Nghymru sy’n ystyriol o ddementia. Mae’r gr</a:t>
            </a:r>
            <a:r>
              <a:rPr lang="en-GB" baseline="0" dirty="0" smtClean="0">
                <a:solidFill>
                  <a:schemeClr val="tx1"/>
                </a:solidFill>
                <a:latin typeface="Arial"/>
                <a:cs typeface="Arial"/>
              </a:rPr>
              <a:t>ŵp wedi cynhyrchu ffilm sy’n bwrw golwg ar ymdrech ac ymrwymiad gwirfoddolwyr yn Aberhonddu</a:t>
            </a:r>
            <a:r>
              <a:rPr lang="en-GB" dirty="0" smtClean="0">
                <a:solidFill>
                  <a:schemeClr val="tx1"/>
                </a:solidFill>
                <a:latin typeface="Arial" panose="020B0604020202020204" pitchFamily="34" charset="0"/>
                <a:cs typeface="Arial" panose="020B0604020202020204" pitchFamily="34" charset="0"/>
              </a:rPr>
              <a:t> sy’n gwneud gwahaniaeth i deuluoedd, gofalwyr ac unigolion sy’n byw gyda</a:t>
            </a:r>
            <a:r>
              <a:rPr lang="en-GB" baseline="0" dirty="0" smtClean="0">
                <a:solidFill>
                  <a:schemeClr val="tx1"/>
                </a:solidFill>
                <a:latin typeface="Arial" panose="020B0604020202020204" pitchFamily="34" charset="0"/>
                <a:cs typeface="Arial" panose="020B0604020202020204" pitchFamily="34" charset="0"/>
              </a:rPr>
              <a:t> dementia</a:t>
            </a:r>
            <a:r>
              <a:rPr lang="en-GB" dirty="0" smtClean="0">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i="0" dirty="0" smtClean="0">
                <a:solidFill>
                  <a:schemeClr val="tx1"/>
                </a:solidFill>
                <a:latin typeface="Arial" panose="020B0604020202020204" pitchFamily="34" charset="0"/>
                <a:cs typeface="Arial" panose="020B0604020202020204" pitchFamily="34" charset="0"/>
              </a:rPr>
              <a:t>Camau gweithredu’r hwylusydd: </a:t>
            </a:r>
            <a:r>
              <a:rPr lang="en-GB" i="0" dirty="0" smtClean="0">
                <a:solidFill>
                  <a:schemeClr val="tx1"/>
                </a:solidFill>
                <a:latin typeface="Arial" panose="020B0604020202020204" pitchFamily="34" charset="0"/>
                <a:cs typeface="Arial" panose="020B0604020202020204" pitchFamily="34" charset="0"/>
              </a:rPr>
              <a:t>cliciwch ar yr hyperddolen i wylio’r ffilm.</a:t>
            </a:r>
            <a:endParaRPr lang="en-GB" i="0"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Caught in Traffick </a:t>
            </a:r>
            <a:r>
              <a:rPr lang="en-GB" b="0" dirty="0" smtClean="0">
                <a:solidFill>
                  <a:schemeClr val="tx1"/>
                </a:solidFill>
                <a:latin typeface="Arial" panose="020B0604020202020204" pitchFamily="34" charset="0"/>
                <a:cs typeface="Arial" panose="020B0604020202020204" pitchFamily="34" charset="0"/>
              </a:rPr>
              <a:t>–</a:t>
            </a:r>
            <a:r>
              <a:rPr lang="en-GB" b="1" dirty="0" smtClean="0">
                <a:solidFill>
                  <a:schemeClr val="tx1"/>
                </a:solidFill>
                <a:latin typeface="Arial" panose="020B0604020202020204" pitchFamily="34" charset="0"/>
                <a:cs typeface="Arial" panose="020B0604020202020204" pitchFamily="34" charset="0"/>
              </a:rPr>
              <a:t> </a:t>
            </a:r>
            <a:r>
              <a:rPr lang="en-GB" b="0" dirty="0" smtClean="0">
                <a:solidFill>
                  <a:schemeClr val="tx1"/>
                </a:solidFill>
                <a:latin typeface="Arial" panose="020B0604020202020204" pitchFamily="34" charset="0"/>
                <a:cs typeface="Arial" panose="020B0604020202020204" pitchFamily="34" charset="0"/>
              </a:rPr>
              <a:t>Ffi</a:t>
            </a:r>
            <a:r>
              <a:rPr lang="en-GB" dirty="0" smtClean="0">
                <a:solidFill>
                  <a:schemeClr val="tx1"/>
                </a:solidFill>
                <a:latin typeface="Arial" panose="020B0604020202020204" pitchFamily="34" charset="0"/>
                <a:cs typeface="Arial" panose="020B0604020202020204" pitchFamily="34" charset="0"/>
              </a:rPr>
              <a:t>lm a ddatblygwyd gan Fforwm Ieuenctid Merthyr Tudful</a:t>
            </a:r>
            <a:r>
              <a:rPr lang="en-GB" baseline="0" dirty="0" smtClean="0">
                <a:solidFill>
                  <a:schemeClr val="tx1"/>
                </a:solidFill>
                <a:latin typeface="Arial" panose="020B0604020202020204" pitchFamily="34" charset="0"/>
                <a:cs typeface="Arial" panose="020B0604020202020204" pitchFamily="34" charset="0"/>
              </a:rPr>
              <a:t> a </a:t>
            </a:r>
            <a:r>
              <a:rPr lang="en-GB" dirty="0" smtClean="0">
                <a:solidFill>
                  <a:schemeClr val="tx1"/>
                </a:solidFill>
                <a:latin typeface="Arial" panose="020B0604020202020204" pitchFamily="34" charset="0"/>
                <a:cs typeface="Arial" panose="020B0604020202020204" pitchFamily="34" charset="0"/>
              </a:rPr>
              <a:t>Merthyr Tudful Ddiogelach yn dangos</a:t>
            </a:r>
            <a:r>
              <a:rPr lang="en-GB" baseline="0" dirty="0" smtClean="0">
                <a:solidFill>
                  <a:schemeClr val="tx1"/>
                </a:solidFill>
                <a:latin typeface="Arial" panose="020B0604020202020204" pitchFamily="34" charset="0"/>
                <a:cs typeface="Arial" panose="020B0604020202020204" pitchFamily="34" charset="0"/>
              </a:rPr>
              <a:t> pa mor effeithiol yw cydweithio drwy brosiect sydd â’r nod o godi ymwybyddiaeth o gaethwasiaeth fodern</a:t>
            </a:r>
            <a:r>
              <a:rPr lang="en-GB" dirty="0" smtClean="0">
                <a:solidFill>
                  <a:schemeClr val="tx1"/>
                </a:solidFill>
                <a:latin typeface="Arial" panose="020B0604020202020204" pitchFamily="34" charset="0"/>
                <a:cs typeface="Arial" panose="020B0604020202020204" pitchFamily="34" charset="0"/>
              </a:rPr>
              <a:t>. Datblygwyd</a:t>
            </a:r>
            <a:r>
              <a:rPr lang="en-GB" baseline="0" dirty="0" smtClean="0">
                <a:solidFill>
                  <a:schemeClr val="tx1"/>
                </a:solidFill>
                <a:latin typeface="Arial" panose="020B0604020202020204" pitchFamily="34" charset="0"/>
                <a:cs typeface="Arial" panose="020B0604020202020204" pitchFamily="34" charset="0"/>
              </a:rPr>
              <a:t> y ff</a:t>
            </a:r>
            <a:r>
              <a:rPr lang="en-GB" dirty="0" smtClean="0">
                <a:solidFill>
                  <a:schemeClr val="tx1"/>
                </a:solidFill>
                <a:latin typeface="Arial" panose="020B0604020202020204" pitchFamily="34" charset="0"/>
                <a:cs typeface="Arial" panose="020B0604020202020204" pitchFamily="34" charset="0"/>
              </a:rPr>
              <a:t>ilm fel cyd-fenter</a:t>
            </a:r>
            <a:r>
              <a:rPr lang="en-GB" baseline="0" dirty="0" smtClean="0">
                <a:solidFill>
                  <a:schemeClr val="tx1"/>
                </a:solidFill>
                <a:latin typeface="Arial" panose="020B0604020202020204" pitchFamily="34" charset="0"/>
                <a:cs typeface="Arial" panose="020B0604020202020204" pitchFamily="34" charset="0"/>
              </a:rPr>
              <a:t> rhwng grwpiau gwahanol o bobl ifanc ym </a:t>
            </a:r>
            <a:r>
              <a:rPr lang="en-GB" dirty="0" smtClean="0">
                <a:solidFill>
                  <a:schemeClr val="tx1"/>
                </a:solidFill>
                <a:latin typeface="Arial" panose="020B0604020202020204" pitchFamily="34" charset="0"/>
                <a:cs typeface="Arial" panose="020B0604020202020204" pitchFamily="34" charset="0"/>
              </a:rPr>
              <a:t>Merthyr Tudful</a:t>
            </a: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Mae’n enghraifft dda o atal ac ymyrryd yn gynnar,</a:t>
            </a:r>
            <a:r>
              <a:rPr lang="en-GB" baseline="0" dirty="0" smtClean="0">
                <a:solidFill>
                  <a:schemeClr val="tx1"/>
                </a:solidFill>
                <a:latin typeface="Arial" panose="020B0604020202020204" pitchFamily="34" charset="0"/>
                <a:cs typeface="Arial" panose="020B0604020202020204" pitchFamily="34" charset="0"/>
              </a:rPr>
              <a:t> yn ogystal â gweithio aml-asiantaethol</a:t>
            </a:r>
            <a:r>
              <a:rPr lang="en-GB" dirty="0" smtClean="0">
                <a:solidFill>
                  <a:schemeClr val="tx1"/>
                </a:solidFill>
                <a:latin typeface="Arial" panose="020B0604020202020204" pitchFamily="34" charset="0"/>
                <a:cs typeface="Arial" panose="020B0604020202020204" pitchFamily="34" charset="0"/>
              </a:rPr>
              <a:t>. Mae’r ffilm yn cael ei dangos</a:t>
            </a:r>
            <a:r>
              <a:rPr lang="en-GB" baseline="0" dirty="0" smtClean="0">
                <a:solidFill>
                  <a:schemeClr val="tx1"/>
                </a:solidFill>
                <a:latin typeface="Arial" panose="020B0604020202020204" pitchFamily="34" charset="0"/>
                <a:cs typeface="Arial" panose="020B0604020202020204" pitchFamily="34" charset="0"/>
              </a:rPr>
              <a:t> ledled </a:t>
            </a:r>
            <a:r>
              <a:rPr lang="en-GB" dirty="0" smtClean="0">
                <a:solidFill>
                  <a:schemeClr val="tx1"/>
                </a:solidFill>
                <a:latin typeface="Arial" panose="020B0604020202020204" pitchFamily="34" charset="0"/>
                <a:cs typeface="Arial" panose="020B0604020202020204" pitchFamily="34" charset="0"/>
              </a:rPr>
              <a:t>Merthyr</a:t>
            </a: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yn ogystal ag mewn rhannau eraill o Gymru er mwyn rhybuddio pobl ifanc am arwyddion a pheryglon caethwasiaeth fodern. Mae wedi’i defnyddio hefyd gan amrywiaeth eang o asiantaethau, gan gynnwys Gwasanaeth Erlyn y Goron, fel rhan o’i waith yn hyfforddi staff</a:t>
            </a:r>
            <a:r>
              <a:rPr lang="en-GB" baseline="0" dirty="0" smtClean="0">
                <a:solidFill>
                  <a:schemeClr val="tx1"/>
                </a:solidFill>
                <a:latin typeface="Arial" panose="020B0604020202020204" pitchFamily="34" charset="0"/>
                <a:cs typeface="Arial" panose="020B0604020202020204" pitchFamily="34" charset="0"/>
              </a:rPr>
              <a:t> yngl</a:t>
            </a:r>
            <a:r>
              <a:rPr lang="cy-GB" baseline="0" dirty="0" smtClean="0">
                <a:solidFill>
                  <a:schemeClr val="tx1"/>
                </a:solidFill>
                <a:latin typeface="Arial"/>
                <a:cs typeface="Arial"/>
              </a:rPr>
              <a:t>ŷn </a:t>
            </a:r>
            <a:r>
              <a:rPr lang="cy-GB" baseline="0" dirty="0" smtClean="0">
                <a:solidFill>
                  <a:schemeClr val="tx1"/>
                </a:solidFill>
                <a:latin typeface="Times New Roman"/>
                <a:cs typeface="Times New Roman"/>
              </a:rPr>
              <a:t>â </a:t>
            </a:r>
            <a:r>
              <a:rPr lang="en-GB" dirty="0" smtClean="0">
                <a:solidFill>
                  <a:schemeClr val="tx1"/>
                </a:solidFill>
                <a:latin typeface="Arial" panose="020B0604020202020204" pitchFamily="34" charset="0"/>
                <a:cs typeface="Arial" panose="020B0604020202020204" pitchFamily="34" charset="0"/>
              </a:rPr>
              <a:t>chaethwasiaeth modern. </a:t>
            </a:r>
          </a:p>
          <a:p>
            <a:pPr marL="171450" indent="-171450">
              <a:buFont typeface="Arial" panose="020B0604020202020204" pitchFamily="34" charset="0"/>
              <a:buChar char="•"/>
            </a:pPr>
            <a:endParaRPr lang="en-GB"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i="0" dirty="0" smtClean="0">
                <a:solidFill>
                  <a:schemeClr val="tx1"/>
                </a:solidFill>
                <a:latin typeface="Arial" panose="020B0604020202020204" pitchFamily="34" charset="0"/>
                <a:cs typeface="Arial" panose="020B0604020202020204" pitchFamily="34" charset="0"/>
              </a:rPr>
              <a:t>Camau gweithredu’r hwylusydd: </a:t>
            </a:r>
            <a:r>
              <a:rPr lang="en-GB" i="0" dirty="0" smtClean="0">
                <a:solidFill>
                  <a:schemeClr val="tx1"/>
                </a:solidFill>
                <a:latin typeface="Arial" panose="020B0604020202020204" pitchFamily="34" charset="0"/>
                <a:cs typeface="Arial" panose="020B0604020202020204" pitchFamily="34" charset="0"/>
              </a:rPr>
              <a:t>cliciwch ar yr hyperddolenni i wylio cyflwyniad i’r ffilm a’r ffilm ei hun.</a:t>
            </a:r>
            <a:endParaRPr lang="en-GB" i="0" dirty="0">
              <a:solidFill>
                <a:schemeClr val="tx1"/>
              </a:solidFill>
              <a:latin typeface="Arial" panose="020B0604020202020204" pitchFamily="34" charset="0"/>
              <a:cs typeface="Arial" panose="020B0604020202020204" pitchFamily="34" charset="0"/>
            </a:endParaRPr>
          </a:p>
          <a:p>
            <a:pPr defTabSz="915040">
              <a:defRPr/>
            </a:pPr>
            <a:endParaRPr lang="en-GB" dirty="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b="1" dirty="0" smtClean="0">
                <a:solidFill>
                  <a:schemeClr val="tx1"/>
                </a:solidFill>
                <a:latin typeface="Arial" panose="020B0604020202020204" pitchFamily="34" charset="0"/>
                <a:cs typeface="Arial" panose="020B0604020202020204" pitchFamily="34" charset="0"/>
              </a:rPr>
              <a:t>T</a:t>
            </a:r>
            <a:r>
              <a:rPr lang="en-GB" b="1" dirty="0" smtClean="0">
                <a:solidFill>
                  <a:schemeClr val="tx1"/>
                </a:solidFill>
                <a:latin typeface="Arial"/>
                <a:cs typeface="Arial"/>
              </a:rPr>
              <a:t>îm I</a:t>
            </a:r>
            <a:r>
              <a:rPr lang="en-GB" b="1" dirty="0" smtClean="0">
                <a:solidFill>
                  <a:schemeClr val="tx1"/>
                </a:solidFill>
                <a:latin typeface="Arial" panose="020B0604020202020204" pitchFamily="34" charset="0"/>
                <a:cs typeface="Arial" panose="020B0604020202020204" pitchFamily="34" charset="0"/>
              </a:rPr>
              <a:t>ntegredig G</a:t>
            </a:r>
            <a:r>
              <a:rPr lang="en-GB" b="1" dirty="0" smtClean="0">
                <a:solidFill>
                  <a:schemeClr val="tx1"/>
                </a:solidFill>
                <a:latin typeface="Arial"/>
                <a:cs typeface="Arial"/>
              </a:rPr>
              <a:t>ŵ</a:t>
            </a:r>
            <a:r>
              <a:rPr lang="en-GB" b="1" dirty="0" smtClean="0">
                <a:solidFill>
                  <a:schemeClr val="tx1"/>
                </a:solidFill>
                <a:latin typeface="Arial" panose="020B0604020202020204" pitchFamily="34" charset="0"/>
                <a:cs typeface="Arial" panose="020B0604020202020204" pitchFamily="34" charset="0"/>
              </a:rPr>
              <a:t>yr  </a:t>
            </a:r>
          </a:p>
          <a:p>
            <a:pPr marL="0" indent="0" defTabSz="915040">
              <a:buFont typeface="Arial" panose="020B0604020202020204" pitchFamily="34" charset="0"/>
              <a:buNone/>
              <a:defRPr/>
            </a:pPr>
            <a:endParaRPr lang="en-GB" b="1" dirty="0" smtClean="0">
              <a:solidFill>
                <a:schemeClr val="tx1"/>
              </a:solidFill>
              <a:latin typeface="Arial" panose="020B0604020202020204" pitchFamily="34" charset="0"/>
              <a:cs typeface="Arial" panose="020B0604020202020204" pitchFamily="34" charset="0"/>
            </a:endParaRPr>
          </a:p>
          <a:p>
            <a:pPr marL="0" indent="0" defTabSz="915040">
              <a:buFont typeface="Arial" panose="020B0604020202020204" pitchFamily="34" charset="0"/>
              <a:buNone/>
              <a:defRPr/>
            </a:pPr>
            <a:r>
              <a:rPr lang="en-GB" b="1" dirty="0" smtClean="0">
                <a:solidFill>
                  <a:schemeClr val="tx1"/>
                </a:solidFill>
                <a:latin typeface="Arial" panose="020B0604020202020204" pitchFamily="34" charset="0"/>
                <a:cs typeface="Arial" panose="020B0604020202020204" pitchFamily="34" charset="0"/>
              </a:rPr>
              <a:t>Camau gweithredu'r hwylusydd: </a:t>
            </a:r>
            <a:r>
              <a:rPr lang="en-GB" b="0" i="0" baseline="0" dirty="0" smtClean="0">
                <a:solidFill>
                  <a:schemeClr val="tx1"/>
                </a:solidFill>
                <a:latin typeface="Arial" panose="020B0604020202020204" pitchFamily="34" charset="0"/>
                <a:cs typeface="Arial" panose="020B0604020202020204" pitchFamily="34" charset="0"/>
              </a:rPr>
              <a:t>mae’r astudiaeth achos a’r gweithgaredd dysgu cyswllt ar gael ar dudalennau 26-</a:t>
            </a:r>
            <a:r>
              <a:rPr lang="en-GB" i="0" baseline="0" dirty="0" smtClean="0">
                <a:solidFill>
                  <a:schemeClr val="tx1"/>
                </a:solidFill>
                <a:latin typeface="Arial" panose="020B0604020202020204" pitchFamily="34" charset="0"/>
                <a:cs typeface="Arial" panose="020B0604020202020204" pitchFamily="34" charset="0"/>
              </a:rPr>
              <a:t>27 y gweithlyfr </a:t>
            </a:r>
            <a:r>
              <a:rPr lang="en-GB" i="1" baseline="0" dirty="0" smtClean="0">
                <a:solidFill>
                  <a:schemeClr val="tx1"/>
                </a:solidFill>
                <a:latin typeface="Arial" panose="020B0604020202020204" pitchFamily="34" charset="0"/>
                <a:cs typeface="Arial" panose="020B0604020202020204" pitchFamily="34" charset="0"/>
              </a:rPr>
              <a:t>Beth Mae’r Ddeddf yn ei olygu i mi?</a:t>
            </a:r>
            <a:r>
              <a:rPr lang="en-GB" i="0" baseline="0" dirty="0" smtClean="0">
                <a:solidFill>
                  <a:schemeClr val="tx1"/>
                </a:solidFill>
                <a:latin typeface="Arial" panose="020B0604020202020204" pitchFamily="34" charset="0"/>
                <a:cs typeface="Arial" panose="020B0604020202020204" pitchFamily="34" charset="0"/>
              </a:rPr>
              <a:t>. Gellir llungop</a:t>
            </a:r>
            <a:r>
              <a:rPr lang="en-GB" i="0" baseline="0" dirty="0" smtClean="0">
                <a:solidFill>
                  <a:schemeClr val="tx1"/>
                </a:solidFill>
                <a:latin typeface="Arial"/>
                <a:cs typeface="Arial"/>
              </a:rPr>
              <a:t>ïo’r tudalennau i’w gwneud yn unigol neu fel grŵp ac adlewyrchu arnyn nhw mewn trafodaeth</a:t>
            </a:r>
            <a:r>
              <a:rPr lang="en-GB" i="0" baseline="0"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16</a:t>
            </a:fld>
            <a:endParaRPr lang="en-GB" dirty="0"/>
          </a:p>
        </p:txBody>
      </p:sp>
    </p:spTree>
    <p:extLst>
      <p:ext uri="{BB962C8B-B14F-4D97-AF65-F5344CB8AC3E}">
        <p14:creationId xmlns:p14="http://schemas.microsoft.com/office/powerpoint/2010/main" val="220069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b="1" i="0" dirty="0" smtClean="0">
                <a:solidFill>
                  <a:schemeClr val="tx1"/>
                </a:solidFill>
                <a:latin typeface="Arial" panose="020B0604020202020204" pitchFamily="34" charset="0"/>
                <a:cs typeface="Arial" panose="020B0604020202020204" pitchFamily="34" charset="0"/>
              </a:rPr>
              <a:t>Nodyn</a:t>
            </a:r>
            <a:r>
              <a:rPr lang="en-GB" sz="1200" b="1" i="0" baseline="0" dirty="0" smtClean="0">
                <a:solidFill>
                  <a:schemeClr val="tx1"/>
                </a:solidFill>
                <a:latin typeface="Arial" panose="020B0604020202020204" pitchFamily="34" charset="0"/>
                <a:cs typeface="Arial" panose="020B0604020202020204" pitchFamily="34" charset="0"/>
              </a:rPr>
              <a:t> i’r </a:t>
            </a:r>
            <a:r>
              <a:rPr lang="en-GB" sz="1200" b="1" i="0" baseline="0" dirty="0" smtClean="0">
                <a:solidFill>
                  <a:schemeClr val="tx1"/>
                </a:solidFill>
                <a:latin typeface="Arial" panose="020B0604020202020204" pitchFamily="34" charset="0"/>
                <a:cs typeface="Arial" panose="020B0604020202020204" pitchFamily="34" charset="0"/>
              </a:rPr>
              <a:t>hwylusydd</a:t>
            </a:r>
            <a:r>
              <a:rPr lang="en-GB" sz="1200" b="1" i="0" dirty="0" smtClean="0">
                <a:solidFill>
                  <a:schemeClr val="tx1"/>
                </a:solidFill>
                <a:latin typeface="Arial" panose="020B0604020202020204" pitchFamily="34" charset="0"/>
                <a:cs typeface="Arial" panose="020B0604020202020204" pitchFamily="34" charset="0"/>
              </a:rPr>
              <a:t>: </a:t>
            </a:r>
          </a:p>
          <a:p>
            <a:r>
              <a:rPr lang="en-GB" sz="1200" i="0" dirty="0" smtClean="0">
                <a:solidFill>
                  <a:schemeClr val="tx1"/>
                </a:solidFill>
                <a:latin typeface="Arial" panose="020B0604020202020204" pitchFamily="34" charset="0"/>
                <a:cs typeface="Arial" panose="020B0604020202020204" pitchFamily="34" charset="0"/>
              </a:rPr>
              <a:t>Gellir gwneud y gweithgaredd</a:t>
            </a:r>
            <a:r>
              <a:rPr lang="en-GB" sz="1200" i="0" baseline="0" dirty="0" smtClean="0">
                <a:solidFill>
                  <a:schemeClr val="tx1"/>
                </a:solidFill>
                <a:latin typeface="Arial" panose="020B0604020202020204" pitchFamily="34" charset="0"/>
                <a:cs typeface="Arial" panose="020B0604020202020204" pitchFamily="34" charset="0"/>
              </a:rPr>
              <a:t> hwn yn unigol neu mewn grwpiau bach, gyda chyfle i roi adborth mewn trafodaeth gr</a:t>
            </a:r>
            <a:r>
              <a:rPr lang="en-GB" sz="1200" i="0" baseline="0" dirty="0" smtClean="0">
                <a:solidFill>
                  <a:schemeClr val="tx1"/>
                </a:solidFill>
                <a:latin typeface="Arial"/>
                <a:cs typeface="Arial"/>
              </a:rPr>
              <a:t>ŵ</a:t>
            </a:r>
            <a:r>
              <a:rPr lang="en-GB" sz="1200" i="0" baseline="0" dirty="0" smtClean="0">
                <a:solidFill>
                  <a:schemeClr val="tx1"/>
                </a:solidFill>
                <a:latin typeface="Arial" panose="020B0604020202020204" pitchFamily="34" charset="0"/>
                <a:cs typeface="Arial" panose="020B0604020202020204" pitchFamily="34" charset="0"/>
              </a:rPr>
              <a:t>p mwy gyda mewnbwn gan yr hwylusydd.</a:t>
            </a:r>
          </a:p>
          <a:p>
            <a:endParaRPr lang="en-GB" sz="1200" i="0" baseline="0" dirty="0" smtClean="0">
              <a:solidFill>
                <a:schemeClr val="tx1"/>
              </a:solidFill>
              <a:latin typeface="Arial" panose="020B0604020202020204" pitchFamily="34" charset="0"/>
              <a:cs typeface="Arial" panose="020B0604020202020204" pitchFamily="34" charset="0"/>
            </a:endParaRPr>
          </a:p>
          <a:p>
            <a:pPr defTabSz="915040">
              <a:defRPr/>
            </a:pPr>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pPr/>
              <a:t>17</a:t>
            </a:fld>
            <a:endParaRPr lang="en-GB" dirty="0"/>
          </a:p>
        </p:txBody>
      </p:sp>
    </p:spTree>
    <p:extLst>
      <p:ext uri="{BB962C8B-B14F-4D97-AF65-F5344CB8AC3E}">
        <p14:creationId xmlns:p14="http://schemas.microsoft.com/office/powerpoint/2010/main" val="6156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7" y="4609579"/>
            <a:ext cx="5971553" cy="4985358"/>
          </a:xfrm>
        </p:spPr>
        <p:txBody>
          <a:bodyPr/>
          <a:lstStyle/>
          <a:p>
            <a:r>
              <a:rPr lang="en-GB" sz="1200" b="1" i="0" baseline="0" dirty="0" smtClean="0">
                <a:solidFill>
                  <a:schemeClr val="tx1"/>
                </a:solidFill>
                <a:latin typeface="Arial" panose="020B0604020202020204" pitchFamily="34" charset="0"/>
                <a:cs typeface="Arial" panose="020B0604020202020204" pitchFamily="34" charset="0"/>
              </a:rPr>
              <a:t>Sylwadau ar y sleid:</a:t>
            </a:r>
          </a:p>
          <a:p>
            <a:r>
              <a:rPr lang="en-GB" sz="1200" b="0" i="0" baseline="0" dirty="0" smtClean="0">
                <a:solidFill>
                  <a:schemeClr val="tx1"/>
                </a:solidFill>
                <a:latin typeface="Arial" panose="020B0604020202020204" pitchFamily="34" charset="0"/>
                <a:cs typeface="Arial" panose="020B0604020202020204" pitchFamily="34" charset="0"/>
              </a:rPr>
              <a:t>Nod yr adnodd dysgu hwn oedd eich helpu i ddeall prif egwyddorion Deddf Gwasanaethau Cymdeithasol a Llesiant (Cymru) a meddwl y ffordd y gallwch adeiladu ar yr hyn rydych eisoes yn ei wneud a’i wybod er mwyn gwella’r gofal a’r cymorth rydych chi’n ei ddarparu.</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0" i="0" baseline="0" dirty="0" smtClean="0">
                <a:solidFill>
                  <a:schemeClr val="tx1"/>
                </a:solidFill>
                <a:latin typeface="Arial" panose="020B0604020202020204" pitchFamily="34" charset="0"/>
                <a:cs typeface="Arial" panose="020B0604020202020204" pitchFamily="34" charset="0"/>
              </a:rPr>
              <a:t>Mae’n bwysig manteisio ar yr hyn rydych wedi’i ddysgu drwy gymryd rhan yn y rhaglen ddysgu hon; sut ydych yn bwriadu rhoi’r dysgu hwn ar waith; ac os ydych angen rhagor o gymorth neu ddysgu i’ch galluogi i wneud hyn. </a:t>
            </a:r>
          </a:p>
          <a:p>
            <a:endParaRPr lang="en-GB" sz="1200" b="1"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Camau gweithredu’r hwylusydd: </a:t>
            </a:r>
            <a:r>
              <a:rPr lang="en-GB" sz="1200" b="0" i="0" baseline="0" dirty="0" smtClean="0">
                <a:solidFill>
                  <a:schemeClr val="tx1"/>
                </a:solidFill>
                <a:latin typeface="Arial" panose="020B0604020202020204" pitchFamily="34" charset="0"/>
                <a:cs typeface="Arial" panose="020B0604020202020204" pitchFamily="34" charset="0"/>
              </a:rPr>
              <a:t>dylech ddosbarthu copïau o’r Cynllun Gweithredu Datblygiad Personol i’w gwblhau’n unigol, mae ar gael ar dudalen 29 y gweithlyfr </a:t>
            </a:r>
            <a:r>
              <a:rPr lang="en-GB" sz="1200" b="0" i="1" baseline="0" dirty="0" smtClean="0">
                <a:solidFill>
                  <a:schemeClr val="tx1"/>
                </a:solidFill>
                <a:latin typeface="Arial" panose="020B0604020202020204" pitchFamily="34" charset="0"/>
                <a:cs typeface="Arial" panose="020B0604020202020204" pitchFamily="34" charset="0"/>
              </a:rPr>
              <a:t>Beth mae’r Ddeddf yn ei olygu i mi?. </a:t>
            </a:r>
            <a:r>
              <a:rPr lang="en-GB" sz="1200" b="0" i="0" baseline="0" dirty="0" smtClean="0">
                <a:solidFill>
                  <a:schemeClr val="tx1"/>
                </a:solidFill>
                <a:latin typeface="Arial" panose="020B0604020202020204" pitchFamily="34" charset="0"/>
                <a:cs typeface="Arial" panose="020B0604020202020204" pitchFamily="34" charset="0"/>
              </a:rPr>
              <a:t>Y bwriad yw rhannu a thrafod y cynllun gweithredu â rheolwyr llinell er mwyn llywio’r gweithgareddau cynllunio ar gyfer datblygiad proffesiynol parhaus. </a:t>
            </a:r>
            <a:endParaRPr lang="en-GB" sz="1200" i="0" baseline="0" dirty="0" smtClean="0">
              <a:solidFill>
                <a:schemeClr val="tx1"/>
              </a:solidFill>
              <a:latin typeface="Arial" panose="020B0604020202020204" pitchFamily="34" charset="0"/>
              <a:cs typeface="Arial" panose="020B0604020202020204" pitchFamily="34" charset="0"/>
            </a:endParaRP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Sylwadau ar y sleid: </a:t>
            </a:r>
            <a:r>
              <a:rPr lang="en-GB" sz="1200" b="0" i="0" baseline="0" dirty="0" smtClean="0">
                <a:solidFill>
                  <a:schemeClr val="tx1"/>
                </a:solidFill>
                <a:latin typeface="Arial" panose="020B0604020202020204" pitchFamily="34" charset="0"/>
                <a:cs typeface="Arial" panose="020B0604020202020204" pitchFamily="34" charset="0"/>
              </a:rPr>
              <a:t>Mae yna amrywiaeth o wybodaeth ac adnoddau dysgu yn ymwneud â’r Ddeddf ar Hyb Gwybodaeth a Dysgu Deddf Gwasanaethau Cymdeithasol a Llesiant (Cymru). </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Camau gweithredu’r hwylusydd: </a:t>
            </a:r>
            <a:r>
              <a:rPr lang="en-GB" sz="1200" b="0" i="0" baseline="0" dirty="0" smtClean="0">
                <a:solidFill>
                  <a:schemeClr val="tx1"/>
                </a:solidFill>
                <a:latin typeface="Arial" panose="020B0604020202020204" pitchFamily="34" charset="0"/>
                <a:cs typeface="Arial" panose="020B0604020202020204" pitchFamily="34" charset="0"/>
              </a:rPr>
              <a:t>cliciwch ar yr hyperddolen i gael mynediad i’r Hyb.</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0" i="0" baseline="0" dirty="0" smtClean="0">
                <a:solidFill>
                  <a:schemeClr val="tx1"/>
                </a:solidFill>
                <a:latin typeface="Arial" panose="020B0604020202020204" pitchFamily="34" charset="0"/>
                <a:cs typeface="Arial" panose="020B0604020202020204" pitchFamily="34" charset="0"/>
              </a:rPr>
              <a:t>Gallwch gofrestru i dderbyn Bwletin Deall y Ddeddf hefyd, a fydd yn rhoi’r newyddion diweddaraf am hyfforddiant ac adnoddau’r Ddeddf i chi. </a:t>
            </a:r>
            <a:r>
              <a:rPr lang="en-GB" sz="1200" b="0" i="0" dirty="0" smtClean="0">
                <a:solidFill>
                  <a:schemeClr val="tx1"/>
                </a:solidFill>
                <a:latin typeface="Arial" panose="020B0604020202020204" pitchFamily="34" charset="0"/>
                <a:cs typeface="Arial" panose="020B0604020202020204" pitchFamily="34" charset="0"/>
              </a:rPr>
              <a:t>E-bostiwch: </a:t>
            </a:r>
            <a:r>
              <a:rPr lang="en-GB" sz="1200" b="0" i="0" baseline="0" dirty="0" smtClean="0">
                <a:solidFill>
                  <a:schemeClr val="tx1"/>
                </a:solidFill>
                <a:latin typeface="Arial" panose="020B0604020202020204" pitchFamily="34" charset="0"/>
                <a:cs typeface="Arial" panose="020B0604020202020204" pitchFamily="34" charset="0"/>
              </a:rPr>
              <a:t>hyb@cgcymru.org.uk</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18</a:t>
            </a:fld>
            <a:endParaRPr lang="en-GB" dirty="0"/>
          </a:p>
        </p:txBody>
      </p:sp>
    </p:spTree>
    <p:extLst>
      <p:ext uri="{BB962C8B-B14F-4D97-AF65-F5344CB8AC3E}">
        <p14:creationId xmlns:p14="http://schemas.microsoft.com/office/powerpoint/2010/main" val="288399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90563"/>
            <a:ext cx="4467225" cy="3351212"/>
          </a:xfrm>
        </p:spPr>
      </p:sp>
      <p:sp>
        <p:nvSpPr>
          <p:cNvPr id="3" name="Notes Placeholder 2"/>
          <p:cNvSpPr>
            <a:spLocks noGrp="1"/>
          </p:cNvSpPr>
          <p:nvPr>
            <p:ph type="body" idx="1"/>
          </p:nvPr>
        </p:nvSpPr>
        <p:spPr>
          <a:xfrm>
            <a:off x="275573" y="4777958"/>
            <a:ext cx="6300591" cy="3909238"/>
          </a:xfrm>
        </p:spPr>
        <p:txBody>
          <a:bodyPr/>
          <a:lstStyle/>
          <a:p>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2</a:t>
            </a:fld>
            <a:endParaRPr lang="en-GB" dirty="0"/>
          </a:p>
        </p:txBody>
      </p:sp>
    </p:spTree>
    <p:extLst>
      <p:ext uri="{BB962C8B-B14F-4D97-AF65-F5344CB8AC3E}">
        <p14:creationId xmlns:p14="http://schemas.microsoft.com/office/powerpoint/2010/main" val="354275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727075"/>
            <a:ext cx="4467225" cy="3351213"/>
          </a:xfrm>
        </p:spPr>
      </p:sp>
      <p:sp>
        <p:nvSpPr>
          <p:cNvPr id="3" name="Notes Placeholder 2"/>
          <p:cNvSpPr>
            <a:spLocks noGrp="1"/>
          </p:cNvSpPr>
          <p:nvPr>
            <p:ph type="body" idx="1"/>
          </p:nvPr>
        </p:nvSpPr>
        <p:spPr>
          <a:xfrm>
            <a:off x="225468" y="4777958"/>
            <a:ext cx="6400800" cy="3909238"/>
          </a:xfrm>
        </p:spPr>
        <p:txBody>
          <a:bodyPr>
            <a:normAutofit/>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Sylwadau ar y sleid:</a:t>
            </a:r>
          </a:p>
          <a:p>
            <a:pPr defTabSz="915040">
              <a:defRPr/>
            </a:pPr>
            <a:r>
              <a:rPr lang="en-GB" sz="1200" dirty="0" smtClean="0">
                <a:solidFill>
                  <a:schemeClr val="tx1"/>
                </a:solidFill>
                <a:latin typeface="Arial" panose="020B0604020202020204" pitchFamily="34" charset="0"/>
                <a:cs typeface="Arial" panose="020B0604020202020204" pitchFamily="34" charset="0"/>
              </a:rPr>
              <a:t>Mae</a:t>
            </a:r>
            <a:r>
              <a:rPr lang="en-GB" sz="1200" baseline="0" dirty="0" smtClean="0">
                <a:solidFill>
                  <a:schemeClr val="tx1"/>
                </a:solidFill>
                <a:latin typeface="Arial" panose="020B0604020202020204" pitchFamily="34" charset="0"/>
                <a:cs typeface="Arial" panose="020B0604020202020204" pitchFamily="34" charset="0"/>
              </a:rPr>
              <a:t> Deddf Gwasanaethau Cymdeithasol a Llesiant (Cymru) yn ddeddfwriaeth hanesyddol ar gyfer gofal cymdeithasol yng Nghymru</a:t>
            </a:r>
            <a:r>
              <a:rPr lang="en-GB" sz="1200" dirty="0" smtClean="0">
                <a:solidFill>
                  <a:schemeClr val="tx1"/>
                </a:solidFill>
                <a:latin typeface="Arial" panose="020B0604020202020204" pitchFamily="34" charset="0"/>
                <a:cs typeface="Arial" panose="020B0604020202020204" pitchFamily="34" charset="0"/>
              </a:rPr>
              <a:t>. Daeth yn gyfraith yn 2014 a daeth i rym ym</a:t>
            </a:r>
            <a:r>
              <a:rPr lang="en-GB" sz="1200" baseline="0" dirty="0" smtClean="0">
                <a:solidFill>
                  <a:schemeClr val="tx1"/>
                </a:solidFill>
                <a:latin typeface="Arial" panose="020B0604020202020204" pitchFamily="34" charset="0"/>
                <a:cs typeface="Arial" panose="020B0604020202020204" pitchFamily="34" charset="0"/>
              </a:rPr>
              <a:t> mis Ebrill </a:t>
            </a:r>
            <a:r>
              <a:rPr lang="en-GB" sz="1200" dirty="0" smtClean="0">
                <a:solidFill>
                  <a:schemeClr val="tx1"/>
                </a:solidFill>
                <a:latin typeface="Arial" panose="020B0604020202020204" pitchFamily="34" charset="0"/>
                <a:cs typeface="Arial" panose="020B0604020202020204" pitchFamily="34" charset="0"/>
              </a:rPr>
              <a:t>2016</a:t>
            </a:r>
            <a:r>
              <a:rPr lang="en-GB" sz="1200" dirty="0">
                <a:solidFill>
                  <a:schemeClr val="tx1"/>
                </a:solidFill>
                <a:latin typeface="Arial" panose="020B0604020202020204" pitchFamily="34" charset="0"/>
                <a:cs typeface="Arial" panose="020B0604020202020204" pitchFamily="34" charset="0"/>
              </a:rPr>
              <a:t>. </a:t>
            </a:r>
          </a:p>
          <a:p>
            <a:pPr defTabSz="915040">
              <a:defRPr/>
            </a:pPr>
            <a:endParaRPr lang="en-GB" dirty="0">
              <a:solidFill>
                <a:schemeClr val="tx1"/>
              </a:solidFill>
              <a:latin typeface="Arial" panose="020B0604020202020204" pitchFamily="34" charset="0"/>
              <a:cs typeface="Arial" panose="020B0604020202020204" pitchFamily="34" charset="0"/>
            </a:endParaRPr>
          </a:p>
          <a:p>
            <a:pPr defTabSz="915040">
              <a:defRPr/>
            </a:pPr>
            <a:r>
              <a:rPr lang="en-GB" dirty="0" smtClean="0">
                <a:solidFill>
                  <a:schemeClr val="tx1"/>
                </a:solidFill>
                <a:latin typeface="Arial" panose="020B0604020202020204" pitchFamily="34" charset="0"/>
                <a:cs typeface="Arial" panose="020B0604020202020204" pitchFamily="34" charset="0"/>
              </a:rPr>
              <a:t>Mae’r fframwaith cyfreithiol newydd hwn yn cynnwys tair elfen: y </a:t>
            </a:r>
            <a:r>
              <a:rPr lang="en-GB" b="1" dirty="0" smtClean="0">
                <a:solidFill>
                  <a:schemeClr val="tx1"/>
                </a:solidFill>
                <a:latin typeface="Arial" panose="020B0604020202020204" pitchFamily="34" charset="0"/>
                <a:cs typeface="Arial" panose="020B0604020202020204" pitchFamily="34" charset="0"/>
              </a:rPr>
              <a:t>Ddeddf</a:t>
            </a:r>
            <a:r>
              <a:rPr lang="en-GB" b="1" baseline="0" dirty="0" smtClean="0">
                <a:solidFill>
                  <a:schemeClr val="tx1"/>
                </a:solidFill>
                <a:latin typeface="Arial" panose="020B0604020202020204" pitchFamily="34" charset="0"/>
                <a:cs typeface="Arial" panose="020B0604020202020204" pitchFamily="34" charset="0"/>
              </a:rPr>
              <a:t> </a:t>
            </a:r>
            <a:r>
              <a:rPr lang="en-GB" b="0" baseline="0" dirty="0" smtClean="0">
                <a:solidFill>
                  <a:schemeClr val="tx1"/>
                </a:solidFill>
                <a:latin typeface="Arial" panose="020B0604020202020204" pitchFamily="34" charset="0"/>
                <a:cs typeface="Arial" panose="020B0604020202020204" pitchFamily="34" charset="0"/>
              </a:rPr>
              <a:t>ei hun</a:t>
            </a:r>
            <a:r>
              <a:rPr lang="en-GB" dirty="0" smtClean="0">
                <a:solidFill>
                  <a:schemeClr val="tx1"/>
                </a:solidFill>
                <a:latin typeface="Arial" panose="020B0604020202020204" pitchFamily="34" charset="0"/>
                <a:cs typeface="Arial" panose="020B0604020202020204" pitchFamily="34" charset="0"/>
              </a:rPr>
              <a:t>; </a:t>
            </a:r>
            <a:r>
              <a:rPr lang="en-GB" b="1" dirty="0" smtClean="0">
                <a:solidFill>
                  <a:schemeClr val="tx1"/>
                </a:solidFill>
                <a:latin typeface="Arial" panose="020B0604020202020204" pitchFamily="34" charset="0"/>
                <a:cs typeface="Arial" panose="020B0604020202020204" pitchFamily="34" charset="0"/>
              </a:rPr>
              <a:t>rheoliadau</a:t>
            </a:r>
            <a:r>
              <a:rPr lang="en-GB" b="0" dirty="0" smtClean="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 sy’n darparu mwy o fanylion am ofynion y Ddeddf; a’r </a:t>
            </a:r>
            <a:r>
              <a:rPr lang="en-GB" b="1" dirty="0" smtClean="0">
                <a:solidFill>
                  <a:schemeClr val="tx1"/>
                </a:solidFill>
                <a:latin typeface="Arial" panose="020B0604020202020204" pitchFamily="34" charset="0"/>
                <a:cs typeface="Arial" panose="020B0604020202020204" pitchFamily="34" charset="0"/>
              </a:rPr>
              <a:t>codau ymarfer</a:t>
            </a:r>
            <a:r>
              <a:rPr lang="en-GB" b="0" dirty="0" smtClean="0">
                <a:solidFill>
                  <a:schemeClr val="tx1"/>
                </a:solidFill>
                <a:latin typeface="Arial" panose="020B0604020202020204" pitchFamily="34" charset="0"/>
                <a:cs typeface="Arial" panose="020B0604020202020204" pitchFamily="34" charset="0"/>
              </a:rPr>
              <a:t>,</a:t>
            </a:r>
            <a:r>
              <a:rPr lang="en-GB" b="1" dirty="0" smtClean="0">
                <a:solidFill>
                  <a:schemeClr val="tx1"/>
                </a:solidFill>
                <a:latin typeface="Arial" panose="020B0604020202020204" pitchFamily="34" charset="0"/>
                <a:cs typeface="Arial" panose="020B0604020202020204" pitchFamily="34" charset="0"/>
              </a:rPr>
              <a:t> </a:t>
            </a:r>
            <a:r>
              <a:rPr lang="en-GB" b="0" dirty="0" smtClean="0">
                <a:solidFill>
                  <a:schemeClr val="tx1"/>
                </a:solidFill>
                <a:latin typeface="Arial" panose="020B0604020202020204" pitchFamily="34" charset="0"/>
                <a:cs typeface="Arial" panose="020B0604020202020204" pitchFamily="34" charset="0"/>
              </a:rPr>
              <a:t>sy’n rhoi canllawiau ymarferol am y ffordd y</a:t>
            </a:r>
            <a:r>
              <a:rPr lang="en-GB" b="0" baseline="0" dirty="0" smtClean="0">
                <a:solidFill>
                  <a:schemeClr val="tx1"/>
                </a:solidFill>
                <a:latin typeface="Arial" panose="020B0604020202020204" pitchFamily="34" charset="0"/>
                <a:cs typeface="Arial" panose="020B0604020202020204" pitchFamily="34" charset="0"/>
              </a:rPr>
              <a:t> dylid ei rhoi ar waith.</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solidFill>
                <a:schemeClr val="tx1"/>
              </a:solidFill>
              <a:latin typeface="Arial" panose="020B0604020202020204" pitchFamily="34" charset="0"/>
              <a:cs typeface="Arial" panose="020B0604020202020204" pitchFamily="34" charset="0"/>
            </a:endParaRPr>
          </a:p>
          <a:p>
            <a:pPr marL="0" marR="0" indent="0" algn="l" defTabSz="91504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panose="020B0604020202020204" pitchFamily="34" charset="0"/>
                <a:cs typeface="Arial" panose="020B0604020202020204" pitchFamily="34" charset="0"/>
              </a:rPr>
              <a:t>Mae’r Ddeddf yn cynnwys: </a:t>
            </a:r>
            <a:r>
              <a:rPr lang="en-GB" b="1" dirty="0" smtClean="0">
                <a:solidFill>
                  <a:schemeClr val="tx1"/>
                </a:solidFill>
                <a:latin typeface="Arial" panose="020B0604020202020204" pitchFamily="34" charset="0"/>
                <a:cs typeface="Arial" panose="020B0604020202020204" pitchFamily="34" charset="0"/>
              </a:rPr>
              <a:t>oedolion</a:t>
            </a:r>
            <a:r>
              <a:rPr lang="en-GB" b="1" baseline="0" dirty="0" smtClean="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(pobl 18 oed neu h</a:t>
            </a:r>
            <a:r>
              <a:rPr lang="en-US" sz="1200" kern="1200" dirty="0" smtClean="0">
                <a:solidFill>
                  <a:schemeClr val="tx1"/>
                </a:solidFill>
                <a:latin typeface="+mn-lt"/>
                <a:ea typeface="+mn-ea"/>
                <a:cs typeface="+mn-cs"/>
              </a:rPr>
              <a:t>ŷ</a:t>
            </a:r>
            <a:r>
              <a:rPr lang="en-GB" dirty="0" smtClean="0">
                <a:solidFill>
                  <a:schemeClr val="tx1"/>
                </a:solidFill>
                <a:latin typeface="Arial" panose="020B0604020202020204" pitchFamily="34" charset="0"/>
                <a:cs typeface="Arial" panose="020B0604020202020204" pitchFamily="34" charset="0"/>
              </a:rPr>
              <a:t>n); </a:t>
            </a:r>
            <a:r>
              <a:rPr lang="en-GB" b="1" dirty="0" smtClean="0">
                <a:solidFill>
                  <a:schemeClr val="tx1"/>
                </a:solidFill>
                <a:latin typeface="Arial" panose="020B0604020202020204" pitchFamily="34" charset="0"/>
                <a:cs typeface="Arial" panose="020B0604020202020204" pitchFamily="34" charset="0"/>
              </a:rPr>
              <a:t>plant</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pobl dan 18 oed); a </a:t>
            </a:r>
            <a:r>
              <a:rPr lang="en-GB" b="1" dirty="0" smtClean="0">
                <a:solidFill>
                  <a:schemeClr val="tx1"/>
                </a:solidFill>
                <a:latin typeface="Arial" panose="020B0604020202020204" pitchFamily="34" charset="0"/>
                <a:cs typeface="Arial" panose="020B0604020202020204" pitchFamily="34" charset="0"/>
              </a:rPr>
              <a:t>gofalwyr</a:t>
            </a:r>
            <a:r>
              <a:rPr lang="en-GB" dirty="0" smtClean="0">
                <a:solidFill>
                  <a:schemeClr val="tx1"/>
                </a:solidFill>
                <a:latin typeface="Arial" panose="020B0604020202020204" pitchFamily="34" charset="0"/>
                <a:cs typeface="Arial" panose="020B0604020202020204" pitchFamily="34" charset="0"/>
              </a:rPr>
              <a:t> (oedolion neu blant sy’n darparu gofal a chymorth neu’n bwriadu gwneud).</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solidFill>
                <a:schemeClr val="tx1"/>
              </a:solidFill>
              <a:latin typeface="Arial" panose="020B0604020202020204" pitchFamily="34" charset="0"/>
              <a:cs typeface="Arial" panose="020B0604020202020204" pitchFamily="34" charset="0"/>
            </a:endParaRPr>
          </a:p>
          <a:p>
            <a:pPr defTabSz="915040">
              <a:defRPr/>
            </a:pPr>
            <a:r>
              <a:rPr lang="en-GB" dirty="0" smtClean="0">
                <a:solidFill>
                  <a:schemeClr val="tx1"/>
                </a:solidFill>
                <a:latin typeface="Arial" panose="020B0604020202020204" pitchFamily="34" charset="0"/>
                <a:cs typeface="Arial" panose="020B0604020202020204" pitchFamily="34" charset="0"/>
              </a:rPr>
              <a:t>Mae’r Ddeddf yn cynnwys 11 </a:t>
            </a:r>
            <a:r>
              <a:rPr lang="en-GB" b="1" dirty="0" smtClean="0">
                <a:solidFill>
                  <a:schemeClr val="tx1"/>
                </a:solidFill>
                <a:latin typeface="Arial" panose="020B0604020202020204" pitchFamily="34" charset="0"/>
                <a:cs typeface="Arial" panose="020B0604020202020204" pitchFamily="34" charset="0"/>
              </a:rPr>
              <a:t>rhan, </a:t>
            </a:r>
            <a:r>
              <a:rPr lang="en-GB" b="0" dirty="0" smtClean="0">
                <a:solidFill>
                  <a:schemeClr val="tx1"/>
                </a:solidFill>
                <a:latin typeface="Arial" panose="020B0604020202020204" pitchFamily="34" charset="0"/>
                <a:cs typeface="Arial" panose="020B0604020202020204" pitchFamily="34" charset="0"/>
              </a:rPr>
              <a:t>mae’n seiliedig ar bum </a:t>
            </a:r>
            <a:r>
              <a:rPr lang="en-GB" b="1" dirty="0" smtClean="0">
                <a:solidFill>
                  <a:schemeClr val="tx1"/>
                </a:solidFill>
                <a:latin typeface="Arial" panose="020B0604020202020204" pitchFamily="34" charset="0"/>
                <a:cs typeface="Arial" panose="020B0604020202020204" pitchFamily="34" charset="0"/>
              </a:rPr>
              <a:t>egwyddor</a:t>
            </a:r>
            <a:r>
              <a:rPr lang="en-GB" b="1" baseline="0" dirty="0" smtClean="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ac mae’n diffinio’r </a:t>
            </a:r>
            <a:r>
              <a:rPr lang="en-GB" b="1" dirty="0" smtClean="0">
                <a:solidFill>
                  <a:schemeClr val="tx1"/>
                </a:solidFill>
                <a:latin typeface="Arial" panose="020B0604020202020204" pitchFamily="34" charset="0"/>
                <a:cs typeface="Arial" panose="020B0604020202020204" pitchFamily="34" charset="0"/>
              </a:rPr>
              <a:t>b</a:t>
            </a:r>
            <a:r>
              <a:rPr lang="en-GB" b="1" baseline="0" dirty="0" smtClean="0">
                <a:solidFill>
                  <a:schemeClr val="tx1"/>
                </a:solidFill>
                <a:latin typeface="Arial" panose="020B0604020202020204" pitchFamily="34" charset="0"/>
                <a:cs typeface="Arial" panose="020B0604020202020204" pitchFamily="34" charset="0"/>
              </a:rPr>
              <a:t>obl </a:t>
            </a:r>
            <a:r>
              <a:rPr lang="en-GB" b="0" baseline="0" dirty="0" smtClean="0">
                <a:solidFill>
                  <a:schemeClr val="tx1"/>
                </a:solidFill>
                <a:latin typeface="Arial" panose="020B0604020202020204" pitchFamily="34" charset="0"/>
                <a:cs typeface="Arial" panose="020B0604020202020204" pitchFamily="34" charset="0"/>
              </a:rPr>
              <a:t>y mae’n effeithio arnyn nhw. </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latin typeface="Arial" panose="020B0604020202020204" pitchFamily="34" charset="0"/>
              <a:cs typeface="Arial" panose="020B0604020202020204" pitchFamily="34" charset="0"/>
            </a:endParaRPr>
          </a:p>
          <a:p>
            <a:pPr defTabSz="915040">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extLst>
      <p:ext uri="{BB962C8B-B14F-4D97-AF65-F5344CB8AC3E}">
        <p14:creationId xmlns:p14="http://schemas.microsoft.com/office/powerpoint/2010/main" val="4340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52475"/>
            <a:ext cx="4467225" cy="3351213"/>
          </a:xfrm>
        </p:spPr>
      </p:sp>
      <p:sp>
        <p:nvSpPr>
          <p:cNvPr id="3" name="Notes Placeholder 2"/>
          <p:cNvSpPr>
            <a:spLocks noGrp="1"/>
          </p:cNvSpPr>
          <p:nvPr>
            <p:ph type="body" idx="1"/>
          </p:nvPr>
        </p:nvSpPr>
        <p:spPr>
          <a:xfrm>
            <a:off x="413359" y="4777958"/>
            <a:ext cx="6200383" cy="3909238"/>
          </a:xfrm>
        </p:spPr>
        <p:txBody>
          <a:bodyPr>
            <a:normAutofit/>
          </a:bodyPr>
          <a:lstStyle/>
          <a:p>
            <a:r>
              <a:rPr lang="en-GB" sz="1200" b="1" dirty="0" smtClean="0">
                <a:solidFill>
                  <a:schemeClr val="tx1"/>
                </a:solidFill>
                <a:latin typeface="Arial" panose="020B0604020202020204" pitchFamily="34" charset="0"/>
                <a:cs typeface="Arial" panose="020B0604020202020204" pitchFamily="34" charset="0"/>
              </a:rPr>
              <a:t>Sylwadau ar y sleid:</a:t>
            </a:r>
          </a:p>
          <a:p>
            <a:r>
              <a:rPr lang="en-GB" sz="1200" dirty="0" smtClean="0">
                <a:solidFill>
                  <a:schemeClr val="tx1"/>
                </a:solidFill>
                <a:latin typeface="Arial" panose="020B0604020202020204" pitchFamily="34" charset="0"/>
                <a:cs typeface="Arial" panose="020B0604020202020204" pitchFamily="34" charset="0"/>
              </a:rPr>
              <a:t>Mae egwyddorion neu werthoedd y Ddeddf yn bwysig gan eu bod yn sail i</a:t>
            </a:r>
            <a:r>
              <a:rPr lang="en-GB" sz="1200" baseline="0" dirty="0" smtClean="0">
                <a:solidFill>
                  <a:schemeClr val="tx1"/>
                </a:solidFill>
                <a:latin typeface="Arial" panose="020B0604020202020204" pitchFamily="34" charset="0"/>
                <a:cs typeface="Arial" panose="020B0604020202020204" pitchFamily="34" charset="0"/>
              </a:rPr>
              <a:t> sut y bydd</a:t>
            </a:r>
            <a:r>
              <a:rPr lang="en-GB" sz="1200" dirty="0" smtClean="0">
                <a:solidFill>
                  <a:schemeClr val="tx1"/>
                </a:solidFill>
                <a:latin typeface="Arial" panose="020B0604020202020204" pitchFamily="34" charset="0"/>
                <a:cs typeface="Arial" panose="020B0604020202020204" pitchFamily="34" charset="0"/>
              </a:rPr>
              <a:t> gwasanaethau’n cael eu darparu yn y dyfodol ac</a:t>
            </a:r>
            <a:r>
              <a:rPr lang="en-GB" sz="1200" baseline="0" dirty="0" smtClean="0">
                <a:solidFill>
                  <a:schemeClr val="tx1"/>
                </a:solidFill>
                <a:latin typeface="Arial" panose="020B0604020202020204" pitchFamily="34" charset="0"/>
                <a:cs typeface="Arial" panose="020B0604020202020204" pitchFamily="34" charset="0"/>
              </a:rPr>
              <a:t> i sut y byddwn ni’n gweithio gydag unigolion o ddydd i ddydd</a:t>
            </a:r>
            <a:r>
              <a:rPr lang="en-GB" sz="1200" dirty="0" smtClean="0">
                <a:solidFill>
                  <a:schemeClr val="tx1"/>
                </a:solidFill>
                <a:latin typeface="Arial" panose="020B0604020202020204" pitchFamily="34" charset="0"/>
                <a:cs typeface="Arial" panose="020B0604020202020204" pitchFamily="34" charset="0"/>
              </a:rPr>
              <a:t>. Dyma’r egwyddorion:</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Llais</a:t>
            </a:r>
            <a:r>
              <a:rPr lang="en-GB" sz="1200" b="1" baseline="0" dirty="0" smtClean="0">
                <a:solidFill>
                  <a:schemeClr val="tx1"/>
                </a:solidFill>
                <a:latin typeface="Arial" panose="020B0604020202020204" pitchFamily="34" charset="0"/>
                <a:cs typeface="Arial" panose="020B0604020202020204" pitchFamily="34" charset="0"/>
              </a:rPr>
              <a:t> a rheolaeth </a:t>
            </a:r>
            <a:r>
              <a:rPr lang="en-GB" sz="1200" b="1" dirty="0" smtClean="0">
                <a:solidFill>
                  <a:schemeClr val="tx1"/>
                </a:solidFill>
                <a:latin typeface="Arial" panose="020B0604020202020204" pitchFamily="34" charset="0"/>
                <a:cs typeface="Arial" panose="020B0604020202020204" pitchFamily="34" charset="0"/>
              </a:rPr>
              <a:t>–</a:t>
            </a:r>
            <a:r>
              <a:rPr lang="en-GB" sz="1200" dirty="0" smtClean="0">
                <a:solidFill>
                  <a:schemeClr val="tx1"/>
                </a:solidFill>
                <a:latin typeface="Arial" panose="020B0604020202020204" pitchFamily="34" charset="0"/>
                <a:cs typeface="Arial" panose="020B0604020202020204" pitchFamily="34" charset="0"/>
              </a:rPr>
              <a:t> rhoi unigolion a’u hanghenion wrth wraidd eu g</a:t>
            </a:r>
            <a:r>
              <a:rPr lang="en-GB" sz="1200" baseline="0" dirty="0" smtClean="0">
                <a:solidFill>
                  <a:schemeClr val="tx1"/>
                </a:solidFill>
                <a:latin typeface="Arial" panose="020B0604020202020204" pitchFamily="34" charset="0"/>
                <a:cs typeface="Arial" panose="020B0604020202020204" pitchFamily="34" charset="0"/>
              </a:rPr>
              <a:t>ofal, a rhoi llais a rheolaeth iddyn nhw er mwyn cyrraedd y canlyniadau a fydd yn eu helpu i sicrhau llesiant </a:t>
            </a:r>
          </a:p>
          <a:p>
            <a:pPr marL="171450" indent="-171450">
              <a:buFont typeface="Arial" panose="020B0604020202020204" pitchFamily="34" charset="0"/>
              <a:buChar char="•"/>
            </a:pPr>
            <a:r>
              <a:rPr lang="en-GB" sz="1200" b="1" baseline="0" dirty="0" smtClean="0">
                <a:solidFill>
                  <a:schemeClr val="tx1"/>
                </a:solidFill>
                <a:latin typeface="Arial" panose="020B0604020202020204" pitchFamily="34" charset="0"/>
                <a:cs typeface="Arial" panose="020B0604020202020204" pitchFamily="34" charset="0"/>
              </a:rPr>
              <a:t>Atal ac ymyrryd yn gynnar –</a:t>
            </a:r>
            <a:r>
              <a:rPr lang="en-GB" sz="1200" dirty="0" smtClean="0">
                <a:solidFill>
                  <a:schemeClr val="tx1"/>
                </a:solidFill>
                <a:latin typeface="Arial" panose="020B0604020202020204" pitchFamily="34" charset="0"/>
                <a:cs typeface="Arial" panose="020B0604020202020204" pitchFamily="34" charset="0"/>
              </a:rPr>
              <a:t> gallu cael gafael ar gyngor a chymorth yn gynnar i</a:t>
            </a:r>
            <a:r>
              <a:rPr lang="en-GB" sz="1200" baseline="0" dirty="0" smtClean="0">
                <a:solidFill>
                  <a:schemeClr val="tx1"/>
                </a:solidFill>
                <a:latin typeface="Arial" panose="020B0604020202020204" pitchFamily="34" charset="0"/>
                <a:cs typeface="Arial" panose="020B0604020202020204" pitchFamily="34" charset="0"/>
              </a:rPr>
              <a:t> gynnal safon byw da</a:t>
            </a:r>
            <a:r>
              <a:rPr lang="en-GB" sz="1200" dirty="0" smtClean="0">
                <a:solidFill>
                  <a:schemeClr val="tx1"/>
                </a:solidFill>
                <a:latin typeface="Arial" panose="020B0604020202020204" pitchFamily="34" charset="0"/>
                <a:cs typeface="Arial" panose="020B0604020202020204" pitchFamily="34" charset="0"/>
              </a:rPr>
              <a:t>, a lleihau neu oedi’r angen am ofal a chymorth hirdymor</a:t>
            </a:r>
          </a:p>
          <a:p>
            <a:pPr marL="171450" indent="-171450">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Llesiant</a:t>
            </a:r>
            <a:r>
              <a:rPr lang="en-GB" sz="1200" b="0" baseline="0" dirty="0" smtClean="0">
                <a:solidFill>
                  <a:schemeClr val="tx1"/>
                </a:solidFill>
                <a:latin typeface="Arial" panose="020B0604020202020204" pitchFamily="34" charset="0"/>
                <a:cs typeface="Arial" panose="020B0604020202020204" pitchFamily="34" charset="0"/>
              </a:rPr>
              <a:t> </a:t>
            </a:r>
            <a:r>
              <a:rPr lang="en-GB" sz="1200" b="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cynorthwyo</a:t>
            </a:r>
            <a:r>
              <a:rPr lang="en-GB" sz="1200" baseline="0" dirty="0" smtClean="0">
                <a:solidFill>
                  <a:schemeClr val="tx1"/>
                </a:solidFill>
                <a:latin typeface="Arial" panose="020B0604020202020204" pitchFamily="34" charset="0"/>
                <a:cs typeface="Arial" panose="020B0604020202020204" pitchFamily="34" charset="0"/>
              </a:rPr>
              <a:t> pobl i sicrhau llesiant ym mhob rhan o’u bywydau </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Cydgynhyrchu</a:t>
            </a:r>
            <a:r>
              <a:rPr lang="en-GB" sz="1200" dirty="0" smtClean="0">
                <a:solidFill>
                  <a:schemeClr val="tx1"/>
                </a:solidFill>
                <a:latin typeface="Arial" panose="020B0604020202020204" pitchFamily="34" charset="0"/>
                <a:cs typeface="Arial" panose="020B0604020202020204" pitchFamily="34" charset="0"/>
              </a:rPr>
              <a:t> </a:t>
            </a:r>
            <a:r>
              <a:rPr lang="en-GB" sz="1200" b="1"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cynnwys pobl yn y gwaith o gynllunio a</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darparu cymorth a gwasanaethau, a chydnabod y wybodaeth a’r arbenigedd sydd ganddynt</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smtClean="0">
                <a:solidFill>
                  <a:schemeClr val="tx1"/>
                </a:solidFill>
                <a:latin typeface="Arial" panose="020B0604020202020204" pitchFamily="34" charset="0"/>
                <a:cs typeface="Arial" panose="020B0604020202020204" pitchFamily="34" charset="0"/>
              </a:rPr>
              <a:t>Aml-asiantaeth –</a:t>
            </a:r>
            <a:r>
              <a:rPr lang="en-GB" sz="1200" dirty="0" smtClean="0">
                <a:solidFill>
                  <a:schemeClr val="tx1"/>
                </a:solidFill>
                <a:latin typeface="Arial" panose="020B0604020202020204" pitchFamily="34" charset="0"/>
                <a:cs typeface="Arial" panose="020B0604020202020204" pitchFamily="34" charset="0"/>
              </a:rPr>
              <a:t> </a:t>
            </a:r>
            <a:r>
              <a:rPr lang="cy-GB" sz="1200" kern="1200" dirty="0" smtClean="0">
                <a:solidFill>
                  <a:schemeClr val="tx1"/>
                </a:solidFill>
                <a:latin typeface="+mn-lt"/>
                <a:ea typeface="+mn-ea"/>
                <a:cs typeface="+mn-cs"/>
              </a:rPr>
              <a:t>mae gwaith partneriaeth </a:t>
            </a:r>
            <a:r>
              <a:rPr lang="cy-GB" sz="1200" kern="1200" baseline="0" dirty="0" smtClean="0">
                <a:solidFill>
                  <a:schemeClr val="tx1"/>
                </a:solidFill>
                <a:latin typeface="+mn-lt"/>
                <a:ea typeface="+mn-ea"/>
                <a:cs typeface="+mn-cs"/>
              </a:rPr>
              <a:t>cryf </a:t>
            </a:r>
            <a:r>
              <a:rPr lang="cy-GB" sz="1200" kern="1200" dirty="0" smtClean="0">
                <a:solidFill>
                  <a:schemeClr val="tx1"/>
                </a:solidFill>
                <a:latin typeface="+mn-lt"/>
                <a:ea typeface="+mn-ea"/>
                <a:cs typeface="+mn-cs"/>
              </a:rPr>
              <a:t>rhwng pob asiantaeth a sefydliad yn hanfodol er mwyn gwella llesiant unigolion sydd angen gofal a chymorth, a gofalwyr sydd angen cymorth</a:t>
            </a:r>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Mae’r egwyddorion hyn yn rhan annatod o’r Côd Ymarfer Proffesiynol Gofal Cymdeithasol.</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4</a:t>
            </a:fld>
            <a:endParaRPr lang="en-GB" dirty="0"/>
          </a:p>
        </p:txBody>
      </p:sp>
    </p:spTree>
    <p:extLst>
      <p:ext uri="{BB962C8B-B14F-4D97-AF65-F5344CB8AC3E}">
        <p14:creationId xmlns:p14="http://schemas.microsoft.com/office/powerpoint/2010/main" val="337242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77875"/>
            <a:ext cx="4467225" cy="3351213"/>
          </a:xfrm>
        </p:spPr>
      </p:sp>
      <p:sp>
        <p:nvSpPr>
          <p:cNvPr id="3" name="Notes Placeholder 2"/>
          <p:cNvSpPr>
            <a:spLocks noGrp="1"/>
          </p:cNvSpPr>
          <p:nvPr>
            <p:ph type="body" idx="1"/>
          </p:nvPr>
        </p:nvSpPr>
        <p:spPr>
          <a:xfrm>
            <a:off x="288099" y="4777958"/>
            <a:ext cx="6175331" cy="3909238"/>
          </a:xfrm>
        </p:spPr>
        <p:txBody>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Sylwadau ar y sleid:</a:t>
            </a:r>
          </a:p>
          <a:p>
            <a:pPr defTabSz="915040">
              <a:defRPr/>
            </a:pPr>
            <a:r>
              <a:rPr lang="en-GB" sz="1200" dirty="0" smtClean="0">
                <a:solidFill>
                  <a:schemeClr val="tx1"/>
                </a:solidFill>
                <a:latin typeface="Arial" panose="020B0604020202020204" pitchFamily="34" charset="0"/>
                <a:cs typeface="Arial" panose="020B0604020202020204" pitchFamily="34" charset="0"/>
              </a:rPr>
              <a:t>Gwyliwch y ffilm hon ar egwyddorion y Ddeddf ac ystyried beth fydd y prif newidiadau i’ch swydd yn sgil y Ddeddf? </a:t>
            </a:r>
            <a:endParaRPr lang="en-GB" sz="1200" dirty="0">
              <a:solidFill>
                <a:schemeClr val="tx1"/>
              </a:solidFill>
              <a:latin typeface="Arial" panose="020B0604020202020204" pitchFamily="34" charset="0"/>
              <a:cs typeface="Arial" panose="020B0604020202020204" pitchFamily="34" charset="0"/>
            </a:endParaRPr>
          </a:p>
          <a:p>
            <a:pPr defTabSz="915040">
              <a:defRPr/>
            </a:pPr>
            <a:endParaRPr lang="en-GB" sz="1200" i="0" dirty="0" smtClean="0">
              <a:solidFill>
                <a:schemeClr val="tx1"/>
              </a:solidFill>
              <a:latin typeface="Arial" panose="020B0604020202020204" pitchFamily="34" charset="0"/>
              <a:cs typeface="Arial" panose="020B0604020202020204" pitchFamily="34" charset="0"/>
            </a:endParaRPr>
          </a:p>
          <a:p>
            <a:pPr defTabSz="915040">
              <a:defRPr/>
            </a:pPr>
            <a:r>
              <a:rPr lang="en-GB" sz="1200" b="1" i="0" dirty="0" smtClean="0">
                <a:solidFill>
                  <a:schemeClr val="tx1"/>
                </a:solidFill>
                <a:latin typeface="Arial" panose="020B0604020202020204" pitchFamily="34" charset="0"/>
                <a:cs typeface="Arial" panose="020B0604020202020204" pitchFamily="34" charset="0"/>
              </a:rPr>
              <a:t>Camau gweithredu’r hwylusydd: </a:t>
            </a:r>
          </a:p>
          <a:p>
            <a:pPr defTabSz="915040">
              <a:defRPr/>
            </a:pPr>
            <a:r>
              <a:rPr lang="en-GB" sz="1200" b="0" baseline="0" dirty="0" smtClean="0">
                <a:solidFill>
                  <a:schemeClr val="tx1"/>
                </a:solidFill>
                <a:latin typeface="Arial" panose="020B0604020202020204" pitchFamily="34" charset="0"/>
                <a:cs typeface="Arial" panose="020B0604020202020204" pitchFamily="34" charset="0"/>
              </a:rPr>
              <a:t>Cliciwch ddwywaith ar y blwch du er mwyn gweld y fideo. Ceisiwch annog y gr</a:t>
            </a:r>
            <a:r>
              <a:rPr lang="en-GB" sz="1200" b="0" baseline="0" dirty="0" smtClean="0">
                <a:solidFill>
                  <a:schemeClr val="tx1"/>
                </a:solidFill>
                <a:latin typeface="Arial"/>
                <a:cs typeface="Arial"/>
              </a:rPr>
              <a:t>ŵ</a:t>
            </a:r>
            <a:r>
              <a:rPr lang="en-GB" sz="1200" b="0" baseline="0" dirty="0" smtClean="0">
                <a:solidFill>
                  <a:schemeClr val="tx1"/>
                </a:solidFill>
                <a:latin typeface="Arial" panose="020B0604020202020204" pitchFamily="34" charset="0"/>
                <a:cs typeface="Arial" panose="020B0604020202020204" pitchFamily="34" charset="0"/>
              </a:rPr>
              <a:t>p i feddwl am y ffilm a’i thrafod sut mae’r Ddeddf yn effeithio ar ymarfer o ddydd i ddydd. </a:t>
            </a:r>
            <a:endParaRPr lang="en-GB" sz="1200" b="0" i="0" dirty="0">
              <a:solidFill>
                <a:schemeClr val="tx1"/>
              </a:solidFill>
              <a:latin typeface="Arial" panose="020B0604020202020204" pitchFamily="34" charset="0"/>
              <a:cs typeface="Arial" panose="020B0604020202020204" pitchFamily="34" charset="0"/>
            </a:endParaRPr>
          </a:p>
          <a:p>
            <a:pPr defTabSz="915040">
              <a:defRPr/>
            </a:pPr>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5</a:t>
            </a:fld>
            <a:endParaRPr lang="en-GB" dirty="0"/>
          </a:p>
        </p:txBody>
      </p:sp>
    </p:spTree>
    <p:extLst>
      <p:ext uri="{BB962C8B-B14F-4D97-AF65-F5344CB8AC3E}">
        <p14:creationId xmlns:p14="http://schemas.microsoft.com/office/powerpoint/2010/main" val="194030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276225"/>
            <a:ext cx="4467225" cy="3351213"/>
          </a:xfrm>
        </p:spPr>
      </p:sp>
      <p:sp>
        <p:nvSpPr>
          <p:cNvPr id="3" name="Notes Placeholder 2"/>
          <p:cNvSpPr>
            <a:spLocks noGrp="1"/>
          </p:cNvSpPr>
          <p:nvPr>
            <p:ph type="body" idx="1"/>
          </p:nvPr>
        </p:nvSpPr>
        <p:spPr>
          <a:xfrm>
            <a:off x="162837" y="3782860"/>
            <a:ext cx="6463431" cy="5999968"/>
          </a:xfrm>
        </p:spPr>
        <p:txBody>
          <a:bodyPr/>
          <a:lstStyle/>
          <a:p>
            <a:r>
              <a:rPr lang="en-GB" sz="1100" b="1" dirty="0" smtClean="0">
                <a:solidFill>
                  <a:schemeClr val="tx1"/>
                </a:solidFill>
                <a:latin typeface="Arial" panose="020B0604020202020204" pitchFamily="34" charset="0"/>
                <a:cs typeface="Arial" panose="020B0604020202020204" pitchFamily="34" charset="0"/>
              </a:rPr>
              <a:t>Sylwadau ar y sleid:</a:t>
            </a:r>
          </a:p>
          <a:p>
            <a:r>
              <a:rPr lang="en-GB" sz="1100" dirty="0" smtClean="0">
                <a:solidFill>
                  <a:schemeClr val="tx1"/>
                </a:solidFill>
                <a:latin typeface="Arial" panose="020B0604020202020204" pitchFamily="34" charset="0"/>
                <a:cs typeface="Arial" panose="020B0604020202020204" pitchFamily="34" charset="0"/>
              </a:rPr>
              <a:t>Mae’r Ddeddf yn rhoi llais cryfach a mwy o reolaeth i bobl dros y cymorth a’r gwasanaethau y maen nhw’n eu derbyn i’w helpu</a:t>
            </a:r>
            <a:r>
              <a:rPr lang="en-GB" sz="1100" baseline="0" dirty="0" smtClean="0">
                <a:solidFill>
                  <a:schemeClr val="tx1"/>
                </a:solidFill>
                <a:latin typeface="Arial" panose="020B0604020202020204" pitchFamily="34" charset="0"/>
                <a:cs typeface="Arial" panose="020B0604020202020204" pitchFamily="34" charset="0"/>
              </a:rPr>
              <a:t> i sicrhau llesiant a’r hyn sydd bwysicaf iddyn nhw. </a:t>
            </a:r>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O</a:t>
            </a:r>
            <a:r>
              <a:rPr lang="en-GB" sz="1100" baseline="0" dirty="0" smtClean="0">
                <a:solidFill>
                  <a:schemeClr val="tx1"/>
                </a:solidFill>
                <a:latin typeface="Arial" panose="020B0604020202020204" pitchFamily="34" charset="0"/>
                <a:cs typeface="Arial" panose="020B0604020202020204" pitchFamily="34" charset="0"/>
              </a:rPr>
              <a:t> ganlyniad</a:t>
            </a:r>
            <a:r>
              <a:rPr lang="en-GB" sz="1100" dirty="0" smtClean="0">
                <a:solidFill>
                  <a:schemeClr val="tx1"/>
                </a:solidFill>
                <a:latin typeface="Arial" panose="020B0604020202020204" pitchFamily="34" charset="0"/>
                <a:cs typeface="Arial" panose="020B0604020202020204" pitchFamily="34" charset="0"/>
              </a:rPr>
              <a:t>, bydd angen i wasanaethau gofal a chymorth roi mwy o bwyslais ar roi mwy o annibyniaeth i bobl, e</a:t>
            </a:r>
            <a:r>
              <a:rPr lang="en-GB" sz="1100" baseline="0" dirty="0" smtClean="0">
                <a:solidFill>
                  <a:schemeClr val="tx1"/>
                </a:solidFill>
                <a:latin typeface="Arial" panose="020B0604020202020204" pitchFamily="34" charset="0"/>
                <a:cs typeface="Arial" panose="020B0604020202020204" pitchFamily="34" charset="0"/>
              </a:rPr>
              <a:t>u helpu i aros yn eu cymunedau neu fod yn fwy o ran ohonyn nhw gyda chymorth eu teulu a’u ffrindiau. </a:t>
            </a:r>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Dyma enghreifftiau o’r gwahanol ffyrdd o weithio sy’n ategu’r broses o roi llais a rheolaeth i unigolion:</a:t>
            </a:r>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dirty="0" smtClean="0">
                <a:solidFill>
                  <a:schemeClr val="tx1"/>
                </a:solidFill>
                <a:latin typeface="Arial" panose="020B0604020202020204" pitchFamily="34" charset="0"/>
                <a:cs typeface="Arial" panose="020B0604020202020204" pitchFamily="34" charset="0"/>
              </a:rPr>
              <a:t>Prosiect Rhaglan, </a:t>
            </a:r>
            <a:r>
              <a:rPr lang="en-GB" sz="1100" b="0" dirty="0" smtClean="0">
                <a:solidFill>
                  <a:schemeClr val="tx1"/>
                </a:solidFill>
                <a:latin typeface="Arial" panose="020B0604020202020204" pitchFamily="34" charset="0"/>
                <a:cs typeface="Arial" panose="020B0604020202020204" pitchFamily="34" charset="0"/>
              </a:rPr>
              <a:t>mae’n darparu gofal a chymorth i bobl</a:t>
            </a:r>
            <a:r>
              <a:rPr lang="en-GB" sz="1100" b="0" baseline="0" dirty="0" smtClean="0">
                <a:solidFill>
                  <a:schemeClr val="tx1"/>
                </a:solidFill>
                <a:latin typeface="Arial" panose="020B0604020202020204" pitchFamily="34" charset="0"/>
                <a:cs typeface="Arial" panose="020B0604020202020204" pitchFamily="34" charset="0"/>
              </a:rPr>
              <a:t> sy’n byw gyda dementia mewn cymuned wledig mewn ffordd hyblyg</a:t>
            </a:r>
            <a:r>
              <a:rPr lang="en-GB" sz="1100" dirty="0" smtClean="0">
                <a:solidFill>
                  <a:schemeClr val="tx1"/>
                </a:solidFill>
                <a:latin typeface="Arial" panose="020B0604020202020204" pitchFamily="34" charset="0"/>
                <a:cs typeface="Arial" panose="020B0604020202020204" pitchFamily="34" charset="0"/>
              </a:rPr>
              <a:t>. Mae hyn yn helpu i</a:t>
            </a:r>
            <a:r>
              <a:rPr lang="en-GB" sz="1100" baseline="0" dirty="0" smtClean="0">
                <a:solidFill>
                  <a:schemeClr val="tx1"/>
                </a:solidFill>
                <a:latin typeface="Arial" panose="020B0604020202020204" pitchFamily="34" charset="0"/>
                <a:cs typeface="Arial" panose="020B0604020202020204" pitchFamily="34" charset="0"/>
              </a:rPr>
              <a:t> addasu gwasanaethau’n unigol er mwyn sicrhau eu bod yn ymatebol i anghenion pobl wrth iddynt newid. </a:t>
            </a:r>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a:p>
            <a:endParaRPr lang="en-GB" sz="1100" b="1" i="0" dirty="0" smtClean="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cliciwch ar yr hyperddolen</a:t>
            </a:r>
            <a:r>
              <a:rPr lang="en-GB" sz="1100" b="0" i="0" baseline="0" dirty="0" smtClean="0">
                <a:solidFill>
                  <a:schemeClr val="tx1"/>
                </a:solidFill>
                <a:latin typeface="Arial" panose="020B0604020202020204" pitchFamily="34" charset="0"/>
                <a:cs typeface="Arial" panose="020B0604020202020204" pitchFamily="34" charset="0"/>
              </a:rPr>
              <a:t> ar y sleid i wylio ffilm am y prosiect</a:t>
            </a:r>
            <a:r>
              <a:rPr lang="en-GB" sz="1100" b="0" i="0" dirty="0" smtClean="0">
                <a:solidFill>
                  <a:schemeClr val="tx1"/>
                </a:solidFill>
                <a:latin typeface="Arial" panose="020B0604020202020204" pitchFamily="34" charset="0"/>
                <a:cs typeface="Arial" panose="020B0604020202020204" pitchFamily="34" charset="0"/>
              </a:rPr>
              <a:t>.</a:t>
            </a:r>
            <a:endParaRPr lang="en-GB" sz="1100" b="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baseline="0" dirty="0" smtClean="0">
                <a:solidFill>
                  <a:schemeClr val="tx1"/>
                </a:solidFill>
                <a:latin typeface="Arial" panose="020B0604020202020204" pitchFamily="34" charset="0"/>
                <a:cs typeface="Arial" panose="020B0604020202020204" pitchFamily="34" charset="0"/>
              </a:rPr>
              <a:t>Roedd prosiect </a:t>
            </a:r>
            <a:r>
              <a:rPr lang="en-GB" sz="1100" b="1" baseline="0" dirty="0" smtClean="0">
                <a:solidFill>
                  <a:schemeClr val="tx1"/>
                </a:solidFill>
                <a:latin typeface="Arial" panose="020B0604020202020204" pitchFamily="34" charset="0"/>
                <a:cs typeface="Arial" panose="020B0604020202020204" pitchFamily="34" charset="0"/>
              </a:rPr>
              <a:t>Celfyddydau Cymuned Cwm a Bro </a:t>
            </a:r>
            <a:r>
              <a:rPr lang="en-GB" sz="1100" b="0" baseline="0" dirty="0" smtClean="0">
                <a:solidFill>
                  <a:schemeClr val="tx1"/>
                </a:solidFill>
                <a:latin typeface="Arial" panose="020B0604020202020204" pitchFamily="34" charset="0"/>
                <a:cs typeface="Arial" panose="020B0604020202020204" pitchFamily="34" charset="0"/>
              </a:rPr>
              <a:t>yn gweithio gyda chleifion ifanc mewn ysbyty yng Nghaerdydd fel rhan o fenter i helpu staff ysbyty i’w deall yn well a chael gwybod beth oedd yn bwysig iddyn nhw</a:t>
            </a:r>
            <a:r>
              <a:rPr lang="en-GB" sz="1100" dirty="0" smtClean="0">
                <a:solidFill>
                  <a:schemeClr val="tx1"/>
                </a:solidFill>
                <a:latin typeface="Arial" panose="020B0604020202020204" pitchFamily="34" charset="0"/>
                <a:cs typeface="Arial" panose="020B0604020202020204" pitchFamily="34" charset="0"/>
              </a:rPr>
              <a:t>. Gwahoddwyd y cleifion i</a:t>
            </a:r>
            <a:r>
              <a:rPr lang="en-GB" sz="1100" baseline="0" dirty="0" smtClean="0">
                <a:solidFill>
                  <a:schemeClr val="tx1"/>
                </a:solidFill>
                <a:latin typeface="Arial" panose="020B0604020202020204" pitchFamily="34" charset="0"/>
                <a:cs typeface="Arial" panose="020B0604020202020204" pitchFamily="34" charset="0"/>
              </a:rPr>
              <a:t> greu llun neu ysgrifennu rhywbeth amdanyn nhw eu hunain </a:t>
            </a:r>
            <a:r>
              <a:rPr lang="en-GB" sz="1100" dirty="0" smtClean="0">
                <a:solidFill>
                  <a:schemeClr val="tx1"/>
                </a:solidFill>
                <a:latin typeface="Arial" panose="020B0604020202020204" pitchFamily="34" charset="0"/>
                <a:cs typeface="Arial" panose="020B0604020202020204" pitchFamily="34" charset="0"/>
              </a:rPr>
              <a:t>a’r hyn a oedd</a:t>
            </a:r>
            <a:r>
              <a:rPr lang="en-GB" sz="1100" baseline="0" dirty="0" smtClean="0">
                <a:solidFill>
                  <a:schemeClr val="tx1"/>
                </a:solidFill>
                <a:latin typeface="Arial" panose="020B0604020202020204" pitchFamily="34" charset="0"/>
                <a:cs typeface="Arial" panose="020B0604020202020204" pitchFamily="34" charset="0"/>
              </a:rPr>
              <a:t> yn bwysig iddyn nhw hwy a chafodd y rhain eu cynnwys wedyn yn eu nodiadau meddygol er mwyn i aelodau staff eu gweld. </a:t>
            </a:r>
            <a:r>
              <a:rPr lang="en-GB" sz="1100" b="1" i="0" dirty="0" smtClean="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None/>
            </a:pPr>
            <a:endParaRPr lang="en-GB" sz="1100" b="1" i="0" dirty="0" smtClean="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cliciwch ar yr hyperddolen ar y sleid i wylio ffilm am</a:t>
            </a:r>
            <a:r>
              <a:rPr lang="en-GB" sz="1100" b="0" i="0" baseline="0" dirty="0" smtClean="0">
                <a:solidFill>
                  <a:schemeClr val="tx1"/>
                </a:solidFill>
                <a:latin typeface="Arial" panose="020B0604020202020204" pitchFamily="34" charset="0"/>
                <a:cs typeface="Arial" panose="020B0604020202020204" pitchFamily="34" charset="0"/>
              </a:rPr>
              <a:t> y</a:t>
            </a:r>
            <a:r>
              <a:rPr lang="en-GB" sz="1100" b="0" i="0" dirty="0" smtClean="0">
                <a:solidFill>
                  <a:schemeClr val="tx1"/>
                </a:solidFill>
                <a:latin typeface="Arial" panose="020B0604020202020204" pitchFamily="34" charset="0"/>
                <a:cs typeface="Arial" panose="020B0604020202020204" pitchFamily="34" charset="0"/>
              </a:rPr>
              <a:t> prosiect.</a:t>
            </a:r>
            <a:endParaRPr lang="en-GB" sz="1100" b="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dirty="0" smtClean="0">
                <a:solidFill>
                  <a:schemeClr val="tx1"/>
                </a:solidFill>
                <a:latin typeface="Arial" panose="020B0604020202020204" pitchFamily="34" charset="0"/>
                <a:cs typeface="Arial" panose="020B0604020202020204" pitchFamily="34" charset="0"/>
              </a:rPr>
              <a:t>Mae eiriolaeth yn sail i</a:t>
            </a:r>
            <a:r>
              <a:rPr lang="en-GB" sz="1100" baseline="0" dirty="0" smtClean="0">
                <a:solidFill>
                  <a:schemeClr val="tx1"/>
                </a:solidFill>
                <a:latin typeface="Arial" panose="020B0604020202020204" pitchFamily="34" charset="0"/>
                <a:cs typeface="Arial" panose="020B0604020202020204" pitchFamily="34" charset="0"/>
              </a:rPr>
              <a:t> egwyddorion y Ddeddf ac mae’n adnodd pwysig </a:t>
            </a:r>
            <a:r>
              <a:rPr lang="en-GB" sz="1100" dirty="0" smtClean="0">
                <a:solidFill>
                  <a:schemeClr val="tx1"/>
                </a:solidFill>
                <a:latin typeface="Arial" panose="020B0604020202020204" pitchFamily="34" charset="0"/>
                <a:cs typeface="Arial" panose="020B0604020202020204" pitchFamily="34" charset="0"/>
              </a:rPr>
              <a:t>er mwyn cefnogi llais, rheolaeth a llesiant unigolion.</a:t>
            </a:r>
            <a:r>
              <a:rPr lang="en-GB" sz="1100" baseline="0" dirty="0" smtClean="0">
                <a:solidFill>
                  <a:schemeClr val="tx1"/>
                </a:solidFill>
                <a:latin typeface="Arial" panose="020B0604020202020204" pitchFamily="34" charset="0"/>
                <a:cs typeface="Arial" panose="020B0604020202020204" pitchFamily="34" charset="0"/>
              </a:rPr>
              <a:t> </a:t>
            </a:r>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a:p>
            <a:endParaRPr lang="en-GB" sz="1100" dirty="0" smtClean="0">
              <a:solidFill>
                <a:schemeClr val="tx1"/>
              </a:solidFill>
              <a:latin typeface="Arial" panose="020B0604020202020204" pitchFamily="34" charset="0"/>
              <a:cs typeface="Arial" panose="020B0604020202020204" pitchFamily="34" charset="0"/>
            </a:endParaRPr>
          </a:p>
          <a:p>
            <a:r>
              <a:rPr lang="en-GB" sz="1100" b="1" dirty="0" smtClean="0">
                <a:solidFill>
                  <a:schemeClr val="tx1"/>
                </a:solidFill>
                <a:latin typeface="Arial" panose="020B0604020202020204" pitchFamily="34" charset="0"/>
                <a:cs typeface="Arial" panose="020B0604020202020204" pitchFamily="34" charset="0"/>
              </a:rPr>
              <a:t>Beth</a:t>
            </a:r>
            <a:r>
              <a:rPr lang="en-GB" sz="1100" b="1" baseline="0" dirty="0" smtClean="0">
                <a:solidFill>
                  <a:schemeClr val="tx1"/>
                </a:solidFill>
                <a:latin typeface="Arial" panose="020B0604020202020204" pitchFamily="34" charset="0"/>
                <a:cs typeface="Arial" panose="020B0604020202020204" pitchFamily="34" charset="0"/>
              </a:rPr>
              <a:t> yw eiriolaeth</a:t>
            </a:r>
            <a:r>
              <a:rPr lang="en-GB" sz="1100" b="1" dirty="0" smtClean="0">
                <a:solidFill>
                  <a:schemeClr val="tx1"/>
                </a:solidFill>
                <a:latin typeface="Arial" panose="020B0604020202020204" pitchFamily="34" charset="0"/>
                <a:cs typeface="Arial" panose="020B0604020202020204" pitchFamily="34" charset="0"/>
              </a:rPr>
              <a:t>? </a:t>
            </a:r>
          </a:p>
          <a:p>
            <a:endParaRPr lang="en-GB" sz="1100" b="1" i="1" dirty="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Camau gweithredu’r hwylusydd: </a:t>
            </a:r>
            <a:r>
              <a:rPr lang="en-GB" sz="1100" b="0" i="0" dirty="0" smtClean="0">
                <a:solidFill>
                  <a:schemeClr val="tx1"/>
                </a:solidFill>
                <a:latin typeface="Arial" panose="020B0604020202020204" pitchFamily="34" charset="0"/>
                <a:cs typeface="Arial" panose="020B0604020202020204" pitchFamily="34" charset="0"/>
              </a:rPr>
              <a:t>Cyfeiriwch</a:t>
            </a:r>
            <a:r>
              <a:rPr lang="en-GB" sz="1100" b="0" i="0" baseline="0" dirty="0" smtClean="0">
                <a:solidFill>
                  <a:schemeClr val="tx1"/>
                </a:solidFill>
                <a:latin typeface="Arial" panose="020B0604020202020204" pitchFamily="34" charset="0"/>
                <a:cs typeface="Arial" panose="020B0604020202020204" pitchFamily="34" charset="0"/>
              </a:rPr>
              <a:t> at y diffiniadau ar dudalen </a:t>
            </a:r>
            <a:r>
              <a:rPr lang="en-GB" sz="1100" b="0" i="0" dirty="0" smtClean="0">
                <a:solidFill>
                  <a:schemeClr val="tx1"/>
                </a:solidFill>
                <a:latin typeface="Arial" panose="020B0604020202020204" pitchFamily="34" charset="0"/>
                <a:cs typeface="Arial" panose="020B0604020202020204" pitchFamily="34" charset="0"/>
              </a:rPr>
              <a:t>8 gweithlyfr </a:t>
            </a:r>
            <a:r>
              <a:rPr lang="en-GB" sz="1100" b="0" i="1" dirty="0" smtClean="0">
                <a:solidFill>
                  <a:schemeClr val="tx1"/>
                </a:solidFill>
                <a:latin typeface="Arial" panose="020B0604020202020204" pitchFamily="34" charset="0"/>
                <a:cs typeface="Arial" panose="020B0604020202020204" pitchFamily="34" charset="0"/>
              </a:rPr>
              <a:t>Beth</a:t>
            </a:r>
            <a:r>
              <a:rPr lang="en-GB" sz="1100" b="0" i="1" baseline="0" dirty="0" smtClean="0">
                <a:solidFill>
                  <a:schemeClr val="tx1"/>
                </a:solidFill>
                <a:latin typeface="Arial" panose="020B0604020202020204" pitchFamily="34" charset="0"/>
                <a:cs typeface="Arial" panose="020B0604020202020204" pitchFamily="34" charset="0"/>
              </a:rPr>
              <a:t> mae’r Ddeddf yn ei olygu i mi</a:t>
            </a:r>
            <a:r>
              <a:rPr lang="en-GB" sz="1100" b="0" i="0" baseline="0" dirty="0" smtClean="0">
                <a:solidFill>
                  <a:schemeClr val="tx1"/>
                </a:solidFill>
                <a:latin typeface="Arial" panose="020B0604020202020204" pitchFamily="34" charset="0"/>
                <a:cs typeface="Arial" panose="020B0604020202020204" pitchFamily="34" charset="0"/>
              </a:rPr>
              <a:t>?</a:t>
            </a:r>
            <a:endParaRPr lang="en-GB" sz="1100" b="0" i="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Mae gwasanaethau eiriolaeth</a:t>
            </a:r>
            <a:r>
              <a:rPr lang="en-GB" sz="1100" baseline="0" dirty="0" smtClean="0">
                <a:solidFill>
                  <a:schemeClr val="tx1"/>
                </a:solidFill>
                <a:latin typeface="Arial" panose="020B0604020202020204" pitchFamily="34" charset="0"/>
                <a:cs typeface="Arial" panose="020B0604020202020204" pitchFamily="34" charset="0"/>
              </a:rPr>
              <a:t> yn helpu pobl agored i niwed i wneud y canlynol</a:t>
            </a:r>
            <a:r>
              <a:rPr lang="en-GB" sz="1100" dirty="0" smtClean="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Cael</a:t>
            </a:r>
            <a:r>
              <a:rPr lang="en-GB" sz="1100" baseline="0" dirty="0" smtClean="0">
                <a:solidFill>
                  <a:schemeClr val="tx1"/>
                </a:solidFill>
                <a:latin typeface="Arial" panose="020B0604020202020204" pitchFamily="34" charset="0"/>
                <a:cs typeface="Arial" panose="020B0604020202020204" pitchFamily="34" charset="0"/>
              </a:rPr>
              <a:t> mynediad i wybodaeth a gwasanaethau </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Bod</a:t>
            </a:r>
            <a:r>
              <a:rPr lang="en-GB" sz="1100" baseline="0" dirty="0" smtClean="0">
                <a:solidFill>
                  <a:schemeClr val="tx1"/>
                </a:solidFill>
                <a:latin typeface="Arial" panose="020B0604020202020204" pitchFamily="34" charset="0"/>
                <a:cs typeface="Arial" panose="020B0604020202020204" pitchFamily="34" charset="0"/>
              </a:rPr>
              <a:t> yn rhan o benderfyniadau am eu bywydau</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Archwilio dewisiadau</a:t>
            </a:r>
            <a:r>
              <a:rPr lang="en-GB" sz="1100" baseline="0" dirty="0" smtClean="0">
                <a:solidFill>
                  <a:schemeClr val="tx1"/>
                </a:solidFill>
                <a:latin typeface="Arial" panose="020B0604020202020204" pitchFamily="34" charset="0"/>
                <a:cs typeface="Arial" panose="020B0604020202020204" pitchFamily="34" charset="0"/>
              </a:rPr>
              <a:t> ac opsiynau </a:t>
            </a:r>
            <a:r>
              <a:rPr lang="en-GB" sz="1100" dirty="0" smtClean="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Mynegi</a:t>
            </a:r>
            <a:r>
              <a:rPr lang="en-GB" sz="1100" baseline="0" dirty="0" smtClean="0">
                <a:solidFill>
                  <a:schemeClr val="tx1"/>
                </a:solidFill>
                <a:latin typeface="Arial" panose="020B0604020202020204" pitchFamily="34" charset="0"/>
                <a:cs typeface="Arial" panose="020B0604020202020204" pitchFamily="34" charset="0"/>
              </a:rPr>
              <a:t> eu hanghenion a’u dymuniadau </a:t>
            </a:r>
          </a:p>
          <a:p>
            <a:pPr marL="171450" indent="-171450">
              <a:buFont typeface="Arial" panose="020B0604020202020204" pitchFamily="34" charset="0"/>
              <a:buNone/>
            </a:pPr>
            <a:endParaRPr lang="en-GB" sz="1100" dirty="0" smtClean="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Gwrandewch ar y sylw</a:t>
            </a:r>
            <a:r>
              <a:rPr lang="en-GB" sz="1100" baseline="0" dirty="0" smtClean="0">
                <a:solidFill>
                  <a:schemeClr val="tx1"/>
                </a:solidFill>
                <a:latin typeface="Arial" panose="020B0604020202020204" pitchFamily="34" charset="0"/>
                <a:cs typeface="Arial" panose="020B0604020202020204" pitchFamily="34" charset="0"/>
              </a:rPr>
              <a:t> hwn gan </a:t>
            </a:r>
            <a:r>
              <a:rPr lang="en-GB" sz="1100" dirty="0" smtClean="0">
                <a:solidFill>
                  <a:schemeClr val="tx1"/>
                </a:solidFill>
                <a:latin typeface="Arial" panose="020B0604020202020204" pitchFamily="34" charset="0"/>
                <a:cs typeface="Arial" panose="020B0604020202020204" pitchFamily="34" charset="0"/>
              </a:rPr>
              <a:t>swyddog</a:t>
            </a:r>
            <a:r>
              <a:rPr lang="en-GB" sz="1100" baseline="0" dirty="0" smtClean="0">
                <a:solidFill>
                  <a:schemeClr val="tx1"/>
                </a:solidFill>
                <a:latin typeface="Arial" panose="020B0604020202020204" pitchFamily="34" charset="0"/>
                <a:cs typeface="Arial" panose="020B0604020202020204" pitchFamily="34" charset="0"/>
              </a:rPr>
              <a:t> eiriolaeth sy’n gweithio ar brosiect yng Nghaerdydd sy’n darparu cymorth i bobl h</a:t>
            </a:r>
            <a:r>
              <a:rPr lang="en-GB" sz="1200" kern="1200" dirty="0" smtClean="0">
                <a:solidFill>
                  <a:schemeClr val="tx1"/>
                </a:solidFill>
                <a:latin typeface="+mn-lt"/>
                <a:ea typeface="+mn-ea"/>
                <a:cs typeface="+mn-cs"/>
              </a:rPr>
              <a:t>ŷ</a:t>
            </a:r>
            <a:r>
              <a:rPr lang="en-GB" sz="1100" baseline="0" dirty="0" smtClean="0">
                <a:solidFill>
                  <a:schemeClr val="tx1"/>
                </a:solidFill>
                <a:latin typeface="Arial" panose="020B0604020202020204" pitchFamily="34" charset="0"/>
                <a:cs typeface="Arial" panose="020B0604020202020204" pitchFamily="34" charset="0"/>
              </a:rPr>
              <a:t>n lleiafrifoedd ethnig drwy </a:t>
            </a:r>
            <a:r>
              <a:rPr lang="en-GB" sz="1100" dirty="0" smtClean="0">
                <a:solidFill>
                  <a:schemeClr val="tx1"/>
                </a:solidFill>
                <a:latin typeface="Arial" panose="020B0604020202020204" pitchFamily="34" charset="0"/>
                <a:cs typeface="Arial" panose="020B0604020202020204" pitchFamily="34" charset="0"/>
              </a:rPr>
              <a:t>Advocafé. </a:t>
            </a:r>
            <a:endParaRPr lang="en-GB" sz="1100" dirty="0">
              <a:solidFill>
                <a:schemeClr val="tx1"/>
              </a:solidFill>
              <a:latin typeface="Arial" panose="020B0604020202020204" pitchFamily="34" charset="0"/>
              <a:cs typeface="Arial" panose="020B0604020202020204" pitchFamily="34" charset="0"/>
            </a:endParaRPr>
          </a:p>
          <a:p>
            <a:endParaRPr lang="en-GB" sz="1100" b="0" i="0" dirty="0" smtClean="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Camau gweithredu’r hwylusydd</a:t>
            </a:r>
            <a:r>
              <a:rPr lang="en-GB" sz="1100" b="0" i="0" dirty="0" smtClean="0">
                <a:solidFill>
                  <a:schemeClr val="tx1"/>
                </a:solidFill>
                <a:latin typeface="Arial" panose="020B0604020202020204" pitchFamily="34" charset="0"/>
                <a:cs typeface="Arial" panose="020B0604020202020204" pitchFamily="34" charset="0"/>
              </a:rPr>
              <a:t>: cliciwch yr hyperddolen ar y sleid i wrando</a:t>
            </a:r>
            <a:r>
              <a:rPr lang="en-GB" sz="1100" b="0" i="0" baseline="0" dirty="0" smtClean="0">
                <a:solidFill>
                  <a:schemeClr val="tx1"/>
                </a:solidFill>
                <a:latin typeface="Arial" panose="020B0604020202020204" pitchFamily="34" charset="0"/>
                <a:cs typeface="Arial" panose="020B0604020202020204" pitchFamily="34" charset="0"/>
              </a:rPr>
              <a:t> ar y sylw</a:t>
            </a:r>
            <a:r>
              <a:rPr lang="en-GB" sz="1100" b="0" i="0" dirty="0" smtClean="0">
                <a:solidFill>
                  <a:schemeClr val="tx1"/>
                </a:solidFill>
                <a:latin typeface="Arial" panose="020B0604020202020204" pitchFamily="34" charset="0"/>
                <a:cs typeface="Arial" panose="020B0604020202020204" pitchFamily="34" charset="0"/>
              </a:rPr>
              <a:t>.</a:t>
            </a:r>
            <a:endParaRPr lang="en-GB" sz="1100" b="0" i="0" dirty="0">
              <a:solidFill>
                <a:schemeClr val="tx1"/>
              </a:solidFill>
              <a:latin typeface="Arial" panose="020B0604020202020204" pitchFamily="34" charset="0"/>
              <a:cs typeface="Arial" panose="020B0604020202020204" pitchFamily="34" charset="0"/>
            </a:endParaRPr>
          </a:p>
          <a:p>
            <a:endParaRPr lang="en-GB" sz="1050"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6</a:t>
            </a:fld>
            <a:endParaRPr lang="en-GB" dirty="0"/>
          </a:p>
        </p:txBody>
      </p:sp>
    </p:spTree>
    <p:extLst>
      <p:ext uri="{BB962C8B-B14F-4D97-AF65-F5344CB8AC3E}">
        <p14:creationId xmlns:p14="http://schemas.microsoft.com/office/powerpoint/2010/main" val="117729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15975"/>
            <a:ext cx="4467225" cy="3351213"/>
          </a:xfrm>
        </p:spPr>
      </p:sp>
      <p:sp>
        <p:nvSpPr>
          <p:cNvPr id="3" name="Notes Placeholder 2"/>
          <p:cNvSpPr>
            <a:spLocks noGrp="1"/>
          </p:cNvSpPr>
          <p:nvPr>
            <p:ph type="body" idx="1"/>
          </p:nvPr>
        </p:nvSpPr>
        <p:spPr>
          <a:xfrm>
            <a:off x="313151" y="4777958"/>
            <a:ext cx="6125227" cy="3909238"/>
          </a:xfrm>
        </p:spPr>
        <p:txBody>
          <a:bodyPr/>
          <a:lstStyle/>
          <a:p>
            <a:r>
              <a:rPr lang="en-GB" sz="1200" b="1" i="0" dirty="0" smtClean="0">
                <a:solidFill>
                  <a:schemeClr val="tx1"/>
                </a:solidFill>
                <a:latin typeface="Arial" panose="020B0604020202020204" pitchFamily="34" charset="0"/>
                <a:cs typeface="Arial" panose="020B0604020202020204" pitchFamily="34" charset="0"/>
              </a:rPr>
              <a:t>Nodyn</a:t>
            </a:r>
            <a:r>
              <a:rPr lang="en-GB" sz="1200" b="1" i="0" baseline="0" dirty="0" smtClean="0">
                <a:solidFill>
                  <a:schemeClr val="tx1"/>
                </a:solidFill>
                <a:latin typeface="Arial" panose="020B0604020202020204" pitchFamily="34" charset="0"/>
                <a:cs typeface="Arial" panose="020B0604020202020204" pitchFamily="34" charset="0"/>
              </a:rPr>
              <a:t> i’r </a:t>
            </a:r>
            <a:r>
              <a:rPr lang="en-GB" sz="1200" b="1" i="0" baseline="0" dirty="0" smtClean="0">
                <a:solidFill>
                  <a:schemeClr val="tx1"/>
                </a:solidFill>
                <a:latin typeface="Arial" panose="020B0604020202020204" pitchFamily="34" charset="0"/>
                <a:cs typeface="Arial" panose="020B0604020202020204" pitchFamily="34" charset="0"/>
              </a:rPr>
              <a:t>hwylusydd</a:t>
            </a:r>
            <a:r>
              <a:rPr lang="en-GB" sz="1200" b="1" i="0" dirty="0" smtClean="0">
                <a:solidFill>
                  <a:schemeClr val="tx1"/>
                </a:solidFill>
                <a:latin typeface="Arial" panose="020B0604020202020204" pitchFamily="34" charset="0"/>
                <a:cs typeface="Arial" panose="020B0604020202020204" pitchFamily="34" charset="0"/>
              </a:rPr>
              <a:t>: </a:t>
            </a:r>
          </a:p>
          <a:p>
            <a:r>
              <a:rPr lang="en-GB" sz="1200" i="0" dirty="0" smtClean="0">
                <a:solidFill>
                  <a:schemeClr val="tx1"/>
                </a:solidFill>
                <a:latin typeface="Arial" panose="020B0604020202020204" pitchFamily="34" charset="0"/>
                <a:cs typeface="Arial" panose="020B0604020202020204" pitchFamily="34" charset="0"/>
              </a:rPr>
              <a:t>Gellir gwneud y gweithgaredd</a:t>
            </a:r>
            <a:r>
              <a:rPr lang="en-GB" sz="1200" i="0" baseline="0" dirty="0" smtClean="0">
                <a:solidFill>
                  <a:schemeClr val="tx1"/>
                </a:solidFill>
                <a:latin typeface="Arial" panose="020B0604020202020204" pitchFamily="34" charset="0"/>
                <a:cs typeface="Arial" panose="020B0604020202020204" pitchFamily="34" charset="0"/>
              </a:rPr>
              <a:t> hwn yn unigol neu mewn grwpiau bach, gyda chyfle i roi’r adborth mewn trafodaeth gr</a:t>
            </a:r>
            <a:r>
              <a:rPr lang="en-GB" sz="1200" i="0" baseline="0" dirty="0" smtClean="0">
                <a:solidFill>
                  <a:schemeClr val="tx1"/>
                </a:solidFill>
                <a:latin typeface="Arial"/>
                <a:cs typeface="Arial"/>
              </a:rPr>
              <a:t>ŵ</a:t>
            </a:r>
            <a:r>
              <a:rPr lang="en-GB" sz="1200" i="0" baseline="0" dirty="0" smtClean="0">
                <a:solidFill>
                  <a:schemeClr val="tx1"/>
                </a:solidFill>
                <a:latin typeface="Arial" panose="020B0604020202020204" pitchFamily="34" charset="0"/>
                <a:cs typeface="Arial" panose="020B0604020202020204" pitchFamily="34" charset="0"/>
              </a:rPr>
              <a:t>p mwy gyda mewnbwn gan yr hwylusydd.</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pPr/>
              <a:t>7</a:t>
            </a:fld>
            <a:endParaRPr lang="en-GB" dirty="0"/>
          </a:p>
        </p:txBody>
      </p:sp>
    </p:spTree>
    <p:extLst>
      <p:ext uri="{BB962C8B-B14F-4D97-AF65-F5344CB8AC3E}">
        <p14:creationId xmlns:p14="http://schemas.microsoft.com/office/powerpoint/2010/main" val="33846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815975"/>
            <a:ext cx="4467225" cy="3351213"/>
          </a:xfrm>
        </p:spPr>
      </p:sp>
      <p:sp>
        <p:nvSpPr>
          <p:cNvPr id="3" name="Notes Placeholder 2"/>
          <p:cNvSpPr>
            <a:spLocks noGrp="1"/>
          </p:cNvSpPr>
          <p:nvPr>
            <p:ph type="body" idx="1"/>
          </p:nvPr>
        </p:nvSpPr>
        <p:spPr>
          <a:xfrm>
            <a:off x="463463" y="4459266"/>
            <a:ext cx="5874707" cy="4227930"/>
          </a:xfrm>
        </p:spPr>
        <p:txBody>
          <a:bodyPr/>
          <a:lstStyle/>
          <a:p>
            <a:r>
              <a:rPr lang="en-GB" b="1" i="0" dirty="0" smtClean="0">
                <a:solidFill>
                  <a:schemeClr val="tx1"/>
                </a:solidFill>
                <a:latin typeface="Arial" panose="020B0604020202020204" pitchFamily="34" charset="0"/>
                <a:cs typeface="Arial" panose="020B0604020202020204" pitchFamily="34" charset="0"/>
              </a:rPr>
              <a:t>Sylwadau ar y sleid:</a:t>
            </a:r>
          </a:p>
          <a:p>
            <a:pPr marL="0" marR="0" indent="0" algn="l" defTabSz="914400" rtl="0" eaLnBrk="1" fontAlgn="auto" latinLnBrk="0" hangingPunct="1">
              <a:lnSpc>
                <a:spcPct val="100000"/>
              </a:lnSpc>
              <a:spcBef>
                <a:spcPts val="0"/>
              </a:spcBef>
              <a:spcAft>
                <a:spcPts val="0"/>
              </a:spcAft>
              <a:buClrTx/>
              <a:buSzTx/>
              <a:buFontTx/>
              <a:buNone/>
              <a:tabLst/>
              <a:defRPr/>
            </a:pPr>
            <a:r>
              <a:rPr lang="cy-GB" sz="1200" kern="1200" dirty="0" smtClean="0">
                <a:solidFill>
                  <a:schemeClr val="tx1"/>
                </a:solidFill>
                <a:latin typeface="+mn-lt"/>
                <a:ea typeface="+mn-ea"/>
                <a:cs typeface="+mn-cs"/>
              </a:rPr>
              <a:t>Mae’n bwysig bod cyngor a chymorth amserol yn cael eu darparu i unigolion er mwyn atal pethau rhag cyrraedd y pen a throi’n argyfwng.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GB" i="0" dirty="0" smtClean="0">
                <a:solidFill>
                  <a:schemeClr val="tx1"/>
                </a:solidFill>
                <a:latin typeface="Arial" panose="020B0604020202020204" pitchFamily="34" charset="0"/>
                <a:cs typeface="Arial" panose="020B0604020202020204" pitchFamily="34" charset="0"/>
              </a:rPr>
              <a:t>Mae’n hanfodol ymyrryd yn gynnar er mwyn helpu pobl gan y gall leihau’r angen am ofal a chymorth tymor hir neu oedi’r angen amdano. </a:t>
            </a:r>
            <a:endParaRPr lang="en-GB" i="0" baseline="0" dirty="0" smtClean="0">
              <a:solidFill>
                <a:schemeClr val="tx1"/>
              </a:solidFill>
              <a:latin typeface="Arial" panose="020B0604020202020204" pitchFamily="34" charset="0"/>
              <a:cs typeface="Arial" panose="020B0604020202020204" pitchFamily="34" charset="0"/>
            </a:endParaRPr>
          </a:p>
          <a:p>
            <a:endParaRPr lang="en-GB" i="1" baseline="0" dirty="0" smtClean="0">
              <a:solidFill>
                <a:schemeClr val="tx1"/>
              </a:solidFill>
              <a:latin typeface="Arial" panose="020B0604020202020204" pitchFamily="34" charset="0"/>
              <a:cs typeface="Arial" panose="020B0604020202020204" pitchFamily="34" charset="0"/>
            </a:endParaRPr>
          </a:p>
          <a:p>
            <a:r>
              <a:rPr lang="cy-GB" sz="1200" kern="1200" dirty="0" smtClean="0">
                <a:solidFill>
                  <a:schemeClr val="tx1"/>
                </a:solidFill>
                <a:latin typeface="+mn-lt"/>
                <a:ea typeface="+mn-ea"/>
                <a:cs typeface="+mn-cs"/>
              </a:rPr>
              <a:t>Nod y Ddeddf yw gwneud yn siŵr:</a:t>
            </a:r>
            <a:endParaRPr lang="en-US" sz="1200" kern="1200" dirty="0" smtClean="0">
              <a:solidFill>
                <a:schemeClr val="tx1"/>
              </a:solidFill>
              <a:latin typeface="+mn-lt"/>
              <a:ea typeface="+mn-ea"/>
              <a:cs typeface="+mn-cs"/>
            </a:endParaRPr>
          </a:p>
          <a:p>
            <a:r>
              <a:rPr lang="cy-GB" sz="1200" kern="1200" dirty="0" smtClean="0">
                <a:solidFill>
                  <a:schemeClr val="tx1"/>
                </a:solidFill>
                <a:latin typeface="+mn-lt"/>
                <a:ea typeface="+mn-ea"/>
                <a:cs typeface="+mn-cs"/>
              </a:rPr>
              <a:t>• Bod pobl yn gallu gofyn am y cymorth sydd ei angen arnyn nhw pan fo’i angen er mwyn atal eu sefyllfa rhag gwaethygu </a:t>
            </a:r>
            <a:endParaRPr lang="en-US" sz="1200" kern="1200" dirty="0" smtClean="0">
              <a:solidFill>
                <a:schemeClr val="tx1"/>
              </a:solidFill>
              <a:latin typeface="+mn-lt"/>
              <a:ea typeface="+mn-ea"/>
              <a:cs typeface="+mn-cs"/>
            </a:endParaRPr>
          </a:p>
          <a:p>
            <a:r>
              <a:rPr lang="cy-GB" sz="1200" kern="1200" dirty="0" smtClean="0">
                <a:solidFill>
                  <a:schemeClr val="tx1"/>
                </a:solidFill>
                <a:latin typeface="+mn-lt"/>
                <a:ea typeface="+mn-ea"/>
                <a:cs typeface="+mn-cs"/>
              </a:rPr>
              <a:t>• Bod gofalwyr yn gallu cael gafael ar gymorth i’w helpu yn eu rolau gofalu ac er mwyn cynnal eu llesiant eu hunain </a:t>
            </a:r>
            <a:endParaRPr lang="en-US" sz="1200" kern="1200" dirty="0" smtClean="0">
              <a:solidFill>
                <a:schemeClr val="tx1"/>
              </a:solidFill>
              <a:latin typeface="+mn-lt"/>
              <a:ea typeface="+mn-ea"/>
              <a:cs typeface="+mn-cs"/>
            </a:endParaRPr>
          </a:p>
          <a:p>
            <a:endParaRPr lang="en-GB" b="1" i="0" dirty="0" smtClean="0">
              <a:solidFill>
                <a:schemeClr val="tx1"/>
              </a:solidFill>
              <a:latin typeface="Arial" panose="020B0604020202020204" pitchFamily="34" charset="0"/>
              <a:cs typeface="Arial" panose="020B0604020202020204" pitchFamily="34" charset="0"/>
            </a:endParaRPr>
          </a:p>
          <a:p>
            <a:r>
              <a:rPr lang="en-GB" b="1" i="0" dirty="0" smtClean="0">
                <a:solidFill>
                  <a:schemeClr val="tx1"/>
                </a:solidFill>
                <a:latin typeface="Arial" panose="020B0604020202020204" pitchFamily="34" charset="0"/>
                <a:cs typeface="Arial" panose="020B0604020202020204" pitchFamily="34" charset="0"/>
              </a:rPr>
              <a:t>Camau gweithredu’r hwylusydd:</a:t>
            </a:r>
            <a:r>
              <a:rPr lang="en-GB" b="1" i="0" baseline="0" dirty="0" smtClean="0">
                <a:solidFill>
                  <a:schemeClr val="tx1"/>
                </a:solidFill>
                <a:latin typeface="Arial" panose="020B0604020202020204" pitchFamily="34" charset="0"/>
                <a:cs typeface="Arial" panose="020B0604020202020204" pitchFamily="34" charset="0"/>
              </a:rPr>
              <a:t> </a:t>
            </a:r>
          </a:p>
          <a:p>
            <a:r>
              <a:rPr lang="en-GB" i="0" baseline="0" dirty="0" smtClean="0">
                <a:solidFill>
                  <a:schemeClr val="tx1"/>
                </a:solidFill>
                <a:latin typeface="Arial" panose="020B0604020202020204" pitchFamily="34" charset="0"/>
                <a:cs typeface="Arial" panose="020B0604020202020204" pitchFamily="34" charset="0"/>
              </a:rPr>
              <a:t>Mae yna dair astudiaeth achos a gweithgareddau dysgu cysylltiedig ar gyfer yr egwyddor hon wedi’u cynnwys yn y gweithlyfr </a:t>
            </a:r>
            <a:r>
              <a:rPr lang="en-GB" i="1" baseline="0" dirty="0" smtClean="0">
                <a:solidFill>
                  <a:schemeClr val="tx1"/>
                </a:solidFill>
                <a:latin typeface="Arial" panose="020B0604020202020204" pitchFamily="34" charset="0"/>
                <a:cs typeface="Arial" panose="020B0604020202020204" pitchFamily="34" charset="0"/>
              </a:rPr>
              <a:t>Beth </a:t>
            </a:r>
            <a:r>
              <a:rPr lang="en-GB" i="1" baseline="0" dirty="0" smtClean="0">
                <a:solidFill>
                  <a:schemeClr val="tx1"/>
                </a:solidFill>
                <a:latin typeface="Arial" panose="020B0604020202020204" pitchFamily="34" charset="0"/>
                <a:cs typeface="Arial" panose="020B0604020202020204" pitchFamily="34" charset="0"/>
              </a:rPr>
              <a:t>mae’r Ddeddf yn ei olygu i </a:t>
            </a:r>
            <a:r>
              <a:rPr lang="en-GB" i="1" baseline="0" dirty="0" smtClean="0">
                <a:solidFill>
                  <a:schemeClr val="tx1"/>
                </a:solidFill>
                <a:latin typeface="Arial" panose="020B0604020202020204" pitchFamily="34" charset="0"/>
                <a:cs typeface="Arial" panose="020B0604020202020204" pitchFamily="34" charset="0"/>
              </a:rPr>
              <a:t>mi?</a:t>
            </a:r>
            <a:r>
              <a:rPr lang="en-GB" i="0" baseline="0" dirty="0" smtClean="0">
                <a:solidFill>
                  <a:schemeClr val="tx1"/>
                </a:solidFill>
                <a:latin typeface="Arial" panose="020B0604020202020204" pitchFamily="34" charset="0"/>
                <a:cs typeface="Arial" panose="020B0604020202020204" pitchFamily="34" charset="0"/>
              </a:rPr>
              <a:t> </a:t>
            </a:r>
            <a:r>
              <a:rPr lang="en-GB" i="0" baseline="0" dirty="0" smtClean="0">
                <a:solidFill>
                  <a:schemeClr val="tx1"/>
                </a:solidFill>
                <a:latin typeface="Arial" panose="020B0604020202020204" pitchFamily="34" charset="0"/>
                <a:cs typeface="Arial" panose="020B0604020202020204" pitchFamily="34" charset="0"/>
              </a:rPr>
              <a:t>(tudalennau</a:t>
            </a:r>
            <a:r>
              <a:rPr lang="en-GB" i="0" dirty="0" smtClean="0">
                <a:solidFill>
                  <a:schemeClr val="tx1"/>
                </a:solidFill>
                <a:latin typeface="Arial" panose="020B0604020202020204" pitchFamily="34" charset="0"/>
                <a:cs typeface="Arial" panose="020B0604020202020204" pitchFamily="34" charset="0"/>
              </a:rPr>
              <a:t> 12-14)</a:t>
            </a:r>
            <a:r>
              <a:rPr lang="en-GB" i="0" baseline="0" dirty="0" smtClean="0">
                <a:solidFill>
                  <a:schemeClr val="tx1"/>
                </a:solidFill>
                <a:latin typeface="Arial" panose="020B0604020202020204" pitchFamily="34" charset="0"/>
                <a:cs typeface="Arial" panose="020B0604020202020204" pitchFamily="34" charset="0"/>
              </a:rPr>
              <a:t>. Dewiswch yr astudiaeth achos sydd fwyaf priodol i’r gr</a:t>
            </a:r>
            <a:r>
              <a:rPr lang="en-GB" i="0" baseline="0" dirty="0" smtClean="0">
                <a:solidFill>
                  <a:schemeClr val="tx1"/>
                </a:solidFill>
                <a:latin typeface="Arial"/>
                <a:cs typeface="Arial"/>
              </a:rPr>
              <a:t>ŵ</a:t>
            </a:r>
            <a:r>
              <a:rPr lang="en-GB" i="0" baseline="0" dirty="0" smtClean="0">
                <a:solidFill>
                  <a:schemeClr val="tx1"/>
                </a:solidFill>
                <a:latin typeface="Arial" panose="020B0604020202020204" pitchFamily="34" charset="0"/>
                <a:cs typeface="Arial" panose="020B0604020202020204" pitchFamily="34" charset="0"/>
              </a:rPr>
              <a:t>p o aelodau staff rydych yn gydweithio â nhw. Gellir llungopïo’r dudalen hon fel y gall unigolion neu gr</a:t>
            </a:r>
            <a:r>
              <a:rPr lang="en-GB" i="0" baseline="0" dirty="0" smtClean="0">
                <a:solidFill>
                  <a:schemeClr val="tx1"/>
                </a:solidFill>
                <a:latin typeface="Arial"/>
                <a:cs typeface="Arial"/>
              </a:rPr>
              <a:t>ŵ</a:t>
            </a:r>
            <a:r>
              <a:rPr lang="en-GB" i="0" baseline="0" dirty="0" smtClean="0">
                <a:solidFill>
                  <a:schemeClr val="tx1"/>
                </a:solidFill>
                <a:latin typeface="Arial" panose="020B0604020202020204" pitchFamily="34" charset="0"/>
                <a:cs typeface="Arial" panose="020B0604020202020204" pitchFamily="34" charset="0"/>
              </a:rPr>
              <a:t>p gwblhau’r gweithgaredd o’i ystyried mewn trafodaeth. </a:t>
            </a:r>
            <a:endParaRPr lang="en-GB"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pPr/>
              <a:t>8</a:t>
            </a:fld>
            <a:endParaRPr lang="en-GB" dirty="0"/>
          </a:p>
        </p:txBody>
      </p:sp>
    </p:spTree>
    <p:extLst>
      <p:ext uri="{BB962C8B-B14F-4D97-AF65-F5344CB8AC3E}">
        <p14:creationId xmlns:p14="http://schemas.microsoft.com/office/powerpoint/2010/main" val="378607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903288"/>
            <a:ext cx="4467225" cy="3351212"/>
          </a:xfrm>
        </p:spPr>
      </p:sp>
      <p:sp>
        <p:nvSpPr>
          <p:cNvPr id="3" name="Notes Placeholder 2"/>
          <p:cNvSpPr>
            <a:spLocks noGrp="1"/>
          </p:cNvSpPr>
          <p:nvPr>
            <p:ph type="body" idx="1"/>
          </p:nvPr>
        </p:nvSpPr>
        <p:spPr>
          <a:xfrm>
            <a:off x="425885" y="4777958"/>
            <a:ext cx="6012493" cy="3909238"/>
          </a:xfrm>
        </p:spPr>
        <p:txBody>
          <a:bodyPr/>
          <a:lstStyle/>
          <a:p>
            <a:r>
              <a:rPr lang="en-GB" sz="1200" b="1" dirty="0" smtClean="0">
                <a:solidFill>
                  <a:schemeClr val="tx1"/>
                </a:solidFill>
                <a:latin typeface="Arial" panose="020B0604020202020204" pitchFamily="34" charset="0"/>
                <a:cs typeface="Arial" panose="020B0604020202020204" pitchFamily="34" charset="0"/>
              </a:rPr>
              <a:t>Sylwadau ar y sleid:</a:t>
            </a:r>
          </a:p>
          <a:p>
            <a:pPr marL="0" marR="0" indent="0" algn="l" defTabSz="914400" rtl="0" eaLnBrk="1" fontAlgn="auto" latinLnBrk="0" hangingPunct="1">
              <a:lnSpc>
                <a:spcPct val="100000"/>
              </a:lnSpc>
              <a:spcBef>
                <a:spcPts val="0"/>
              </a:spcBef>
              <a:spcAft>
                <a:spcPts val="0"/>
              </a:spcAft>
              <a:buClrTx/>
              <a:buSzTx/>
              <a:buFontTx/>
              <a:buNone/>
              <a:tabLst/>
              <a:defRPr/>
            </a:pPr>
            <a:r>
              <a:rPr lang="cy-GB" sz="1200" kern="1200" dirty="0" smtClean="0">
                <a:solidFill>
                  <a:schemeClr val="tx1"/>
                </a:solidFill>
                <a:latin typeface="+mn-lt"/>
                <a:ea typeface="+mn-ea"/>
                <a:cs typeface="+mn-cs"/>
              </a:rPr>
              <a:t>Mae hawl pobl i lesiant wrth wraidd y Ddeddf. Er bod</a:t>
            </a:r>
            <a:r>
              <a:rPr lang="cy-GB" sz="1200" kern="1200" baseline="0" dirty="0" smtClean="0">
                <a:solidFill>
                  <a:schemeClr val="tx1"/>
                </a:solidFill>
                <a:latin typeface="+mn-lt"/>
                <a:ea typeface="+mn-ea"/>
                <a:cs typeface="+mn-cs"/>
              </a:rPr>
              <a:t> </a:t>
            </a:r>
            <a:r>
              <a:rPr lang="cy-GB" sz="1200" kern="1200" dirty="0" smtClean="0">
                <a:solidFill>
                  <a:schemeClr val="tx1"/>
                </a:solidFill>
                <a:latin typeface="+mn-lt"/>
                <a:ea typeface="+mn-ea"/>
                <a:cs typeface="+mn-cs"/>
              </a:rPr>
              <a:t>gan bobl gyfrifoldeb dros eu llesiant eu hunain, cydnabyddir</a:t>
            </a:r>
            <a:r>
              <a:rPr lang="cy-GB" sz="1200" kern="1200" baseline="0" dirty="0" smtClean="0">
                <a:solidFill>
                  <a:schemeClr val="tx1"/>
                </a:solidFill>
                <a:latin typeface="+mn-lt"/>
                <a:ea typeface="+mn-ea"/>
                <a:cs typeface="+mn-cs"/>
              </a:rPr>
              <a:t> y </a:t>
            </a:r>
            <a:r>
              <a:rPr lang="cy-GB" sz="1200" kern="1200" dirty="0" smtClean="0">
                <a:solidFill>
                  <a:schemeClr val="tx1"/>
                </a:solidFill>
                <a:latin typeface="+mn-lt"/>
                <a:ea typeface="+mn-ea"/>
                <a:cs typeface="+mn-cs"/>
              </a:rPr>
              <a:t>bydd angen help ar rai i gyflawni hyn. Bydd y Ddeddf yn newid y ffordd y mae gwasanaethau cymdeithasol, iechyd a gwasanaethau gofal eraill, a grwpiau gwirfoddol a chymunedol yn cydweithio er mwyn helpu a chefnogi pobl.</a:t>
            </a:r>
            <a:r>
              <a:rPr lang="en-US" sz="1200" kern="1200" baseline="0" dirty="0" smtClean="0">
                <a:solidFill>
                  <a:schemeClr val="tx1"/>
                </a:solidFill>
                <a:latin typeface="+mn-lt"/>
                <a:ea typeface="+mn-ea"/>
                <a:cs typeface="+mn-cs"/>
              </a:rPr>
              <a:t> </a:t>
            </a:r>
            <a:r>
              <a:rPr lang="cy-GB" sz="1200" kern="1200" dirty="0" smtClean="0">
                <a:solidFill>
                  <a:schemeClr val="tx1"/>
                </a:solidFill>
                <a:latin typeface="+mn-lt"/>
                <a:ea typeface="+mn-ea"/>
                <a:cs typeface="+mn-cs"/>
              </a:rPr>
              <a:t>Mae’n rhoi pwyslais</a:t>
            </a:r>
            <a:r>
              <a:rPr lang="cy-GB" sz="1200" kern="1200" baseline="0" dirty="0" smtClean="0">
                <a:solidFill>
                  <a:schemeClr val="tx1"/>
                </a:solidFill>
                <a:latin typeface="+mn-lt"/>
                <a:ea typeface="+mn-ea"/>
                <a:cs typeface="+mn-cs"/>
              </a:rPr>
              <a:t> ar w</a:t>
            </a:r>
            <a:r>
              <a:rPr lang="cy-GB" sz="1200" kern="1200" dirty="0" smtClean="0">
                <a:solidFill>
                  <a:schemeClr val="tx1"/>
                </a:solidFill>
                <a:latin typeface="+mn-lt"/>
                <a:ea typeface="+mn-ea"/>
                <a:cs typeface="+mn-cs"/>
              </a:rPr>
              <a:t>neud yn siŵr y gall pobl sydd angen gofal a chymorth, a gofalwyr sydd angen cymorth, fwynhau llesiant ym mhob rhan o’u bywyd.  </a:t>
            </a:r>
            <a:endParaRPr lang="en-US" sz="1200" kern="1200" dirty="0" smtClean="0">
              <a:solidFill>
                <a:schemeClr val="tx1"/>
              </a:solidFill>
              <a:latin typeface="+mn-lt"/>
              <a:ea typeface="+mn-ea"/>
              <a:cs typeface="+mn-cs"/>
            </a:endParaRPr>
          </a:p>
          <a:p>
            <a:endParaRPr lang="en-GB" sz="12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Mae gan y gair llesiant sawl dehongliad.</a:t>
            </a:r>
            <a:r>
              <a:rPr lang="en-GB" sz="1200" baseline="0" dirty="0" smtClean="0">
                <a:solidFill>
                  <a:schemeClr val="tx1"/>
                </a:solidFill>
                <a:latin typeface="Arial" panose="020B0604020202020204" pitchFamily="34" charset="0"/>
                <a:cs typeface="Arial" panose="020B0604020202020204" pitchFamily="34" charset="0"/>
              </a:rPr>
              <a:t> Mae’r </a:t>
            </a:r>
            <a:r>
              <a:rPr lang="en-GB" sz="1200" dirty="0" smtClean="0">
                <a:solidFill>
                  <a:schemeClr val="tx1"/>
                </a:solidFill>
                <a:latin typeface="Arial" panose="020B0604020202020204" pitchFamily="34" charset="0"/>
                <a:cs typeface="Arial" panose="020B0604020202020204" pitchFamily="34" charset="0"/>
              </a:rPr>
              <a:t>Geiriadur Saesneg</a:t>
            </a:r>
            <a:r>
              <a:rPr lang="en-GB" sz="1200" baseline="0" dirty="0" smtClean="0">
                <a:solidFill>
                  <a:schemeClr val="tx1"/>
                </a:solidFill>
                <a:latin typeface="Arial" panose="020B0604020202020204" pitchFamily="34" charset="0"/>
                <a:cs typeface="Arial" panose="020B0604020202020204" pitchFamily="34" charset="0"/>
              </a:rPr>
              <a:t> Rhydychen</a:t>
            </a:r>
            <a:r>
              <a:rPr lang="en-GB" sz="1200" dirty="0" smtClean="0">
                <a:solidFill>
                  <a:schemeClr val="tx1"/>
                </a:solidFill>
                <a:latin typeface="Arial" panose="020B0604020202020204" pitchFamily="34" charset="0"/>
                <a:cs typeface="Arial" panose="020B0604020202020204" pitchFamily="34" charset="0"/>
              </a:rPr>
              <a:t> yn diffinio llesiant fel “</a:t>
            </a:r>
            <a:r>
              <a:rPr lang="en-GB" sz="1200" i="1" dirty="0" smtClean="0">
                <a:solidFill>
                  <a:schemeClr val="tx1"/>
                </a:solidFill>
                <a:latin typeface="Arial" panose="020B0604020202020204" pitchFamily="34" charset="0"/>
                <a:cs typeface="Arial" panose="020B0604020202020204" pitchFamily="34" charset="0"/>
              </a:rPr>
              <a:t>the state of being comfortable, healthy or happy”</a:t>
            </a:r>
            <a:r>
              <a:rPr lang="en-GB" sz="1200" i="0" dirty="0" smtClean="0">
                <a:solidFill>
                  <a:schemeClr val="tx1"/>
                </a:solidFill>
                <a:latin typeface="Arial" panose="020B0604020202020204" pitchFamily="34" charset="0"/>
                <a:cs typeface="Arial" panose="020B0604020202020204" pitchFamily="34" charset="0"/>
              </a:rPr>
              <a:t>.</a:t>
            </a:r>
            <a:r>
              <a:rPr lang="en-GB" sz="1200" dirty="0" smtClean="0">
                <a:solidFill>
                  <a:schemeClr val="tx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6A4AAAC3-7B93-4108-9BB7-94A250CD2D89}" type="slidenum">
              <a:rPr lang="en-GB" smtClean="0"/>
              <a:pPr/>
              <a:t>9</a:t>
            </a:fld>
            <a:endParaRPr lang="en-GB" dirty="0"/>
          </a:p>
        </p:txBody>
      </p:sp>
    </p:spTree>
    <p:extLst>
      <p:ext uri="{BB962C8B-B14F-4D97-AF65-F5344CB8AC3E}">
        <p14:creationId xmlns:p14="http://schemas.microsoft.com/office/powerpoint/2010/main" val="84197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61284-FB72-4304-82E1-1D561C73B366}"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061" y="128584"/>
            <a:ext cx="1509342" cy="1312735"/>
          </a:xfrm>
          <a:prstGeom prst="rect">
            <a:avLst/>
          </a:prstGeom>
        </p:spPr>
      </p:pic>
    </p:spTree>
    <p:extLst>
      <p:ext uri="{BB962C8B-B14F-4D97-AF65-F5344CB8AC3E}">
        <p14:creationId xmlns:p14="http://schemas.microsoft.com/office/powerpoint/2010/main" val="2056209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1727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39288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38375895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17537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202080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271305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42549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2318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39832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pPr/>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3964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8C7B-1239-4495-AAF3-DECEF8F7E6B0}" type="datetimeFigureOut">
              <a:rPr lang="en-GB" smtClean="0"/>
              <a:pPr/>
              <a:t>22/07/2016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1284-FB72-4304-82E1-1D561C73B366}" type="slidenum">
              <a:rPr lang="en-GB" smtClean="0"/>
              <a:pPr/>
              <a:t>‹#›</a:t>
            </a:fld>
            <a:endParaRPr lang="en-GB" dirty="0"/>
          </a:p>
        </p:txBody>
      </p:sp>
    </p:spTree>
    <p:extLst>
      <p:ext uri="{BB962C8B-B14F-4D97-AF65-F5344CB8AC3E}">
        <p14:creationId xmlns:p14="http://schemas.microsoft.com/office/powerpoint/2010/main" val="2243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player.vimeo.com/video/77202509"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soundcloud.com/charmine-smikle/re-live-holme-tower-participant-en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oundcloud.com/charmine-smikle/re-live-holme-tower-gweithiwr-cymdeithas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Z0RxIJmXZU" TargetMode="Externa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vimeo.com/158898939" TargetMode="External"/><Relationship Id="rId4" Type="http://schemas.openxmlformats.org/officeDocument/2006/relationships/hyperlink" Target="https://www.youtube.com/watch?v=bv8EAdQhRR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layer.vimeo.com/video/134081468"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HDFnTVlZE0k" TargetMode="External"/><Relationship Id="rId4" Type="http://schemas.openxmlformats.org/officeDocument/2006/relationships/hyperlink" Target="https://www.youtube.com/watch?v=KPPAXi1Ym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cgcymru.org.uk/hyb-deall-y-ddeddf/" TargetMode="External"/><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hyb@cgcymru.org.uk" TargetMode="External"/><Relationship Id="rId4" Type="http://schemas.openxmlformats.org/officeDocument/2006/relationships/hyperlink" Target="http://www.ccwales.org.uk/getting-in-on-the-act-hu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cgcymru.org.uk/edrms/156599/"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SJSEvUupinM?rel=0"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oundcloud.com/charmine-smikle/advocafe" TargetMode="External"/><Relationship Id="rId5" Type="http://schemas.openxmlformats.org/officeDocument/2006/relationships/hyperlink" Target="https://player.vimeo.com/video/85333816" TargetMode="External"/><Relationship Id="rId4" Type="http://schemas.openxmlformats.org/officeDocument/2006/relationships/hyperlink" Target="https://www.youtube.com/watch?v=Lta8zCm8AD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2298"/>
            <a:ext cx="9144000" cy="954107"/>
          </a:xfrm>
          <a:prstGeom prst="rect">
            <a:avLst/>
          </a:prstGeom>
        </p:spPr>
        <p:txBody>
          <a:bodyPr wrap="square">
            <a:spAutoFit/>
          </a:bodyPr>
          <a:lstStyle/>
          <a:p>
            <a:pPr algn="ctr"/>
            <a:r>
              <a:rPr lang="en-GB" sz="2800" dirty="0" smtClean="0">
                <a:solidFill>
                  <a:srgbClr val="595959"/>
                </a:solidFill>
                <a:latin typeface="Arial"/>
                <a:ea typeface="+mj-ea"/>
                <a:cs typeface="Arial"/>
              </a:rPr>
              <a:t>Deddf Gwasanaethau Cymdeithasol </a:t>
            </a:r>
            <a:br>
              <a:rPr lang="en-GB" sz="2800" dirty="0" smtClean="0">
                <a:solidFill>
                  <a:srgbClr val="595959"/>
                </a:solidFill>
                <a:latin typeface="Arial"/>
                <a:ea typeface="+mj-ea"/>
                <a:cs typeface="Arial"/>
              </a:rPr>
            </a:br>
            <a:r>
              <a:rPr lang="en-GB" sz="2800" dirty="0" smtClean="0">
                <a:solidFill>
                  <a:srgbClr val="595959"/>
                </a:solidFill>
                <a:latin typeface="Arial"/>
                <a:ea typeface="+mj-ea"/>
                <a:cs typeface="Arial"/>
              </a:rPr>
              <a:t>a Llesiant (Cymru) 2014 </a:t>
            </a:r>
            <a:endParaRPr lang="en-GB" sz="2800" dirty="0">
              <a:solidFill>
                <a:srgbClr val="595959"/>
              </a:solidFill>
              <a:latin typeface="Arial"/>
              <a:ea typeface="+mj-ea"/>
              <a:cs typeface="Arial"/>
            </a:endParaRPr>
          </a:p>
        </p:txBody>
      </p:sp>
      <p:sp>
        <p:nvSpPr>
          <p:cNvPr id="5" name="Rectangle 4"/>
          <p:cNvSpPr/>
          <p:nvPr/>
        </p:nvSpPr>
        <p:spPr>
          <a:xfrm>
            <a:off x="0" y="2743686"/>
            <a:ext cx="9143999" cy="2616101"/>
          </a:xfrm>
          <a:prstGeom prst="rect">
            <a:avLst/>
          </a:prstGeom>
        </p:spPr>
        <p:txBody>
          <a:bodyPr wrap="square">
            <a:spAutoFit/>
          </a:bodyPr>
          <a:lstStyle/>
          <a:p>
            <a:pPr algn="ctr"/>
            <a:r>
              <a:rPr lang="en-GB" sz="4000" b="1" dirty="0" smtClean="0">
                <a:solidFill>
                  <a:schemeClr val="tx1">
                    <a:lumMod val="65000"/>
                    <a:lumOff val="35000"/>
                  </a:schemeClr>
                </a:solidFill>
                <a:latin typeface="Arial"/>
                <a:ea typeface="+mj-ea"/>
                <a:cs typeface="Arial"/>
              </a:rPr>
              <a:t>Beth mae’r Ddeddf </a:t>
            </a:r>
            <a:br>
              <a:rPr lang="en-GB" sz="4000" b="1" dirty="0" smtClean="0">
                <a:solidFill>
                  <a:schemeClr val="tx1">
                    <a:lumMod val="65000"/>
                    <a:lumOff val="35000"/>
                  </a:schemeClr>
                </a:solidFill>
                <a:latin typeface="Arial"/>
                <a:ea typeface="+mj-ea"/>
                <a:cs typeface="Arial"/>
              </a:rPr>
            </a:br>
            <a:r>
              <a:rPr lang="en-GB" sz="4000" b="1" dirty="0" smtClean="0">
                <a:solidFill>
                  <a:schemeClr val="tx1">
                    <a:lumMod val="65000"/>
                    <a:lumOff val="35000"/>
                  </a:schemeClr>
                </a:solidFill>
                <a:latin typeface="Arial"/>
                <a:ea typeface="+mj-ea"/>
                <a:cs typeface="Arial"/>
              </a:rPr>
              <a:t>yn ei olygu i mi?  </a:t>
            </a:r>
            <a:endParaRPr lang="en-GB" sz="4000" b="1" dirty="0">
              <a:solidFill>
                <a:schemeClr val="tx1">
                  <a:lumMod val="65000"/>
                  <a:lumOff val="35000"/>
                </a:schemeClr>
              </a:solidFill>
              <a:latin typeface="Arial"/>
              <a:ea typeface="+mj-ea"/>
              <a:cs typeface="Arial"/>
            </a:endParaRPr>
          </a:p>
          <a:p>
            <a:pPr algn="ctr"/>
            <a:r>
              <a:rPr lang="en-GB" sz="2800" dirty="0" smtClean="0">
                <a:solidFill>
                  <a:srgbClr val="595959"/>
                </a:solidFill>
                <a:latin typeface="Arial"/>
                <a:ea typeface="+mj-ea"/>
                <a:cs typeface="Arial"/>
              </a:rPr>
              <a:t>Adnodd dysgu a datblygu </a:t>
            </a:r>
            <a:br>
              <a:rPr lang="en-GB" sz="2800" dirty="0" smtClean="0">
                <a:solidFill>
                  <a:srgbClr val="595959"/>
                </a:solidFill>
                <a:latin typeface="Arial"/>
                <a:ea typeface="+mj-ea"/>
                <a:cs typeface="Arial"/>
              </a:rPr>
            </a:br>
            <a:r>
              <a:rPr lang="en-GB" sz="2800" dirty="0" smtClean="0">
                <a:solidFill>
                  <a:srgbClr val="595959"/>
                </a:solidFill>
                <a:latin typeface="Arial"/>
                <a:ea typeface="+mj-ea"/>
                <a:cs typeface="Arial"/>
              </a:rPr>
              <a:t>ar gyfer gweithwyr </a:t>
            </a:r>
            <a:br>
              <a:rPr lang="en-GB" sz="2800" dirty="0" smtClean="0">
                <a:solidFill>
                  <a:srgbClr val="595959"/>
                </a:solidFill>
                <a:latin typeface="Arial"/>
                <a:ea typeface="+mj-ea"/>
                <a:cs typeface="Arial"/>
              </a:rPr>
            </a:br>
            <a:r>
              <a:rPr lang="en-GB" sz="2800" dirty="0" smtClean="0">
                <a:solidFill>
                  <a:srgbClr val="595959"/>
                </a:solidFill>
                <a:latin typeface="Arial"/>
                <a:ea typeface="+mj-ea"/>
                <a:cs typeface="Arial"/>
              </a:rPr>
              <a:t>gofal a chymorth uniongyrchol </a:t>
            </a:r>
            <a:endParaRPr lang="en-GB" sz="2800" dirty="0">
              <a:solidFill>
                <a:srgbClr val="595959"/>
              </a:solidFill>
              <a:latin typeface="Arial"/>
              <a:ea typeface="+mj-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12" y="33029"/>
            <a:ext cx="1357312" cy="1180508"/>
          </a:xfrm>
          <a:prstGeom prst="rect">
            <a:avLst/>
          </a:prstGeom>
        </p:spPr>
      </p:pic>
      <p:cxnSp>
        <p:nvCxnSpPr>
          <p:cNvPr id="7" name="Straight Connector 6"/>
          <p:cNvCxnSpPr/>
          <p:nvPr/>
        </p:nvCxnSpPr>
        <p:spPr>
          <a:xfrm>
            <a:off x="1166816" y="2638384"/>
            <a:ext cx="6553200" cy="1588"/>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098" y="184624"/>
            <a:ext cx="3391627" cy="1028913"/>
          </a:xfrm>
          <a:prstGeom prst="rect">
            <a:avLst/>
          </a:prstGeom>
        </p:spPr>
      </p:pic>
      <p:pic>
        <p:nvPicPr>
          <p:cNvPr id="9" name="Picture 8"/>
          <p:cNvPicPr>
            <a:picLocks noChangeAspect="1"/>
          </p:cNvPicPr>
          <p:nvPr/>
        </p:nvPicPr>
        <p:blipFill>
          <a:blip r:embed="rId5" cstate="print"/>
          <a:stretch>
            <a:fillRect/>
          </a:stretch>
        </p:blipFill>
        <p:spPr>
          <a:xfrm>
            <a:off x="0" y="1645257"/>
            <a:ext cx="1937346" cy="5227031"/>
          </a:xfrm>
          <a:prstGeom prst="rect">
            <a:avLst/>
          </a:prstGeom>
        </p:spPr>
      </p:pic>
      <p:pic>
        <p:nvPicPr>
          <p:cNvPr id="10" name="Picture 9"/>
          <p:cNvPicPr>
            <a:picLocks noChangeAspect="1"/>
          </p:cNvPicPr>
          <p:nvPr/>
        </p:nvPicPr>
        <p:blipFill>
          <a:blip r:embed="rId6" cstate="print"/>
          <a:stretch>
            <a:fillRect/>
          </a:stretch>
        </p:blipFill>
        <p:spPr>
          <a:xfrm>
            <a:off x="7758111" y="4056512"/>
            <a:ext cx="1385889" cy="281577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514" y="227488"/>
            <a:ext cx="2485072" cy="834873"/>
          </a:xfrm>
          <a:prstGeom prst="rect">
            <a:avLst/>
          </a:prstGeom>
        </p:spPr>
      </p:pic>
    </p:spTree>
    <p:extLst>
      <p:ext uri="{BB962C8B-B14F-4D97-AF65-F5344CB8AC3E}">
        <p14:creationId xmlns:p14="http://schemas.microsoft.com/office/powerpoint/2010/main" val="939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914"/>
            <a:ext cx="9144000" cy="1325563"/>
          </a:xfrm>
        </p:spPr>
        <p:txBody>
          <a:bodyPr>
            <a:normAutofit/>
          </a:bodyPr>
          <a:lstStyle/>
          <a:p>
            <a:pPr algn="ctr"/>
            <a:r>
              <a:rPr lang="en-GB" sz="4200" b="1" u="sng" dirty="0" smtClean="0">
                <a:solidFill>
                  <a:srgbClr val="ED1E87"/>
                </a:solidFill>
                <a:latin typeface="Arial"/>
                <a:cs typeface="Arial"/>
              </a:rPr>
              <a:t>Llesiant</a:t>
            </a:r>
            <a:endParaRPr lang="en-GB" sz="4200" b="1" u="sng" dirty="0">
              <a:solidFill>
                <a:srgbClr val="ED1E87"/>
              </a:solidFill>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49" y="153607"/>
            <a:ext cx="1495613" cy="1300794"/>
          </a:xfrm>
          <a:prstGeom prst="rect">
            <a:avLst/>
          </a:prstGeom>
        </p:spPr>
      </p:pic>
      <p:sp>
        <p:nvSpPr>
          <p:cNvPr id="11" name="Rectangle 1"/>
          <p:cNvSpPr>
            <a:spLocks noChangeArrowheads="1"/>
          </p:cNvSpPr>
          <p:nvPr/>
        </p:nvSpPr>
        <p:spPr bwMode="auto">
          <a:xfrm>
            <a:off x="989856" y="2286654"/>
            <a:ext cx="7449548" cy="2970044"/>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Gweithgaredd dysgu</a:t>
            </a:r>
            <a:endParaRPr lang="en-GB" sz="2400" b="1" u="sng" dirty="0">
              <a:solidFill>
                <a:srgbClr val="ED1E87"/>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Dylech ystyried llesiant mewn perthynas â’ch bywyd eich hun a’r hyn y mae’n ei olygu i chi.  </a:t>
            </a:r>
          </a:p>
          <a:p>
            <a:pPr marL="450850" defTabSz="914377" eaLnBrk="0" fontAlgn="base" hangingPunct="0">
              <a:spcBef>
                <a:spcPct val="0"/>
              </a:spcBef>
              <a:spcAft>
                <a:spcPct val="0"/>
              </a:spcAft>
            </a:pPr>
            <a:endParaRPr lang="en-GB" sz="2400" dirty="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Dylech feddwl am yr hyn sy’n bwysig i chi a’r hyn sy’n eich helpu i gael bywyd da. </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stretch>
            <a:fillRect/>
          </a:stretch>
        </p:blipFill>
        <p:spPr>
          <a:xfrm>
            <a:off x="14288" y="1645257"/>
            <a:ext cx="1937346" cy="5227031"/>
          </a:xfrm>
          <a:prstGeom prst="rect">
            <a:avLst/>
          </a:prstGeom>
        </p:spPr>
      </p:pic>
      <p:pic>
        <p:nvPicPr>
          <p:cNvPr id="13" name="Picture 12"/>
          <p:cNvPicPr>
            <a:picLocks noChangeAspect="1"/>
          </p:cNvPicPr>
          <p:nvPr/>
        </p:nvPicPr>
        <p:blipFill>
          <a:blip r:embed="rId5"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804091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826335" y="1899314"/>
            <a:ext cx="7356397" cy="22929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GB" altLang="en-US" sz="2400" b="1" dirty="0">
              <a:ea typeface="Calibri" panose="020F0502020204030204" pitchFamily="34" charset="0"/>
              <a:cs typeface="Arial" panose="020B0604020202020204" pitchFamily="34" charset="0"/>
            </a:endParaRPr>
          </a:p>
          <a:p>
            <a:pPr defTabSz="914377"/>
            <a:r>
              <a:rPr lang="en-GB" altLang="en-US" dirty="0" smtClean="0">
                <a:solidFill>
                  <a:srgbClr val="595959"/>
                </a:solidFill>
                <a:latin typeface="Arial"/>
                <a:cs typeface="Arial"/>
              </a:rPr>
              <a:t>Gall ymwneud â’r celfyddydau:</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Wella iechyd emosiynol</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Darparu cyfleoedd pwysig i bobl fynegi eu hunain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Cyswllt ag eraill sy’n rhoi boddhad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Cynyddu hunan-barch, hyder a thwf personol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Datblygu hunan-ymwybyddiaeth  </a:t>
            </a:r>
            <a:endParaRPr lang="en-GB" altLang="en-US" dirty="0">
              <a:solidFill>
                <a:srgbClr val="595959"/>
              </a:solidFill>
              <a:latin typeface="Arial"/>
              <a:cs typeface="Arial"/>
            </a:endParaRPr>
          </a:p>
          <a:p>
            <a:pPr marL="171450" indent="-171450" defTabSz="914377">
              <a:buClr>
                <a:srgbClr val="ED1E87"/>
              </a:buClr>
              <a:buFont typeface="Arial" panose="020B0604020202020204" pitchFamily="34" charset="0"/>
              <a:buChar char="•"/>
            </a:pPr>
            <a:endParaRPr lang="en-GB" altLang="en-US" sz="1100" b="1" dirty="0">
              <a:ea typeface="Calibri" panose="020F0502020204030204" pitchFamily="34" charset="0"/>
              <a:cs typeface="Arial" panose="020B0604020202020204" pitchFamily="34" charset="0"/>
            </a:endParaRPr>
          </a:p>
        </p:txBody>
      </p:sp>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157161"/>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Y celfyddydau </a:t>
            </a:r>
          </a:p>
          <a:p>
            <a:r>
              <a:rPr lang="en-GB" sz="4200" b="1" u="sng" dirty="0" smtClean="0">
                <a:solidFill>
                  <a:srgbClr val="ED1E87"/>
                </a:solidFill>
                <a:latin typeface="Arial"/>
                <a:cs typeface="Arial"/>
              </a:rPr>
              <a:t>a llesiant </a:t>
            </a:r>
            <a:endParaRPr lang="en-GB" sz="4200" b="1" u="sng" dirty="0">
              <a:solidFill>
                <a:srgbClr val="ED1E87"/>
              </a:solidFill>
              <a:latin typeface="Arial"/>
              <a:cs typeface="Arial"/>
            </a:endParaRPr>
          </a:p>
        </p:txBody>
      </p:sp>
      <p:sp>
        <p:nvSpPr>
          <p:cNvPr id="15" name="Rectangle 1"/>
          <p:cNvSpPr>
            <a:spLocks noChangeArrowheads="1"/>
          </p:cNvSpPr>
          <p:nvPr/>
        </p:nvSpPr>
        <p:spPr bwMode="auto">
          <a:xfrm>
            <a:off x="844580" y="4095513"/>
            <a:ext cx="7449548" cy="2754600"/>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sz="2200" b="1" u="sng" dirty="0" smtClean="0">
                <a:solidFill>
                  <a:srgbClr val="ED1E87"/>
                </a:solidFill>
                <a:latin typeface="Arial"/>
                <a:cs typeface="Arial"/>
              </a:rPr>
              <a:t>Gweithgaredd dysgu</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200" dirty="0" smtClean="0">
                <a:solidFill>
                  <a:srgbClr val="595959"/>
                </a:solidFill>
                <a:latin typeface="Arial"/>
                <a:cs typeface="Arial"/>
              </a:rPr>
              <a:t>Y Celfyddydau a Gofal Cymdeithasol (Skills for Care) </a:t>
            </a:r>
            <a:br>
              <a:rPr lang="en-GB" sz="2200" dirty="0" smtClean="0">
                <a:solidFill>
                  <a:srgbClr val="595959"/>
                </a:solidFill>
                <a:latin typeface="Arial"/>
                <a:cs typeface="Arial"/>
              </a:rPr>
            </a:br>
            <a:r>
              <a:rPr lang="en-GB" sz="2200" dirty="0" smtClean="0">
                <a:solidFill>
                  <a:srgbClr val="595959"/>
                </a:solidFill>
                <a:latin typeface="Arial"/>
                <a:cs typeface="Arial"/>
              </a:rPr>
              <a:t>– </a:t>
            </a:r>
            <a:r>
              <a:rPr lang="en-GB" altLang="en-US" sz="2400" b="1" dirty="0" smtClean="0">
                <a:latin typeface="Arial" panose="020B0604020202020204" pitchFamily="34" charset="0"/>
                <a:ea typeface="Calibri" panose="020F0502020204030204" pitchFamily="34" charset="0"/>
                <a:cs typeface="Arial" panose="020B0604020202020204" pitchFamily="34" charset="0"/>
                <a:hlinkClick r:id="rId3"/>
              </a:rPr>
              <a:t>ffilm</a:t>
            </a:r>
            <a:endParaRPr lang="en-GB" sz="2000" dirty="0" smtClean="0">
              <a:solidFill>
                <a:srgbClr val="595959"/>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200" dirty="0" smtClean="0">
                <a:solidFill>
                  <a:srgbClr val="595959"/>
                </a:solidFill>
                <a:latin typeface="Arial"/>
                <a:cs typeface="Arial"/>
              </a:rPr>
              <a:t>Sut ydych chi’n credu y gellid defnyddio’r </a:t>
            </a:r>
            <a:br>
              <a:rPr lang="en-GB" sz="2200" dirty="0" smtClean="0">
                <a:solidFill>
                  <a:srgbClr val="595959"/>
                </a:solidFill>
                <a:latin typeface="Arial"/>
                <a:cs typeface="Arial"/>
              </a:rPr>
            </a:br>
            <a:r>
              <a:rPr lang="en-GB" sz="2200" dirty="0" smtClean="0">
                <a:solidFill>
                  <a:srgbClr val="595959"/>
                </a:solidFill>
                <a:latin typeface="Arial"/>
                <a:cs typeface="Arial"/>
              </a:rPr>
              <a:t>celfyddydau gydag unigolion yr ydych yn cydweithio </a:t>
            </a:r>
            <a:br>
              <a:rPr lang="en-GB" sz="2200" dirty="0" smtClean="0">
                <a:solidFill>
                  <a:srgbClr val="595959"/>
                </a:solidFill>
                <a:latin typeface="Arial"/>
                <a:cs typeface="Arial"/>
              </a:rPr>
            </a:br>
            <a:r>
              <a:rPr lang="en-GB" sz="2200" dirty="0" smtClean="0">
                <a:solidFill>
                  <a:srgbClr val="595959"/>
                </a:solidFill>
                <a:latin typeface="Arial"/>
                <a:cs typeface="Arial"/>
              </a:rPr>
              <a:t>â nhw, er mwyn cyfrannu at eu llesiant?</a:t>
            </a:r>
          </a:p>
          <a:p>
            <a:pPr marL="450850" defTabSz="914377" eaLnBrk="0" fontAlgn="base" hangingPunct="0">
              <a:spcBef>
                <a:spcPct val="0"/>
              </a:spcBef>
              <a:spcAft>
                <a:spcPct val="0"/>
              </a:spcAft>
            </a:pPr>
            <a:endParaRPr lang="en-GB" altLang="en-US" sz="1400" b="1" dirty="0" smtClean="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print"/>
          <a:stretch>
            <a:fillRect/>
          </a:stretch>
        </p:blipFill>
        <p:spPr>
          <a:xfrm>
            <a:off x="14270" y="2671762"/>
            <a:ext cx="1551587" cy="4186238"/>
          </a:xfrm>
          <a:prstGeom prst="rect">
            <a:avLst/>
          </a:prstGeom>
        </p:spPr>
      </p:pic>
      <p:pic>
        <p:nvPicPr>
          <p:cNvPr id="19" name="Picture 18"/>
          <p:cNvPicPr>
            <a:picLocks noChangeAspect="1"/>
          </p:cNvPicPr>
          <p:nvPr/>
        </p:nvPicPr>
        <p:blipFill>
          <a:blip r:embed="rId5"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204136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808642" y="2837516"/>
            <a:ext cx="7356397" cy="10002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914377">
              <a:buClr>
                <a:srgbClr val="ED1E87"/>
              </a:buClr>
              <a:buFont typeface="Arial" panose="020B0604020202020204" pitchFamily="34" charset="0"/>
              <a:buChar char="•"/>
            </a:pPr>
            <a:r>
              <a:rPr lang="en-GB" altLang="en-US" sz="2400" dirty="0" smtClean="0">
                <a:solidFill>
                  <a:srgbClr val="595959"/>
                </a:solidFill>
                <a:latin typeface="Arial"/>
                <a:cs typeface="Arial"/>
              </a:rPr>
              <a:t>Y Bocs Datgelu </a:t>
            </a:r>
            <a:r>
              <a:rPr lang="en-GB" altLang="en-US" sz="2400" dirty="0">
                <a:solidFill>
                  <a:srgbClr val="595959"/>
                </a:solidFill>
                <a:latin typeface="Arial"/>
                <a:cs typeface="Arial"/>
              </a:rPr>
              <a:t>– </a:t>
            </a:r>
            <a:r>
              <a:rPr lang="en-GB" altLang="en-US" sz="2400" dirty="0" smtClean="0">
                <a:solidFill>
                  <a:srgbClr val="595959"/>
                </a:solidFill>
                <a:latin typeface="Arial"/>
                <a:cs typeface="Arial"/>
              </a:rPr>
              <a:t>astudiaeth achos </a:t>
            </a:r>
            <a:endParaRPr lang="en-GB" altLang="en-US" sz="2400" dirty="0">
              <a:solidFill>
                <a:srgbClr val="595959"/>
              </a:solidFill>
              <a:latin typeface="Arial"/>
              <a:cs typeface="Arial"/>
            </a:endParaRPr>
          </a:p>
          <a:p>
            <a:pPr marL="285750" indent="-285750" defTabSz="914377">
              <a:buClr>
                <a:srgbClr val="ED1E87"/>
              </a:buClr>
              <a:buFont typeface="Arial" panose="020B0604020202020204" pitchFamily="34" charset="0"/>
              <a:buChar char="•"/>
            </a:pPr>
            <a:r>
              <a:rPr lang="en-GB" altLang="en-US" sz="2400" dirty="0" smtClean="0">
                <a:solidFill>
                  <a:srgbClr val="595959"/>
                </a:solidFill>
                <a:latin typeface="Arial"/>
                <a:cs typeface="Arial"/>
              </a:rPr>
              <a:t>‘Stories </a:t>
            </a:r>
            <a:r>
              <a:rPr lang="en-GB" altLang="en-US" sz="2400" dirty="0">
                <a:solidFill>
                  <a:srgbClr val="595959"/>
                </a:solidFill>
                <a:latin typeface="Arial"/>
                <a:cs typeface="Arial"/>
              </a:rPr>
              <a:t>to </a:t>
            </a:r>
            <a:r>
              <a:rPr lang="en-GB" altLang="en-US" sz="2400" dirty="0" smtClean="0">
                <a:solidFill>
                  <a:srgbClr val="595959"/>
                </a:solidFill>
                <a:latin typeface="Arial"/>
                <a:cs typeface="Arial"/>
              </a:rPr>
              <a:t>Leave’ </a:t>
            </a:r>
            <a:r>
              <a:rPr lang="en-GB" altLang="en-US" sz="2400" dirty="0">
                <a:solidFill>
                  <a:srgbClr val="595959"/>
                </a:solidFill>
                <a:latin typeface="Arial"/>
                <a:cs typeface="Arial"/>
              </a:rPr>
              <a:t>– </a:t>
            </a:r>
            <a:r>
              <a:rPr lang="en-GB" altLang="en-US" sz="2400" b="1" u="sng" dirty="0" smtClean="0">
                <a:solidFill>
                  <a:schemeClr val="accent1">
                    <a:lumMod val="75000"/>
                  </a:schemeClr>
                </a:solidFill>
                <a:cs typeface="Arial" panose="020B0604020202020204" pitchFamily="34" charset="0"/>
                <a:hlinkClick r:id="rId3"/>
              </a:rPr>
              <a:t>sy</a:t>
            </a:r>
            <a:r>
              <a:rPr lang="en-GB" altLang="en-US" sz="2400" b="1" dirty="0" smtClean="0">
                <a:ea typeface="Calibri" panose="020F0502020204030204" pitchFamily="34" charset="0"/>
                <a:cs typeface="Arial" panose="020B0604020202020204" pitchFamily="34" charset="0"/>
                <a:hlinkClick r:id="rId3"/>
              </a:rPr>
              <a:t>lw </a:t>
            </a:r>
            <a:r>
              <a:rPr lang="en-GB" altLang="en-US" sz="2400" b="1" dirty="0" smtClean="0">
                <a:ea typeface="Calibri" panose="020F0502020204030204" pitchFamily="34" charset="0"/>
                <a:cs typeface="Arial" panose="020B0604020202020204" pitchFamily="34" charset="0"/>
                <a:hlinkClick r:id="rId3"/>
              </a:rPr>
              <a:t>1</a:t>
            </a:r>
            <a:r>
              <a:rPr lang="en-GB" altLang="en-US" sz="2400" dirty="0" smtClean="0">
                <a:solidFill>
                  <a:srgbClr val="595959"/>
                </a:solidFill>
                <a:latin typeface="Arial"/>
                <a:cs typeface="Arial"/>
              </a:rPr>
              <a:t> a</a:t>
            </a:r>
            <a:r>
              <a:rPr lang="en-GB" altLang="en-US" sz="2400" b="1" dirty="0" smtClean="0">
                <a:ea typeface="Calibri" panose="020F0502020204030204" pitchFamily="34" charset="0"/>
                <a:cs typeface="Arial" panose="020B0604020202020204" pitchFamily="34" charset="0"/>
              </a:rPr>
              <a:t> </a:t>
            </a:r>
            <a:r>
              <a:rPr lang="en-GB" altLang="en-US" sz="2400" b="1" dirty="0" smtClean="0">
                <a:ea typeface="Calibri" panose="020F0502020204030204" pitchFamily="34" charset="0"/>
                <a:cs typeface="Arial" panose="020B0604020202020204" pitchFamily="34" charset="0"/>
                <a:hlinkClick r:id="rId4"/>
              </a:rPr>
              <a:t>sylw 2</a:t>
            </a:r>
            <a:endParaRPr lang="en-GB" altLang="en-US" sz="2400" b="1" dirty="0" smtClean="0">
              <a:solidFill>
                <a:srgbClr val="0070C0"/>
              </a:solidFill>
              <a:ea typeface="Calibri" panose="020F0502020204030204" pitchFamily="34" charset="0"/>
              <a:cs typeface="Arial" panose="020B0604020202020204" pitchFamily="34" charset="0"/>
            </a:endParaRPr>
          </a:p>
          <a:p>
            <a:pPr marL="171450" indent="-171450" defTabSz="914377">
              <a:buFont typeface="Wingdings" panose="05000000000000000000" pitchFamily="2" charset="2"/>
              <a:buChar char="Ø"/>
            </a:pPr>
            <a:endParaRPr lang="en-GB" altLang="en-US" sz="1100" b="1" dirty="0">
              <a:ea typeface="Calibri" panose="020F0502020204030204" pitchFamily="34" charset="0"/>
              <a:cs typeface="Arial" panose="020B0604020202020204" pitchFamily="34" charset="0"/>
            </a:endParaRPr>
          </a:p>
        </p:txBody>
      </p:sp>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171449"/>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Y celfyddydau </a:t>
            </a:r>
            <a:br>
              <a:rPr lang="en-GB" sz="4200" b="1" u="sng" dirty="0" smtClean="0">
                <a:solidFill>
                  <a:srgbClr val="ED1E87"/>
                </a:solidFill>
                <a:latin typeface="Arial"/>
                <a:cs typeface="Arial"/>
              </a:rPr>
            </a:br>
            <a:r>
              <a:rPr lang="en-GB" sz="4200" b="1" u="sng" dirty="0" smtClean="0">
                <a:solidFill>
                  <a:srgbClr val="ED1E87"/>
                </a:solidFill>
                <a:latin typeface="Arial"/>
                <a:cs typeface="Arial"/>
              </a:rPr>
              <a:t>a llesiant</a:t>
            </a:r>
            <a:endParaRPr lang="en-GB" sz="4200" b="1" u="sng" dirty="0">
              <a:solidFill>
                <a:srgbClr val="ED1E87"/>
              </a:solidFill>
              <a:latin typeface="Arial"/>
              <a:cs typeface="Arial"/>
            </a:endParaRPr>
          </a:p>
        </p:txBody>
      </p:sp>
      <p:sp>
        <p:nvSpPr>
          <p:cNvPr id="12" name="Rectangle 1"/>
          <p:cNvSpPr>
            <a:spLocks noChangeArrowheads="1"/>
          </p:cNvSpPr>
          <p:nvPr/>
        </p:nvSpPr>
        <p:spPr bwMode="auto">
          <a:xfrm>
            <a:off x="830292" y="4183466"/>
            <a:ext cx="7449548" cy="2292935"/>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Gweithgaredd dysgu </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Astudiaeth achos 1 – pwysigrwydd iaith </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Astudiaeth achos 2 – cefnogi amrywiaeth </a:t>
            </a:r>
            <a:br>
              <a:rPr lang="en-GB" sz="2400" dirty="0" smtClean="0">
                <a:solidFill>
                  <a:srgbClr val="595959"/>
                </a:solidFill>
                <a:latin typeface="Arial"/>
                <a:cs typeface="Arial"/>
              </a:rPr>
            </a:br>
            <a:r>
              <a:rPr lang="en-GB" sz="2400" dirty="0" smtClean="0">
                <a:solidFill>
                  <a:srgbClr val="595959"/>
                </a:solidFill>
                <a:latin typeface="Arial"/>
                <a:cs typeface="Arial"/>
              </a:rPr>
              <a:t>a herio gwahaniaethu </a:t>
            </a:r>
            <a:endParaRPr lang="en-GB" sz="2400" dirty="0">
              <a:solidFill>
                <a:srgbClr val="595959"/>
              </a:solidFill>
              <a:latin typeface="Arial"/>
              <a:cs typeface="Arial"/>
            </a:endParaRPr>
          </a:p>
          <a:p>
            <a:pPr marL="450850" defTabSz="914377" eaLnBrk="0" fontAlgn="base" hangingPunct="0">
              <a:spcBef>
                <a:spcPct val="0"/>
              </a:spcBef>
              <a:spcAft>
                <a:spcPct val="0"/>
              </a:spcAft>
            </a:pPr>
            <a:endParaRPr lang="en-GB" altLang="en-US" sz="1400" b="1" dirty="0" smtClean="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stretch>
            <a:fillRect/>
          </a:stretch>
        </p:blipFill>
        <p:spPr>
          <a:xfrm>
            <a:off x="0" y="2800350"/>
            <a:ext cx="728663" cy="4071937"/>
          </a:xfrm>
          <a:prstGeom prst="rect">
            <a:avLst/>
          </a:prstGeom>
        </p:spPr>
      </p:pic>
      <p:pic>
        <p:nvPicPr>
          <p:cNvPr id="17" name="Picture 16"/>
          <p:cNvPicPr>
            <a:picLocks noChangeAspect="1"/>
          </p:cNvPicPr>
          <p:nvPr/>
        </p:nvPicPr>
        <p:blipFill>
          <a:blip r:embed="rId6"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378745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566"/>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Llesiant a’r Côd </a:t>
            </a:r>
            <a:br>
              <a:rPr lang="en-GB" sz="4200" b="1" u="sng" dirty="0" smtClean="0">
                <a:solidFill>
                  <a:srgbClr val="ED1E87"/>
                </a:solidFill>
                <a:latin typeface="Arial"/>
                <a:cs typeface="Arial"/>
              </a:rPr>
            </a:br>
            <a:endParaRPr lang="en-GB" sz="4200" b="1" u="sng" dirty="0">
              <a:solidFill>
                <a:srgbClr val="ED1E87"/>
              </a:solidFill>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773" y="22286"/>
            <a:ext cx="1410779" cy="1227011"/>
          </a:xfrm>
          <a:prstGeom prst="rect">
            <a:avLst/>
          </a:prstGeom>
        </p:spPr>
      </p:pic>
      <p:sp>
        <p:nvSpPr>
          <p:cNvPr id="8" name="Rectangle 1"/>
          <p:cNvSpPr>
            <a:spLocks noChangeArrowheads="1"/>
          </p:cNvSpPr>
          <p:nvPr/>
        </p:nvSpPr>
        <p:spPr bwMode="auto">
          <a:xfrm>
            <a:off x="1161312" y="2489944"/>
            <a:ext cx="7449548" cy="3677930"/>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Gweithgaredd dysgu </a:t>
            </a:r>
            <a:endParaRPr lang="en-GB" sz="2400" b="1" u="sng" dirty="0">
              <a:solidFill>
                <a:srgbClr val="ED1E87"/>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b="1" dirty="0" smtClean="0">
                <a:solidFill>
                  <a:srgbClr val="ED1E87"/>
                </a:solidFill>
                <a:latin typeface="Arial"/>
                <a:cs typeface="Arial"/>
              </a:rPr>
              <a:t>a.) </a:t>
            </a:r>
            <a:r>
              <a:rPr lang="en-GB" sz="2400" dirty="0" smtClean="0">
                <a:solidFill>
                  <a:srgbClr val="595959"/>
                </a:solidFill>
                <a:latin typeface="Arial"/>
                <a:cs typeface="Arial"/>
              </a:rPr>
              <a:t>Nodwch ddatganiadau’r Côd sy’n adlewyrchu’ch dealltwriaeth o ymarfer sy’n </a:t>
            </a:r>
            <a:r>
              <a:rPr lang="en-GB" sz="2400" dirty="0" smtClean="0">
                <a:solidFill>
                  <a:srgbClr val="595959"/>
                </a:solidFill>
                <a:latin typeface="Arial"/>
                <a:cs typeface="Arial"/>
              </a:rPr>
              <a:t/>
            </a:r>
            <a:br>
              <a:rPr lang="en-GB" sz="2400" dirty="0" smtClean="0">
                <a:solidFill>
                  <a:srgbClr val="595959"/>
                </a:solidFill>
                <a:latin typeface="Arial"/>
                <a:cs typeface="Arial"/>
              </a:rPr>
            </a:br>
            <a:r>
              <a:rPr lang="en-GB" sz="2400" dirty="0" smtClean="0">
                <a:solidFill>
                  <a:srgbClr val="595959"/>
                </a:solidFill>
                <a:latin typeface="Arial"/>
                <a:cs typeface="Arial"/>
              </a:rPr>
              <a:t>cefnogi </a:t>
            </a:r>
            <a:r>
              <a:rPr lang="en-GB" sz="2400" dirty="0" smtClean="0">
                <a:solidFill>
                  <a:srgbClr val="595959"/>
                </a:solidFill>
                <a:latin typeface="Arial"/>
                <a:cs typeface="Arial"/>
              </a:rPr>
              <a:t>llesiant unigolion</a:t>
            </a:r>
          </a:p>
          <a:p>
            <a:pPr marL="450850" defTabSz="914377" eaLnBrk="0" fontAlgn="base" hangingPunct="0">
              <a:spcBef>
                <a:spcPct val="0"/>
              </a:spcBef>
              <a:spcAft>
                <a:spcPct val="0"/>
              </a:spcAft>
            </a:pPr>
            <a:endParaRPr lang="en-GB" sz="2200" dirty="0">
              <a:solidFill>
                <a:srgbClr val="595959"/>
              </a:solidFill>
              <a:latin typeface="Arial"/>
              <a:cs typeface="Arial"/>
            </a:endParaRPr>
          </a:p>
          <a:p>
            <a:pPr marL="450850" defTabSz="914377" eaLnBrk="0" fontAlgn="base" hangingPunct="0">
              <a:spcBef>
                <a:spcPct val="0"/>
              </a:spcBef>
              <a:spcAft>
                <a:spcPct val="0"/>
              </a:spcAft>
            </a:pPr>
            <a:r>
              <a:rPr lang="en-GB" sz="2400" b="1" dirty="0" smtClean="0">
                <a:solidFill>
                  <a:srgbClr val="ED1E87"/>
                </a:solidFill>
                <a:latin typeface="Arial"/>
                <a:cs typeface="Arial"/>
              </a:rPr>
              <a:t>b.)</a:t>
            </a:r>
            <a:r>
              <a:rPr lang="en-GB" sz="2400" dirty="0" smtClean="0">
                <a:solidFill>
                  <a:srgbClr val="595959"/>
                </a:solidFill>
                <a:latin typeface="Arial"/>
                <a:cs typeface="Arial"/>
              </a:rPr>
              <a:t> Dewiswch un o’r datganiadau rydych </a:t>
            </a:r>
            <a:br>
              <a:rPr lang="en-GB" sz="2400" dirty="0" smtClean="0">
                <a:solidFill>
                  <a:srgbClr val="595959"/>
                </a:solidFill>
                <a:latin typeface="Arial"/>
                <a:cs typeface="Arial"/>
              </a:rPr>
            </a:br>
            <a:r>
              <a:rPr lang="en-GB" sz="2400" dirty="0" smtClean="0">
                <a:solidFill>
                  <a:srgbClr val="595959"/>
                </a:solidFill>
                <a:latin typeface="Arial"/>
                <a:cs typeface="Arial"/>
              </a:rPr>
              <a:t>wedi’u nodi a rhowch enghraifft o’r ffordd </a:t>
            </a:r>
            <a:br>
              <a:rPr lang="en-GB" sz="2400" dirty="0" smtClean="0">
                <a:solidFill>
                  <a:srgbClr val="595959"/>
                </a:solidFill>
                <a:latin typeface="Arial"/>
                <a:cs typeface="Arial"/>
              </a:rPr>
            </a:br>
            <a:r>
              <a:rPr lang="en-GB" sz="2400" dirty="0" smtClean="0">
                <a:solidFill>
                  <a:srgbClr val="595959"/>
                </a:solidFill>
                <a:latin typeface="Arial"/>
                <a:cs typeface="Arial"/>
              </a:rPr>
              <a:t>rydych chi’n gweithio er mwyn cynnal hyn</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stretch>
            <a:fillRect/>
          </a:stretch>
        </p:blipFill>
        <p:spPr>
          <a:xfrm>
            <a:off x="0" y="1645257"/>
            <a:ext cx="1128713" cy="5227031"/>
          </a:xfrm>
          <a:prstGeom prst="rect">
            <a:avLst/>
          </a:prstGeom>
        </p:spPr>
      </p:pic>
      <p:pic>
        <p:nvPicPr>
          <p:cNvPr id="13" name="Picture 12"/>
          <p:cNvPicPr>
            <a:picLocks noChangeAspect="1"/>
          </p:cNvPicPr>
          <p:nvPr/>
        </p:nvPicPr>
        <p:blipFill>
          <a:blip r:embed="rId5"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154268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30548" y="2986766"/>
            <a:ext cx="7167708" cy="3046988"/>
          </a:xfrm>
          <a:prstGeom prst="rect">
            <a:avLst/>
          </a:prstGeom>
          <a:noFill/>
        </p:spPr>
        <p:txBody>
          <a:bodyPr wrap="square" rtlCol="0">
            <a:spAutoFit/>
          </a:bodyPr>
          <a:lstStyle/>
          <a:p>
            <a:r>
              <a:rPr lang="en-GB" sz="2200" dirty="0" smtClean="0">
                <a:solidFill>
                  <a:srgbClr val="595959"/>
                </a:solidFill>
                <a:latin typeface="Arial"/>
                <a:cs typeface="Arial"/>
              </a:rPr>
              <a:t>Beth yw cydgynhyrchu?  </a:t>
            </a:r>
            <a:endParaRPr lang="en-GB" sz="2200" dirty="0">
              <a:solidFill>
                <a:srgbClr val="595959"/>
              </a:solidFill>
              <a:latin typeface="Arial"/>
              <a:cs typeface="Arial"/>
            </a:endParaRPr>
          </a:p>
          <a:p>
            <a:endParaRPr lang="en-GB" sz="1600" b="1" dirty="0">
              <a:latin typeface="Arial" panose="020B0604020202020204" pitchFamily="34" charset="0"/>
              <a:cs typeface="Arial" panose="020B0604020202020204" pitchFamily="34" charset="0"/>
            </a:endParaRPr>
          </a:p>
          <a:p>
            <a:r>
              <a:rPr lang="en-GB" sz="2200" i="1" dirty="0">
                <a:solidFill>
                  <a:srgbClr val="595959"/>
                </a:solidFill>
                <a:latin typeface="Arial"/>
                <a:cs typeface="Arial"/>
              </a:rPr>
              <a:t>“Co-production is a relationship where professionals </a:t>
            </a:r>
            <a:r>
              <a:rPr lang="en-GB" sz="2200" i="1" dirty="0" smtClean="0">
                <a:solidFill>
                  <a:srgbClr val="595959"/>
                </a:solidFill>
                <a:latin typeface="Arial"/>
                <a:cs typeface="Arial"/>
              </a:rPr>
              <a:t/>
            </a:r>
            <a:br>
              <a:rPr lang="en-GB" sz="2200" i="1" dirty="0" smtClean="0">
                <a:solidFill>
                  <a:srgbClr val="595959"/>
                </a:solidFill>
                <a:latin typeface="Arial"/>
                <a:cs typeface="Arial"/>
              </a:rPr>
            </a:br>
            <a:r>
              <a:rPr lang="en-GB" sz="2200" i="1" dirty="0" smtClean="0">
                <a:solidFill>
                  <a:srgbClr val="595959"/>
                </a:solidFill>
                <a:latin typeface="Arial"/>
                <a:cs typeface="Arial"/>
              </a:rPr>
              <a:t>and </a:t>
            </a:r>
            <a:r>
              <a:rPr lang="en-GB" sz="2200" i="1" dirty="0">
                <a:solidFill>
                  <a:srgbClr val="595959"/>
                </a:solidFill>
                <a:latin typeface="Arial"/>
                <a:cs typeface="Arial"/>
              </a:rPr>
              <a:t>citizens share power to plan and deliver support </a:t>
            </a:r>
            <a:r>
              <a:rPr lang="en-GB" sz="2200" i="1" dirty="0" smtClean="0">
                <a:solidFill>
                  <a:srgbClr val="595959"/>
                </a:solidFill>
                <a:latin typeface="Arial"/>
                <a:cs typeface="Arial"/>
              </a:rPr>
              <a:t>–</a:t>
            </a:r>
          </a:p>
          <a:p>
            <a:r>
              <a:rPr lang="en-GB" sz="2200" i="1" dirty="0" smtClean="0">
                <a:solidFill>
                  <a:srgbClr val="595959"/>
                </a:solidFill>
                <a:latin typeface="Arial"/>
                <a:cs typeface="Arial"/>
              </a:rPr>
              <a:t>together</a:t>
            </a:r>
            <a:r>
              <a:rPr lang="en-GB" sz="2200" i="1" dirty="0">
                <a:solidFill>
                  <a:srgbClr val="595959"/>
                </a:solidFill>
                <a:latin typeface="Arial"/>
                <a:cs typeface="Arial"/>
              </a:rPr>
              <a:t>, recognising that both have vital contributions to make in order to improve quality of life for people </a:t>
            </a:r>
            <a:r>
              <a:rPr lang="en-GB" sz="2200" i="1" dirty="0" smtClean="0">
                <a:solidFill>
                  <a:srgbClr val="595959"/>
                </a:solidFill>
                <a:latin typeface="Arial"/>
                <a:cs typeface="Arial"/>
              </a:rPr>
              <a:t/>
            </a:r>
            <a:br>
              <a:rPr lang="en-GB" sz="2200" i="1" dirty="0" smtClean="0">
                <a:solidFill>
                  <a:srgbClr val="595959"/>
                </a:solidFill>
                <a:latin typeface="Arial"/>
                <a:cs typeface="Arial"/>
              </a:rPr>
            </a:br>
            <a:r>
              <a:rPr lang="en-GB" sz="2200" i="1" dirty="0" smtClean="0">
                <a:solidFill>
                  <a:srgbClr val="595959"/>
                </a:solidFill>
                <a:latin typeface="Arial"/>
                <a:cs typeface="Arial"/>
              </a:rPr>
              <a:t>and communities.”</a:t>
            </a:r>
            <a:endParaRPr lang="en-GB" sz="2200" i="1" dirty="0">
              <a:solidFill>
                <a:srgbClr val="595959"/>
              </a:solidFill>
              <a:latin typeface="Arial"/>
              <a:cs typeface="Arial"/>
            </a:endParaRPr>
          </a:p>
          <a:p>
            <a:pPr algn="ctr"/>
            <a:r>
              <a:rPr lang="en-GB" sz="2200" i="1" dirty="0" smtClean="0">
                <a:solidFill>
                  <a:srgbClr val="595959"/>
                </a:solidFill>
                <a:latin typeface="Arial"/>
                <a:cs typeface="Arial"/>
              </a:rPr>
              <a:t>          	      	        – </a:t>
            </a:r>
            <a:r>
              <a:rPr lang="en-GB" sz="2200" dirty="0" smtClean="0">
                <a:solidFill>
                  <a:srgbClr val="595959"/>
                </a:solidFill>
                <a:latin typeface="Arial"/>
                <a:cs typeface="Arial"/>
              </a:rPr>
              <a:t>National </a:t>
            </a:r>
            <a:r>
              <a:rPr lang="en-GB" sz="2200" dirty="0">
                <a:solidFill>
                  <a:srgbClr val="595959"/>
                </a:solidFill>
                <a:latin typeface="Arial"/>
                <a:cs typeface="Arial"/>
              </a:rPr>
              <a:t>Co-production </a:t>
            </a:r>
            <a:r>
              <a:rPr lang="en-GB" sz="2200" dirty="0" smtClean="0">
                <a:solidFill>
                  <a:srgbClr val="595959"/>
                </a:solidFill>
                <a:latin typeface="Arial"/>
                <a:cs typeface="Arial"/>
              </a:rPr>
              <a:t/>
            </a:r>
            <a:br>
              <a:rPr lang="en-GB" sz="2200" dirty="0" smtClean="0">
                <a:solidFill>
                  <a:srgbClr val="595959"/>
                </a:solidFill>
                <a:latin typeface="Arial"/>
                <a:cs typeface="Arial"/>
              </a:rPr>
            </a:br>
            <a:r>
              <a:rPr lang="en-GB" sz="2200" dirty="0" smtClean="0">
                <a:solidFill>
                  <a:srgbClr val="595959"/>
                </a:solidFill>
                <a:latin typeface="Arial"/>
                <a:cs typeface="Arial"/>
              </a:rPr>
              <a:t>		            Critical Friends </a:t>
            </a:r>
            <a:r>
              <a:rPr lang="en-GB" sz="2200" dirty="0">
                <a:solidFill>
                  <a:srgbClr val="595959"/>
                </a:solidFill>
                <a:latin typeface="Arial"/>
                <a:cs typeface="Arial"/>
              </a:rPr>
              <a:t>Group</a:t>
            </a:r>
          </a:p>
        </p:txBody>
      </p:sp>
      <p:sp>
        <p:nvSpPr>
          <p:cNvPr id="7" name="Title 1"/>
          <p:cNvSpPr txBox="1">
            <a:spLocks/>
          </p:cNvSpPr>
          <p:nvPr/>
        </p:nvSpPr>
        <p:spPr>
          <a:xfrm>
            <a:off x="0" y="1343027"/>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85C441"/>
                </a:solidFill>
                <a:latin typeface="Arial"/>
                <a:cs typeface="Arial"/>
              </a:rPr>
              <a:t>Cydgynhyrchu</a:t>
            </a:r>
          </a:p>
        </p:txBody>
      </p:sp>
      <p:sp>
        <p:nvSpPr>
          <p:cNvPr id="8" name="Rectangle 7"/>
          <p:cNvSpPr/>
          <p:nvPr/>
        </p:nvSpPr>
        <p:spPr>
          <a:xfrm>
            <a:off x="300038" y="963623"/>
            <a:ext cx="8443912" cy="461665"/>
          </a:xfrm>
          <a:prstGeom prst="rect">
            <a:avLst/>
          </a:prstGeom>
        </p:spPr>
        <p:txBody>
          <a:bodyPr wrap="square">
            <a:spAutoFit/>
          </a:bodyPr>
          <a:lstStyle/>
          <a:p>
            <a:pPr algn="ctr"/>
            <a:r>
              <a:rPr lang="en-GB" sz="2400" dirty="0" smtClean="0">
                <a:solidFill>
                  <a:srgbClr val="595959"/>
                </a:solidFill>
                <a:latin typeface="Arial"/>
                <a:cs typeface="Arial"/>
              </a:rPr>
              <a:t>Egwyddor</a:t>
            </a:r>
            <a:r>
              <a:rPr lang="en-GB" sz="2000" b="1" dirty="0" smtClean="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4 </a:t>
            </a:r>
            <a:endParaRPr lang="en-GB" sz="2400" dirty="0">
              <a:solidFill>
                <a:srgbClr val="595959"/>
              </a:solidFill>
              <a:latin typeface="Arial"/>
              <a:cs typeface="Arial"/>
            </a:endParaRPr>
          </a:p>
        </p:txBody>
      </p:sp>
      <p:pic>
        <p:nvPicPr>
          <p:cNvPr id="13" name="Picture 12"/>
          <p:cNvPicPr>
            <a:picLocks noChangeAspect="1"/>
          </p:cNvPicPr>
          <p:nvPr/>
        </p:nvPicPr>
        <p:blipFill>
          <a:blip r:embed="rId3" cstate="print"/>
          <a:stretch>
            <a:fillRect/>
          </a:stretch>
        </p:blipFill>
        <p:spPr>
          <a:xfrm>
            <a:off x="0" y="1645257"/>
            <a:ext cx="1937346" cy="5227031"/>
          </a:xfrm>
          <a:prstGeom prst="rect">
            <a:avLst/>
          </a:prstGeom>
        </p:spPr>
      </p:pic>
      <p:pic>
        <p:nvPicPr>
          <p:cNvPr id="14" name="Picture 13"/>
          <p:cNvPicPr>
            <a:picLocks noChangeAspect="1"/>
          </p:cNvPicPr>
          <p:nvPr/>
        </p:nvPicPr>
        <p:blipFill>
          <a:blip r:embed="rId4"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3193322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57139"/>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u="sng" dirty="0" smtClean="0">
                <a:solidFill>
                  <a:srgbClr val="85C441"/>
                </a:solidFill>
                <a:latin typeface="Arial"/>
                <a:cs typeface="Arial"/>
              </a:rPr>
              <a:t>Cydgynhyrchu</a:t>
            </a:r>
          </a:p>
        </p:txBody>
      </p:sp>
      <p:sp>
        <p:nvSpPr>
          <p:cNvPr id="8" name="Rectangle 1"/>
          <p:cNvSpPr>
            <a:spLocks noChangeArrowheads="1"/>
          </p:cNvSpPr>
          <p:nvPr/>
        </p:nvSpPr>
        <p:spPr bwMode="auto">
          <a:xfrm>
            <a:off x="1004158" y="1755704"/>
            <a:ext cx="7449548" cy="5032147"/>
          </a:xfrm>
          <a:prstGeom prst="rect">
            <a:avLst/>
          </a:prstGeom>
          <a:noFill/>
          <a:ln w="9525" cmpd="dbl">
            <a:solidFill>
              <a:srgbClr val="85C4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85C441"/>
              </a:solidFill>
              <a:latin typeface="Arial"/>
              <a:cs typeface="Arial"/>
            </a:endParaRPr>
          </a:p>
          <a:p>
            <a:pPr marL="450850" defTabSz="914377" eaLnBrk="0" fontAlgn="base" hangingPunct="0">
              <a:spcBef>
                <a:spcPct val="0"/>
              </a:spcBef>
              <a:spcAft>
                <a:spcPct val="0"/>
              </a:spcAft>
            </a:pPr>
            <a:r>
              <a:rPr lang="en-GB" sz="2400" b="1" u="sng" dirty="0" smtClean="0">
                <a:solidFill>
                  <a:srgbClr val="85C441"/>
                </a:solidFill>
                <a:latin typeface="Arial"/>
                <a:cs typeface="Arial"/>
              </a:rPr>
              <a:t>Gweithgaredd dysgu </a:t>
            </a:r>
            <a:endParaRPr lang="en-GB" sz="2400" b="1" u="sng" dirty="0">
              <a:solidFill>
                <a:srgbClr val="85C441"/>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Astudiaeth achos – stori John</a:t>
            </a:r>
            <a:r>
              <a:rPr lang="en-GB" sz="2400" dirty="0">
                <a:solidFill>
                  <a:srgbClr val="595959"/>
                </a:solidFill>
                <a:latin typeface="Arial"/>
                <a:cs typeface="Arial"/>
              </a:rPr>
              <a:t/>
            </a:r>
            <a:br>
              <a:rPr lang="en-GB" sz="2400" dirty="0">
                <a:solidFill>
                  <a:srgbClr val="595959"/>
                </a:solidFill>
                <a:latin typeface="Arial"/>
                <a:cs typeface="Arial"/>
              </a:rPr>
            </a:br>
            <a:r>
              <a:rPr lang="en-GB" sz="2400" dirty="0" smtClean="0">
                <a:solidFill>
                  <a:srgbClr val="595959"/>
                </a:solidFill>
                <a:latin typeface="Arial"/>
                <a:cs typeface="Arial"/>
              </a:rPr>
              <a:t>Pwysigrwydd gweithio gydag unigolion er mwyn sicrhau canlyniadau cadarnhaol </a:t>
            </a:r>
          </a:p>
          <a:p>
            <a:pPr marL="342900" indent="-342900">
              <a:buClr>
                <a:srgbClr val="85C441"/>
              </a:buClr>
              <a:buFont typeface="Arial" panose="020B0604020202020204" pitchFamily="34" charset="0"/>
              <a:buChar char="•"/>
            </a:pPr>
            <a:endParaRPr lang="en-GB" sz="2400" b="1" dirty="0">
              <a:solidFill>
                <a:srgbClr val="595959"/>
              </a:solidFill>
              <a:latin typeface="Arial"/>
              <a:cs typeface="Arial"/>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Cynllunio ar gyfer y Dyfodol: Cyngor Bwrdeistref Sirol Conwy </a:t>
            </a:r>
            <a:r>
              <a:rPr lang="en-GB" sz="2400" dirty="0">
                <a:solidFill>
                  <a:srgbClr val="595959"/>
                </a:solidFill>
                <a:latin typeface="Arial"/>
                <a:cs typeface="Arial"/>
              </a:rPr>
              <a:t>–</a:t>
            </a:r>
            <a:r>
              <a:rPr lang="en-GB" sz="2400" dirty="0" smtClean="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3"/>
              </a:rPr>
              <a:t>ffilm</a:t>
            </a: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Cyfle Cymru – </a:t>
            </a:r>
            <a:r>
              <a:rPr lang="en-GB" sz="2400" b="1" dirty="0" smtClean="0">
                <a:latin typeface="Arial" panose="020B0604020202020204" pitchFamily="34" charset="0"/>
                <a:cs typeface="Arial" panose="020B0604020202020204" pitchFamily="34" charset="0"/>
                <a:hlinkClick r:id="rId4"/>
              </a:rPr>
              <a:t>ffilm</a:t>
            </a: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Mae’r hyn sy’n bwysig i chi yn bwysig i ni, </a:t>
            </a:r>
            <a:br>
              <a:rPr lang="en-GB" sz="2400" dirty="0" smtClean="0">
                <a:solidFill>
                  <a:srgbClr val="595959"/>
                </a:solidFill>
                <a:latin typeface="Arial"/>
                <a:cs typeface="Arial"/>
              </a:rPr>
            </a:br>
            <a:r>
              <a:rPr lang="en-GB" sz="2400" dirty="0" smtClean="0">
                <a:solidFill>
                  <a:srgbClr val="595959"/>
                </a:solidFill>
                <a:latin typeface="Arial"/>
                <a:cs typeface="Arial"/>
              </a:rPr>
              <a:t>hefyd – </a:t>
            </a:r>
            <a:r>
              <a:rPr lang="en-GB" sz="2400" b="1" dirty="0" smtClean="0">
                <a:latin typeface="Arial" panose="020B0604020202020204" pitchFamily="34" charset="0"/>
                <a:cs typeface="Arial" panose="020B0604020202020204" pitchFamily="34" charset="0"/>
                <a:hlinkClick r:id="rId5"/>
              </a:rPr>
              <a:t>ffilm</a:t>
            </a:r>
            <a:endParaRPr lang="en-GB" sz="2400" b="1" dirty="0" smtClean="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altLang="en-US" sz="1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cstate="print"/>
          <a:stretch>
            <a:fillRect/>
          </a:stretch>
        </p:blipFill>
        <p:spPr>
          <a:xfrm>
            <a:off x="7500939" y="3534003"/>
            <a:ext cx="1643062" cy="3338285"/>
          </a:xfrm>
          <a:prstGeom prst="rect">
            <a:avLst/>
          </a:prstGeom>
        </p:spPr>
      </p:pic>
      <p:pic>
        <p:nvPicPr>
          <p:cNvPr id="13" name="Picture 12"/>
          <p:cNvPicPr>
            <a:picLocks noChangeAspect="1"/>
          </p:cNvPicPr>
          <p:nvPr/>
        </p:nvPicPr>
        <p:blipFill>
          <a:blip r:embed="rId7" cstate="print"/>
          <a:stretch>
            <a:fillRect/>
          </a:stretch>
        </p:blipFill>
        <p:spPr>
          <a:xfrm>
            <a:off x="0" y="3041728"/>
            <a:ext cx="1414463" cy="3816272"/>
          </a:xfrm>
          <a:prstGeom prst="rect">
            <a:avLst/>
          </a:prstGeom>
        </p:spPr>
      </p:pic>
    </p:spTree>
    <p:extLst>
      <p:ext uri="{BB962C8B-B14F-4D97-AF65-F5344CB8AC3E}">
        <p14:creationId xmlns:p14="http://schemas.microsoft.com/office/powerpoint/2010/main" val="2897582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43027"/>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FDC536"/>
                </a:solidFill>
                <a:latin typeface="Arial"/>
                <a:cs typeface="Arial"/>
              </a:rPr>
              <a:t>Aml-asiantaeth</a:t>
            </a:r>
          </a:p>
        </p:txBody>
      </p:sp>
      <p:sp>
        <p:nvSpPr>
          <p:cNvPr id="9" name="Rectangle 8"/>
          <p:cNvSpPr/>
          <p:nvPr/>
        </p:nvSpPr>
        <p:spPr>
          <a:xfrm>
            <a:off x="300038" y="963623"/>
            <a:ext cx="8443912" cy="461665"/>
          </a:xfrm>
          <a:prstGeom prst="rect">
            <a:avLst/>
          </a:prstGeom>
        </p:spPr>
        <p:txBody>
          <a:bodyPr wrap="square">
            <a:spAutoFit/>
          </a:bodyPr>
          <a:lstStyle/>
          <a:p>
            <a:pPr algn="ctr"/>
            <a:r>
              <a:rPr lang="en-GB" sz="2400" dirty="0" smtClean="0">
                <a:solidFill>
                  <a:srgbClr val="595959"/>
                </a:solidFill>
                <a:latin typeface="Arial"/>
                <a:cs typeface="Arial"/>
              </a:rPr>
              <a:t>Egwyddor</a:t>
            </a:r>
            <a:r>
              <a:rPr lang="en-GB" sz="2000" b="1" dirty="0" smtClean="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5 </a:t>
            </a:r>
            <a:endParaRPr lang="en-GB" sz="2400" dirty="0">
              <a:solidFill>
                <a:srgbClr val="595959"/>
              </a:solidFill>
              <a:latin typeface="Arial"/>
              <a:cs typeface="Arial"/>
            </a:endParaRPr>
          </a:p>
        </p:txBody>
      </p:sp>
      <p:sp>
        <p:nvSpPr>
          <p:cNvPr id="10" name="Rectangle 1"/>
          <p:cNvSpPr>
            <a:spLocks noChangeArrowheads="1"/>
          </p:cNvSpPr>
          <p:nvPr/>
        </p:nvSpPr>
        <p:spPr bwMode="auto">
          <a:xfrm>
            <a:off x="1104410" y="2919057"/>
            <a:ext cx="7449548" cy="3708708"/>
          </a:xfrm>
          <a:prstGeom prst="rect">
            <a:avLst/>
          </a:prstGeom>
          <a:noFill/>
          <a:ln w="9525" cmpd="dbl">
            <a:solidFill>
              <a:srgbClr val="FDC5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0850" defTabSz="914377" eaLnBrk="0" fontAlgn="base" hangingPunct="0">
              <a:spcBef>
                <a:spcPct val="0"/>
              </a:spcBef>
              <a:spcAft>
                <a:spcPct val="0"/>
              </a:spcAft>
            </a:pPr>
            <a:r>
              <a:rPr lang="en-GB" sz="2400" b="1" u="sng" dirty="0" smtClean="0">
                <a:solidFill>
                  <a:srgbClr val="FDC536"/>
                </a:solidFill>
                <a:latin typeface="Arial"/>
                <a:cs typeface="Arial"/>
              </a:rPr>
              <a:t>Gweithgaredd dysgu </a:t>
            </a:r>
            <a:endParaRPr lang="en-GB" sz="2400" b="1" u="sng" dirty="0">
              <a:solidFill>
                <a:srgbClr val="FDC536"/>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smtClean="0">
                <a:solidFill>
                  <a:srgbClr val="595959"/>
                </a:solidFill>
                <a:latin typeface="Arial"/>
                <a:cs typeface="Arial"/>
              </a:rPr>
              <a:t>Grŵp cymuned ystyriol o ddementia yn Aberhonddu – </a:t>
            </a:r>
            <a:r>
              <a:rPr lang="en-GB" sz="2400" b="1" dirty="0" smtClean="0">
                <a:latin typeface="Arial" panose="020B0604020202020204" pitchFamily="34" charset="0"/>
                <a:cs typeface="Arial" panose="020B0604020202020204" pitchFamily="34" charset="0"/>
                <a:hlinkClick r:id="rId3"/>
              </a:rPr>
              <a:t>ffilm</a:t>
            </a:r>
            <a:endParaRPr lang="en-GB" sz="2400" b="1"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b="1" dirty="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a:solidFill>
                  <a:srgbClr val="595959"/>
                </a:solidFill>
                <a:latin typeface="Arial"/>
                <a:cs typeface="Arial"/>
              </a:rPr>
              <a:t>Caught in Traffick – </a:t>
            </a:r>
            <a:r>
              <a:rPr lang="en-GB" sz="2400" b="1" u="sng" dirty="0" smtClean="0">
                <a:solidFill>
                  <a:schemeClr val="accent1">
                    <a:lumMod val="75000"/>
                  </a:schemeClr>
                </a:solidFill>
                <a:latin typeface="Arial" panose="020B0604020202020204" pitchFamily="34" charset="0"/>
                <a:cs typeface="Arial" panose="020B0604020202020204" pitchFamily="34" charset="0"/>
                <a:hlinkClick r:id="rId4"/>
              </a:rPr>
              <a:t>cyflwyniad i’r </a:t>
            </a:r>
            <a:r>
              <a:rPr lang="en-GB" sz="2400" b="1" u="sng" dirty="0" smtClean="0">
                <a:solidFill>
                  <a:schemeClr val="accent1">
                    <a:lumMod val="75000"/>
                  </a:schemeClr>
                </a:solidFill>
                <a:latin typeface="Arial" panose="020B0604020202020204" pitchFamily="34" charset="0"/>
                <a:cs typeface="Arial" panose="020B0604020202020204" pitchFamily="34" charset="0"/>
                <a:hlinkClick r:id="rId4"/>
              </a:rPr>
              <a:t>ffilm</a:t>
            </a:r>
            <a:r>
              <a:rPr lang="en-GB" sz="2400" dirty="0" smtClean="0">
                <a:latin typeface="Arial" panose="020B0604020202020204" pitchFamily="34" charset="0"/>
                <a:cs typeface="Arial" panose="020B0604020202020204" pitchFamily="34" charset="0"/>
              </a:rPr>
              <a:t> a’r </a:t>
            </a:r>
            <a:r>
              <a:rPr lang="en-GB" sz="2400" b="1" u="sng" dirty="0" smtClean="0">
                <a:solidFill>
                  <a:schemeClr val="accent1">
                    <a:lumMod val="75000"/>
                  </a:schemeClr>
                </a:solidFill>
                <a:latin typeface="Arial" panose="020B0604020202020204" pitchFamily="34" charset="0"/>
                <a:cs typeface="Arial" panose="020B0604020202020204" pitchFamily="34" charset="0"/>
                <a:hlinkClick r:id="rId5"/>
              </a:rPr>
              <a:t>ffilm</a:t>
            </a:r>
            <a:r>
              <a:rPr lang="en-GB" sz="2400" u="sng" dirty="0" smtClean="0">
                <a:solidFill>
                  <a:schemeClr val="accent1">
                    <a:lumMod val="75000"/>
                  </a:schemeClr>
                </a:solidFill>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a:r>
            <a:br>
              <a:rPr lang="en-GB" sz="2400" b="1" dirty="0" smtClean="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smtClean="0">
                <a:solidFill>
                  <a:srgbClr val="595959"/>
                </a:solidFill>
                <a:latin typeface="Arial"/>
                <a:cs typeface="Arial"/>
              </a:rPr>
              <a:t>Tîm Integredig Gŵyr (</a:t>
            </a:r>
            <a:r>
              <a:rPr lang="en-GB" sz="2400" dirty="0">
                <a:solidFill>
                  <a:srgbClr val="595959"/>
                </a:solidFill>
                <a:latin typeface="Arial"/>
                <a:cs typeface="Arial"/>
              </a:rPr>
              <a:t>IGT) – </a:t>
            </a:r>
            <a:r>
              <a:rPr lang="en-GB" sz="2400" dirty="0" smtClean="0">
                <a:solidFill>
                  <a:srgbClr val="595959"/>
                </a:solidFill>
                <a:latin typeface="Arial"/>
                <a:cs typeface="Arial"/>
              </a:rPr>
              <a:t>astudiaeth achos </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cstate="print"/>
          <a:stretch>
            <a:fillRect/>
          </a:stretch>
        </p:blipFill>
        <p:spPr>
          <a:xfrm>
            <a:off x="0" y="2533418"/>
            <a:ext cx="1608158" cy="4338870"/>
          </a:xfrm>
          <a:prstGeom prst="rect">
            <a:avLst/>
          </a:prstGeom>
        </p:spPr>
      </p:pic>
      <p:pic>
        <p:nvPicPr>
          <p:cNvPr id="13" name="Picture 12"/>
          <p:cNvPicPr>
            <a:picLocks noChangeAspect="1"/>
          </p:cNvPicPr>
          <p:nvPr/>
        </p:nvPicPr>
        <p:blipFill>
          <a:blip r:embed="rId7" cstate="print"/>
          <a:stretch>
            <a:fillRect/>
          </a:stretch>
        </p:blipFill>
        <p:spPr>
          <a:xfrm>
            <a:off x="7842987" y="4271962"/>
            <a:ext cx="1279847" cy="2600325"/>
          </a:xfrm>
          <a:prstGeom prst="rect">
            <a:avLst/>
          </a:prstGeom>
        </p:spPr>
      </p:pic>
    </p:spTree>
    <p:extLst>
      <p:ext uri="{BB962C8B-B14F-4D97-AF65-F5344CB8AC3E}">
        <p14:creationId xmlns:p14="http://schemas.microsoft.com/office/powerpoint/2010/main" val="330629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104410" y="2289241"/>
            <a:ext cx="7449548" cy="4539704"/>
          </a:xfrm>
          <a:prstGeom prst="rect">
            <a:avLst/>
          </a:prstGeom>
          <a:noFill/>
          <a:ln w="9525" cmpd="dbl">
            <a:solidFill>
              <a:srgbClr val="FDC5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0850" defTabSz="914377" eaLnBrk="0" fontAlgn="base" hangingPunct="0">
              <a:spcBef>
                <a:spcPct val="0"/>
              </a:spcBef>
              <a:spcAft>
                <a:spcPct val="0"/>
              </a:spcAft>
            </a:pPr>
            <a:r>
              <a:rPr lang="en-GB" sz="2200" b="1" u="sng" dirty="0" smtClean="0">
                <a:solidFill>
                  <a:srgbClr val="FDC536"/>
                </a:solidFill>
                <a:latin typeface="Arial"/>
                <a:cs typeface="Arial"/>
              </a:rPr>
              <a:t>Gweithgaredd dysgu </a:t>
            </a:r>
            <a:endParaRPr lang="en-GB" sz="2200" b="1" u="sng" dirty="0">
              <a:solidFill>
                <a:srgbClr val="FDC536"/>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FDC536"/>
              </a:buClr>
              <a:buFont typeface="Arial" panose="020B0604020202020204" pitchFamily="34" charset="0"/>
              <a:buChar char="•"/>
            </a:pPr>
            <a:r>
              <a:rPr lang="en-GB" sz="2200" dirty="0" smtClean="0">
                <a:solidFill>
                  <a:srgbClr val="595959"/>
                </a:solidFill>
                <a:latin typeface="Arial"/>
                <a:cs typeface="Arial"/>
              </a:rPr>
              <a:t>Meddyliwch am y ffordd rydych yn gweithio mewn partneriaeth ar hyn o bryd ag asiantaethau eraill a chymunedau lleol yn eich rôl:</a:t>
            </a:r>
          </a:p>
          <a:p>
            <a:pPr marL="342900" indent="-342900">
              <a:buClr>
                <a:srgbClr val="FDC536"/>
              </a:buClr>
              <a:buFont typeface="Arial" panose="020B0604020202020204" pitchFamily="34" charset="0"/>
              <a:buChar char="•"/>
            </a:pPr>
            <a:endParaRPr lang="en-GB" sz="1400" b="1" dirty="0">
              <a:solidFill>
                <a:srgbClr val="595959"/>
              </a:solidFill>
              <a:latin typeface="Arial"/>
              <a:cs typeface="Arial"/>
            </a:endParaRPr>
          </a:p>
          <a:p>
            <a:pPr lvl="1">
              <a:buClr>
                <a:srgbClr val="FDC536"/>
              </a:buClr>
            </a:pPr>
            <a:r>
              <a:rPr lang="en-GB" sz="2200" b="1" dirty="0" smtClean="0">
                <a:solidFill>
                  <a:srgbClr val="FDC536"/>
                </a:solidFill>
                <a:latin typeface="Arial"/>
                <a:cs typeface="Arial"/>
              </a:rPr>
              <a:t>a.) </a:t>
            </a:r>
            <a:r>
              <a:rPr lang="en-GB" sz="2200" dirty="0" smtClean="0">
                <a:solidFill>
                  <a:srgbClr val="595959"/>
                </a:solidFill>
                <a:latin typeface="Arial"/>
                <a:cs typeface="Arial"/>
              </a:rPr>
              <a:t>Gyda phwy rydych chi’n cydweithio a beth ydych </a:t>
            </a:r>
            <a:br>
              <a:rPr lang="en-GB" sz="2200" dirty="0" smtClean="0">
                <a:solidFill>
                  <a:srgbClr val="595959"/>
                </a:solidFill>
                <a:latin typeface="Arial"/>
                <a:cs typeface="Arial"/>
              </a:rPr>
            </a:br>
            <a:r>
              <a:rPr lang="en-GB" sz="2200" dirty="0" smtClean="0">
                <a:solidFill>
                  <a:srgbClr val="595959"/>
                </a:solidFill>
                <a:latin typeface="Arial"/>
                <a:cs typeface="Arial"/>
              </a:rPr>
              <a:t>yn gobeithio’i gyflawni?</a:t>
            </a:r>
          </a:p>
          <a:p>
            <a:pPr lvl="1">
              <a:buClr>
                <a:srgbClr val="FDC536"/>
              </a:buClr>
            </a:pPr>
            <a:r>
              <a:rPr lang="en-GB" sz="2200" b="1" dirty="0" smtClean="0">
                <a:solidFill>
                  <a:srgbClr val="FDC536"/>
                </a:solidFill>
                <a:latin typeface="Arial"/>
                <a:cs typeface="Arial"/>
              </a:rPr>
              <a:t>b.) </a:t>
            </a:r>
            <a:r>
              <a:rPr lang="en-GB" sz="2200" dirty="0" smtClean="0">
                <a:solidFill>
                  <a:srgbClr val="595959"/>
                </a:solidFill>
                <a:latin typeface="Arial"/>
                <a:cs typeface="Arial"/>
              </a:rPr>
              <a:t>Oes unrhyw unigolion eraill yn eich cymuned </a:t>
            </a:r>
            <a:br>
              <a:rPr lang="en-GB" sz="2200" dirty="0" smtClean="0">
                <a:solidFill>
                  <a:srgbClr val="595959"/>
                </a:solidFill>
                <a:latin typeface="Arial"/>
                <a:cs typeface="Arial"/>
              </a:rPr>
            </a:br>
            <a:r>
              <a:rPr lang="en-GB" sz="2200" dirty="0" smtClean="0">
                <a:solidFill>
                  <a:srgbClr val="595959"/>
                </a:solidFill>
                <a:latin typeface="Arial"/>
                <a:cs typeface="Arial"/>
              </a:rPr>
              <a:t>leol y gallech chi gydweithio â nhw?</a:t>
            </a:r>
            <a:endParaRPr lang="en-GB" sz="20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200" dirty="0">
              <a:solidFill>
                <a:srgbClr val="595959"/>
              </a:solidFill>
              <a:latin typeface="Arial"/>
              <a:cs typeface="Arial"/>
            </a:endParaRPr>
          </a:p>
          <a:p>
            <a:pPr marL="342900" indent="-342900">
              <a:buClr>
                <a:srgbClr val="FDC536"/>
              </a:buClr>
              <a:buFont typeface="Arial" panose="020B0604020202020204" pitchFamily="34" charset="0"/>
              <a:buChar char="•"/>
            </a:pPr>
            <a:r>
              <a:rPr lang="en-GB" sz="2200" dirty="0" smtClean="0">
                <a:solidFill>
                  <a:srgbClr val="595959"/>
                </a:solidFill>
                <a:latin typeface="Arial"/>
                <a:cs typeface="Arial"/>
              </a:rPr>
              <a:t>Pa wahaniaeth fyddai hyn yn ei wneud i fywydau’r unigolion rydych chi’n eu cynorthwyo?</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0" y="89056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u="sng" dirty="0" smtClean="0">
                <a:solidFill>
                  <a:srgbClr val="FDC536"/>
                </a:solidFill>
                <a:latin typeface="Arial"/>
                <a:cs typeface="Arial"/>
              </a:rPr>
              <a:t>Gweithio mewn partneriaeth </a:t>
            </a:r>
          </a:p>
        </p:txBody>
      </p:sp>
      <p:pic>
        <p:nvPicPr>
          <p:cNvPr id="12" name="Picture 11"/>
          <p:cNvPicPr>
            <a:picLocks noChangeAspect="1"/>
          </p:cNvPicPr>
          <p:nvPr/>
        </p:nvPicPr>
        <p:blipFill>
          <a:blip r:embed="rId3" cstate="print"/>
          <a:stretch>
            <a:fillRect/>
          </a:stretch>
        </p:blipFill>
        <p:spPr>
          <a:xfrm>
            <a:off x="0" y="2533418"/>
            <a:ext cx="1608158" cy="4338870"/>
          </a:xfrm>
          <a:prstGeom prst="rect">
            <a:avLst/>
          </a:prstGeom>
        </p:spPr>
      </p:pic>
      <p:pic>
        <p:nvPicPr>
          <p:cNvPr id="13" name="Picture 12"/>
          <p:cNvPicPr>
            <a:picLocks noChangeAspect="1"/>
          </p:cNvPicPr>
          <p:nvPr/>
        </p:nvPicPr>
        <p:blipFill>
          <a:blip r:embed="rId4" cstate="print"/>
          <a:stretch>
            <a:fillRect/>
          </a:stretch>
        </p:blipFill>
        <p:spPr>
          <a:xfrm>
            <a:off x="7786689" y="4157578"/>
            <a:ext cx="1336146" cy="2714710"/>
          </a:xfrm>
          <a:prstGeom prst="rect">
            <a:avLst/>
          </a:prstGeom>
        </p:spPr>
      </p:pic>
    </p:spTree>
    <p:extLst>
      <p:ext uri="{BB962C8B-B14F-4D97-AF65-F5344CB8AC3E}">
        <p14:creationId xmlns:p14="http://schemas.microsoft.com/office/powerpoint/2010/main" val="351333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4447"/>
            <a:ext cx="9144000" cy="738664"/>
          </a:xfrm>
          <a:prstGeom prst="rect">
            <a:avLst/>
          </a:prstGeom>
          <a:noFill/>
        </p:spPr>
        <p:txBody>
          <a:bodyPr wrap="square" rtlCol="0">
            <a:spAutoFit/>
          </a:bodyPr>
          <a:lstStyle/>
          <a:p>
            <a:pPr algn="ctr"/>
            <a:r>
              <a:rPr lang="en-GB" sz="4200" b="1" u="sng" dirty="0" smtClean="0">
                <a:solidFill>
                  <a:srgbClr val="36B555"/>
                </a:solidFill>
                <a:latin typeface="Arial"/>
                <a:ea typeface="+mj-ea"/>
                <a:cs typeface="Arial"/>
              </a:rPr>
              <a:t>Beth nesaf?</a:t>
            </a:r>
            <a:endParaRPr lang="en-GB" sz="4200" b="1" u="sng" dirty="0">
              <a:solidFill>
                <a:srgbClr val="36B555"/>
              </a:solidFill>
              <a:latin typeface="Arial"/>
              <a:ea typeface="+mj-ea"/>
              <a:cs typeface="Arial"/>
            </a:endParaRPr>
          </a:p>
        </p:txBody>
      </p:sp>
      <p:sp>
        <p:nvSpPr>
          <p:cNvPr id="8" name="TextBox 7"/>
          <p:cNvSpPr txBox="1"/>
          <p:nvPr/>
        </p:nvSpPr>
        <p:spPr>
          <a:xfrm>
            <a:off x="1284271" y="1694107"/>
            <a:ext cx="6539573" cy="5816977"/>
          </a:xfrm>
          <a:prstGeom prst="rect">
            <a:avLst/>
          </a:prstGeom>
          <a:noFill/>
        </p:spPr>
        <p:txBody>
          <a:bodyPr wrap="square" rtlCol="0">
            <a:spAutoFit/>
          </a:bodyPr>
          <a:lstStyle/>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Dylech gwblhau cynllun gweithredu datblygiad personol ar </a:t>
            </a:r>
            <a:r>
              <a:rPr lang="en-GB" sz="2400" i="1" dirty="0" smtClean="0">
                <a:solidFill>
                  <a:srgbClr val="595959"/>
                </a:solidFill>
                <a:latin typeface="Arial"/>
                <a:cs typeface="Arial"/>
              </a:rPr>
              <a:t>Beth mae’r Ddeddf yn ei olygu i mi?</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Trafodwch â’ch rheolwr llinell a chytuno sut bydd anghenion dysgu a nodir yn cael eu diwallu ac erbyn pryd </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endParaRPr lang="en-GB" sz="2400" dirty="0" smtClean="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Deddf Gwasanaethau Cymdeithasol a Llesiant (Cymru) </a:t>
            </a:r>
            <a:r>
              <a:rPr lang="en-GB" sz="2400" b="1" dirty="0" smtClean="0">
                <a:latin typeface="Arial" panose="020B0604020202020204" pitchFamily="34" charset="0"/>
                <a:cs typeface="Arial" panose="020B0604020202020204" pitchFamily="34" charset="0"/>
                <a:hlinkClick r:id="rId3"/>
              </a:rPr>
              <a:t>Hyb Gwybodaeth a Dysgu</a:t>
            </a:r>
            <a:r>
              <a:rPr lang="en-GB" sz="2400" b="1" dirty="0" smtClean="0">
                <a:latin typeface="Arial" panose="020B0604020202020204" pitchFamily="34" charset="0"/>
                <a:cs typeface="Arial" panose="020B0604020202020204" pitchFamily="34" charset="0"/>
                <a:hlinkClick r:id="rId4"/>
              </a:rPr>
              <a:t> </a:t>
            </a:r>
            <a:endParaRPr lang="en-GB" sz="2400" b="1" dirty="0" smtClean="0">
              <a:latin typeface="Arial" panose="020B0604020202020204" pitchFamily="34" charset="0"/>
              <a:cs typeface="Arial" panose="020B0604020202020204" pitchFamily="34" charset="0"/>
            </a:endParaRPr>
          </a:p>
          <a:p>
            <a:pPr marL="342900" indent="-342900" algn="ctr">
              <a:buClr>
                <a:srgbClr val="36B555"/>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E-bost: </a:t>
            </a:r>
            <a:r>
              <a:rPr lang="en-GB" sz="2400" dirty="0" smtClean="0">
                <a:solidFill>
                  <a:srgbClr val="595959"/>
                </a:solidFill>
                <a:latin typeface="Arial"/>
                <a:cs typeface="Arial"/>
                <a:hlinkClick r:id="rId5"/>
              </a:rPr>
              <a:t>hyb@cgcymru.org.uk</a:t>
            </a:r>
            <a:r>
              <a:rPr lang="en-GB" sz="2400" dirty="0" smtClean="0">
                <a:solidFill>
                  <a:srgbClr val="595959"/>
                </a:solidFill>
                <a:latin typeface="Arial"/>
                <a:cs typeface="Arial"/>
              </a:rPr>
              <a:t> </a:t>
            </a:r>
            <a:endParaRPr lang="en-GB" sz="2400" dirty="0">
              <a:solidFill>
                <a:srgbClr val="595959"/>
              </a:solidFill>
              <a:latin typeface="Arial"/>
              <a:cs typeface="Arial"/>
            </a:endParaRPr>
          </a:p>
          <a:p>
            <a:pPr algn="ctr"/>
            <a:r>
              <a:rPr lang="en-GB" sz="3000" dirty="0" smtClean="0">
                <a:latin typeface="Arial" panose="020B0604020202020204" pitchFamily="34" charset="0"/>
                <a:cs typeface="Arial" panose="020B0604020202020204" pitchFamily="34" charset="0"/>
              </a:rPr>
              <a:t/>
            </a:r>
            <a:br>
              <a:rPr lang="en-GB" sz="3000" dirty="0" smtClean="0">
                <a:latin typeface="Arial" panose="020B0604020202020204" pitchFamily="34" charset="0"/>
                <a:cs typeface="Arial" panose="020B0604020202020204" pitchFamily="34" charset="0"/>
              </a:rPr>
            </a:br>
            <a:endParaRPr lang="en-GB" sz="30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cstate="print"/>
          <a:stretch>
            <a:fillRect/>
          </a:stretch>
        </p:blipFill>
        <p:spPr>
          <a:xfrm>
            <a:off x="0" y="2533418"/>
            <a:ext cx="1608158" cy="4338870"/>
          </a:xfrm>
          <a:prstGeom prst="rect">
            <a:avLst/>
          </a:prstGeom>
        </p:spPr>
      </p:pic>
      <p:pic>
        <p:nvPicPr>
          <p:cNvPr id="7" name="Picture 6"/>
          <p:cNvPicPr>
            <a:picLocks noChangeAspect="1"/>
          </p:cNvPicPr>
          <p:nvPr/>
        </p:nvPicPr>
        <p:blipFill>
          <a:blip r:embed="rId7" cstate="print"/>
          <a:stretch>
            <a:fillRect/>
          </a:stretch>
        </p:blipFill>
        <p:spPr>
          <a:xfrm>
            <a:off x="7786689" y="4157578"/>
            <a:ext cx="1336146" cy="2714710"/>
          </a:xfrm>
          <a:prstGeom prst="rect">
            <a:avLst/>
          </a:prstGeom>
        </p:spPr>
      </p:pic>
    </p:spTree>
    <p:extLst>
      <p:ext uri="{BB962C8B-B14F-4D97-AF65-F5344CB8AC3E}">
        <p14:creationId xmlns:p14="http://schemas.microsoft.com/office/powerpoint/2010/main" val="425569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9" y="491181"/>
            <a:ext cx="9144000" cy="900875"/>
          </a:xfrm>
        </p:spPr>
        <p:txBody>
          <a:bodyPr>
            <a:normAutofit/>
          </a:bodyPr>
          <a:lstStyle/>
          <a:p>
            <a:r>
              <a:rPr lang="en-GB" sz="4200" b="1" u="sng" dirty="0" smtClean="0">
                <a:solidFill>
                  <a:srgbClr val="36B555"/>
                </a:solidFill>
                <a:latin typeface="Arial"/>
                <a:cs typeface="Arial"/>
              </a:rPr>
              <a:t>Amcanion dysgu</a:t>
            </a:r>
            <a:endParaRPr lang="en-GB" sz="4200" b="1" u="sng" dirty="0">
              <a:solidFill>
                <a:srgbClr val="36B555"/>
              </a:solidFill>
              <a:latin typeface="Arial"/>
              <a:cs typeface="Arial"/>
            </a:endParaRPr>
          </a:p>
        </p:txBody>
      </p:sp>
      <p:sp>
        <p:nvSpPr>
          <p:cNvPr id="6" name="Rectangle 1"/>
          <p:cNvSpPr>
            <a:spLocks noChangeArrowheads="1"/>
          </p:cNvSpPr>
          <p:nvPr/>
        </p:nvSpPr>
        <p:spPr bwMode="auto">
          <a:xfrm>
            <a:off x="652964" y="1914109"/>
            <a:ext cx="8056931"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altLang="en-US" sz="2400" dirty="0" smtClean="0">
                <a:solidFill>
                  <a:srgbClr val="595959"/>
                </a:solidFill>
                <a:latin typeface="Arial"/>
                <a:cs typeface="Arial"/>
              </a:rPr>
              <a:t>Bydd yr adnodd dysgu hwn yn eich helpu i:</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a:p>
            <a:pPr marL="908050" lvl="1" indent="-342900" defTabSz="914377" eaLnBrk="0" fontAlgn="base" hangingPunct="0">
              <a:spcBef>
                <a:spcPct val="0"/>
              </a:spcBef>
              <a:spcAft>
                <a:spcPct val="0"/>
              </a:spcAft>
              <a:buClr>
                <a:srgbClr val="36B555"/>
              </a:buClr>
              <a:buFont typeface="Arial" panose="020B0604020202020204" pitchFamily="34" charset="0"/>
              <a:buChar char="•"/>
            </a:pPr>
            <a:r>
              <a:rPr lang="en-GB" altLang="en-US" sz="2400" dirty="0" smtClean="0">
                <a:solidFill>
                  <a:srgbClr val="595959"/>
                </a:solidFill>
                <a:latin typeface="Arial"/>
                <a:cs typeface="Arial"/>
              </a:rPr>
              <a:t>Ddatblygu gwell dealltwriaeth o egwyddorion Deddf Gwasanaethau Cymdeithasol a Llesiant (Cymru) </a:t>
            </a:r>
            <a:endParaRPr lang="en-GB" altLang="en-US" sz="2400" dirty="0">
              <a:solidFill>
                <a:srgbClr val="595959"/>
              </a:solidFill>
              <a:latin typeface="Arial"/>
              <a:cs typeface="Arial"/>
            </a:endParaRPr>
          </a:p>
          <a:p>
            <a:pPr marL="1250950" lvl="1" indent="-342900" defTabSz="914377" eaLnBrk="0" fontAlgn="base" hangingPunct="0">
              <a:spcBef>
                <a:spcPct val="0"/>
              </a:spcBef>
              <a:spcAft>
                <a:spcPct val="0"/>
              </a:spcAft>
              <a:buClr>
                <a:srgbClr val="36B555"/>
              </a:buClr>
              <a:buFont typeface="Arial" panose="020B0604020202020204" pitchFamily="34" charset="0"/>
              <a:buChar char="•"/>
            </a:pPr>
            <a:endParaRPr lang="en-GB" altLang="en-US" sz="2400" b="1" dirty="0" smtClean="0">
              <a:latin typeface="Arial" panose="020B0604020202020204" pitchFamily="34" charset="0"/>
              <a:cs typeface="Arial" panose="020B0604020202020204" pitchFamily="34" charset="0"/>
            </a:endParaRPr>
          </a:p>
          <a:p>
            <a:pPr marL="908050" lvl="1" indent="-342900" defTabSz="914377" eaLnBrk="0" fontAlgn="base" hangingPunct="0">
              <a:spcBef>
                <a:spcPct val="0"/>
              </a:spcBef>
              <a:spcAft>
                <a:spcPct val="0"/>
              </a:spcAft>
              <a:buClr>
                <a:srgbClr val="36B555"/>
              </a:buClr>
              <a:buFont typeface="Arial" panose="020B0604020202020204" pitchFamily="34" charset="0"/>
              <a:buChar char="•"/>
            </a:pPr>
            <a:r>
              <a:rPr lang="en-GB" altLang="en-US" sz="2400" dirty="0" smtClean="0">
                <a:solidFill>
                  <a:srgbClr val="595959"/>
                </a:solidFill>
                <a:latin typeface="Arial"/>
                <a:cs typeface="Arial"/>
              </a:rPr>
              <a:t>Fyfyrio ar sut y gallwch adeiladu ar yr hyn rydych eisoes yn ei wneud a’i wybod er mwyn gwella’r gofal a’r cymorth rydych chi’n ei ddarparu </a:t>
            </a:r>
            <a:endParaRPr lang="en-GB" altLang="en-US" sz="2400" dirty="0">
              <a:solidFill>
                <a:srgbClr val="595959"/>
              </a:solidFill>
              <a:latin typeface="Arial"/>
              <a:cs typeface="Arial"/>
            </a:endParaRPr>
          </a:p>
        </p:txBody>
      </p:sp>
      <p:pic>
        <p:nvPicPr>
          <p:cNvPr id="7" name="Picture 6"/>
          <p:cNvPicPr>
            <a:picLocks noChangeAspect="1"/>
          </p:cNvPicPr>
          <p:nvPr/>
        </p:nvPicPr>
        <p:blipFill>
          <a:blip r:embed="rId3" cstate="print"/>
          <a:stretch>
            <a:fillRect/>
          </a:stretch>
        </p:blipFill>
        <p:spPr>
          <a:xfrm>
            <a:off x="0" y="1630969"/>
            <a:ext cx="1937346" cy="5227031"/>
          </a:xfrm>
          <a:prstGeom prst="rect">
            <a:avLst/>
          </a:prstGeom>
        </p:spPr>
      </p:pic>
      <p:pic>
        <p:nvPicPr>
          <p:cNvPr id="8" name="Picture 7"/>
          <p:cNvPicPr>
            <a:picLocks noChangeAspect="1"/>
          </p:cNvPicPr>
          <p:nvPr/>
        </p:nvPicPr>
        <p:blipFill>
          <a:blip r:embed="rId4" cstate="print"/>
          <a:stretch>
            <a:fillRect/>
          </a:stretch>
        </p:blipFill>
        <p:spPr>
          <a:xfrm>
            <a:off x="7758111" y="4170817"/>
            <a:ext cx="1385889" cy="2815775"/>
          </a:xfrm>
          <a:prstGeom prst="rect">
            <a:avLst/>
          </a:prstGeom>
        </p:spPr>
      </p:pic>
    </p:spTree>
    <p:extLst>
      <p:ext uri="{BB962C8B-B14F-4D97-AF65-F5344CB8AC3E}">
        <p14:creationId xmlns:p14="http://schemas.microsoft.com/office/powerpoint/2010/main" val="386181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noChangeArrowheads="1"/>
          </p:cNvSpPr>
          <p:nvPr/>
        </p:nvSpPr>
        <p:spPr bwMode="auto">
          <a:xfrm>
            <a:off x="2914658" y="4375025"/>
            <a:ext cx="3547246" cy="2510358"/>
          </a:xfrm>
          <a:prstGeom prst="triangle">
            <a:avLst>
              <a:gd name="adj" fmla="val 50000"/>
            </a:avLst>
          </a:prstGeom>
          <a:solidFill>
            <a:srgbClr val="2C9E4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000" b="1" dirty="0" smtClean="0">
                <a:solidFill>
                  <a:srgbClr val="FFFFFF"/>
                </a:solidFill>
                <a:latin typeface="Calibri" pitchFamily="34" charset="0"/>
                <a:ea typeface="Calibri" pitchFamily="34" charset="0"/>
                <a:cs typeface="Times New Roman" pitchFamily="18" charset="0"/>
              </a:rPr>
              <a:t>CANLYNIADAU </a:t>
            </a:r>
            <a:endParaRPr lang="en-US" sz="2000" dirty="0">
              <a:latin typeface="Arial" pitchFamily="34" charset="0"/>
              <a:cs typeface="Arial" pitchFamily="34" charset="0"/>
            </a:endParaRPr>
          </a:p>
        </p:txBody>
      </p:sp>
      <p:sp>
        <p:nvSpPr>
          <p:cNvPr id="16386" name="Rectangle 2"/>
          <p:cNvSpPr>
            <a:spLocks noChangeArrowheads="1"/>
          </p:cNvSpPr>
          <p:nvPr/>
        </p:nvSpPr>
        <p:spPr bwMode="auto">
          <a:xfrm>
            <a:off x="1664078" y="1532669"/>
            <a:ext cx="1409474"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Swyddogaethau </a:t>
            </a:r>
          </a:p>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Cyffredinol </a:t>
            </a:r>
            <a:endParaRPr lang="en-GB" sz="1200" b="1" dirty="0">
              <a:solidFill>
                <a:schemeClr val="bg1"/>
              </a:solidFill>
              <a:latin typeface="Arial" pitchFamily="34" charset="0"/>
              <a:cs typeface="Arial" pitchFamily="34" charset="0"/>
            </a:endParaRPr>
          </a:p>
        </p:txBody>
      </p:sp>
      <p:sp>
        <p:nvSpPr>
          <p:cNvPr id="16387" name="Rectangle 3"/>
          <p:cNvSpPr>
            <a:spLocks noChangeArrowheads="1"/>
          </p:cNvSpPr>
          <p:nvPr/>
        </p:nvSpPr>
        <p:spPr bwMode="auto">
          <a:xfrm flipH="1">
            <a:off x="3159280" y="1532669"/>
            <a:ext cx="1368152"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9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Asesu Anghenion Unigolion </a:t>
            </a:r>
            <a:endParaRPr lang="en-GB" sz="1200" b="1" dirty="0">
              <a:solidFill>
                <a:schemeClr val="bg1"/>
              </a:solidFill>
              <a:latin typeface="Arial" pitchFamily="34" charset="0"/>
              <a:cs typeface="Arial" pitchFamily="34" charset="0"/>
            </a:endParaRPr>
          </a:p>
        </p:txBody>
      </p:sp>
      <p:sp>
        <p:nvSpPr>
          <p:cNvPr id="16388" name="Rectangle 4"/>
          <p:cNvSpPr>
            <a:spLocks noChangeArrowheads="1"/>
          </p:cNvSpPr>
          <p:nvPr/>
        </p:nvSpPr>
        <p:spPr bwMode="auto">
          <a:xfrm>
            <a:off x="4614296" y="1532669"/>
            <a:ext cx="1224136"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Diwallu Anghenion </a:t>
            </a:r>
            <a:endParaRPr lang="en-GB" sz="1200" b="1" dirty="0">
              <a:solidFill>
                <a:schemeClr val="bg1"/>
              </a:solidFill>
              <a:latin typeface="Arial" pitchFamily="34" charset="0"/>
              <a:cs typeface="Arial" pitchFamily="34" charset="0"/>
            </a:endParaRPr>
          </a:p>
        </p:txBody>
      </p:sp>
      <p:sp>
        <p:nvSpPr>
          <p:cNvPr id="16389" name="Rectangle 5"/>
          <p:cNvSpPr>
            <a:spLocks noChangeArrowheads="1"/>
          </p:cNvSpPr>
          <p:nvPr/>
        </p:nvSpPr>
        <p:spPr bwMode="auto">
          <a:xfrm>
            <a:off x="5939584" y="1532669"/>
            <a:ext cx="1224136"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5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Codi Ffioedd ac Asesiadau Ariannol </a:t>
            </a:r>
            <a:endParaRPr lang="en-GB" sz="1200" b="1" dirty="0">
              <a:solidFill>
                <a:schemeClr val="bg1"/>
              </a:solidFill>
              <a:latin typeface="Arial" pitchFamily="34" charset="0"/>
              <a:cs typeface="Arial" pitchFamily="34" charset="0"/>
            </a:endParaRPr>
          </a:p>
        </p:txBody>
      </p:sp>
      <p:sp>
        <p:nvSpPr>
          <p:cNvPr id="16391" name="Rectangle 7"/>
          <p:cNvSpPr>
            <a:spLocks noChangeArrowheads="1"/>
          </p:cNvSpPr>
          <p:nvPr/>
        </p:nvSpPr>
        <p:spPr bwMode="auto">
          <a:xfrm>
            <a:off x="784720" y="2544053"/>
            <a:ext cx="1296144" cy="884947"/>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 </a:t>
            </a:r>
            <a:r>
              <a:rPr lang="en-GB" sz="1200" b="1" dirty="0" smtClean="0">
                <a:solidFill>
                  <a:schemeClr val="bg1"/>
                </a:solidFill>
                <a:latin typeface="Arial" pitchFamily="34" charset="0"/>
                <a:ea typeface="Calibri" pitchFamily="34" charset="0"/>
                <a:cs typeface="Arial" pitchFamily="34" charset="0"/>
              </a:rPr>
              <a:t>   Diogelu</a:t>
            </a:r>
            <a:r>
              <a:rPr lang="en-GB" sz="1200" b="1" dirty="0">
                <a:solidFill>
                  <a:schemeClr val="bg1"/>
                </a:solidFill>
                <a:latin typeface="Arial" pitchFamily="34" charset="0"/>
                <a:ea typeface="Calibri" pitchFamily="34" charset="0"/>
                <a:cs typeface="Arial" pitchFamily="34" charset="0"/>
              </a:rPr>
              <a:t>	</a:t>
            </a:r>
            <a:endParaRPr lang="en-GB" sz="1200" b="1" dirty="0">
              <a:solidFill>
                <a:schemeClr val="bg1"/>
              </a:solidFill>
              <a:latin typeface="Arial" pitchFamily="34" charset="0"/>
              <a:cs typeface="Arial" pitchFamily="34" charset="0"/>
            </a:endParaRPr>
          </a:p>
        </p:txBody>
      </p:sp>
      <p:sp>
        <p:nvSpPr>
          <p:cNvPr id="16392" name="Rectangle 8" descr="Social Services Functions"/>
          <p:cNvSpPr>
            <a:spLocks noChangeArrowheads="1"/>
          </p:cNvSpPr>
          <p:nvPr/>
        </p:nvSpPr>
        <p:spPr bwMode="auto">
          <a:xfrm>
            <a:off x="2166592" y="2544053"/>
            <a:ext cx="1368153" cy="884947"/>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sz="1200" b="1" dirty="0" smtClean="0">
                <a:solidFill>
                  <a:schemeClr val="bg1"/>
                </a:solidFill>
                <a:latin typeface="Arial" pitchFamily="34" charset="0"/>
                <a:cs typeface="Arial" pitchFamily="34" charset="0"/>
              </a:rPr>
              <a:t>Swyddogaethau Gwasanaethau Cymdeithasol </a:t>
            </a:r>
            <a:endParaRPr lang="en-GB" sz="1200" b="1" dirty="0">
              <a:solidFill>
                <a:schemeClr val="bg1"/>
              </a:solidFill>
              <a:latin typeface="Arial" pitchFamily="34" charset="0"/>
              <a:cs typeface="Arial" pitchFamily="34" charset="0"/>
            </a:endParaRPr>
          </a:p>
        </p:txBody>
      </p:sp>
      <p:sp>
        <p:nvSpPr>
          <p:cNvPr id="16393" name="Rectangle 9"/>
          <p:cNvSpPr>
            <a:spLocks noChangeArrowheads="1"/>
          </p:cNvSpPr>
          <p:nvPr/>
        </p:nvSpPr>
        <p:spPr bwMode="auto">
          <a:xfrm>
            <a:off x="3620474" y="2544054"/>
            <a:ext cx="1422079" cy="88494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Cydweithrediad a  Phartneriaeth</a:t>
            </a:r>
            <a:endParaRPr lang="en-GB" sz="1200" b="1" dirty="0">
              <a:solidFill>
                <a:schemeClr val="bg1"/>
              </a:solidFill>
              <a:latin typeface="Arial" pitchFamily="34" charset="0"/>
              <a:cs typeface="Arial" pitchFamily="34" charset="0"/>
            </a:endParaRPr>
          </a:p>
        </p:txBody>
      </p:sp>
      <p:sp>
        <p:nvSpPr>
          <p:cNvPr id="16394" name="Rectangle 10"/>
          <p:cNvSpPr>
            <a:spLocks noChangeArrowheads="1"/>
          </p:cNvSpPr>
          <p:nvPr/>
        </p:nvSpPr>
        <p:spPr bwMode="auto">
          <a:xfrm>
            <a:off x="5132640" y="2544053"/>
            <a:ext cx="1476164" cy="884947"/>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8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Cwynion, Sylwadau a Gwasanaethau Eirioli </a:t>
            </a:r>
            <a:endParaRPr lang="en-GB" sz="1200" b="1" dirty="0">
              <a:solidFill>
                <a:schemeClr val="bg1"/>
              </a:solidFill>
              <a:latin typeface="Arial" pitchFamily="34" charset="0"/>
              <a:cs typeface="Arial" pitchFamily="34" charset="0"/>
            </a:endParaRPr>
          </a:p>
        </p:txBody>
      </p:sp>
      <p:sp>
        <p:nvSpPr>
          <p:cNvPr id="16395" name="Rectangle 11"/>
          <p:cNvSpPr>
            <a:spLocks noChangeArrowheads="1"/>
          </p:cNvSpPr>
          <p:nvPr/>
        </p:nvSpPr>
        <p:spPr bwMode="auto">
          <a:xfrm flipH="1">
            <a:off x="6715677" y="2544054"/>
            <a:ext cx="1368151" cy="884946"/>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Amrywiol a Chyffredinol </a:t>
            </a:r>
            <a:endParaRPr lang="en-GB" sz="1200" b="1" dirty="0">
              <a:solidFill>
                <a:schemeClr val="bg1"/>
              </a:solidFill>
              <a:latin typeface="Arial" pitchFamily="34" charset="0"/>
              <a:cs typeface="Arial" pitchFamily="34" charset="0"/>
            </a:endParaRPr>
          </a:p>
        </p:txBody>
      </p:sp>
      <p:sp>
        <p:nvSpPr>
          <p:cNvPr id="16396" name="Rectangle 12"/>
          <p:cNvSpPr>
            <a:spLocks noChangeArrowheads="1"/>
          </p:cNvSpPr>
          <p:nvPr/>
        </p:nvSpPr>
        <p:spPr bwMode="auto">
          <a:xfrm>
            <a:off x="381251" y="1532669"/>
            <a:ext cx="1197099" cy="799828"/>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Cyflwyniad</a:t>
            </a:r>
            <a:r>
              <a:rPr lang="en-GB" sz="1200" dirty="0">
                <a:solidFill>
                  <a:schemeClr val="bg1"/>
                </a:solidFill>
                <a:latin typeface="Arial" pitchFamily="34" charset="0"/>
                <a:ea typeface="Calibri" pitchFamily="34" charset="0"/>
                <a:cs typeface="Arial" pitchFamily="34" charset="0"/>
              </a:rPr>
              <a:t>	</a:t>
            </a:r>
            <a:endParaRPr lang="en-GB" sz="1200" dirty="0">
              <a:solidFill>
                <a:schemeClr val="bg1"/>
              </a:solidFill>
              <a:latin typeface="Arial" pitchFamily="34" charset="0"/>
              <a:cs typeface="Arial" pitchFamily="34" charset="0"/>
            </a:endParaRPr>
          </a:p>
        </p:txBody>
      </p:sp>
      <p:sp>
        <p:nvSpPr>
          <p:cNvPr id="16397" name="Rectangle 13"/>
          <p:cNvSpPr>
            <a:spLocks noChangeArrowheads="1"/>
          </p:cNvSpPr>
          <p:nvPr/>
        </p:nvSpPr>
        <p:spPr bwMode="auto">
          <a:xfrm>
            <a:off x="3" y="548372"/>
            <a:ext cx="914399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4200" b="1" u="sng" dirty="0" smtClean="0">
                <a:solidFill>
                  <a:srgbClr val="2C9E42"/>
                </a:solidFill>
                <a:latin typeface="Arial" pitchFamily="34" charset="0"/>
                <a:cs typeface="Arial" pitchFamily="34" charset="0"/>
              </a:rPr>
              <a:t>Y Ddeddf</a:t>
            </a:r>
            <a:endParaRPr lang="en-GB" sz="4200" u="sng" dirty="0">
              <a:solidFill>
                <a:srgbClr val="2C9E42"/>
              </a:solidFill>
              <a:latin typeface="Arial" pitchFamily="34" charset="0"/>
              <a:cs typeface="Arial" pitchFamily="34" charset="0"/>
            </a:endParaRPr>
          </a:p>
          <a:p>
            <a:pPr algn="ctr" eaLnBrk="0" fontAlgn="base" hangingPunct="0">
              <a:spcBef>
                <a:spcPct val="0"/>
              </a:spcBef>
              <a:spcAft>
                <a:spcPct val="0"/>
              </a:spcAft>
            </a:pPr>
            <a:endParaRPr lang="en-GB" sz="2400" dirty="0">
              <a:solidFill>
                <a:srgbClr val="2C9E42"/>
              </a:solidFill>
              <a:latin typeface="Arial" pitchFamily="34" charset="0"/>
              <a:cs typeface="Arial" pitchFamily="34" charset="0"/>
            </a:endParaRPr>
          </a:p>
        </p:txBody>
      </p:sp>
      <p:sp>
        <p:nvSpPr>
          <p:cNvPr id="16400" name="Rectangle 16"/>
          <p:cNvSpPr>
            <a:spLocks noChangeArrowheads="1"/>
          </p:cNvSpPr>
          <p:nvPr/>
        </p:nvSpPr>
        <p:spPr bwMode="auto">
          <a:xfrm>
            <a:off x="0" y="465313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088998" algn="l"/>
              </a:tabLst>
            </a:pPr>
            <a:endParaRPr lang="en-GB" sz="1400" b="1" dirty="0">
              <a:solidFill>
                <a:srgbClr val="1F497D"/>
              </a:solidFill>
              <a:latin typeface="Calibri" pitchFamily="34" charset="0"/>
              <a:ea typeface="Calibri" pitchFamily="34" charset="0"/>
              <a:cs typeface="Times New Roman" pitchFamily="18" charset="0"/>
            </a:endParaRPr>
          </a:p>
          <a:p>
            <a:pPr eaLnBrk="0" fontAlgn="base" hangingPunct="0">
              <a:spcBef>
                <a:spcPct val="0"/>
              </a:spcBef>
              <a:spcAft>
                <a:spcPct val="0"/>
              </a:spcAft>
              <a:tabLst>
                <a:tab pos="1088998" algn="l"/>
              </a:tabLst>
            </a:pPr>
            <a:r>
              <a:rPr lang="en-GB" sz="1400" b="1" dirty="0">
                <a:solidFill>
                  <a:srgbClr val="1F497D"/>
                </a:solidFill>
                <a:latin typeface="Calibri" pitchFamily="34" charset="0"/>
                <a:ea typeface="Calibri" pitchFamily="34" charset="0"/>
                <a:cs typeface="Times New Roman" pitchFamily="18" charset="0"/>
              </a:rPr>
              <a:t> </a:t>
            </a:r>
            <a:endParaRPr lang="en-GB" dirty="0">
              <a:latin typeface="Arial" pitchFamily="34" charset="0"/>
              <a:cs typeface="Arial" pitchFamily="34" charset="0"/>
            </a:endParaRPr>
          </a:p>
        </p:txBody>
      </p:sp>
      <p:sp>
        <p:nvSpPr>
          <p:cNvPr id="16390" name="Rectangle 6"/>
          <p:cNvSpPr>
            <a:spLocks noChangeArrowheads="1"/>
          </p:cNvSpPr>
          <p:nvPr/>
        </p:nvSpPr>
        <p:spPr bwMode="auto">
          <a:xfrm flipH="1">
            <a:off x="7236297" y="1532669"/>
            <a:ext cx="1368147"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Plant sy’n Derbyn Gofal a Phlant sy’n Cael eu Lletya </a:t>
            </a:r>
            <a:endParaRPr lang="en-GB" sz="1200" b="1" dirty="0">
              <a:solidFill>
                <a:schemeClr val="bg1"/>
              </a:solidFill>
              <a:latin typeface="Arial" pitchFamily="34" charset="0"/>
              <a:cs typeface="Arial" pitchFamily="34" charset="0"/>
            </a:endParaRPr>
          </a:p>
        </p:txBody>
      </p:sp>
      <p:sp>
        <p:nvSpPr>
          <p:cNvPr id="2" name="Rectangle 1"/>
          <p:cNvSpPr/>
          <p:nvPr/>
        </p:nvSpPr>
        <p:spPr>
          <a:xfrm>
            <a:off x="984177" y="3775492"/>
            <a:ext cx="2215671" cy="461665"/>
          </a:xfrm>
          <a:prstGeom prst="rect">
            <a:avLst/>
          </a:prstGeom>
        </p:spPr>
        <p:txBody>
          <a:bodyPr wrap="none">
            <a:spAutoFit/>
          </a:bodyPr>
          <a:lstStyle/>
          <a:p>
            <a:r>
              <a:rPr lang="en-GB" sz="2400" b="1" dirty="0" smtClean="0">
                <a:solidFill>
                  <a:srgbClr val="2C9E42"/>
                </a:solidFill>
                <a:latin typeface="Arial" pitchFamily="34" charset="0"/>
                <a:cs typeface="Arial" pitchFamily="34" charset="0"/>
              </a:rPr>
              <a:t>Egwyddorion </a:t>
            </a:r>
            <a:endParaRPr lang="en-GB" sz="2400" b="1" dirty="0">
              <a:solidFill>
                <a:srgbClr val="2C9E42"/>
              </a:solidFill>
              <a:latin typeface="Arial" pitchFamily="34" charset="0"/>
              <a:cs typeface="Arial" pitchFamily="34" charset="0"/>
            </a:endParaRPr>
          </a:p>
        </p:txBody>
      </p:sp>
      <p:sp>
        <p:nvSpPr>
          <p:cNvPr id="3" name="Rectangle 2"/>
          <p:cNvSpPr/>
          <p:nvPr/>
        </p:nvSpPr>
        <p:spPr>
          <a:xfrm>
            <a:off x="6452207" y="3766290"/>
            <a:ext cx="1516988" cy="461665"/>
          </a:xfrm>
          <a:prstGeom prst="rect">
            <a:avLst/>
          </a:prstGeom>
        </p:spPr>
        <p:txBody>
          <a:bodyPr wrap="square">
            <a:spAutoFit/>
          </a:bodyPr>
          <a:lstStyle/>
          <a:p>
            <a:r>
              <a:rPr lang="en-GB" sz="2400" b="1" dirty="0" smtClean="0">
                <a:solidFill>
                  <a:srgbClr val="2C9E42"/>
                </a:solidFill>
                <a:latin typeface="Arial" pitchFamily="34" charset="0"/>
                <a:cs typeface="Arial" pitchFamily="34" charset="0"/>
              </a:rPr>
              <a:t>Pobl</a:t>
            </a:r>
            <a:endParaRPr lang="en-GB" sz="2400" dirty="0">
              <a:solidFill>
                <a:srgbClr val="2C9E42"/>
              </a:solidFill>
              <a:latin typeface="Arial" pitchFamily="34" charset="0"/>
              <a:cs typeface="Arial" pitchFamily="34" charset="0"/>
            </a:endParaRPr>
          </a:p>
        </p:txBody>
      </p:sp>
      <p:sp>
        <p:nvSpPr>
          <p:cNvPr id="4" name="TextBox 3"/>
          <p:cNvSpPr txBox="1"/>
          <p:nvPr/>
        </p:nvSpPr>
        <p:spPr>
          <a:xfrm>
            <a:off x="3836923" y="3763483"/>
            <a:ext cx="1620901" cy="461665"/>
          </a:xfrm>
          <a:prstGeom prst="rect">
            <a:avLst/>
          </a:prstGeom>
          <a:noFill/>
        </p:spPr>
        <p:txBody>
          <a:bodyPr wrap="square" rtlCol="0">
            <a:spAutoFit/>
          </a:bodyPr>
          <a:lstStyle/>
          <a:p>
            <a:r>
              <a:rPr lang="en-GB" sz="2400" b="1" dirty="0" smtClean="0">
                <a:solidFill>
                  <a:srgbClr val="2C9E42"/>
                </a:solidFill>
                <a:latin typeface="Arial" pitchFamily="34" charset="0"/>
                <a:cs typeface="Arial" pitchFamily="34" charset="0"/>
              </a:rPr>
              <a:t>Rhannau</a:t>
            </a:r>
            <a:endParaRPr lang="en-GB" sz="2400" b="1" dirty="0">
              <a:solidFill>
                <a:srgbClr val="2C9E42"/>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1" y="71439"/>
            <a:ext cx="1532478" cy="1332856"/>
          </a:xfrm>
          <a:prstGeom prst="rect">
            <a:avLst/>
          </a:prstGeom>
        </p:spPr>
      </p:pic>
      <p:pic>
        <p:nvPicPr>
          <p:cNvPr id="23" name="Picture 22"/>
          <p:cNvPicPr>
            <a:picLocks noChangeAspect="1"/>
          </p:cNvPicPr>
          <p:nvPr/>
        </p:nvPicPr>
        <p:blipFill>
          <a:blip r:embed="rId4" cstate="print"/>
          <a:stretch>
            <a:fillRect/>
          </a:stretch>
        </p:blipFill>
        <p:spPr>
          <a:xfrm>
            <a:off x="0" y="1645257"/>
            <a:ext cx="45719" cy="5227031"/>
          </a:xfrm>
          <a:prstGeom prst="rect">
            <a:avLst/>
          </a:prstGeom>
        </p:spPr>
      </p:pic>
      <p:pic>
        <p:nvPicPr>
          <p:cNvPr id="24" name="Picture 23"/>
          <p:cNvPicPr>
            <a:picLocks noChangeAspect="1"/>
          </p:cNvPicPr>
          <p:nvPr/>
        </p:nvPicPr>
        <p:blipFill>
          <a:blip r:embed="rId5" cstate="print"/>
          <a:stretch>
            <a:fillRect/>
          </a:stretch>
        </p:blipFill>
        <p:spPr>
          <a:xfrm>
            <a:off x="7758111" y="4056512"/>
            <a:ext cx="1385889" cy="2815775"/>
          </a:xfrm>
          <a:prstGeom prst="rect">
            <a:avLst/>
          </a:prstGeom>
        </p:spPr>
      </p:pic>
      <p:sp>
        <p:nvSpPr>
          <p:cNvPr id="19" name="Rectangle 18"/>
          <p:cNvSpPr/>
          <p:nvPr/>
        </p:nvSpPr>
        <p:spPr>
          <a:xfrm>
            <a:off x="453166" y="4413126"/>
            <a:ext cx="2534658" cy="2444874"/>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800" b="1"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Llais a rheolaeth</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Atal ac ymyrryd yn gynnar </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Llesiant</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Cydgynhyrchu </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Aml-asiantaeth</a:t>
            </a:r>
            <a:endParaRPr lang="en-GB" sz="2000" dirty="0">
              <a:solidFill>
                <a:srgbClr val="2C9E42"/>
              </a:solidFill>
              <a:latin typeface="Arial" pitchFamily="34" charset="0"/>
              <a:cs typeface="Arial" pitchFamily="34" charset="0"/>
            </a:endParaRPr>
          </a:p>
        </p:txBody>
      </p:sp>
      <p:sp>
        <p:nvSpPr>
          <p:cNvPr id="20" name="Rectangle 19"/>
          <p:cNvSpPr/>
          <p:nvPr/>
        </p:nvSpPr>
        <p:spPr>
          <a:xfrm>
            <a:off x="6237886" y="4413126"/>
            <a:ext cx="1682484" cy="1217078"/>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Arial" panose="020B0604020202020204" pitchFamily="34" charset="0"/>
              <a:buChar char="•"/>
            </a:pPr>
            <a:endParaRPr lang="en-GB" sz="800" b="1"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Oedolion</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Plant</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Gofalwyr</a:t>
            </a:r>
            <a:endParaRPr lang="en-GB" sz="2000" dirty="0">
              <a:solidFill>
                <a:srgbClr val="2C9E42"/>
              </a:solidFill>
              <a:latin typeface="Arial" pitchFamily="34" charset="0"/>
              <a:cs typeface="Arial" pitchFamily="34" charset="0"/>
            </a:endParaRPr>
          </a:p>
        </p:txBody>
      </p:sp>
    </p:spTree>
    <p:extLst>
      <p:ext uri="{BB962C8B-B14F-4D97-AF65-F5344CB8AC3E}">
        <p14:creationId xmlns:p14="http://schemas.microsoft.com/office/powerpoint/2010/main" val="49331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0364" y="2038693"/>
            <a:ext cx="7572714" cy="287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Llais a rheolaeth</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Atal ac ymyrryd yn gynnar </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Llesiant </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Cydgynhyrchu</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Aml-asiantaeth</a:t>
            </a:r>
            <a:endParaRPr lang="en-GB" sz="2400" dirty="0">
              <a:solidFill>
                <a:srgbClr val="595959"/>
              </a:solidFill>
              <a:latin typeface="Arial"/>
              <a:cs typeface="Arial"/>
            </a:endParaRPr>
          </a:p>
        </p:txBody>
      </p:sp>
      <p:sp>
        <p:nvSpPr>
          <p:cNvPr id="23" name="Title 1"/>
          <p:cNvSpPr txBox="1">
            <a:spLocks/>
          </p:cNvSpPr>
          <p:nvPr/>
        </p:nvSpPr>
        <p:spPr>
          <a:xfrm>
            <a:off x="-247766" y="738594"/>
            <a:ext cx="9391766" cy="9008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u="sng" dirty="0" smtClean="0">
                <a:solidFill>
                  <a:srgbClr val="36B555"/>
                </a:solidFill>
                <a:latin typeface="Arial"/>
                <a:cs typeface="Arial"/>
              </a:rPr>
              <a:t>Egwyddorion y Ddeddf </a:t>
            </a:r>
            <a:endParaRPr lang="en-GB" sz="4000" b="1" u="sng" dirty="0">
              <a:solidFill>
                <a:srgbClr val="36B555"/>
              </a:solidFill>
              <a:latin typeface="Arial"/>
              <a:cs typeface="Arial"/>
            </a:endParaRPr>
          </a:p>
        </p:txBody>
      </p:sp>
      <p:pic>
        <p:nvPicPr>
          <p:cNvPr id="6" name="Picture 5">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rot="409046">
            <a:off x="4653522" y="3563517"/>
            <a:ext cx="1525252" cy="210781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8070" y="0"/>
            <a:ext cx="1646361" cy="1431906"/>
          </a:xfrm>
          <a:prstGeom prst="rect">
            <a:avLst/>
          </a:prstGeom>
        </p:spPr>
      </p:pic>
      <p:pic>
        <p:nvPicPr>
          <p:cNvPr id="10" name="Picture 9"/>
          <p:cNvPicPr>
            <a:picLocks noChangeAspect="1"/>
          </p:cNvPicPr>
          <p:nvPr/>
        </p:nvPicPr>
        <p:blipFill>
          <a:blip r:embed="rId6" cstate="print"/>
          <a:stretch>
            <a:fillRect/>
          </a:stretch>
        </p:blipFill>
        <p:spPr>
          <a:xfrm>
            <a:off x="-4095" y="1630968"/>
            <a:ext cx="1700213" cy="5227031"/>
          </a:xfrm>
          <a:prstGeom prst="rect">
            <a:avLst/>
          </a:prstGeom>
        </p:spPr>
      </p:pic>
      <p:pic>
        <p:nvPicPr>
          <p:cNvPr id="11" name="Picture 10"/>
          <p:cNvPicPr>
            <a:picLocks noChangeAspect="1"/>
          </p:cNvPicPr>
          <p:nvPr/>
        </p:nvPicPr>
        <p:blipFill>
          <a:blip r:embed="rId7"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328881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478" y="714380"/>
            <a:ext cx="9144000" cy="15680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300" b="1" u="sng" dirty="0" smtClean="0">
                <a:solidFill>
                  <a:srgbClr val="36B555"/>
                </a:solidFill>
                <a:latin typeface="Arial"/>
                <a:cs typeface="Arial"/>
              </a:rPr>
              <a:t>Beth mae’r Ddeddf yn ei </a:t>
            </a:r>
          </a:p>
          <a:p>
            <a:pPr algn="ctr"/>
            <a:r>
              <a:rPr lang="en-GB" sz="4300" b="1" u="sng" dirty="0" smtClean="0">
                <a:solidFill>
                  <a:srgbClr val="36B555"/>
                </a:solidFill>
                <a:latin typeface="Arial"/>
                <a:cs typeface="Arial"/>
              </a:rPr>
              <a:t>olygu i mi – ffilm</a:t>
            </a:r>
            <a:endParaRPr lang="en-GB" sz="4300" b="1" u="sng" dirty="0">
              <a:solidFill>
                <a:srgbClr val="36B555"/>
              </a:solidFill>
              <a:latin typeface="Arial"/>
              <a:cs typeface="Arial"/>
            </a:endParaRPr>
          </a:p>
        </p:txBody>
      </p:sp>
      <p:sp>
        <p:nvSpPr>
          <p:cNvPr id="7" name="Rectangle 1"/>
          <p:cNvSpPr>
            <a:spLocks noChangeArrowheads="1"/>
          </p:cNvSpPr>
          <p:nvPr/>
        </p:nvSpPr>
        <p:spPr bwMode="auto">
          <a:xfrm>
            <a:off x="1385887" y="5438883"/>
            <a:ext cx="6629401" cy="1123384"/>
          </a:xfrm>
          <a:prstGeom prst="rect">
            <a:avLst/>
          </a:prstGeom>
          <a:noFill/>
          <a:ln w="9525">
            <a:solidFill>
              <a:srgbClr val="36B55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sz="2200" b="1" u="sng" dirty="0" smtClean="0">
                <a:solidFill>
                  <a:srgbClr val="36B555"/>
                </a:solidFill>
                <a:latin typeface="Arial"/>
                <a:cs typeface="Arial"/>
              </a:rPr>
              <a:t>Gweithgaredd dysgu </a:t>
            </a:r>
            <a:endParaRPr lang="en-GB" sz="2200" b="1" u="sng" dirty="0">
              <a:solidFill>
                <a:srgbClr val="36B555"/>
              </a:solidFill>
              <a:latin typeface="Arial"/>
              <a:cs typeface="Arial"/>
            </a:endParaRPr>
          </a:p>
          <a:p>
            <a:pPr marL="450850" defTabSz="914377" eaLnBrk="0" fontAlgn="base" hangingPunct="0">
              <a:spcBef>
                <a:spcPct val="0"/>
              </a:spcBef>
              <a:spcAft>
                <a:spcPct val="0"/>
              </a:spcAft>
            </a:pPr>
            <a:r>
              <a:rPr lang="en-GB" altLang="en-US" sz="2400" dirty="0" smtClean="0">
                <a:solidFill>
                  <a:srgbClr val="595959"/>
                </a:solidFill>
                <a:latin typeface="Arial"/>
                <a:cs typeface="Arial"/>
              </a:rPr>
              <a:t>Beth fydd y prif newidiadau i’ch swydd yn sgil y Ddeddf?</a:t>
            </a:r>
            <a:endParaRPr lang="en-GB" altLang="en-US" sz="24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608" y="144590"/>
            <a:ext cx="1504363" cy="1308403"/>
          </a:xfrm>
          <a:prstGeom prst="rect">
            <a:avLst/>
          </a:prstGeom>
        </p:spPr>
      </p:pic>
      <p:pic>
        <p:nvPicPr>
          <p:cNvPr id="9" name="Picture 8"/>
          <p:cNvPicPr>
            <a:picLocks noChangeAspect="1"/>
          </p:cNvPicPr>
          <p:nvPr/>
        </p:nvPicPr>
        <p:blipFill>
          <a:blip r:embed="rId5" cstate="print"/>
          <a:stretch>
            <a:fillRect/>
          </a:stretch>
        </p:blipFill>
        <p:spPr>
          <a:xfrm>
            <a:off x="0" y="2143125"/>
            <a:ext cx="1752816" cy="4729163"/>
          </a:xfrm>
          <a:prstGeom prst="rect">
            <a:avLst/>
          </a:prstGeom>
        </p:spPr>
      </p:pic>
      <p:pic>
        <p:nvPicPr>
          <p:cNvPr id="10" name="Picture 9"/>
          <p:cNvPicPr>
            <a:picLocks noChangeAspect="1"/>
          </p:cNvPicPr>
          <p:nvPr/>
        </p:nvPicPr>
        <p:blipFill>
          <a:blip r:embed="rId6" cstate="print"/>
          <a:stretch>
            <a:fillRect/>
          </a:stretch>
        </p:blipFill>
        <p:spPr>
          <a:xfrm>
            <a:off x="7872415" y="4324711"/>
            <a:ext cx="1253885" cy="2547576"/>
          </a:xfrm>
          <a:prstGeom prst="rect">
            <a:avLst/>
          </a:prstGeom>
        </p:spPr>
      </p:pic>
      <p:pic>
        <p:nvPicPr>
          <p:cNvPr id="3" name="SJSEvUupinM?rel=0"/>
          <p:cNvPicPr>
            <a:picLocks noRot="1" noChangeAspect="1"/>
          </p:cNvPicPr>
          <p:nvPr>
            <a:videoFile r:link="rId1"/>
          </p:nvPr>
        </p:nvPicPr>
        <p:blipFill>
          <a:blip r:embed="rId7"/>
          <a:stretch>
            <a:fillRect/>
          </a:stretch>
        </p:blipFill>
        <p:spPr>
          <a:xfrm>
            <a:off x="1385887" y="2143125"/>
            <a:ext cx="6629401" cy="3078064"/>
          </a:xfrm>
          <a:prstGeom prst="rect">
            <a:avLst/>
          </a:prstGeom>
        </p:spPr>
      </p:pic>
    </p:spTree>
    <p:extLst>
      <p:ext uri="{BB962C8B-B14F-4D97-AF65-F5344CB8AC3E}">
        <p14:creationId xmlns:p14="http://schemas.microsoft.com/office/powerpoint/2010/main" val="176144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2386681"/>
            <a:ext cx="1662545" cy="4485607"/>
          </a:xfrm>
          <a:prstGeom prst="rect">
            <a:avLst/>
          </a:prstGeom>
        </p:spPr>
      </p:pic>
      <p:sp>
        <p:nvSpPr>
          <p:cNvPr id="7" name="Title 1"/>
          <p:cNvSpPr txBox="1">
            <a:spLocks/>
          </p:cNvSpPr>
          <p:nvPr/>
        </p:nvSpPr>
        <p:spPr>
          <a:xfrm>
            <a:off x="0" y="1478037"/>
            <a:ext cx="9144000" cy="9071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smtClean="0">
                <a:solidFill>
                  <a:srgbClr val="5CC9E3"/>
                </a:solidFill>
                <a:latin typeface="Arial"/>
                <a:cs typeface="Arial"/>
              </a:rPr>
              <a:t>Llais a rheolaeth </a:t>
            </a:r>
            <a:endParaRPr lang="en-GB" sz="5200" b="1" u="sng" dirty="0">
              <a:solidFill>
                <a:srgbClr val="5CC9E3"/>
              </a:solidFill>
              <a:latin typeface="Arial"/>
              <a:cs typeface="Arial"/>
            </a:endParaRPr>
          </a:p>
        </p:txBody>
      </p:sp>
      <p:sp>
        <p:nvSpPr>
          <p:cNvPr id="8" name="Rectangle 7"/>
          <p:cNvSpPr/>
          <p:nvPr/>
        </p:nvSpPr>
        <p:spPr>
          <a:xfrm>
            <a:off x="300038" y="963623"/>
            <a:ext cx="8443912" cy="461665"/>
          </a:xfrm>
          <a:prstGeom prst="rect">
            <a:avLst/>
          </a:prstGeom>
        </p:spPr>
        <p:txBody>
          <a:bodyPr wrap="square">
            <a:spAutoFit/>
          </a:bodyPr>
          <a:lstStyle/>
          <a:p>
            <a:pPr algn="ctr"/>
            <a:r>
              <a:rPr lang="en-GB" sz="2400" dirty="0" smtClean="0">
                <a:solidFill>
                  <a:srgbClr val="595959"/>
                </a:solidFill>
                <a:latin typeface="Arial"/>
                <a:cs typeface="Arial"/>
              </a:rPr>
              <a:t>Egwyddor</a:t>
            </a:r>
            <a:r>
              <a:rPr lang="en-GB" sz="2000" b="1" dirty="0" smtClean="0">
                <a:latin typeface="Arial" panose="020B0604020202020204" pitchFamily="34" charset="0"/>
                <a:cs typeface="Arial" panose="020B0604020202020204" pitchFamily="34" charset="0"/>
              </a:rPr>
              <a:t> </a:t>
            </a:r>
            <a:r>
              <a:rPr lang="en-GB" sz="2400" dirty="0">
                <a:solidFill>
                  <a:srgbClr val="595959"/>
                </a:solidFill>
                <a:latin typeface="Arial"/>
                <a:cs typeface="Arial"/>
              </a:rPr>
              <a:t>1 </a:t>
            </a:r>
          </a:p>
        </p:txBody>
      </p:sp>
      <p:sp>
        <p:nvSpPr>
          <p:cNvPr id="10" name="TextBox 9"/>
          <p:cNvSpPr txBox="1"/>
          <p:nvPr/>
        </p:nvSpPr>
        <p:spPr>
          <a:xfrm>
            <a:off x="1270823" y="2830346"/>
            <a:ext cx="6744465" cy="2677656"/>
          </a:xfrm>
          <a:prstGeom prst="rect">
            <a:avLst/>
          </a:prstGeom>
          <a:noFill/>
        </p:spPr>
        <p:txBody>
          <a:bodyPr wrap="square" rtlCol="0">
            <a:spAutoFit/>
          </a:bodyPr>
          <a:lstStyle/>
          <a:p>
            <a:pPr marL="342900" indent="-342900">
              <a:buClr>
                <a:srgbClr val="5CC9E3"/>
              </a:buClr>
              <a:buFont typeface="Arial" panose="020B0604020202020204" pitchFamily="34" charset="0"/>
              <a:buChar char="•"/>
            </a:pPr>
            <a:r>
              <a:rPr lang="en-GB" sz="2400" dirty="0" smtClean="0">
                <a:solidFill>
                  <a:srgbClr val="595959"/>
                </a:solidFill>
                <a:latin typeface="Arial"/>
                <a:cs typeface="Arial"/>
              </a:rPr>
              <a:t>Prosiect Rhaglan – </a:t>
            </a:r>
            <a:r>
              <a:rPr lang="en-GB" sz="2400" b="1" dirty="0" smtClean="0">
                <a:latin typeface="Arial" panose="020B0604020202020204" pitchFamily="34" charset="0"/>
                <a:cs typeface="Arial" panose="020B0604020202020204" pitchFamily="34" charset="0"/>
                <a:hlinkClick r:id="rId4"/>
              </a:rPr>
              <a:t>ffilm</a:t>
            </a:r>
            <a:endParaRPr lang="en-GB" sz="2400" b="1"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b="1" dirty="0" smtClean="0">
              <a:solidFill>
                <a:srgbClr val="FF0000"/>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a:solidFill>
                  <a:srgbClr val="595959"/>
                </a:solidFill>
                <a:latin typeface="Arial"/>
                <a:cs typeface="Arial"/>
              </a:rPr>
              <a:t>Right Here, Right </a:t>
            </a:r>
            <a:r>
              <a:rPr lang="en-GB" sz="2400" dirty="0" smtClean="0">
                <a:solidFill>
                  <a:srgbClr val="595959"/>
                </a:solidFill>
                <a:latin typeface="Arial"/>
                <a:cs typeface="Arial"/>
              </a:rPr>
              <a:t>Now: </a:t>
            </a:r>
            <a:br>
              <a:rPr lang="en-GB" sz="2400" dirty="0" smtClean="0">
                <a:solidFill>
                  <a:srgbClr val="595959"/>
                </a:solidFill>
                <a:latin typeface="Arial"/>
                <a:cs typeface="Arial"/>
              </a:rPr>
            </a:br>
            <a:r>
              <a:rPr lang="en-GB" sz="2400" dirty="0" smtClean="0">
                <a:solidFill>
                  <a:srgbClr val="595959"/>
                </a:solidFill>
                <a:latin typeface="Arial"/>
                <a:cs typeface="Arial"/>
              </a:rPr>
              <a:t>Celfyddydau Cymuned Cwm a Bro – </a:t>
            </a:r>
            <a:r>
              <a:rPr lang="en-GB" sz="2400" b="1" dirty="0" smtClean="0">
                <a:latin typeface="Arial" panose="020B0604020202020204" pitchFamily="34" charset="0"/>
                <a:cs typeface="Arial" panose="020B0604020202020204" pitchFamily="34" charset="0"/>
                <a:hlinkClick r:id="rId5"/>
              </a:rPr>
              <a:t>ffilm </a:t>
            </a:r>
            <a:endParaRPr lang="en-GB" sz="2400" b="1"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b="1" dirty="0" smtClean="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smtClean="0">
                <a:solidFill>
                  <a:srgbClr val="595959"/>
                </a:solidFill>
                <a:latin typeface="Arial"/>
                <a:cs typeface="Arial"/>
              </a:rPr>
              <a:t>Prosiect Eiriolaeth Pobl H</a:t>
            </a:r>
            <a:r>
              <a:rPr lang="en-GB" sz="2400" dirty="0" smtClean="0">
                <a:solidFill>
                  <a:schemeClr val="bg1">
                    <a:lumMod val="50000"/>
                  </a:schemeClr>
                </a:solidFill>
                <a:latin typeface="Arial" pitchFamily="34" charset="0"/>
                <a:cs typeface="Arial" pitchFamily="34" charset="0"/>
              </a:rPr>
              <a:t>ŷ</a:t>
            </a:r>
            <a:r>
              <a:rPr lang="en-GB" sz="2400" dirty="0" smtClean="0">
                <a:solidFill>
                  <a:srgbClr val="595959"/>
                </a:solidFill>
                <a:latin typeface="Arial"/>
                <a:cs typeface="Arial"/>
              </a:rPr>
              <a:t>n Lleiafrifoedd Ethnig: Advocafé Caerdydd a’r Fro </a:t>
            </a:r>
            <a:r>
              <a:rPr lang="en-GB" sz="2400" dirty="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6"/>
              </a:rPr>
              <a:t>sylw</a:t>
            </a:r>
            <a:r>
              <a:rPr lang="en-GB" sz="2400" b="1" dirty="0" smtClean="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cstate="print"/>
          <a:stretch>
            <a:fillRect/>
          </a:stretch>
        </p:blipFill>
        <p:spPr>
          <a:xfrm>
            <a:off x="7703821" y="3946208"/>
            <a:ext cx="1440179" cy="2926080"/>
          </a:xfrm>
          <a:prstGeom prst="rect">
            <a:avLst/>
          </a:prstGeom>
        </p:spPr>
      </p:pic>
    </p:spTree>
    <p:extLst>
      <p:ext uri="{BB962C8B-B14F-4D97-AF65-F5344CB8AC3E}">
        <p14:creationId xmlns:p14="http://schemas.microsoft.com/office/powerpoint/2010/main" val="355900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8564"/>
            <a:ext cx="9144000" cy="21130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300"/>
              </a:spcAft>
            </a:pPr>
            <a:r>
              <a:rPr lang="en-GB" sz="4200" b="1" u="sng" dirty="0" smtClean="0">
                <a:solidFill>
                  <a:srgbClr val="5CC9E3"/>
                </a:solidFill>
                <a:latin typeface="Arial"/>
                <a:cs typeface="Arial"/>
              </a:rPr>
              <a:t>Cymorth i gael llais a rheolaeth </a:t>
            </a:r>
            <a:endParaRPr lang="en-GB" sz="4200" b="1" u="sng" dirty="0">
              <a:solidFill>
                <a:srgbClr val="5CC9E3"/>
              </a:solidFill>
              <a:latin typeface="Arial"/>
              <a:cs typeface="Arial"/>
            </a:endParaRPr>
          </a:p>
        </p:txBody>
      </p:sp>
      <p:sp>
        <p:nvSpPr>
          <p:cNvPr id="11" name="Rectangle 1"/>
          <p:cNvSpPr>
            <a:spLocks noChangeArrowheads="1"/>
          </p:cNvSpPr>
          <p:nvPr/>
        </p:nvSpPr>
        <p:spPr bwMode="auto">
          <a:xfrm>
            <a:off x="942975" y="2394308"/>
            <a:ext cx="7186613" cy="3954929"/>
          </a:xfrm>
          <a:prstGeom prst="rect">
            <a:avLst/>
          </a:prstGeom>
          <a:noFill/>
          <a:ln w="9525">
            <a:solidFill>
              <a:srgbClr val="5CC9E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5CC9E3"/>
              </a:solidFill>
              <a:latin typeface="Arial"/>
              <a:cs typeface="Arial"/>
            </a:endParaRPr>
          </a:p>
          <a:p>
            <a:pPr marL="450850" defTabSz="914377" eaLnBrk="0" fontAlgn="base" hangingPunct="0">
              <a:spcBef>
                <a:spcPct val="0"/>
              </a:spcBef>
              <a:spcAft>
                <a:spcPct val="0"/>
              </a:spcAft>
            </a:pPr>
            <a:r>
              <a:rPr lang="en-GB" sz="2400" b="1" u="sng" dirty="0" smtClean="0">
                <a:solidFill>
                  <a:srgbClr val="5CC9E3"/>
                </a:solidFill>
                <a:latin typeface="Arial"/>
                <a:cs typeface="Arial"/>
              </a:rPr>
              <a:t>Gweithgaredd dysgu </a:t>
            </a:r>
            <a:endParaRPr lang="en-GB" sz="2400" b="1" u="sng" dirty="0">
              <a:solidFill>
                <a:srgbClr val="5CC9E3"/>
              </a:solidFill>
              <a:latin typeface="Arial"/>
              <a:cs typeface="Arial"/>
            </a:endParaRPr>
          </a:p>
          <a:p>
            <a:pPr marL="450850" defTabSz="914377" eaLnBrk="0" fontAlgn="base" hangingPunct="0">
              <a:spcBef>
                <a:spcPct val="0"/>
              </a:spcBef>
              <a:spcAft>
                <a:spcPct val="0"/>
              </a:spcAft>
            </a:pPr>
            <a:endParaRPr lang="en-GB" altLang="en-US" sz="1400" dirty="0" smtClean="0">
              <a:solidFill>
                <a:srgbClr val="595959"/>
              </a:solidFill>
              <a:latin typeface="Arial"/>
              <a:cs typeface="Arial"/>
            </a:endParaRPr>
          </a:p>
          <a:p>
            <a:pPr marL="450850" defTabSz="914377" eaLnBrk="0" fontAlgn="base" hangingPunct="0">
              <a:spcBef>
                <a:spcPct val="0"/>
              </a:spcBef>
              <a:spcAft>
                <a:spcPct val="0"/>
              </a:spcAft>
            </a:pPr>
            <a:r>
              <a:rPr lang="en-GB" altLang="en-US" sz="2400" dirty="0" smtClean="0">
                <a:solidFill>
                  <a:srgbClr val="595959"/>
                </a:solidFill>
                <a:latin typeface="Arial"/>
                <a:cs typeface="Arial"/>
              </a:rPr>
              <a:t>Dylech feddwl am eich ymarfer, ac:</a:t>
            </a:r>
          </a:p>
          <a:p>
            <a:pPr marL="450850" defTabSz="914377" eaLnBrk="0" fontAlgn="base" hangingPunct="0">
              <a:spcBef>
                <a:spcPct val="0"/>
              </a:spcBef>
              <a:spcAft>
                <a:spcPct val="0"/>
              </a:spcAft>
            </a:pPr>
            <a:endParaRPr lang="en-GB" altLang="en-US" sz="800" dirty="0" smtClean="0">
              <a:solidFill>
                <a:srgbClr val="595959"/>
              </a:solidFill>
              <a:latin typeface="Arial"/>
              <a:cs typeface="Arial"/>
            </a:endParaRPr>
          </a:p>
          <a:p>
            <a:pPr marL="908050" lvl="1" defTabSz="914377" eaLnBrk="0" fontAlgn="base" hangingPunct="0">
              <a:spcBef>
                <a:spcPct val="0"/>
              </a:spcBef>
              <a:spcAft>
                <a:spcPct val="0"/>
              </a:spcAft>
            </a:pPr>
            <a:r>
              <a:rPr lang="en-GB" altLang="en-US" sz="2400" b="1" dirty="0" smtClean="0">
                <a:solidFill>
                  <a:srgbClr val="5CC9E3"/>
                </a:solidFill>
                <a:latin typeface="Arial"/>
                <a:cs typeface="Arial"/>
              </a:rPr>
              <a:t>a.) </a:t>
            </a:r>
            <a:r>
              <a:rPr lang="en-GB" altLang="en-US" sz="2400" dirty="0" smtClean="0">
                <a:solidFill>
                  <a:srgbClr val="595959"/>
                </a:solidFill>
                <a:latin typeface="Arial"/>
                <a:cs typeface="Arial"/>
              </a:rPr>
              <a:t>amlinellu ffyrdd rydych chi’n cydweithio ag unigolion ar hyn o bryd fel bod ganddynt lais a rheolaeth dros eu bywydau</a:t>
            </a:r>
          </a:p>
          <a:p>
            <a:pPr marL="908050" lvl="1" defTabSz="914377" eaLnBrk="0" fontAlgn="base" hangingPunct="0">
              <a:spcBef>
                <a:spcPct val="0"/>
              </a:spcBef>
              <a:spcAft>
                <a:spcPct val="0"/>
              </a:spcAft>
            </a:pPr>
            <a:endParaRPr lang="en-GB" altLang="en-US" sz="800" dirty="0">
              <a:solidFill>
                <a:srgbClr val="595959"/>
              </a:solidFill>
              <a:latin typeface="Arial"/>
              <a:cs typeface="Arial"/>
            </a:endParaRPr>
          </a:p>
          <a:p>
            <a:pPr marL="908050" lvl="1" defTabSz="914377" eaLnBrk="0" fontAlgn="base" hangingPunct="0">
              <a:spcBef>
                <a:spcPct val="0"/>
              </a:spcBef>
              <a:spcAft>
                <a:spcPct val="0"/>
              </a:spcAft>
            </a:pPr>
            <a:r>
              <a:rPr lang="en-GB" altLang="en-US" sz="2400" b="1" dirty="0" smtClean="0">
                <a:solidFill>
                  <a:srgbClr val="5CC9E3"/>
                </a:solidFill>
                <a:latin typeface="Arial"/>
                <a:cs typeface="Arial"/>
              </a:rPr>
              <a:t>b.) </a:t>
            </a:r>
            <a:r>
              <a:rPr lang="en-GB" altLang="en-US" sz="2400" dirty="0" smtClean="0">
                <a:solidFill>
                  <a:srgbClr val="595959"/>
                </a:solidFill>
                <a:latin typeface="Arial"/>
                <a:cs typeface="Arial"/>
              </a:rPr>
              <a:t>nodi sut gallech chi adeiladu ar eich ymarfer er mwyn gwella’r ffordd rydych </a:t>
            </a:r>
            <a:br>
              <a:rPr lang="en-GB" altLang="en-US" sz="2400" dirty="0" smtClean="0">
                <a:solidFill>
                  <a:srgbClr val="595959"/>
                </a:solidFill>
                <a:latin typeface="Arial"/>
                <a:cs typeface="Arial"/>
              </a:rPr>
            </a:br>
            <a:r>
              <a:rPr lang="en-GB" altLang="en-US" sz="2400" dirty="0" smtClean="0">
                <a:solidFill>
                  <a:srgbClr val="595959"/>
                </a:solidFill>
                <a:latin typeface="Arial"/>
                <a:cs typeface="Arial"/>
              </a:rPr>
              <a:t>chi’n gwneud hyn?</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stretch>
            <a:fillRect/>
          </a:stretch>
        </p:blipFill>
        <p:spPr>
          <a:xfrm>
            <a:off x="-14288" y="1645257"/>
            <a:ext cx="1937346" cy="5227031"/>
          </a:xfrm>
          <a:prstGeom prst="rect">
            <a:avLst/>
          </a:prstGeom>
        </p:spPr>
      </p:pic>
      <p:pic>
        <p:nvPicPr>
          <p:cNvPr id="15" name="Picture 14"/>
          <p:cNvPicPr>
            <a:picLocks noChangeAspect="1"/>
          </p:cNvPicPr>
          <p:nvPr/>
        </p:nvPicPr>
        <p:blipFill>
          <a:blip r:embed="rId4"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79559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4580" y="2600326"/>
            <a:ext cx="7549418" cy="2979790"/>
          </a:xfrm>
          <a:prstGeom prst="rect">
            <a:avLst/>
          </a:prstGeom>
        </p:spPr>
        <p:txBody>
          <a:bodyPr wrap="square">
            <a:spAutoFit/>
          </a:bodyPr>
          <a:lstStyle/>
          <a:p>
            <a:pPr>
              <a:lnSpc>
                <a:spcPct val="115000"/>
              </a:lnSpc>
              <a:spcAft>
                <a:spcPts val="1000"/>
              </a:spcAft>
            </a:pPr>
            <a:r>
              <a:rPr lang="en-GB" sz="2200" dirty="0" smtClean="0">
                <a:solidFill>
                  <a:srgbClr val="595959"/>
                </a:solidFill>
                <a:latin typeface="Arial"/>
                <a:cs typeface="Arial"/>
              </a:rPr>
              <a:t>Nod y Ddeddf yw gwneud yn siŵr:</a:t>
            </a:r>
            <a:endParaRPr lang="en-GB" sz="2200" dirty="0">
              <a:solidFill>
                <a:srgbClr val="595959"/>
              </a:solidFill>
              <a:latin typeface="Arial"/>
              <a:cs typeface="Arial"/>
            </a:endParaRPr>
          </a:p>
          <a:p>
            <a:pPr marL="342900" indent="-342900">
              <a:buClr>
                <a:srgbClr val="EF9526"/>
              </a:buClr>
              <a:buFont typeface="Arial" panose="020B0604020202020204" pitchFamily="34" charset="0"/>
              <a:buChar char="•"/>
            </a:pPr>
            <a:r>
              <a:rPr lang="en-GB" sz="2200" dirty="0" smtClean="0">
                <a:solidFill>
                  <a:srgbClr val="595959"/>
                </a:solidFill>
                <a:latin typeface="Arial"/>
                <a:cs typeface="Arial"/>
              </a:rPr>
              <a:t>Bod pobl yn gallu gofyn am y cymorth sydd ei angen arnyn nhw pan fo’i angen er mwyn atal eu sefyllfa </a:t>
            </a:r>
            <a:br>
              <a:rPr lang="en-GB" sz="2200" dirty="0" smtClean="0">
                <a:solidFill>
                  <a:srgbClr val="595959"/>
                </a:solidFill>
                <a:latin typeface="Arial"/>
                <a:cs typeface="Arial"/>
              </a:rPr>
            </a:br>
            <a:r>
              <a:rPr lang="en-GB" sz="2200" dirty="0" smtClean="0">
                <a:solidFill>
                  <a:srgbClr val="595959"/>
                </a:solidFill>
                <a:latin typeface="Arial"/>
                <a:cs typeface="Arial"/>
              </a:rPr>
              <a:t>rhag gwaethygu </a:t>
            </a:r>
          </a:p>
          <a:p>
            <a:pPr marL="342900" indent="-342900">
              <a:buClr>
                <a:srgbClr val="EF9526"/>
              </a:buClr>
              <a:buFont typeface="Arial" panose="020B0604020202020204" pitchFamily="34" charset="0"/>
              <a:buChar char="•"/>
            </a:pPr>
            <a:endParaRPr lang="en-GB" sz="2200" dirty="0">
              <a:solidFill>
                <a:srgbClr val="595959"/>
              </a:solidFill>
              <a:latin typeface="Arial"/>
              <a:cs typeface="Arial"/>
            </a:endParaRPr>
          </a:p>
          <a:p>
            <a:pPr marL="342900" indent="-342900">
              <a:buClr>
                <a:srgbClr val="EF9526"/>
              </a:buClr>
              <a:buFont typeface="Arial" panose="020B0604020202020204" pitchFamily="34" charset="0"/>
              <a:buChar char="•"/>
            </a:pPr>
            <a:r>
              <a:rPr lang="en-GB" sz="2200" dirty="0" smtClean="0">
                <a:solidFill>
                  <a:srgbClr val="595959"/>
                </a:solidFill>
                <a:latin typeface="Arial"/>
                <a:cs typeface="Arial"/>
              </a:rPr>
              <a:t>Bod gofalwyr yn gallu cael gafael ar gymorth </a:t>
            </a:r>
          </a:p>
          <a:p>
            <a:pPr marL="342900" indent="-342900">
              <a:buClr>
                <a:srgbClr val="EF9526"/>
              </a:buClr>
            </a:pPr>
            <a:r>
              <a:rPr lang="en-GB" sz="2200" dirty="0" smtClean="0">
                <a:solidFill>
                  <a:srgbClr val="595959"/>
                </a:solidFill>
                <a:latin typeface="Arial"/>
                <a:cs typeface="Arial"/>
              </a:rPr>
              <a:t>     i’w helpu yn eu rolau gofalu ac er mwyn cynnal </a:t>
            </a:r>
          </a:p>
          <a:p>
            <a:pPr marL="342900" indent="-342900">
              <a:buClr>
                <a:srgbClr val="EF9526"/>
              </a:buClr>
            </a:pPr>
            <a:r>
              <a:rPr lang="en-GB" sz="2200" dirty="0" smtClean="0">
                <a:solidFill>
                  <a:srgbClr val="595959"/>
                </a:solidFill>
                <a:latin typeface="Arial"/>
                <a:cs typeface="Arial"/>
              </a:rPr>
              <a:t>     eu llesiant eu hunain </a:t>
            </a:r>
            <a:endParaRPr lang="en-GB" sz="2200" dirty="0">
              <a:solidFill>
                <a:srgbClr val="595959"/>
              </a:solidFill>
              <a:latin typeface="Arial"/>
              <a:cs typeface="Arial"/>
            </a:endParaRPr>
          </a:p>
        </p:txBody>
      </p:sp>
      <p:sp>
        <p:nvSpPr>
          <p:cNvPr id="9" name="Title 1"/>
          <p:cNvSpPr txBox="1">
            <a:spLocks/>
          </p:cNvSpPr>
          <p:nvPr/>
        </p:nvSpPr>
        <p:spPr>
          <a:xfrm>
            <a:off x="0" y="1314452"/>
            <a:ext cx="9144000" cy="900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EF9526"/>
                </a:solidFill>
                <a:latin typeface="Arial"/>
                <a:cs typeface="Arial"/>
              </a:rPr>
              <a:t>Atal ac ymyrryd yn gynnar </a:t>
            </a:r>
            <a:endParaRPr lang="en-GB" sz="5200" b="1" u="sng" dirty="0">
              <a:solidFill>
                <a:srgbClr val="EF9526"/>
              </a:solidFill>
              <a:latin typeface="Arial"/>
              <a:cs typeface="Arial"/>
            </a:endParaRPr>
          </a:p>
        </p:txBody>
      </p:sp>
      <p:sp>
        <p:nvSpPr>
          <p:cNvPr id="10" name="Rectangle 9"/>
          <p:cNvSpPr/>
          <p:nvPr/>
        </p:nvSpPr>
        <p:spPr>
          <a:xfrm>
            <a:off x="300038" y="963623"/>
            <a:ext cx="8443912" cy="461665"/>
          </a:xfrm>
          <a:prstGeom prst="rect">
            <a:avLst/>
          </a:prstGeom>
        </p:spPr>
        <p:txBody>
          <a:bodyPr wrap="square">
            <a:spAutoFit/>
          </a:bodyPr>
          <a:lstStyle/>
          <a:p>
            <a:pPr algn="ctr"/>
            <a:r>
              <a:rPr lang="en-GB" sz="2400" dirty="0" smtClean="0">
                <a:solidFill>
                  <a:srgbClr val="595959"/>
                </a:solidFill>
                <a:latin typeface="Arial"/>
                <a:cs typeface="Arial"/>
              </a:rPr>
              <a:t>Egwyddor</a:t>
            </a:r>
            <a:r>
              <a:rPr lang="en-GB" sz="2000" b="1" dirty="0" smtClean="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2 </a:t>
            </a:r>
            <a:endParaRPr lang="en-GB" sz="2400" dirty="0">
              <a:solidFill>
                <a:srgbClr val="595959"/>
              </a:solidFill>
              <a:latin typeface="Arial"/>
              <a:cs typeface="Arial"/>
            </a:endParaRPr>
          </a:p>
        </p:txBody>
      </p:sp>
      <p:pic>
        <p:nvPicPr>
          <p:cNvPr id="15" name="Picture 14"/>
          <p:cNvPicPr>
            <a:picLocks noChangeAspect="1"/>
          </p:cNvPicPr>
          <p:nvPr/>
        </p:nvPicPr>
        <p:blipFill>
          <a:blip r:embed="rId3" cstate="print"/>
          <a:stretch>
            <a:fillRect/>
          </a:stretch>
        </p:blipFill>
        <p:spPr>
          <a:xfrm>
            <a:off x="0" y="1645257"/>
            <a:ext cx="1937346" cy="5227031"/>
          </a:xfrm>
          <a:prstGeom prst="rect">
            <a:avLst/>
          </a:prstGeom>
        </p:spPr>
      </p:pic>
      <p:pic>
        <p:nvPicPr>
          <p:cNvPr id="16" name="Picture 15"/>
          <p:cNvPicPr>
            <a:picLocks noChangeAspect="1"/>
          </p:cNvPicPr>
          <p:nvPr/>
        </p:nvPicPr>
        <p:blipFill>
          <a:blip r:embed="rId4" cstate="print"/>
          <a:stretch>
            <a:fillRect/>
          </a:stretch>
        </p:blipFill>
        <p:spPr>
          <a:xfrm>
            <a:off x="7743825" y="3800461"/>
            <a:ext cx="1400175" cy="3057524"/>
          </a:xfrm>
          <a:prstGeom prst="rect">
            <a:avLst/>
          </a:prstGeom>
        </p:spPr>
      </p:pic>
    </p:spTree>
    <p:extLst>
      <p:ext uri="{BB962C8B-B14F-4D97-AF65-F5344CB8AC3E}">
        <p14:creationId xmlns:p14="http://schemas.microsoft.com/office/powerpoint/2010/main" val="4092756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068956" y="2055296"/>
            <a:ext cx="897518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GB" altLang="en-US" sz="2400" i="1" dirty="0" smtClean="0">
                <a:solidFill>
                  <a:srgbClr val="595959"/>
                </a:solidFill>
                <a:latin typeface="Arial"/>
                <a:cs typeface="Arial"/>
              </a:rPr>
              <a:t>“The state </a:t>
            </a:r>
            <a:r>
              <a:rPr lang="en-GB" altLang="en-US" sz="2400" i="1" dirty="0">
                <a:solidFill>
                  <a:srgbClr val="595959"/>
                </a:solidFill>
                <a:latin typeface="Arial"/>
                <a:cs typeface="Arial"/>
              </a:rPr>
              <a:t>of being comfortable, healthy or </a:t>
            </a:r>
            <a:r>
              <a:rPr lang="en-GB" altLang="en-US" sz="2400" i="1" dirty="0" smtClean="0">
                <a:solidFill>
                  <a:srgbClr val="595959"/>
                </a:solidFill>
                <a:latin typeface="Arial"/>
                <a:cs typeface="Arial"/>
              </a:rPr>
              <a:t>happy” </a:t>
            </a:r>
            <a:r>
              <a:rPr lang="en-GB" altLang="en-US" sz="2400" dirty="0">
                <a:solidFill>
                  <a:srgbClr val="595959"/>
                </a:solidFill>
                <a:latin typeface="Arial"/>
                <a:cs typeface="Arial"/>
              </a:rPr>
              <a:t>– </a:t>
            </a:r>
            <a:r>
              <a:rPr lang="en-GB" altLang="en-US" sz="2400" dirty="0" smtClean="0">
                <a:solidFill>
                  <a:srgbClr val="595959"/>
                </a:solidFill>
                <a:latin typeface="Arial"/>
                <a:cs typeface="Arial"/>
              </a:rPr>
              <a:t/>
            </a:r>
            <a:br>
              <a:rPr lang="en-GB" altLang="en-US" sz="2400" dirty="0" smtClean="0">
                <a:solidFill>
                  <a:srgbClr val="595959"/>
                </a:solidFill>
                <a:latin typeface="Arial"/>
                <a:cs typeface="Arial"/>
              </a:rPr>
            </a:br>
            <a:r>
              <a:rPr lang="en-GB" altLang="en-US" sz="2400" dirty="0" smtClean="0">
                <a:solidFill>
                  <a:srgbClr val="595959"/>
                </a:solidFill>
                <a:latin typeface="Arial"/>
                <a:cs typeface="Arial"/>
              </a:rPr>
              <a:t>Geiriadur Saesneg Rhydychen</a:t>
            </a:r>
            <a:endParaRPr lang="en-GB" altLang="en-US" sz="2400" dirty="0">
              <a:solidFill>
                <a:srgbClr val="595959"/>
              </a:solidFill>
              <a:latin typeface="Arial"/>
              <a:cs typeface="Arial"/>
            </a:endParaRPr>
          </a:p>
          <a:p>
            <a:pPr defTabSz="914377"/>
            <a:endParaRPr lang="en-GB" altLang="en-US" sz="2800" b="1" dirty="0">
              <a:ea typeface="Calibri" panose="020F0502020204030204" pitchFamily="34" charset="0"/>
              <a:cs typeface="Arial" panose="020B0604020202020204" pitchFamily="34" charset="0"/>
            </a:endParaRPr>
          </a:p>
        </p:txBody>
      </p:sp>
      <p:sp>
        <p:nvSpPr>
          <p:cNvPr id="7" name="Title 1"/>
          <p:cNvSpPr txBox="1">
            <a:spLocks/>
          </p:cNvSpPr>
          <p:nvPr/>
        </p:nvSpPr>
        <p:spPr>
          <a:xfrm>
            <a:off x="0" y="71422"/>
            <a:ext cx="9144000" cy="198279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40000"/>
              </a:lnSpc>
              <a:spcAft>
                <a:spcPts val="400"/>
              </a:spcAft>
            </a:pPr>
            <a:r>
              <a:rPr lang="en-GB" sz="5200" b="1" u="sng" dirty="0" smtClean="0">
                <a:solidFill>
                  <a:srgbClr val="ED1E87"/>
                </a:solidFill>
                <a:latin typeface="Arial"/>
                <a:cs typeface="Arial"/>
              </a:rPr>
              <a:t>Llesiant</a:t>
            </a:r>
            <a:endParaRPr lang="en-GB" sz="5200" b="1" u="sng" dirty="0">
              <a:solidFill>
                <a:srgbClr val="ED1E87"/>
              </a:solidFill>
              <a:latin typeface="Arial"/>
              <a:cs typeface="Arial"/>
            </a:endParaRPr>
          </a:p>
        </p:txBody>
      </p:sp>
      <p:sp>
        <p:nvSpPr>
          <p:cNvPr id="9" name="Rectangle 8"/>
          <p:cNvSpPr/>
          <p:nvPr/>
        </p:nvSpPr>
        <p:spPr>
          <a:xfrm>
            <a:off x="300038" y="606423"/>
            <a:ext cx="8443912" cy="461665"/>
          </a:xfrm>
          <a:prstGeom prst="rect">
            <a:avLst/>
          </a:prstGeom>
        </p:spPr>
        <p:txBody>
          <a:bodyPr wrap="square">
            <a:spAutoFit/>
          </a:bodyPr>
          <a:lstStyle/>
          <a:p>
            <a:pPr algn="ctr"/>
            <a:r>
              <a:rPr lang="en-GB" sz="2400" dirty="0" smtClean="0">
                <a:solidFill>
                  <a:srgbClr val="595959"/>
                </a:solidFill>
                <a:latin typeface="Arial"/>
                <a:cs typeface="Arial"/>
              </a:rPr>
              <a:t>Egwyddor 3 </a:t>
            </a:r>
            <a:endParaRPr lang="en-GB" sz="2400" dirty="0">
              <a:solidFill>
                <a:srgbClr val="595959"/>
              </a:solidFill>
              <a:latin typeface="Arial"/>
              <a:cs typeface="Arial"/>
            </a:endParaRPr>
          </a:p>
        </p:txBody>
      </p:sp>
      <p:sp>
        <p:nvSpPr>
          <p:cNvPr id="2" name="Rectangle 1"/>
          <p:cNvSpPr/>
          <p:nvPr/>
        </p:nvSpPr>
        <p:spPr>
          <a:xfrm>
            <a:off x="1085880" y="2887682"/>
            <a:ext cx="7743825" cy="3970318"/>
          </a:xfrm>
          <a:prstGeom prst="rect">
            <a:avLst/>
          </a:prstGeom>
        </p:spPr>
        <p:txBody>
          <a:bodyPr wrap="square">
            <a:spAutoFit/>
          </a:bodyPr>
          <a:lstStyle/>
          <a:p>
            <a:pPr defTabSz="914377"/>
            <a:r>
              <a:rPr lang="en-GB" altLang="en-US" dirty="0" smtClean="0">
                <a:solidFill>
                  <a:srgbClr val="595959"/>
                </a:solidFill>
                <a:latin typeface="Arial"/>
                <a:cs typeface="Arial"/>
              </a:rPr>
              <a:t>Mae llesiant yn golygu mwy na bod yn iach yn unig, gall gynnwys y canlynol hefyd:</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Bod yn ddiogel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Cael rhywle addas i fyw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Bod yn rhan o’r broses o wneud penderfyniadau sy’n effeithio </a:t>
            </a:r>
            <a:br>
              <a:rPr lang="en-GB" altLang="en-US" dirty="0" smtClean="0">
                <a:solidFill>
                  <a:srgbClr val="595959"/>
                </a:solidFill>
                <a:latin typeface="Arial"/>
                <a:cs typeface="Arial"/>
              </a:rPr>
            </a:br>
            <a:r>
              <a:rPr lang="en-GB" altLang="en-US" dirty="0" smtClean="0">
                <a:solidFill>
                  <a:srgbClr val="595959"/>
                </a:solidFill>
                <a:latin typeface="Arial"/>
                <a:cs typeface="Arial"/>
              </a:rPr>
              <a:t>ar eich bywyd </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Cael ffrindiau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Bod yn rhan o gymunedau da, cryf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Cael pob cyfle i wneud yn dda ym maes addysg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Teimlo’n dda am eich bywyd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I oedolion – gallu gweithio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I blant – eu bod yn gallu tyfu i fyny’n hapus ac yn llwyddiannus,</a:t>
            </a:r>
            <a:br>
              <a:rPr lang="en-GB" altLang="en-US" dirty="0" smtClean="0">
                <a:solidFill>
                  <a:srgbClr val="595959"/>
                </a:solidFill>
                <a:latin typeface="Arial"/>
                <a:cs typeface="Arial"/>
              </a:rPr>
            </a:br>
            <a:r>
              <a:rPr lang="en-GB" altLang="en-US" dirty="0">
                <a:solidFill>
                  <a:srgbClr val="595959"/>
                </a:solidFill>
                <a:latin typeface="Arial"/>
                <a:cs typeface="Arial"/>
              </a:rPr>
              <a:t>a</a:t>
            </a:r>
            <a:r>
              <a:rPr lang="en-GB" altLang="en-US" dirty="0" smtClean="0">
                <a:solidFill>
                  <a:srgbClr val="595959"/>
                </a:solidFill>
                <a:latin typeface="Arial"/>
                <a:cs typeface="Arial"/>
              </a:rPr>
              <a:t>’u bod yn derbyn gofal da </a:t>
            </a:r>
            <a:endParaRPr lang="en-GB" altLang="en-US" dirty="0">
              <a:solidFill>
                <a:srgbClr val="595959"/>
              </a:solidFill>
              <a:latin typeface="Arial"/>
              <a:cs typeface="Arial"/>
            </a:endParaRPr>
          </a:p>
          <a:p>
            <a:pPr marL="342900" indent="-342900" defTabSz="914377">
              <a:buClr>
                <a:srgbClr val="ED1E87"/>
              </a:buClr>
              <a:buFont typeface="Arial" panose="020B0604020202020204" pitchFamily="34" charset="0"/>
              <a:buChar char="•"/>
            </a:pPr>
            <a:endParaRPr lang="en-GB" altLang="en-US" dirty="0">
              <a:solidFill>
                <a:srgbClr val="595959"/>
              </a:solidFill>
              <a:latin typeface="Arial"/>
              <a:cs typeface="Arial"/>
            </a:endParaRPr>
          </a:p>
        </p:txBody>
      </p:sp>
      <p:pic>
        <p:nvPicPr>
          <p:cNvPr id="15" name="Picture 14"/>
          <p:cNvPicPr>
            <a:picLocks noChangeAspect="1"/>
          </p:cNvPicPr>
          <p:nvPr/>
        </p:nvPicPr>
        <p:blipFill>
          <a:blip r:embed="rId3" cstate="print"/>
          <a:stretch>
            <a:fillRect/>
          </a:stretch>
        </p:blipFill>
        <p:spPr>
          <a:xfrm>
            <a:off x="0" y="3132156"/>
            <a:ext cx="1314801" cy="3740131"/>
          </a:xfrm>
          <a:prstGeom prst="rect">
            <a:avLst/>
          </a:prstGeom>
        </p:spPr>
      </p:pic>
      <p:pic>
        <p:nvPicPr>
          <p:cNvPr id="16" name="Picture 15"/>
          <p:cNvPicPr>
            <a:picLocks noChangeAspect="1"/>
          </p:cNvPicPr>
          <p:nvPr/>
        </p:nvPicPr>
        <p:blipFill>
          <a:blip r:embed="rId4" cstate="print"/>
          <a:stretch>
            <a:fillRect/>
          </a:stretch>
        </p:blipFill>
        <p:spPr>
          <a:xfrm>
            <a:off x="7758111" y="4056512"/>
            <a:ext cx="1385889" cy="2815775"/>
          </a:xfrm>
          <a:prstGeom prst="rect">
            <a:avLst/>
          </a:prstGeom>
        </p:spPr>
      </p:pic>
    </p:spTree>
    <p:extLst>
      <p:ext uri="{BB962C8B-B14F-4D97-AF65-F5344CB8AC3E}">
        <p14:creationId xmlns:p14="http://schemas.microsoft.com/office/powerpoint/2010/main" val="266998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4617</TotalTime>
  <Words>2974</Words>
  <Application>Microsoft Office PowerPoint</Application>
  <PresentationFormat>On-screen Show (4:3)</PresentationFormat>
  <Paragraphs>355</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Amcanion dysgu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Llesiant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Denbighshire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&amp; Bev</dc:title>
  <dc:creator>Clare Hughes</dc:creator>
  <cp:lastModifiedBy>Bethan Price</cp:lastModifiedBy>
  <cp:revision>353</cp:revision>
  <cp:lastPrinted>2016-06-06T14:57:54Z</cp:lastPrinted>
  <dcterms:created xsi:type="dcterms:W3CDTF">2015-12-11T11:52:52Z</dcterms:created>
  <dcterms:modified xsi:type="dcterms:W3CDTF">2016-07-22T14:13:42Z</dcterms:modified>
</cp:coreProperties>
</file>