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48"/>
  </p:notesMasterIdLst>
  <p:handoutMasterIdLst>
    <p:handoutMasterId r:id="rId49"/>
  </p:handoutMasterIdLst>
  <p:sldIdLst>
    <p:sldId id="258" r:id="rId5"/>
    <p:sldId id="265" r:id="rId6"/>
    <p:sldId id="268" r:id="rId7"/>
    <p:sldId id="269" r:id="rId8"/>
    <p:sldId id="270" r:id="rId9"/>
    <p:sldId id="267"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6" r:id="rId42"/>
    <p:sldId id="303" r:id="rId43"/>
    <p:sldId id="304" r:id="rId44"/>
    <p:sldId id="305" r:id="rId45"/>
    <p:sldId id="266" r:id="rId46"/>
    <p:sldId id="263" r:id="rId47"/>
  </p:sldIdLst>
  <p:sldSz cx="9144000" cy="6858000" type="screen4x3"/>
  <p:notesSz cx="6858000" cy="9144000"/>
  <p:defaultTextStyle>
    <a:defPPr>
      <a:defRPr lang="en-US"/>
    </a:defPPr>
    <a:lvl1pPr algn="l" defTabSz="912813" rtl="0" eaLnBrk="0" fontAlgn="base" hangingPunct="0">
      <a:spcBef>
        <a:spcPct val="0"/>
      </a:spcBef>
      <a:spcAft>
        <a:spcPct val="0"/>
      </a:spcAft>
      <a:defRPr kern="1200">
        <a:solidFill>
          <a:schemeClr val="tx1"/>
        </a:solidFill>
        <a:latin typeface="Arial"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863E"/>
    <a:srgbClr val="CB863E"/>
    <a:srgbClr val="CD4A44"/>
    <a:srgbClr val="BF864F"/>
    <a:srgbClr val="37394C"/>
    <a:srgbClr val="0AA47E"/>
    <a:srgbClr val="F7AB64"/>
    <a:srgbClr val="004B00"/>
    <a:srgbClr val="EB5E57"/>
    <a:srgbClr val="16AD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23B897-EFC9-4AE8-A2C9-323D0F1FE5BB}" v="582" dt="2021-03-08T11:27:37.9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4" autoAdjust="0"/>
    <p:restoredTop sz="69067" autoAdjust="0"/>
  </p:normalViewPr>
  <p:slideViewPr>
    <p:cSldViewPr snapToGrid="0" snapToObjects="1">
      <p:cViewPr varScale="1">
        <p:scale>
          <a:sx n="78" d="100"/>
          <a:sy n="78" d="100"/>
        </p:scale>
        <p:origin x="144" y="90"/>
      </p:cViewPr>
      <p:guideLst>
        <p:guide orient="horz" pos="2160"/>
        <p:guide pos="2880"/>
      </p:guideLst>
    </p:cSldViewPr>
  </p:slideViewPr>
  <p:outlineViewPr>
    <p:cViewPr>
      <p:scale>
        <a:sx n="33" d="100"/>
        <a:sy n="33" d="100"/>
      </p:scale>
      <p:origin x="0" y="-50384"/>
    </p:cViewPr>
  </p:outlineViewPr>
  <p:notesTextViewPr>
    <p:cViewPr>
      <p:scale>
        <a:sx n="1" d="1"/>
        <a:sy n="1" d="1"/>
      </p:scale>
      <p:origin x="0" y="0"/>
    </p:cViewPr>
  </p:notesTextViewPr>
  <p:notesViewPr>
    <p:cSldViewPr snapToGrid="0" snapToObjects="1">
      <p:cViewPr varScale="1">
        <p:scale>
          <a:sx n="90" d="100"/>
          <a:sy n="90" d="100"/>
        </p:scale>
        <p:origin x="-3744" y="-5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09eca242cdf1bd3cc6a986653aa389564042f821d9178d02c5a9d87140e930ac::" providerId="AD" clId="Web-{83988127-FFF6-6FB6-4B84-0A5C7945FA7C}"/>
    <pc:docChg chg="modSld">
      <pc:chgData name="Guest User" userId="S::urn:spo:anon#09eca242cdf1bd3cc6a986653aa389564042f821d9178d02c5a9d87140e930ac::" providerId="AD" clId="Web-{83988127-FFF6-6FB6-4B84-0A5C7945FA7C}" dt="2020-12-15T14:15:43.065" v="54"/>
      <pc:docMkLst>
        <pc:docMk/>
      </pc:docMkLst>
      <pc:sldChg chg="modNotes">
        <pc:chgData name="Guest User" userId="S::urn:spo:anon#09eca242cdf1bd3cc6a986653aa389564042f821d9178d02c5a9d87140e930ac::" providerId="AD" clId="Web-{83988127-FFF6-6FB6-4B84-0A5C7945FA7C}" dt="2020-12-15T14:09:54.078" v="5"/>
        <pc:sldMkLst>
          <pc:docMk/>
          <pc:sldMk cId="4207074665" sldId="268"/>
        </pc:sldMkLst>
      </pc:sldChg>
      <pc:sldChg chg="modNotes">
        <pc:chgData name="Guest User" userId="S::urn:spo:anon#09eca242cdf1bd3cc6a986653aa389564042f821d9178d02c5a9d87140e930ac::" providerId="AD" clId="Web-{83988127-FFF6-6FB6-4B84-0A5C7945FA7C}" dt="2020-12-15T14:10:28.657" v="7"/>
        <pc:sldMkLst>
          <pc:docMk/>
          <pc:sldMk cId="3359171540" sldId="270"/>
        </pc:sldMkLst>
      </pc:sldChg>
      <pc:sldChg chg="modNotes">
        <pc:chgData name="Guest User" userId="S::urn:spo:anon#09eca242cdf1bd3cc6a986653aa389564042f821d9178d02c5a9d87140e930ac::" providerId="AD" clId="Web-{83988127-FFF6-6FB6-4B84-0A5C7945FA7C}" dt="2020-12-15T14:11:02.391" v="10"/>
        <pc:sldMkLst>
          <pc:docMk/>
          <pc:sldMk cId="3707785209" sldId="271"/>
        </pc:sldMkLst>
      </pc:sldChg>
      <pc:sldChg chg="modNotes">
        <pc:chgData name="Guest User" userId="S::urn:spo:anon#09eca242cdf1bd3cc6a986653aa389564042f821d9178d02c5a9d87140e930ac::" providerId="AD" clId="Web-{83988127-FFF6-6FB6-4B84-0A5C7945FA7C}" dt="2020-12-15T14:11:49.782" v="13"/>
        <pc:sldMkLst>
          <pc:docMk/>
          <pc:sldMk cId="3567936209" sldId="272"/>
        </pc:sldMkLst>
      </pc:sldChg>
      <pc:sldChg chg="modNotes">
        <pc:chgData name="Guest User" userId="S::urn:spo:anon#09eca242cdf1bd3cc6a986653aa389564042f821d9178d02c5a9d87140e930ac::" providerId="AD" clId="Web-{83988127-FFF6-6FB6-4B84-0A5C7945FA7C}" dt="2020-12-15T14:12:33.282" v="17"/>
        <pc:sldMkLst>
          <pc:docMk/>
          <pc:sldMk cId="203767668" sldId="273"/>
        </pc:sldMkLst>
      </pc:sldChg>
      <pc:sldChg chg="modNotes">
        <pc:chgData name="Guest User" userId="S::urn:spo:anon#09eca242cdf1bd3cc6a986653aa389564042f821d9178d02c5a9d87140e930ac::" providerId="AD" clId="Web-{83988127-FFF6-6FB6-4B84-0A5C7945FA7C}" dt="2020-12-15T14:15:43.065" v="54"/>
        <pc:sldMkLst>
          <pc:docMk/>
          <pc:sldMk cId="630724806" sldId="274"/>
        </pc:sldMkLst>
      </pc:sldChg>
    </pc:docChg>
  </pc:docChgLst>
  <pc:docChgLst>
    <pc:chgData name="Guest User" userId="S::urn:spo:anon#09eca242cdf1bd3cc6a986653aa389564042f821d9178d02c5a9d87140e930ac::" providerId="AD" clId="Web-{CBC8B28B-5A2B-17F3-45CD-F98DC02149B2}"/>
    <pc:docChg chg="modSld">
      <pc:chgData name="Guest User" userId="S::urn:spo:anon#09eca242cdf1bd3cc6a986653aa389564042f821d9178d02c5a9d87140e930ac::" providerId="AD" clId="Web-{CBC8B28B-5A2B-17F3-45CD-F98DC02149B2}" dt="2021-01-14T15:55:57.148" v="70"/>
      <pc:docMkLst>
        <pc:docMk/>
      </pc:docMkLst>
      <pc:sldChg chg="modNotes">
        <pc:chgData name="Guest User" userId="S::urn:spo:anon#09eca242cdf1bd3cc6a986653aa389564042f821d9178d02c5a9d87140e930ac::" providerId="AD" clId="Web-{CBC8B28B-5A2B-17F3-45CD-F98DC02149B2}" dt="2021-01-14T15:55:57.148" v="70"/>
        <pc:sldMkLst>
          <pc:docMk/>
          <pc:sldMk cId="2593392282" sldId="278"/>
        </pc:sldMkLst>
      </pc:sldChg>
    </pc:docChg>
  </pc:docChgLst>
  <pc:docChgLst>
    <pc:chgData name="Guest User" userId="S::urn:spo:anon#09eca242cdf1bd3cc6a986653aa389564042f821d9178d02c5a9d87140e930ac::" providerId="AD" clId="Web-{D967AC2A-FE73-5769-1378-1A500CDF2877}"/>
    <pc:docChg chg="modSld">
      <pc:chgData name="Guest User" userId="S::urn:spo:anon#09eca242cdf1bd3cc6a986653aa389564042f821d9178d02c5a9d87140e930ac::" providerId="AD" clId="Web-{D967AC2A-FE73-5769-1378-1A500CDF2877}" dt="2021-01-20T13:36:50.104" v="59"/>
      <pc:docMkLst>
        <pc:docMk/>
      </pc:docMkLst>
      <pc:sldChg chg="modNotes">
        <pc:chgData name="Guest User" userId="S::urn:spo:anon#09eca242cdf1bd3cc6a986653aa389564042f821d9178d02c5a9d87140e930ac::" providerId="AD" clId="Web-{D967AC2A-FE73-5769-1378-1A500CDF2877}" dt="2021-01-20T13:36:27.901" v="43"/>
        <pc:sldMkLst>
          <pc:docMk/>
          <pc:sldMk cId="3359171540" sldId="270"/>
        </pc:sldMkLst>
      </pc:sldChg>
      <pc:sldChg chg="modNotes">
        <pc:chgData name="Guest User" userId="S::urn:spo:anon#09eca242cdf1bd3cc6a986653aa389564042f821d9178d02c5a9d87140e930ac::" providerId="AD" clId="Web-{D967AC2A-FE73-5769-1378-1A500CDF2877}" dt="2021-01-20T13:36:50.104" v="59"/>
        <pc:sldMkLst>
          <pc:docMk/>
          <pc:sldMk cId="731093782" sldId="301"/>
        </pc:sldMkLst>
      </pc:sldChg>
    </pc:docChg>
  </pc:docChgLst>
  <pc:docChgLst>
    <pc:chgData name="Bethan Price" userId="29923274-46ec-4e83-956c-4c26375aa1fd" providerId="ADAL" clId="{0423B897-EFC9-4AE8-A2C9-323D0F1FE5BB}"/>
    <pc:docChg chg="undo custSel modSld modMainMaster">
      <pc:chgData name="Bethan Price" userId="29923274-46ec-4e83-956c-4c26375aa1fd" providerId="ADAL" clId="{0423B897-EFC9-4AE8-A2C9-323D0F1FE5BB}" dt="2021-03-30T13:07:45.441" v="586" actId="20577"/>
      <pc:docMkLst>
        <pc:docMk/>
      </pc:docMkLst>
      <pc:sldChg chg="modNotesTx">
        <pc:chgData name="Bethan Price" userId="29923274-46ec-4e83-956c-4c26375aa1fd" providerId="ADAL" clId="{0423B897-EFC9-4AE8-A2C9-323D0F1FE5BB}" dt="2021-03-05T16:16:37.609" v="83" actId="20577"/>
        <pc:sldMkLst>
          <pc:docMk/>
          <pc:sldMk cId="2718540557" sldId="267"/>
        </pc:sldMkLst>
      </pc:sldChg>
      <pc:sldChg chg="modSp mod modNotesTx">
        <pc:chgData name="Bethan Price" userId="29923274-46ec-4e83-956c-4c26375aa1fd" providerId="ADAL" clId="{0423B897-EFC9-4AE8-A2C9-323D0F1FE5BB}" dt="2021-03-05T16:15:35.383" v="72" actId="6549"/>
        <pc:sldMkLst>
          <pc:docMk/>
          <pc:sldMk cId="4207074665" sldId="268"/>
        </pc:sldMkLst>
        <pc:spChg chg="mod">
          <ac:chgData name="Bethan Price" userId="29923274-46ec-4e83-956c-4c26375aa1fd" providerId="ADAL" clId="{0423B897-EFC9-4AE8-A2C9-323D0F1FE5BB}" dt="2021-03-05T16:14:24.647" v="43" actId="20577"/>
          <ac:spMkLst>
            <pc:docMk/>
            <pc:sldMk cId="4207074665" sldId="268"/>
            <ac:spMk id="9" creationId="{00000000-0000-0000-0000-000000000000}"/>
          </ac:spMkLst>
        </pc:spChg>
      </pc:sldChg>
      <pc:sldChg chg="modNotesTx">
        <pc:chgData name="Bethan Price" userId="29923274-46ec-4e83-956c-4c26375aa1fd" providerId="ADAL" clId="{0423B897-EFC9-4AE8-A2C9-323D0F1FE5BB}" dt="2021-03-05T16:16:12.272" v="73" actId="115"/>
        <pc:sldMkLst>
          <pc:docMk/>
          <pc:sldMk cId="3359171540" sldId="270"/>
        </pc:sldMkLst>
      </pc:sldChg>
      <pc:sldChg chg="modSp mod modNotesTx">
        <pc:chgData name="Bethan Price" userId="29923274-46ec-4e83-956c-4c26375aa1fd" providerId="ADAL" clId="{0423B897-EFC9-4AE8-A2C9-323D0F1FE5BB}" dt="2021-03-08T11:27:24.966" v="519" actId="2"/>
        <pc:sldMkLst>
          <pc:docMk/>
          <pc:sldMk cId="3707785209" sldId="271"/>
        </pc:sldMkLst>
        <pc:spChg chg="mod">
          <ac:chgData name="Bethan Price" userId="29923274-46ec-4e83-956c-4c26375aa1fd" providerId="ADAL" clId="{0423B897-EFC9-4AE8-A2C9-323D0F1FE5BB}" dt="2021-03-08T11:27:24.966" v="519" actId="2"/>
          <ac:spMkLst>
            <pc:docMk/>
            <pc:sldMk cId="3707785209" sldId="271"/>
            <ac:spMk id="9" creationId="{00000000-0000-0000-0000-000000000000}"/>
          </ac:spMkLst>
        </pc:spChg>
      </pc:sldChg>
      <pc:sldChg chg="modSp mod modNotesTx">
        <pc:chgData name="Bethan Price" userId="29923274-46ec-4e83-956c-4c26375aa1fd" providerId="ADAL" clId="{0423B897-EFC9-4AE8-A2C9-323D0F1FE5BB}" dt="2021-03-26T16:43:09.855" v="521" actId="313"/>
        <pc:sldMkLst>
          <pc:docMk/>
          <pc:sldMk cId="3567936209" sldId="272"/>
        </pc:sldMkLst>
        <pc:spChg chg="mod">
          <ac:chgData name="Bethan Price" userId="29923274-46ec-4e83-956c-4c26375aa1fd" providerId="ADAL" clId="{0423B897-EFC9-4AE8-A2C9-323D0F1FE5BB}" dt="2021-03-05T16:20:50.192" v="111" actId="948"/>
          <ac:spMkLst>
            <pc:docMk/>
            <pc:sldMk cId="3567936209" sldId="272"/>
            <ac:spMk id="9" creationId="{00000000-0000-0000-0000-000000000000}"/>
          </ac:spMkLst>
        </pc:spChg>
      </pc:sldChg>
      <pc:sldChg chg="modSp mod modNotesTx">
        <pc:chgData name="Bethan Price" userId="29923274-46ec-4e83-956c-4c26375aa1fd" providerId="ADAL" clId="{0423B897-EFC9-4AE8-A2C9-323D0F1FE5BB}" dt="2021-03-26T16:45:44.244" v="522" actId="20577"/>
        <pc:sldMkLst>
          <pc:docMk/>
          <pc:sldMk cId="203767668" sldId="273"/>
        </pc:sldMkLst>
        <pc:spChg chg="mod">
          <ac:chgData name="Bethan Price" userId="29923274-46ec-4e83-956c-4c26375aa1fd" providerId="ADAL" clId="{0423B897-EFC9-4AE8-A2C9-323D0F1FE5BB}" dt="2021-03-05T16:24:36.378" v="175" actId="20577"/>
          <ac:spMkLst>
            <pc:docMk/>
            <pc:sldMk cId="203767668" sldId="273"/>
            <ac:spMk id="6" creationId="{00000000-0000-0000-0000-000000000000}"/>
          </ac:spMkLst>
        </pc:spChg>
      </pc:sldChg>
      <pc:sldChg chg="modSp mod modNotesTx">
        <pc:chgData name="Bethan Price" userId="29923274-46ec-4e83-956c-4c26375aa1fd" providerId="ADAL" clId="{0423B897-EFC9-4AE8-A2C9-323D0F1FE5BB}" dt="2021-03-26T16:50:48.324" v="570" actId="6549"/>
        <pc:sldMkLst>
          <pc:docMk/>
          <pc:sldMk cId="630724806" sldId="274"/>
        </pc:sldMkLst>
        <pc:spChg chg="mod">
          <ac:chgData name="Bethan Price" userId="29923274-46ec-4e83-956c-4c26375aa1fd" providerId="ADAL" clId="{0423B897-EFC9-4AE8-A2C9-323D0F1FE5BB}" dt="2021-03-05T16:26:05.096" v="201" actId="20577"/>
          <ac:spMkLst>
            <pc:docMk/>
            <pc:sldMk cId="630724806" sldId="274"/>
            <ac:spMk id="8" creationId="{5AEE2CB4-C2EF-4B99-97A0-D6C6B6F12D8D}"/>
          </ac:spMkLst>
        </pc:spChg>
      </pc:sldChg>
      <pc:sldChg chg="modSp mod modNotesTx">
        <pc:chgData name="Bethan Price" userId="29923274-46ec-4e83-956c-4c26375aa1fd" providerId="ADAL" clId="{0423B897-EFC9-4AE8-A2C9-323D0F1FE5BB}" dt="2021-03-08T09:48:51.427" v="263" actId="6549"/>
        <pc:sldMkLst>
          <pc:docMk/>
          <pc:sldMk cId="288202574" sldId="275"/>
        </pc:sldMkLst>
        <pc:spChg chg="mod">
          <ac:chgData name="Bethan Price" userId="29923274-46ec-4e83-956c-4c26375aa1fd" providerId="ADAL" clId="{0423B897-EFC9-4AE8-A2C9-323D0F1FE5BB}" dt="2021-03-08T09:48:17.461" v="246" actId="1076"/>
          <ac:spMkLst>
            <pc:docMk/>
            <pc:sldMk cId="288202574" sldId="275"/>
            <ac:spMk id="9" creationId="{00000000-0000-0000-0000-000000000000}"/>
          </ac:spMkLst>
        </pc:spChg>
      </pc:sldChg>
      <pc:sldChg chg="modNotesTx">
        <pc:chgData name="Bethan Price" userId="29923274-46ec-4e83-956c-4c26375aa1fd" providerId="ADAL" clId="{0423B897-EFC9-4AE8-A2C9-323D0F1FE5BB}" dt="2021-03-08T09:55:20.596" v="264" actId="20577"/>
        <pc:sldMkLst>
          <pc:docMk/>
          <pc:sldMk cId="2094720463" sldId="276"/>
        </pc:sldMkLst>
      </pc:sldChg>
      <pc:sldChg chg="modSp modNotesTx">
        <pc:chgData name="Bethan Price" userId="29923274-46ec-4e83-956c-4c26375aa1fd" providerId="ADAL" clId="{0423B897-EFC9-4AE8-A2C9-323D0F1FE5BB}" dt="2021-03-08T10:47:37.496" v="273" actId="20577"/>
        <pc:sldMkLst>
          <pc:docMk/>
          <pc:sldMk cId="1330910397" sldId="277"/>
        </pc:sldMkLst>
        <pc:spChg chg="mod">
          <ac:chgData name="Bethan Price" userId="29923274-46ec-4e83-956c-4c26375aa1fd" providerId="ADAL" clId="{0423B897-EFC9-4AE8-A2C9-323D0F1FE5BB}" dt="2021-03-08T10:47:02.981" v="265" actId="1076"/>
          <ac:spMkLst>
            <pc:docMk/>
            <pc:sldMk cId="1330910397" sldId="277"/>
            <ac:spMk id="9" creationId="{00000000-0000-0000-0000-000000000000}"/>
          </ac:spMkLst>
        </pc:spChg>
      </pc:sldChg>
      <pc:sldChg chg="modNotesTx">
        <pc:chgData name="Bethan Price" userId="29923274-46ec-4e83-956c-4c26375aa1fd" providerId="ADAL" clId="{0423B897-EFC9-4AE8-A2C9-323D0F1FE5BB}" dt="2021-03-26T16:53:09.027" v="571" actId="20577"/>
        <pc:sldMkLst>
          <pc:docMk/>
          <pc:sldMk cId="2593392282" sldId="278"/>
        </pc:sldMkLst>
      </pc:sldChg>
      <pc:sldChg chg="modNotesTx">
        <pc:chgData name="Bethan Price" userId="29923274-46ec-4e83-956c-4c26375aa1fd" providerId="ADAL" clId="{0423B897-EFC9-4AE8-A2C9-323D0F1FE5BB}" dt="2021-03-26T16:55:09.830" v="573" actId="20577"/>
        <pc:sldMkLst>
          <pc:docMk/>
          <pc:sldMk cId="2392673464" sldId="282"/>
        </pc:sldMkLst>
      </pc:sldChg>
      <pc:sldChg chg="modNotesTx">
        <pc:chgData name="Bethan Price" userId="29923274-46ec-4e83-956c-4c26375aa1fd" providerId="ADAL" clId="{0423B897-EFC9-4AE8-A2C9-323D0F1FE5BB}" dt="2021-03-26T16:56:42.997" v="581" actId="20577"/>
        <pc:sldMkLst>
          <pc:docMk/>
          <pc:sldMk cId="2734665112" sldId="283"/>
        </pc:sldMkLst>
      </pc:sldChg>
      <pc:sldChg chg="modSp mod">
        <pc:chgData name="Bethan Price" userId="29923274-46ec-4e83-956c-4c26375aa1fd" providerId="ADAL" clId="{0423B897-EFC9-4AE8-A2C9-323D0F1FE5BB}" dt="2021-03-08T11:13:21.813" v="318" actId="27636"/>
        <pc:sldMkLst>
          <pc:docMk/>
          <pc:sldMk cId="1270522209" sldId="285"/>
        </pc:sldMkLst>
        <pc:spChg chg="mod">
          <ac:chgData name="Bethan Price" userId="29923274-46ec-4e83-956c-4c26375aa1fd" providerId="ADAL" clId="{0423B897-EFC9-4AE8-A2C9-323D0F1FE5BB}" dt="2021-03-08T11:13:21.813" v="318" actId="27636"/>
          <ac:spMkLst>
            <pc:docMk/>
            <pc:sldMk cId="1270522209" sldId="285"/>
            <ac:spMk id="9" creationId="{00000000-0000-0000-0000-000000000000}"/>
          </ac:spMkLst>
        </pc:spChg>
      </pc:sldChg>
      <pc:sldChg chg="modNotesTx">
        <pc:chgData name="Bethan Price" userId="29923274-46ec-4e83-956c-4c26375aa1fd" providerId="ADAL" clId="{0423B897-EFC9-4AE8-A2C9-323D0F1FE5BB}" dt="2021-03-08T11:14:11.949" v="339" actId="6549"/>
        <pc:sldMkLst>
          <pc:docMk/>
          <pc:sldMk cId="4271135624" sldId="286"/>
        </pc:sldMkLst>
      </pc:sldChg>
      <pc:sldChg chg="modNotesTx">
        <pc:chgData name="Bethan Price" userId="29923274-46ec-4e83-956c-4c26375aa1fd" providerId="ADAL" clId="{0423B897-EFC9-4AE8-A2C9-323D0F1FE5BB}" dt="2021-03-08T11:16:28.967" v="391" actId="6549"/>
        <pc:sldMkLst>
          <pc:docMk/>
          <pc:sldMk cId="594395369" sldId="287"/>
        </pc:sldMkLst>
      </pc:sldChg>
      <pc:sldChg chg="modNotesTx">
        <pc:chgData name="Bethan Price" userId="29923274-46ec-4e83-956c-4c26375aa1fd" providerId="ADAL" clId="{0423B897-EFC9-4AE8-A2C9-323D0F1FE5BB}" dt="2021-03-08T11:17:01.912" v="406" actId="6549"/>
        <pc:sldMkLst>
          <pc:docMk/>
          <pc:sldMk cId="1708647256" sldId="288"/>
        </pc:sldMkLst>
      </pc:sldChg>
      <pc:sldChg chg="modNotesTx">
        <pc:chgData name="Bethan Price" userId="29923274-46ec-4e83-956c-4c26375aa1fd" providerId="ADAL" clId="{0423B897-EFC9-4AE8-A2C9-323D0F1FE5BB}" dt="2021-03-08T11:17:27.206" v="409" actId="20577"/>
        <pc:sldMkLst>
          <pc:docMk/>
          <pc:sldMk cId="3934402626" sldId="290"/>
        </pc:sldMkLst>
      </pc:sldChg>
      <pc:sldChg chg="modNotesTx">
        <pc:chgData name="Bethan Price" userId="29923274-46ec-4e83-956c-4c26375aa1fd" providerId="ADAL" clId="{0423B897-EFC9-4AE8-A2C9-323D0F1FE5BB}" dt="2021-03-08T11:18:47.979" v="425" actId="6549"/>
        <pc:sldMkLst>
          <pc:docMk/>
          <pc:sldMk cId="2137634437" sldId="293"/>
        </pc:sldMkLst>
      </pc:sldChg>
      <pc:sldChg chg="modSp mod modNotesTx">
        <pc:chgData name="Bethan Price" userId="29923274-46ec-4e83-956c-4c26375aa1fd" providerId="ADAL" clId="{0423B897-EFC9-4AE8-A2C9-323D0F1FE5BB}" dt="2021-03-08T11:19:20.671" v="428" actId="20577"/>
        <pc:sldMkLst>
          <pc:docMk/>
          <pc:sldMk cId="2304017843" sldId="295"/>
        </pc:sldMkLst>
        <pc:spChg chg="mod">
          <ac:chgData name="Bethan Price" userId="29923274-46ec-4e83-956c-4c26375aa1fd" providerId="ADAL" clId="{0423B897-EFC9-4AE8-A2C9-323D0F1FE5BB}" dt="2021-03-08T11:19:18.102" v="427" actId="114"/>
          <ac:spMkLst>
            <pc:docMk/>
            <pc:sldMk cId="2304017843" sldId="295"/>
            <ac:spMk id="9" creationId="{00000000-0000-0000-0000-000000000000}"/>
          </ac:spMkLst>
        </pc:spChg>
      </pc:sldChg>
      <pc:sldChg chg="modNotesTx">
        <pc:chgData name="Bethan Price" userId="29923274-46ec-4e83-956c-4c26375aa1fd" providerId="ADAL" clId="{0423B897-EFC9-4AE8-A2C9-323D0F1FE5BB}" dt="2021-03-08T11:20:16.225" v="430" actId="20577"/>
        <pc:sldMkLst>
          <pc:docMk/>
          <pc:sldMk cId="3117392696" sldId="297"/>
        </pc:sldMkLst>
      </pc:sldChg>
      <pc:sldChg chg="modNotesTx">
        <pc:chgData name="Bethan Price" userId="29923274-46ec-4e83-956c-4c26375aa1fd" providerId="ADAL" clId="{0423B897-EFC9-4AE8-A2C9-323D0F1FE5BB}" dt="2021-03-08T11:20:56.982" v="431" actId="20577"/>
        <pc:sldMkLst>
          <pc:docMk/>
          <pc:sldMk cId="3503913817" sldId="299"/>
        </pc:sldMkLst>
      </pc:sldChg>
      <pc:sldChg chg="modNotesTx">
        <pc:chgData name="Bethan Price" userId="29923274-46ec-4e83-956c-4c26375aa1fd" providerId="ADAL" clId="{0423B897-EFC9-4AE8-A2C9-323D0F1FE5BB}" dt="2021-03-30T13:07:22.952" v="582"/>
        <pc:sldMkLst>
          <pc:docMk/>
          <pc:sldMk cId="2647467719" sldId="300"/>
        </pc:sldMkLst>
      </pc:sldChg>
      <pc:sldChg chg="modSp mod modNotesTx">
        <pc:chgData name="Bethan Price" userId="29923274-46ec-4e83-956c-4c26375aa1fd" providerId="ADAL" clId="{0423B897-EFC9-4AE8-A2C9-323D0F1FE5BB}" dt="2021-03-08T11:22:16.697" v="448" actId="20577"/>
        <pc:sldMkLst>
          <pc:docMk/>
          <pc:sldMk cId="731093782" sldId="301"/>
        </pc:sldMkLst>
        <pc:spChg chg="mod">
          <ac:chgData name="Bethan Price" userId="29923274-46ec-4e83-956c-4c26375aa1fd" providerId="ADAL" clId="{0423B897-EFC9-4AE8-A2C9-323D0F1FE5BB}" dt="2021-03-08T11:21:42.417" v="432" actId="255"/>
          <ac:spMkLst>
            <pc:docMk/>
            <pc:sldMk cId="731093782" sldId="301"/>
            <ac:spMk id="9" creationId="{00000000-0000-0000-0000-000000000000}"/>
          </ac:spMkLst>
        </pc:spChg>
      </pc:sldChg>
      <pc:sldChg chg="modNotesTx">
        <pc:chgData name="Bethan Price" userId="29923274-46ec-4e83-956c-4c26375aa1fd" providerId="ADAL" clId="{0423B897-EFC9-4AE8-A2C9-323D0F1FE5BB}" dt="2021-03-30T13:07:45.441" v="586" actId="20577"/>
        <pc:sldMkLst>
          <pc:docMk/>
          <pc:sldMk cId="2977423661" sldId="303"/>
        </pc:sldMkLst>
      </pc:sldChg>
      <pc:sldChg chg="modSp mod modNotesTx">
        <pc:chgData name="Bethan Price" userId="29923274-46ec-4e83-956c-4c26375aa1fd" providerId="ADAL" clId="{0423B897-EFC9-4AE8-A2C9-323D0F1FE5BB}" dt="2021-03-08T11:25:02.244" v="510" actId="6549"/>
        <pc:sldMkLst>
          <pc:docMk/>
          <pc:sldMk cId="3267365517" sldId="306"/>
        </pc:sldMkLst>
        <pc:spChg chg="mod">
          <ac:chgData name="Bethan Price" userId="29923274-46ec-4e83-956c-4c26375aa1fd" providerId="ADAL" clId="{0423B897-EFC9-4AE8-A2C9-323D0F1FE5BB}" dt="2021-03-08T11:23:17.842" v="453" actId="14100"/>
          <ac:spMkLst>
            <pc:docMk/>
            <pc:sldMk cId="3267365517" sldId="306"/>
            <ac:spMk id="10" creationId="{7181DC92-8CCE-4D2B-A43C-20A792156661}"/>
          </ac:spMkLst>
        </pc:spChg>
      </pc:sldChg>
      <pc:sldMasterChg chg="modSldLayout">
        <pc:chgData name="Bethan Price" userId="29923274-46ec-4e83-956c-4c26375aa1fd" providerId="ADAL" clId="{0423B897-EFC9-4AE8-A2C9-323D0F1FE5BB}" dt="2021-03-08T11:27:23.091" v="518" actId="2"/>
        <pc:sldMasterMkLst>
          <pc:docMk/>
          <pc:sldMasterMk cId="0" sldId="2147483660"/>
        </pc:sldMasterMkLst>
        <pc:sldLayoutChg chg="addSp delSp modSp mod">
          <pc:chgData name="Bethan Price" userId="29923274-46ec-4e83-956c-4c26375aa1fd" providerId="ADAL" clId="{0423B897-EFC9-4AE8-A2C9-323D0F1FE5BB}" dt="2021-03-08T11:27:23.091" v="518" actId="2"/>
          <pc:sldLayoutMkLst>
            <pc:docMk/>
            <pc:sldMasterMk cId="0" sldId="2147483660"/>
            <pc:sldLayoutMk cId="118278962" sldId="2147483708"/>
          </pc:sldLayoutMkLst>
          <pc:spChg chg="mod">
            <ac:chgData name="Bethan Price" userId="29923274-46ec-4e83-956c-4c26375aa1fd" providerId="ADAL" clId="{0423B897-EFC9-4AE8-A2C9-323D0F1FE5BB}" dt="2021-03-08T11:27:23.091" v="518" actId="2"/>
            <ac:spMkLst>
              <pc:docMk/>
              <pc:sldMasterMk cId="0" sldId="2147483660"/>
              <pc:sldLayoutMk cId="118278962" sldId="2147483708"/>
              <ac:spMk id="4" creationId="{00000000-0000-0000-0000-000000000000}"/>
            </ac:spMkLst>
          </pc:spChg>
          <pc:spChg chg="add del">
            <ac:chgData name="Bethan Price" userId="29923274-46ec-4e83-956c-4c26375aa1fd" providerId="ADAL" clId="{0423B897-EFC9-4AE8-A2C9-323D0F1FE5BB}" dt="2021-03-08T11:26:50.020" v="511" actId="11529"/>
            <ac:spMkLst>
              <pc:docMk/>
              <pc:sldMasterMk cId="0" sldId="2147483660"/>
              <pc:sldLayoutMk cId="118278962" sldId="2147483708"/>
              <ac:spMk id="7" creationId="{F5980DD0-C74D-4261-9404-E3B7E817F042}"/>
            </ac:spMkLst>
          </pc:spChg>
          <pc:spChg chg="add mod">
            <ac:chgData name="Bethan Price" userId="29923274-46ec-4e83-956c-4c26375aa1fd" providerId="ADAL" clId="{0423B897-EFC9-4AE8-A2C9-323D0F1FE5BB}" dt="2021-03-08T11:26:58.591" v="513" actId="1076"/>
            <ac:spMkLst>
              <pc:docMk/>
              <pc:sldMasterMk cId="0" sldId="2147483660"/>
              <pc:sldLayoutMk cId="118278962" sldId="2147483708"/>
              <ac:spMk id="8" creationId="{DCDA7174-9851-47EB-95BE-B7FA4FB1841E}"/>
            </ac:spMkLst>
          </pc:spChg>
        </pc:sldLayoutChg>
      </pc:sldMasterChg>
    </pc:docChg>
  </pc:docChgLst>
  <pc:docChgLst>
    <pc:chgData name="Guest User" userId="S::urn:spo:anon#09eca242cdf1bd3cc6a986653aa389564042f821d9178d02c5a9d87140e930ac::" providerId="AD" clId="Web-{DD983CA8-7810-D0C9-CD37-E71492B70BB2}"/>
    <pc:docChg chg="modSld">
      <pc:chgData name="Guest User" userId="S::urn:spo:anon#09eca242cdf1bd3cc6a986653aa389564042f821d9178d02c5a9d87140e930ac::" providerId="AD" clId="Web-{DD983CA8-7810-D0C9-CD37-E71492B70BB2}" dt="2020-12-15T15:23:58.756" v="50"/>
      <pc:docMkLst>
        <pc:docMk/>
      </pc:docMkLst>
      <pc:sldChg chg="modNotes">
        <pc:chgData name="Guest User" userId="S::urn:spo:anon#09eca242cdf1bd3cc6a986653aa389564042f821d9178d02c5a9d87140e930ac::" providerId="AD" clId="Web-{DD983CA8-7810-D0C9-CD37-E71492B70BB2}" dt="2020-12-15T15:14:16.474" v="1"/>
        <pc:sldMkLst>
          <pc:docMk/>
          <pc:sldMk cId="288202574" sldId="275"/>
        </pc:sldMkLst>
      </pc:sldChg>
      <pc:sldChg chg="modNotes">
        <pc:chgData name="Guest User" userId="S::urn:spo:anon#09eca242cdf1bd3cc6a986653aa389564042f821d9178d02c5a9d87140e930ac::" providerId="AD" clId="Web-{DD983CA8-7810-D0C9-CD37-E71492B70BB2}" dt="2020-12-15T15:15:38.961" v="5"/>
        <pc:sldMkLst>
          <pc:docMk/>
          <pc:sldMk cId="2392673464" sldId="282"/>
        </pc:sldMkLst>
      </pc:sldChg>
      <pc:sldChg chg="modNotes">
        <pc:chgData name="Guest User" userId="S::urn:spo:anon#09eca242cdf1bd3cc6a986653aa389564042f821d9178d02c5a9d87140e930ac::" providerId="AD" clId="Web-{DD983CA8-7810-D0C9-CD37-E71492B70BB2}" dt="2020-12-15T15:16:19.399" v="7"/>
        <pc:sldMkLst>
          <pc:docMk/>
          <pc:sldMk cId="2734665112" sldId="283"/>
        </pc:sldMkLst>
      </pc:sldChg>
      <pc:sldChg chg="modNotes">
        <pc:chgData name="Guest User" userId="S::urn:spo:anon#09eca242cdf1bd3cc6a986653aa389564042f821d9178d02c5a9d87140e930ac::" providerId="AD" clId="Web-{DD983CA8-7810-D0C9-CD37-E71492B70BB2}" dt="2020-12-15T15:17:59.793" v="9"/>
        <pc:sldMkLst>
          <pc:docMk/>
          <pc:sldMk cId="4271135624" sldId="286"/>
        </pc:sldMkLst>
      </pc:sldChg>
      <pc:sldChg chg="modNotes">
        <pc:chgData name="Guest User" userId="S::urn:spo:anon#09eca242cdf1bd3cc6a986653aa389564042f821d9178d02c5a9d87140e930ac::" providerId="AD" clId="Web-{DD983CA8-7810-D0C9-CD37-E71492B70BB2}" dt="2020-12-15T15:19:06.092" v="17"/>
        <pc:sldMkLst>
          <pc:docMk/>
          <pc:sldMk cId="594395369" sldId="287"/>
        </pc:sldMkLst>
      </pc:sldChg>
      <pc:sldChg chg="modNotes">
        <pc:chgData name="Guest User" userId="S::urn:spo:anon#09eca242cdf1bd3cc6a986653aa389564042f821d9178d02c5a9d87140e930ac::" providerId="AD" clId="Web-{DD983CA8-7810-D0C9-CD37-E71492B70BB2}" dt="2020-12-15T15:19:49.249" v="21"/>
        <pc:sldMkLst>
          <pc:docMk/>
          <pc:sldMk cId="1708647256" sldId="288"/>
        </pc:sldMkLst>
      </pc:sldChg>
      <pc:sldChg chg="modNotes">
        <pc:chgData name="Guest User" userId="S::urn:spo:anon#09eca242cdf1bd3cc6a986653aa389564042f821d9178d02c5a9d87140e930ac::" providerId="AD" clId="Web-{DD983CA8-7810-D0C9-CD37-E71492B70BB2}" dt="2020-12-15T15:20:06.875" v="24"/>
        <pc:sldMkLst>
          <pc:docMk/>
          <pc:sldMk cId="3934402626" sldId="290"/>
        </pc:sldMkLst>
      </pc:sldChg>
      <pc:sldChg chg="modNotes">
        <pc:chgData name="Guest User" userId="S::urn:spo:anon#09eca242cdf1bd3cc6a986653aa389564042f821d9178d02c5a9d87140e930ac::" providerId="AD" clId="Web-{DD983CA8-7810-D0C9-CD37-E71492B70BB2}" dt="2020-12-15T15:20:44.344" v="27"/>
        <pc:sldMkLst>
          <pc:docMk/>
          <pc:sldMk cId="2137634437" sldId="293"/>
        </pc:sldMkLst>
      </pc:sldChg>
      <pc:sldChg chg="modNotes">
        <pc:chgData name="Guest User" userId="S::urn:spo:anon#09eca242cdf1bd3cc6a986653aa389564042f821d9178d02c5a9d87140e930ac::" providerId="AD" clId="Web-{DD983CA8-7810-D0C9-CD37-E71492B70BB2}" dt="2020-12-15T15:21:16.955" v="34"/>
        <pc:sldMkLst>
          <pc:docMk/>
          <pc:sldMk cId="2304017843" sldId="295"/>
        </pc:sldMkLst>
      </pc:sldChg>
      <pc:sldChg chg="modNotes">
        <pc:chgData name="Guest User" userId="S::urn:spo:anon#09eca242cdf1bd3cc6a986653aa389564042f821d9178d02c5a9d87140e930ac::" providerId="AD" clId="Web-{DD983CA8-7810-D0C9-CD37-E71492B70BB2}" dt="2020-12-15T15:21:45.518" v="38"/>
        <pc:sldMkLst>
          <pc:docMk/>
          <pc:sldMk cId="4015356358" sldId="296"/>
        </pc:sldMkLst>
      </pc:sldChg>
      <pc:sldChg chg="modNotes">
        <pc:chgData name="Guest User" userId="S::urn:spo:anon#09eca242cdf1bd3cc6a986653aa389564042f821d9178d02c5a9d87140e930ac::" providerId="AD" clId="Web-{DD983CA8-7810-D0C9-CD37-E71492B70BB2}" dt="2020-12-15T15:22:07.081" v="40"/>
        <pc:sldMkLst>
          <pc:docMk/>
          <pc:sldMk cId="3117392696" sldId="297"/>
        </pc:sldMkLst>
      </pc:sldChg>
      <pc:sldChg chg="modNotes">
        <pc:chgData name="Guest User" userId="S::urn:spo:anon#09eca242cdf1bd3cc6a986653aa389564042f821d9178d02c5a9d87140e930ac::" providerId="AD" clId="Web-{DD983CA8-7810-D0C9-CD37-E71492B70BB2}" dt="2020-12-15T15:22:37.504" v="43"/>
        <pc:sldMkLst>
          <pc:docMk/>
          <pc:sldMk cId="3503913817" sldId="299"/>
        </pc:sldMkLst>
      </pc:sldChg>
      <pc:sldChg chg="modNotes">
        <pc:chgData name="Guest User" userId="S::urn:spo:anon#09eca242cdf1bd3cc6a986653aa389564042f821d9178d02c5a9d87140e930ac::" providerId="AD" clId="Web-{DD983CA8-7810-D0C9-CD37-E71492B70BB2}" dt="2020-12-15T15:23:09.552" v="47"/>
        <pc:sldMkLst>
          <pc:docMk/>
          <pc:sldMk cId="731093782" sldId="301"/>
        </pc:sldMkLst>
      </pc:sldChg>
      <pc:sldChg chg="modNotes">
        <pc:chgData name="Guest User" userId="S::urn:spo:anon#09eca242cdf1bd3cc6a986653aa389564042f821d9178d02c5a9d87140e930ac::" providerId="AD" clId="Web-{DD983CA8-7810-D0C9-CD37-E71492B70BB2}" dt="2020-12-15T15:23:58.756" v="50"/>
        <pc:sldMkLst>
          <pc:docMk/>
          <pc:sldMk cId="3267365517" sldId="306"/>
        </pc:sldMkLst>
      </pc:sldChg>
    </pc:docChg>
  </pc:docChgLst>
  <pc:docChgLst>
    <pc:chgData name="Bethan Price" userId="29923274-46ec-4e83-956c-4c26375aa1fd" providerId="ADAL" clId="{EC237932-CAE8-42DA-AB77-E0B28A351216}"/>
    <pc:docChg chg="undo custSel modSld">
      <pc:chgData name="Bethan Price" userId="29923274-46ec-4e83-956c-4c26375aa1fd" providerId="ADAL" clId="{EC237932-CAE8-42DA-AB77-E0B28A351216}" dt="2020-10-28T11:13:08.520" v="564" actId="12"/>
      <pc:docMkLst>
        <pc:docMk/>
      </pc:docMkLst>
      <pc:sldChg chg="modSp">
        <pc:chgData name="Bethan Price" userId="29923274-46ec-4e83-956c-4c26375aa1fd" providerId="ADAL" clId="{EC237932-CAE8-42DA-AB77-E0B28A351216}" dt="2020-10-23T11:09:04.251" v="68" actId="20577"/>
        <pc:sldMkLst>
          <pc:docMk/>
          <pc:sldMk cId="0" sldId="258"/>
        </pc:sldMkLst>
        <pc:spChg chg="mod">
          <ac:chgData name="Bethan Price" userId="29923274-46ec-4e83-956c-4c26375aa1fd" providerId="ADAL" clId="{EC237932-CAE8-42DA-AB77-E0B28A351216}" dt="2020-10-23T11:09:04.251" v="68" actId="20577"/>
          <ac:spMkLst>
            <pc:docMk/>
            <pc:sldMk cId="0" sldId="258"/>
            <ac:spMk id="20484" creationId="{00000000-0000-0000-0000-000000000000}"/>
          </ac:spMkLst>
        </pc:spChg>
      </pc:sldChg>
      <pc:sldChg chg="modSp">
        <pc:chgData name="Bethan Price" userId="29923274-46ec-4e83-956c-4c26375aa1fd" providerId="ADAL" clId="{EC237932-CAE8-42DA-AB77-E0B28A351216}" dt="2020-10-23T11:03:21.073" v="25"/>
        <pc:sldMkLst>
          <pc:docMk/>
          <pc:sldMk cId="755348543" sldId="265"/>
        </pc:sldMkLst>
        <pc:spChg chg="mod">
          <ac:chgData name="Bethan Price" userId="29923274-46ec-4e83-956c-4c26375aa1fd" providerId="ADAL" clId="{EC237932-CAE8-42DA-AB77-E0B28A351216}" dt="2020-10-23T11:03:21.073" v="25"/>
          <ac:spMkLst>
            <pc:docMk/>
            <pc:sldMk cId="755348543" sldId="265"/>
            <ac:spMk id="9" creationId="{00000000-0000-0000-0000-000000000000}"/>
          </ac:spMkLst>
        </pc:spChg>
      </pc:sldChg>
      <pc:sldChg chg="modSp modNotesTx">
        <pc:chgData name="Bethan Price" userId="29923274-46ec-4e83-956c-4c26375aa1fd" providerId="ADAL" clId="{EC237932-CAE8-42DA-AB77-E0B28A351216}" dt="2020-10-23T11:48:32.710" v="504" actId="20577"/>
        <pc:sldMkLst>
          <pc:docMk/>
          <pc:sldMk cId="464150400" sldId="266"/>
        </pc:sldMkLst>
        <pc:spChg chg="mod">
          <ac:chgData name="Bethan Price" userId="29923274-46ec-4e83-956c-4c26375aa1fd" providerId="ADAL" clId="{EC237932-CAE8-42DA-AB77-E0B28A351216}" dt="2020-10-23T11:48:25.557" v="500" actId="20577"/>
          <ac:spMkLst>
            <pc:docMk/>
            <pc:sldMk cId="464150400" sldId="266"/>
            <ac:spMk id="6" creationId="{00000000-0000-0000-0000-000000000000}"/>
          </ac:spMkLst>
        </pc:spChg>
      </pc:sldChg>
      <pc:sldChg chg="modSp modNotesTx">
        <pc:chgData name="Bethan Price" userId="29923274-46ec-4e83-956c-4c26375aa1fd" providerId="ADAL" clId="{EC237932-CAE8-42DA-AB77-E0B28A351216}" dt="2020-10-23T11:05:48.668" v="51" actId="20577"/>
        <pc:sldMkLst>
          <pc:docMk/>
          <pc:sldMk cId="2718540557" sldId="267"/>
        </pc:sldMkLst>
        <pc:spChg chg="mod">
          <ac:chgData name="Bethan Price" userId="29923274-46ec-4e83-956c-4c26375aa1fd" providerId="ADAL" clId="{EC237932-CAE8-42DA-AB77-E0B28A351216}" dt="2020-10-23T11:05:42.388" v="48" actId="6549"/>
          <ac:spMkLst>
            <pc:docMk/>
            <pc:sldMk cId="2718540557" sldId="267"/>
            <ac:spMk id="9" creationId="{00000000-0000-0000-0000-000000000000}"/>
          </ac:spMkLst>
        </pc:spChg>
      </pc:sldChg>
      <pc:sldChg chg="modSp modNotesTx">
        <pc:chgData name="Bethan Price" userId="29923274-46ec-4e83-956c-4c26375aa1fd" providerId="ADAL" clId="{EC237932-CAE8-42DA-AB77-E0B28A351216}" dt="2020-10-28T11:02:45.900" v="512" actId="12"/>
        <pc:sldMkLst>
          <pc:docMk/>
          <pc:sldMk cId="4207074665" sldId="268"/>
        </pc:sldMkLst>
        <pc:spChg chg="mod">
          <ac:chgData name="Bethan Price" userId="29923274-46ec-4e83-956c-4c26375aa1fd" providerId="ADAL" clId="{EC237932-CAE8-42DA-AB77-E0B28A351216}" dt="2020-10-23T11:05:07.429" v="42" actId="20577"/>
          <ac:spMkLst>
            <pc:docMk/>
            <pc:sldMk cId="4207074665" sldId="268"/>
            <ac:spMk id="9" creationId="{00000000-0000-0000-0000-000000000000}"/>
          </ac:spMkLst>
        </pc:spChg>
      </pc:sldChg>
      <pc:sldChg chg="modSp modNotesTx">
        <pc:chgData name="Bethan Price" userId="29923274-46ec-4e83-956c-4c26375aa1fd" providerId="ADAL" clId="{EC237932-CAE8-42DA-AB77-E0B28A351216}" dt="2020-10-28T11:02:54.555" v="513" actId="20577"/>
        <pc:sldMkLst>
          <pc:docMk/>
          <pc:sldMk cId="2147085614" sldId="269"/>
        </pc:sldMkLst>
        <pc:spChg chg="mod">
          <ac:chgData name="Bethan Price" userId="29923274-46ec-4e83-956c-4c26375aa1fd" providerId="ADAL" clId="{EC237932-CAE8-42DA-AB77-E0B28A351216}" dt="2020-10-23T11:03:30.005" v="26" actId="207"/>
          <ac:spMkLst>
            <pc:docMk/>
            <pc:sldMk cId="2147085614" sldId="269"/>
            <ac:spMk id="9" creationId="{00000000-0000-0000-0000-000000000000}"/>
          </ac:spMkLst>
        </pc:spChg>
      </pc:sldChg>
      <pc:sldChg chg="modNotesTx">
        <pc:chgData name="Bethan Price" userId="29923274-46ec-4e83-956c-4c26375aa1fd" providerId="ADAL" clId="{EC237932-CAE8-42DA-AB77-E0B28A351216}" dt="2020-10-28T11:03:13.073" v="516" actId="20577"/>
        <pc:sldMkLst>
          <pc:docMk/>
          <pc:sldMk cId="3359171540" sldId="270"/>
        </pc:sldMkLst>
      </pc:sldChg>
      <pc:sldChg chg="modSp modNotesTx">
        <pc:chgData name="Bethan Price" userId="29923274-46ec-4e83-956c-4c26375aa1fd" providerId="ADAL" clId="{EC237932-CAE8-42DA-AB77-E0B28A351216}" dt="2020-10-23T11:09:17.721" v="71" actId="20577"/>
        <pc:sldMkLst>
          <pc:docMk/>
          <pc:sldMk cId="3707785209" sldId="271"/>
        </pc:sldMkLst>
        <pc:spChg chg="mod">
          <ac:chgData name="Bethan Price" userId="29923274-46ec-4e83-956c-4c26375aa1fd" providerId="ADAL" clId="{EC237932-CAE8-42DA-AB77-E0B28A351216}" dt="2020-10-23T11:08:03.195" v="60" actId="20577"/>
          <ac:spMkLst>
            <pc:docMk/>
            <pc:sldMk cId="3707785209" sldId="271"/>
            <ac:spMk id="9" creationId="{00000000-0000-0000-0000-000000000000}"/>
          </ac:spMkLst>
        </pc:spChg>
      </pc:sldChg>
      <pc:sldChg chg="modSp modNotesTx">
        <pc:chgData name="Bethan Price" userId="29923274-46ec-4e83-956c-4c26375aa1fd" providerId="ADAL" clId="{EC237932-CAE8-42DA-AB77-E0B28A351216}" dt="2020-10-28T11:04:05.685" v="517" actId="11"/>
        <pc:sldMkLst>
          <pc:docMk/>
          <pc:sldMk cId="3567936209" sldId="272"/>
        </pc:sldMkLst>
        <pc:spChg chg="mod">
          <ac:chgData name="Bethan Price" userId="29923274-46ec-4e83-956c-4c26375aa1fd" providerId="ADAL" clId="{EC237932-CAE8-42DA-AB77-E0B28A351216}" dt="2020-10-23T11:09:46.911" v="75" actId="20577"/>
          <ac:spMkLst>
            <pc:docMk/>
            <pc:sldMk cId="3567936209" sldId="272"/>
            <ac:spMk id="9" creationId="{00000000-0000-0000-0000-000000000000}"/>
          </ac:spMkLst>
        </pc:spChg>
      </pc:sldChg>
      <pc:sldChg chg="modSp modNotesTx">
        <pc:chgData name="Bethan Price" userId="29923274-46ec-4e83-956c-4c26375aa1fd" providerId="ADAL" clId="{EC237932-CAE8-42DA-AB77-E0B28A351216}" dt="2020-10-28T11:04:34.938" v="519" actId="12"/>
        <pc:sldMkLst>
          <pc:docMk/>
          <pc:sldMk cId="203767668" sldId="273"/>
        </pc:sldMkLst>
        <pc:spChg chg="mod">
          <ac:chgData name="Bethan Price" userId="29923274-46ec-4e83-956c-4c26375aa1fd" providerId="ADAL" clId="{EC237932-CAE8-42DA-AB77-E0B28A351216}" dt="2020-10-23T11:10:07.016" v="87" actId="20577"/>
          <ac:spMkLst>
            <pc:docMk/>
            <pc:sldMk cId="203767668" sldId="273"/>
            <ac:spMk id="19" creationId="{87AA170E-ED00-214E-9CF2-0653B5F90983}"/>
          </ac:spMkLst>
        </pc:spChg>
        <pc:spChg chg="mod">
          <ac:chgData name="Bethan Price" userId="29923274-46ec-4e83-956c-4c26375aa1fd" providerId="ADAL" clId="{EC237932-CAE8-42DA-AB77-E0B28A351216}" dt="2020-10-23T11:10:28.046" v="88" actId="20577"/>
          <ac:spMkLst>
            <pc:docMk/>
            <pc:sldMk cId="203767668" sldId="273"/>
            <ac:spMk id="25" creationId="{36BA1DD2-70ED-9B43-BCC4-51CD2F4830E2}"/>
          </ac:spMkLst>
        </pc:spChg>
      </pc:sldChg>
      <pc:sldChg chg="modSp modNotesTx">
        <pc:chgData name="Bethan Price" userId="29923274-46ec-4e83-956c-4c26375aa1fd" providerId="ADAL" clId="{EC237932-CAE8-42DA-AB77-E0B28A351216}" dt="2020-10-28T11:05:08.668" v="523" actId="6549"/>
        <pc:sldMkLst>
          <pc:docMk/>
          <pc:sldMk cId="630724806" sldId="274"/>
        </pc:sldMkLst>
        <pc:spChg chg="mod">
          <ac:chgData name="Bethan Price" userId="29923274-46ec-4e83-956c-4c26375aa1fd" providerId="ADAL" clId="{EC237932-CAE8-42DA-AB77-E0B28A351216}" dt="2020-10-23T11:10:48.447" v="92" actId="20577"/>
          <ac:spMkLst>
            <pc:docMk/>
            <pc:sldMk cId="630724806" sldId="274"/>
            <ac:spMk id="6" creationId="{00000000-0000-0000-0000-000000000000}"/>
          </ac:spMkLst>
        </pc:spChg>
        <pc:spChg chg="mod">
          <ac:chgData name="Bethan Price" userId="29923274-46ec-4e83-956c-4c26375aa1fd" providerId="ADAL" clId="{EC237932-CAE8-42DA-AB77-E0B28A351216}" dt="2020-10-23T11:11:01.716" v="104" actId="20577"/>
          <ac:spMkLst>
            <pc:docMk/>
            <pc:sldMk cId="630724806" sldId="274"/>
            <ac:spMk id="8" creationId="{5AEE2CB4-C2EF-4B99-97A0-D6C6B6F12D8D}"/>
          </ac:spMkLst>
        </pc:spChg>
        <pc:spChg chg="mod">
          <ac:chgData name="Bethan Price" userId="29923274-46ec-4e83-956c-4c26375aa1fd" providerId="ADAL" clId="{EC237932-CAE8-42DA-AB77-E0B28A351216}" dt="2020-10-23T11:11:46.477" v="114" actId="207"/>
          <ac:spMkLst>
            <pc:docMk/>
            <pc:sldMk cId="630724806" sldId="274"/>
            <ac:spMk id="9" creationId="{00000000-0000-0000-0000-000000000000}"/>
          </ac:spMkLst>
        </pc:spChg>
      </pc:sldChg>
      <pc:sldChg chg="modSp modNotesTx">
        <pc:chgData name="Bethan Price" userId="29923274-46ec-4e83-956c-4c26375aa1fd" providerId="ADAL" clId="{EC237932-CAE8-42DA-AB77-E0B28A351216}" dt="2020-10-28T11:05:23.642" v="524" actId="12"/>
        <pc:sldMkLst>
          <pc:docMk/>
          <pc:sldMk cId="288202574" sldId="275"/>
        </pc:sldMkLst>
        <pc:spChg chg="mod">
          <ac:chgData name="Bethan Price" userId="29923274-46ec-4e83-956c-4c26375aa1fd" providerId="ADAL" clId="{EC237932-CAE8-42DA-AB77-E0B28A351216}" dt="2020-10-23T11:13:11.204" v="127" actId="20577"/>
          <ac:spMkLst>
            <pc:docMk/>
            <pc:sldMk cId="288202574" sldId="275"/>
            <ac:spMk id="9" creationId="{00000000-0000-0000-0000-000000000000}"/>
          </ac:spMkLst>
        </pc:spChg>
      </pc:sldChg>
      <pc:sldChg chg="modSp modNotesTx">
        <pc:chgData name="Bethan Price" userId="29923274-46ec-4e83-956c-4c26375aa1fd" providerId="ADAL" clId="{EC237932-CAE8-42DA-AB77-E0B28A351216}" dt="2020-10-28T11:05:42.895" v="528" actId="20577"/>
        <pc:sldMkLst>
          <pc:docMk/>
          <pc:sldMk cId="2094720463" sldId="276"/>
        </pc:sldMkLst>
        <pc:spChg chg="mod">
          <ac:chgData name="Bethan Price" userId="29923274-46ec-4e83-956c-4c26375aa1fd" providerId="ADAL" clId="{EC237932-CAE8-42DA-AB77-E0B28A351216}" dt="2020-10-23T11:15:04.244" v="141" actId="20577"/>
          <ac:spMkLst>
            <pc:docMk/>
            <pc:sldMk cId="2094720463" sldId="276"/>
            <ac:spMk id="9" creationId="{00000000-0000-0000-0000-000000000000}"/>
          </ac:spMkLst>
        </pc:spChg>
      </pc:sldChg>
      <pc:sldChg chg="modSp modNotesTx">
        <pc:chgData name="Bethan Price" userId="29923274-46ec-4e83-956c-4c26375aa1fd" providerId="ADAL" clId="{EC237932-CAE8-42DA-AB77-E0B28A351216}" dt="2020-10-28T11:06:01.511" v="532" actId="5793"/>
        <pc:sldMkLst>
          <pc:docMk/>
          <pc:sldMk cId="1330910397" sldId="277"/>
        </pc:sldMkLst>
        <pc:spChg chg="mod">
          <ac:chgData name="Bethan Price" userId="29923274-46ec-4e83-956c-4c26375aa1fd" providerId="ADAL" clId="{EC237932-CAE8-42DA-AB77-E0B28A351216}" dt="2020-10-23T11:15:19.834" v="149" actId="20577"/>
          <ac:spMkLst>
            <pc:docMk/>
            <pc:sldMk cId="1330910397" sldId="277"/>
            <ac:spMk id="6" creationId="{00000000-0000-0000-0000-000000000000}"/>
          </ac:spMkLst>
        </pc:spChg>
        <pc:spChg chg="mod">
          <ac:chgData name="Bethan Price" userId="29923274-46ec-4e83-956c-4c26375aa1fd" providerId="ADAL" clId="{EC237932-CAE8-42DA-AB77-E0B28A351216}" dt="2020-10-23T11:15:24.932" v="150" actId="207"/>
          <ac:spMkLst>
            <pc:docMk/>
            <pc:sldMk cId="1330910397" sldId="277"/>
            <ac:spMk id="9" creationId="{00000000-0000-0000-0000-000000000000}"/>
          </ac:spMkLst>
        </pc:spChg>
      </pc:sldChg>
      <pc:sldChg chg="modSp modNotesTx">
        <pc:chgData name="Bethan Price" userId="29923274-46ec-4e83-956c-4c26375aa1fd" providerId="ADAL" clId="{EC237932-CAE8-42DA-AB77-E0B28A351216}" dt="2020-10-28T11:06:07.860" v="533" actId="20577"/>
        <pc:sldMkLst>
          <pc:docMk/>
          <pc:sldMk cId="2593392282" sldId="278"/>
        </pc:sldMkLst>
        <pc:spChg chg="mod">
          <ac:chgData name="Bethan Price" userId="29923274-46ec-4e83-956c-4c26375aa1fd" providerId="ADAL" clId="{EC237932-CAE8-42DA-AB77-E0B28A351216}" dt="2020-10-23T11:16:05.708" v="153" actId="6549"/>
          <ac:spMkLst>
            <pc:docMk/>
            <pc:sldMk cId="2593392282" sldId="278"/>
            <ac:spMk id="9" creationId="{00000000-0000-0000-0000-000000000000}"/>
          </ac:spMkLst>
        </pc:spChg>
      </pc:sldChg>
      <pc:sldChg chg="modSp modNotesTx">
        <pc:chgData name="Bethan Price" userId="29923274-46ec-4e83-956c-4c26375aa1fd" providerId="ADAL" clId="{EC237932-CAE8-42DA-AB77-E0B28A351216}" dt="2020-10-28T11:06:19.968" v="534" actId="12"/>
        <pc:sldMkLst>
          <pc:docMk/>
          <pc:sldMk cId="3027476893" sldId="279"/>
        </pc:sldMkLst>
        <pc:spChg chg="mod">
          <ac:chgData name="Bethan Price" userId="29923274-46ec-4e83-956c-4c26375aa1fd" providerId="ADAL" clId="{EC237932-CAE8-42DA-AB77-E0B28A351216}" dt="2020-10-23T11:16:22.457" v="158" actId="207"/>
          <ac:spMkLst>
            <pc:docMk/>
            <pc:sldMk cId="3027476893" sldId="279"/>
            <ac:spMk id="2" creationId="{B65D3EDD-9FEA-634E-A6B5-44E35134BEA2}"/>
          </ac:spMkLst>
        </pc:spChg>
        <pc:spChg chg="mod">
          <ac:chgData name="Bethan Price" userId="29923274-46ec-4e83-956c-4c26375aa1fd" providerId="ADAL" clId="{EC237932-CAE8-42DA-AB77-E0B28A351216}" dt="2020-10-23T11:16:26.151" v="159" actId="207"/>
          <ac:spMkLst>
            <pc:docMk/>
            <pc:sldMk cId="3027476893" sldId="279"/>
            <ac:spMk id="5" creationId="{E822C133-1D29-8D4C-9BDC-FF3D23FD8DD1}"/>
          </ac:spMkLst>
        </pc:spChg>
        <pc:spChg chg="mod">
          <ac:chgData name="Bethan Price" userId="29923274-46ec-4e83-956c-4c26375aa1fd" providerId="ADAL" clId="{EC237932-CAE8-42DA-AB77-E0B28A351216}" dt="2020-10-23T11:16:15.873" v="157" actId="20577"/>
          <ac:spMkLst>
            <pc:docMk/>
            <pc:sldMk cId="3027476893" sldId="279"/>
            <ac:spMk id="6" creationId="{00000000-0000-0000-0000-000000000000}"/>
          </ac:spMkLst>
        </pc:spChg>
      </pc:sldChg>
      <pc:sldChg chg="modSp modNotesTx">
        <pc:chgData name="Bethan Price" userId="29923274-46ec-4e83-956c-4c26375aa1fd" providerId="ADAL" clId="{EC237932-CAE8-42DA-AB77-E0B28A351216}" dt="2020-10-23T11:17:42.569" v="175" actId="20577"/>
        <pc:sldMkLst>
          <pc:docMk/>
          <pc:sldMk cId="3765825764" sldId="280"/>
        </pc:sldMkLst>
        <pc:spChg chg="mod">
          <ac:chgData name="Bethan Price" userId="29923274-46ec-4e83-956c-4c26375aa1fd" providerId="ADAL" clId="{EC237932-CAE8-42DA-AB77-E0B28A351216}" dt="2020-10-23T11:17:38.673" v="173" actId="207"/>
          <ac:spMkLst>
            <pc:docMk/>
            <pc:sldMk cId="3765825764" sldId="280"/>
            <ac:spMk id="5" creationId="{3859433E-F025-BF4A-8AF4-841339D35D89}"/>
          </ac:spMkLst>
        </pc:spChg>
        <pc:spChg chg="mod">
          <ac:chgData name="Bethan Price" userId="29923274-46ec-4e83-956c-4c26375aa1fd" providerId="ADAL" clId="{EC237932-CAE8-42DA-AB77-E0B28A351216}" dt="2020-10-23T11:17:15.185" v="168" actId="20577"/>
          <ac:spMkLst>
            <pc:docMk/>
            <pc:sldMk cId="3765825764" sldId="280"/>
            <ac:spMk id="6" creationId="{00000000-0000-0000-0000-000000000000}"/>
          </ac:spMkLst>
        </pc:spChg>
      </pc:sldChg>
      <pc:sldChg chg="modSp modNotesTx">
        <pc:chgData name="Bethan Price" userId="29923274-46ec-4e83-956c-4c26375aa1fd" providerId="ADAL" clId="{EC237932-CAE8-42DA-AB77-E0B28A351216}" dt="2020-10-23T11:17:50.889" v="180" actId="20577"/>
        <pc:sldMkLst>
          <pc:docMk/>
          <pc:sldMk cId="3511443392" sldId="281"/>
        </pc:sldMkLst>
        <pc:spChg chg="mod">
          <ac:chgData name="Bethan Price" userId="29923274-46ec-4e83-956c-4c26375aa1fd" providerId="ADAL" clId="{EC237932-CAE8-42DA-AB77-E0B28A351216}" dt="2020-10-23T11:17:45.486" v="177" actId="27636"/>
          <ac:spMkLst>
            <pc:docMk/>
            <pc:sldMk cId="3511443392" sldId="281"/>
            <ac:spMk id="9" creationId="{00000000-0000-0000-0000-000000000000}"/>
          </ac:spMkLst>
        </pc:spChg>
      </pc:sldChg>
      <pc:sldChg chg="modSp modNotesTx">
        <pc:chgData name="Bethan Price" userId="29923274-46ec-4e83-956c-4c26375aa1fd" providerId="ADAL" clId="{EC237932-CAE8-42DA-AB77-E0B28A351216}" dt="2020-10-28T11:06:52.129" v="535" actId="12"/>
        <pc:sldMkLst>
          <pc:docMk/>
          <pc:sldMk cId="2392673464" sldId="282"/>
        </pc:sldMkLst>
        <pc:spChg chg="mod">
          <ac:chgData name="Bethan Price" userId="29923274-46ec-4e83-956c-4c26375aa1fd" providerId="ADAL" clId="{EC237932-CAE8-42DA-AB77-E0B28A351216}" dt="2020-10-23T11:18:27.645" v="192" actId="20577"/>
          <ac:spMkLst>
            <pc:docMk/>
            <pc:sldMk cId="2392673464" sldId="282"/>
            <ac:spMk id="9" creationId="{00000000-0000-0000-0000-000000000000}"/>
          </ac:spMkLst>
        </pc:spChg>
      </pc:sldChg>
      <pc:sldChg chg="modSp modNotesTx">
        <pc:chgData name="Bethan Price" userId="29923274-46ec-4e83-956c-4c26375aa1fd" providerId="ADAL" clId="{EC237932-CAE8-42DA-AB77-E0B28A351216}" dt="2020-10-28T11:07:29.332" v="542" actId="5793"/>
        <pc:sldMkLst>
          <pc:docMk/>
          <pc:sldMk cId="2734665112" sldId="283"/>
        </pc:sldMkLst>
        <pc:spChg chg="mod">
          <ac:chgData name="Bethan Price" userId="29923274-46ec-4e83-956c-4c26375aa1fd" providerId="ADAL" clId="{EC237932-CAE8-42DA-AB77-E0B28A351216}" dt="2020-10-23T11:19:18.632" v="204" actId="20577"/>
          <ac:spMkLst>
            <pc:docMk/>
            <pc:sldMk cId="2734665112" sldId="283"/>
            <ac:spMk id="9" creationId="{00000000-0000-0000-0000-000000000000}"/>
          </ac:spMkLst>
        </pc:spChg>
      </pc:sldChg>
      <pc:sldChg chg="modSp modNotesTx">
        <pc:chgData name="Bethan Price" userId="29923274-46ec-4e83-956c-4c26375aa1fd" providerId="ADAL" clId="{EC237932-CAE8-42DA-AB77-E0B28A351216}" dt="2020-10-23T11:19:39.718" v="214" actId="20577"/>
        <pc:sldMkLst>
          <pc:docMk/>
          <pc:sldMk cId="3814723281" sldId="284"/>
        </pc:sldMkLst>
        <pc:spChg chg="mod">
          <ac:chgData name="Bethan Price" userId="29923274-46ec-4e83-956c-4c26375aa1fd" providerId="ADAL" clId="{EC237932-CAE8-42DA-AB77-E0B28A351216}" dt="2020-10-23T11:19:36.190" v="211" actId="20577"/>
          <ac:spMkLst>
            <pc:docMk/>
            <pc:sldMk cId="3814723281" sldId="284"/>
            <ac:spMk id="9" creationId="{00000000-0000-0000-0000-000000000000}"/>
          </ac:spMkLst>
        </pc:spChg>
      </pc:sldChg>
      <pc:sldChg chg="modSp modNotesTx">
        <pc:chgData name="Bethan Price" userId="29923274-46ec-4e83-956c-4c26375aa1fd" providerId="ADAL" clId="{EC237932-CAE8-42DA-AB77-E0B28A351216}" dt="2020-10-28T11:07:53.661" v="543" actId="20577"/>
        <pc:sldMkLst>
          <pc:docMk/>
          <pc:sldMk cId="1270522209" sldId="285"/>
        </pc:sldMkLst>
        <pc:spChg chg="mod">
          <ac:chgData name="Bethan Price" userId="29923274-46ec-4e83-956c-4c26375aa1fd" providerId="ADAL" clId="{EC237932-CAE8-42DA-AB77-E0B28A351216}" dt="2020-10-23T11:20:18.396" v="225" actId="20577"/>
          <ac:spMkLst>
            <pc:docMk/>
            <pc:sldMk cId="1270522209" sldId="285"/>
            <ac:spMk id="9" creationId="{00000000-0000-0000-0000-000000000000}"/>
          </ac:spMkLst>
        </pc:spChg>
      </pc:sldChg>
      <pc:sldChg chg="modSp modNotesTx">
        <pc:chgData name="Bethan Price" userId="29923274-46ec-4e83-956c-4c26375aa1fd" providerId="ADAL" clId="{EC237932-CAE8-42DA-AB77-E0B28A351216}" dt="2020-10-28T11:08:17.486" v="545" actId="12"/>
        <pc:sldMkLst>
          <pc:docMk/>
          <pc:sldMk cId="4271135624" sldId="286"/>
        </pc:sldMkLst>
        <pc:spChg chg="mod">
          <ac:chgData name="Bethan Price" userId="29923274-46ec-4e83-956c-4c26375aa1fd" providerId="ADAL" clId="{EC237932-CAE8-42DA-AB77-E0B28A351216}" dt="2020-10-23T11:21:03.691" v="229" actId="20577"/>
          <ac:spMkLst>
            <pc:docMk/>
            <pc:sldMk cId="4271135624" sldId="286"/>
            <ac:spMk id="9" creationId="{00000000-0000-0000-0000-000000000000}"/>
          </ac:spMkLst>
        </pc:spChg>
      </pc:sldChg>
      <pc:sldChg chg="modSp modNotesTx">
        <pc:chgData name="Bethan Price" userId="29923274-46ec-4e83-956c-4c26375aa1fd" providerId="ADAL" clId="{EC237932-CAE8-42DA-AB77-E0B28A351216}" dt="2020-10-28T11:08:59.832" v="549" actId="5793"/>
        <pc:sldMkLst>
          <pc:docMk/>
          <pc:sldMk cId="594395369" sldId="287"/>
        </pc:sldMkLst>
        <pc:graphicFrameChg chg="mod">
          <ac:chgData name="Bethan Price" userId="29923274-46ec-4e83-956c-4c26375aa1fd" providerId="ADAL" clId="{EC237932-CAE8-42DA-AB77-E0B28A351216}" dt="2020-10-23T11:21:30.820" v="239" actId="313"/>
          <ac:graphicFrameMkLst>
            <pc:docMk/>
            <pc:sldMk cId="594395369" sldId="287"/>
            <ac:graphicFrameMk id="7" creationId="{150142F0-6F01-4AFA-B008-79E424FA922F}"/>
          </ac:graphicFrameMkLst>
        </pc:graphicFrameChg>
      </pc:sldChg>
      <pc:sldChg chg="modSp modNotesTx">
        <pc:chgData name="Bethan Price" userId="29923274-46ec-4e83-956c-4c26375aa1fd" providerId="ADAL" clId="{EC237932-CAE8-42DA-AB77-E0B28A351216}" dt="2020-10-28T11:09:19.876" v="551" actId="20577"/>
        <pc:sldMkLst>
          <pc:docMk/>
          <pc:sldMk cId="1708647256" sldId="288"/>
        </pc:sldMkLst>
        <pc:spChg chg="mod">
          <ac:chgData name="Bethan Price" userId="29923274-46ec-4e83-956c-4c26375aa1fd" providerId="ADAL" clId="{EC237932-CAE8-42DA-AB77-E0B28A351216}" dt="2020-10-23T11:22:25.062" v="283" actId="313"/>
          <ac:spMkLst>
            <pc:docMk/>
            <pc:sldMk cId="1708647256" sldId="288"/>
            <ac:spMk id="9" creationId="{00000000-0000-0000-0000-000000000000}"/>
          </ac:spMkLst>
        </pc:spChg>
      </pc:sldChg>
      <pc:sldChg chg="modSp modNotesTx">
        <pc:chgData name="Bethan Price" userId="29923274-46ec-4e83-956c-4c26375aa1fd" providerId="ADAL" clId="{EC237932-CAE8-42DA-AB77-E0B28A351216}" dt="2020-10-28T11:09:29.162" v="552" actId="20577"/>
        <pc:sldMkLst>
          <pc:docMk/>
          <pc:sldMk cId="3018191388" sldId="289"/>
        </pc:sldMkLst>
        <pc:spChg chg="mod">
          <ac:chgData name="Bethan Price" userId="29923274-46ec-4e83-956c-4c26375aa1fd" providerId="ADAL" clId="{EC237932-CAE8-42DA-AB77-E0B28A351216}" dt="2020-10-23T11:22:38.975" v="287" actId="6549"/>
          <ac:spMkLst>
            <pc:docMk/>
            <pc:sldMk cId="3018191388" sldId="289"/>
            <ac:spMk id="9" creationId="{00000000-0000-0000-0000-000000000000}"/>
          </ac:spMkLst>
        </pc:spChg>
      </pc:sldChg>
      <pc:sldChg chg="modSp modNotesTx">
        <pc:chgData name="Bethan Price" userId="29923274-46ec-4e83-956c-4c26375aa1fd" providerId="ADAL" clId="{EC237932-CAE8-42DA-AB77-E0B28A351216}" dt="2020-10-23T11:23:21.298" v="295" actId="20577"/>
        <pc:sldMkLst>
          <pc:docMk/>
          <pc:sldMk cId="3934402626" sldId="290"/>
        </pc:sldMkLst>
        <pc:spChg chg="mod">
          <ac:chgData name="Bethan Price" userId="29923274-46ec-4e83-956c-4c26375aa1fd" providerId="ADAL" clId="{EC237932-CAE8-42DA-AB77-E0B28A351216}" dt="2020-10-23T11:23:04.121" v="292" actId="6549"/>
          <ac:spMkLst>
            <pc:docMk/>
            <pc:sldMk cId="3934402626" sldId="290"/>
            <ac:spMk id="9" creationId="{00000000-0000-0000-0000-000000000000}"/>
          </ac:spMkLst>
        </pc:spChg>
      </pc:sldChg>
      <pc:sldChg chg="modNotesTx">
        <pc:chgData name="Bethan Price" userId="29923274-46ec-4e83-956c-4c26375aa1fd" providerId="ADAL" clId="{EC237932-CAE8-42DA-AB77-E0B28A351216}" dt="2020-10-23T11:23:36.868" v="298" actId="20577"/>
        <pc:sldMkLst>
          <pc:docMk/>
          <pc:sldMk cId="1666211342" sldId="291"/>
        </pc:sldMkLst>
      </pc:sldChg>
      <pc:sldChg chg="modSp modNotesTx">
        <pc:chgData name="Bethan Price" userId="29923274-46ec-4e83-956c-4c26375aa1fd" providerId="ADAL" clId="{EC237932-CAE8-42DA-AB77-E0B28A351216}" dt="2020-10-23T11:24:03.076" v="315" actId="20577"/>
        <pc:sldMkLst>
          <pc:docMk/>
          <pc:sldMk cId="2201617660" sldId="292"/>
        </pc:sldMkLst>
        <pc:spChg chg="mod">
          <ac:chgData name="Bethan Price" userId="29923274-46ec-4e83-956c-4c26375aa1fd" providerId="ADAL" clId="{EC237932-CAE8-42DA-AB77-E0B28A351216}" dt="2020-10-23T11:23:47.579" v="309" actId="6549"/>
          <ac:spMkLst>
            <pc:docMk/>
            <pc:sldMk cId="2201617660" sldId="292"/>
            <ac:spMk id="6" creationId="{00000000-0000-0000-0000-000000000000}"/>
          </ac:spMkLst>
        </pc:spChg>
        <pc:spChg chg="mod">
          <ac:chgData name="Bethan Price" userId="29923274-46ec-4e83-956c-4c26375aa1fd" providerId="ADAL" clId="{EC237932-CAE8-42DA-AB77-E0B28A351216}" dt="2020-10-23T11:23:53.189" v="310" actId="1076"/>
          <ac:spMkLst>
            <pc:docMk/>
            <pc:sldMk cId="2201617660" sldId="292"/>
            <ac:spMk id="9" creationId="{00000000-0000-0000-0000-000000000000}"/>
          </ac:spMkLst>
        </pc:spChg>
      </pc:sldChg>
      <pc:sldChg chg="modSp modNotesTx">
        <pc:chgData name="Bethan Price" userId="29923274-46ec-4e83-956c-4c26375aa1fd" providerId="ADAL" clId="{EC237932-CAE8-42DA-AB77-E0B28A351216}" dt="2020-10-28T11:10:22.773" v="553" actId="12"/>
        <pc:sldMkLst>
          <pc:docMk/>
          <pc:sldMk cId="2137634437" sldId="293"/>
        </pc:sldMkLst>
        <pc:spChg chg="mod">
          <ac:chgData name="Bethan Price" userId="29923274-46ec-4e83-956c-4c26375aa1fd" providerId="ADAL" clId="{EC237932-CAE8-42DA-AB77-E0B28A351216}" dt="2020-10-23T11:24:51.267" v="331" actId="20577"/>
          <ac:spMkLst>
            <pc:docMk/>
            <pc:sldMk cId="2137634437" sldId="293"/>
            <ac:spMk id="5" creationId="{174A245D-ED28-4E59-A894-4F98F047603F}"/>
          </ac:spMkLst>
        </pc:spChg>
        <pc:spChg chg="mod">
          <ac:chgData name="Bethan Price" userId="29923274-46ec-4e83-956c-4c26375aa1fd" providerId="ADAL" clId="{EC237932-CAE8-42DA-AB77-E0B28A351216}" dt="2020-10-23T11:24:19.724" v="318" actId="20577"/>
          <ac:spMkLst>
            <pc:docMk/>
            <pc:sldMk cId="2137634437" sldId="293"/>
            <ac:spMk id="9" creationId="{C3663FE3-CA89-4C62-A474-BBF14EF127E6}"/>
          </ac:spMkLst>
        </pc:spChg>
      </pc:sldChg>
      <pc:sldChg chg="modNotesTx">
        <pc:chgData name="Bethan Price" userId="29923274-46ec-4e83-956c-4c26375aa1fd" providerId="ADAL" clId="{EC237932-CAE8-42DA-AB77-E0B28A351216}" dt="2020-10-28T11:10:57.923" v="554" actId="20577"/>
        <pc:sldMkLst>
          <pc:docMk/>
          <pc:sldMk cId="23904281" sldId="294"/>
        </pc:sldMkLst>
      </pc:sldChg>
      <pc:sldChg chg="modSp modNotesTx">
        <pc:chgData name="Bethan Price" userId="29923274-46ec-4e83-956c-4c26375aa1fd" providerId="ADAL" clId="{EC237932-CAE8-42DA-AB77-E0B28A351216}" dt="2020-10-23T11:39:46.577" v="357" actId="20577"/>
        <pc:sldMkLst>
          <pc:docMk/>
          <pc:sldMk cId="2304017843" sldId="295"/>
        </pc:sldMkLst>
        <pc:spChg chg="mod">
          <ac:chgData name="Bethan Price" userId="29923274-46ec-4e83-956c-4c26375aa1fd" providerId="ADAL" clId="{EC237932-CAE8-42DA-AB77-E0B28A351216}" dt="2020-10-23T11:39:40.381" v="354" actId="6549"/>
          <ac:spMkLst>
            <pc:docMk/>
            <pc:sldMk cId="2304017843" sldId="295"/>
            <ac:spMk id="9" creationId="{00000000-0000-0000-0000-000000000000}"/>
          </ac:spMkLst>
        </pc:spChg>
      </pc:sldChg>
      <pc:sldChg chg="modSp modNotesTx">
        <pc:chgData name="Bethan Price" userId="29923274-46ec-4e83-956c-4c26375aa1fd" providerId="ADAL" clId="{EC237932-CAE8-42DA-AB77-E0B28A351216}" dt="2020-10-23T11:40:13.507" v="361" actId="20577"/>
        <pc:sldMkLst>
          <pc:docMk/>
          <pc:sldMk cId="4015356358" sldId="296"/>
        </pc:sldMkLst>
        <pc:spChg chg="mod">
          <ac:chgData name="Bethan Price" userId="29923274-46ec-4e83-956c-4c26375aa1fd" providerId="ADAL" clId="{EC237932-CAE8-42DA-AB77-E0B28A351216}" dt="2020-10-23T11:40:06.068" v="358" actId="6549"/>
          <ac:spMkLst>
            <pc:docMk/>
            <pc:sldMk cId="4015356358" sldId="296"/>
            <ac:spMk id="9" creationId="{00000000-0000-0000-0000-000000000000}"/>
          </ac:spMkLst>
        </pc:spChg>
      </pc:sldChg>
      <pc:sldChg chg="modSp modNotesTx">
        <pc:chgData name="Bethan Price" userId="29923274-46ec-4e83-956c-4c26375aa1fd" providerId="ADAL" clId="{EC237932-CAE8-42DA-AB77-E0B28A351216}" dt="2020-10-23T11:41:18.198" v="393" actId="20577"/>
        <pc:sldMkLst>
          <pc:docMk/>
          <pc:sldMk cId="3117392696" sldId="297"/>
        </pc:sldMkLst>
        <pc:spChg chg="mod">
          <ac:chgData name="Bethan Price" userId="29923274-46ec-4e83-956c-4c26375aa1fd" providerId="ADAL" clId="{EC237932-CAE8-42DA-AB77-E0B28A351216}" dt="2020-10-23T11:41:12.272" v="390" actId="313"/>
          <ac:spMkLst>
            <pc:docMk/>
            <pc:sldMk cId="3117392696" sldId="297"/>
            <ac:spMk id="9" creationId="{00000000-0000-0000-0000-000000000000}"/>
          </ac:spMkLst>
        </pc:spChg>
      </pc:sldChg>
      <pc:sldChg chg="modSp modNotesTx">
        <pc:chgData name="Bethan Price" userId="29923274-46ec-4e83-956c-4c26375aa1fd" providerId="ADAL" clId="{EC237932-CAE8-42DA-AB77-E0B28A351216}" dt="2020-10-28T11:11:31.078" v="555" actId="20577"/>
        <pc:sldMkLst>
          <pc:docMk/>
          <pc:sldMk cId="2592726457" sldId="298"/>
        </pc:sldMkLst>
        <pc:spChg chg="mod">
          <ac:chgData name="Bethan Price" userId="29923274-46ec-4e83-956c-4c26375aa1fd" providerId="ADAL" clId="{EC237932-CAE8-42DA-AB77-E0B28A351216}" dt="2020-10-23T11:41:22.659" v="394" actId="6549"/>
          <ac:spMkLst>
            <pc:docMk/>
            <pc:sldMk cId="2592726457" sldId="298"/>
            <ac:spMk id="9" creationId="{00000000-0000-0000-0000-000000000000}"/>
          </ac:spMkLst>
        </pc:spChg>
      </pc:sldChg>
      <pc:sldChg chg="modSp modNotesTx">
        <pc:chgData name="Bethan Price" userId="29923274-46ec-4e83-956c-4c26375aa1fd" providerId="ADAL" clId="{EC237932-CAE8-42DA-AB77-E0B28A351216}" dt="2020-10-23T11:42:56.170" v="432" actId="115"/>
        <pc:sldMkLst>
          <pc:docMk/>
          <pc:sldMk cId="3503913817" sldId="299"/>
        </pc:sldMkLst>
        <pc:spChg chg="mod">
          <ac:chgData name="Bethan Price" userId="29923274-46ec-4e83-956c-4c26375aa1fd" providerId="ADAL" clId="{EC237932-CAE8-42DA-AB77-E0B28A351216}" dt="2020-10-23T11:42:49.331" v="429" actId="20577"/>
          <ac:spMkLst>
            <pc:docMk/>
            <pc:sldMk cId="3503913817" sldId="299"/>
            <ac:spMk id="9" creationId="{00000000-0000-0000-0000-000000000000}"/>
          </ac:spMkLst>
        </pc:spChg>
      </pc:sldChg>
      <pc:sldChg chg="modSp modNotesTx">
        <pc:chgData name="Bethan Price" userId="29923274-46ec-4e83-956c-4c26375aa1fd" providerId="ADAL" clId="{EC237932-CAE8-42DA-AB77-E0B28A351216}" dt="2020-10-28T11:11:54.724" v="556" actId="6549"/>
        <pc:sldMkLst>
          <pc:docMk/>
          <pc:sldMk cId="2647467719" sldId="300"/>
        </pc:sldMkLst>
        <pc:spChg chg="mod">
          <ac:chgData name="Bethan Price" userId="29923274-46ec-4e83-956c-4c26375aa1fd" providerId="ADAL" clId="{EC237932-CAE8-42DA-AB77-E0B28A351216}" dt="2020-10-23T11:49:14.456" v="508" actId="20577"/>
          <ac:spMkLst>
            <pc:docMk/>
            <pc:sldMk cId="2647467719" sldId="300"/>
            <ac:spMk id="9" creationId="{00000000-0000-0000-0000-000000000000}"/>
          </ac:spMkLst>
        </pc:spChg>
      </pc:sldChg>
      <pc:sldChg chg="modSp modNotesTx">
        <pc:chgData name="Bethan Price" userId="29923274-46ec-4e83-956c-4c26375aa1fd" providerId="ADAL" clId="{EC237932-CAE8-42DA-AB77-E0B28A351216}" dt="2020-10-28T11:12:10.954" v="558" actId="12"/>
        <pc:sldMkLst>
          <pc:docMk/>
          <pc:sldMk cId="731093782" sldId="301"/>
        </pc:sldMkLst>
        <pc:spChg chg="mod">
          <ac:chgData name="Bethan Price" userId="29923274-46ec-4e83-956c-4c26375aa1fd" providerId="ADAL" clId="{EC237932-CAE8-42DA-AB77-E0B28A351216}" dt="2020-10-23T11:44:48.073" v="456" actId="20577"/>
          <ac:spMkLst>
            <pc:docMk/>
            <pc:sldMk cId="731093782" sldId="301"/>
            <ac:spMk id="9" creationId="{00000000-0000-0000-0000-000000000000}"/>
          </ac:spMkLst>
        </pc:spChg>
      </pc:sldChg>
      <pc:sldChg chg="modSp modNotesTx">
        <pc:chgData name="Bethan Price" userId="29923274-46ec-4e83-956c-4c26375aa1fd" providerId="ADAL" clId="{EC237932-CAE8-42DA-AB77-E0B28A351216}" dt="2020-10-28T11:13:08.520" v="564" actId="12"/>
        <pc:sldMkLst>
          <pc:docMk/>
          <pc:sldMk cId="2977423661" sldId="303"/>
        </pc:sldMkLst>
        <pc:spChg chg="mod">
          <ac:chgData name="Bethan Price" userId="29923274-46ec-4e83-956c-4c26375aa1fd" providerId="ADAL" clId="{EC237932-CAE8-42DA-AB77-E0B28A351216}" dt="2020-10-23T11:47:13.506" v="478" actId="20577"/>
          <ac:spMkLst>
            <pc:docMk/>
            <pc:sldMk cId="2977423661" sldId="303"/>
            <ac:spMk id="6" creationId="{00000000-0000-0000-0000-000000000000}"/>
          </ac:spMkLst>
        </pc:spChg>
        <pc:spChg chg="mod">
          <ac:chgData name="Bethan Price" userId="29923274-46ec-4e83-956c-4c26375aa1fd" providerId="ADAL" clId="{EC237932-CAE8-42DA-AB77-E0B28A351216}" dt="2020-10-23T11:47:41.879" v="486" actId="20577"/>
          <ac:spMkLst>
            <pc:docMk/>
            <pc:sldMk cId="2977423661" sldId="303"/>
            <ac:spMk id="9" creationId="{00000000-0000-0000-0000-000000000000}"/>
          </ac:spMkLst>
        </pc:spChg>
      </pc:sldChg>
      <pc:sldChg chg="modSp">
        <pc:chgData name="Bethan Price" userId="29923274-46ec-4e83-956c-4c26375aa1fd" providerId="ADAL" clId="{EC237932-CAE8-42DA-AB77-E0B28A351216}" dt="2020-10-23T11:48:16.190" v="496" actId="20577"/>
        <pc:sldMkLst>
          <pc:docMk/>
          <pc:sldMk cId="1297670307" sldId="305"/>
        </pc:sldMkLst>
        <pc:spChg chg="mod">
          <ac:chgData name="Bethan Price" userId="29923274-46ec-4e83-956c-4c26375aa1fd" providerId="ADAL" clId="{EC237932-CAE8-42DA-AB77-E0B28A351216}" dt="2020-10-23T11:48:16.190" v="496" actId="20577"/>
          <ac:spMkLst>
            <pc:docMk/>
            <pc:sldMk cId="1297670307" sldId="305"/>
            <ac:spMk id="9" creationId="{00000000-0000-0000-0000-000000000000}"/>
          </ac:spMkLst>
        </pc:spChg>
      </pc:sldChg>
      <pc:sldChg chg="modSp modNotesTx">
        <pc:chgData name="Bethan Price" userId="29923274-46ec-4e83-956c-4c26375aa1fd" providerId="ADAL" clId="{EC237932-CAE8-42DA-AB77-E0B28A351216}" dt="2020-10-28T11:12:49.772" v="563" actId="6549"/>
        <pc:sldMkLst>
          <pc:docMk/>
          <pc:sldMk cId="3267365517" sldId="306"/>
        </pc:sldMkLst>
        <pc:spChg chg="mod">
          <ac:chgData name="Bethan Price" userId="29923274-46ec-4e83-956c-4c26375aa1fd" providerId="ADAL" clId="{EC237932-CAE8-42DA-AB77-E0B28A351216}" dt="2020-10-23T11:45:59.317" v="471" actId="6549"/>
          <ac:spMkLst>
            <pc:docMk/>
            <pc:sldMk cId="3267365517" sldId="306"/>
            <ac:spMk id="9" creationId="{C85584A7-4CBE-43BC-B810-00FDBF46A0E5}"/>
          </ac:spMkLst>
        </pc:spChg>
        <pc:spChg chg="mod">
          <ac:chgData name="Bethan Price" userId="29923274-46ec-4e83-956c-4c26375aa1fd" providerId="ADAL" clId="{EC237932-CAE8-42DA-AB77-E0B28A351216}" dt="2020-10-23T11:46:01.865" v="472" actId="6549"/>
          <ac:spMkLst>
            <pc:docMk/>
            <pc:sldMk cId="3267365517" sldId="306"/>
            <ac:spMk id="10" creationId="{7181DC92-8CCE-4D2B-A43C-20A792156661}"/>
          </ac:spMkLst>
        </pc:spChg>
        <pc:spChg chg="mod">
          <ac:chgData name="Bethan Price" userId="29923274-46ec-4e83-956c-4c26375aa1fd" providerId="ADAL" clId="{EC237932-CAE8-42DA-AB77-E0B28A351216}" dt="2020-10-23T11:45:45.162" v="467" actId="6549"/>
          <ac:spMkLst>
            <pc:docMk/>
            <pc:sldMk cId="3267365517" sldId="306"/>
            <ac:spMk id="11" creationId="{5B574A5F-B3E2-4088-81D7-90C14FBED712}"/>
          </ac:spMkLst>
        </pc:spChg>
        <pc:spChg chg="mod">
          <ac:chgData name="Bethan Price" userId="29923274-46ec-4e83-956c-4c26375aa1fd" providerId="ADAL" clId="{EC237932-CAE8-42DA-AB77-E0B28A351216}" dt="2020-10-23T11:45:26.520" v="464" actId="6549"/>
          <ac:spMkLst>
            <pc:docMk/>
            <pc:sldMk cId="3267365517" sldId="306"/>
            <ac:spMk id="12" creationId="{DD1F02B1-BB7E-41EA-B50F-EDE459F5B992}"/>
          </ac:spMkLst>
        </pc:spChg>
        <pc:graphicFrameChg chg="mod">
          <ac:chgData name="Bethan Price" userId="29923274-46ec-4e83-956c-4c26375aa1fd" providerId="ADAL" clId="{EC237932-CAE8-42DA-AB77-E0B28A351216}" dt="2020-10-23T11:45:56.109" v="470" actId="20577"/>
          <ac:graphicFrameMkLst>
            <pc:docMk/>
            <pc:sldMk cId="3267365517" sldId="306"/>
            <ac:graphicFrameMk id="2" creationId="{C1F625D0-8AEE-4C02-B3CA-783D8B6902BD}"/>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F7B837BA-F1B8-924C-A6E9-DCE9F6DA377A}" type="datetimeFigureOut">
              <a:rPr lang="en-US"/>
              <a:pPr>
                <a:defRPr/>
              </a:pPr>
              <a:t>3/30/2021</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409D3D69-634A-4B40-B6BF-07F6296FBFE0}" type="slidenum">
              <a:rPr lang="en-US"/>
              <a:pPr>
                <a:defRPr/>
              </a:pPr>
              <a:t>‹#›</a:t>
            </a:fld>
            <a:endParaRPr lang="en-US" dirty="0"/>
          </a:p>
        </p:txBody>
      </p:sp>
    </p:spTree>
    <p:extLst>
      <p:ext uri="{BB962C8B-B14F-4D97-AF65-F5344CB8AC3E}">
        <p14:creationId xmlns:p14="http://schemas.microsoft.com/office/powerpoint/2010/main" val="3521774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9C8CD66D-AEA7-E943-BE28-0B1477C1D05F}" type="datetimeFigureOut">
              <a:rPr lang="en-US"/>
              <a:pPr>
                <a:defRPr/>
              </a:pPr>
              <a:t>3/30/2021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71639E39-D34D-164C-8100-77BC79329E5D}" type="slidenum">
              <a:rPr lang="en-US"/>
              <a:pPr>
                <a:defRPr/>
              </a:pPr>
              <a:t>‹#›</a:t>
            </a:fld>
            <a:endParaRPr lang="en-US" dirty="0"/>
          </a:p>
        </p:txBody>
      </p:sp>
    </p:spTree>
    <p:extLst>
      <p:ext uri="{BB962C8B-B14F-4D97-AF65-F5344CB8AC3E}">
        <p14:creationId xmlns:p14="http://schemas.microsoft.com/office/powerpoint/2010/main" val="1668384406"/>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cy-GB" b="1" dirty="0"/>
          </a:p>
          <a:p>
            <a:r>
              <a:rPr lang="en-GB" dirty="0"/>
              <a:t>Mae'r cyflwyniad hwn yn rhoi trosolwg o ofynion Deddf Gwasanaethau Cymdeithasol a Llesiant (Cymru) 2014 gan ei bod yn ymwneud â darparu gwybodaeth, cyngor a chynhorthwy (IAA). Mae ganddo ffocws penodol ar gefnogi ymarferwyr sy'n gweithio o fewn yr IAA i hwyluso sgyrsiau 'beth sy'n bwysig'  a sgyrsiau sy'n canolbwyntio ar ganlyniadau.  </a:t>
            </a:r>
          </a:p>
          <a:p>
            <a:endParaRPr lang="en-GB" dirty="0"/>
          </a:p>
          <a:p>
            <a:r>
              <a:rPr lang="en-GB" dirty="0"/>
              <a:t>Mae wedi’i anelu tuag at:  </a:t>
            </a:r>
          </a:p>
          <a:p>
            <a:endParaRPr lang="en-GB" dirty="0"/>
          </a:p>
          <a:p>
            <a:pPr marL="171450" indent="-171450">
              <a:buFont typeface="Arial" panose="020B0604020202020204" pitchFamily="34" charset="0"/>
              <a:buChar char="•"/>
            </a:pPr>
            <a:r>
              <a:rPr lang="en-GB" dirty="0"/>
              <a:t>wasanaethau cymdeithasol oedolion a phlant, ac elfennau ehangach awdurdodau lleol </a:t>
            </a:r>
          </a:p>
          <a:p>
            <a:pPr marL="171450" indent="-171450">
              <a:buFont typeface="Arial" panose="020B0604020202020204" pitchFamily="34" charset="0"/>
              <a:buChar char="•"/>
            </a:pPr>
            <a:r>
              <a:rPr lang="en-GB" dirty="0"/>
              <a:t>lle y bo'n briodol, staff sy'n gweithio yn sefydliadau'r GIG, yr heddlu a sefydliadau partner eraill awdurdodau lleol  </a:t>
            </a:r>
          </a:p>
          <a:p>
            <a:pPr marL="171450" indent="-171450">
              <a:buFont typeface="Arial" panose="020B0604020202020204" pitchFamily="34" charset="0"/>
              <a:buChar char="•"/>
            </a:pPr>
            <a:r>
              <a:rPr lang="en-GB" dirty="0"/>
              <a:t>lle y bo'n briodol, darparwyr gofal cymdeithasol a sefydliadau cymorth ym mhob sector sy'n ymwneud â darparu gwasanaethau IAA. </a:t>
            </a:r>
          </a:p>
          <a:p>
            <a:pPr marL="171450" indent="-171450">
              <a:buFont typeface="Arial" panose="020B0604020202020204" pitchFamily="34" charset="0"/>
              <a:buChar char="•"/>
            </a:pPr>
            <a:endParaRPr lang="en-GB" dirty="0"/>
          </a:p>
          <a:p>
            <a:r>
              <a:rPr lang="en-GB" dirty="0"/>
              <a:t>Nod y cyflwyniad yw rhoi trosolwg o'r Ddeddf ac yn benodol archwilio Rhan 2: Adrannau 5-7 (llesiant a dyletswyddau cyffredinol eraill) a 17 (gwybodaeth, cyngor a chynhorthwy) yn fanylach.  </a:t>
            </a:r>
          </a:p>
          <a:p>
            <a:endParaRPr lang="en-GB" dirty="0"/>
          </a:p>
          <a:p>
            <a:r>
              <a:rPr lang="en-GB" dirty="0"/>
              <a:t>Erbyn diwedd y rhaglen ddysgu byddwch: </a:t>
            </a:r>
          </a:p>
          <a:p>
            <a:endParaRPr lang="en-GB" dirty="0"/>
          </a:p>
          <a:p>
            <a:pPr marL="171450" indent="-171450">
              <a:buFont typeface="Arial" panose="020B0604020202020204" pitchFamily="34" charset="0"/>
              <a:buChar char="•"/>
            </a:pPr>
            <a:r>
              <a:rPr lang="en-GB" dirty="0"/>
              <a:t>yn deall cyd-destun deddfwriaethol y gwasanaeth IAA </a:t>
            </a:r>
          </a:p>
          <a:p>
            <a:pPr marL="171450" indent="-171450">
              <a:buFont typeface="Arial" panose="020B0604020202020204" pitchFamily="34" charset="0"/>
              <a:buChar char="•"/>
            </a:pPr>
            <a:r>
              <a:rPr lang="en-GB" dirty="0"/>
              <a:t>yn adnabod elfennau allweddol sgwrs dda ‘beth sy'n bwysig’/sy'n canolbwyntio ar ganlyniadau </a:t>
            </a:r>
          </a:p>
          <a:p>
            <a:pPr marL="171450" indent="-171450">
              <a:buFont typeface="Arial" panose="020B0604020202020204" pitchFamily="34" charset="0"/>
              <a:buChar char="•"/>
            </a:pPr>
            <a:r>
              <a:rPr lang="en-GB" dirty="0"/>
              <a:t>yn ymchwilio i'r ymrwymiad sefydliadol sydd ei angen i gael 'sgyrsiau gwell a gwahanol' gyda'r cyhoedd a’n cydweithwyr proffesiynol </a:t>
            </a:r>
          </a:p>
          <a:p>
            <a:pPr marL="171450" indent="-171450">
              <a:buFont typeface="Arial" panose="020B0604020202020204" pitchFamily="34" charset="0"/>
              <a:buChar char="•"/>
            </a:pPr>
            <a:r>
              <a:rPr lang="en-GB" dirty="0"/>
              <a:t>yn archwilio'r sgiliau sy'n ofynnol gan weithwyr (drwy ymarferion samplo) </a:t>
            </a:r>
          </a:p>
          <a:p>
            <a:pPr marL="171450" indent="-171450">
              <a:buFont typeface="Arial" panose="020B0604020202020204" pitchFamily="34" charset="0"/>
              <a:buChar char="•"/>
            </a:pPr>
            <a:r>
              <a:rPr lang="en-GB" dirty="0"/>
              <a:t>yn cytuno ar y camau gweithredu sydd eu hangen i gynnal newid. </a:t>
            </a:r>
          </a:p>
          <a:p>
            <a:pPr marL="171450" indent="-171450">
              <a:buFont typeface="Arial" panose="020B0604020202020204" pitchFamily="34" charset="0"/>
              <a:buChar char="•"/>
            </a:pPr>
            <a:endParaRPr lang="en-GB" dirty="0"/>
          </a:p>
          <a:p>
            <a:r>
              <a:rPr lang="en-GB" dirty="0"/>
              <a:t>Mae strwythur yr IAA yn amrywio yn ôl yr angen ar draws cynghorau, sefydliadau iechyd a'r trydydd sector. Mae'r pecyn hwn yn canolbwyntio ar y sgiliau a'r ymrwymiad sefydliadol sydd eu hangen i gael 'sgyrsiau gwell a gwahanol' gyda'r cyhoedd a’n cydweithwyr proffesiynol.  </a:t>
            </a:r>
          </a:p>
          <a:p>
            <a:endParaRPr lang="en-GB" dirty="0"/>
          </a:p>
          <a:p>
            <a:r>
              <a:rPr lang="en-GB" dirty="0"/>
              <a:t>Mae pecyn gweithdy cyfatebol ar gael ar gyfer y gweithlu rheng flaen. Bydd trafodaethau yn y sesiwn hwn i reolwyr yn llywio'r gweithdy ar gyfer y gweithlu rheng flaen – yn enwedig, y weledigaeth gytûn ar gyfer y gwasanaeth.  </a:t>
            </a:r>
          </a:p>
          <a:p>
            <a:endParaRPr lang="en-GB" dirty="0"/>
          </a:p>
          <a:p>
            <a:r>
              <a:rPr lang="en-GB" dirty="0"/>
              <a:t>Yn ei hanfod mae'r sesiwn hanner diwrnod hwn i godi ymwybyddiaeth a chynllunio ar gyfer rheolwyr ac unigolion sy'n gyfrifol am:  </a:t>
            </a:r>
          </a:p>
          <a:p>
            <a:endParaRPr lang="en-GB" dirty="0"/>
          </a:p>
          <a:p>
            <a:pPr marL="171450" indent="-171450">
              <a:buFont typeface="Arial" panose="020B0604020202020204" pitchFamily="34" charset="0"/>
              <a:buChar char="•"/>
            </a:pPr>
            <a:r>
              <a:rPr lang="en-GB" dirty="0"/>
              <a:t>reoli'r ddarpariaeth </a:t>
            </a:r>
            <a:endParaRPr lang="en-GB" dirty="0">
              <a:cs typeface="Calibri"/>
            </a:endParaRPr>
          </a:p>
          <a:p>
            <a:pPr marL="171450" indent="-171450">
              <a:buFont typeface="Arial" panose="020B0604020202020204" pitchFamily="34" charset="0"/>
              <a:buChar char="•"/>
            </a:pPr>
            <a:r>
              <a:rPr lang="en-GB" dirty="0"/>
              <a:t>cofnodi, rheoli ac adrodd ar ddata </a:t>
            </a:r>
          </a:p>
          <a:p>
            <a:pPr marL="171450" indent="-171450">
              <a:buFont typeface="Arial" panose="020B0604020202020204" pitchFamily="34" charset="0"/>
              <a:buChar char="•"/>
            </a:pPr>
            <a:r>
              <a:rPr lang="en-GB" dirty="0"/>
              <a:t>meithrin perthynas gyda chydweithwyr a sefydliadau proffesiynol eraill </a:t>
            </a:r>
          </a:p>
          <a:p>
            <a:pPr marL="171450" indent="-171450">
              <a:buFont typeface="Arial" panose="020B0604020202020204" pitchFamily="34" charset="0"/>
              <a:buChar char="•"/>
            </a:pPr>
            <a:r>
              <a:rPr lang="en-GB" dirty="0"/>
              <a:t>cefnogi datblygiad y gweithlu a sgiliau </a:t>
            </a:r>
          </a:p>
          <a:p>
            <a:pPr marL="171450" indent="-171450">
              <a:buFont typeface="Arial" panose="020B0604020202020204" pitchFamily="34" charset="0"/>
              <a:buChar char="•"/>
            </a:pPr>
            <a:r>
              <a:rPr lang="en-GB" dirty="0"/>
              <a:t>cynrychioli aelodau o'r cyhoedd </a:t>
            </a:r>
          </a:p>
          <a:p>
            <a:pPr marL="171450" indent="-171450">
              <a:buFont typeface="Arial" panose="020B0604020202020204" pitchFamily="34" charset="0"/>
              <a:buChar char="•"/>
            </a:pPr>
            <a:r>
              <a:rPr lang="en-GB" dirty="0"/>
              <a:t>sicrhau bod profiad (llwybr) yr unigolyn mor gyson ag y gall fod rhwng disgyblaethau. </a:t>
            </a:r>
          </a:p>
          <a:p>
            <a:pPr marL="171450" indent="-171450">
              <a:buFont typeface="Arial" panose="020B0604020202020204" pitchFamily="34" charset="0"/>
              <a:buChar char="•"/>
            </a:pPr>
            <a:endParaRPr lang="en-GB" dirty="0"/>
          </a:p>
          <a:p>
            <a:r>
              <a:rPr lang="en-GB" dirty="0"/>
              <a:t>Gweithgaredd dewisol – trafodaeth  </a:t>
            </a:r>
          </a:p>
          <a:p>
            <a:endParaRPr lang="en-GB" dirty="0"/>
          </a:p>
          <a:p>
            <a:pPr marL="171450" indent="-171450">
              <a:buFont typeface="Arial" panose="020B0604020202020204" pitchFamily="34" charset="0"/>
              <a:buChar char="•"/>
            </a:pPr>
            <a:r>
              <a:rPr lang="en-GB" dirty="0"/>
              <a:t>Beth yw diben y sesiwn hyfforddi hon i chi? </a:t>
            </a:r>
          </a:p>
          <a:p>
            <a:pPr marL="171450" indent="-171450">
              <a:buFont typeface="Arial" panose="020B0604020202020204" pitchFamily="34" charset="0"/>
              <a:buChar char="•"/>
            </a:pPr>
            <a:r>
              <a:rPr lang="en-GB" dirty="0"/>
              <a:t>Beth ydych chi'n gobeithio fydd yn wahanol o ganlyniad i'r hyfforddiant hwn? </a:t>
            </a:r>
          </a:p>
          <a:p>
            <a:endParaRPr lang="en-GB" sz="1200" u="none" kern="1200" dirty="0">
              <a:solidFill>
                <a:schemeClr val="tx1"/>
              </a:solidFill>
              <a:effectLst/>
              <a:latin typeface="+mn-lt"/>
              <a:cs typeface="Calibri"/>
            </a:endParaRPr>
          </a:p>
          <a:p>
            <a:endParaRPr lang="en-GB" sz="1200" kern="1200" dirty="0">
              <a:solidFill>
                <a:schemeClr val="tx1"/>
              </a:solidFill>
              <a:effectLst/>
              <a:latin typeface="+mn-lt"/>
              <a:cs typeface="Calibri"/>
            </a:endParaRPr>
          </a:p>
          <a:p>
            <a:endParaRPr lang="cy-GB" dirty="0">
              <a:cs typeface="Calibri"/>
            </a:endParaRPr>
          </a:p>
          <a:p>
            <a:endParaRPr lang="en-GB"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a:t>
            </a:fld>
            <a:endParaRPr lang="en-US" dirty="0"/>
          </a:p>
        </p:txBody>
      </p:sp>
    </p:spTree>
    <p:extLst>
      <p:ext uri="{BB962C8B-B14F-4D97-AF65-F5344CB8AC3E}">
        <p14:creationId xmlns:p14="http://schemas.microsoft.com/office/powerpoint/2010/main" val="8063632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Mae pobl yn aml yn dod atom ar adeg o straen neu her neu newid yn eu bywydau.</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Mae'r dull gweithredu a ddilynir gan staff yn hanfodol ar gyfer: </a:t>
            </a:r>
          </a:p>
          <a:p>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dirty="0">
                <a:solidFill>
                  <a:schemeClr val="tx1"/>
                </a:solidFill>
                <a:effectLst/>
                <a:latin typeface="+mn-lt"/>
                <a:ea typeface="+mn-ea"/>
                <a:cs typeface="+mn-cs"/>
              </a:rPr>
              <a:t>sefydlu'r hinsawdd ar gyfer sgwrs dda</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dirty="0">
                <a:solidFill>
                  <a:schemeClr val="tx1"/>
                </a:solidFill>
                <a:effectLst/>
                <a:latin typeface="+mn-lt"/>
                <a:ea typeface="+mn-ea"/>
                <a:cs typeface="+mn-cs"/>
              </a:rPr>
              <a:t>ymateb i ddisgwyliadau'r unigolyn (a'u newid o bosibl) o ran cysylltu </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dirty="0">
                <a:solidFill>
                  <a:schemeClr val="tx1"/>
                </a:solidFill>
                <a:effectLst/>
                <a:latin typeface="+mn-lt"/>
                <a:ea typeface="+mn-ea"/>
                <a:cs typeface="+mn-cs"/>
              </a:rPr>
              <a:t>darparu cyfleoedd i bobl gael yr ymateb mwyaf priodol a chymesur sydd ei angen arnynt.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12</a:t>
            </a:fld>
            <a:endParaRPr lang="en-US" dirty="0"/>
          </a:p>
        </p:txBody>
      </p:sp>
    </p:spTree>
    <p:extLst>
      <p:ext uri="{BB962C8B-B14F-4D97-AF65-F5344CB8AC3E}">
        <p14:creationId xmlns:p14="http://schemas.microsoft.com/office/powerpoint/2010/main" val="1941369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Mewn grwpiau bach, trafodwch y cwestiwn ar y sleid a defnyddiwch yr ysgogiadau canlynol:</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dirty="0">
                <a:solidFill>
                  <a:schemeClr val="tx1"/>
                </a:solidFill>
                <a:effectLst/>
                <a:latin typeface="+mn-lt"/>
                <a:ea typeface="+mn-ea"/>
                <a:cs typeface="+mn-cs"/>
              </a:rPr>
              <a:t>efallai y bydd nifer sylweddol o bobl yn teimlo nad oes rhywun wedi gwrando arnynt yn iawn, gan ein bod yn methu â dangos empathi â'u hamgylchiadau a'u helpu i feddwl am eu problemau</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dirty="0">
                <a:solidFill>
                  <a:schemeClr val="tx1"/>
                </a:solidFill>
                <a:effectLst/>
                <a:latin typeface="+mn-lt"/>
                <a:ea typeface="+mn-ea"/>
                <a:cs typeface="+mn-cs"/>
              </a:rPr>
              <a:t>gall niferoedd sylweddol o bobl adael o bosibl yn anfodlon ac wedi dadrithio â'u profiad o ofyn i wasanaethau am gymorth</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dirty="0">
                <a:solidFill>
                  <a:schemeClr val="tx1"/>
                </a:solidFill>
                <a:effectLst/>
                <a:latin typeface="+mn-lt"/>
                <a:ea typeface="+mn-ea"/>
                <a:cs typeface="+mn-cs"/>
              </a:rPr>
              <a:t>bydd gennym weithlu sy'n treulio'r rhan fwyaf o'u hamser yn cynghori'r bobl sydd wedi dod atynt am gymorth a/neu gyngor, nad ydynt wedi bodloni'r trothwy cymhwysedd neu nad yw adnodd bellach yn bodoli yn eu cymuned – sefyllfa a allai beri digalondid a straen i staff.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13</a:t>
            </a:fld>
            <a:endParaRPr lang="en-US" dirty="0"/>
          </a:p>
        </p:txBody>
      </p:sp>
    </p:spTree>
    <p:extLst>
      <p:ext uri="{BB962C8B-B14F-4D97-AF65-F5344CB8AC3E}">
        <p14:creationId xmlns:p14="http://schemas.microsoft.com/office/powerpoint/2010/main" val="29773253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kern="1200" dirty="0">
                <a:effectLst/>
              </a:rPr>
              <a:t>Mae'r adran hon </a:t>
            </a:r>
            <a:r>
              <a:rPr lang="cy-GB" dirty="0"/>
              <a:t>yn ystyried gweledigaeth a phwrpas gwasanaeth IAA.</a:t>
            </a:r>
            <a:endParaRPr lang="en-GB" sz="1200" kern="1200" dirty="0">
              <a:solidFill>
                <a:schemeClr val="tx1"/>
              </a:solidFill>
              <a:effectLst/>
              <a:latin typeface="+mn-lt"/>
              <a:cs typeface="Calibri"/>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14</a:t>
            </a:fld>
            <a:endParaRPr lang="en-US" dirty="0"/>
          </a:p>
        </p:txBody>
      </p:sp>
    </p:spTree>
    <p:extLst>
      <p:ext uri="{BB962C8B-B14F-4D97-AF65-F5344CB8AC3E}">
        <p14:creationId xmlns:p14="http://schemas.microsoft.com/office/powerpoint/2010/main" val="2629500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Mae angen i bawb yn y sefydliad wybod ble maen nhw'n mynd ar hyn a pham. Os na all uwch reolwyr fynegi hynny i'w gilydd neu ei ddisgrifio i'r rhai sydd y tu allan i'r sefydliad – yn enwedig y cyhoedd – yna ni fyddwch byth â gwasanaeth effeithiol gyda staff ymroddedig a bodlon.</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Pethau i'w hystyried:</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dirty="0">
                <a:solidFill>
                  <a:schemeClr val="tx1"/>
                </a:solidFill>
                <a:effectLst/>
                <a:latin typeface="+mn-lt"/>
                <a:ea typeface="+mn-ea"/>
                <a:cs typeface="+mn-cs"/>
              </a:rPr>
              <a:t>ydych chi'n ymrwymo i gysyniad neu a ydych yn gwneud newid?</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dirty="0">
                <a:solidFill>
                  <a:schemeClr val="tx1"/>
                </a:solidFill>
                <a:effectLst/>
                <a:latin typeface="+mn-lt"/>
                <a:ea typeface="+mn-ea"/>
                <a:cs typeface="+mn-cs"/>
              </a:rPr>
              <a:t>sut beth yw IAA i'r unigolyn sy'n defnyddio'r gwasanaeth?</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dirty="0">
                <a:solidFill>
                  <a:schemeClr val="tx1"/>
                </a:solidFill>
                <a:effectLst/>
                <a:latin typeface="+mn-lt"/>
                <a:ea typeface="+mn-ea"/>
                <a:cs typeface="+mn-cs"/>
              </a:rPr>
              <a:t>sut ydych chi'n dyrannu gwasanaethau? </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dirty="0">
                <a:solidFill>
                  <a:schemeClr val="tx1"/>
                </a:solidFill>
                <a:effectLst/>
                <a:latin typeface="+mn-lt"/>
                <a:ea typeface="+mn-ea"/>
                <a:cs typeface="+mn-cs"/>
              </a:rPr>
              <a:t>sut ydych chi'n cofnodi amser staff fel adnodd?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15</a:t>
            </a:fld>
            <a:endParaRPr lang="en-US" dirty="0"/>
          </a:p>
        </p:txBody>
      </p:sp>
    </p:spTree>
    <p:extLst>
      <p:ext uri="{BB962C8B-B14F-4D97-AF65-F5344CB8AC3E}">
        <p14:creationId xmlns:p14="http://schemas.microsoft.com/office/powerpoint/2010/main" val="29637580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Mewn grwpiau llai, gofynnwch i’r cyfranogwyr drafod pob un o'r grwpiau hyn a pham eu bod yn bwysig.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Cymerwch adborth a gwahoddwch sylwadau gan y grŵp ehangach ar feddyliau pobl.</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16</a:t>
            </a:fld>
            <a:endParaRPr lang="en-US" dirty="0"/>
          </a:p>
        </p:txBody>
      </p:sp>
    </p:spTree>
    <p:extLst>
      <p:ext uri="{BB962C8B-B14F-4D97-AF65-F5344CB8AC3E}">
        <p14:creationId xmlns:p14="http://schemas.microsoft.com/office/powerpoint/2010/main" val="4134392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Mae'r adran hon yn rhoi trosolwg o ystyr sgyrsiau 'beth sy'n bwysig' sy'n canolbwyntio ar ganlyniadau a sut dylid hwyluso'r rhain o fewn gwasanaeth IAA.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17</a:t>
            </a:fld>
            <a:endParaRPr lang="en-US" dirty="0"/>
          </a:p>
        </p:txBody>
      </p:sp>
    </p:spTree>
    <p:extLst>
      <p:ext uri="{BB962C8B-B14F-4D97-AF65-F5344CB8AC3E}">
        <p14:creationId xmlns:p14="http://schemas.microsoft.com/office/powerpoint/2010/main" val="10001450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pPr marL="171450" indent="-171450">
              <a:buFont typeface="Arial" panose="020B0604020202020204" pitchFamily="34" charset="0"/>
              <a:buChar char="•"/>
            </a:pPr>
            <a:r>
              <a:rPr lang="cy-GB" dirty="0"/>
              <a:t>Mae pobl yn arbenigwyr ar eu bywydau eu hunain. Nhw sydd yn y sefyllfa orau i ddweud wrthych chi beth sy'n bwysig iddynt a beth sy'n rhoi ymdeimlad o lesiant iddyn nhw. Ond yn aml mae angen help arnyn nhw i wneud hyn </a:t>
            </a:r>
          </a:p>
          <a:p>
            <a:pPr marL="171450" indent="-171450">
              <a:buFont typeface="Arial" panose="020B0604020202020204" pitchFamily="34" charset="0"/>
              <a:buChar char="•"/>
            </a:pPr>
            <a:r>
              <a:rPr lang="cy-GB" dirty="0"/>
              <a:t>Mae pobl y mae angen gofal a chymorth arnynt eisiau gwneud y pethau sydd bwysicaf iddynt, yn eu ffordd eu hunain. Dyma'r hyn a alwn yn ganlyniadau personol </a:t>
            </a:r>
            <a:endParaRPr lang="cy-GB" dirty="0">
              <a:cs typeface="Calibri"/>
            </a:endParaRPr>
          </a:p>
          <a:p>
            <a:pPr marL="171450" indent="-171450">
              <a:buFont typeface="Arial" panose="020B0604020202020204" pitchFamily="34" charset="0"/>
              <a:buChar char="•"/>
            </a:pPr>
            <a:r>
              <a:rPr lang="cy-GB" dirty="0"/>
              <a:t>Mae canlyniadau personol yn golygu cydnabod cryfderau pobl a gweithio gyda'r person i gytuno ar gynllun i'w helpu i wneud y pethau sydd bwysicaf iddynt </a:t>
            </a:r>
            <a:endParaRPr lang="cy-GB" dirty="0">
              <a:cs typeface="Calibri"/>
            </a:endParaRPr>
          </a:p>
          <a:p>
            <a:pPr marL="171450" indent="-171450">
              <a:buFont typeface="Arial" panose="020B0604020202020204" pitchFamily="34" charset="0"/>
              <a:buChar char="•"/>
            </a:pPr>
            <a:r>
              <a:rPr lang="cy-GB" dirty="0"/>
              <a:t>Gall eraill gyfrannu at y cynllun hwn hefyd, gan gynnwys teulu'r person, eu gofalwyr, aelodau'r gymuned a gweithwyr </a:t>
            </a:r>
            <a:endParaRPr lang="cy-GB" dirty="0">
              <a:cs typeface="Calibri"/>
            </a:endParaRPr>
          </a:p>
          <a:p>
            <a:pPr marL="171450" indent="-171450">
              <a:buFont typeface="Arial" panose="020B0604020202020204" pitchFamily="34" charset="0"/>
              <a:buChar char="•"/>
            </a:pPr>
            <a:r>
              <a:rPr lang="cy-GB" dirty="0"/>
              <a:t>Mae canlyniadau personol yn golygu cael sgyrsiau ystyrlon â phobl, felly mae'n bwysig eich bod yn cyfathrebu'n effeithiol</a:t>
            </a:r>
            <a:endParaRPr lang="cy-GB" dirty="0">
              <a:cs typeface="Calibri"/>
            </a:endParaRPr>
          </a:p>
          <a:p>
            <a:pPr lvl="0"/>
            <a:endParaRPr lang="cy-GB" sz="1200" kern="1200" dirty="0">
              <a:solidFill>
                <a:schemeClr val="tx1"/>
              </a:solidFill>
              <a:effectLst/>
              <a:latin typeface="+mn-lt"/>
              <a:cs typeface="Calibri"/>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18</a:t>
            </a:fld>
            <a:endParaRPr lang="en-US" dirty="0"/>
          </a:p>
        </p:txBody>
      </p:sp>
    </p:spTree>
    <p:extLst>
      <p:ext uri="{BB962C8B-B14F-4D97-AF65-F5344CB8AC3E}">
        <p14:creationId xmlns:p14="http://schemas.microsoft.com/office/powerpoint/2010/main" val="3630648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dirty="0"/>
              <a:t>Mae'n bwysig bod yn glir ynghylch y gwahaniaeth rhwng canlyniad personol a chanlyniad gwasanaeth. </a:t>
            </a:r>
          </a:p>
          <a:p>
            <a:endParaRPr lang="cy-GB" dirty="0"/>
          </a:p>
          <a:p>
            <a:r>
              <a:rPr lang="cy-GB" dirty="0"/>
              <a:t>Gall y naill a'r llall fod yr un mor bwysig, ond mae angen i ni ddeall y gwahaniaeth a gallu ei ddisgrifio i weithwyr y gofynnir iddynt ei gofnodi. </a:t>
            </a:r>
          </a:p>
          <a:p>
            <a:endParaRPr lang="cy-GB" dirty="0"/>
          </a:p>
          <a:p>
            <a:r>
              <a:rPr lang="cy-GB" dirty="0"/>
              <a:t>Gofynnwch i bobl awgrymu beth allai'r gwahaniaeth fod? </a:t>
            </a:r>
          </a:p>
          <a:p>
            <a:endParaRPr lang="cy-GB" dirty="0"/>
          </a:p>
          <a:p>
            <a:r>
              <a:rPr lang="cy-GB" dirty="0"/>
              <a:t>Mae'n bwysig cydnabod y gall canlyniadau personol amrywio o berson i berson, mae'n unigol iawn i bob person. Er enghraifft: </a:t>
            </a:r>
          </a:p>
          <a:p>
            <a:endParaRPr lang="cy-GB" dirty="0"/>
          </a:p>
          <a:p>
            <a:pPr marL="171450" indent="-171450">
              <a:buFont typeface="Arial" panose="020B0604020202020204" pitchFamily="34" charset="0"/>
              <a:buChar char="•"/>
            </a:pPr>
            <a:r>
              <a:rPr lang="cy-GB" dirty="0"/>
              <a:t>“Dwi am goginio prydau ffres i mi fy hun a pheidio â dibynnu ar fwyd wedi'i brosesu” </a:t>
            </a:r>
          </a:p>
          <a:p>
            <a:pPr marL="171450" indent="-171450">
              <a:buFont typeface="Arial" panose="020B0604020202020204" pitchFamily="34" charset="0"/>
              <a:buChar char="•"/>
            </a:pPr>
            <a:r>
              <a:rPr lang="cy-GB" dirty="0"/>
              <a:t>“Dwi eisiau uniaethu gyda fy mab bach a theimlo fel mam go iawn” </a:t>
            </a:r>
          </a:p>
          <a:p>
            <a:pPr marL="171450" indent="-171450">
              <a:buFont typeface="Arial" panose="020B0604020202020204" pitchFamily="34" charset="0"/>
              <a:buChar char="•"/>
            </a:pPr>
            <a:r>
              <a:rPr lang="cy-GB" dirty="0"/>
              <a:t>“Dwi am i'm plentyn fod yn ddiogel, er nad yw yn fy ngofal” </a:t>
            </a:r>
          </a:p>
          <a:p>
            <a:pPr marL="171450" indent="-171450">
              <a:buFont typeface="Arial" panose="020B0604020202020204" pitchFamily="34" charset="0"/>
              <a:buChar char="•"/>
            </a:pPr>
            <a:r>
              <a:rPr lang="cy-GB" dirty="0"/>
              <a:t>“Dwi eisiau ffrindiau a lle mwy addas i fyw, ond mae'n gorfod cynnwys Cassie, fy nghath, sy'n werth y byd i mi” </a:t>
            </a:r>
          </a:p>
          <a:p>
            <a:pPr marL="171450" indent="-171450">
              <a:buFont typeface="Arial" panose="020B0604020202020204" pitchFamily="34" charset="0"/>
              <a:buChar char="•"/>
            </a:pPr>
            <a:endParaRPr lang="cy-GB" dirty="0"/>
          </a:p>
          <a:p>
            <a:r>
              <a:rPr lang="cy-GB" dirty="0"/>
              <a:t>Mae canlyniad gwasanaeth yn aml yn ymwneud â darparu'r gwasanaeth i unigolyn. </a:t>
            </a:r>
          </a:p>
          <a:p>
            <a:endParaRPr lang="cy-GB" dirty="0"/>
          </a:p>
          <a:p>
            <a:r>
              <a:rPr lang="cy-GB" dirty="0"/>
              <a:t>Mae manteision i bawb sy'n gysylltiedig â dull gweithredu sy'n seiliedig ar ganlyniadau. Er enghraifft:  </a:t>
            </a:r>
          </a:p>
          <a:p>
            <a:endParaRPr lang="cy-GB" dirty="0"/>
          </a:p>
          <a:p>
            <a:pPr marL="171450" indent="-171450">
              <a:buFont typeface="Arial" panose="020B0604020202020204" pitchFamily="34" charset="0"/>
              <a:buChar char="•"/>
            </a:pPr>
            <a:r>
              <a:rPr lang="cy-GB" dirty="0"/>
              <a:t>Bydd gweithwyr gofal cymdeithasol yn dweud pan fyddant yn gweithio gyda chanlyniadau personol mewn golwg: “Mae'n ymwneud â gwrando ar deuluoedd. Byddwn yn dweud bod y rhan fwyaf o deuluoedd rydym yn gweithio gyda nhw yn gwybod y ffordd orau y gallwn eu cefnogi. Weithiau maen nhw'n ei chael hi'n anodd dweud wrthym ni, gan eu bod nhw'n teimlo efallai eu bod nhw'n methu. Mae'n ymwneud â chyfathrebu cadarnhaol. Gwneud yn siŵr bod teuluoedd yn ymgysylltu, ac yn teimlo'n hyderus a chyfforddus.”</a:t>
            </a:r>
          </a:p>
          <a:p>
            <a:r>
              <a:rPr lang="cy-GB" dirty="0"/>
              <a:t> </a:t>
            </a:r>
          </a:p>
          <a:p>
            <a:pPr marL="171450" indent="-171450">
              <a:buFont typeface="Arial" panose="020B0604020202020204" pitchFamily="34" charset="0"/>
              <a:buChar char="•"/>
            </a:pPr>
            <a:r>
              <a:rPr lang="cy-GB" dirty="0"/>
              <a:t>Byddai pobl sy'n derbyn gofal a chymorth yn dweud hyn ynghylch sut maen nhw'n teimlo am y ffordd hon o weithio: “Doeddwn i ddim yn teimlo fel pe bai gen i reolaeth dros fy nghartref bellach, na rheolaeth drosta i fy hun. Dydw i ddim yn hoffi rhoi '</a:t>
            </a:r>
            <a:r>
              <a:rPr lang="cy-GB" dirty="0" err="1"/>
              <a:t>ordors</a:t>
            </a:r>
            <a:r>
              <a:rPr lang="cy-GB" dirty="0"/>
              <a:t>' i rywun ond mewn ffordd dyna dwi'n ei wneud, dwi'n dweud 'Dyma beth dwi eisiau, dyma beth fydd yn gwneud gwahaniaeth i fy mywyd’.”  </a:t>
            </a:r>
          </a:p>
          <a:p>
            <a:endParaRPr lang="cy-GB" sz="1200" kern="1200" dirty="0">
              <a:solidFill>
                <a:schemeClr val="tx1"/>
              </a:solidFill>
              <a:effectLst/>
              <a:latin typeface="+mn-lt"/>
              <a:cs typeface="Calibri"/>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19</a:t>
            </a:fld>
            <a:endParaRPr lang="en-US" dirty="0"/>
          </a:p>
        </p:txBody>
      </p:sp>
    </p:spTree>
    <p:extLst>
      <p:ext uri="{BB962C8B-B14F-4D97-AF65-F5344CB8AC3E}">
        <p14:creationId xmlns:p14="http://schemas.microsoft.com/office/powerpoint/2010/main" val="1174382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Mae'n rhaid i ganlyniadau fod wedi'u cysylltu'n glir â phwynt a chwmpas yr ymyriad.</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Os nad ydynt yn realistig neu'n gyraeddadwy, yna byddwn yn gadael yr unigolyn a'i deulu gyda amgylchiadau sy'n heriol ac yn anfoddhaol.</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20</a:t>
            </a:fld>
            <a:endParaRPr lang="en-US" dirty="0"/>
          </a:p>
        </p:txBody>
      </p:sp>
    </p:spTree>
    <p:extLst>
      <p:ext uri="{BB962C8B-B14F-4D97-AF65-F5344CB8AC3E}">
        <p14:creationId xmlns:p14="http://schemas.microsoft.com/office/powerpoint/2010/main" val="2780849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Fel rhan o'r gwaith o gyflawni'r Ddeddf, bydd angen i chi ddangos eich bod yn cofnodi canlyniadau sy'n gysylltiedig â'ch gwasanaeth.</a:t>
            </a:r>
          </a:p>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Gwneud y cysylltiad â'r Fframwaith Canlyniadau Cenedlaethol a'r Cod Ymarfer mewn perthynas â Mesur Perfformiad Gwasanaethau Cymdeithasol. </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21</a:t>
            </a:fld>
            <a:endParaRPr lang="en-US" dirty="0"/>
          </a:p>
        </p:txBody>
      </p:sp>
    </p:spTree>
    <p:extLst>
      <p:ext uri="{BB962C8B-B14F-4D97-AF65-F5344CB8AC3E}">
        <p14:creationId xmlns:p14="http://schemas.microsoft.com/office/powerpoint/2010/main" val="2580864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Gwahoddwch y grŵp i nodi unrhyw reolau sylfaenol ychwanegol ar gyfer y diwrnod.</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4</a:t>
            </a:fld>
            <a:endParaRPr lang="en-US" dirty="0"/>
          </a:p>
        </p:txBody>
      </p:sp>
    </p:spTree>
    <p:extLst>
      <p:ext uri="{BB962C8B-B14F-4D97-AF65-F5344CB8AC3E}">
        <p14:creationId xmlns:p14="http://schemas.microsoft.com/office/powerpoint/2010/main" val="20678009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dirty="0"/>
              <a:t>Mae canolbwyntio ar gryfderau pobl yn rhan allweddol o ddull gweithredu sy'n canolbwyntio ar ganlyniadau, ond mae hyn yn golygu gofyn y math cywir o gwestiynau a gadael i'r sgwrs lifo. </a:t>
            </a:r>
          </a:p>
          <a:p>
            <a:endParaRPr lang="cy-GB" dirty="0"/>
          </a:p>
          <a:p>
            <a:r>
              <a:rPr lang="cy-GB" dirty="0"/>
              <a:t>Mae pob cwestiwn yn gallu bod yn sbardun i ragor o gwestiynau. Maen nhw i gyd â'r nod o sicrhau bod person, grŵp, neu sefydliad yn nodi: </a:t>
            </a:r>
          </a:p>
          <a:p>
            <a:endParaRPr lang="cy-GB" dirty="0"/>
          </a:p>
          <a:p>
            <a:pPr marL="171450" indent="-171450">
              <a:buFont typeface="Arial" panose="020B0604020202020204" pitchFamily="34" charset="0"/>
              <a:buChar char="•"/>
            </a:pPr>
            <a:r>
              <a:rPr lang="cy-GB" dirty="0"/>
              <a:t>eu cryfderau  </a:t>
            </a:r>
          </a:p>
          <a:p>
            <a:pPr marL="171450" indent="-171450">
              <a:buFont typeface="Arial" panose="020B0604020202020204" pitchFamily="34" charset="0"/>
              <a:buChar char="•"/>
            </a:pPr>
            <a:r>
              <a:rPr lang="cy-GB" dirty="0"/>
              <a:t>yr hyn y mae'n rhaid iddynt adeiladu arno </a:t>
            </a:r>
          </a:p>
          <a:p>
            <a:pPr marL="171450" indent="-171450">
              <a:buFont typeface="Arial" panose="020B0604020202020204" pitchFamily="34" charset="0"/>
              <a:buChar char="•"/>
            </a:pPr>
            <a:r>
              <a:rPr lang="cy-GB" dirty="0"/>
              <a:t>yr hyn y maen nhw'n ei wneud yn dda. </a:t>
            </a:r>
          </a:p>
          <a:p>
            <a:pPr marL="171450" indent="-171450">
              <a:buFont typeface="Arial" panose="020B0604020202020204" pitchFamily="34" charset="0"/>
              <a:buChar char="•"/>
            </a:pPr>
            <a:endParaRPr lang="cy-GB" dirty="0"/>
          </a:p>
          <a:p>
            <a:r>
              <a:rPr lang="cy-GB" dirty="0"/>
              <a:t>Dylent fod yn gwestiynau tyner, nid yn heriol nac yn bethau sy'n rhaid eu hwynebu. </a:t>
            </a:r>
          </a:p>
          <a:p>
            <a:endParaRPr lang="cy-GB" dirty="0"/>
          </a:p>
          <a:p>
            <a:r>
              <a:rPr lang="cy-GB" dirty="0"/>
              <a:t>Mae'n bwysig ystyried cryfderau ac adnoddau mor eang â phosibl. Gallai hyn gynnwys:  </a:t>
            </a:r>
          </a:p>
          <a:p>
            <a:endParaRPr lang="cy-GB" dirty="0"/>
          </a:p>
          <a:p>
            <a:pPr marL="171450" indent="-171450">
              <a:buFont typeface="Arial" panose="020B0604020202020204" pitchFamily="34" charset="0"/>
              <a:buChar char="•"/>
            </a:pPr>
            <a:r>
              <a:rPr lang="cy-GB" dirty="0"/>
              <a:t>yr ystod o bobl a'r cymorth o amgylch person </a:t>
            </a:r>
          </a:p>
          <a:p>
            <a:pPr marL="171450" indent="-171450">
              <a:buFont typeface="Arial" panose="020B0604020202020204" pitchFamily="34" charset="0"/>
              <a:buChar char="•"/>
            </a:pPr>
            <a:r>
              <a:rPr lang="cy-GB" dirty="0"/>
              <a:t>eu hiechyd, yn gorfforol ac yn emosiynol </a:t>
            </a:r>
          </a:p>
          <a:p>
            <a:pPr marL="171450" indent="-171450">
              <a:buFont typeface="Arial" panose="020B0604020202020204" pitchFamily="34" charset="0"/>
              <a:buChar char="•"/>
            </a:pPr>
            <a:r>
              <a:rPr lang="cy-GB" dirty="0"/>
              <a:t>adnoddau megis arian, cymhorthion a chyfarpar </a:t>
            </a:r>
          </a:p>
          <a:p>
            <a:pPr marL="171450" indent="-171450">
              <a:buFont typeface="Arial" panose="020B0604020202020204" pitchFamily="34" charset="0"/>
              <a:buChar char="•"/>
            </a:pPr>
            <a:r>
              <a:rPr lang="cy-GB" dirty="0"/>
              <a:t>credoau ac agwedd. </a:t>
            </a:r>
          </a:p>
          <a:p>
            <a:endParaRPr lang="cy-GB" sz="1200" kern="1200" dirty="0">
              <a:solidFill>
                <a:schemeClr val="tx1"/>
              </a:solidFill>
              <a:effectLst/>
              <a:latin typeface="+mn-lt"/>
              <a:cs typeface="Calibri"/>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22</a:t>
            </a:fld>
            <a:endParaRPr lang="en-US" dirty="0"/>
          </a:p>
        </p:txBody>
      </p:sp>
    </p:spTree>
    <p:extLst>
      <p:ext uri="{BB962C8B-B14F-4D97-AF65-F5344CB8AC3E}">
        <p14:creationId xmlns:p14="http://schemas.microsoft.com/office/powerpoint/2010/main" val="3249311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cy-GB" b="1" dirty="0">
              <a:cs typeface="Calibri"/>
            </a:endParaRPr>
          </a:p>
          <a:p>
            <a:r>
              <a:rPr lang="cy-GB" dirty="0"/>
              <a:t>Efallai y bydd angen i unigolyn gael mynediad cyflym i asesiad o'i anghenion gofal a chymorth. Mae angen i staff sy'n gweithio o fewn y gwasanaeth ddeall yn llawn sut i nodi pryd y mae angen asesiad, felly dylent fod wedi'u hyfforddi ac yn fedrus i gynnal yr asesiad hwnnw a sicrhau y gellir ei gynnal yn gyflym. </a:t>
            </a:r>
          </a:p>
          <a:p>
            <a:endParaRPr lang="cy-GB" dirty="0">
              <a:cs typeface="Calibri"/>
            </a:endParaRPr>
          </a:p>
          <a:p>
            <a:r>
              <a:rPr lang="cy-GB" dirty="0"/>
              <a:t>Bydd yr asesiad yn amrywio o unigolyn i unigolyn o ran yr hyn sy'n ofynnol. </a:t>
            </a:r>
          </a:p>
          <a:p>
            <a:endParaRPr lang="cy-GB" dirty="0"/>
          </a:p>
          <a:p>
            <a:r>
              <a:rPr lang="cy-GB" dirty="0"/>
              <a:t>Rhaid i staff sy'n gweithio o fewn y gwasanaeth gydnabod natur a graddfa'r ymholiad a cheisio darparu ymateb cymesur: </a:t>
            </a:r>
          </a:p>
          <a:p>
            <a:endParaRPr lang="cy-GB" dirty="0"/>
          </a:p>
          <a:p>
            <a:pPr marL="171450" indent="-171450">
              <a:buFont typeface="Arial" panose="020B0604020202020204" pitchFamily="34" charset="0"/>
              <a:buChar char="•"/>
            </a:pPr>
            <a:r>
              <a:rPr lang="cy-GB" dirty="0"/>
              <a:t>nid oes angen cynnal asesiad o anghenion person os ydych ond yn darparu gwybodaeth  </a:t>
            </a:r>
          </a:p>
          <a:p>
            <a:pPr marL="171450" indent="-171450">
              <a:buFont typeface="Arial" panose="020B0604020202020204" pitchFamily="34" charset="0"/>
              <a:buChar char="•"/>
            </a:pPr>
            <a:r>
              <a:rPr lang="cy-GB" dirty="0"/>
              <a:t>ond os rhoddir cyngor a/neu gynhorthwy, bydd angen cynnal asesiad o anghenion person. </a:t>
            </a:r>
          </a:p>
          <a:p>
            <a:pPr marL="171450" indent="-171450">
              <a:buFont typeface="Arial" panose="020B0604020202020204" pitchFamily="34" charset="0"/>
              <a:buChar char="•"/>
            </a:pPr>
            <a:endParaRPr lang="cy-GB" dirty="0"/>
          </a:p>
          <a:p>
            <a:r>
              <a:rPr lang="cy-GB" dirty="0"/>
              <a:t>Rhaid i'r cydbwysedd rhwng unigolyn yn cael sylw i’w holl bryderon wrth ddod at y gwasanaeth gwybodaeth, cyngor a chynhorthwy am y tro cyntaf, ac a gyfeirir wedyn at eraill a allai fod â gwybodaeth neu arbenigedd mwy priodol, fod yn un pragmatig. </a:t>
            </a:r>
          </a:p>
          <a:p>
            <a:endParaRPr lang="cy-GB" dirty="0"/>
          </a:p>
          <a:p>
            <a:r>
              <a:rPr lang="cy-GB" dirty="0"/>
              <a:t>Bydd staff sy'n gweithio o fewn y gwasanaeth yn cynnal asesiadau – gelwir y rhain yn 'sgyrsiau am beth sy'n bwysig’. Bydd y staff wedi cynnal asesiad pan fyddant wedi archwilio pum elfen yr Offeryn Asesu a Chymhwysedd Cenedlaethol gyda'r unigolyn, pa mor gymesur bynnag y bo'r dull hwnnw (fel y nodir yn y Cod Ymarfer ar Ran 3 o'r Ddeddf Gwasanaethau Cymdeithasol a Llesiant (Cymru)). </a:t>
            </a:r>
          </a:p>
          <a:p>
            <a:endParaRPr lang="cy-GB" dirty="0"/>
          </a:p>
          <a:p>
            <a:r>
              <a:rPr lang="cy-GB" dirty="0"/>
              <a:t>Wrth gynnal asesiad/cael 'sgwrs am beth sy'n bwysig', rhaid i'r staff weithio gyda phobl i nodi'r hyn sy'n bwysig iddynt. Bydd pobl yn dymuno cyflawni gwahanol agweddau ar lesiant, yn dibynnu ar eu hamgylchiadau personol, ac mae'r rhain yn ffurfio canlyniadau personol.  </a:t>
            </a:r>
          </a:p>
          <a:p>
            <a:endParaRPr lang="cy-GB" dirty="0"/>
          </a:p>
          <a:p>
            <a:r>
              <a:rPr lang="cy-GB" dirty="0"/>
              <a:t>Mae'n bwysig ystyried y canlyniadau personol y mae unigolyn yn dymuno eu cyflawni, yr adnoddau sydd ar gael, a sut gallai'r awdurdod lleol eu cefnogi i gyflawni'r rhain. Bydd deall y rhwystrau y gall unigolyn eu hwynebu wrth gyflawni ei ganlyniadau personol yn ganolog i hyn.  </a:t>
            </a:r>
          </a:p>
          <a:p>
            <a:endParaRPr lang="cy-GB" dirty="0"/>
          </a:p>
          <a:p>
            <a:r>
              <a:rPr lang="cy-GB" dirty="0"/>
              <a:t>Mae asesu yn dechrau o'r rhagdybiaeth mai oedolyn sydd yn y sefyllfa orau i farnu ei lesiant ei hun a'r canlyniadau personol y mae'n dymuno eu cyflawni yn seiliedig ar ei werthoedd ei hun a'r hyn sy'n bwysig iddo.  </a:t>
            </a:r>
          </a:p>
          <a:p>
            <a:endParaRPr lang="cy-GB" dirty="0"/>
          </a:p>
          <a:p>
            <a:r>
              <a:rPr lang="cy-GB" dirty="0"/>
              <a:t>Mae ymgysylltu'n effeithiol gydag unigolyn mewn sgwrs 'beth sy'n bwysig i mi' yn golygu bod angen i ymarferwyr:  </a:t>
            </a:r>
          </a:p>
          <a:p>
            <a:endParaRPr lang="cy-GB" dirty="0"/>
          </a:p>
          <a:p>
            <a:pPr marL="171450" indent="-171450">
              <a:buFont typeface="Arial" panose="020B0604020202020204" pitchFamily="34" charset="0"/>
              <a:buChar char="•"/>
            </a:pPr>
            <a:r>
              <a:rPr lang="cy-GB" dirty="0"/>
              <a:t>wrando yn hytrach na dweud </a:t>
            </a:r>
          </a:p>
          <a:p>
            <a:pPr marL="171450" indent="-171450">
              <a:buFont typeface="Arial" panose="020B0604020202020204" pitchFamily="34" charset="0"/>
              <a:buChar char="•"/>
            </a:pPr>
            <a:r>
              <a:rPr lang="cy-GB" dirty="0"/>
              <a:t>ymwrthod ag achub neu drwsio </a:t>
            </a:r>
          </a:p>
          <a:p>
            <a:pPr marL="171450" indent="-171450">
              <a:buFont typeface="Arial" panose="020B0604020202020204" pitchFamily="34" charset="0"/>
              <a:buChar char="•"/>
            </a:pPr>
            <a:r>
              <a:rPr lang="cy-GB" dirty="0"/>
              <a:t>dangos empathi a gweithio gyda'r oedolyn, nid yr ymddygiad sydd gerbron.   </a:t>
            </a:r>
          </a:p>
          <a:p>
            <a:pPr marL="171450" indent="-171450">
              <a:buFont typeface="Arial" panose="020B0604020202020204" pitchFamily="34" charset="0"/>
              <a:buChar char="•"/>
            </a:pPr>
            <a:endParaRPr lang="cy-GB" dirty="0"/>
          </a:p>
          <a:p>
            <a:r>
              <a:rPr lang="cy-GB" dirty="0"/>
              <a:t>Mae'r dull o hyrwyddo llesiant oedolion drwy nodi'r canlyniadau personol maen nhw’n dymuno eu cyflawni yn eu bywydau bob dydd, a'r rhwystrau y </a:t>
            </a:r>
            <a:r>
              <a:rPr lang="cy-GB" dirty="0" err="1"/>
              <a:t>gallant</a:t>
            </a:r>
            <a:r>
              <a:rPr lang="cy-GB" dirty="0"/>
              <a:t> eu hwynebu o ran cyflawni'r canlyniadau hyn, yn un sy'n cydnabod y gall gofal a chymorth gyfrannu at ddileu rhwystrau o'r fath yn unol â'r model cymdeithasol o anabledd. Mae'n cydnabod y gall pobl anabl gyflawni eu potensial a chymryd rhan lawn fel aelodau o gymdeithas, yn gyson â fframwaith gweithredu Llywodraeth Cymru ar gyfer byw'n annibynnol. </a:t>
            </a:r>
          </a:p>
          <a:p>
            <a:endParaRPr lang="cy-GB" dirty="0"/>
          </a:p>
          <a:p>
            <a:r>
              <a:rPr lang="cy-GB" dirty="0"/>
              <a:t>Dylid cefnogi plant i adnabod yr hyn sy'n bwysig iddyn nhw gan ystod o ymarferwyr a phobl eraill sy'n ymwneud â’u bywydau, gan gynnwys eu teulu a'u ffrindiau.  </a:t>
            </a:r>
          </a:p>
          <a:p>
            <a:endParaRPr lang="cy-GB" dirty="0"/>
          </a:p>
          <a:p>
            <a:r>
              <a:rPr lang="cy-GB" dirty="0"/>
              <a:t>Mae ymgysylltu'n effeithiol gyda phlentyn mewn sgwrs 'beth sy'n bwysig i mi' yn golygu bod angen i ymarferwyr:  </a:t>
            </a:r>
          </a:p>
          <a:p>
            <a:endParaRPr lang="cy-GB" dirty="0"/>
          </a:p>
          <a:p>
            <a:pPr marL="171450" indent="-171450">
              <a:buFont typeface="Arial" panose="020B0604020202020204" pitchFamily="34" charset="0"/>
              <a:buChar char="•"/>
            </a:pPr>
            <a:r>
              <a:rPr lang="cy-GB" dirty="0"/>
              <a:t>wrando yn hytrach na dweud </a:t>
            </a:r>
          </a:p>
          <a:p>
            <a:pPr marL="171450" indent="-171450">
              <a:buFont typeface="Arial" panose="020B0604020202020204" pitchFamily="34" charset="0"/>
              <a:buChar char="•"/>
            </a:pPr>
            <a:r>
              <a:rPr lang="cy-GB" dirty="0"/>
              <a:t>gweld y plentyn fel person ifanc dyfeisgar </a:t>
            </a:r>
          </a:p>
          <a:p>
            <a:pPr marL="171450" indent="-171450">
              <a:buFont typeface="Arial" panose="020B0604020202020204" pitchFamily="34" charset="0"/>
              <a:buChar char="•"/>
            </a:pPr>
            <a:r>
              <a:rPr lang="cy-GB" dirty="0"/>
              <a:t>a grymuso'r plentyn a gweithio gyda'r plentyn, nid yr ymddygiad sydd gerbron.  </a:t>
            </a:r>
          </a:p>
          <a:p>
            <a:endParaRPr lang="cy-GB" dirty="0"/>
          </a:p>
          <a:p>
            <a:r>
              <a:rPr lang="cy-GB" dirty="0"/>
              <a:t>Mae unigolion fel arfer yn gwybod beth fydd yn eu helpu. Yn unol â'r egwyddor llais, dewis a rheoli sy'n gyson drwy'r Ddeddf gyfan, rhaid i bobl sy’n defnyddio gofal a chymorth fod yn ymwneud yn llawn â nodi pa fesurau ataliol a allai eu cynorthwyo i gyflawni eu llesiant ac wrth gynllunio i'w cyflawni. Gall y rhain ddeillio o'u hadnoddau eu hunain, eu teuluoedd a'u cymunedau.  </a:t>
            </a:r>
          </a:p>
          <a:p>
            <a:endParaRPr lang="cy-GB" dirty="0"/>
          </a:p>
          <a:p>
            <a:r>
              <a:rPr lang="cy-GB" dirty="0"/>
              <a:t>Pan na fydd unigolyn yn gallu mynegi ei farn, ei ddymuniadau na'i deimladau, rhaid i awdurdodau lleol sicrhau bod yr unigolyn yn cael cymorth i wneud hynny. Os nad yw'n bosibl i deulu na chyfeillion ddarparu'r cynhorthwy hwn ac nad oes cymorth ehangach ar gael, rhaid i awdurdodau lleol sicrhau bod yr unigolyn yn cael ei gefnogi gan eiriolwr proffesiynol annibynnol heb unrhyw gost i'r unigolyn.  </a:t>
            </a:r>
          </a:p>
          <a:p>
            <a:endParaRPr lang="cy-GB" dirty="0"/>
          </a:p>
          <a:p>
            <a:r>
              <a:rPr lang="cy-GB" dirty="0"/>
              <a:t>Mae pobl – plant, oedolion a gofalwyr, eu teuluoedd a'u cymunedau – yn asedau cyfoethog ac mae ganddynt sgiliau, arbenigedd a galluoedd. Bydd gweithio gyda phobl i nodi eu cryfderau a'u galluoedd i gyflawni eu canlyniadau yn allweddol i sicrhau llesiant a datgloi'r potensial ar gyfer creadigrwydd a fydd yn gwneud defnydd gwell a mwy effeithiol o'r holl adnoddau sydd ar gael. </a:t>
            </a:r>
          </a:p>
          <a:p>
            <a:endParaRPr lang="cy-GB" dirty="0"/>
          </a:p>
          <a:p>
            <a:r>
              <a:rPr lang="cy-GB" dirty="0"/>
              <a:t>Mae hefyd yn bwysig nodi unrhyw risgiau yr ydych chi a'r unigolyn (gan gynnwys eu cynrychiolydd) yn credu y byddant yn dod ar eu traws os nad yw'r unigolyn yn cyflawni ei ganlyniadau personol.  </a:t>
            </a:r>
          </a:p>
          <a:p>
            <a:endParaRPr lang="cy-GB" dirty="0"/>
          </a:p>
          <a:p>
            <a:r>
              <a:rPr lang="cy-GB" dirty="0"/>
              <a:t>Rhaid felly i'r sgwrs 'beth sy'n bwysig' sy'n digwydd o fewn y gwasanaeth IAA gynnwys dadansoddiad wedi'i strwythuro o amgylch y pum elfen o asesu (a ddangosir yn y sleid). Dylai sgyrsiau ‘beth sy'n bwysig’ fod yn brofiadau gwerthfawr ynddynt eu hunain. Dylent feithrin gwell dealltwriaeth o sefyllfa rhywun, nodi'r dull mwyaf priodol o fynd i'r afael â'i amgylchiadau penodol, a sefydlu cynllun ar gyfer sut bydd yn cyflawni ei ganlyniadau personol.  </a:t>
            </a:r>
          </a:p>
          <a:p>
            <a:endParaRPr lang="cy-GB" b="1"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23</a:t>
            </a:fld>
            <a:endParaRPr lang="en-US" dirty="0"/>
          </a:p>
        </p:txBody>
      </p:sp>
    </p:spTree>
    <p:extLst>
      <p:ext uri="{BB962C8B-B14F-4D97-AF65-F5344CB8AC3E}">
        <p14:creationId xmlns:p14="http://schemas.microsoft.com/office/powerpoint/2010/main" val="37708100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dirty="0"/>
              <a:t>Dylid atgoffa rheolwyr bod yr hyfforddiant i weithwyr rheng flaen yn cynnwys ffocws cryf ar sgwrs 'beth sy'n bwysig' effeithiol. </a:t>
            </a:r>
          </a:p>
          <a:p>
            <a:endParaRPr lang="cy-GB" dirty="0"/>
          </a:p>
          <a:p>
            <a:r>
              <a:rPr lang="cy-GB" dirty="0"/>
              <a:t>Pan fydd y rheolwyr wedi darparu eu hadborth, ystyriwch fel grŵp a ydynt wedi nodi egwyddorion y Ddeddf Gwasanaethau Cymdeithasol a Llesiant (Cymru) fel y nodir isod: </a:t>
            </a:r>
          </a:p>
          <a:p>
            <a:endParaRPr lang="cy-GB" dirty="0"/>
          </a:p>
          <a:p>
            <a:pPr marL="171450" indent="-171450">
              <a:buFont typeface="Arial" panose="020B0604020202020204" pitchFamily="34" charset="0"/>
              <a:buChar char="•"/>
            </a:pPr>
            <a:r>
              <a:rPr lang="cy-GB" dirty="0"/>
              <a:t>llais, dewis a rheolaeth </a:t>
            </a:r>
          </a:p>
          <a:p>
            <a:pPr marL="171450" indent="-171450">
              <a:buFont typeface="Arial" panose="020B0604020202020204" pitchFamily="34" charset="0"/>
              <a:buChar char="•"/>
            </a:pPr>
            <a:r>
              <a:rPr lang="cy-GB" dirty="0"/>
              <a:t>cydgynhyrchu </a:t>
            </a:r>
          </a:p>
          <a:p>
            <a:pPr marL="171450" indent="-171450">
              <a:buFont typeface="Arial" panose="020B0604020202020204" pitchFamily="34" charset="0"/>
              <a:buChar char="•"/>
            </a:pPr>
            <a:r>
              <a:rPr lang="cy-GB" dirty="0"/>
              <a:t>yn seiliedig ar gryfder  </a:t>
            </a:r>
          </a:p>
          <a:p>
            <a:pPr marL="171450" indent="-171450">
              <a:buFont typeface="Arial" panose="020B0604020202020204" pitchFamily="34" charset="0"/>
              <a:buChar char="•"/>
            </a:pPr>
            <a:r>
              <a:rPr lang="cy-GB" dirty="0"/>
              <a:t>hyrwyddo cymryd risgiau cadarnhaol </a:t>
            </a:r>
          </a:p>
          <a:p>
            <a:pPr marL="171450" indent="-171450">
              <a:buFont typeface="Arial" panose="020B0604020202020204" pitchFamily="34" charset="0"/>
              <a:buChar char="•"/>
            </a:pPr>
            <a:r>
              <a:rPr lang="cy-GB" dirty="0"/>
              <a:t>yn gymesur  </a:t>
            </a:r>
          </a:p>
          <a:p>
            <a:pPr marL="171450" indent="-171450">
              <a:buFont typeface="Arial" panose="020B0604020202020204" pitchFamily="34" charset="0"/>
              <a:buChar char="•"/>
            </a:pPr>
            <a:r>
              <a:rPr lang="cy-GB" dirty="0"/>
              <a:t>yn canolbwyntio ar ganlyniadau gyda chydbwysedd o ran anghenion gofal a chymorth. </a:t>
            </a:r>
          </a:p>
          <a:p>
            <a:endParaRPr lang="cy-GB" sz="1200" kern="1200" dirty="0">
              <a:solidFill>
                <a:schemeClr val="tx1"/>
              </a:solidFill>
              <a:effectLst/>
              <a:latin typeface="+mn-lt"/>
              <a:cs typeface="Calibri" panose="020F0502020204030204"/>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24</a:t>
            </a:fld>
            <a:endParaRPr lang="en-US" dirty="0"/>
          </a:p>
        </p:txBody>
      </p:sp>
    </p:spTree>
    <p:extLst>
      <p:ext uri="{BB962C8B-B14F-4D97-AF65-F5344CB8AC3E}">
        <p14:creationId xmlns:p14="http://schemas.microsoft.com/office/powerpoint/2010/main" val="22270988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Mae'r adran hon yn rhoi trosolwg o'r hyn sy'n gwneud sgwrs 'beth sy'n bwysig' dda.</a:t>
            </a:r>
          </a:p>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Mae'r adran hon yn rhoi trosolwg o egwyddorion sylfaenol yr hyfforddiant y mae'r pecyn adnoddau rheng flaen yn ei addysgu.</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25</a:t>
            </a:fld>
            <a:endParaRPr lang="en-US" dirty="0"/>
          </a:p>
        </p:txBody>
      </p:sp>
    </p:spTree>
    <p:extLst>
      <p:ext uri="{BB962C8B-B14F-4D97-AF65-F5344CB8AC3E}">
        <p14:creationId xmlns:p14="http://schemas.microsoft.com/office/powerpoint/2010/main" val="11341107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dirty="0"/>
              <a:t>Yma mae gennym elfennau allweddol cyfathrebu da. Os ydym ni fel rheolwyr yn deall pwysigrwydd yr elfennau allweddol hyn, yna byddwn yn gwerthfawrogi pa mor bwysig yw bod ein staff yn eu deall ac yn eu cydnabod o fewn eu hymarfer.   </a:t>
            </a:r>
          </a:p>
          <a:p>
            <a:endParaRPr lang="cy-GB" dirty="0"/>
          </a:p>
          <a:p>
            <a:r>
              <a:rPr lang="cy-GB" dirty="0"/>
              <a:t>Dylid treulio amser yn sicrhau bod y staff yn deall y 'pam', yn ogystal â'r 'sut', gan fod profiad yn dangos bod yr awydd a'r hyder yn dod gyda'r ddealltwriaeth honno dros amser i gymhwyso'r dysgu'n llwyddiannus. </a:t>
            </a:r>
          </a:p>
          <a:p>
            <a:endParaRPr lang="cy-GB" dirty="0">
              <a:cs typeface="Calibri"/>
            </a:endParaRPr>
          </a:p>
          <a:p>
            <a:r>
              <a:rPr lang="cy-GB" dirty="0"/>
              <a:t>Nodwch: Ni fydd rhoi cyfarwyddyd a disgwyl i staff weithredu yn y ffordd hon, o bosibl drwy ddilyn sgript, yn gweithio oherwydd heb y cyd-destun a'r rhesymeg, nid yw'r pwyslais yno ac ni fydd yn cael ei dderbyn.   </a:t>
            </a:r>
          </a:p>
          <a:p>
            <a:endParaRPr lang="cy-GB" sz="1200" kern="1200" dirty="0">
              <a:solidFill>
                <a:schemeClr val="tx1"/>
              </a:solidFill>
              <a:effectLst/>
              <a:latin typeface="+mn-lt"/>
              <a:cs typeface="Calibri"/>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26</a:t>
            </a:fld>
            <a:endParaRPr lang="en-US" dirty="0"/>
          </a:p>
        </p:txBody>
      </p:sp>
    </p:spTree>
    <p:extLst>
      <p:ext uri="{BB962C8B-B14F-4D97-AF65-F5344CB8AC3E}">
        <p14:creationId xmlns:p14="http://schemas.microsoft.com/office/powerpoint/2010/main" val="21839882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Yn eu gweithdy, mae staff rheng flaen yn cael cyfle i ymarfer gweithio drwy bob un o'r camau canlynol.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Gofynnwch i'r grŵp a yw'r rhain yn gamau y maen nhw’n eu defnyddio eu hunain i gefnogi staff.</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27</a:t>
            </a:fld>
            <a:endParaRPr lang="en-US" dirty="0"/>
          </a:p>
        </p:txBody>
      </p:sp>
    </p:spTree>
    <p:extLst>
      <p:ext uri="{BB962C8B-B14F-4D97-AF65-F5344CB8AC3E}">
        <p14:creationId xmlns:p14="http://schemas.microsoft.com/office/powerpoint/2010/main" val="22851163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Archwiliwch y cwestiwn hwn yng ngoleuni profiad. Cymerwch sylwadau cyffredinol a symud ymlaen i'r sleid nesaf i grynhoi.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Atgoffwch y rheolwyr y bydd yna fframwaith cymwyseddau IAA ac y bydd angen iddynt ystyried sut cynorthwyir staff i gyflawni/bodloni'r cymwyseddau.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28</a:t>
            </a:fld>
            <a:endParaRPr lang="en-US" dirty="0"/>
          </a:p>
        </p:txBody>
      </p:sp>
    </p:spTree>
    <p:extLst>
      <p:ext uri="{BB962C8B-B14F-4D97-AF65-F5344CB8AC3E}">
        <p14:creationId xmlns:p14="http://schemas.microsoft.com/office/powerpoint/2010/main" val="22750654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en-GB" dirty="0"/>
              <a:t>Felly, sut mae staff yn defnyddio sgiliau sgwrsio i reoli'r heriau? </a:t>
            </a:r>
          </a:p>
          <a:p>
            <a:endParaRPr lang="en-GB" dirty="0"/>
          </a:p>
          <a:p>
            <a:pPr marL="171450" indent="-171450">
              <a:buFont typeface="Arial" panose="020B0604020202020204" pitchFamily="34" charset="0"/>
              <a:buChar char="•"/>
            </a:pPr>
            <a:r>
              <a:rPr lang="en-GB" dirty="0"/>
              <a:t>Ceisiwch beidio â neidio i gasgliadau am unigolion, er enghraifft, oherwydd eu bod yn bryderus neu efallai fod cydweithwyr eisoes wedi delio â nhw ac wedi cael anhawster </a:t>
            </a:r>
            <a:endParaRPr lang="en-GB" dirty="0">
              <a:cs typeface="Calibri"/>
            </a:endParaRPr>
          </a:p>
          <a:p>
            <a:pPr marL="171450" indent="-171450">
              <a:buFont typeface="Arial" panose="020B0604020202020204" pitchFamily="34" charset="0"/>
              <a:buChar char="•"/>
            </a:pPr>
            <a:r>
              <a:rPr lang="en-GB" dirty="0"/>
              <a:t>Yn aml mae pobl yn galw eilwaith neu fwy. Yn yr achosion hyn, rydyn ni'n aml yn gweld eu hymddygiad ar y pryd yn hytrach na'r person rydym ni'n siarad ag ef. Rhaid cyfaddef bod hyn yn aml yn anodd ond allwn ni ddim mynd i gystadleuaeth neu frwydr pŵer â nhw </a:t>
            </a:r>
          </a:p>
          <a:p>
            <a:pPr marL="171450" indent="-171450">
              <a:buFont typeface="Arial" panose="020B0604020202020204" pitchFamily="34" charset="0"/>
              <a:buChar char="•"/>
            </a:pPr>
            <a:r>
              <a:rPr lang="en-GB" dirty="0"/>
              <a:t>Trafodwch gyda phobl pa mor dda maen nhw wedi rheoli sefyllfaoedd o'r blaen os yn bosibl a'r hyn sydd bwysicaf iddynt yn ôl pob golwg. </a:t>
            </a:r>
          </a:p>
          <a:p>
            <a:endParaRPr lang="en-GB" dirty="0"/>
          </a:p>
          <a:p>
            <a:r>
              <a:rPr lang="en-GB" dirty="0"/>
              <a:t>Rydym ni’n ceisio cael darlun cyflawn (holistaidd) o'r unigolyn a sut olwg sydd ar eu rhwydweithiau cymorth cyn canolbwyntio ar ddatrysiad.  </a:t>
            </a:r>
          </a:p>
          <a:p>
            <a:endParaRPr lang="en-GB" dirty="0"/>
          </a:p>
          <a:p>
            <a:r>
              <a:rPr lang="en-GB" dirty="0"/>
              <a:t>Tueddwn i feddwl mai'r gweithiwr yw'r un sy'n dysgu drwy ofyn cwestiynau a derbyn gwybodaeth. Ond gall gweithiwr medrus helpu'r unigolyn i ddysgu amdanyn nhw eu hunain ar yr un pryd – hynny yw, mae dau berson yn dysgu. </a:t>
            </a:r>
          </a:p>
          <a:p>
            <a:endParaRPr lang="en-GB" sz="1200" kern="1200" dirty="0">
              <a:solidFill>
                <a:schemeClr val="tx1"/>
              </a:solidFill>
              <a:effectLst/>
              <a:latin typeface="+mn-lt"/>
              <a:cs typeface="Calibri"/>
            </a:endParaRPr>
          </a:p>
          <a:p>
            <a:r>
              <a:rPr lang="cy-GB"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29</a:t>
            </a:fld>
            <a:endParaRPr lang="en-US" dirty="0"/>
          </a:p>
        </p:txBody>
      </p:sp>
    </p:spTree>
    <p:extLst>
      <p:ext uri="{BB962C8B-B14F-4D97-AF65-F5344CB8AC3E}">
        <p14:creationId xmlns:p14="http://schemas.microsoft.com/office/powerpoint/2010/main" val="240020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Nid yw'r fframwaith cymwyseddau yn set o ganlyniadau dysgu. </a:t>
            </a:r>
          </a:p>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Mae'n set o ganlyniadau ymddygiadol a gwybodaeth/dealltwriaeth sy'n dangos cymhwysedd ym mhob un o’r pum maes.</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30</a:t>
            </a:fld>
            <a:endParaRPr lang="en-US" dirty="0"/>
          </a:p>
        </p:txBody>
      </p:sp>
    </p:spTree>
    <p:extLst>
      <p:ext uri="{BB962C8B-B14F-4D97-AF65-F5344CB8AC3E}">
        <p14:creationId xmlns:p14="http://schemas.microsoft.com/office/powerpoint/2010/main" val="39172930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dirty="0"/>
              <a:t>Y trydydd bwled – rydym ni’n tueddu i beidio â meddwl bod y ddau berson yn y sgwrs yn dysgu. Yn gyffredinol, rydym ni o'r farn bod angen i'r gweithiwr dderbyn a phrosesu gwybodaeth. </a:t>
            </a:r>
          </a:p>
          <a:p>
            <a:endParaRPr lang="cy-GB" dirty="0"/>
          </a:p>
          <a:p>
            <a:r>
              <a:rPr lang="cy-GB" dirty="0"/>
              <a:t>Ond gall myfyrio effeithiol ac arddull </a:t>
            </a:r>
            <a:r>
              <a:rPr lang="cy-GB" dirty="0" err="1"/>
              <a:t>empathig</a:t>
            </a:r>
            <a:r>
              <a:rPr lang="cy-GB" dirty="0"/>
              <a:t> helpu'r unigolyn i egluro'r hyn y mae'n pryderu'n benodol amdano.  </a:t>
            </a:r>
            <a:endParaRPr lang="cy-GB" dirty="0">
              <a:cs typeface="Calibri"/>
            </a:endParaRPr>
          </a:p>
          <a:p>
            <a:endParaRPr lang="cy-GB" sz="1200" kern="1200" dirty="0">
              <a:solidFill>
                <a:schemeClr val="tx1"/>
              </a:solidFill>
              <a:effectLst/>
              <a:latin typeface="+mn-lt"/>
              <a:cs typeface="Calibri"/>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31</a:t>
            </a:fld>
            <a:endParaRPr lang="en-US" dirty="0"/>
          </a:p>
        </p:txBody>
      </p:sp>
    </p:spTree>
    <p:extLst>
      <p:ext uri="{BB962C8B-B14F-4D97-AF65-F5344CB8AC3E}">
        <p14:creationId xmlns:p14="http://schemas.microsoft.com/office/powerpoint/2010/main" val="462081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a:t>
            </a:r>
            <a:r>
              <a:rPr lang="cy-GB" b="1" dirty="0"/>
              <a:t>hwylusydd</a:t>
            </a:r>
            <a:endParaRPr lang="cy-GB" sz="1200" b="1" u="none" kern="1200" dirty="0">
              <a:solidFill>
                <a:schemeClr val="tx1"/>
              </a:solidFill>
              <a:effectLst/>
              <a:latin typeface="+mn-lt"/>
              <a:ea typeface="+mn-ea"/>
              <a:cs typeface="+mn-cs"/>
            </a:endParaRPr>
          </a:p>
          <a:p>
            <a:endParaRPr lang="cy-GB" sz="1200" b="1" u="none" kern="1200" dirty="0">
              <a:solidFill>
                <a:schemeClr val="tx1"/>
              </a:solidFill>
              <a:effectLst/>
              <a:latin typeface="+mn-lt"/>
              <a:cs typeface="Calibri"/>
            </a:endParaRPr>
          </a:p>
          <a:p>
            <a:r>
              <a:rPr lang="cy-GB" dirty="0"/>
              <a:t>Gosod y cefndir ar gyfer yr hyfforddwr.</a:t>
            </a:r>
            <a:endParaRPr lang="cy-GB" dirty="0">
              <a:cs typeface="Calibri"/>
            </a:endParaRPr>
          </a:p>
          <a:p>
            <a:r>
              <a:rPr lang="en-US" dirty="0"/>
              <a:t> </a:t>
            </a:r>
            <a:endParaRPr lang="cy-GB" dirty="0"/>
          </a:p>
          <a:p>
            <a:r>
              <a:rPr lang="cy-GB" dirty="0"/>
              <a:t>Mae gwaith ar y gweill eisoes i ystyried beth mae gwasanaethau o'r fath yn edrych fel ac mae llawer eisoes wedi symud i ailstrwythuro eu trefniadau. Yn syml, bwriad yr adnoddau hyn yw cefnogi'r datblygiadau parhaus hynny. </a:t>
            </a:r>
            <a:endParaRPr lang="cy-GB" dirty="0">
              <a:cs typeface="Calibri"/>
            </a:endParaRPr>
          </a:p>
          <a:p>
            <a:r>
              <a:rPr lang="en-US" dirty="0"/>
              <a:t> </a:t>
            </a:r>
            <a:endParaRPr lang="cy-GB" dirty="0"/>
          </a:p>
          <a:p>
            <a:r>
              <a:rPr lang="cy-GB" dirty="0"/>
              <a:t>Defnyddiwch y deunyddiau hyn yn y ffordd sy'n gweddu orau ac sy'n cefnogi'r sefydliad i symud tuag at </a:t>
            </a:r>
            <a:r>
              <a:rPr lang="cy-GB" u="none" dirty="0"/>
              <a:t>ym</a:t>
            </a:r>
            <a:r>
              <a:rPr lang="cy-GB" dirty="0"/>
              <a:t>arfer sy'n canolbwyntio ar ganlyniadau. </a:t>
            </a:r>
            <a:br>
              <a:rPr lang="cy-GB" dirty="0">
                <a:cs typeface="+mn-lt"/>
              </a:rPr>
            </a:br>
            <a:br>
              <a:rPr lang="cy-GB" dirty="0">
                <a:cs typeface="+mn-lt"/>
              </a:rPr>
            </a:br>
            <a:r>
              <a:rPr lang="cy-GB" dirty="0"/>
              <a:t>Yr hyfforddwr i esbonio i'r cyfranogwyr bod y gweithdy hwn yn rhagflaenydd pwysig i weithdy sy'n seiliedig ar sgiliau gyda gweithlu'r rheng flaen.</a:t>
            </a:r>
            <a:endParaRPr lang="cy-GB" dirty="0">
              <a:cs typeface="Calibri"/>
            </a:endParaRPr>
          </a:p>
          <a:p>
            <a:endParaRPr lang="en-US" dirty="0">
              <a:cs typeface="+mn-lt"/>
            </a:endParaRPr>
          </a:p>
          <a:p>
            <a:endParaRPr lang="cy-GB" b="1" dirty="0">
              <a:cs typeface="Calibri"/>
            </a:endParaRPr>
          </a:p>
          <a:p>
            <a:endParaRPr lang="cy-GB"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5</a:t>
            </a:fld>
            <a:endParaRPr lang="en-US" dirty="0"/>
          </a:p>
        </p:txBody>
      </p:sp>
    </p:spTree>
    <p:extLst>
      <p:ext uri="{BB962C8B-B14F-4D97-AF65-F5344CB8AC3E}">
        <p14:creationId xmlns:p14="http://schemas.microsoft.com/office/powerpoint/2010/main" val="1316755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dirty="0"/>
              <a:t>Mae dangos empathi yn arwain at fod yn agored, sy'n sefyllfa hanfodol i gyrraedd os ydym am nodi cyn belled â phosibl beth sy'n digwydd i unigolyn a datrys neu ddechrau datrys y mater/</a:t>
            </a:r>
            <a:r>
              <a:rPr lang="cy-GB" dirty="0" err="1"/>
              <a:t>ion</a:t>
            </a:r>
            <a:r>
              <a:rPr lang="cy-GB" dirty="0"/>
              <a:t> gyda nhw, gan gydnabod eu cryfderau a'u galluoedd.  </a:t>
            </a:r>
            <a:endParaRPr lang="cy-GB" dirty="0">
              <a:cs typeface="Calibri"/>
            </a:endParaRPr>
          </a:p>
          <a:p>
            <a:endParaRPr lang="cy-GB" sz="1200" kern="1200" dirty="0">
              <a:solidFill>
                <a:schemeClr val="tx1"/>
              </a:solidFill>
              <a:effectLst/>
              <a:latin typeface="+mn-lt"/>
              <a:cs typeface="Calibri"/>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32</a:t>
            </a:fld>
            <a:endParaRPr lang="en-US" dirty="0"/>
          </a:p>
        </p:txBody>
      </p:sp>
    </p:spTree>
    <p:extLst>
      <p:ext uri="{BB962C8B-B14F-4D97-AF65-F5344CB8AC3E}">
        <p14:creationId xmlns:p14="http://schemas.microsoft.com/office/powerpoint/2010/main" val="140381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dirty="0"/>
              <a:t>Mae staff IAA yn arbennig o barod i ymateb yn weddol gyflym gyda chyngor neu blymio i mewn i ateb posibl. </a:t>
            </a:r>
          </a:p>
          <a:p>
            <a:endParaRPr lang="cy-GB" dirty="0"/>
          </a:p>
          <a:p>
            <a:r>
              <a:rPr lang="cy-GB" dirty="0"/>
              <a:t>Byddech yn iawn i ddweud nad yw hyn yn drychinebus, ond nid yw'n ddefnyddiol os bydd angen i ni helpu rhywun i feddwl drwy bethau drostynt eu hunain gyda myfyrdodau a chwestiynau agored pan fo'n briodol. </a:t>
            </a:r>
          </a:p>
          <a:p>
            <a:endParaRPr lang="cy-GB" dirty="0"/>
          </a:p>
          <a:p>
            <a:r>
              <a:rPr lang="cy-GB" dirty="0"/>
              <a:t>Mae'n ddefnyddiol i reolwyr ddeall cyfyngiadau posibl y sgwrs gychwynnol a phryd i gyfeirio ati (o safbwynt yr ymarferydd). </a:t>
            </a:r>
          </a:p>
          <a:p>
            <a:endParaRPr lang="cy-GB" sz="1200" kern="1200" dirty="0">
              <a:solidFill>
                <a:schemeClr val="tx1"/>
              </a:solidFill>
              <a:effectLst/>
              <a:latin typeface="+mn-lt"/>
              <a:cs typeface="Calibri"/>
            </a:endParaRPr>
          </a:p>
          <a:p>
            <a:r>
              <a:rPr lang="cy-GB"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33</a:t>
            </a:fld>
            <a:endParaRPr lang="en-US" dirty="0"/>
          </a:p>
        </p:txBody>
      </p:sp>
    </p:spTree>
    <p:extLst>
      <p:ext uri="{BB962C8B-B14F-4D97-AF65-F5344CB8AC3E}">
        <p14:creationId xmlns:p14="http://schemas.microsoft.com/office/powerpoint/2010/main" val="33799343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Mae'r adran hon yn rhoi cipolwg ar y ffactorau sy'n cyfrannu at gynaliadwyedd IAA gan ganolbwyntio'n benodol ar oruchwyliaeth a chymorth.</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34</a:t>
            </a:fld>
            <a:endParaRPr lang="en-US" dirty="0"/>
          </a:p>
        </p:txBody>
      </p:sp>
    </p:spTree>
    <p:extLst>
      <p:ext uri="{BB962C8B-B14F-4D97-AF65-F5344CB8AC3E}">
        <p14:creationId xmlns:p14="http://schemas.microsoft.com/office/powerpoint/2010/main" val="18497080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cy-GB" dirty="0"/>
              <a:t>Waeth faint rydych yn ei fuddsoddi mewn hyfforddiant a datblygiad sgiliau’ch gweithlu rheng flaen, oni bai eich bod yn ystyried ac yn mynd i'r afael â materion sy'n ymwneud â chynaliadwyedd a'r hyn sydd gennych chi a'ch sefydliad i'w newid er mwyn cefnogi'r dull hwn, mae'n debygol o fethu yn y pen draw.  </a:t>
            </a:r>
          </a:p>
          <a:p>
            <a:endParaRPr lang="cy-GB" dirty="0"/>
          </a:p>
          <a:p>
            <a:r>
              <a:rPr lang="cy-GB" dirty="0"/>
              <a:t>Mae'r sleid hon yn darparu rhestr wirio o'r materion allweddol sydd angen eich sylw.  </a:t>
            </a:r>
            <a:endParaRPr lang="cy-GB" dirty="0">
              <a:cs typeface="Calibri"/>
            </a:endParaRPr>
          </a:p>
          <a:p>
            <a:endParaRPr lang="cy-GB" sz="1200" kern="1200" dirty="0">
              <a:solidFill>
                <a:schemeClr val="tx1"/>
              </a:solidFill>
              <a:effectLst/>
              <a:latin typeface="+mn-lt"/>
              <a:cs typeface="Calibri"/>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35</a:t>
            </a:fld>
            <a:endParaRPr lang="en-US" dirty="0"/>
          </a:p>
        </p:txBody>
      </p:sp>
    </p:spTree>
    <p:extLst>
      <p:ext uri="{BB962C8B-B14F-4D97-AF65-F5344CB8AC3E}">
        <p14:creationId xmlns:p14="http://schemas.microsoft.com/office/powerpoint/2010/main" val="356960650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pPr>
              <a:lnSpc>
                <a:spcPct val="115000"/>
              </a:lnSpc>
              <a:spcAft>
                <a:spcPts val="1000"/>
              </a:spcAft>
            </a:pPr>
            <a:r>
              <a:rPr lang="cy-GB" sz="1200" kern="1200" dirty="0">
                <a:solidFill>
                  <a:schemeClr val="tx1"/>
                </a:solidFill>
                <a:effectLst/>
                <a:latin typeface="+mn-lt"/>
                <a:ea typeface="+mn-ea"/>
                <a:cs typeface="+mn-cs"/>
              </a:rPr>
              <a:t>Mae'r pwyntiau a godir yn y sleid hon wedi'u hamlygu yn y pecyn cymorth ymarfer gan </a:t>
            </a:r>
            <a:r>
              <a:rPr lang="cy-GB" sz="1800" kern="1200" dirty="0">
                <a:solidFill>
                  <a:srgbClr val="000000"/>
                </a:solidFill>
                <a:effectLst/>
                <a:latin typeface="Arial" panose="020B0604020202020204" pitchFamily="34" charset="0"/>
                <a:ea typeface="Cambria" panose="02040503050406030204" pitchFamily="18" charset="0"/>
                <a:cs typeface="Times New Roman" panose="02020603050405020304" pitchFamily="18" charset="0"/>
              </a:rPr>
              <a:t>gan Research in Practice </a:t>
            </a:r>
            <a:r>
              <a:rPr lang="cy-GB" sz="1800" kern="1200" dirty="0">
                <a:solidFill>
                  <a:srgbClr val="000000"/>
                </a:solidFill>
                <a:effectLst/>
                <a:highlight>
                  <a:srgbClr val="FFFF00"/>
                </a:highlight>
                <a:latin typeface="Arial" panose="020B0604020202020204" pitchFamily="34" charset="0"/>
                <a:ea typeface="Cambria" panose="02040503050406030204" pitchFamily="18" charset="0"/>
                <a:cs typeface="Times New Roman" panose="02020603050405020304" pitchFamily="18" charset="0"/>
              </a:rPr>
              <a:t>‘What difference are we making’ (Saesneg yn unig).</a:t>
            </a:r>
            <a:r>
              <a:rPr lang="cy-GB" sz="1800" kern="1200" dirty="0">
                <a:solidFill>
                  <a:srgbClr val="000000"/>
                </a:solidFill>
                <a:effectLst/>
                <a:latin typeface="Arial" panose="020B0604020202020204" pitchFamily="34" charset="0"/>
                <a:ea typeface="Cambria" panose="02040503050406030204" pitchFamily="18" charset="0"/>
                <a:cs typeface="Times New Roman" panose="02020603050405020304" pitchFamily="18" charset="0"/>
              </a:rPr>
              <a:t> </a:t>
            </a:r>
            <a:endParaRPr lang="en-GB" sz="1800" dirty="0">
              <a:effectLst/>
              <a:latin typeface="Cambria" panose="02040503050406030204" pitchFamily="18" charset="0"/>
              <a:ea typeface="Cambria" panose="020405030504060302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36</a:t>
            </a:fld>
            <a:endParaRPr lang="en-US" dirty="0"/>
          </a:p>
        </p:txBody>
      </p:sp>
    </p:spTree>
    <p:extLst>
      <p:ext uri="{BB962C8B-B14F-4D97-AF65-F5344CB8AC3E}">
        <p14:creationId xmlns:p14="http://schemas.microsoft.com/office/powerpoint/2010/main" val="24634579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dirty="0"/>
          </a:p>
          <a:p>
            <a:r>
              <a:rPr lang="en-GB" dirty="0"/>
              <a:t>Mae gweithredu ar sail canlyniadau yn gofyn am ddiwylliant o gyd-gynhyrchu, mae angen i ymarferwyr adeiladu eu sgiliau, eu hyder a'u galluoedd mewn gwaith sy'n seiliedig ar gryfderau. Er mwyn cefnogi'r newid diwylliannol hwn, rydym ni angen newid y system gyfan er mwyn sicrhau bod yr holl brosesau a pholisïau yn cefnogi'r ffordd hon o weithio. </a:t>
            </a:r>
          </a:p>
          <a:p>
            <a:endParaRPr lang="en-GB" dirty="0"/>
          </a:p>
          <a:p>
            <a:r>
              <a:rPr lang="en-GB" dirty="0"/>
              <a:t>Mae hyn yn golygu sicrhau bod canlyniadau personol yn rhan o:  </a:t>
            </a:r>
          </a:p>
          <a:p>
            <a:endParaRPr lang="en-GB" dirty="0"/>
          </a:p>
          <a:p>
            <a:pPr marL="171450" indent="-171450">
              <a:buFont typeface="Arial" panose="020B0604020202020204" pitchFamily="34" charset="0"/>
              <a:buChar char="•"/>
            </a:pPr>
            <a:r>
              <a:rPr lang="en-GB" dirty="0"/>
              <a:t>gymorth i staff  </a:t>
            </a:r>
          </a:p>
          <a:p>
            <a:pPr marL="171450" indent="-171450">
              <a:buFont typeface="Arial" panose="020B0604020202020204" pitchFamily="34" charset="0"/>
              <a:buChar char="•"/>
            </a:pPr>
            <a:r>
              <a:rPr lang="en-GB" dirty="0"/>
              <a:t>cynllunio'r gweithlu  </a:t>
            </a:r>
          </a:p>
          <a:p>
            <a:pPr marL="171450" indent="-171450">
              <a:buFont typeface="Arial" panose="020B0604020202020204" pitchFamily="34" charset="0"/>
              <a:buChar char="•"/>
            </a:pPr>
            <a:r>
              <a:rPr lang="en-GB" dirty="0"/>
              <a:t>rheoli perfformiad  </a:t>
            </a:r>
          </a:p>
          <a:p>
            <a:pPr marL="171450" indent="-171450">
              <a:buFont typeface="Arial" panose="020B0604020202020204" pitchFamily="34" charset="0"/>
              <a:buChar char="•"/>
            </a:pPr>
            <a:r>
              <a:rPr lang="en-GB" dirty="0"/>
              <a:t>datblygiad proffesiynol parhaus. </a:t>
            </a:r>
          </a:p>
          <a:p>
            <a:endParaRPr lang="en-GB" dirty="0"/>
          </a:p>
          <a:p>
            <a:r>
              <a:rPr lang="en-GB" dirty="0"/>
              <a:t>Mae goruchwyliaeth yn broses ddwy ffordd, sy'n cefnogi, yn ysgogi ac yn galluogi gweithwyr proffesiynol i ddatblygu ymarfer da. Mae goruchwyliaeth yn darparu cyswllt rheolaidd rhwng goruchwyliwr a gweithiwr, lle rhoddir lle i fyfyrio a dysgu.  </a:t>
            </a:r>
          </a:p>
          <a:p>
            <a:endParaRPr lang="en-GB" dirty="0"/>
          </a:p>
          <a:p>
            <a:r>
              <a:rPr lang="en-GB" dirty="0"/>
              <a:t>Mae trafodaeth ddwy ffordd dda wrth wraidd y profiad o oruchwylio, gan fodelu'r dull o weithredu sy'n seiliedig ar gryfderau ac sy'n canolbwyntio ar ganlyniadau. Bydd fframwaith ymarfer y goruchwyliwr yn dylanwadu ar natur y drafodaeth sydd, yn ei thro, yn siapio'r broses adolygu, myfyrio, gwerthuso a gosod canlyniadau.  </a:t>
            </a:r>
          </a:p>
          <a:p>
            <a:endParaRPr lang="en-GB" dirty="0"/>
          </a:p>
          <a:p>
            <a:r>
              <a:rPr lang="en-GB" dirty="0"/>
              <a:t>Yn yr un modd ag y dylem fod yn meithrin cydberthnasau â theuluoedd lle mae grym 'gyda' yn hytrach na phŵer 'dros' wedi'i sefydlu, dylid datblygu amgylchedd lle y gall goruchwyliwr a goruchwyliaeth gyfrannu eu harbenigedd at y berthynas.  </a:t>
            </a:r>
          </a:p>
          <a:p>
            <a:endParaRPr lang="en-GB" dirty="0"/>
          </a:p>
          <a:p>
            <a:r>
              <a:rPr lang="en-GB" dirty="0"/>
              <a:t>Mae'r dull hwn o weithio yn cefnogi'r goruchwylwyr i ddod o hyd i atebion ynddynt eu hunain yn seiliedig ar eu cryfderau presennol a'u profiadau cadarnhaol blaenorol.  </a:t>
            </a:r>
          </a:p>
          <a:p>
            <a:endParaRPr lang="en-GB"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37</a:t>
            </a:fld>
            <a:endParaRPr lang="en-US" dirty="0"/>
          </a:p>
        </p:txBody>
      </p:sp>
    </p:spTree>
    <p:extLst>
      <p:ext uri="{BB962C8B-B14F-4D97-AF65-F5344CB8AC3E}">
        <p14:creationId xmlns:p14="http://schemas.microsoft.com/office/powerpoint/2010/main" val="17063835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dirty="0"/>
              <a:t>Wrth ymdrin â mater neu achos anodd, gall myfyrio beirniadol helpu i nodi'r hyn sy'n mynd yn dda a lle y gellir darparu ymarfer. </a:t>
            </a:r>
          </a:p>
          <a:p>
            <a:endParaRPr lang="cy-GB" dirty="0"/>
          </a:p>
          <a:p>
            <a:r>
              <a:rPr lang="cy-GB" dirty="0"/>
              <a:t>Mae cylch </a:t>
            </a:r>
            <a:r>
              <a:rPr lang="cy-GB" dirty="0" err="1"/>
              <a:t>Kolb</a:t>
            </a:r>
            <a:r>
              <a:rPr lang="cy-GB" dirty="0"/>
              <a:t> (1984) yn offeryn sy'n darparu cwestiynau enghreifftiol y gellir eu gofyn dan oruchwyliaeth i archwilio cyfyng-gyngor neu her. </a:t>
            </a:r>
            <a:endParaRPr lang="cy-GB" dirty="0">
              <a:cs typeface="Calibri"/>
            </a:endParaRPr>
          </a:p>
          <a:p>
            <a:endParaRPr lang="cy-GB" b="1" dirty="0"/>
          </a:p>
          <a:p>
            <a:r>
              <a:rPr lang="cy-GB" b="1" dirty="0"/>
              <a:t>Profiad diriaethol: </a:t>
            </a:r>
          </a:p>
          <a:p>
            <a:pPr marL="171450" indent="-171450">
              <a:buFont typeface="Arial" panose="020B0604020202020204" pitchFamily="34" charset="0"/>
              <a:buChar char="•"/>
            </a:pPr>
            <a:r>
              <a:rPr lang="cy-GB" dirty="0"/>
              <a:t>Beth ddigwyddodd cyn y digwyddiad?  </a:t>
            </a:r>
            <a:endParaRPr lang="cy-GB" dirty="0">
              <a:cs typeface="Calibri"/>
            </a:endParaRPr>
          </a:p>
          <a:p>
            <a:pPr marL="171450" indent="-171450">
              <a:buFont typeface="Arial" panose="020B0604020202020204" pitchFamily="34" charset="0"/>
              <a:buChar char="•"/>
            </a:pPr>
            <a:r>
              <a:rPr lang="cy-GB" dirty="0"/>
              <a:t>Beth oeddech chi'n ei ddisgwyl?  </a:t>
            </a:r>
            <a:endParaRPr lang="cy-GB" dirty="0">
              <a:cs typeface="Calibri"/>
            </a:endParaRPr>
          </a:p>
          <a:p>
            <a:pPr marL="171450" indent="-171450">
              <a:buFont typeface="Arial" panose="020B0604020202020204" pitchFamily="34" charset="0"/>
              <a:buChar char="•"/>
            </a:pPr>
            <a:r>
              <a:rPr lang="cy-GB" dirty="0"/>
              <a:t>Beth ddigwyddodd yn ystod y digwyddiad?  </a:t>
            </a:r>
          </a:p>
          <a:p>
            <a:pPr marL="171450" indent="-171450">
              <a:buFont typeface="Arial" panose="020B0604020202020204" pitchFamily="34" charset="0"/>
              <a:buChar char="•"/>
            </a:pPr>
            <a:r>
              <a:rPr lang="cy-GB" dirty="0"/>
              <a:t>Beth ddigwyddodd wedyn? </a:t>
            </a:r>
          </a:p>
          <a:p>
            <a:pPr marL="171450" indent="-171450">
              <a:buFont typeface="Arial" panose="020B0604020202020204" pitchFamily="34" charset="0"/>
              <a:buChar char="•"/>
            </a:pPr>
            <a:endParaRPr lang="cy-GB" dirty="0"/>
          </a:p>
          <a:p>
            <a:r>
              <a:rPr lang="cy-GB" b="1" dirty="0"/>
              <a:t>Arsylwi myfyriol:</a:t>
            </a:r>
          </a:p>
          <a:p>
            <a:pPr marL="171450" indent="-171450">
              <a:buFont typeface="Arial" panose="020B0604020202020204" pitchFamily="34" charset="0"/>
              <a:buChar char="•"/>
            </a:pPr>
            <a:r>
              <a:rPr lang="cy-GB" dirty="0"/>
              <a:t>Beth oeddech chi'n ei deimlo cyn y digwyddiad?  </a:t>
            </a:r>
          </a:p>
          <a:p>
            <a:pPr marL="171450" indent="-171450">
              <a:buFont typeface="Arial" panose="020B0604020202020204" pitchFamily="34" charset="0"/>
              <a:buChar char="•"/>
            </a:pPr>
            <a:r>
              <a:rPr lang="cy-GB" dirty="0"/>
              <a:t>Beth oeddech chi'n ei deimlo yn ystod y digwyddiad?  </a:t>
            </a:r>
          </a:p>
          <a:p>
            <a:pPr marL="171450" indent="-171450">
              <a:buFont typeface="Arial" panose="020B0604020202020204" pitchFamily="34" charset="0"/>
              <a:buChar char="•"/>
            </a:pPr>
            <a:r>
              <a:rPr lang="cy-GB" dirty="0"/>
              <a:t>Sut mae'r person arall yn teimlo, yn eich barn chi?  </a:t>
            </a:r>
          </a:p>
          <a:p>
            <a:pPr marL="171450" indent="-171450">
              <a:buFont typeface="Arial" panose="020B0604020202020204" pitchFamily="34" charset="0"/>
              <a:buChar char="•"/>
            </a:pPr>
            <a:r>
              <a:rPr lang="cy-GB" dirty="0"/>
              <a:t>Sut ydych chi'n teimlo am y digwyddiad nawr? </a:t>
            </a:r>
          </a:p>
          <a:p>
            <a:endParaRPr lang="cy-GB" dirty="0"/>
          </a:p>
          <a:p>
            <a:r>
              <a:rPr lang="cy-GB" b="1" dirty="0"/>
              <a:t>Cysyniadu haniaethol: </a:t>
            </a:r>
          </a:p>
          <a:p>
            <a:pPr marL="171450" indent="-171450">
              <a:buFont typeface="Arial" panose="020B0604020202020204" pitchFamily="34" charset="0"/>
              <a:buChar char="•"/>
            </a:pPr>
            <a:r>
              <a:rPr lang="cy-GB" dirty="0"/>
              <a:t>Beth aeth yn dda? Pam?  </a:t>
            </a:r>
          </a:p>
          <a:p>
            <a:pPr marL="171450" indent="-171450">
              <a:buFont typeface="Arial" panose="020B0604020202020204" pitchFamily="34" charset="0"/>
              <a:buChar char="•"/>
            </a:pPr>
            <a:r>
              <a:rPr lang="cy-GB" dirty="0"/>
              <a:t>Beth oedd ddim yn mynd yn dda? Pam?  </a:t>
            </a:r>
          </a:p>
          <a:p>
            <a:pPr marL="171450" indent="-171450">
              <a:buFont typeface="Arial" panose="020B0604020202020204" pitchFamily="34" charset="0"/>
              <a:buChar char="•"/>
            </a:pPr>
            <a:r>
              <a:rPr lang="cy-GB" dirty="0"/>
              <a:t>Ydy’ch barn am y digwyddiad wedi newid yn dilyn y cwestiynau hyn? Pam? </a:t>
            </a:r>
          </a:p>
          <a:p>
            <a:endParaRPr lang="cy-GB" dirty="0"/>
          </a:p>
          <a:p>
            <a:r>
              <a:rPr lang="cy-GB" b="1" dirty="0"/>
              <a:t>Arbrofi gweithredol: </a:t>
            </a:r>
          </a:p>
          <a:p>
            <a:pPr marL="171450" indent="-171450">
              <a:buFont typeface="Arial" panose="020B0604020202020204" pitchFamily="34" charset="0"/>
              <a:buChar char="•"/>
            </a:pPr>
            <a:r>
              <a:rPr lang="cy-GB" dirty="0"/>
              <a:t>Beth yw'r sefyllfa yn awr?  </a:t>
            </a:r>
          </a:p>
          <a:p>
            <a:pPr marL="171450" indent="-171450">
              <a:buFont typeface="Arial" panose="020B0604020202020204" pitchFamily="34" charset="0"/>
              <a:buChar char="•"/>
            </a:pPr>
            <a:r>
              <a:rPr lang="cy-GB" dirty="0"/>
              <a:t>Pa wybodaeth sydd gennych?  </a:t>
            </a:r>
          </a:p>
          <a:p>
            <a:pPr marL="171450" indent="-171450">
              <a:buFont typeface="Arial" panose="020B0604020202020204" pitchFamily="34" charset="0"/>
              <a:buChar char="•"/>
            </a:pPr>
            <a:r>
              <a:rPr lang="cy-GB" dirty="0"/>
              <a:t>Pa wybodaeth sydd ar goll?  </a:t>
            </a:r>
          </a:p>
          <a:p>
            <a:pPr marL="171450" indent="-171450">
              <a:buFont typeface="Arial" panose="020B0604020202020204" pitchFamily="34" charset="0"/>
              <a:buChar char="•"/>
            </a:pPr>
            <a:r>
              <a:rPr lang="cy-GB" dirty="0"/>
              <a:t>Sut gallwch chi gael gwybod am y pethau hyn?  </a:t>
            </a:r>
          </a:p>
          <a:p>
            <a:pPr marL="171450" indent="-171450">
              <a:buFont typeface="Arial" panose="020B0604020202020204" pitchFamily="34" charset="0"/>
              <a:buChar char="•"/>
            </a:pPr>
            <a:r>
              <a:rPr lang="cy-GB" dirty="0"/>
              <a:t>Beth yw eich cynllun?  </a:t>
            </a:r>
          </a:p>
          <a:p>
            <a:pPr marL="171450" indent="-171450">
              <a:buFont typeface="Arial" panose="020B0604020202020204" pitchFamily="34" charset="0"/>
              <a:buChar char="•"/>
            </a:pPr>
            <a:r>
              <a:rPr lang="cy-GB" dirty="0"/>
              <a:t>Beth yw eich cynllun wrth gefn? </a:t>
            </a:r>
          </a:p>
          <a:p>
            <a:endParaRPr lang="cy-GB" dirty="0"/>
          </a:p>
          <a:p>
            <a:r>
              <a:rPr lang="cy-GB" dirty="0"/>
              <a:t>Ffynhonnell: Ymchwil mewn Ymarfer i Oedolion (2013): Adnodd 3: Myfyrdod beirniadol wrth oruchwylio </a:t>
            </a:r>
          </a:p>
          <a:p>
            <a:endParaRPr lang="cy-GB" sz="1200" kern="1200" dirty="0">
              <a:solidFill>
                <a:schemeClr val="tx1"/>
              </a:solidFill>
              <a:effectLst/>
              <a:latin typeface="+mn-lt"/>
              <a:cs typeface="Calibri"/>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38</a:t>
            </a:fld>
            <a:endParaRPr lang="en-US" dirty="0"/>
          </a:p>
        </p:txBody>
      </p:sp>
    </p:spTree>
    <p:extLst>
      <p:ext uri="{BB962C8B-B14F-4D97-AF65-F5344CB8AC3E}">
        <p14:creationId xmlns:p14="http://schemas.microsoft.com/office/powerpoint/2010/main" val="186728247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Mewn parau, ystyriwch yr hyn a rannwyd gyda chi heddiw a nodwch beth yw eich dull o gefnogi staff sy'n darparu IAA. Ystyriwch y cwestiynau canlynol:</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dirty="0">
                <a:solidFill>
                  <a:schemeClr val="tx1"/>
                </a:solidFill>
                <a:effectLst/>
                <a:latin typeface="+mn-lt"/>
                <a:ea typeface="+mn-ea"/>
                <a:cs typeface="+mn-cs"/>
              </a:rPr>
              <a:t>ydy e’n darparu cyfleoedd i ymarferwyr fyfyrio?</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dirty="0">
                <a:solidFill>
                  <a:schemeClr val="tx1"/>
                </a:solidFill>
                <a:effectLst/>
                <a:latin typeface="+mn-lt"/>
                <a:ea typeface="+mn-ea"/>
                <a:cs typeface="+mn-cs"/>
              </a:rPr>
              <a:t>ydy e’n ddull sy'n seiliedig ar gryfder?</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dirty="0">
                <a:solidFill>
                  <a:schemeClr val="tx1"/>
                </a:solidFill>
                <a:effectLst/>
                <a:latin typeface="+mn-lt"/>
                <a:ea typeface="+mn-ea"/>
                <a:cs typeface="+mn-cs"/>
              </a:rPr>
              <a:t>ydy e’n canolbwyntio ar ganlyniadau?</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a:solidFill>
                  <a:schemeClr val="tx1"/>
                </a:solidFill>
                <a:effectLst/>
                <a:latin typeface="+mn-lt"/>
                <a:ea typeface="+mn-ea"/>
                <a:cs typeface="+mn-cs"/>
              </a:rPr>
              <a:t>ydy </a:t>
            </a:r>
            <a:r>
              <a:rPr lang="cy-GB" sz="1200" kern="1200" dirty="0">
                <a:solidFill>
                  <a:schemeClr val="tx1"/>
                </a:solidFill>
                <a:effectLst/>
                <a:latin typeface="+mn-lt"/>
                <a:ea typeface="+mn-ea"/>
                <a:cs typeface="+mn-cs"/>
              </a:rPr>
              <a:t>e’n hyrwyddo ac yn cefnogi'r broses o ddatblygu sgiliau, gwybodaeth, profiad a hyder?</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39</a:t>
            </a:fld>
            <a:endParaRPr lang="en-US" dirty="0"/>
          </a:p>
        </p:txBody>
      </p:sp>
    </p:spTree>
    <p:extLst>
      <p:ext uri="{BB962C8B-B14F-4D97-AF65-F5344CB8AC3E}">
        <p14:creationId xmlns:p14="http://schemas.microsoft.com/office/powerpoint/2010/main" val="33021135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40</a:t>
            </a:fld>
            <a:endParaRPr lang="en-US" dirty="0"/>
          </a:p>
        </p:txBody>
      </p:sp>
    </p:spTree>
    <p:extLst>
      <p:ext uri="{BB962C8B-B14F-4D97-AF65-F5344CB8AC3E}">
        <p14:creationId xmlns:p14="http://schemas.microsoft.com/office/powerpoint/2010/main" val="25831524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41</a:t>
            </a:fld>
            <a:endParaRPr lang="en-US" dirty="0"/>
          </a:p>
        </p:txBody>
      </p:sp>
    </p:spTree>
    <p:extLst>
      <p:ext uri="{BB962C8B-B14F-4D97-AF65-F5344CB8AC3E}">
        <p14:creationId xmlns:p14="http://schemas.microsoft.com/office/powerpoint/2010/main" val="1413489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Mae'r adran hon yn rhoi trosolwg o'r Ddeddf Gwasanaethau Cymdeithasol a Llesiant (Cymru) a sut mae'n ymwneud â darparu gwybodaeth, cyngor a chynhorthwy (IAA).</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6</a:t>
            </a:fld>
            <a:endParaRPr lang="en-US" dirty="0"/>
          </a:p>
        </p:txBody>
      </p:sp>
    </p:spTree>
    <p:extLst>
      <p:ext uri="{BB962C8B-B14F-4D97-AF65-F5344CB8AC3E}">
        <p14:creationId xmlns:p14="http://schemas.microsoft.com/office/powerpoint/2010/main" val="25331727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 </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Rhowch ystyriaeth gryno i weld a yw’r cyfranogwyr wedi cyflawni'r amcanion a'u gobeithion ar gyfer y sesiwn.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Cytunwch ar y camau nesaf gan ddefnyddio'r sleid fel ysgogiad.</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Gwerthuso'r sesiwn – gofynnwch i'r cyfranogwyr lenwi unrhyw daflenni gwerthuso gofynnol ar gyfer y sesiwn.</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42</a:t>
            </a:fld>
            <a:endParaRPr lang="en-US" dirty="0"/>
          </a:p>
        </p:txBody>
      </p:sp>
    </p:spTree>
    <p:extLst>
      <p:ext uri="{BB962C8B-B14F-4D97-AF65-F5344CB8AC3E}">
        <p14:creationId xmlns:p14="http://schemas.microsoft.com/office/powerpoint/2010/main" val="2062536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dirty="0"/>
              <a:t>Mae'n bwysig ein bod yn gallu cyfleu'r hyn a olygir gan y termau gwybodaeth, cyngor a chynhorthwy fel y nodir yn y Ddeddf. </a:t>
            </a:r>
          </a:p>
          <a:p>
            <a:endParaRPr lang="cy-GB" dirty="0"/>
          </a:p>
          <a:p>
            <a:r>
              <a:rPr lang="cy-GB" dirty="0"/>
              <a:t>Mae'r gwasanaeth gwybodaeth, cyngor a chynhorthwy yn ganolog i lwyddiant y newid i'r system gofal a chymorth o dan Ddeddf Gwasanaethau Cymdeithasol a Llesiant (Cymru). Mae'n gyfle i newid y canfyddiad o ofal cymdeithasol a gwasanaethau cymorth yng Nghymru. Rhaid iddo hyrwyddo ymyrraeth gynnar ac atal er mwyn sicrhau y gellir cefnogi pobl o bob oed yn well i gyflawni eu canlyniadau personol, ac ystyried opsiynau ar gyfer diwallu eu hanghenion o ran gofal a chymorth. Dylid ei ystyried yn wasanaeth ataliol </a:t>
            </a:r>
            <a:r>
              <a:rPr lang="cy-GB" dirty="0" err="1"/>
              <a:t>ynddo'i</a:t>
            </a:r>
            <a:r>
              <a:rPr lang="cy-GB" dirty="0"/>
              <a:t> hun drwy ddarparu gwybodaeth, cyngor a chynhorthwy amserol o safon uchel. Cyfeiriwch at y Cod Ymarfer, Rhan 2, adran 297. </a:t>
            </a:r>
            <a:endParaRPr lang="cy-GB" dirty="0">
              <a:cs typeface="Calibri"/>
            </a:endParaRPr>
          </a:p>
          <a:p>
            <a:endParaRPr lang="cy-GB" dirty="0"/>
          </a:p>
          <a:p>
            <a:r>
              <a:rPr lang="cy-GB" dirty="0"/>
              <a:t>Arhoswch i drafod y tri chwestiwn hyn. </a:t>
            </a:r>
            <a:endParaRPr lang="cy-GB" dirty="0">
              <a:cs typeface="Calibri"/>
            </a:endParaRPr>
          </a:p>
          <a:p>
            <a:endParaRPr lang="cy-GB" sz="1200" kern="1200" dirty="0">
              <a:solidFill>
                <a:schemeClr val="tx1"/>
              </a:solidFill>
              <a:effectLst/>
              <a:latin typeface="+mn-lt"/>
              <a:cs typeface="Calibri"/>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7</a:t>
            </a:fld>
            <a:endParaRPr lang="en-US" dirty="0"/>
          </a:p>
        </p:txBody>
      </p:sp>
    </p:spTree>
    <p:extLst>
      <p:ext uri="{BB962C8B-B14F-4D97-AF65-F5344CB8AC3E}">
        <p14:creationId xmlns:p14="http://schemas.microsoft.com/office/powerpoint/2010/main" val="1537682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en-GB" dirty="0"/>
              <a:t>Mae Adran 17(1) y Ddeddf yn dweud bod yn </a:t>
            </a:r>
            <a:r>
              <a:rPr lang="en-GB" dirty="0" err="1"/>
              <a:t>rhaid</a:t>
            </a:r>
            <a:r>
              <a:rPr lang="en-GB" dirty="0"/>
              <a:t> i awdurdodau lleol "sicrhau y darperir gwasanaeth i roi gwybodaeth a chyngor i bobl yn ymwneud â gofal a chymorth, a chynhorthwy i gael gafael ar ofal a chymorth”.</a:t>
            </a:r>
          </a:p>
          <a:p>
            <a:r>
              <a:rPr lang="en-GB" dirty="0"/>
              <a:t>   </a:t>
            </a:r>
          </a:p>
          <a:p>
            <a:r>
              <a:rPr lang="en-GB" dirty="0"/>
              <a:t>Rhaid i awdurdodau lleol sicrhau bod gwasanaeth gwybodaeth, cyngor a chynhorthwy (IAA) ar gael ac mae'n bwysig bod hyn yn cael ei ddarparu ar gyfer holl boblogaeth ardal yr awdurdod lleol, nid dim ond y rhai sydd ag anghenion gofal a chymorth neu sy'n hysbys i'r system mewn rhyw ffordd arall.  </a:t>
            </a:r>
          </a:p>
          <a:p>
            <a:endParaRPr lang="en-GB" dirty="0"/>
          </a:p>
          <a:p>
            <a:r>
              <a:rPr lang="en-GB" dirty="0"/>
              <a:t>Dyletswydd yr awdurdod lleol yw sicrhau bod gwasanaeth yn cael ei ddarparu – nid oes </a:t>
            </a:r>
            <a:r>
              <a:rPr lang="en-GB" dirty="0" err="1"/>
              <a:t>rhaid</a:t>
            </a:r>
            <a:r>
              <a:rPr lang="en-GB" dirty="0"/>
              <a:t> iddynt ddarparu pob elfen o'r gwasanaeth hwn. Efallai nad ydynt yn y sefyllfa orau i ddarparu pob elfen o wasanaeth o'r fath a bydd gan eu sefydliadau partner ddiddordeb yn hyn. Yn benodol, </a:t>
            </a:r>
            <a:r>
              <a:rPr lang="en-GB" dirty="0" err="1"/>
              <a:t>rhaid</a:t>
            </a:r>
            <a:r>
              <a:rPr lang="en-GB" dirty="0"/>
              <a:t> i fyrddau iechyd lleol ac ymddiriedolaethau'r GIG sy'n darparu gwasanaethau yn yr ardal roi gwybodaeth i'r awdurdod lleol am y gofal a'r cymorth y mae'n eu darparu yn ardal yr awdurdod lleol. </a:t>
            </a:r>
          </a:p>
          <a:p>
            <a:endParaRPr lang="en-GB" dirty="0"/>
          </a:p>
          <a:p>
            <a:r>
              <a:rPr lang="en-GB" dirty="0"/>
              <a:t>Disgwylir i awdurdodau lleol weithio gyda sefydliadau sy'n bartneriaid i ddeall, cydlynu a gwneud defnydd effeithiol o'r adnoddau gwybodaeth a chyngor statudol, gwirfoddol a/neu sector preifat eraill sydd ar gael i bobl yn eu hardaloedd. Gallai hyn gynnwys gwasanaeth integredig, rhanbarthol neu ailddefnyddio gwybodaeth o ffynonellau lleol neu genedlaethol eraill. Yr hyn sy'n bwysig fydd argaeledd, hygyrchedd a defnydd hawdd o wybodaeth a chyngor i'r boblogaeth leol. </a:t>
            </a:r>
          </a:p>
          <a:p>
            <a:r>
              <a:rPr lang="en-GB" dirty="0"/>
              <a:t> </a:t>
            </a:r>
          </a:p>
          <a:p>
            <a:r>
              <a:rPr lang="en-GB" dirty="0"/>
              <a:t>Rhaid i awdurdodau lleol ddarparu gwasanaeth gwybodaeth, cyngor a chynhorthwy sy'n cynnwys darparu: </a:t>
            </a:r>
          </a:p>
          <a:p>
            <a:endParaRPr lang="en-GB" dirty="0"/>
          </a:p>
          <a:p>
            <a:pPr marL="228600" indent="-228600">
              <a:buFont typeface="+mj-lt"/>
              <a:buAutoNum type="alphaLcPeriod"/>
            </a:pPr>
            <a:r>
              <a:rPr lang="en-GB" dirty="0"/>
              <a:t>ymateb cymesur i'r ymholiad ac yn grymuso'r unigolyn i fanteisio ar wasanaethau ymyrraeth gynnar ac ataliol </a:t>
            </a:r>
          </a:p>
          <a:p>
            <a:pPr marL="228600" indent="-228600">
              <a:buFont typeface="+mj-lt"/>
              <a:buAutoNum type="alphaLcPeriod"/>
            </a:pPr>
            <a:r>
              <a:rPr lang="en-GB" dirty="0"/>
              <a:t>gwybodaeth am ofal a chymorth, neu gymorth yn achos gofalwr, </a:t>
            </a:r>
            <a:r>
              <a:rPr lang="en-GB" dirty="0" err="1"/>
              <a:t>sy’n</a:t>
            </a:r>
            <a:r>
              <a:rPr lang="en-GB" dirty="0"/>
              <a:t> </a:t>
            </a:r>
            <a:r>
              <a:rPr lang="en-GB" dirty="0" err="1"/>
              <a:t>gywir</a:t>
            </a:r>
            <a:r>
              <a:rPr lang="en-GB" dirty="0"/>
              <a:t> a chyfredol, heb yr angen i ddata craidd gael ei gofnodi yn yr Offeryn Asesu a Chymhwysedd Cenedlaethol a heb gynnal asesiad </a:t>
            </a:r>
          </a:p>
          <a:p>
            <a:pPr marL="228600" indent="-228600">
              <a:buFont typeface="+mj-lt"/>
              <a:buAutoNum type="alphaLcPeriod"/>
            </a:pPr>
            <a:r>
              <a:rPr lang="en-GB" dirty="0"/>
              <a:t>cyngor ar ofal a chymorth, neu gymorth yn achos gofalwr, sy’n briodol i'r unigolyn, yn dilyn asesiad cymesur </a:t>
            </a:r>
          </a:p>
          <a:p>
            <a:pPr marL="228600" indent="-228600">
              <a:buFont typeface="+mj-lt"/>
              <a:buAutoNum type="alphaLcPeriod"/>
            </a:pPr>
            <a:r>
              <a:rPr lang="en-GB" dirty="0"/>
              <a:t>cyngor sy'n gynhwysfawr, yn ddiduedd, ac er budd gorau'r unigolyn wedi'i roi gan staff sydd wedi'u hyfforddi ac sy'n fedrus yn y broses asesu </a:t>
            </a:r>
          </a:p>
          <a:p>
            <a:pPr marL="228600" indent="-228600">
              <a:buFont typeface="+mj-lt"/>
              <a:buAutoNum type="alphaLcPeriod"/>
            </a:pPr>
            <a:r>
              <a:rPr lang="en-GB" dirty="0"/>
              <a:t>cynhorthwy sy'n galluogi'r unigolyn i gael mynediad at y gwasanaethau gofal a chymorth priodol, gan gynnwys ymyrraeth gynnar a gwasanaethau ataliol </a:t>
            </a:r>
          </a:p>
          <a:p>
            <a:pPr marL="228600" indent="-228600">
              <a:buFont typeface="+mj-lt"/>
              <a:buAutoNum type="alphaLcPeriod"/>
            </a:pPr>
            <a:r>
              <a:rPr lang="en-GB" dirty="0"/>
              <a:t>gwybodaeth, cyngor a chynhorthwy hygyrch ar ofal a chymorth drwy amrywiaeth o gyfryngau (gan gynnwys ar-lein, y cyfryngau cymdeithasol, dros y ffôn, wyneb yn wyneb, allgymorth, posteri a chyhoeddiadau) </a:t>
            </a:r>
          </a:p>
          <a:p>
            <a:pPr marL="228600" indent="-228600">
              <a:buFont typeface="+mj-lt"/>
              <a:buAutoNum type="alphaLcPeriod"/>
            </a:pPr>
            <a:r>
              <a:rPr lang="en-GB" dirty="0"/>
              <a:t>gwybodaeth, cyngor a chynhorthwy hygyrch ar faterion gofal a chymorth sydd wedi'u teilwra i ddiwallu anghenion gwahanol grwpiau (gan gynnwys Cymraeg, fersiynau hawdd eu darllen, rhai addas i blant ac ati) </a:t>
            </a:r>
          </a:p>
          <a:p>
            <a:pPr marL="228600" indent="-228600">
              <a:buFont typeface="+mj-lt"/>
              <a:buAutoNum type="alphaLcPeriod"/>
            </a:pPr>
            <a:r>
              <a:rPr lang="en-GB" dirty="0"/>
              <a:t>gwybodaeth, cyngor a chynhorthwy hygyrch i grwpiau penodol gan gynnwys gweithwyr cymorth un i un os bydd angen gwneud hynny, er enghraifft, plant ac oedolion dall a byddar </a:t>
            </a:r>
          </a:p>
          <a:p>
            <a:pPr marL="228600" indent="-228600">
              <a:buFont typeface="+mj-lt"/>
              <a:buAutoNum type="alphaLcPeriod"/>
            </a:pPr>
            <a:r>
              <a:rPr lang="en-GB" dirty="0"/>
              <a:t>ymateb yn ysgrifenedig neu ar lafar i ymholiadau ar y we o fewn tri diwrnod gwaith </a:t>
            </a:r>
          </a:p>
          <a:p>
            <a:pPr marL="228600" indent="-228600">
              <a:buFont typeface="+mj-lt"/>
              <a:buAutoNum type="alphaLcPeriod"/>
            </a:pPr>
            <a:r>
              <a:rPr lang="en-GB" dirty="0"/>
              <a:t>cymorth eiriolaeth fel y gall unigolion ymgysylltu a chyfranogi'n llawn mewn penderfyniadau sy'n effeithio arnynt </a:t>
            </a:r>
          </a:p>
          <a:p>
            <a:pPr marL="228600" indent="-228600">
              <a:buFont typeface="+mj-lt"/>
              <a:buAutoNum type="alphaLcPeriod"/>
            </a:pPr>
            <a:r>
              <a:rPr lang="en-GB" dirty="0"/>
              <a:t>protocolau diogelu lleol sy'n sicrhau y cymerir camau ar unwaith os bydd amheuaeth ynghylch diogelwch unigolyn </a:t>
            </a:r>
          </a:p>
          <a:p>
            <a:pPr marL="228600" indent="-228600">
              <a:buFont typeface="+mj-lt"/>
              <a:buAutoNum type="alphaLcPeriod"/>
            </a:pPr>
            <a:r>
              <a:rPr lang="en-GB" dirty="0"/>
              <a:t>proses glir i staff ei dilyn mewn achos brys neu gais am ofal a chymorth brys </a:t>
            </a:r>
          </a:p>
          <a:p>
            <a:pPr marL="228600" indent="-228600">
              <a:buFont typeface="+mj-lt"/>
              <a:buAutoNum type="alphaLcPeriod"/>
            </a:pPr>
            <a:r>
              <a:rPr lang="en-GB" dirty="0"/>
              <a:t>mecanweithiau sy'n sicrhau bod caniatâd i rannu gwybodaeth yn cael ei sicrhau pan fydd data craidd yn cael ei gofnodi a bod asesiad yn cael ei gynnal. </a:t>
            </a:r>
          </a:p>
          <a:p>
            <a:endParaRPr lang="en-GB"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8</a:t>
            </a:fld>
            <a:endParaRPr lang="en-US" dirty="0"/>
          </a:p>
        </p:txBody>
      </p:sp>
    </p:spTree>
    <p:extLst>
      <p:ext uri="{BB962C8B-B14F-4D97-AF65-F5344CB8AC3E}">
        <p14:creationId xmlns:p14="http://schemas.microsoft.com/office/powerpoint/2010/main" val="2159061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en-GB" dirty="0"/>
              <a:t>Mae Cod Ymarfer Rhan 2 y Ddeddf Gwasanaethau Cymdeithasol a Llesiant (Cymru) yn diffinio'r canlynol ar gyfer gwybodaeth, cyngor a chynhorthwy: </a:t>
            </a:r>
          </a:p>
          <a:p>
            <a:endParaRPr lang="en-GB" dirty="0"/>
          </a:p>
          <a:p>
            <a:pPr marL="171450" indent="-171450">
              <a:buFont typeface="Arial" panose="020B0604020202020204" pitchFamily="34" charset="0"/>
              <a:buChar char="•"/>
            </a:pPr>
            <a:r>
              <a:rPr lang="en-GB" dirty="0"/>
              <a:t>Gwybodaeth yw data o ansawdd sy'n rhoi cymorth i unigolyn neu deulu i'w helpu i wneud dewis deallus am eu llesiant. </a:t>
            </a:r>
          </a:p>
          <a:p>
            <a:pPr marL="171450" indent="-171450">
              <a:buFont typeface="Arial" panose="020B0604020202020204" pitchFamily="34" charset="0"/>
              <a:buChar char="•"/>
            </a:pPr>
            <a:r>
              <a:rPr lang="en-GB" dirty="0"/>
              <a:t>Mae </a:t>
            </a:r>
            <a:r>
              <a:rPr lang="en-GB" dirty="0" err="1"/>
              <a:t>cyngor</a:t>
            </a:r>
            <a:r>
              <a:rPr lang="en-GB" dirty="0"/>
              <a:t> yn ffordd o weithio'n gydgynhyrchiol ag unigolyn neu deulu i archwilio'r dewisiadau sydd ar gael. Bydd hyn yn ei gwneud yn ofynnol i ymarferwyr gynnal asesiad cymesur drwy drafod a dadansoddi pum elfen yr asesiad.  </a:t>
            </a:r>
          </a:p>
          <a:p>
            <a:pPr marL="171450" indent="-171450">
              <a:buFont typeface="Arial" panose="020B0604020202020204" pitchFamily="34" charset="0"/>
              <a:buChar char="•"/>
            </a:pPr>
            <a:r>
              <a:rPr lang="en-GB" dirty="0"/>
              <a:t>Mae cynhorthwy yn golygu bod person arall yn cymryd camau gyda'r ymholwr i gael gofal a chymorth, neu i ofalwr gael cymorth. Rhennir y cyfrifoldeb am y gweithgaredd a gyflawnir rhwng y cynorthwyydd a'r sawl sy'n derbyn y cynhorthwy. Dylai cynhorthwy ddilyn y ddarpariaeth o wybodaeth a chyngor os byddwch yn barnu y bydd ar unigolyn, neu efallai'r teulu yn achos plentyn, angen cymorth ychwanegol i'w alluogi i gael mynediad e.e. adnoddau cymunedol neu wasanaethau ataliol. </a:t>
            </a:r>
          </a:p>
          <a:p>
            <a:pPr marL="0" indent="0">
              <a:buFont typeface="Arial" panose="020B0604020202020204" pitchFamily="34" charset="0"/>
              <a:buNone/>
            </a:pPr>
            <a:endParaRPr lang="en-GB" dirty="0"/>
          </a:p>
          <a:p>
            <a:r>
              <a:rPr lang="en-GB" dirty="0"/>
              <a:t>Yn 2019, disgrifiodd adroddiad gan Swyddfa Archwilio Cymru, a oedd yn edrych ar y ddarpariaeth IAA ledled Cymru (</a:t>
            </a:r>
            <a:r>
              <a:rPr lang="en-GB" i="1" dirty="0"/>
              <a:t>Y 'drws blaen' i ofal cymdeithasol i oedolion</a:t>
            </a:r>
            <a:r>
              <a:rPr lang="en-GB" dirty="0"/>
              <a:t>) yr elfennau o IAA fel: </a:t>
            </a:r>
          </a:p>
          <a:p>
            <a:endParaRPr lang="en-GB" dirty="0"/>
          </a:p>
          <a:p>
            <a:pPr marL="171450" indent="-171450">
              <a:buFont typeface="Arial" panose="020B0604020202020204" pitchFamily="34" charset="0"/>
              <a:buChar char="•"/>
            </a:pPr>
            <a:r>
              <a:rPr lang="en-GB" dirty="0"/>
              <a:t>Gwybodaeth – Mae hyn yn cynnwys cefnogi pobl drwy ddarparu gwybodaeth o ansawdd da sy'n eu helpu i wneud penderfyniadau hyddysg am eu llesiant. Gall hyn gynnwys gwybodaeth am sut y mae'r system gofal cymdeithasol yn gweithio, argaeledd gwasanaethau a allai fod o gymorth i'w lles a sut i gael gafael arnynt, taliadau uniongyrchol, neu wybodaeth am asesiadau gofalwyr. </a:t>
            </a:r>
          </a:p>
          <a:p>
            <a:pPr marL="171450" indent="-171450">
              <a:buFont typeface="Arial" panose="020B0604020202020204" pitchFamily="34" charset="0"/>
              <a:buChar char="•"/>
            </a:pPr>
            <a:r>
              <a:rPr lang="en-GB" dirty="0"/>
              <a:t>Cyngor – Mae hyn yn gam i fyny o ddarparu gwybodaeth syml gan ei fod yn golygu gweithio gyda phobl i drafod y dewisiadau sydd ar gael i ddod o hyd i'r atebion gorau iddynt. Er mwyn rhoi cyngor, mae angen i staff awdurdod lleol ddeall sefyllfaoedd pobl. Gwneir hyn drwy gynnal asesiad cymesur.  </a:t>
            </a:r>
          </a:p>
          <a:p>
            <a:pPr marL="171450" indent="-171450">
              <a:buFont typeface="Arial" panose="020B0604020202020204" pitchFamily="34" charset="0"/>
              <a:buChar char="•"/>
            </a:pPr>
            <a:r>
              <a:rPr lang="en-GB" dirty="0"/>
              <a:t>Cynhorthwy – os na allant fynd i'r afael ag anghenion ymholwr drwy ddarparu gwybodaeth neu gyngor, bydd cynhorthwy yn golygu bod person arall yn cymryd camau gyda'r ymholwr i gael gofal a chymorth, neu i ofalwr gael cymorth. Gallai hyn arwain yr ymholwr ymlaen at dderbyn neu gael cynnig asesiad statudol llawn i benderfynu a ydynt yn gymwys i gael gofal a chymorth mwy ffurfiol. </a:t>
            </a:r>
          </a:p>
          <a:p>
            <a:pPr marL="171450" indent="-171450">
              <a:buFont typeface="Arial" panose="020B0604020202020204" pitchFamily="34" charset="0"/>
              <a:buChar char="•"/>
            </a:pPr>
            <a:endParaRPr lang="en-GB" sz="1200" kern="1200" dirty="0">
              <a:solidFill>
                <a:schemeClr val="tx1"/>
              </a:solidFill>
              <a:effectLst/>
              <a:latin typeface="+mn-lt"/>
              <a:cs typeface="Calibri" panose="020F0502020204030204"/>
            </a:endParaRPr>
          </a:p>
          <a:p>
            <a:endParaRPr lang="en-GB"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9</a:t>
            </a:fld>
            <a:endParaRPr lang="en-US" dirty="0"/>
          </a:p>
        </p:txBody>
      </p:sp>
    </p:spTree>
    <p:extLst>
      <p:ext uri="{BB962C8B-B14F-4D97-AF65-F5344CB8AC3E}">
        <p14:creationId xmlns:p14="http://schemas.microsoft.com/office/powerpoint/2010/main" val="1241667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dirty="0"/>
              <a:t>Mae'r Cod Ymarfer ar gyfer Rhan 2 yn dweud y: "Bydd y gwasanaeth gwybodaeth, cyngor a chynhorthwy yn hawdd i'w ddefnyddio, yn groesawgar ac yn llawn gwybodaeth”.  </a:t>
            </a:r>
          </a:p>
          <a:p>
            <a:endParaRPr lang="cy-GB" dirty="0"/>
          </a:p>
          <a:p>
            <a:r>
              <a:rPr lang="cy-GB" dirty="0"/>
              <a:t>Bydd y gwasanaeth yn fan cyswllt cyntaf gyda'r system gofal a chymorth, ac i lawer o bobl dyma fydd eu cyfarfod cyntaf gyda'r gwasanaethau cymdeithasol.  </a:t>
            </a:r>
          </a:p>
          <a:p>
            <a:endParaRPr lang="cy-GB" dirty="0"/>
          </a:p>
          <a:p>
            <a:r>
              <a:rPr lang="cy-GB" dirty="0"/>
              <a:t>Rhaid i chi ymdrechu felly i'w wneud yn brofiad cadarnhaol gydag ymatebion sy'n llawn gwybodaeth, yn wybodus ac yn rhoi sicrwydd i'r unigolyn bod y cyngor a roddir yn ddiduedd ac er ei les gorau. </a:t>
            </a:r>
          </a:p>
          <a:p>
            <a:endParaRPr lang="cy-GB" dirty="0"/>
          </a:p>
          <a:p>
            <a:r>
              <a:rPr lang="cy-GB" dirty="0"/>
              <a:t>I'r rhai sy'n defnyddio'r gwasanaeth, mae'n rhaid iddynt deimlo eu bod wedi cyrraedd rhywun sydd yn fwy na dim yn gwrando arnynt.  </a:t>
            </a:r>
          </a:p>
          <a:p>
            <a:endParaRPr lang="cy-GB" dirty="0"/>
          </a:p>
          <a:p>
            <a:r>
              <a:rPr lang="cy-GB" dirty="0"/>
              <a:t>Rhaid i bobl gael cyfle i esbonio'r hyn sy'n bwysig iddynt, i archwilio pa ddewisiadau sydd ar gael, ac i ddod o hyd i'r cymorth y teimlant sy'n briodol iddynt gyflawni eu canlyniadau personol. </a:t>
            </a:r>
          </a:p>
          <a:p>
            <a:endParaRPr lang="cy-GB" dirty="0"/>
          </a:p>
          <a:p>
            <a:r>
              <a:rPr lang="cy-GB" dirty="0"/>
              <a:t>Bydd cyfeirio ac atgyfeirio yn rhoi dewisiadau i bobl ynglŷn â'r cymorth a'r gwasanaethau sydd ar gael yn eu hardal, yn enwedig gwasanaethau ataliol.  </a:t>
            </a:r>
          </a:p>
          <a:p>
            <a:endParaRPr lang="cy-GB" dirty="0"/>
          </a:p>
          <a:p>
            <a:r>
              <a:rPr lang="cy-GB" dirty="0"/>
              <a:t>Lle bo'n briodol, rhaid i'r gwasanaeth IAA gynorthwyo pobl i gael mynediad at wasanaethau ataliol, gan eu cyfeirio neu eu cynorthwyo i gysylltu, yn hytrach na chynnig manylion cyswllt sylfaenol iddynt yn unig. </a:t>
            </a:r>
          </a:p>
          <a:p>
            <a:endParaRPr lang="cy-GB" dirty="0"/>
          </a:p>
          <a:p>
            <a:r>
              <a:rPr lang="cy-GB" dirty="0"/>
              <a:t>Sylwch fod rhai amgylchiadau lle gallai fod yn bwysig i wybodaeth a chyngor gael eu darparu'n annibynnol. </a:t>
            </a:r>
          </a:p>
          <a:p>
            <a:endParaRPr lang="cy-GB" dirty="0"/>
          </a:p>
          <a:p>
            <a:r>
              <a:rPr lang="cy-GB" dirty="0"/>
              <a:t>Lle bo'n briodol, gallwch gyfeirio neu gyfeirio pobl at ffynonellau cenedlaethol o wybodaeth a chyngor, fel Galw Iechyd Cymru, gwefan Arolygiaeth Gofal Cymru, Dewis Cymru, llinell gymorth Meic i blant a phobl ifanc, cyfeiriadur ar-lein Infoengine o wasanaethau ar gyfer Powys, Ceredigion, Sir Benfro a Sir Gaerfyrddin neu linell gymorth ffôn Carers Direct, neu elusennau neu wasanaethau cynghori sy'n cefnogi pobl ag anableddau neu gyflyrau penodol. </a:t>
            </a:r>
          </a:p>
          <a:p>
            <a:endParaRPr lang="cy-GB" dirty="0">
              <a:cs typeface="Calibri"/>
            </a:endParaRPr>
          </a:p>
          <a:p>
            <a:r>
              <a:rPr lang="cy-GB" dirty="0"/>
              <a:t>Mae'r Cod Ymarfer yn datgan yn benodol y dylai fod ymateb ysgrifenedig neu lafar i ymholiadau ar y we o fewn tri diwrnod gwaith. </a:t>
            </a:r>
          </a:p>
          <a:p>
            <a:endParaRPr lang="cy-GB" dirty="0"/>
          </a:p>
          <a:p>
            <a:r>
              <a:rPr lang="cy-GB" dirty="0"/>
              <a:t>Mae'r pwyntiau a godir ar y sleid hon yn ddyletswyddau a osodir ar awdurdodau lleol wrth ddarparu IAA. </a:t>
            </a:r>
          </a:p>
          <a:p>
            <a:endParaRPr lang="cy-GB"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10</a:t>
            </a:fld>
            <a:endParaRPr lang="en-US" dirty="0"/>
          </a:p>
        </p:txBody>
      </p:sp>
    </p:spTree>
    <p:extLst>
      <p:ext uri="{BB962C8B-B14F-4D97-AF65-F5344CB8AC3E}">
        <p14:creationId xmlns:p14="http://schemas.microsoft.com/office/powerpoint/2010/main" val="14152176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u="none" kern="1200" dirty="0">
                <a:solidFill>
                  <a:schemeClr val="tx1"/>
                </a:solidFill>
                <a:effectLst/>
                <a:latin typeface="+mn-lt"/>
                <a:ea typeface="+mn-ea"/>
                <a:cs typeface="+mn-cs"/>
              </a:rPr>
              <a:t>Nodiadau'r hwylusydd</a:t>
            </a:r>
          </a:p>
          <a:p>
            <a:endParaRPr lang="en-GB" sz="1200" u="none"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 </a:t>
            </a:r>
            <a:r>
              <a:rPr lang="cy-GB" dirty="0"/>
              <a:t>Mae rhai enghreifftiau cyffredin o bryderon i gyflawni sgyrsiau sy'n canolbwyntio ar ganlyniadau yn cynnwys: </a:t>
            </a:r>
          </a:p>
          <a:p>
            <a:endParaRPr lang="en-GB" dirty="0"/>
          </a:p>
          <a:p>
            <a:pPr marL="171450" indent="-171450">
              <a:buFont typeface="Arial" panose="020B0604020202020204" pitchFamily="34" charset="0"/>
              <a:buChar char="•"/>
            </a:pPr>
            <a:r>
              <a:rPr lang="cy-GB" dirty="0"/>
              <a:t>does gennym ni mo'r amser </a:t>
            </a:r>
          </a:p>
          <a:p>
            <a:pPr marL="171450" indent="-171450">
              <a:buFont typeface="Arial" panose="020B0604020202020204" pitchFamily="34" charset="0"/>
              <a:buChar char="•"/>
            </a:pPr>
            <a:r>
              <a:rPr lang="cy-GB" dirty="0"/>
              <a:t>dydy ein system ni ddim yn gadael i ni gofnodi'r wybodaeth gywir </a:t>
            </a:r>
          </a:p>
          <a:p>
            <a:pPr marL="171450" indent="-171450">
              <a:buFont typeface="Arial" panose="020B0604020202020204" pitchFamily="34" charset="0"/>
              <a:buChar char="•"/>
            </a:pPr>
            <a:r>
              <a:rPr lang="cy-GB" dirty="0"/>
              <a:t>dydw i ddim yn gynghorwr </a:t>
            </a:r>
          </a:p>
          <a:p>
            <a:pPr marL="171450" indent="-171450">
              <a:buFont typeface="Arial" panose="020B0604020202020204" pitchFamily="34" charset="0"/>
              <a:buChar char="•"/>
            </a:pPr>
            <a:r>
              <a:rPr lang="cy-GB" dirty="0"/>
              <a:t>does gennym ni ddim o’r gwasanaethau y mae pobl eu heisiau </a:t>
            </a:r>
          </a:p>
          <a:p>
            <a:pPr marL="171450" indent="-171450">
              <a:buFont typeface="Arial" panose="020B0604020202020204" pitchFamily="34" charset="0"/>
              <a:buChar char="•"/>
            </a:pPr>
            <a:r>
              <a:rPr lang="cy-GB" dirty="0"/>
              <a:t>yn aml, dydy pobl ddim yn gwybod beth maen nhw eisiau </a:t>
            </a:r>
          </a:p>
          <a:p>
            <a:pPr marL="171450" indent="-171450">
              <a:buFont typeface="Arial" panose="020B0604020202020204" pitchFamily="34" charset="0"/>
              <a:buChar char="•"/>
            </a:pPr>
            <a:r>
              <a:rPr lang="cy-GB" dirty="0"/>
              <a:t>does dim diddordeb gan bobl mewn cael sgwrs, maen nhw am weld beth sydd gan eu ffrind neu gymydog ac maen nhw am ei gael nawr </a:t>
            </a:r>
          </a:p>
          <a:p>
            <a:pPr marL="171450" indent="-171450">
              <a:buFont typeface="Arial" panose="020B0604020202020204" pitchFamily="34" charset="0"/>
              <a:buChar char="•"/>
            </a:pPr>
            <a:r>
              <a:rPr lang="cy-GB" dirty="0"/>
              <a:t>yn gyffredinol, rwy'n gwybod o fewn 30 eiliad beth rwy'n mynd i'w wneud nesaf. </a:t>
            </a:r>
          </a:p>
          <a:p>
            <a:endParaRPr lang="cy-GB" dirty="0"/>
          </a:p>
          <a:p>
            <a:r>
              <a:rPr lang="cy-GB" dirty="0"/>
              <a:t>Felly, waeth faint o amser sydd ar gael, mae'n bwysig canolbwyntio ar flaenoriaethu'r hyn sy'n bwysig i'r unigolyn sy'n cysylltu i gael IAA. </a:t>
            </a:r>
          </a:p>
          <a:p>
            <a:endParaRPr lang="cy-GB" sz="1200" kern="1200" dirty="0">
              <a:solidFill>
                <a:schemeClr val="tx1"/>
              </a:solidFill>
              <a:effectLst/>
              <a:latin typeface="+mn-lt"/>
              <a:cs typeface="Calibri"/>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11</a:t>
            </a:fld>
            <a:endParaRPr lang="en-US" dirty="0"/>
          </a:p>
        </p:txBody>
      </p:sp>
    </p:spTree>
    <p:extLst>
      <p:ext uri="{BB962C8B-B14F-4D97-AF65-F5344CB8AC3E}">
        <p14:creationId xmlns:p14="http://schemas.microsoft.com/office/powerpoint/2010/main" val="30279797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29837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8" name="Straight Connector 7"/>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EB5E57"/>
                </a:solidFill>
              </a:defRPr>
            </a:lvl1pPr>
          </a:lstStyle>
          <a:p>
            <a:r>
              <a:rPr lang="en-US" dirty="0"/>
              <a:t>Click to edit Master title style</a:t>
            </a:r>
          </a:p>
        </p:txBody>
      </p:sp>
      <p:sp>
        <p:nvSpPr>
          <p:cNvPr id="39" name="Text Placeholder 38"/>
          <p:cNvSpPr>
            <a:spLocks noGrp="1"/>
          </p:cNvSpPr>
          <p:nvPr>
            <p:ph type="body" sz="quarter" idx="11" hasCustomPrompt="1"/>
          </p:nvPr>
        </p:nvSpPr>
        <p:spPr>
          <a:xfrm>
            <a:off x="4887471" y="441665"/>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title style</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dirty="0"/>
              <a:t>Click icon to add picture</a:t>
            </a:r>
          </a:p>
        </p:txBody>
      </p:sp>
      <p:pic>
        <p:nvPicPr>
          <p:cNvPr id="9"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08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656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a:solidFill>
                  <a:schemeClr val="bg1"/>
                </a:solidFill>
              </a:rPr>
              <a:t>gofalcymdeithasol.cymru</a:t>
            </a:r>
          </a:p>
          <a:p>
            <a:pPr algn="ctr" eaLnBrk="1" hangingPunct="1"/>
            <a:r>
              <a:rPr lang="en-US" altLang="x-none" sz="1100" dirty="0">
                <a:solidFill>
                  <a:schemeClr val="bg1"/>
                </a:solidFill>
              </a:rPr>
              <a:t>socialcare.wales</a:t>
            </a: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a:p>
        </p:txBody>
      </p:sp>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85A933A5-FC8A-7E41-8C75-26DE9359ADA1}"/>
              </a:ext>
            </a:extLst>
          </p:cNvPr>
          <p:cNvSpPr txBox="1">
            <a:spLocks noChangeArrowheads="1"/>
          </p:cNvSpPr>
          <p:nvPr userDrawn="1"/>
        </p:nvSpPr>
        <p:spPr bwMode="auto">
          <a:xfrm>
            <a:off x="696913" y="2054225"/>
            <a:ext cx="3759200" cy="164782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dirty="0">
                <a:solidFill>
                  <a:srgbClr val="F7AB64"/>
                </a:solidFill>
              </a:rPr>
              <a:t>Diolch</a:t>
            </a:r>
          </a:p>
          <a:p>
            <a:pPr eaLnBrk="1" hangingPunct="1"/>
            <a:r>
              <a:rPr lang="en-US" altLang="x-none" sz="4800" dirty="0">
                <a:solidFill>
                  <a:srgbClr val="F7AB64"/>
                </a:solidFill>
              </a:rPr>
              <a:t>Thank you</a:t>
            </a:r>
          </a:p>
        </p:txBody>
      </p:sp>
      <p:cxnSp>
        <p:nvCxnSpPr>
          <p:cNvPr id="11" name="Straight Connector 10">
            <a:extLst>
              <a:ext uri="{FF2B5EF4-FFF2-40B4-BE49-F238E27FC236}">
                <a16:creationId xmlns:a16="http://schemas.microsoft.com/office/drawing/2014/main" id="{441C9ED7-DCB6-AC4F-BB36-71F676CA398D}"/>
              </a:ext>
            </a:extLst>
          </p:cNvPr>
          <p:cNvCxnSpPr/>
          <p:nvPr userDrawn="1"/>
        </p:nvCxnSpPr>
        <p:spPr>
          <a:xfrm>
            <a:off x="831850" y="4002088"/>
            <a:ext cx="3170238" cy="0"/>
          </a:xfrm>
          <a:prstGeom prst="line">
            <a:avLst/>
          </a:prstGeom>
          <a:ln w="31750">
            <a:solidFill>
              <a:srgbClr val="F7AB6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FB74239-C21E-A248-B75E-BF96D69BD146}"/>
              </a:ext>
            </a:extLst>
          </p:cNvPr>
          <p:cNvCxnSpPr/>
          <p:nvPr userDrawn="1"/>
        </p:nvCxnSpPr>
        <p:spPr>
          <a:xfrm>
            <a:off x="831850" y="1754188"/>
            <a:ext cx="3170238" cy="0"/>
          </a:xfrm>
          <a:prstGeom prst="line">
            <a:avLst/>
          </a:prstGeom>
          <a:ln w="31750">
            <a:solidFill>
              <a:srgbClr val="F7AB64"/>
            </a:solidFill>
          </a:ln>
        </p:spPr>
        <p:style>
          <a:lnRef idx="1">
            <a:schemeClr val="accent1"/>
          </a:lnRef>
          <a:fillRef idx="0">
            <a:schemeClr val="accent1"/>
          </a:fillRef>
          <a:effectRef idx="0">
            <a:schemeClr val="accent1"/>
          </a:effectRef>
          <a:fontRef idx="minor">
            <a:schemeClr val="tx1"/>
          </a:fontRef>
        </p:style>
      </p:cxnSp>
      <p:sp>
        <p:nvSpPr>
          <p:cNvPr id="8" name="Content Placeholder 7">
            <a:extLst>
              <a:ext uri="{FF2B5EF4-FFF2-40B4-BE49-F238E27FC236}">
                <a16:creationId xmlns:a16="http://schemas.microsoft.com/office/drawing/2014/main" id="{DCDA7174-9851-47EB-95BE-B7FA4FB1841E}"/>
              </a:ext>
            </a:extLst>
          </p:cNvPr>
          <p:cNvSpPr>
            <a:spLocks noGrp="1"/>
          </p:cNvSpPr>
          <p:nvPr>
            <p:ph sz="quarter" idx="10" hasCustomPrompt="1"/>
          </p:nvPr>
        </p:nvSpPr>
        <p:spPr>
          <a:xfrm>
            <a:off x="3998913" y="8645525"/>
            <a:ext cx="914400" cy="914400"/>
          </a:xfrm>
        </p:spPr>
        <p:txBody>
          <a:bodyPr/>
          <a:lstStyle/>
          <a:p>
            <a:pPr lvl="0"/>
            <a:r>
              <a:rPr lang="en-US" dirty="0"/>
              <a:t>Click </a:t>
            </a:r>
            <a:r>
              <a:rPr lang="en-US" dirty="0" err="1"/>
              <a:t>toedit</a:t>
            </a:r>
            <a:r>
              <a:rPr lang="en-US" dirty="0"/>
              <a: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827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A634F050-CADA-4C40-8DC4-FA2BCB9EA614}" type="datetimeFigureOut">
              <a:rPr lang="en-US"/>
              <a:pPr>
                <a:defRPr/>
              </a:pPr>
              <a:t>3/30/2021</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85A6F1E-FA0D-074E-A111-CB4010084BFD}" type="slidenum">
              <a:rPr lang="en-US"/>
              <a:pPr>
                <a:defRPr/>
              </a:pPr>
              <a:t>‹#›</a:t>
            </a:fld>
            <a:endParaRPr lang="en-US" dirty="0"/>
          </a:p>
        </p:txBody>
      </p:sp>
    </p:spTree>
    <p:extLst>
      <p:ext uri="{BB962C8B-B14F-4D97-AF65-F5344CB8AC3E}">
        <p14:creationId xmlns:p14="http://schemas.microsoft.com/office/powerpoint/2010/main" val="1492140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EB5E5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A938BC3-ECCE-154A-946A-2066AC66F1F8}" type="datetimeFigureOut">
              <a:rPr lang="en-US"/>
              <a:pPr>
                <a:defRPr/>
              </a:pPr>
              <a:t>3/30/2021</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dirty="0"/>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97770EF-719A-5D4E-9390-ECD3B273CE68}" type="slidenum">
              <a:rPr lang="en-US"/>
              <a:pPr>
                <a:defRPr/>
              </a:pPr>
              <a:t>‹#›</a:t>
            </a:fld>
            <a:endParaRPr lang="en-US" dirty="0"/>
          </a:p>
        </p:txBody>
      </p:sp>
    </p:spTree>
    <p:extLst>
      <p:ext uri="{BB962C8B-B14F-4D97-AF65-F5344CB8AC3E}">
        <p14:creationId xmlns:p14="http://schemas.microsoft.com/office/powerpoint/2010/main" val="9738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132DF217-E8EC-014C-AF51-267D3BD1B1A8}" type="datetimeFigureOut">
              <a:rPr lang="en-US"/>
              <a:pPr>
                <a:defRPr/>
              </a:pPr>
              <a:t>3/30/2021</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dirty="0"/>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800084F6-EA53-4643-9DBC-C3306A12AB46}" type="slidenum">
              <a:rPr lang="en-US"/>
              <a:pPr>
                <a:defRPr/>
              </a:pPr>
              <a:t>‹#›</a:t>
            </a:fld>
            <a:endParaRPr lang="en-US" dirty="0"/>
          </a:p>
        </p:txBody>
      </p:sp>
    </p:spTree>
    <p:extLst>
      <p:ext uri="{BB962C8B-B14F-4D97-AF65-F5344CB8AC3E}">
        <p14:creationId xmlns:p14="http://schemas.microsoft.com/office/powerpoint/2010/main" val="40996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7F1AAC81-8505-A04E-AABE-085949CF4E39}" type="datetimeFigureOut">
              <a:rPr lang="en-US"/>
              <a:pPr>
                <a:defRPr/>
              </a:pPr>
              <a:t>3/30/2021</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C6B7AB-542E-A641-A8D9-0DE6232F6FBC}" type="slidenum">
              <a:rPr lang="en-US"/>
              <a:pPr>
                <a:defRPr/>
              </a:pPr>
              <a:t>‹#›</a:t>
            </a:fld>
            <a:endParaRPr lang="en-US" dirty="0"/>
          </a:p>
        </p:txBody>
      </p:sp>
    </p:spTree>
    <p:extLst>
      <p:ext uri="{BB962C8B-B14F-4D97-AF65-F5344CB8AC3E}">
        <p14:creationId xmlns:p14="http://schemas.microsoft.com/office/powerpoint/2010/main" val="1127576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BC1135B-B182-A940-9B72-9DCFCE0F1432}" type="datetimeFigureOut">
              <a:rPr lang="en-US"/>
              <a:pPr>
                <a:defRPr/>
              </a:pPr>
              <a:t>3/30/2021</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D79289-4032-E045-802A-D09BDE4B3882}" type="slidenum">
              <a:rPr lang="en-US"/>
              <a:pPr>
                <a:defRPr/>
              </a:pPr>
              <a:t>‹#›</a:t>
            </a:fld>
            <a:endParaRPr lang="en-US" dirty="0"/>
          </a:p>
        </p:txBody>
      </p:sp>
    </p:spTree>
    <p:extLst>
      <p:ext uri="{BB962C8B-B14F-4D97-AF65-F5344CB8AC3E}">
        <p14:creationId xmlns:p14="http://schemas.microsoft.com/office/powerpoint/2010/main" val="1779660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8141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64841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0493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940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9" name="Straight Connector 8"/>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EB5E57"/>
                </a:solidFill>
              </a:defRPr>
            </a:lvl1pPr>
          </a:lstStyle>
          <a:p>
            <a:r>
              <a:rPr lang="en-US" dirty="0"/>
              <a:t>Click to edit Master title style</a:t>
            </a:r>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EB5E57"/>
                </a:solidFill>
              </a:defRPr>
            </a:lvl1pPr>
          </a:lstStyle>
          <a:p>
            <a:pPr lvl="0"/>
            <a:r>
              <a:rPr lang="en-US" dirty="0"/>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21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1" name="Straight Connector 10"/>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EB5E57"/>
                </a:solidFill>
              </a:defRPr>
            </a:lvl1pPr>
          </a:lstStyle>
          <a:p>
            <a:r>
              <a:rPr lang="en-US" dirty="0"/>
              <a:t>Click to edit Master title style</a:t>
            </a:r>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EB5E57"/>
                </a:solidFill>
              </a:defRPr>
            </a:lvl1pPr>
          </a:lstStyle>
          <a:p>
            <a:pPr lvl="0"/>
            <a:r>
              <a:rPr lang="en-US" dirty="0"/>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EB5E57"/>
              </a:buClr>
              <a:defRPr sz="2400">
                <a:solidFill>
                  <a:srgbClr val="37394C"/>
                </a:solidFill>
              </a:defRPr>
            </a:lvl1pPr>
            <a:lvl2pPr>
              <a:buClr>
                <a:srgbClr val="EB5E57"/>
              </a:buClr>
              <a:defRPr sz="2000">
                <a:solidFill>
                  <a:srgbClr val="37394C"/>
                </a:solidFill>
              </a:defRPr>
            </a:lvl2pPr>
            <a:lvl3pPr>
              <a:buClr>
                <a:srgbClr val="EB5E57"/>
              </a:buClr>
              <a:defRPr sz="1800">
                <a:solidFill>
                  <a:srgbClr val="37394C"/>
                </a:solidFill>
              </a:defRPr>
            </a:lvl3pPr>
            <a:lvl4pPr>
              <a:buClr>
                <a:srgbClr val="EB5E57"/>
              </a:buClr>
              <a:defRPr sz="1600">
                <a:solidFill>
                  <a:srgbClr val="37394C"/>
                </a:solidFill>
              </a:defRPr>
            </a:lvl4pPr>
            <a:lvl5pPr>
              <a:buClr>
                <a:srgbClr val="EB5E57"/>
              </a:buClr>
              <a:defRPr sz="1600">
                <a:solidFill>
                  <a:srgbClr val="37394C"/>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EB5E57"/>
              </a:buClr>
              <a:defRPr sz="2400">
                <a:solidFill>
                  <a:srgbClr val="37394C"/>
                </a:solidFill>
              </a:defRPr>
            </a:lvl1pPr>
            <a:lvl2pPr>
              <a:buClr>
                <a:srgbClr val="EB5E57"/>
              </a:buClr>
              <a:defRPr sz="2000">
                <a:solidFill>
                  <a:srgbClr val="37394C"/>
                </a:solidFill>
              </a:defRPr>
            </a:lvl2pPr>
            <a:lvl3pPr>
              <a:buClr>
                <a:srgbClr val="EB5E57"/>
              </a:buClr>
              <a:defRPr sz="1800">
                <a:solidFill>
                  <a:srgbClr val="37394C"/>
                </a:solidFill>
              </a:defRPr>
            </a:lvl3pPr>
            <a:lvl4pPr>
              <a:buClr>
                <a:srgbClr val="EB5E57"/>
              </a:buClr>
              <a:defRPr sz="1600">
                <a:solidFill>
                  <a:srgbClr val="37394C"/>
                </a:solidFill>
              </a:defRPr>
            </a:lvl4pPr>
            <a:lvl5pPr>
              <a:buClr>
                <a:srgbClr val="EB5E57"/>
              </a:buClr>
              <a:defRPr sz="1600">
                <a:solidFill>
                  <a:srgbClr val="37394C"/>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7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3" name="Straight Connector 12"/>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EB5E57"/>
                </a:solidFill>
              </a:defRPr>
            </a:lvl1pPr>
          </a:lstStyle>
          <a:p>
            <a:r>
              <a:rPr lang="en-US" dirty="0"/>
              <a:t>Click to edit Master title style</a:t>
            </a:r>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EB5E57"/>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dirty="0"/>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EB5E57"/>
              </a:buClr>
              <a:defRPr sz="1600">
                <a:solidFill>
                  <a:srgbClr val="37394C"/>
                </a:solidFill>
              </a:defRPr>
            </a:lvl1pPr>
            <a:lvl2pPr>
              <a:defRPr sz="1600"/>
            </a:lvl2pPr>
            <a:lvl3pPr>
              <a:defRPr sz="1600"/>
            </a:lvl3pPr>
            <a:lvl4pPr>
              <a:defRPr sz="1600"/>
            </a:lvl4pPr>
            <a:lvl5pPr>
              <a:defRPr sz="1600"/>
            </a:lvl5pPr>
          </a:lstStyle>
          <a:p>
            <a:pPr lvl="0"/>
            <a:r>
              <a:rPr lang="en-US" dirty="0"/>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dirty="0"/>
              <a:t>Click icon to add picture</a:t>
            </a:r>
          </a:p>
        </p:txBody>
      </p:sp>
      <p:pic>
        <p:nvPicPr>
          <p:cNvPr id="1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58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7" name="Straight Connector 16"/>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EB5E57"/>
                </a:solidFill>
              </a:defRPr>
            </a:lvl1pPr>
          </a:lstStyle>
          <a:p>
            <a:r>
              <a:rPr lang="en-US" dirty="0"/>
              <a:t>Click to edit Master title style</a:t>
            </a:r>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EB5E57"/>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dirty="0"/>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EB5E57"/>
              </a:buClr>
              <a:defRPr sz="1600">
                <a:solidFill>
                  <a:srgbClr val="37394C"/>
                </a:solidFill>
              </a:defRPr>
            </a:lvl1pPr>
            <a:lvl2pPr>
              <a:defRPr sz="1600"/>
            </a:lvl2pPr>
            <a:lvl3pPr>
              <a:defRPr sz="1600"/>
            </a:lvl3pPr>
            <a:lvl4pPr>
              <a:defRPr sz="1600"/>
            </a:lvl4pPr>
            <a:lvl5pPr>
              <a:defRPr sz="1600"/>
            </a:lvl5pPr>
          </a:lstStyle>
          <a:p>
            <a:pPr lvl="0"/>
            <a:r>
              <a:rPr lang="en-US" dirty="0"/>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dirty="0"/>
              <a:t>Click icon to add picture</a:t>
            </a:r>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dirty="0"/>
              <a:t>Click icon to add picture</a:t>
            </a:r>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dirty="0"/>
              <a:t>Click icon to add picture</a:t>
            </a:r>
          </a:p>
        </p:txBody>
      </p:sp>
      <p:pic>
        <p:nvPicPr>
          <p:cNvPr id="18"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64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mn-lt"/>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Lst>
  <p:txStyles>
    <p:titleStyle>
      <a:lvl1pPr algn="l" rtl="0" eaLnBrk="1" fontAlgn="base" hangingPunct="1">
        <a:lnSpc>
          <a:spcPct val="90000"/>
        </a:lnSpc>
        <a:spcBef>
          <a:spcPct val="0"/>
        </a:spcBef>
        <a:spcAft>
          <a:spcPct val="0"/>
        </a:spcAft>
        <a:defRPr sz="4400" kern="120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EB5E57"/>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863E"/>
        </a:solidFill>
        <a:effectLst/>
      </p:bgPr>
    </p:bg>
    <p:spTree>
      <p:nvGrpSpPr>
        <p:cNvPr id="1" name=""/>
        <p:cNvGrpSpPr/>
        <p:nvPr/>
      </p:nvGrpSpPr>
      <p:grpSpPr>
        <a:xfrm>
          <a:off x="0" y="0"/>
          <a:ext cx="0" cy="0"/>
          <a:chOff x="0" y="0"/>
          <a:chExt cx="0" cy="0"/>
        </a:xfrm>
      </p:grpSpPr>
      <p:sp>
        <p:nvSpPr>
          <p:cNvPr id="12" name="Title 11"/>
          <p:cNvSpPr>
            <a:spLocks noGrp="1"/>
          </p:cNvSpPr>
          <p:nvPr>
            <p:ph type="title"/>
          </p:nvPr>
        </p:nvSpPr>
        <p:spPr>
          <a:xfrm>
            <a:off x="628649" y="1511485"/>
            <a:ext cx="5754395" cy="1024286"/>
          </a:xfrm>
        </p:spPr>
        <p:txBody>
          <a:bodyPr>
            <a:noAutofit/>
          </a:bodyPr>
          <a:lstStyle/>
          <a:p>
            <a:r>
              <a:rPr lang="x-none" sz="2000" b="1" dirty="0">
                <a:solidFill>
                  <a:schemeClr val="tx1"/>
                </a:solidFill>
                <a:cs typeface="Arial"/>
              </a:rPr>
              <a:t>Deddf Gwasanaethau Cymdeithasol a Llesiant (Cymru) 2014 </a:t>
            </a:r>
            <a:br>
              <a:rPr lang="x-none" sz="2000" b="1" dirty="0">
                <a:solidFill>
                  <a:schemeClr val="tx1"/>
                </a:solidFill>
                <a:cs typeface="Arial"/>
              </a:rPr>
            </a:br>
            <a:br>
              <a:rPr lang="en-GB" sz="2000" b="1" dirty="0">
                <a:solidFill>
                  <a:schemeClr val="tx1"/>
                </a:solidFill>
                <a:cs typeface="Arial"/>
              </a:rPr>
            </a:br>
            <a:endParaRPr lang="en-GB" sz="2000" b="1" dirty="0">
              <a:solidFill>
                <a:schemeClr val="tx1"/>
              </a:solidFill>
            </a:endParaRPr>
          </a:p>
        </p:txBody>
      </p:sp>
      <p:sp>
        <p:nvSpPr>
          <p:cNvPr id="20484" name="Text Placeholder 4"/>
          <p:cNvSpPr>
            <a:spLocks noGrp="1"/>
          </p:cNvSpPr>
          <p:nvPr>
            <p:ph type="body" sz="quarter" idx="13"/>
          </p:nvPr>
        </p:nvSpPr>
        <p:spPr>
          <a:xfrm>
            <a:off x="628485" y="2723240"/>
            <a:ext cx="4957067" cy="1896901"/>
          </a:xfrm>
        </p:spPr>
        <p:txBody>
          <a:bodyPr>
            <a:noAutofit/>
          </a:bodyPr>
          <a:lstStyle/>
          <a:p>
            <a:pPr>
              <a:lnSpc>
                <a:spcPct val="110000"/>
              </a:lnSpc>
              <a:defRPr b="0" i="0"/>
            </a:pPr>
            <a:r>
              <a:rPr lang="en-GB" altLang="x-none" sz="2400" b="1" dirty="0">
                <a:solidFill>
                  <a:schemeClr val="tx1"/>
                </a:solidFill>
              </a:rPr>
              <a:t>‘</a:t>
            </a:r>
            <a:r>
              <a:rPr lang="x-none" sz="2400" b="1" dirty="0">
                <a:solidFill>
                  <a:schemeClr val="tx1"/>
                </a:solidFill>
                <a:latin typeface="Arial" panose="020B0604020202020204" pitchFamily="34" charset="0"/>
                <a:cs typeface="Arial" panose="020B0604020202020204" pitchFamily="34" charset="0"/>
              </a:rPr>
              <a:t>Sgyrsiau </a:t>
            </a:r>
            <a:r>
              <a:rPr lang="en-GB" sz="2400" b="1" dirty="0">
                <a:solidFill>
                  <a:schemeClr val="tx1"/>
                </a:solidFill>
                <a:latin typeface="Arial" panose="020B0604020202020204" pitchFamily="34" charset="0"/>
                <a:cs typeface="Arial" panose="020B0604020202020204" pitchFamily="34" charset="0"/>
              </a:rPr>
              <a:t>am yr hyn</a:t>
            </a:r>
            <a:r>
              <a:rPr lang="x-none" sz="2400" b="1" dirty="0">
                <a:solidFill>
                  <a:schemeClr val="tx1"/>
                </a:solidFill>
                <a:latin typeface="Arial" panose="020B0604020202020204" pitchFamily="34" charset="0"/>
                <a:cs typeface="Arial" panose="020B0604020202020204" pitchFamily="34" charset="0"/>
              </a:rPr>
              <a:t> sy'n bwysig</a:t>
            </a:r>
            <a:r>
              <a:rPr lang="en-GB" sz="2400" b="1" dirty="0">
                <a:solidFill>
                  <a:schemeClr val="tx1"/>
                </a:solidFill>
                <a:latin typeface="Arial" panose="020B0604020202020204" pitchFamily="34" charset="0"/>
                <a:cs typeface="Arial" panose="020B0604020202020204" pitchFamily="34" charset="0"/>
              </a:rPr>
              <a:t>’</a:t>
            </a:r>
            <a:r>
              <a:rPr lang="x-none" sz="2400" b="1" dirty="0">
                <a:solidFill>
                  <a:schemeClr val="tx1"/>
                </a:solidFill>
                <a:latin typeface="Arial" panose="020B0604020202020204" pitchFamily="34" charset="0"/>
                <a:cs typeface="Arial" panose="020B0604020202020204" pitchFamily="34" charset="0"/>
              </a:rPr>
              <a:t> sy'n canolbwyntio ar ganlyniadau mewn gwasanaethau </a:t>
            </a:r>
            <a:r>
              <a:rPr lang="en-GB" sz="2400" b="1" dirty="0">
                <a:solidFill>
                  <a:schemeClr val="tx1"/>
                </a:solidFill>
                <a:latin typeface="Arial" panose="020B0604020202020204" pitchFamily="34" charset="0"/>
                <a:cs typeface="Arial" panose="020B0604020202020204" pitchFamily="34" charset="0"/>
              </a:rPr>
              <a:t>g</a:t>
            </a:r>
            <a:r>
              <a:rPr lang="x-none" sz="2400" b="1" dirty="0">
                <a:solidFill>
                  <a:schemeClr val="tx1"/>
                </a:solidFill>
                <a:latin typeface="Arial" panose="020B0604020202020204" pitchFamily="34" charset="0"/>
                <a:cs typeface="Arial" panose="020B0604020202020204" pitchFamily="34" charset="0"/>
              </a:rPr>
              <a:t>wybodaeth, </a:t>
            </a:r>
            <a:r>
              <a:rPr lang="en-GB" sz="2400" b="1" dirty="0">
                <a:solidFill>
                  <a:schemeClr val="tx1"/>
                </a:solidFill>
                <a:latin typeface="Arial" panose="020B0604020202020204" pitchFamily="34" charset="0"/>
                <a:cs typeface="Arial" panose="020B0604020202020204" pitchFamily="34" charset="0"/>
              </a:rPr>
              <a:t>c</a:t>
            </a:r>
            <a:r>
              <a:rPr lang="x-none" sz="2400" b="1" dirty="0">
                <a:solidFill>
                  <a:schemeClr val="tx1"/>
                </a:solidFill>
                <a:latin typeface="Arial" panose="020B0604020202020204" pitchFamily="34" charset="0"/>
                <a:cs typeface="Arial" panose="020B0604020202020204" pitchFamily="34" charset="0"/>
              </a:rPr>
              <a:t>yngor a </a:t>
            </a:r>
            <a:r>
              <a:rPr lang="en-GB" sz="2400" b="1" dirty="0">
                <a:solidFill>
                  <a:schemeClr val="tx1"/>
                </a:solidFill>
                <a:latin typeface="Arial" panose="020B0604020202020204" pitchFamily="34" charset="0"/>
                <a:cs typeface="Arial" panose="020B0604020202020204" pitchFamily="34" charset="0"/>
              </a:rPr>
              <a:t>c</a:t>
            </a:r>
            <a:r>
              <a:rPr lang="x-none" sz="2400" b="1" dirty="0">
                <a:solidFill>
                  <a:schemeClr val="tx1"/>
                </a:solidFill>
                <a:latin typeface="Arial" panose="020B0604020202020204" pitchFamily="34" charset="0"/>
                <a:cs typeface="Arial" panose="020B0604020202020204" pitchFamily="34" charset="0"/>
              </a:rPr>
              <a:t>hy</a:t>
            </a:r>
            <a:r>
              <a:rPr lang="en-GB" sz="2400" b="1" dirty="0">
                <a:solidFill>
                  <a:schemeClr val="tx1"/>
                </a:solidFill>
                <a:latin typeface="Arial" panose="020B0604020202020204" pitchFamily="34" charset="0"/>
                <a:cs typeface="Arial" panose="020B0604020202020204" pitchFamily="34" charset="0"/>
              </a:rPr>
              <a:t>nhorthwy</a:t>
            </a:r>
          </a:p>
          <a:p>
            <a:pPr>
              <a:lnSpc>
                <a:spcPct val="110000"/>
              </a:lnSpc>
            </a:pPr>
            <a:endParaRPr lang="en-GB" altLang="x-none" sz="1600" b="1" dirty="0">
              <a:solidFill>
                <a:schemeClr val="tx1"/>
              </a:solidFill>
            </a:endParaRPr>
          </a:p>
        </p:txBody>
      </p:sp>
      <p:sp>
        <p:nvSpPr>
          <p:cNvPr id="11" name="Text Placeholder 10"/>
          <p:cNvSpPr>
            <a:spLocks noGrp="1"/>
          </p:cNvSpPr>
          <p:nvPr>
            <p:ph type="body" sz="quarter" idx="14"/>
          </p:nvPr>
        </p:nvSpPr>
        <p:spPr>
          <a:xfrm>
            <a:off x="628485" y="5061744"/>
            <a:ext cx="3759447" cy="569541"/>
          </a:xfrm>
        </p:spPr>
        <p:txBody>
          <a:bodyPr>
            <a:normAutofit/>
          </a:bodyPr>
          <a:lstStyle/>
          <a:p>
            <a:r>
              <a:rPr lang="x-none" sz="2000" b="1" dirty="0">
                <a:solidFill>
                  <a:schemeClr val="tx1"/>
                </a:solidFill>
              </a:rPr>
              <a:t>Pecyn adnoddau i reolwyr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r>
              <a:rPr lang="x-none" sz="3600" b="1" dirty="0">
                <a:solidFill>
                  <a:srgbClr val="CC863E"/>
                </a:solidFill>
                <a:latin typeface="Arial" panose="020B0604020202020204" pitchFamily="34" charset="0"/>
                <a:cs typeface="Arial" panose="020B0604020202020204" pitchFamily="34" charset="0"/>
              </a:rPr>
              <a:t>Y </a:t>
            </a:r>
            <a:r>
              <a:rPr lang="en-GB" sz="3600" b="1" dirty="0">
                <a:solidFill>
                  <a:srgbClr val="CC863E"/>
                </a:solidFill>
                <a:latin typeface="Arial" panose="020B0604020202020204" pitchFamily="34" charset="0"/>
                <a:cs typeface="Arial" panose="020B0604020202020204" pitchFamily="34" charset="0"/>
              </a:rPr>
              <a:t>p</a:t>
            </a:r>
            <a:r>
              <a:rPr lang="x-none" sz="3600" b="1" dirty="0">
                <a:solidFill>
                  <a:srgbClr val="CC863E"/>
                </a:solidFill>
                <a:latin typeface="Arial" panose="020B0604020202020204" pitchFamily="34" charset="0"/>
                <a:cs typeface="Arial" panose="020B0604020202020204" pitchFamily="34" charset="0"/>
              </a:rPr>
              <a:t>rofiad IAA</a:t>
            </a:r>
            <a:br>
              <a:rPr lang="x-none" b="1" dirty="0">
                <a:solidFill>
                  <a:srgbClr val="CC863E"/>
                </a:solidFill>
                <a:latin typeface="Arial" panose="020B0604020202020204" pitchFamily="34" charset="0"/>
                <a:cs typeface="Arial" panose="020B0604020202020204" pitchFamily="34" charset="0"/>
              </a:rPr>
            </a:br>
            <a:br>
              <a:rPr lang="en-GB" b="1" dirty="0">
                <a:solidFill>
                  <a:srgbClr val="CC863E"/>
                </a:solidFill>
                <a:latin typeface="Arial" panose="020B0604020202020204" pitchFamily="34" charset="0"/>
                <a:cs typeface="Arial" panose="020B0604020202020204" pitchFamily="34" charset="0"/>
              </a:rPr>
            </a:br>
            <a:endParaRPr lang="en-GB" dirty="0">
              <a:solidFill>
                <a:srgbClr val="CC863E"/>
              </a:solidFill>
            </a:endParaRPr>
          </a:p>
        </p:txBody>
      </p:sp>
      <p:sp>
        <p:nvSpPr>
          <p:cNvPr id="9" name="Text Placeholder 8"/>
          <p:cNvSpPr>
            <a:spLocks noGrp="1"/>
          </p:cNvSpPr>
          <p:nvPr>
            <p:ph type="body" sz="quarter" idx="12"/>
          </p:nvPr>
        </p:nvSpPr>
        <p:spPr>
          <a:xfrm>
            <a:off x="628650" y="2526964"/>
            <a:ext cx="7824885" cy="3323419"/>
          </a:xfrm>
        </p:spPr>
        <p:txBody>
          <a:bodyPr/>
          <a:lstStyle/>
          <a:p>
            <a:pPr marL="285750" lvl="0" indent="-285750">
              <a:buClr>
                <a:srgbClr val="F7AB64"/>
              </a:buClr>
              <a:buFont typeface="Arial" panose="020B0604020202020204" pitchFamily="34" charset="0"/>
              <a:buChar char="•"/>
              <a:defRPr b="0" i="0"/>
            </a:pPr>
            <a:r>
              <a:rPr lang="en-GB" dirty="0">
                <a:solidFill>
                  <a:schemeClr val="tx1"/>
                </a:solidFill>
                <a:latin typeface="Arial" panose="020B0604020202020204" pitchFamily="34" charset="0"/>
                <a:cs typeface="Arial" panose="020B0604020202020204" pitchFamily="34" charset="0"/>
              </a:rPr>
              <a:t>P</a:t>
            </a:r>
            <a:r>
              <a:rPr lang="x-none" dirty="0">
                <a:solidFill>
                  <a:schemeClr val="tx1"/>
                </a:solidFill>
                <a:latin typeface="Arial" panose="020B0604020202020204" pitchFamily="34" charset="0"/>
                <a:cs typeface="Arial" panose="020B0604020202020204" pitchFamily="34" charset="0"/>
              </a:rPr>
              <a:t>rofiad cadarnhaol gydag ymatebion sy'n llawn gwybodaeth ac yn wybodus </a:t>
            </a:r>
          </a:p>
          <a:p>
            <a:pPr marL="285750" lvl="0" indent="-285750">
              <a:buClr>
                <a:srgbClr val="F7AB64"/>
              </a:buClr>
              <a:buFont typeface="Arial" panose="020B0604020202020204" pitchFamily="34" charset="0"/>
              <a:buChar char="•"/>
              <a:defRPr b="0" i="0"/>
            </a:pPr>
            <a:r>
              <a:rPr lang="en-GB" dirty="0">
                <a:solidFill>
                  <a:schemeClr val="tx1"/>
                </a:solidFill>
                <a:latin typeface="Arial" panose="020B0604020202020204" pitchFamily="34" charset="0"/>
                <a:cs typeface="Arial" panose="020B0604020202020204" pitchFamily="34" charset="0"/>
              </a:rPr>
              <a:t>Y</a:t>
            </a:r>
            <a:r>
              <a:rPr lang="x-none" dirty="0">
                <a:solidFill>
                  <a:schemeClr val="tx1"/>
                </a:solidFill>
                <a:latin typeface="Arial" panose="020B0604020202020204" pitchFamily="34" charset="0"/>
                <a:cs typeface="Arial" panose="020B0604020202020204" pitchFamily="34" charset="0"/>
              </a:rPr>
              <a:t>n rhoi sicrwydd i'r person bod y cyngor a roddir yn ddiduedd ac er ei les </a:t>
            </a:r>
            <a:r>
              <a:rPr lang="cy-GB" dirty="0">
                <a:solidFill>
                  <a:schemeClr val="tx1"/>
                </a:solidFill>
                <a:latin typeface="Arial" panose="020B0604020202020204" pitchFamily="34" charset="0"/>
                <a:cs typeface="Arial" panose="020B0604020202020204" pitchFamily="34" charset="0"/>
              </a:rPr>
              <a:t>pennaf</a:t>
            </a:r>
            <a:endParaRPr lang="x-none" dirty="0">
              <a:solidFill>
                <a:schemeClr val="tx1"/>
              </a:solidFill>
              <a:latin typeface="Arial" panose="020B0604020202020204" pitchFamily="34" charset="0"/>
              <a:cs typeface="Arial" panose="020B0604020202020204" pitchFamily="34" charset="0"/>
            </a:endParaRPr>
          </a:p>
          <a:p>
            <a:pPr marL="285750" lvl="0" indent="-285750">
              <a:buClr>
                <a:srgbClr val="F7AB64"/>
              </a:buClr>
              <a:buFont typeface="Arial" panose="020B0604020202020204" pitchFamily="34" charset="0"/>
              <a:buChar char="•"/>
              <a:defRPr b="0" i="0"/>
            </a:pPr>
            <a:r>
              <a:rPr lang="en-GB" dirty="0">
                <a:solidFill>
                  <a:schemeClr val="tx1"/>
                </a:solidFill>
                <a:latin typeface="Arial" panose="020B0604020202020204" pitchFamily="34" charset="0"/>
                <a:cs typeface="Arial" panose="020B0604020202020204" pitchFamily="34" charset="0"/>
              </a:rPr>
              <a:t>Y</a:t>
            </a:r>
            <a:r>
              <a:rPr lang="x-none" dirty="0">
                <a:solidFill>
                  <a:schemeClr val="tx1"/>
                </a:solidFill>
                <a:latin typeface="Arial" panose="020B0604020202020204" pitchFamily="34" charset="0"/>
                <a:cs typeface="Arial" panose="020B0604020202020204" pitchFamily="34" charset="0"/>
              </a:rPr>
              <a:t>n gwneud i'r person deimlo fel ei fod wedi cyrraedd rhywun sydd yn fwy na dim yn gwrando </a:t>
            </a:r>
            <a:r>
              <a:rPr lang="cy-GB" dirty="0">
                <a:solidFill>
                  <a:schemeClr val="tx1"/>
                </a:solidFill>
                <a:latin typeface="Arial" panose="020B0604020202020204" pitchFamily="34" charset="0"/>
                <a:cs typeface="Arial" panose="020B0604020202020204" pitchFamily="34" charset="0"/>
              </a:rPr>
              <a:t>arno</a:t>
            </a:r>
            <a:endParaRPr lang="x-none" dirty="0">
              <a:solidFill>
                <a:schemeClr val="tx1"/>
              </a:solidFill>
              <a:latin typeface="Arial" panose="020B0604020202020204" pitchFamily="34" charset="0"/>
              <a:cs typeface="Arial" panose="020B0604020202020204" pitchFamily="34" charset="0"/>
            </a:endParaRPr>
          </a:p>
          <a:p>
            <a:pPr marL="285750" lvl="0" indent="-285750">
              <a:buClr>
                <a:srgbClr val="F7AB64"/>
              </a:buClr>
              <a:buFont typeface="Arial" panose="020B0604020202020204" pitchFamily="34" charset="0"/>
              <a:buChar char="•"/>
              <a:defRPr b="0" i="0"/>
            </a:pPr>
            <a:r>
              <a:rPr lang="en-GB" dirty="0">
                <a:solidFill>
                  <a:schemeClr val="tx1"/>
                </a:solidFill>
                <a:latin typeface="Arial" panose="020B0604020202020204" pitchFamily="34" charset="0"/>
                <a:cs typeface="Arial" panose="020B0604020202020204" pitchFamily="34" charset="0"/>
              </a:rPr>
              <a:t>Y</a:t>
            </a:r>
            <a:r>
              <a:rPr lang="x-none" dirty="0">
                <a:solidFill>
                  <a:schemeClr val="tx1"/>
                </a:solidFill>
                <a:latin typeface="Arial" panose="020B0604020202020204" pitchFamily="34" charset="0"/>
                <a:cs typeface="Arial" panose="020B0604020202020204" pitchFamily="34" charset="0"/>
              </a:rPr>
              <a:t>n rhoi cyfle i bobl egluro beth sydd o bwys iddyn</a:t>
            </a:r>
            <a:r>
              <a:rPr lang="cy-GB" dirty="0">
                <a:solidFill>
                  <a:schemeClr val="tx1"/>
                </a:solidFill>
                <a:latin typeface="Arial" panose="020B0604020202020204" pitchFamily="34" charset="0"/>
                <a:cs typeface="Arial" panose="020B0604020202020204" pitchFamily="34" charset="0"/>
              </a:rPr>
              <a:t> nhw</a:t>
            </a:r>
            <a:endParaRPr lang="x-none" dirty="0">
              <a:solidFill>
                <a:schemeClr val="tx1"/>
              </a:solidFill>
              <a:latin typeface="Arial" panose="020B0604020202020204" pitchFamily="34" charset="0"/>
              <a:cs typeface="Arial" panose="020B0604020202020204" pitchFamily="34" charset="0"/>
            </a:endParaRPr>
          </a:p>
          <a:p>
            <a:pPr marL="285750" lvl="0" indent="-285750">
              <a:buClr>
                <a:srgbClr val="F7AB64"/>
              </a:buClr>
              <a:buFont typeface="Arial" panose="020B0604020202020204" pitchFamily="34" charset="0"/>
              <a:buChar char="•"/>
              <a:defRPr b="0" i="0"/>
            </a:pPr>
            <a:r>
              <a:rPr lang="en-GB" dirty="0">
                <a:solidFill>
                  <a:schemeClr val="tx1"/>
                </a:solidFill>
                <a:latin typeface="Arial" panose="020B0604020202020204" pitchFamily="34" charset="0"/>
                <a:cs typeface="Arial" panose="020B0604020202020204" pitchFamily="34" charset="0"/>
              </a:rPr>
              <a:t>Y</a:t>
            </a:r>
            <a:r>
              <a:rPr lang="x-none" dirty="0">
                <a:solidFill>
                  <a:schemeClr val="tx1"/>
                </a:solidFill>
                <a:latin typeface="Arial" panose="020B0604020202020204" pitchFamily="34" charset="0"/>
                <a:cs typeface="Arial" panose="020B0604020202020204" pitchFamily="34" charset="0"/>
              </a:rPr>
              <a:t>n rhoi cyfle i bobl archwilio pa opsiynau sydd ar gael</a:t>
            </a:r>
          </a:p>
          <a:p>
            <a:pPr marL="285750" lvl="0" indent="-285750">
              <a:buClr>
                <a:srgbClr val="F7AB64"/>
              </a:buClr>
              <a:buFont typeface="Arial" panose="020B0604020202020204" pitchFamily="34" charset="0"/>
              <a:buChar char="•"/>
              <a:defRPr b="0" i="0"/>
            </a:pPr>
            <a:r>
              <a:rPr lang="en-GB" dirty="0">
                <a:solidFill>
                  <a:schemeClr val="tx1"/>
                </a:solidFill>
                <a:latin typeface="Arial" panose="020B0604020202020204" pitchFamily="34" charset="0"/>
                <a:cs typeface="Arial" panose="020B0604020202020204" pitchFamily="34" charset="0"/>
              </a:rPr>
              <a:t>Y</a:t>
            </a:r>
            <a:r>
              <a:rPr lang="x-none" dirty="0">
                <a:solidFill>
                  <a:schemeClr val="tx1"/>
                </a:solidFill>
                <a:latin typeface="Arial" panose="020B0604020202020204" pitchFamily="34" charset="0"/>
                <a:cs typeface="Arial" panose="020B0604020202020204" pitchFamily="34" charset="0"/>
              </a:rPr>
              <a:t>n galluogi pobl i ddod o hyd i'r cymorth maen nhw'n teimlo sydd yn iawn iddyn nhw gyflawni eu canlyniadau personol</a:t>
            </a:r>
          </a:p>
          <a:p>
            <a:endParaRPr lang="en-GB" dirty="0">
              <a:solidFill>
                <a:schemeClr val="tx1"/>
              </a:solidFill>
            </a:endParaRPr>
          </a:p>
        </p:txBody>
      </p:sp>
      <p:sp>
        <p:nvSpPr>
          <p:cNvPr id="8" name="Rectangle: Rounded Corners 7">
            <a:extLst>
              <a:ext uri="{FF2B5EF4-FFF2-40B4-BE49-F238E27FC236}">
                <a16:creationId xmlns:a16="http://schemas.microsoft.com/office/drawing/2014/main" id="{5AEE2CB4-C2EF-4B99-97A0-D6C6B6F12D8D}"/>
              </a:ext>
            </a:extLst>
          </p:cNvPr>
          <p:cNvSpPr/>
          <p:nvPr/>
        </p:nvSpPr>
        <p:spPr>
          <a:xfrm>
            <a:off x="466591" y="1145628"/>
            <a:ext cx="8155656" cy="1031282"/>
          </a:xfrm>
          <a:prstGeom prst="roundRect">
            <a:avLst/>
          </a:prstGeom>
          <a:solidFill>
            <a:srgbClr val="CB86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Bydd y gwasanaeth gwybodaeth, cyngor a chynhorthwy yn hawdd ei ddefnyddio, yn groesawgar ac yn llawn gwybodaeth</a:t>
            </a:r>
          </a:p>
        </p:txBody>
      </p:sp>
    </p:spTree>
    <p:extLst>
      <p:ext uri="{BB962C8B-B14F-4D97-AF65-F5344CB8AC3E}">
        <p14:creationId xmlns:p14="http://schemas.microsoft.com/office/powerpoint/2010/main" val="630724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lstStyle/>
          <a:p>
            <a:r>
              <a:rPr lang="x-none" sz="3200" b="1" dirty="0">
                <a:solidFill>
                  <a:srgbClr val="CB863E"/>
                </a:solidFill>
                <a:latin typeface="Arial" panose="020B0604020202020204" pitchFamily="34" charset="0"/>
                <a:cs typeface="Arial" panose="020B0604020202020204" pitchFamily="34" charset="0"/>
              </a:rPr>
              <a:t>5, 15 neu 50 munud…</a:t>
            </a:r>
            <a:br>
              <a:rPr lang="en-GB" dirty="0">
                <a:solidFill>
                  <a:srgbClr val="CB863E"/>
                </a:solidFill>
                <a:latin typeface="Arial" panose="020B0604020202020204" pitchFamily="34" charset="0"/>
                <a:cs typeface="Arial" panose="020B0604020202020204" pitchFamily="34" charset="0"/>
              </a:rPr>
            </a:br>
            <a:endParaRPr lang="en-GB" dirty="0">
              <a:solidFill>
                <a:srgbClr val="CB863E"/>
              </a:solidFill>
            </a:endParaRPr>
          </a:p>
        </p:txBody>
      </p:sp>
      <p:sp>
        <p:nvSpPr>
          <p:cNvPr id="9" name="Text Placeholder 8"/>
          <p:cNvSpPr>
            <a:spLocks noGrp="1"/>
          </p:cNvSpPr>
          <p:nvPr>
            <p:ph type="body" sz="quarter" idx="12"/>
          </p:nvPr>
        </p:nvSpPr>
        <p:spPr>
          <a:xfrm>
            <a:off x="628650" y="1396410"/>
            <a:ext cx="7824885" cy="3633369"/>
          </a:xfrm>
        </p:spPr>
        <p:txBody>
          <a:bodyPr/>
          <a:lstStyle/>
          <a:p>
            <a:pPr>
              <a:lnSpc>
                <a:spcPct val="100000"/>
              </a:lnSpc>
              <a:spcBef>
                <a:spcPts val="0"/>
              </a:spcBef>
              <a:defRPr b="0" i="0"/>
            </a:pPr>
            <a:r>
              <a:rPr lang="x-none" sz="2000" dirty="0">
                <a:solidFill>
                  <a:schemeClr val="tx1"/>
                </a:solidFill>
                <a:latin typeface="Arial" panose="020B0604020202020204" pitchFamily="34" charset="0"/>
                <a:cs typeface="Arial" panose="020B0604020202020204" pitchFamily="34" charset="0"/>
              </a:rPr>
              <a:t>P'un a oes gennym </a:t>
            </a:r>
            <a:r>
              <a:rPr lang="en-GB" sz="2000" dirty="0">
                <a:solidFill>
                  <a:schemeClr val="tx1"/>
                </a:solidFill>
                <a:latin typeface="Arial" panose="020B0604020202020204" pitchFamily="34" charset="0"/>
                <a:cs typeface="Arial" panose="020B0604020202020204" pitchFamily="34" charset="0"/>
              </a:rPr>
              <a:t>pum</a:t>
            </a:r>
            <a:r>
              <a:rPr lang="x-none" sz="2000" dirty="0">
                <a:solidFill>
                  <a:schemeClr val="tx1"/>
                </a:solidFill>
                <a:latin typeface="Arial" panose="020B0604020202020204" pitchFamily="34" charset="0"/>
                <a:cs typeface="Arial" panose="020B0604020202020204" pitchFamily="34" charset="0"/>
              </a:rPr>
              <a:t> munud neu </a:t>
            </a:r>
            <a:r>
              <a:rPr lang="en-GB" sz="2000" dirty="0">
                <a:solidFill>
                  <a:schemeClr val="tx1"/>
                </a:solidFill>
                <a:latin typeface="Arial" panose="020B0604020202020204" pitchFamily="34" charset="0"/>
                <a:cs typeface="Arial" panose="020B0604020202020204" pitchFamily="34" charset="0"/>
              </a:rPr>
              <a:t>pum</a:t>
            </a:r>
            <a:r>
              <a:rPr lang="x-none" sz="2000" dirty="0">
                <a:solidFill>
                  <a:schemeClr val="tx1"/>
                </a:solidFill>
                <a:latin typeface="Arial" panose="020B0604020202020204" pitchFamily="34" charset="0"/>
                <a:cs typeface="Arial" panose="020B0604020202020204" pitchFamily="34" charset="0"/>
              </a:rPr>
              <a:t> awr, mae gwrando medrus yn hanfodol. Mae staff medrus yn galluogi pobl i </a:t>
            </a:r>
            <a:r>
              <a:rPr lang="cy-GB" sz="2000" dirty="0">
                <a:solidFill>
                  <a:schemeClr val="tx1"/>
                </a:solidFill>
                <a:latin typeface="Arial" panose="020B0604020202020204" pitchFamily="34" charset="0"/>
                <a:cs typeface="Arial" panose="020B0604020202020204" pitchFamily="34" charset="0"/>
              </a:rPr>
              <a:t>egluro’r hyn sydd ar eu meddwl </a:t>
            </a:r>
            <a:r>
              <a:rPr lang="x-none" sz="2000" dirty="0">
                <a:solidFill>
                  <a:schemeClr val="tx1"/>
                </a:solidFill>
                <a:latin typeface="Arial" panose="020B0604020202020204" pitchFamily="34" charset="0"/>
                <a:cs typeface="Arial" panose="020B0604020202020204" pitchFamily="34" charset="0"/>
              </a:rPr>
              <a:t>a mynegi'r hyn sy'n bwysig iddyn</a:t>
            </a:r>
            <a:r>
              <a:rPr lang="cy-GB" sz="2000" dirty="0">
                <a:solidFill>
                  <a:schemeClr val="tx1"/>
                </a:solidFill>
                <a:latin typeface="Arial" panose="020B0604020202020204" pitchFamily="34" charset="0"/>
                <a:cs typeface="Arial" panose="020B0604020202020204" pitchFamily="34" charset="0"/>
              </a:rPr>
              <a:t> nhw</a:t>
            </a:r>
            <a:r>
              <a:rPr lang="x-none" sz="2000" dirty="0">
                <a:solidFill>
                  <a:schemeClr val="tx1"/>
                </a:solidFill>
                <a:latin typeface="Arial" panose="020B0604020202020204" pitchFamily="34" charset="0"/>
                <a:cs typeface="Arial" panose="020B0604020202020204" pitchFamily="34" charset="0"/>
              </a:rPr>
              <a:t>. Os ydym yn credu hyn, mae angen i ni greu amgylcheddau sy'n caniatáu i staff weithredu fel hyn. Rydyn ni ar ein hennill </a:t>
            </a:r>
            <a:r>
              <a:rPr lang="en-GB" sz="2000" b="1" dirty="0">
                <a:solidFill>
                  <a:schemeClr val="tx1"/>
                </a:solidFill>
                <a:latin typeface="Arial" panose="020B0604020202020204" pitchFamily="34" charset="0"/>
                <a:cs typeface="Arial" panose="020B0604020202020204" pitchFamily="34" charset="0"/>
              </a:rPr>
              <a:t>ac</a:t>
            </a:r>
            <a:r>
              <a:rPr lang="x-none" sz="2000" dirty="0">
                <a:solidFill>
                  <a:schemeClr val="tx1"/>
                </a:solidFill>
                <a:latin typeface="Arial" panose="020B0604020202020204" pitchFamily="34" charset="0"/>
                <a:cs typeface="Arial" panose="020B0604020202020204" pitchFamily="34" charset="0"/>
              </a:rPr>
              <a:t> mae'r unigolyn a'r teulu'n elwa</a:t>
            </a:r>
          </a:p>
          <a:p>
            <a:pPr>
              <a:lnSpc>
                <a:spcPct val="100000"/>
              </a:lnSpc>
              <a:spcBef>
                <a:spcPts val="0"/>
              </a:spcBef>
              <a:defRPr b="0" i="0"/>
            </a:pPr>
            <a:r>
              <a:rPr lang="x-none" sz="2000" dirty="0">
                <a:solidFill>
                  <a:schemeClr val="tx1"/>
                </a:solidFill>
                <a:latin typeface="Arial" panose="020B0604020202020204" pitchFamily="34" charset="0"/>
                <a:cs typeface="Arial" panose="020B0604020202020204" pitchFamily="34" charset="0"/>
              </a:rPr>
              <a:t> </a:t>
            </a:r>
          </a:p>
          <a:p>
            <a:pPr>
              <a:lnSpc>
                <a:spcPct val="100000"/>
              </a:lnSpc>
              <a:spcBef>
                <a:spcPts val="0"/>
              </a:spcBef>
              <a:defRPr b="0" i="0"/>
            </a:pPr>
            <a:r>
              <a:rPr lang="x-none" sz="2000" b="1" dirty="0">
                <a:solidFill>
                  <a:srgbClr val="CB863E"/>
                </a:solidFill>
                <a:latin typeface="Arial" panose="020B0604020202020204" pitchFamily="34" charset="0"/>
                <a:cs typeface="Arial" panose="020B0604020202020204" pitchFamily="34" charset="0"/>
              </a:rPr>
              <a:t>Myth:</a:t>
            </a:r>
            <a:r>
              <a:rPr lang="x-none" sz="2000" dirty="0">
                <a:solidFill>
                  <a:srgbClr val="CB863E"/>
                </a:solidFill>
                <a:latin typeface="Arial" panose="020B0604020202020204" pitchFamily="34" charset="0"/>
                <a:cs typeface="Arial" panose="020B0604020202020204" pitchFamily="34" charset="0"/>
              </a:rPr>
              <a:t> </a:t>
            </a:r>
            <a:r>
              <a:rPr lang="cy-GB" sz="2000" dirty="0">
                <a:solidFill>
                  <a:schemeClr val="tx1"/>
                </a:solidFill>
                <a:latin typeface="Arial" panose="020B0604020202020204" pitchFamily="34" charset="0"/>
                <a:cs typeface="Arial" panose="020B0604020202020204" pitchFamily="34" charset="0"/>
              </a:rPr>
              <a:t>Does dim </a:t>
            </a:r>
            <a:r>
              <a:rPr lang="x-none" sz="2000" dirty="0">
                <a:solidFill>
                  <a:schemeClr val="tx1"/>
                </a:solidFill>
                <a:latin typeface="Arial" panose="020B0604020202020204" pitchFamily="34" charset="0"/>
                <a:cs typeface="Arial" panose="020B0604020202020204" pitchFamily="34" charset="0"/>
              </a:rPr>
              <a:t>angen </a:t>
            </a:r>
            <a:r>
              <a:rPr lang="x-none" sz="2000" i="1" dirty="0">
                <a:solidFill>
                  <a:schemeClr val="tx1"/>
                </a:solidFill>
                <a:latin typeface="Arial" panose="020B0604020202020204" pitchFamily="34" charset="0"/>
                <a:cs typeface="Arial" panose="020B0604020202020204" pitchFamily="34" charset="0"/>
              </a:rPr>
              <a:t>cyfnod sylweddol hwy o amser</a:t>
            </a:r>
            <a:r>
              <a:rPr lang="x-none" sz="2000" dirty="0">
                <a:solidFill>
                  <a:schemeClr val="tx1"/>
                </a:solidFill>
                <a:latin typeface="Arial" panose="020B0604020202020204" pitchFamily="34" charset="0"/>
                <a:cs typeface="Arial" panose="020B0604020202020204" pitchFamily="34" charset="0"/>
              </a:rPr>
              <a:t> i gael sgwrs yn seiliedig ar rymuso / cryfderau gyda rhywun</a:t>
            </a:r>
            <a:r>
              <a:rPr lang="cy-GB" sz="2000" dirty="0">
                <a:solidFill>
                  <a:schemeClr val="tx1"/>
                </a:solidFill>
                <a:latin typeface="Arial" panose="020B0604020202020204" pitchFamily="34" charset="0"/>
                <a:cs typeface="Arial" panose="020B0604020202020204" pitchFamily="34" charset="0"/>
              </a:rPr>
              <a:t> o anghenraid</a:t>
            </a:r>
          </a:p>
          <a:p>
            <a:pPr>
              <a:lnSpc>
                <a:spcPct val="100000"/>
              </a:lnSpc>
              <a:spcBef>
                <a:spcPts val="0"/>
              </a:spcBef>
              <a:defRPr b="0" i="0"/>
            </a:pPr>
            <a:endParaRPr lang="x-none" sz="2000" dirty="0">
              <a:solidFill>
                <a:schemeClr val="tx1"/>
              </a:solidFill>
              <a:latin typeface="Arial" panose="020B0604020202020204" pitchFamily="34" charset="0"/>
              <a:cs typeface="Arial" panose="020B0604020202020204" pitchFamily="34" charset="0"/>
            </a:endParaRPr>
          </a:p>
          <a:p>
            <a:pPr>
              <a:lnSpc>
                <a:spcPct val="100000"/>
              </a:lnSpc>
              <a:spcBef>
                <a:spcPts val="0"/>
              </a:spcBef>
              <a:defRPr b="0" i="0"/>
            </a:pPr>
            <a:r>
              <a:rPr lang="x-none" sz="2000" dirty="0">
                <a:solidFill>
                  <a:schemeClr val="tx1"/>
                </a:solidFill>
                <a:latin typeface="Arial" panose="020B0604020202020204" pitchFamily="34" charset="0"/>
                <a:cs typeface="Arial" panose="020B0604020202020204" pitchFamily="34" charset="0"/>
              </a:rPr>
              <a:t>Mae wir yn dibynnu lle rydych chi'n dechrau!</a:t>
            </a:r>
          </a:p>
          <a:p>
            <a:endParaRPr lang="en-GB" dirty="0">
              <a:solidFill>
                <a:schemeClr val="tx1"/>
              </a:solidFill>
            </a:endParaRPr>
          </a:p>
        </p:txBody>
      </p:sp>
    </p:spTree>
    <p:extLst>
      <p:ext uri="{BB962C8B-B14F-4D97-AF65-F5344CB8AC3E}">
        <p14:creationId xmlns:p14="http://schemas.microsoft.com/office/powerpoint/2010/main" val="288202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49" y="365127"/>
            <a:ext cx="7023901" cy="1031283"/>
          </a:xfrm>
        </p:spPr>
        <p:txBody>
          <a:bodyPr>
            <a:normAutofit fontScale="90000"/>
          </a:bodyPr>
          <a:lstStyle/>
          <a:p>
            <a:r>
              <a:rPr lang="x-none" sz="3600" b="1" dirty="0">
                <a:solidFill>
                  <a:srgbClr val="CB863E"/>
                </a:solidFill>
                <a:latin typeface="Arial" panose="020B0604020202020204" pitchFamily="34" charset="0"/>
                <a:cs typeface="Arial" panose="020B0604020202020204" pitchFamily="34" charset="0"/>
              </a:rPr>
              <a:t>Gwrando, dangos empathi a myfyrio</a:t>
            </a:r>
            <a:br>
              <a:rPr lang="en-GB" dirty="0">
                <a:solidFill>
                  <a:srgbClr val="CB863E"/>
                </a:solidFill>
                <a:latin typeface="Arial" panose="020B0604020202020204" pitchFamily="34" charset="0"/>
                <a:cs typeface="Arial" panose="020B0604020202020204" pitchFamily="34" charset="0"/>
              </a:rPr>
            </a:br>
            <a:br>
              <a:rPr lang="en-GB" dirty="0">
                <a:solidFill>
                  <a:srgbClr val="CB863E"/>
                </a:solidFill>
                <a:latin typeface="Arial" panose="020B0604020202020204" pitchFamily="34" charset="0"/>
                <a:cs typeface="Arial" panose="020B0604020202020204" pitchFamily="34" charset="0"/>
              </a:rPr>
            </a:br>
            <a:endParaRPr lang="en-GB" dirty="0">
              <a:solidFill>
                <a:srgbClr val="CB863E"/>
              </a:solidFill>
            </a:endParaRPr>
          </a:p>
        </p:txBody>
      </p:sp>
      <p:sp>
        <p:nvSpPr>
          <p:cNvPr id="9" name="Text Placeholder 8"/>
          <p:cNvSpPr>
            <a:spLocks noGrp="1"/>
          </p:cNvSpPr>
          <p:nvPr>
            <p:ph type="body" sz="quarter" idx="12"/>
          </p:nvPr>
        </p:nvSpPr>
        <p:spPr>
          <a:xfrm>
            <a:off x="628650" y="1782147"/>
            <a:ext cx="7824885" cy="3633369"/>
          </a:xfrm>
        </p:spPr>
        <p:txBody>
          <a:bodyPr/>
          <a:lstStyle/>
          <a:p>
            <a:pPr marL="342900" indent="-342900">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Os dechreuwn y sgwrs gyda chyfres o gwestiynau, sut ydyn ni'n gwneud i bobl deimlo? </a:t>
            </a:r>
            <a:r>
              <a:rPr lang="en-GB" sz="2000" dirty="0">
                <a:solidFill>
                  <a:schemeClr val="tx1"/>
                </a:solidFill>
                <a:latin typeface="Arial" panose="020B0604020202020204" pitchFamily="34" charset="0"/>
                <a:cs typeface="Arial" panose="020B0604020202020204" pitchFamily="34" charset="0"/>
              </a:rPr>
              <a:t>Yn </a:t>
            </a:r>
            <a:r>
              <a:rPr lang="x-none" sz="2000" dirty="0">
                <a:solidFill>
                  <a:schemeClr val="tx1"/>
                </a:solidFill>
                <a:latin typeface="Arial" panose="020B0604020202020204" pitchFamily="34" charset="0"/>
                <a:cs typeface="Arial" panose="020B0604020202020204" pitchFamily="34" charset="0"/>
              </a:rPr>
              <a:t>ddryslyd, o dan bwysau, yn teimlo y gallen nhw fethu'r </a:t>
            </a:r>
            <a:r>
              <a:rPr lang="en-GB" sz="2000" dirty="0">
                <a:solidFill>
                  <a:schemeClr val="tx1"/>
                </a:solidFill>
                <a:latin typeface="Arial" panose="020B0604020202020204" pitchFamily="34" charset="0"/>
                <a:cs typeface="Arial" panose="020B0604020202020204" pitchFamily="34" charset="0"/>
              </a:rPr>
              <a:t>‘</a:t>
            </a:r>
            <a:r>
              <a:rPr lang="x-none" sz="2000" dirty="0">
                <a:solidFill>
                  <a:schemeClr val="tx1"/>
                </a:solidFill>
                <a:latin typeface="Arial" panose="020B0604020202020204" pitchFamily="34" charset="0"/>
                <a:cs typeface="Arial" panose="020B0604020202020204" pitchFamily="34" charset="0"/>
              </a:rPr>
              <a:t>asesiad</a:t>
            </a:r>
            <a:r>
              <a:rPr lang="en-GB" sz="2000" dirty="0">
                <a:solidFill>
                  <a:schemeClr val="tx1"/>
                </a:solidFill>
                <a:latin typeface="Arial" panose="020B0604020202020204" pitchFamily="34" charset="0"/>
                <a:cs typeface="Arial" panose="020B0604020202020204" pitchFamily="34" charset="0"/>
              </a:rPr>
              <a:t>’</a:t>
            </a:r>
            <a:r>
              <a:rPr lang="x-none" sz="2000" dirty="0">
                <a:solidFill>
                  <a:schemeClr val="tx1"/>
                </a:solidFill>
                <a:latin typeface="Arial" panose="020B0604020202020204" pitchFamily="34" charset="0"/>
                <a:cs typeface="Arial" panose="020B0604020202020204" pitchFamily="34" charset="0"/>
              </a:rPr>
              <a:t>, a bod yn rhaid iddyn</a:t>
            </a:r>
            <a:r>
              <a:rPr lang="cy-GB" sz="2000" dirty="0">
                <a:solidFill>
                  <a:schemeClr val="tx1"/>
                </a:solidFill>
                <a:latin typeface="Arial" panose="020B0604020202020204" pitchFamily="34" charset="0"/>
                <a:cs typeface="Arial" panose="020B0604020202020204" pitchFamily="34" charset="0"/>
              </a:rPr>
              <a:t> nhw</a:t>
            </a:r>
            <a:r>
              <a:rPr lang="x-none" sz="2000" dirty="0">
                <a:solidFill>
                  <a:schemeClr val="tx1"/>
                </a:solidFill>
                <a:latin typeface="Arial" panose="020B0604020202020204" pitchFamily="34" charset="0"/>
                <a:cs typeface="Arial" panose="020B0604020202020204" pitchFamily="34" charset="0"/>
              </a:rPr>
              <a:t> orliwio'r broblem er mwyn cael gwasanaeth</a:t>
            </a:r>
          </a:p>
          <a:p>
            <a:pPr>
              <a:buClr>
                <a:srgbClr val="F7AB64"/>
              </a:buClr>
            </a:pPr>
            <a:endParaRPr lang="en-GB" sz="2000" dirty="0">
              <a:solidFill>
                <a:schemeClr val="tx1"/>
              </a:solidFill>
              <a:latin typeface="Arial" panose="020B0604020202020204" pitchFamily="34" charset="0"/>
              <a:cs typeface="Arial" panose="020B0604020202020204" pitchFamily="34" charset="0"/>
            </a:endParaRPr>
          </a:p>
          <a:p>
            <a:pPr marL="342900" indent="-342900">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Os dechreuwn y sgwrs dim ond drwy </a:t>
            </a:r>
            <a:r>
              <a:rPr lang="x-none" sz="2000" b="1" dirty="0">
                <a:solidFill>
                  <a:schemeClr val="tx1"/>
                </a:solidFill>
                <a:latin typeface="Arial" panose="020B0604020202020204" pitchFamily="34" charset="0"/>
                <a:cs typeface="Arial" panose="020B0604020202020204" pitchFamily="34" charset="0"/>
              </a:rPr>
              <a:t>wrando</a:t>
            </a:r>
            <a:r>
              <a:rPr lang="x-none" sz="2000" dirty="0">
                <a:solidFill>
                  <a:schemeClr val="tx1"/>
                </a:solidFill>
                <a:latin typeface="Arial" panose="020B0604020202020204" pitchFamily="34" charset="0"/>
                <a:cs typeface="Arial" panose="020B0604020202020204" pitchFamily="34" charset="0"/>
              </a:rPr>
              <a:t> a </a:t>
            </a:r>
            <a:r>
              <a:rPr lang="x-none" sz="2000" b="1" dirty="0">
                <a:solidFill>
                  <a:schemeClr val="tx1"/>
                </a:solidFill>
                <a:latin typeface="Arial" panose="020B0604020202020204" pitchFamily="34" charset="0"/>
                <a:cs typeface="Arial" panose="020B0604020202020204" pitchFamily="34" charset="0"/>
              </a:rPr>
              <a:t>dangos empathi</a:t>
            </a:r>
            <a:r>
              <a:rPr lang="x-none" sz="2000" dirty="0">
                <a:solidFill>
                  <a:schemeClr val="tx1"/>
                </a:solidFill>
                <a:latin typeface="Arial" panose="020B0604020202020204" pitchFamily="34" charset="0"/>
                <a:cs typeface="Arial" panose="020B0604020202020204" pitchFamily="34" charset="0"/>
              </a:rPr>
              <a:t> a </a:t>
            </a:r>
            <a:r>
              <a:rPr lang="x-none" sz="2000" b="1" dirty="0">
                <a:solidFill>
                  <a:schemeClr val="tx1"/>
                </a:solidFill>
                <a:latin typeface="Arial" panose="020B0604020202020204" pitchFamily="34" charset="0"/>
                <a:cs typeface="Arial" panose="020B0604020202020204" pitchFamily="34" charset="0"/>
              </a:rPr>
              <a:t>myfyrio</a:t>
            </a:r>
            <a:r>
              <a:rPr lang="x-none" sz="2000" dirty="0">
                <a:solidFill>
                  <a:schemeClr val="tx1"/>
                </a:solidFill>
                <a:latin typeface="Arial" panose="020B0604020202020204" pitchFamily="34" charset="0"/>
                <a:cs typeface="Arial" panose="020B0604020202020204" pitchFamily="34" charset="0"/>
              </a:rPr>
              <a:t>, gallwn fynd law yn llaw â rhywun. Mae pobl yn gwerthfawrogi cael eu clywed ac yna gallem, er enghraifft, fynd ymlaen i ofyn os digwyddodd rhywbeth heddiw i'w hannog i godi'r ffôn  </a:t>
            </a:r>
          </a:p>
          <a:p>
            <a:endParaRPr lang="en-GB" dirty="0">
              <a:solidFill>
                <a:schemeClr val="tx1"/>
              </a:solidFill>
            </a:endParaRPr>
          </a:p>
        </p:txBody>
      </p:sp>
    </p:spTree>
    <p:extLst>
      <p:ext uri="{BB962C8B-B14F-4D97-AF65-F5344CB8AC3E}">
        <p14:creationId xmlns:p14="http://schemas.microsoft.com/office/powerpoint/2010/main" val="2094720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99670" y="1181873"/>
            <a:ext cx="6393587" cy="1031283"/>
          </a:xfrm>
        </p:spPr>
        <p:txBody>
          <a:bodyPr>
            <a:normAutofit/>
          </a:bodyPr>
          <a:lstStyle/>
          <a:p>
            <a:r>
              <a:rPr lang="x-none" sz="3200" b="1" dirty="0">
                <a:solidFill>
                  <a:srgbClr val="CB863E"/>
                </a:solidFill>
                <a:cs typeface="Arial"/>
              </a:rPr>
              <a:t>Y</a:t>
            </a:r>
            <a:r>
              <a:rPr lang="en-GB" sz="3200" b="1" dirty="0">
                <a:solidFill>
                  <a:srgbClr val="CB863E"/>
                </a:solidFill>
                <a:cs typeface="Arial"/>
              </a:rPr>
              <a:t>marfer</a:t>
            </a:r>
            <a:r>
              <a:rPr lang="x-none" sz="3200" b="1" dirty="0">
                <a:solidFill>
                  <a:srgbClr val="CB863E"/>
                </a:solidFill>
                <a:cs typeface="Arial"/>
              </a:rPr>
              <a:t>: Beth sy'n ein hysgogi?</a:t>
            </a:r>
            <a:endParaRPr lang="en-GB" sz="3200" dirty="0">
              <a:solidFill>
                <a:srgbClr val="CB863E"/>
              </a:solidFill>
            </a:endParaRPr>
          </a:p>
        </p:txBody>
      </p:sp>
      <p:sp>
        <p:nvSpPr>
          <p:cNvPr id="9" name="Text Placeholder 8"/>
          <p:cNvSpPr>
            <a:spLocks noGrp="1"/>
          </p:cNvSpPr>
          <p:nvPr>
            <p:ph type="body" sz="quarter" idx="12"/>
          </p:nvPr>
        </p:nvSpPr>
        <p:spPr>
          <a:xfrm>
            <a:off x="887766" y="2332137"/>
            <a:ext cx="6205491" cy="3071811"/>
          </a:xfrm>
        </p:spPr>
        <p:txBody>
          <a:bodyPr/>
          <a:lstStyle/>
          <a:p>
            <a:r>
              <a:rPr lang="x-none" sz="2400" dirty="0">
                <a:solidFill>
                  <a:schemeClr val="tx1"/>
                </a:solidFill>
                <a:latin typeface="Arial" panose="020B0604020202020204" pitchFamily="34" charset="0"/>
                <a:cs typeface="Arial" panose="020B0604020202020204" pitchFamily="34" charset="0"/>
              </a:rPr>
              <a:t>Beth allai fod yn ganlyniad </a:t>
            </a:r>
            <a:r>
              <a:rPr lang="cy-GB" sz="2400" dirty="0">
                <a:solidFill>
                  <a:schemeClr val="tx1"/>
                </a:solidFill>
                <a:latin typeface="Arial" panose="020B0604020202020204" pitchFamily="34" charset="0"/>
                <a:cs typeface="Arial" panose="020B0604020202020204" pitchFamily="34" charset="0"/>
              </a:rPr>
              <a:t>yn sgil p</a:t>
            </a:r>
            <a:r>
              <a:rPr lang="x-none" sz="2400" dirty="0">
                <a:solidFill>
                  <a:schemeClr val="tx1"/>
                </a:solidFill>
                <a:latin typeface="Arial" panose="020B0604020202020204" pitchFamily="34" charset="0"/>
                <a:cs typeface="Arial" panose="020B0604020202020204" pitchFamily="34" charset="0"/>
              </a:rPr>
              <a:t>arhau i gael ein hysgogi'n bennaf gan y syniad o feini prawf cymhwysedd ac asesiadau a arweinir gan wasanaeth fel sail i'n hymwneud â'r bobl sy'n dod atom am gymorth?</a:t>
            </a:r>
          </a:p>
          <a:p>
            <a:endParaRPr lang="en-GB" dirty="0">
              <a:solidFill>
                <a:schemeClr val="tx1"/>
              </a:solidFill>
            </a:endParaRPr>
          </a:p>
        </p:txBody>
      </p:sp>
    </p:spTree>
    <p:extLst>
      <p:ext uri="{BB962C8B-B14F-4D97-AF65-F5344CB8AC3E}">
        <p14:creationId xmlns:p14="http://schemas.microsoft.com/office/powerpoint/2010/main" val="1330910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B9FF0-ABE0-F249-89B0-746F466A556A}"/>
              </a:ext>
            </a:extLst>
          </p:cNvPr>
          <p:cNvSpPr>
            <a:spLocks noGrp="1"/>
          </p:cNvSpPr>
          <p:nvPr>
            <p:ph type="title"/>
          </p:nvPr>
        </p:nvSpPr>
        <p:spPr>
          <a:xfrm>
            <a:off x="0" y="1782147"/>
            <a:ext cx="9144000" cy="2380420"/>
          </a:xfrm>
        </p:spPr>
        <p:txBody>
          <a:bodyPr>
            <a:noAutofit/>
          </a:bodyPr>
          <a:lstStyle/>
          <a:p>
            <a:pPr algn="ctr" rtl="0" eaLnBrk="1" fontAlgn="base" hangingPunct="1"/>
            <a:r>
              <a:rPr lang="x-none" sz="6000" b="1" kern="1200">
                <a:solidFill>
                  <a:srgbClr val="CB863E"/>
                </a:solidFill>
                <a:effectLst/>
                <a:latin typeface="Arial" panose="020B0604020202020204" pitchFamily="34" charset="0"/>
                <a:ea typeface="+mn-ea"/>
                <a:cs typeface="Arial" panose="020B0604020202020204" pitchFamily="34" charset="0"/>
              </a:rPr>
              <a:t>Adran 2</a:t>
            </a:r>
            <a:r>
              <a:rPr lang="en-GB" sz="6000" b="1" kern="1200" dirty="0">
                <a:solidFill>
                  <a:srgbClr val="CB863E"/>
                </a:solidFill>
                <a:effectLst/>
                <a:latin typeface="Arial" panose="020B0604020202020204" pitchFamily="34" charset="0"/>
                <a:ea typeface="+mn-ea"/>
                <a:cs typeface="Arial" panose="020B0604020202020204" pitchFamily="34" charset="0"/>
              </a:rPr>
              <a:t>:</a:t>
            </a:r>
            <a:endParaRPr lang="en-GB" sz="6000" dirty="0">
              <a:effectLst/>
            </a:endParaRPr>
          </a:p>
          <a:p>
            <a:pPr algn="ctr" rtl="0" eaLnBrk="1" fontAlgn="base" hangingPunct="1"/>
            <a:r>
              <a:rPr lang="x-none" sz="6000" b="1" kern="1200">
                <a:solidFill>
                  <a:srgbClr val="CB863E"/>
                </a:solidFill>
                <a:effectLst/>
                <a:latin typeface="Arial" panose="020B0604020202020204" pitchFamily="34" charset="0"/>
                <a:ea typeface="+mn-ea"/>
                <a:cs typeface="Arial" panose="020B0604020202020204" pitchFamily="34" charset="0"/>
              </a:rPr>
              <a:t>Gweledigaeth ar gyfer y gwasanaeth</a:t>
            </a:r>
            <a:endParaRPr lang="en-GB" sz="6000" dirty="0">
              <a:effectLst/>
            </a:endParaRPr>
          </a:p>
        </p:txBody>
      </p:sp>
    </p:spTree>
    <p:extLst>
      <p:ext uri="{BB962C8B-B14F-4D97-AF65-F5344CB8AC3E}">
        <p14:creationId xmlns:p14="http://schemas.microsoft.com/office/powerpoint/2010/main" val="2593392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7253056" cy="1031283"/>
          </a:xfrm>
        </p:spPr>
        <p:txBody>
          <a:bodyPr>
            <a:normAutofit fontScale="90000"/>
          </a:bodyPr>
          <a:lstStyle/>
          <a:p>
            <a:r>
              <a:rPr lang="x-none" sz="3600" b="1" dirty="0">
                <a:solidFill>
                  <a:srgbClr val="CB863E"/>
                </a:solidFill>
                <a:cs typeface="Arial"/>
              </a:rPr>
              <a:t>Beth yw'r weledigaeth ar gyfer eich gwasanaeth IAA</a:t>
            </a:r>
            <a:r>
              <a:rPr lang="en-GB" sz="3600" b="1" dirty="0">
                <a:solidFill>
                  <a:srgbClr val="CB863E"/>
                </a:solidFill>
                <a:cs typeface="Arial"/>
              </a:rPr>
              <a:t>?</a:t>
            </a:r>
            <a:br>
              <a:rPr lang="x-none" b="1" dirty="0">
                <a:solidFill>
                  <a:srgbClr val="CB863E"/>
                </a:solidFill>
                <a:cs typeface="Arial"/>
              </a:rPr>
            </a:br>
            <a:br>
              <a:rPr lang="en-GB" b="1" dirty="0">
                <a:solidFill>
                  <a:srgbClr val="CB863E"/>
                </a:solidFill>
                <a:cs typeface="Arial"/>
              </a:rPr>
            </a:br>
            <a:endParaRPr lang="en-GB" dirty="0">
              <a:solidFill>
                <a:srgbClr val="CB863E"/>
              </a:solidFill>
            </a:endParaRPr>
          </a:p>
        </p:txBody>
      </p:sp>
      <p:sp>
        <p:nvSpPr>
          <p:cNvPr id="5" name="TextBox 4">
            <a:extLst>
              <a:ext uri="{FF2B5EF4-FFF2-40B4-BE49-F238E27FC236}">
                <a16:creationId xmlns:a16="http://schemas.microsoft.com/office/drawing/2014/main" id="{E822C133-1D29-8D4C-9BDC-FF3D23FD8DD1}"/>
              </a:ext>
            </a:extLst>
          </p:cNvPr>
          <p:cNvSpPr txBox="1"/>
          <p:nvPr/>
        </p:nvSpPr>
        <p:spPr>
          <a:xfrm>
            <a:off x="818843" y="1396410"/>
            <a:ext cx="3753157" cy="4407899"/>
          </a:xfrm>
          <a:prstGeom prst="rect">
            <a:avLst/>
          </a:prstGeom>
          <a:noFill/>
        </p:spPr>
        <p:txBody>
          <a:bodyPr vert="horz" wrap="square" lIns="91440" tIns="45720" rIns="91440" bIns="45720" rtlCol="0" anchor="t">
            <a:normAutofit/>
          </a:bodyPr>
          <a:lstStyle/>
          <a:p>
            <a:pPr marL="285750" indent="-285750">
              <a:buClr>
                <a:srgbClr val="F7AB64"/>
              </a:buClr>
              <a:buFont typeface="Arial" panose="020B0604020202020204" pitchFamily="34" charset="0"/>
              <a:buChar char="•"/>
            </a:pPr>
            <a:r>
              <a:rPr lang="en-US" sz="2000" dirty="0"/>
              <a:t>Ydych chi’n gwybod sut mae eich gwasanaeth IAA yn edrych neu sut dylai edrych?</a:t>
            </a:r>
          </a:p>
          <a:p>
            <a:pPr marL="285750" indent="-285750">
              <a:buClr>
                <a:srgbClr val="F7AB64"/>
              </a:buClr>
              <a:buFont typeface="Arial" panose="020B0604020202020204" pitchFamily="34" charset="0"/>
              <a:buChar char="•"/>
            </a:pPr>
            <a:r>
              <a:rPr lang="en-US" sz="2000" dirty="0"/>
              <a:t>A allwch ei ddisgrifio i gydweithwyr eraill?</a:t>
            </a:r>
          </a:p>
          <a:p>
            <a:pPr marL="285750" indent="-285750">
              <a:buClr>
                <a:srgbClr val="F7AB64"/>
              </a:buClr>
              <a:buFont typeface="Arial" panose="020B0604020202020204" pitchFamily="34" charset="0"/>
              <a:buChar char="•"/>
            </a:pPr>
            <a:r>
              <a:rPr lang="en-US" sz="2000" dirty="0"/>
              <a:t>Allwch chi ei ddisgrifio i’ch cwsmeriaid?</a:t>
            </a:r>
          </a:p>
          <a:p>
            <a:pPr marL="285750" indent="-285750">
              <a:buClr>
                <a:srgbClr val="F7AB64"/>
              </a:buClr>
              <a:buFont typeface="Arial" panose="020B0604020202020204" pitchFamily="34" charset="0"/>
              <a:buChar char="•"/>
            </a:pPr>
            <a:r>
              <a:rPr lang="en-US" sz="2000" dirty="0"/>
              <a:t>Ydy gweithwyr proffesiynol eraill yn gwybod beth rydych chi’n ceisio ei wneud?</a:t>
            </a:r>
          </a:p>
          <a:p>
            <a:pPr marL="285750" indent="-285750">
              <a:buClr>
                <a:srgbClr val="F7AB64"/>
              </a:buClr>
              <a:buFont typeface="Arial" panose="020B0604020202020204" pitchFamily="34" charset="0"/>
              <a:buChar char="•"/>
            </a:pPr>
            <a:r>
              <a:rPr lang="en-US" sz="2000" dirty="0"/>
              <a:t>Ydy gweithwyr proffesiynol eraill yn deall y rhan y mae angen iddyn nhw ei chwarae?</a:t>
            </a:r>
          </a:p>
        </p:txBody>
      </p:sp>
      <p:sp>
        <p:nvSpPr>
          <p:cNvPr id="2" name="TextBox 1">
            <a:extLst>
              <a:ext uri="{FF2B5EF4-FFF2-40B4-BE49-F238E27FC236}">
                <a16:creationId xmlns:a16="http://schemas.microsoft.com/office/drawing/2014/main" id="{B65D3EDD-9FEA-634E-A6B5-44E35134BEA2}"/>
              </a:ext>
            </a:extLst>
          </p:cNvPr>
          <p:cNvSpPr txBox="1"/>
          <p:nvPr/>
        </p:nvSpPr>
        <p:spPr>
          <a:xfrm>
            <a:off x="4746474" y="1396410"/>
            <a:ext cx="3578684" cy="4818860"/>
          </a:xfrm>
          <a:prstGeom prst="rect">
            <a:avLst/>
          </a:prstGeom>
          <a:noFill/>
        </p:spPr>
        <p:txBody>
          <a:bodyPr vert="horz" wrap="square" lIns="91440" tIns="45720" rIns="91440" bIns="45720" rtlCol="0" anchor="t">
            <a:normAutofit/>
          </a:bodyPr>
          <a:lstStyle/>
          <a:p>
            <a:pPr marL="285750" indent="-285750">
              <a:lnSpc>
                <a:spcPct val="110000"/>
              </a:lnSpc>
              <a:buClr>
                <a:srgbClr val="F7AB64"/>
              </a:buClr>
              <a:buFont typeface="Arial" panose="020B0604020202020204" pitchFamily="34" charset="0"/>
              <a:buChar char="•"/>
            </a:pPr>
            <a:r>
              <a:rPr lang="en-US" sz="2000" dirty="0"/>
              <a:t>Os ydyn nhw, sut rydych chi’n gwybod?</a:t>
            </a:r>
          </a:p>
          <a:p>
            <a:pPr marL="285750" indent="-285750">
              <a:lnSpc>
                <a:spcPct val="110000"/>
              </a:lnSpc>
              <a:buClr>
                <a:srgbClr val="F7AB64"/>
              </a:buClr>
              <a:buFont typeface="Arial" panose="020B0604020202020204" pitchFamily="34" charset="0"/>
              <a:buChar char="•"/>
            </a:pPr>
            <a:r>
              <a:rPr lang="en-US" sz="2000" dirty="0"/>
              <a:t>Os nad ydych chi, beth sydd angen digwydd fel eich bod chi’n gwybod?</a:t>
            </a:r>
          </a:p>
          <a:p>
            <a:pPr marL="285750" indent="-285750">
              <a:lnSpc>
                <a:spcPct val="110000"/>
              </a:lnSpc>
              <a:buClr>
                <a:srgbClr val="F7AB64"/>
              </a:buClr>
              <a:buFont typeface="Arial" panose="020B0604020202020204" pitchFamily="34" charset="0"/>
              <a:buChar char="•"/>
            </a:pPr>
            <a:r>
              <a:rPr lang="en-US" sz="2000" dirty="0"/>
              <a:t>Pam ydych chi’n gallu neu ddim yn gallu ei ddisgrifio? A beth sydd angen digwydd fel eich bod chi’n gallu ei ddisgrifio?</a:t>
            </a:r>
          </a:p>
          <a:p>
            <a:pPr marL="285750" indent="-285750">
              <a:lnSpc>
                <a:spcPct val="110000"/>
              </a:lnSpc>
              <a:buClr>
                <a:srgbClr val="F7AB64"/>
              </a:buClr>
              <a:buFont typeface="Arial" panose="020B0604020202020204" pitchFamily="34" charset="0"/>
              <a:buChar char="•"/>
            </a:pPr>
            <a:r>
              <a:rPr lang="en-US" sz="2000" dirty="0"/>
              <a:t>Os nad ydyn nhw, beth fyddai’n eu helpu i ddeall yn well?</a:t>
            </a:r>
          </a:p>
        </p:txBody>
      </p:sp>
    </p:spTree>
    <p:extLst>
      <p:ext uri="{BB962C8B-B14F-4D97-AF65-F5344CB8AC3E}">
        <p14:creationId xmlns:p14="http://schemas.microsoft.com/office/powerpoint/2010/main" val="3027476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49" y="365127"/>
            <a:ext cx="7201455" cy="1031283"/>
          </a:xfrm>
        </p:spPr>
        <p:txBody>
          <a:bodyPr>
            <a:normAutofit fontScale="90000"/>
          </a:bodyPr>
          <a:lstStyle/>
          <a:p>
            <a:pPr>
              <a:lnSpc>
                <a:spcPct val="100000"/>
              </a:lnSpc>
              <a:defRPr b="0" i="0"/>
            </a:pPr>
            <a:r>
              <a:rPr lang="x-none" sz="3600" b="1" dirty="0">
                <a:solidFill>
                  <a:srgbClr val="CB863E"/>
                </a:solidFill>
                <a:cs typeface="Arial"/>
              </a:rPr>
              <a:t>Y</a:t>
            </a:r>
            <a:r>
              <a:rPr lang="en-GB" sz="3600" b="1" dirty="0">
                <a:solidFill>
                  <a:srgbClr val="CB863E"/>
                </a:solidFill>
                <a:cs typeface="Arial"/>
              </a:rPr>
              <a:t>marfer</a:t>
            </a:r>
            <a:r>
              <a:rPr lang="x-none" sz="3600" b="1" dirty="0">
                <a:solidFill>
                  <a:srgbClr val="CB863E"/>
                </a:solidFill>
                <a:cs typeface="Arial"/>
              </a:rPr>
              <a:t>: Pwy sydd</a:t>
            </a:r>
            <a:br>
              <a:rPr lang="x-none" sz="3600" b="1" dirty="0">
                <a:solidFill>
                  <a:srgbClr val="CB863E"/>
                </a:solidFill>
                <a:cs typeface="Arial"/>
              </a:rPr>
            </a:br>
            <a:r>
              <a:rPr lang="x-none" sz="3600" b="1" dirty="0">
                <a:solidFill>
                  <a:srgbClr val="CB863E"/>
                </a:solidFill>
                <a:cs typeface="Arial"/>
              </a:rPr>
              <a:t>wedi'u heffeithio gan IAA?</a:t>
            </a:r>
            <a:br>
              <a:rPr lang="x-none" b="1" dirty="0">
                <a:solidFill>
                  <a:srgbClr val="CB863E"/>
                </a:solidFill>
                <a:cs typeface="Arial"/>
              </a:rPr>
            </a:br>
            <a:br>
              <a:rPr lang="en-GB" b="1" dirty="0">
                <a:solidFill>
                  <a:srgbClr val="CB863E"/>
                </a:solidFill>
                <a:cs typeface="Arial"/>
              </a:rPr>
            </a:br>
            <a:endParaRPr lang="en-GB" dirty="0">
              <a:solidFill>
                <a:srgbClr val="CB863E"/>
              </a:solidFill>
            </a:endParaRPr>
          </a:p>
        </p:txBody>
      </p:sp>
      <p:sp>
        <p:nvSpPr>
          <p:cNvPr id="9" name="Text Placeholder 8"/>
          <p:cNvSpPr>
            <a:spLocks noGrp="1"/>
          </p:cNvSpPr>
          <p:nvPr>
            <p:ph type="body" sz="quarter" idx="12"/>
          </p:nvPr>
        </p:nvSpPr>
        <p:spPr>
          <a:xfrm>
            <a:off x="628650" y="1782147"/>
            <a:ext cx="7824885" cy="1031283"/>
          </a:xfrm>
        </p:spPr>
        <p:txBody>
          <a:bodyPr/>
          <a:lstStyle/>
          <a:p>
            <a:pPr algn="ctr">
              <a:lnSpc>
                <a:spcPct val="100000"/>
              </a:lnSpc>
              <a:defRPr b="0" i="0"/>
            </a:pPr>
            <a:r>
              <a:rPr lang="x-none" sz="2000" b="1" dirty="0">
                <a:solidFill>
                  <a:srgbClr val="CB863E"/>
                </a:solidFill>
                <a:latin typeface="Arial" panose="020B0604020202020204" pitchFamily="34" charset="0"/>
                <a:cs typeface="Arial" panose="020B0604020202020204" pitchFamily="34" charset="0"/>
              </a:rPr>
              <a:t>Ar bwy y mae'r IAA yn effeithio?</a:t>
            </a:r>
            <a:br>
              <a:rPr lang="x-none" sz="2000" b="1" dirty="0">
                <a:solidFill>
                  <a:srgbClr val="CB863E"/>
                </a:solidFill>
                <a:latin typeface="Arial" panose="020B0604020202020204" pitchFamily="34" charset="0"/>
                <a:cs typeface="Arial" panose="020B0604020202020204" pitchFamily="34" charset="0"/>
              </a:rPr>
            </a:br>
            <a:r>
              <a:rPr lang="x-none" sz="2000" b="1" dirty="0">
                <a:solidFill>
                  <a:srgbClr val="CB863E"/>
                </a:solidFill>
                <a:latin typeface="Arial" panose="020B0604020202020204" pitchFamily="34" charset="0"/>
                <a:cs typeface="Arial" panose="020B0604020202020204" pitchFamily="34" charset="0"/>
              </a:rPr>
              <a:t>Sut gall effeithio ar bob rhanddeiliad?</a:t>
            </a:r>
          </a:p>
          <a:p>
            <a:endParaRPr lang="en-GB" dirty="0"/>
          </a:p>
        </p:txBody>
      </p:sp>
      <p:sp>
        <p:nvSpPr>
          <p:cNvPr id="5" name="TextBox 4">
            <a:extLst>
              <a:ext uri="{FF2B5EF4-FFF2-40B4-BE49-F238E27FC236}">
                <a16:creationId xmlns:a16="http://schemas.microsoft.com/office/drawing/2014/main" id="{3859433E-F025-BF4A-8AF4-841339D35D89}"/>
              </a:ext>
            </a:extLst>
          </p:cNvPr>
          <p:cNvSpPr txBox="1"/>
          <p:nvPr/>
        </p:nvSpPr>
        <p:spPr>
          <a:xfrm>
            <a:off x="628649" y="3120527"/>
            <a:ext cx="7975524" cy="1530947"/>
          </a:xfrm>
          <a:prstGeom prst="rect">
            <a:avLst/>
          </a:prstGeom>
          <a:noFill/>
        </p:spPr>
        <p:txBody>
          <a:bodyPr vert="horz" wrap="square" lIns="91440" tIns="45720" rIns="91440" bIns="45720" numCol="2" rtlCol="0" anchor="t">
            <a:noAutofit/>
          </a:bodyPr>
          <a:lstStyle/>
          <a:p>
            <a:pPr marL="285750" indent="-285750">
              <a:buClr>
                <a:srgbClr val="F7AB64"/>
              </a:buClr>
              <a:buFont typeface="Arial" panose="020B0604020202020204" pitchFamily="34" charset="0"/>
              <a:buChar char="•"/>
            </a:pPr>
            <a:r>
              <a:rPr lang="en-US" sz="2000" dirty="0"/>
              <a:t>Aelodau etholedig</a:t>
            </a:r>
          </a:p>
          <a:p>
            <a:pPr marL="285750" indent="-285750">
              <a:buClr>
                <a:srgbClr val="F7AB64"/>
              </a:buClr>
              <a:buFont typeface="Arial" panose="020B0604020202020204" pitchFamily="34" charset="0"/>
              <a:buChar char="•"/>
            </a:pPr>
            <a:r>
              <a:rPr lang="en-US" sz="2000" dirty="0"/>
              <a:t>Y cyhoedd</a:t>
            </a:r>
          </a:p>
          <a:p>
            <a:pPr marL="285750" indent="-285750">
              <a:buClr>
                <a:srgbClr val="F7AB64"/>
              </a:buClr>
              <a:buFont typeface="Arial" panose="020B0604020202020204" pitchFamily="34" charset="0"/>
              <a:buChar char="•"/>
            </a:pPr>
            <a:r>
              <a:rPr lang="en-US" sz="2000" dirty="0"/>
              <a:t>Adrannau ar draws cynghorau</a:t>
            </a:r>
          </a:p>
          <a:p>
            <a:pPr marL="285750" indent="-285750">
              <a:buClr>
                <a:srgbClr val="F7AB64"/>
              </a:buClr>
              <a:buFont typeface="Arial" panose="020B0604020202020204" pitchFamily="34" charset="0"/>
              <a:buChar char="•"/>
            </a:pPr>
            <a:r>
              <a:rPr lang="en-US" sz="2000" dirty="0"/>
              <a:t>Uwch reolwyr</a:t>
            </a:r>
          </a:p>
          <a:p>
            <a:pPr marL="285750" indent="-285750">
              <a:buClr>
                <a:srgbClr val="F7AB64"/>
              </a:buClr>
              <a:buFont typeface="Arial" panose="020B0604020202020204" pitchFamily="34" charset="0"/>
              <a:buChar char="•"/>
            </a:pPr>
            <a:r>
              <a:rPr lang="en-US" sz="2000" dirty="0"/>
              <a:t>Gwasanaethau cwsmeriaid</a:t>
            </a:r>
          </a:p>
          <a:p>
            <a:pPr marL="285750" indent="-285750">
              <a:buClr>
                <a:srgbClr val="F7AB64"/>
              </a:buClr>
              <a:buFont typeface="Arial" panose="020B0604020202020204" pitchFamily="34" charset="0"/>
              <a:buChar char="•"/>
            </a:pPr>
            <a:r>
              <a:rPr lang="en-US" sz="2000" dirty="0"/>
              <a:t>Timau asesu a gwaith cymdeithasol statudol</a:t>
            </a:r>
          </a:p>
          <a:p>
            <a:pPr marL="285750" indent="-285750">
              <a:buClr>
                <a:srgbClr val="F7AB64"/>
              </a:buClr>
              <a:buFont typeface="Arial" panose="020B0604020202020204" pitchFamily="34" charset="0"/>
              <a:buChar char="•"/>
            </a:pPr>
            <a:r>
              <a:rPr lang="en-US" sz="2000" dirty="0"/>
              <a:t>Partneriaid yn y trydydd sector</a:t>
            </a:r>
          </a:p>
          <a:p>
            <a:pPr marL="285750" indent="-285750">
              <a:buClr>
                <a:srgbClr val="F7AB64"/>
              </a:buClr>
              <a:buFont typeface="Arial" panose="020B0604020202020204" pitchFamily="34" charset="0"/>
              <a:buChar char="•"/>
            </a:pPr>
            <a:r>
              <a:rPr lang="en-US" sz="2000" dirty="0"/>
              <a:t>Gwasanaethau darparwyr</a:t>
            </a:r>
          </a:p>
          <a:p>
            <a:pPr marL="285750" indent="-285750">
              <a:buClr>
                <a:srgbClr val="F7AB64"/>
              </a:buClr>
              <a:buFont typeface="Arial" panose="020B0604020202020204" pitchFamily="34" charset="0"/>
              <a:buChar char="•"/>
            </a:pPr>
            <a:r>
              <a:rPr lang="en-US" sz="2000" dirty="0"/>
              <a:t>Partneriaid iechyd</a:t>
            </a:r>
          </a:p>
        </p:txBody>
      </p:sp>
    </p:spTree>
    <p:extLst>
      <p:ext uri="{BB962C8B-B14F-4D97-AF65-F5344CB8AC3E}">
        <p14:creationId xmlns:p14="http://schemas.microsoft.com/office/powerpoint/2010/main" val="3765825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254C0-FF2F-D840-BE5B-BBB323951ED4}"/>
              </a:ext>
            </a:extLst>
          </p:cNvPr>
          <p:cNvSpPr>
            <a:spLocks noGrp="1"/>
          </p:cNvSpPr>
          <p:nvPr>
            <p:ph type="title"/>
          </p:nvPr>
        </p:nvSpPr>
        <p:spPr>
          <a:xfrm>
            <a:off x="0" y="1782147"/>
            <a:ext cx="9144000" cy="2448659"/>
          </a:xfrm>
        </p:spPr>
        <p:txBody>
          <a:bodyPr>
            <a:noAutofit/>
          </a:bodyPr>
          <a:lstStyle/>
          <a:p>
            <a:pPr algn="ctr" rtl="0" eaLnBrk="1" fontAlgn="base" hangingPunct="1"/>
            <a:r>
              <a:rPr lang="x-none" sz="6000" b="1" i="0" kern="1200">
                <a:solidFill>
                  <a:srgbClr val="CB863E"/>
                </a:solidFill>
                <a:effectLst/>
                <a:latin typeface="Arial" panose="020B0604020202020204" pitchFamily="34" charset="0"/>
                <a:ea typeface="+mn-ea"/>
                <a:cs typeface="Arial" panose="020B0604020202020204" pitchFamily="34" charset="0"/>
              </a:rPr>
              <a:t>Adran 3</a:t>
            </a:r>
            <a:r>
              <a:rPr lang="en-GB" sz="6000" b="1" i="0" kern="1200" dirty="0">
                <a:solidFill>
                  <a:srgbClr val="CB863E"/>
                </a:solidFill>
                <a:effectLst/>
                <a:latin typeface="Arial" panose="020B0604020202020204" pitchFamily="34" charset="0"/>
                <a:ea typeface="+mn-ea"/>
                <a:cs typeface="Arial" panose="020B0604020202020204" pitchFamily="34" charset="0"/>
              </a:rPr>
              <a:t>:</a:t>
            </a:r>
            <a:r>
              <a:rPr lang="x-none" sz="6000" b="0" i="0" kern="1200">
                <a:solidFill>
                  <a:srgbClr val="CB863E"/>
                </a:solidFill>
                <a:effectLst/>
                <a:latin typeface="Arial" panose="020B0604020202020204" pitchFamily="34" charset="0"/>
                <a:ea typeface="+mn-ea"/>
                <a:cs typeface="Arial" panose="020B0604020202020204" pitchFamily="34" charset="0"/>
              </a:rPr>
              <a:t> </a:t>
            </a:r>
            <a:endParaRPr lang="en-GB" sz="6000" dirty="0">
              <a:effectLst/>
            </a:endParaRPr>
          </a:p>
          <a:p>
            <a:pPr algn="ctr" rtl="0" eaLnBrk="1" fontAlgn="base" hangingPunct="1"/>
            <a:r>
              <a:rPr lang="x-none" sz="6000" b="1" i="0" kern="1200">
                <a:solidFill>
                  <a:srgbClr val="CB863E"/>
                </a:solidFill>
                <a:effectLst/>
                <a:latin typeface="Arial" panose="020B0604020202020204" pitchFamily="34" charset="0"/>
                <a:ea typeface="+mn-ea"/>
                <a:cs typeface="Arial" panose="020B0604020202020204" pitchFamily="34" charset="0"/>
              </a:rPr>
              <a:t>Sgyrsiau sy'n canolbwyntio ar ganlyniadau</a:t>
            </a:r>
            <a:endParaRPr lang="en-GB" sz="6000" dirty="0">
              <a:effectLst/>
            </a:endParaRPr>
          </a:p>
          <a:p>
            <a:pPr algn="ctr"/>
            <a:endParaRPr lang="en-GB" sz="6000" dirty="0"/>
          </a:p>
        </p:txBody>
      </p:sp>
    </p:spTree>
    <p:extLst>
      <p:ext uri="{BB962C8B-B14F-4D97-AF65-F5344CB8AC3E}">
        <p14:creationId xmlns:p14="http://schemas.microsoft.com/office/powerpoint/2010/main" val="3511443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49" y="365127"/>
            <a:ext cx="7032779" cy="1031283"/>
          </a:xfrm>
        </p:spPr>
        <p:txBody>
          <a:bodyPr>
            <a:normAutofit fontScale="90000"/>
          </a:bodyPr>
          <a:lstStyle/>
          <a:p>
            <a:r>
              <a:rPr lang="x-none" sz="3600" b="1" dirty="0">
                <a:solidFill>
                  <a:srgbClr val="CB863E"/>
                </a:solidFill>
                <a:cs typeface="Arial"/>
              </a:rPr>
              <a:t>Dull sy'n seiliedig ar ganlyniadau</a:t>
            </a:r>
            <a:br>
              <a:rPr lang="x-none" b="1" dirty="0">
                <a:solidFill>
                  <a:srgbClr val="CB863E"/>
                </a:solidFill>
                <a:cs typeface="Arial"/>
              </a:rPr>
            </a:br>
            <a:endParaRPr lang="en-GB" dirty="0">
              <a:solidFill>
                <a:srgbClr val="CB863E"/>
              </a:solidFill>
            </a:endParaRPr>
          </a:p>
        </p:txBody>
      </p:sp>
      <p:sp>
        <p:nvSpPr>
          <p:cNvPr id="9" name="Text Placeholder 8"/>
          <p:cNvSpPr>
            <a:spLocks noGrp="1"/>
          </p:cNvSpPr>
          <p:nvPr>
            <p:ph type="body" sz="quarter" idx="12"/>
          </p:nvPr>
        </p:nvSpPr>
        <p:spPr>
          <a:xfrm>
            <a:off x="628650" y="1331650"/>
            <a:ext cx="7824885" cy="4083867"/>
          </a:xfrm>
        </p:spPr>
        <p:txBody>
          <a:bodyPr/>
          <a:lstStyle/>
          <a:p>
            <a:pPr>
              <a:defRPr b="0" i="0"/>
            </a:pPr>
            <a:r>
              <a:rPr lang="x-none" dirty="0">
                <a:solidFill>
                  <a:schemeClr val="tx1"/>
                </a:solidFill>
                <a:latin typeface="Arial" panose="020B0604020202020204" pitchFamily="34" charset="0"/>
                <a:cs typeface="Arial" panose="020B0604020202020204" pitchFamily="34" charset="0"/>
              </a:rPr>
              <a:t>Mae dull gweithredu sy'n seiliedig ar ganlyniadau yn seiliedig ar yr egwyddorion hyn: </a:t>
            </a:r>
          </a:p>
          <a:p>
            <a:pPr marL="285750" indent="-285750">
              <a:buClr>
                <a:srgbClr val="F7AB64"/>
              </a:buClr>
              <a:buFont typeface="Arial" panose="020B0604020202020204" pitchFamily="34" charset="0"/>
              <a:buChar char="•"/>
              <a:defRPr b="0" i="0"/>
            </a:pPr>
            <a:r>
              <a:rPr lang="en-GB" dirty="0">
                <a:solidFill>
                  <a:schemeClr val="tx1"/>
                </a:solidFill>
                <a:latin typeface="Arial" panose="020B0604020202020204" pitchFamily="34" charset="0"/>
                <a:cs typeface="Arial" panose="020B0604020202020204" pitchFamily="34" charset="0"/>
              </a:rPr>
              <a:t>m</a:t>
            </a:r>
            <a:r>
              <a:rPr lang="x-none" dirty="0">
                <a:solidFill>
                  <a:schemeClr val="tx1"/>
                </a:solidFill>
                <a:latin typeface="Arial" panose="020B0604020202020204" pitchFamily="34" charset="0"/>
                <a:cs typeface="Arial" panose="020B0604020202020204" pitchFamily="34" charset="0"/>
              </a:rPr>
              <a:t>ae pobl yn arbenigwyr ar eu bywydau eu hunain </a:t>
            </a:r>
          </a:p>
          <a:p>
            <a:pPr marL="285750" indent="-285750">
              <a:buClr>
                <a:srgbClr val="F7AB64"/>
              </a:buClr>
              <a:buFont typeface="Arial" panose="020B0604020202020204" pitchFamily="34" charset="0"/>
              <a:buChar char="•"/>
              <a:defRPr b="0" i="0"/>
            </a:pPr>
            <a:r>
              <a:rPr lang="en-GB" dirty="0">
                <a:solidFill>
                  <a:schemeClr val="tx1"/>
                </a:solidFill>
                <a:latin typeface="Arial" panose="020B0604020202020204" pitchFamily="34" charset="0"/>
                <a:cs typeface="Arial" panose="020B0604020202020204" pitchFamily="34" charset="0"/>
              </a:rPr>
              <a:t>n</a:t>
            </a:r>
            <a:r>
              <a:rPr lang="x-none" dirty="0">
                <a:solidFill>
                  <a:schemeClr val="tx1"/>
                </a:solidFill>
                <a:latin typeface="Arial" panose="020B0604020202020204" pitchFamily="34" charset="0"/>
                <a:cs typeface="Arial" panose="020B0604020202020204" pitchFamily="34" charset="0"/>
              </a:rPr>
              <a:t>hw sydd yn y sefyllfa orau i ddweud wrthych chi beth sy'n bwysig iddyn</a:t>
            </a:r>
            <a:r>
              <a:rPr lang="cy-GB" dirty="0">
                <a:solidFill>
                  <a:schemeClr val="tx1"/>
                </a:solidFill>
                <a:latin typeface="Arial" panose="020B0604020202020204" pitchFamily="34" charset="0"/>
                <a:cs typeface="Arial" panose="020B0604020202020204" pitchFamily="34" charset="0"/>
              </a:rPr>
              <a:t> nhw </a:t>
            </a:r>
            <a:r>
              <a:rPr lang="x-none" dirty="0">
                <a:solidFill>
                  <a:schemeClr val="tx1"/>
                </a:solidFill>
                <a:latin typeface="Arial" panose="020B0604020202020204" pitchFamily="34" charset="0"/>
                <a:cs typeface="Arial" panose="020B0604020202020204" pitchFamily="34" charset="0"/>
              </a:rPr>
              <a:t>a beth sy'n rhoi ymdeimlad o lesiant iddyn nhw</a:t>
            </a:r>
          </a:p>
          <a:p>
            <a:pPr marL="285750" indent="-285750">
              <a:buClr>
                <a:srgbClr val="F7AB64"/>
              </a:buClr>
              <a:buFont typeface="Arial" panose="020B0604020202020204" pitchFamily="34" charset="0"/>
              <a:buChar char="•"/>
              <a:defRPr b="0" i="0"/>
            </a:pPr>
            <a:r>
              <a:rPr lang="en-GB" dirty="0">
                <a:solidFill>
                  <a:schemeClr val="tx1"/>
                </a:solidFill>
                <a:latin typeface="Arial" panose="020B0604020202020204" pitchFamily="34" charset="0"/>
                <a:cs typeface="Arial" panose="020B0604020202020204" pitchFamily="34" charset="0"/>
              </a:rPr>
              <a:t>m</a:t>
            </a:r>
            <a:r>
              <a:rPr lang="x-none" dirty="0">
                <a:solidFill>
                  <a:schemeClr val="tx1"/>
                </a:solidFill>
                <a:latin typeface="Arial" panose="020B0604020202020204" pitchFamily="34" charset="0"/>
                <a:cs typeface="Arial" panose="020B0604020202020204" pitchFamily="34" charset="0"/>
              </a:rPr>
              <a:t>ae pobl am wneud y pethau sydd bwysicaf iddyn nhw, yn eu ffordd eu hunain </a:t>
            </a:r>
          </a:p>
          <a:p>
            <a:pPr marL="285750" indent="-285750">
              <a:buClr>
                <a:srgbClr val="F7AB64"/>
              </a:buClr>
              <a:buFont typeface="Arial" panose="020B0604020202020204" pitchFamily="34" charset="0"/>
              <a:buChar char="•"/>
              <a:defRPr b="0" i="0"/>
            </a:pPr>
            <a:r>
              <a:rPr lang="en-GB" dirty="0">
                <a:solidFill>
                  <a:schemeClr val="tx1"/>
                </a:solidFill>
                <a:latin typeface="Arial" panose="020B0604020202020204" pitchFamily="34" charset="0"/>
                <a:cs typeface="Arial" panose="020B0604020202020204" pitchFamily="34" charset="0"/>
              </a:rPr>
              <a:t>m</a:t>
            </a:r>
            <a:r>
              <a:rPr lang="x-none" dirty="0">
                <a:solidFill>
                  <a:schemeClr val="tx1"/>
                </a:solidFill>
                <a:latin typeface="Arial" panose="020B0604020202020204" pitchFamily="34" charset="0"/>
                <a:cs typeface="Arial" panose="020B0604020202020204" pitchFamily="34" charset="0"/>
              </a:rPr>
              <a:t>ae cryfderau pobl yn bwysig ac mae angen eu cydnabod </a:t>
            </a:r>
          </a:p>
          <a:p>
            <a:pPr marL="285750" indent="-285750">
              <a:buClr>
                <a:srgbClr val="F7AB64"/>
              </a:buClr>
              <a:buFont typeface="Arial" panose="020B0604020202020204" pitchFamily="34" charset="0"/>
              <a:buChar char="•"/>
              <a:defRPr b="0" i="0"/>
            </a:pPr>
            <a:r>
              <a:rPr lang="en-GB" dirty="0">
                <a:solidFill>
                  <a:schemeClr val="tx1"/>
                </a:solidFill>
                <a:latin typeface="Arial" panose="020B0604020202020204" pitchFamily="34" charset="0"/>
                <a:cs typeface="Arial" panose="020B0604020202020204" pitchFamily="34" charset="0"/>
              </a:rPr>
              <a:t>r</a:t>
            </a:r>
            <a:r>
              <a:rPr lang="x-none" dirty="0">
                <a:solidFill>
                  <a:schemeClr val="tx1"/>
                </a:solidFill>
                <a:latin typeface="Arial" panose="020B0604020202020204" pitchFamily="34" charset="0"/>
                <a:cs typeface="Arial" panose="020B0604020202020204" pitchFamily="34" charset="0"/>
              </a:rPr>
              <a:t>ydyn ni'n dechrau drwy nodi'r hyn y mae'r person am ei gyflawni a</a:t>
            </a:r>
            <a:r>
              <a:rPr lang="cy-GB" dirty="0">
                <a:solidFill>
                  <a:schemeClr val="tx1"/>
                </a:solidFill>
                <a:latin typeface="Arial" panose="020B0604020202020204" pitchFamily="34" charset="0"/>
                <a:cs typeface="Arial" panose="020B0604020202020204" pitchFamily="34" charset="0"/>
              </a:rPr>
              <a:t>c yn </a:t>
            </a:r>
            <a:r>
              <a:rPr lang="x-none" dirty="0">
                <a:solidFill>
                  <a:schemeClr val="tx1"/>
                </a:solidFill>
                <a:latin typeface="Arial" panose="020B0604020202020204" pitchFamily="34" charset="0"/>
                <a:cs typeface="Arial" panose="020B0604020202020204" pitchFamily="34" charset="0"/>
              </a:rPr>
              <a:t>gweithio gyda nhw i nodi sut gellir gwneud hyn </a:t>
            </a:r>
          </a:p>
          <a:p>
            <a:pPr marL="285750" indent="-285750">
              <a:buClr>
                <a:srgbClr val="F7AB64"/>
              </a:buClr>
              <a:buFont typeface="Arial" panose="020B0604020202020204" pitchFamily="34" charset="0"/>
              <a:buChar char="•"/>
              <a:defRPr b="0" i="0"/>
            </a:pPr>
            <a:r>
              <a:rPr lang="en-GB" dirty="0">
                <a:solidFill>
                  <a:schemeClr val="tx1"/>
                </a:solidFill>
                <a:latin typeface="Arial" panose="020B0604020202020204" pitchFamily="34" charset="0"/>
                <a:cs typeface="Arial" panose="020B0604020202020204" pitchFamily="34" charset="0"/>
              </a:rPr>
              <a:t>g</a:t>
            </a:r>
            <a:r>
              <a:rPr lang="x-none" dirty="0">
                <a:solidFill>
                  <a:schemeClr val="tx1"/>
                </a:solidFill>
                <a:latin typeface="Arial" panose="020B0604020202020204" pitchFamily="34" charset="0"/>
                <a:cs typeface="Arial" panose="020B0604020202020204" pitchFamily="34" charset="0"/>
              </a:rPr>
              <a:t>all teulu, </a:t>
            </a:r>
            <a:r>
              <a:rPr lang="cy-GB" dirty="0">
                <a:solidFill>
                  <a:schemeClr val="tx1"/>
                </a:solidFill>
                <a:latin typeface="Arial" panose="020B0604020202020204" pitchFamily="34" charset="0"/>
                <a:cs typeface="Arial" panose="020B0604020202020204" pitchFamily="34" charset="0"/>
              </a:rPr>
              <a:t>gofalwyr </a:t>
            </a:r>
            <a:r>
              <a:rPr lang="x-none" dirty="0">
                <a:solidFill>
                  <a:schemeClr val="tx1"/>
                </a:solidFill>
                <a:latin typeface="Arial" panose="020B0604020202020204" pitchFamily="34" charset="0"/>
                <a:cs typeface="Arial" panose="020B0604020202020204" pitchFamily="34" charset="0"/>
              </a:rPr>
              <a:t>a chymuned leol yr unigolyn gyfrannu at y cynllun hwn hefyd </a:t>
            </a:r>
          </a:p>
          <a:p>
            <a:endParaRPr lang="en-GB" dirty="0">
              <a:solidFill>
                <a:schemeClr val="tx1"/>
              </a:solidFill>
            </a:endParaRPr>
          </a:p>
        </p:txBody>
      </p:sp>
      <p:sp>
        <p:nvSpPr>
          <p:cNvPr id="3" name="Rectangle: Rounded Corners 2">
            <a:extLst>
              <a:ext uri="{FF2B5EF4-FFF2-40B4-BE49-F238E27FC236}">
                <a16:creationId xmlns:a16="http://schemas.microsoft.com/office/drawing/2014/main" id="{41397E41-39DC-468E-89FB-D5575E34DC1F}"/>
              </a:ext>
            </a:extLst>
          </p:cNvPr>
          <p:cNvSpPr/>
          <p:nvPr/>
        </p:nvSpPr>
        <p:spPr>
          <a:xfrm>
            <a:off x="980501" y="5179318"/>
            <a:ext cx="6874525" cy="736740"/>
          </a:xfrm>
          <a:prstGeom prst="roundRect">
            <a:avLst/>
          </a:prstGeom>
          <a:solidFill>
            <a:srgbClr val="CC86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Mae sgyrsiau ystyrlon yn ganolog i ddeall canlyniadau person</a:t>
            </a:r>
          </a:p>
        </p:txBody>
      </p:sp>
    </p:spTree>
    <p:extLst>
      <p:ext uri="{BB962C8B-B14F-4D97-AF65-F5344CB8AC3E}">
        <p14:creationId xmlns:p14="http://schemas.microsoft.com/office/powerpoint/2010/main" val="2392673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a:bodyPr>
          <a:lstStyle/>
          <a:p>
            <a:r>
              <a:rPr lang="x-none" sz="3200" b="1" dirty="0">
                <a:solidFill>
                  <a:srgbClr val="CC863E"/>
                </a:solidFill>
                <a:cs typeface="Arial"/>
              </a:rPr>
              <a:t>Beth yw canlyniad personol?</a:t>
            </a:r>
            <a:br>
              <a:rPr lang="x-none" sz="3200" b="1" dirty="0">
                <a:solidFill>
                  <a:srgbClr val="CC863E"/>
                </a:solidFill>
                <a:cs typeface="Arial"/>
              </a:rPr>
            </a:br>
            <a:endParaRPr lang="en-GB" sz="3200" dirty="0">
              <a:solidFill>
                <a:srgbClr val="CC863E"/>
              </a:solidFill>
            </a:endParaRPr>
          </a:p>
        </p:txBody>
      </p:sp>
      <p:sp>
        <p:nvSpPr>
          <p:cNvPr id="9" name="Text Placeholder 8"/>
          <p:cNvSpPr>
            <a:spLocks noGrp="1"/>
          </p:cNvSpPr>
          <p:nvPr>
            <p:ph type="body" sz="quarter" idx="12"/>
          </p:nvPr>
        </p:nvSpPr>
        <p:spPr>
          <a:xfrm>
            <a:off x="628650" y="1782147"/>
            <a:ext cx="7824885" cy="3633369"/>
          </a:xfrm>
        </p:spPr>
        <p:txBody>
          <a:bodyPr>
            <a:normAutofit lnSpcReduction="10000"/>
          </a:bodyPr>
          <a:lstStyle/>
          <a:p>
            <a:pPr lvl="0">
              <a:lnSpc>
                <a:spcPct val="100000"/>
              </a:lnSpc>
              <a:spcBef>
                <a:spcPct val="0"/>
              </a:spcBef>
              <a:buClrTx/>
              <a:defRPr b="0" i="0"/>
            </a:pPr>
            <a:r>
              <a:rPr lang="x-none" sz="2000" dirty="0">
                <a:solidFill>
                  <a:schemeClr val="tx1"/>
                </a:solidFill>
                <a:latin typeface="Arial" panose="020B0604020202020204" pitchFamily="34" charset="0"/>
                <a:cs typeface="Arial" panose="020B0604020202020204" pitchFamily="34" charset="0"/>
              </a:rPr>
              <a:t>Canlyniad personol yw'r darlun y mae'r person yn ei greu o'r hyn y mae am ei gyflawni, sut mae am deimlo neu sut fywyd yr hoffai ei gael</a:t>
            </a:r>
          </a:p>
          <a:p>
            <a:pPr lvl="0">
              <a:lnSpc>
                <a:spcPct val="100000"/>
              </a:lnSpc>
              <a:spcBef>
                <a:spcPct val="0"/>
              </a:spcBef>
              <a:buClrTx/>
              <a:defRPr/>
            </a:pPr>
            <a:endParaRPr lang="en-GB" sz="2000" dirty="0">
              <a:solidFill>
                <a:schemeClr val="tx1"/>
              </a:solidFill>
              <a:latin typeface="Arial" panose="020B0604020202020204" pitchFamily="34" charset="0"/>
              <a:cs typeface="Arial" panose="020B0604020202020204" pitchFamily="34" charset="0"/>
            </a:endParaRPr>
          </a:p>
          <a:p>
            <a:pPr lvl="0">
              <a:lnSpc>
                <a:spcPct val="100000"/>
              </a:lnSpc>
              <a:spcBef>
                <a:spcPct val="0"/>
              </a:spcBef>
              <a:buClrTx/>
              <a:defRPr/>
            </a:pPr>
            <a:endParaRPr lang="en-GB" sz="2000" dirty="0">
              <a:solidFill>
                <a:schemeClr val="tx1"/>
              </a:solidFill>
              <a:latin typeface="Arial" panose="020B0604020202020204" pitchFamily="34" charset="0"/>
              <a:cs typeface="Arial" panose="020B0604020202020204" pitchFamily="34" charset="0"/>
            </a:endParaRPr>
          </a:p>
          <a:p>
            <a:pPr lvl="0">
              <a:lnSpc>
                <a:spcPct val="100000"/>
              </a:lnSpc>
              <a:spcBef>
                <a:spcPct val="0"/>
              </a:spcBef>
              <a:buClrTx/>
              <a:defRPr b="0" i="0"/>
            </a:pPr>
            <a:r>
              <a:rPr lang="x-none" sz="2000" dirty="0">
                <a:solidFill>
                  <a:schemeClr val="tx1"/>
                </a:solidFill>
                <a:latin typeface="Arial" panose="020B0604020202020204" pitchFamily="34" charset="0"/>
                <a:cs typeface="Arial" panose="020B0604020202020204" pitchFamily="34" charset="0"/>
              </a:rPr>
              <a:t>Mae ymdeimlad o les</a:t>
            </a:r>
            <a:r>
              <a:rPr lang="en-GB" sz="2000" dirty="0">
                <a:solidFill>
                  <a:schemeClr val="tx1"/>
                </a:solidFill>
                <a:latin typeface="Arial" panose="020B0604020202020204" pitchFamily="34" charset="0"/>
                <a:cs typeface="Arial" panose="020B0604020202020204" pitchFamily="34" charset="0"/>
              </a:rPr>
              <a:t>iant</a:t>
            </a:r>
            <a:r>
              <a:rPr lang="x-none" sz="2000" dirty="0">
                <a:solidFill>
                  <a:schemeClr val="tx1"/>
                </a:solidFill>
                <a:latin typeface="Arial" panose="020B0604020202020204" pitchFamily="34" charset="0"/>
                <a:cs typeface="Arial" panose="020B0604020202020204" pitchFamily="34" charset="0"/>
              </a:rPr>
              <a:t> yn dod o bethau fel: </a:t>
            </a:r>
          </a:p>
          <a:p>
            <a:pPr marL="285750" lvl="0" indent="-285750">
              <a:lnSpc>
                <a:spcPct val="100000"/>
              </a:lnSpc>
              <a:spcBef>
                <a:spcPct val="0"/>
              </a:spcBef>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perthynas â phobl </a:t>
            </a:r>
          </a:p>
          <a:p>
            <a:pPr marL="285750" lvl="0" indent="-285750">
              <a:lnSpc>
                <a:spcPct val="100000"/>
              </a:lnSpc>
              <a:spcBef>
                <a:spcPct val="0"/>
              </a:spcBef>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teimlo eich bod yn cael eich caru </a:t>
            </a:r>
          </a:p>
          <a:p>
            <a:pPr marL="285750" lvl="0" indent="-285750">
              <a:lnSpc>
                <a:spcPct val="100000"/>
              </a:lnSpc>
              <a:spcBef>
                <a:spcPct val="0"/>
              </a:spcBef>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cael eich parchu </a:t>
            </a:r>
          </a:p>
          <a:p>
            <a:pPr marL="285750" lvl="0" indent="-285750">
              <a:lnSpc>
                <a:spcPct val="100000"/>
              </a:lnSpc>
              <a:spcBef>
                <a:spcPct val="0"/>
              </a:spcBef>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meddu ar ymdeimlad o bwrpas </a:t>
            </a:r>
          </a:p>
          <a:p>
            <a:pPr marL="285750" lvl="0" indent="-285750">
              <a:lnSpc>
                <a:spcPct val="100000"/>
              </a:lnSpc>
              <a:spcBef>
                <a:spcPct val="0"/>
              </a:spcBef>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gwneud cyfraniad defnyddiol </a:t>
            </a:r>
          </a:p>
          <a:p>
            <a:pPr marL="285750" lvl="0" indent="-285750">
              <a:lnSpc>
                <a:spcPct val="100000"/>
              </a:lnSpc>
              <a:spcBef>
                <a:spcPct val="0"/>
              </a:spcBef>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y pethau bychain... sy'n gwneud i fywyd deimlo'n werth chweil</a:t>
            </a:r>
          </a:p>
          <a:p>
            <a:endParaRPr lang="en-GB" sz="2000" dirty="0">
              <a:solidFill>
                <a:schemeClr val="tx1"/>
              </a:solidFill>
            </a:endParaRPr>
          </a:p>
        </p:txBody>
      </p:sp>
    </p:spTree>
    <p:extLst>
      <p:ext uri="{BB962C8B-B14F-4D97-AF65-F5344CB8AC3E}">
        <p14:creationId xmlns:p14="http://schemas.microsoft.com/office/powerpoint/2010/main" val="2734665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a:bodyPr>
          <a:lstStyle/>
          <a:p>
            <a:r>
              <a:rPr lang="en-GB" sz="3200" b="1" dirty="0">
                <a:solidFill>
                  <a:srgbClr val="CC863E"/>
                </a:solidFill>
              </a:rPr>
              <a:t>Mynegai </a:t>
            </a:r>
          </a:p>
        </p:txBody>
      </p:sp>
      <p:sp>
        <p:nvSpPr>
          <p:cNvPr id="9" name="Text Placeholder 8"/>
          <p:cNvSpPr>
            <a:spLocks noGrp="1"/>
          </p:cNvSpPr>
          <p:nvPr>
            <p:ph type="body" sz="quarter" idx="12"/>
          </p:nvPr>
        </p:nvSpPr>
        <p:spPr>
          <a:xfrm>
            <a:off x="628650" y="1782147"/>
            <a:ext cx="7824885" cy="3633369"/>
          </a:xfrm>
        </p:spPr>
        <p:txBody>
          <a:bodyPr>
            <a:noAutofit/>
          </a:bodyPr>
          <a:lstStyle/>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400" dirty="0">
                <a:solidFill>
                  <a:schemeClr val="tx1"/>
                </a:solidFill>
                <a:latin typeface="Arial" panose="020B0604020202020204" pitchFamily="34" charset="0"/>
                <a:cs typeface="Arial" panose="020B0604020202020204" pitchFamily="34" charset="0"/>
              </a:rPr>
              <a:t>Nod ac amcanion</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400" dirty="0">
                <a:solidFill>
                  <a:schemeClr val="tx1"/>
                </a:solidFill>
                <a:latin typeface="Arial" panose="020B0604020202020204" pitchFamily="34" charset="0"/>
                <a:cs typeface="Arial" panose="020B0604020202020204" pitchFamily="34" charset="0"/>
              </a:rPr>
              <a:t>Amgylchedd dysgu</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400" dirty="0">
                <a:solidFill>
                  <a:schemeClr val="tx1"/>
                </a:solidFill>
                <a:latin typeface="Arial" panose="020B0604020202020204" pitchFamily="34" charset="0"/>
                <a:cs typeface="Arial" panose="020B0604020202020204" pitchFamily="34" charset="0"/>
              </a:rPr>
              <a:t>Cyflwyniad i’r adnoddau</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400" dirty="0">
                <a:solidFill>
                  <a:schemeClr val="tx1"/>
                </a:solidFill>
                <a:latin typeface="Arial" panose="020B0604020202020204" pitchFamily="34" charset="0"/>
                <a:cs typeface="Arial" panose="020B0604020202020204" pitchFamily="34" charset="0"/>
              </a:rPr>
              <a:t>Adran 1 – Ein profiad ein hunain</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400" dirty="0">
                <a:solidFill>
                  <a:schemeClr val="tx1"/>
                </a:solidFill>
                <a:latin typeface="Arial" panose="020B0604020202020204" pitchFamily="34" charset="0"/>
                <a:cs typeface="Arial" panose="020B0604020202020204" pitchFamily="34" charset="0"/>
              </a:rPr>
              <a:t>Adran 2 – Gweledigaeth ar gyfer y gwasanaeth</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400" dirty="0">
                <a:solidFill>
                  <a:schemeClr val="tx1"/>
                </a:solidFill>
                <a:latin typeface="Arial" panose="020B0604020202020204" pitchFamily="34" charset="0"/>
                <a:cs typeface="Arial" panose="020B0604020202020204" pitchFamily="34" charset="0"/>
              </a:rPr>
              <a:t>Adran 3 – Sgyrsiau sy’n canolbwyntio ar ganlyniadau</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400" dirty="0">
                <a:solidFill>
                  <a:schemeClr val="tx1"/>
                </a:solidFill>
                <a:latin typeface="Arial" panose="020B0604020202020204" pitchFamily="34" charset="0"/>
                <a:cs typeface="Arial" panose="020B0604020202020204" pitchFamily="34" charset="0"/>
              </a:rPr>
              <a:t>Adran 4 – Gwell sgyrsiau</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400" dirty="0">
                <a:solidFill>
                  <a:schemeClr val="tx1"/>
                </a:solidFill>
                <a:latin typeface="Arial" panose="020B0604020202020204" pitchFamily="34" charset="0"/>
                <a:cs typeface="Arial" panose="020B0604020202020204" pitchFamily="34" charset="0"/>
              </a:rPr>
              <a:t>Adran 5 – Cynaliadwyedd</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400" dirty="0">
                <a:solidFill>
                  <a:schemeClr val="tx1"/>
                </a:solidFill>
                <a:latin typeface="Arial" panose="020B0604020202020204" pitchFamily="34" charset="0"/>
                <a:cs typeface="Arial" panose="020B0604020202020204" pitchFamily="34" charset="0"/>
              </a:rPr>
              <a:t>Crynodeb</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400" dirty="0">
                <a:solidFill>
                  <a:schemeClr val="tx1"/>
                </a:solidFill>
                <a:latin typeface="Arial" panose="020B0604020202020204" pitchFamily="34" charset="0"/>
                <a:cs typeface="Arial" panose="020B0604020202020204" pitchFamily="34" charset="0"/>
              </a:rPr>
              <a:t>Camau nesaf</a:t>
            </a:r>
          </a:p>
          <a:p>
            <a:endParaRPr lang="en-GB" sz="2400" dirty="0">
              <a:solidFill>
                <a:schemeClr val="tx1"/>
              </a:solidFill>
            </a:endParaRPr>
          </a:p>
        </p:txBody>
      </p:sp>
    </p:spTree>
    <p:extLst>
      <p:ext uri="{BB962C8B-B14F-4D97-AF65-F5344CB8AC3E}">
        <p14:creationId xmlns:p14="http://schemas.microsoft.com/office/powerpoint/2010/main" val="755348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a:bodyPr>
          <a:lstStyle/>
          <a:p>
            <a:r>
              <a:rPr lang="x-none" altLang="en-US" sz="3200" b="1" dirty="0">
                <a:solidFill>
                  <a:srgbClr val="CC863E"/>
                </a:solidFill>
                <a:latin typeface="Arial" panose="020B0604020202020204" pitchFamily="34" charset="0"/>
                <a:cs typeface="Arial" panose="020B0604020202020204" pitchFamily="34" charset="0"/>
              </a:rPr>
              <a:t>Rhestr wirio canlyniadau IAA</a:t>
            </a:r>
            <a:br>
              <a:rPr lang="en-GB" b="1" dirty="0">
                <a:solidFill>
                  <a:srgbClr val="CC863E"/>
                </a:solidFill>
                <a:latin typeface="Arial" panose="020B0604020202020204" pitchFamily="34" charset="0"/>
                <a:cs typeface="Arial" panose="020B0604020202020204" pitchFamily="34" charset="0"/>
              </a:rPr>
            </a:br>
            <a:endParaRPr lang="en-GB" dirty="0">
              <a:solidFill>
                <a:srgbClr val="CC863E"/>
              </a:solidFill>
            </a:endParaRPr>
          </a:p>
        </p:txBody>
      </p:sp>
      <p:sp>
        <p:nvSpPr>
          <p:cNvPr id="9" name="Text Placeholder 8"/>
          <p:cNvSpPr>
            <a:spLocks noGrp="1"/>
          </p:cNvSpPr>
          <p:nvPr>
            <p:ph type="body" sz="quarter" idx="12"/>
          </p:nvPr>
        </p:nvSpPr>
        <p:spPr>
          <a:xfrm>
            <a:off x="628650" y="1782147"/>
            <a:ext cx="7824885" cy="3633369"/>
          </a:xfrm>
        </p:spPr>
        <p:txBody>
          <a:bodyPr/>
          <a:lstStyle/>
          <a:p>
            <a:pPr>
              <a:defRPr b="0" i="0"/>
            </a:pPr>
            <a:r>
              <a:rPr lang="x-none" sz="2400" dirty="0">
                <a:solidFill>
                  <a:schemeClr val="tx1"/>
                </a:solidFill>
                <a:latin typeface="Arial" panose="020B0604020202020204" pitchFamily="34" charset="0"/>
                <a:cs typeface="Arial" panose="020B0604020202020204" pitchFamily="34" charset="0"/>
              </a:rPr>
              <a:t>Cofiwch fod yn rhaid i ganlyniadau personol fod:</a:t>
            </a:r>
          </a:p>
          <a:p>
            <a:pPr>
              <a:defRPr b="0" i="0"/>
            </a:pPr>
            <a:r>
              <a:rPr lang="x-none" sz="2400" dirty="0">
                <a:solidFill>
                  <a:schemeClr val="tx1"/>
                </a:solidFill>
                <a:latin typeface="Arial" panose="020B0604020202020204" pitchFamily="34" charset="0"/>
                <a:cs typeface="Arial" panose="020B0604020202020204" pitchFamily="34" charset="0"/>
              </a:rPr>
              <a:t> </a:t>
            </a:r>
          </a:p>
          <a:p>
            <a:pPr marL="342900" indent="-342900">
              <a:buClr>
                <a:srgbClr val="F7AB64"/>
              </a:buClr>
              <a:buFont typeface="Arial" panose="020B0604020202020204" pitchFamily="34" charset="0"/>
              <a:buChar char="•"/>
              <a:defRPr b="0" i="0"/>
            </a:pPr>
            <a:r>
              <a:rPr lang="en-GB" sz="2400" dirty="0">
                <a:solidFill>
                  <a:schemeClr val="tx1"/>
                </a:solidFill>
                <a:latin typeface="Arial" panose="020B0604020202020204" pitchFamily="34" charset="0"/>
                <a:cs typeface="Arial" panose="020B0604020202020204" pitchFamily="34" charset="0"/>
              </a:rPr>
              <a:t>y</a:t>
            </a:r>
            <a:r>
              <a:rPr lang="x-none" sz="2400" dirty="0">
                <a:solidFill>
                  <a:schemeClr val="tx1"/>
                </a:solidFill>
                <a:latin typeface="Arial" panose="020B0604020202020204" pitchFamily="34" charset="0"/>
                <a:cs typeface="Arial" panose="020B0604020202020204" pitchFamily="34" charset="0"/>
              </a:rPr>
              <a:t>n realistig</a:t>
            </a:r>
          </a:p>
          <a:p>
            <a:pPr marL="342900" indent="-342900">
              <a:buClr>
                <a:srgbClr val="F7AB64"/>
              </a:buClr>
              <a:buFont typeface="Arial" panose="020B0604020202020204" pitchFamily="34" charset="0"/>
              <a:buChar char="•"/>
              <a:defRPr b="0" i="0"/>
            </a:pPr>
            <a:r>
              <a:rPr lang="en-GB" sz="2400" dirty="0">
                <a:solidFill>
                  <a:schemeClr val="tx1"/>
                </a:solidFill>
                <a:latin typeface="Arial" panose="020B0604020202020204" pitchFamily="34" charset="0"/>
                <a:cs typeface="Arial" panose="020B0604020202020204" pitchFamily="34" charset="0"/>
              </a:rPr>
              <a:t>y</a:t>
            </a:r>
            <a:r>
              <a:rPr lang="x-none" sz="2400" dirty="0">
                <a:solidFill>
                  <a:schemeClr val="tx1"/>
                </a:solidFill>
                <a:latin typeface="Arial" panose="020B0604020202020204" pitchFamily="34" charset="0"/>
                <a:cs typeface="Arial" panose="020B0604020202020204" pitchFamily="34" charset="0"/>
              </a:rPr>
              <a:t>n gyraeddadwy</a:t>
            </a:r>
          </a:p>
          <a:p>
            <a:pPr marL="342900" indent="-342900">
              <a:buClr>
                <a:srgbClr val="F7AB64"/>
              </a:buClr>
              <a:buFont typeface="Arial" panose="020B0604020202020204" pitchFamily="34" charset="0"/>
              <a:buChar char="•"/>
              <a:defRPr b="0" i="0"/>
            </a:pPr>
            <a:r>
              <a:rPr lang="en-GB" sz="2400" dirty="0">
                <a:solidFill>
                  <a:schemeClr val="tx1"/>
                </a:solidFill>
                <a:latin typeface="Arial" panose="020B0604020202020204" pitchFamily="34" charset="0"/>
                <a:cs typeface="Arial" panose="020B0604020202020204" pitchFamily="34" charset="0"/>
              </a:rPr>
              <a:t>y</a:t>
            </a:r>
            <a:r>
              <a:rPr lang="x-none" sz="2400" dirty="0">
                <a:solidFill>
                  <a:schemeClr val="tx1"/>
                </a:solidFill>
                <a:latin typeface="Arial" panose="020B0604020202020204" pitchFamily="34" charset="0"/>
                <a:cs typeface="Arial" panose="020B0604020202020204" pitchFamily="34" charset="0"/>
              </a:rPr>
              <a:t>n cael eu disgrifio drwy weithredoedd</a:t>
            </a:r>
          </a:p>
          <a:p>
            <a:pPr marL="342900" indent="-342900">
              <a:buClr>
                <a:srgbClr val="F7AB64"/>
              </a:buClr>
              <a:buFont typeface="Arial" panose="020B0604020202020204" pitchFamily="34" charset="0"/>
              <a:buChar char="•"/>
              <a:defRPr b="0" i="0"/>
            </a:pPr>
            <a:r>
              <a:rPr lang="en-GB" sz="2400" dirty="0">
                <a:solidFill>
                  <a:schemeClr val="tx1"/>
                </a:solidFill>
                <a:latin typeface="Arial" panose="020B0604020202020204" pitchFamily="34" charset="0"/>
                <a:cs typeface="Arial" panose="020B0604020202020204" pitchFamily="34" charset="0"/>
              </a:rPr>
              <a:t>y</a:t>
            </a:r>
            <a:r>
              <a:rPr lang="x-none" sz="2400" dirty="0">
                <a:solidFill>
                  <a:schemeClr val="tx1"/>
                </a:solidFill>
                <a:latin typeface="Arial" panose="020B0604020202020204" pitchFamily="34" charset="0"/>
                <a:cs typeface="Arial" panose="020B0604020202020204" pitchFamily="34" charset="0"/>
              </a:rPr>
              <a:t>n cael effaith </a:t>
            </a:r>
          </a:p>
          <a:p>
            <a:pPr marL="342900" indent="-342900">
              <a:buClr>
                <a:srgbClr val="F7AB64"/>
              </a:buClr>
              <a:buFont typeface="Arial" panose="020B0604020202020204" pitchFamily="34" charset="0"/>
              <a:buChar char="•"/>
              <a:defRPr b="0" i="0"/>
            </a:pPr>
            <a:r>
              <a:rPr lang="en-GB" sz="2400" dirty="0">
                <a:solidFill>
                  <a:schemeClr val="tx1"/>
                </a:solidFill>
                <a:latin typeface="Arial" panose="020B0604020202020204" pitchFamily="34" charset="0"/>
                <a:cs typeface="Arial" panose="020B0604020202020204" pitchFamily="34" charset="0"/>
              </a:rPr>
              <a:t>y</a:t>
            </a:r>
            <a:r>
              <a:rPr lang="x-none" sz="2400" dirty="0">
                <a:solidFill>
                  <a:schemeClr val="tx1"/>
                </a:solidFill>
                <a:latin typeface="Arial" panose="020B0604020202020204" pitchFamily="34" charset="0"/>
                <a:cs typeface="Arial" panose="020B0604020202020204" pitchFamily="34" charset="0"/>
              </a:rPr>
              <a:t>n gynaliadwy</a:t>
            </a:r>
          </a:p>
          <a:p>
            <a:endParaRPr lang="en-GB" dirty="0">
              <a:solidFill>
                <a:schemeClr val="tx1"/>
              </a:solidFill>
            </a:endParaRPr>
          </a:p>
        </p:txBody>
      </p:sp>
    </p:spTree>
    <p:extLst>
      <p:ext uri="{BB962C8B-B14F-4D97-AF65-F5344CB8AC3E}">
        <p14:creationId xmlns:p14="http://schemas.microsoft.com/office/powerpoint/2010/main" val="3814723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r>
              <a:rPr lang="x-none" altLang="en-US" sz="3600" b="1" dirty="0">
                <a:solidFill>
                  <a:srgbClr val="CB863E"/>
                </a:solidFill>
                <a:latin typeface="Arial" panose="020B0604020202020204" pitchFamily="34" charset="0"/>
                <a:cs typeface="Arial" panose="020B0604020202020204" pitchFamily="34" charset="0"/>
              </a:rPr>
              <a:t>Mesur canlyniadau</a:t>
            </a:r>
            <a:br>
              <a:rPr lang="en-GB" b="1" dirty="0">
                <a:solidFill>
                  <a:srgbClr val="CB863E"/>
                </a:solidFill>
                <a:latin typeface="Arial" panose="020B0604020202020204" pitchFamily="34" charset="0"/>
                <a:cs typeface="Arial" panose="020B0604020202020204" pitchFamily="34" charset="0"/>
              </a:rPr>
            </a:br>
            <a:br>
              <a:rPr lang="en-GB" b="1" dirty="0">
                <a:solidFill>
                  <a:srgbClr val="CB863E"/>
                </a:solidFill>
                <a:latin typeface="Arial" panose="020B0604020202020204" pitchFamily="34" charset="0"/>
                <a:cs typeface="Arial" panose="020B0604020202020204" pitchFamily="34" charset="0"/>
              </a:rPr>
            </a:br>
            <a:endParaRPr lang="en-GB" dirty="0">
              <a:solidFill>
                <a:srgbClr val="CB863E"/>
              </a:solidFill>
            </a:endParaRPr>
          </a:p>
        </p:txBody>
      </p:sp>
      <p:sp>
        <p:nvSpPr>
          <p:cNvPr id="9" name="Text Placeholder 8"/>
          <p:cNvSpPr>
            <a:spLocks noGrp="1"/>
          </p:cNvSpPr>
          <p:nvPr>
            <p:ph type="body" sz="quarter" idx="12"/>
          </p:nvPr>
        </p:nvSpPr>
        <p:spPr>
          <a:xfrm>
            <a:off x="628650" y="1396411"/>
            <a:ext cx="7824885" cy="4311662"/>
          </a:xfrm>
        </p:spPr>
        <p:txBody>
          <a:bodyPr>
            <a:normAutofit fontScale="92500"/>
          </a:bodyPr>
          <a:lstStyle/>
          <a:p>
            <a:pPr>
              <a:defRPr b="0" i="0"/>
            </a:pPr>
            <a:r>
              <a:rPr lang="x-none" altLang="en-US" sz="2400" dirty="0">
                <a:solidFill>
                  <a:schemeClr val="tx1"/>
                </a:solidFill>
                <a:latin typeface="Arial" panose="020B0604020202020204" pitchFamily="34" charset="0"/>
                <a:cs typeface="Arial" panose="020B0604020202020204" pitchFamily="34" charset="0"/>
              </a:rPr>
              <a:t>Mae angen i ddull o fesur canlyniadau:</a:t>
            </a:r>
          </a:p>
          <a:p>
            <a:pPr marL="342900" indent="-342900">
              <a:buClr>
                <a:srgbClr val="F7AB64"/>
              </a:buClr>
              <a:buFont typeface="Arial" panose="020B0604020202020204" pitchFamily="34" charset="0"/>
              <a:buChar char="•"/>
              <a:defRPr b="0" i="0"/>
            </a:pPr>
            <a:r>
              <a:rPr lang="x-none" altLang="en-US" sz="2400" dirty="0">
                <a:solidFill>
                  <a:schemeClr val="tx1"/>
                </a:solidFill>
                <a:latin typeface="Arial" panose="020B0604020202020204" pitchFamily="34" charset="0"/>
                <a:cs typeface="Arial" panose="020B0604020202020204" pitchFamily="34" charset="0"/>
              </a:rPr>
              <a:t>ddangos tystiolaeth o effaith y dull gweithredu</a:t>
            </a:r>
          </a:p>
          <a:p>
            <a:pPr marL="342900" indent="-342900">
              <a:buClr>
                <a:srgbClr val="F7AB64"/>
              </a:buClr>
              <a:buFont typeface="Arial" panose="020B0604020202020204" pitchFamily="34" charset="0"/>
              <a:buChar char="•"/>
              <a:defRPr b="0" i="0"/>
            </a:pPr>
            <a:r>
              <a:rPr lang="x-none" altLang="en-US" sz="2400" dirty="0">
                <a:solidFill>
                  <a:schemeClr val="tx1"/>
                </a:solidFill>
                <a:latin typeface="Arial" panose="020B0604020202020204" pitchFamily="34" charset="0"/>
                <a:cs typeface="Arial" panose="020B0604020202020204" pitchFamily="34" charset="0"/>
              </a:rPr>
              <a:t>cefnogi'r sgwrs, yn hytrach na'i </a:t>
            </a:r>
            <a:r>
              <a:rPr lang="cy-GB" altLang="en-US" sz="2400" dirty="0">
                <a:solidFill>
                  <a:schemeClr val="tx1"/>
                </a:solidFill>
                <a:latin typeface="Arial" panose="020B0604020202020204" pitchFamily="34" charset="0"/>
                <a:cs typeface="Arial" panose="020B0604020202020204" pitchFamily="34" charset="0"/>
              </a:rPr>
              <a:t>hy</a:t>
            </a:r>
            <a:r>
              <a:rPr lang="x-none" altLang="en-US" sz="2400" dirty="0">
                <a:solidFill>
                  <a:schemeClr val="tx1"/>
                </a:solidFill>
                <a:latin typeface="Arial" panose="020B0604020202020204" pitchFamily="34" charset="0"/>
                <a:cs typeface="Arial" panose="020B0604020202020204" pitchFamily="34" charset="0"/>
              </a:rPr>
              <a:t>sgogi neu ei rhwystro</a:t>
            </a:r>
          </a:p>
          <a:p>
            <a:pPr marL="342900" indent="-342900">
              <a:buClr>
                <a:srgbClr val="F7AB64"/>
              </a:buClr>
              <a:buFont typeface="Arial" panose="020B0604020202020204" pitchFamily="34" charset="0"/>
              <a:buChar char="•"/>
              <a:defRPr b="0" i="0"/>
            </a:pPr>
            <a:r>
              <a:rPr lang="x-none" altLang="en-US" sz="2400" dirty="0">
                <a:solidFill>
                  <a:schemeClr val="tx1"/>
                </a:solidFill>
                <a:latin typeface="Arial" panose="020B0604020202020204" pitchFamily="34" charset="0"/>
                <a:cs typeface="Arial" panose="020B0604020202020204" pitchFamily="34" charset="0"/>
              </a:rPr>
              <a:t>fod yn hawdd ei ddeall a'i ddefnyddio</a:t>
            </a:r>
          </a:p>
          <a:p>
            <a:pPr marL="342900" indent="-342900">
              <a:buClr>
                <a:srgbClr val="F7AB64"/>
              </a:buClr>
              <a:buFont typeface="Arial" panose="020B0604020202020204" pitchFamily="34" charset="0"/>
              <a:buChar char="•"/>
              <a:defRPr b="0" i="0"/>
            </a:pPr>
            <a:r>
              <a:rPr lang="x-none" altLang="en-US" sz="2400" dirty="0">
                <a:solidFill>
                  <a:schemeClr val="tx1"/>
                </a:solidFill>
                <a:latin typeface="Arial" panose="020B0604020202020204" pitchFamily="34" charset="0"/>
                <a:cs typeface="Arial" panose="020B0604020202020204" pitchFamily="34" charset="0"/>
              </a:rPr>
              <a:t>olygu bod modd dadansoddi ansawdd a bodlonrwydd yn lleol</a:t>
            </a:r>
          </a:p>
          <a:p>
            <a:pPr marL="342900" indent="-342900">
              <a:buClr>
                <a:srgbClr val="F7AB64"/>
              </a:buClr>
              <a:buFont typeface="Arial" panose="020B0604020202020204" pitchFamily="34" charset="0"/>
              <a:buChar char="•"/>
              <a:defRPr b="0" i="0"/>
            </a:pPr>
            <a:r>
              <a:rPr lang="x-none" altLang="en-US" sz="2400" dirty="0">
                <a:solidFill>
                  <a:schemeClr val="tx1"/>
                </a:solidFill>
                <a:latin typeface="Arial" panose="020B0604020202020204" pitchFamily="34" charset="0"/>
                <a:cs typeface="Arial" panose="020B0604020202020204" pitchFamily="34" charset="0"/>
              </a:rPr>
              <a:t>cyd-fynd â phrosesau rheoli presennol neu brosesau rheoli sy'n datblygu</a:t>
            </a:r>
          </a:p>
          <a:p>
            <a:pPr marL="342900" indent="-342900">
              <a:buClr>
                <a:srgbClr val="F7AB64"/>
              </a:buClr>
              <a:buFont typeface="Arial" panose="020B0604020202020204" pitchFamily="34" charset="0"/>
              <a:buChar char="•"/>
              <a:defRPr b="0" i="0"/>
            </a:pPr>
            <a:r>
              <a:rPr lang="x-none" altLang="en-US" sz="2400" dirty="0">
                <a:solidFill>
                  <a:schemeClr val="tx1"/>
                </a:solidFill>
                <a:latin typeface="Arial" panose="020B0604020202020204" pitchFamily="34" charset="0"/>
                <a:cs typeface="Arial" panose="020B0604020202020204" pitchFamily="34" charset="0"/>
              </a:rPr>
              <a:t>fod yn berthnasol i bob grŵp cleient</a:t>
            </a:r>
          </a:p>
          <a:p>
            <a:pPr marL="342900" indent="-342900">
              <a:buClr>
                <a:srgbClr val="F7AB64"/>
              </a:buClr>
              <a:buFont typeface="Arial" panose="020B0604020202020204" pitchFamily="34" charset="0"/>
              <a:buChar char="•"/>
              <a:defRPr b="0" i="0"/>
            </a:pPr>
            <a:r>
              <a:rPr lang="x-none" altLang="en-US" sz="2400" dirty="0">
                <a:solidFill>
                  <a:schemeClr val="tx1"/>
                </a:solidFill>
                <a:latin typeface="Arial" panose="020B0604020202020204" pitchFamily="34" charset="0"/>
                <a:cs typeface="Arial" panose="020B0604020202020204" pitchFamily="34" charset="0"/>
              </a:rPr>
              <a:t>chael ei ddisgrifio cyn belled ag sy'n bosibl yn iaith yr unigolyn</a:t>
            </a:r>
          </a:p>
          <a:p>
            <a:endParaRPr lang="en-GB" sz="1900" dirty="0">
              <a:solidFill>
                <a:schemeClr val="tx1"/>
              </a:solidFill>
            </a:endParaRPr>
          </a:p>
        </p:txBody>
      </p:sp>
    </p:spTree>
    <p:extLst>
      <p:ext uri="{BB962C8B-B14F-4D97-AF65-F5344CB8AC3E}">
        <p14:creationId xmlns:p14="http://schemas.microsoft.com/office/powerpoint/2010/main" val="1270522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pPr lvl="0" fontAlgn="auto">
              <a:lnSpc>
                <a:spcPct val="100000"/>
              </a:lnSpc>
              <a:defRPr b="0" i="0"/>
            </a:pPr>
            <a:r>
              <a:rPr lang="x-none" sz="3600" b="1" dirty="0">
                <a:solidFill>
                  <a:srgbClr val="CB863E"/>
                </a:solidFill>
                <a:cs typeface="Arial"/>
              </a:rPr>
              <a:t>Defnyddio dull sy'n seiliedig </a:t>
            </a:r>
            <a:br>
              <a:rPr lang="x-none" sz="3600" b="1" dirty="0">
                <a:solidFill>
                  <a:srgbClr val="CB863E"/>
                </a:solidFill>
                <a:cs typeface="Arial"/>
              </a:rPr>
            </a:br>
            <a:r>
              <a:rPr lang="x-none" sz="3600" b="1" dirty="0">
                <a:solidFill>
                  <a:srgbClr val="CB863E"/>
                </a:solidFill>
                <a:cs typeface="Arial"/>
              </a:rPr>
              <a:t>ar gryfder </a:t>
            </a:r>
            <a:br>
              <a:rPr lang="x-none" b="1" dirty="0">
                <a:solidFill>
                  <a:srgbClr val="CB863E"/>
                </a:solidFill>
                <a:cs typeface="Arial"/>
              </a:rPr>
            </a:br>
            <a:br>
              <a:rPr lang="en-GB" b="1" dirty="0">
                <a:solidFill>
                  <a:srgbClr val="CB863E"/>
                </a:solidFill>
                <a:cs typeface="Arial"/>
              </a:rPr>
            </a:br>
            <a:endParaRPr lang="en-GB" dirty="0">
              <a:solidFill>
                <a:srgbClr val="CB863E"/>
              </a:solidFill>
            </a:endParaRPr>
          </a:p>
        </p:txBody>
      </p:sp>
      <p:sp>
        <p:nvSpPr>
          <p:cNvPr id="9" name="Text Placeholder 8"/>
          <p:cNvSpPr>
            <a:spLocks noGrp="1"/>
          </p:cNvSpPr>
          <p:nvPr>
            <p:ph type="body" sz="quarter" idx="12"/>
          </p:nvPr>
        </p:nvSpPr>
        <p:spPr>
          <a:xfrm>
            <a:off x="628650" y="1782147"/>
            <a:ext cx="7824885" cy="3633369"/>
          </a:xfrm>
        </p:spPr>
        <p:txBody>
          <a:bodyPr>
            <a:normAutofit fontScale="92500" lnSpcReduction="10000"/>
          </a:bodyPr>
          <a:lstStyle/>
          <a:p>
            <a:pPr>
              <a:lnSpc>
                <a:spcPct val="110000"/>
              </a:lnSpc>
              <a:defRPr b="0" i="0"/>
            </a:pPr>
            <a:r>
              <a:rPr lang="x-none" sz="2000" dirty="0">
                <a:solidFill>
                  <a:schemeClr val="tx1"/>
                </a:solidFill>
                <a:latin typeface="Arial" panose="020B0604020202020204" pitchFamily="34" charset="0"/>
                <a:cs typeface="Arial" panose="020B0604020202020204" pitchFamily="34" charset="0"/>
              </a:rPr>
              <a:t>Mae canolbwyntio ar gryfderau pobl yn rhan allweddol o ddull gweithredu sy'n canolbwyntio ar ganlyniadau, ond mae hyn yn golygu gofyn y math cywir o gwestiynau a gadael i'r sgwrs lifo: </a:t>
            </a:r>
          </a:p>
          <a:p>
            <a:pPr marL="285750" indent="-285750">
              <a:lnSpc>
                <a:spcPct val="110000"/>
              </a:lnSpc>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canolbwyntio ar gryfderau pobl </a:t>
            </a:r>
          </a:p>
          <a:p>
            <a:pPr marL="285750" indent="-285750">
              <a:lnSpc>
                <a:spcPct val="110000"/>
              </a:lnSpc>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ymgysylltu â phobl a'u helpu i archwilio eu gobeithion a'u hofnau cyn rhoi cynllun ar waith </a:t>
            </a:r>
          </a:p>
          <a:p>
            <a:pPr marL="285750" indent="-285750">
              <a:lnSpc>
                <a:spcPct val="110000"/>
              </a:lnSpc>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archwilio'r manteision a'r anfanteision – helpu pobl i feddwl a siarad </a:t>
            </a:r>
          </a:p>
          <a:p>
            <a:pPr marL="285750" indent="-285750">
              <a:lnSpc>
                <a:spcPct val="110000"/>
              </a:lnSpc>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helpu pobl i adeiladu ar eu cryfderau a chryfderau eu teulu a'u cymuned </a:t>
            </a:r>
          </a:p>
          <a:p>
            <a:pPr marL="285750" indent="-285750">
              <a:lnSpc>
                <a:spcPct val="110000"/>
              </a:lnSpc>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helpu pobl i sylwi ar eu cyflawniadau a </a:t>
            </a:r>
            <a:r>
              <a:rPr lang="x-none" sz="2000">
                <a:solidFill>
                  <a:schemeClr val="tx1"/>
                </a:solidFill>
                <a:latin typeface="Arial" panose="020B0604020202020204" pitchFamily="34" charset="0"/>
                <a:cs typeface="Arial" panose="020B0604020202020204" pitchFamily="34" charset="0"/>
              </a:rPr>
              <a:t>rhagweld bygythiadau</a:t>
            </a:r>
          </a:p>
          <a:p>
            <a:pPr>
              <a:lnSpc>
                <a:spcPct val="110000"/>
              </a:lnSpc>
            </a:pPr>
            <a:endParaRPr lang="en-GB" dirty="0">
              <a:solidFill>
                <a:schemeClr val="tx1"/>
              </a:solidFill>
            </a:endParaRPr>
          </a:p>
        </p:txBody>
      </p:sp>
    </p:spTree>
    <p:extLst>
      <p:ext uri="{BB962C8B-B14F-4D97-AF65-F5344CB8AC3E}">
        <p14:creationId xmlns:p14="http://schemas.microsoft.com/office/powerpoint/2010/main" val="4271135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49" y="365127"/>
            <a:ext cx="6935125" cy="1031283"/>
          </a:xfrm>
        </p:spPr>
        <p:txBody>
          <a:bodyPr>
            <a:normAutofit fontScale="90000"/>
          </a:bodyPr>
          <a:lstStyle/>
          <a:p>
            <a:pPr lvl="0" fontAlgn="auto">
              <a:lnSpc>
                <a:spcPct val="100000"/>
              </a:lnSpc>
              <a:defRPr b="0" i="0"/>
            </a:pPr>
            <a:r>
              <a:rPr lang="x-none" sz="3600" b="1" dirty="0">
                <a:solidFill>
                  <a:srgbClr val="CB863E"/>
                </a:solidFill>
                <a:cs typeface="Arial"/>
              </a:rPr>
              <a:t>Cael </a:t>
            </a:r>
            <a:r>
              <a:rPr lang="x-none" sz="3600" b="1">
                <a:solidFill>
                  <a:srgbClr val="CB863E"/>
                </a:solidFill>
                <a:cs typeface="Arial"/>
              </a:rPr>
              <a:t>sgwrs beth </a:t>
            </a:r>
            <a:r>
              <a:rPr lang="x-none" sz="3600" b="1" dirty="0">
                <a:solidFill>
                  <a:srgbClr val="CB863E"/>
                </a:solidFill>
                <a:cs typeface="Arial"/>
              </a:rPr>
              <a:t>sy'n bwysig</a:t>
            </a:r>
            <a:br>
              <a:rPr lang="x-none" b="1" dirty="0">
                <a:solidFill>
                  <a:srgbClr val="CB863E"/>
                </a:solidFill>
                <a:cs typeface="Arial"/>
              </a:rPr>
            </a:br>
            <a:br>
              <a:rPr lang="en-GB" b="1" dirty="0">
                <a:solidFill>
                  <a:srgbClr val="CB863E"/>
                </a:solidFill>
                <a:cs typeface="Arial"/>
              </a:rPr>
            </a:br>
            <a:endParaRPr lang="en-GB" dirty="0">
              <a:solidFill>
                <a:srgbClr val="CB863E"/>
              </a:solidFill>
            </a:endParaRPr>
          </a:p>
        </p:txBody>
      </p:sp>
      <p:sp>
        <p:nvSpPr>
          <p:cNvPr id="11" name="Oval 10">
            <a:extLst>
              <a:ext uri="{FF2B5EF4-FFF2-40B4-BE49-F238E27FC236}">
                <a16:creationId xmlns:a16="http://schemas.microsoft.com/office/drawing/2014/main" id="{5F52F27E-A86D-ED40-9041-329D17C31CF0}"/>
              </a:ext>
            </a:extLst>
          </p:cNvPr>
          <p:cNvSpPr/>
          <p:nvPr/>
        </p:nvSpPr>
        <p:spPr>
          <a:xfrm>
            <a:off x="2485371" y="1396410"/>
            <a:ext cx="1494398" cy="1494398"/>
          </a:xfrm>
          <a:prstGeom prst="ellipse">
            <a:avLst/>
          </a:prstGeom>
          <a:solidFill>
            <a:srgbClr val="CC863E"/>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nchor="ctr"/>
          <a:lstStyle/>
          <a:p>
            <a:pPr algn="ctr"/>
            <a:r>
              <a:rPr lang="en-GB" sz="1600" dirty="0" err="1">
                <a:solidFill>
                  <a:schemeClr val="tx1"/>
                </a:solidFill>
              </a:rPr>
              <a:t>Amgylchi-adau</a:t>
            </a:r>
            <a:r>
              <a:rPr lang="en-GB" sz="1600" dirty="0">
                <a:solidFill>
                  <a:schemeClr val="tx1"/>
                </a:solidFill>
              </a:rPr>
              <a:t> </a:t>
            </a:r>
            <a:r>
              <a:rPr lang="en-GB" sz="1600" dirty="0" err="1">
                <a:solidFill>
                  <a:schemeClr val="tx1"/>
                </a:solidFill>
              </a:rPr>
              <a:t>personol</a:t>
            </a:r>
            <a:endParaRPr lang="en-GB" sz="1600" dirty="0">
              <a:solidFill>
                <a:schemeClr val="tx1"/>
              </a:solidFill>
            </a:endParaRPr>
          </a:p>
        </p:txBody>
      </p:sp>
      <p:sp>
        <p:nvSpPr>
          <p:cNvPr id="29" name="Right Arrow 28">
            <a:extLst>
              <a:ext uri="{FF2B5EF4-FFF2-40B4-BE49-F238E27FC236}">
                <a16:creationId xmlns:a16="http://schemas.microsoft.com/office/drawing/2014/main" id="{8109A8B6-1EEF-6C48-B46B-DBA8D5D8F4D4}"/>
              </a:ext>
              <a:ext uri="{C183D7F6-B498-43B3-948B-1728B52AA6E4}">
                <adec:decorative xmlns:adec="http://schemas.microsoft.com/office/drawing/2017/decorative" val="1"/>
              </a:ext>
            </a:extLst>
          </p:cNvPr>
          <p:cNvSpPr/>
          <p:nvPr/>
        </p:nvSpPr>
        <p:spPr>
          <a:xfrm rot="2160000">
            <a:off x="3874615" y="2552781"/>
            <a:ext cx="355456" cy="452659"/>
          </a:xfrm>
          <a:prstGeom prst="rightArrow">
            <a:avLst>
              <a:gd name="adj1" fmla="val 60000"/>
              <a:gd name="adj2" fmla="val 50000"/>
            </a:avLst>
          </a:prstGeom>
          <a:solidFill>
            <a:srgbClr val="CC863E"/>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14" name="Oval 13">
            <a:extLst>
              <a:ext uri="{FF2B5EF4-FFF2-40B4-BE49-F238E27FC236}">
                <a16:creationId xmlns:a16="http://schemas.microsoft.com/office/drawing/2014/main" id="{06DD0900-C0B4-7240-8E35-350227AF590E}"/>
              </a:ext>
            </a:extLst>
          </p:cNvPr>
          <p:cNvSpPr/>
          <p:nvPr/>
        </p:nvSpPr>
        <p:spPr>
          <a:xfrm>
            <a:off x="4105709" y="2382079"/>
            <a:ext cx="1730782" cy="1730782"/>
          </a:xfrm>
          <a:prstGeom prst="ellipse">
            <a:avLst/>
          </a:prstGeom>
          <a:solidFill>
            <a:srgbClr val="CC863E"/>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lang="en-GB" sz="1600" dirty="0" err="1">
                <a:solidFill>
                  <a:schemeClr val="tx1"/>
                </a:solidFill>
              </a:rPr>
              <a:t>Canlyniad</a:t>
            </a:r>
            <a:r>
              <a:rPr lang="en-GB" sz="1600" dirty="0">
                <a:solidFill>
                  <a:schemeClr val="tx1"/>
                </a:solidFill>
              </a:rPr>
              <a:t>-au </a:t>
            </a:r>
            <a:r>
              <a:rPr lang="en-GB" sz="1600" dirty="0" err="1">
                <a:solidFill>
                  <a:schemeClr val="tx1"/>
                </a:solidFill>
              </a:rPr>
              <a:t>personol</a:t>
            </a:r>
            <a:r>
              <a:rPr lang="en-GB" sz="1600" dirty="0">
                <a:solidFill>
                  <a:schemeClr val="tx1"/>
                </a:solidFill>
              </a:rPr>
              <a:t> ‘</a:t>
            </a:r>
            <a:r>
              <a:rPr lang="en-GB" sz="1600" dirty="0" err="1">
                <a:solidFill>
                  <a:schemeClr val="tx1"/>
                </a:solidFill>
              </a:rPr>
              <a:t>yr</a:t>
            </a:r>
            <a:r>
              <a:rPr lang="en-GB" sz="1600" dirty="0">
                <a:solidFill>
                  <a:schemeClr val="tx1"/>
                </a:solidFill>
              </a:rPr>
              <a:t> </a:t>
            </a:r>
            <a:r>
              <a:rPr lang="en-GB" sz="1600" dirty="0" err="1">
                <a:solidFill>
                  <a:schemeClr val="tx1"/>
                </a:solidFill>
              </a:rPr>
              <a:t>hyn</a:t>
            </a:r>
            <a:r>
              <a:rPr lang="en-GB" sz="1600" dirty="0">
                <a:solidFill>
                  <a:schemeClr val="tx1"/>
                </a:solidFill>
              </a:rPr>
              <a:t> </a:t>
            </a:r>
            <a:r>
              <a:rPr lang="en-GB" sz="1600" dirty="0" err="1">
                <a:solidFill>
                  <a:schemeClr val="tx1"/>
                </a:solidFill>
              </a:rPr>
              <a:t>sy’n</a:t>
            </a:r>
            <a:r>
              <a:rPr lang="en-GB" sz="1600" dirty="0">
                <a:solidFill>
                  <a:schemeClr val="tx1"/>
                </a:solidFill>
              </a:rPr>
              <a:t> </a:t>
            </a:r>
            <a:r>
              <a:rPr lang="en-GB" sz="1600" dirty="0" err="1">
                <a:solidFill>
                  <a:schemeClr val="tx1"/>
                </a:solidFill>
              </a:rPr>
              <a:t>bwysig</a:t>
            </a:r>
            <a:r>
              <a:rPr lang="en-GB" sz="1600" dirty="0">
                <a:solidFill>
                  <a:schemeClr val="tx1"/>
                </a:solidFill>
              </a:rPr>
              <a:t>’</a:t>
            </a:r>
          </a:p>
        </p:txBody>
      </p:sp>
      <p:sp>
        <p:nvSpPr>
          <p:cNvPr id="32" name="Right Arrow 31">
            <a:extLst>
              <a:ext uri="{FF2B5EF4-FFF2-40B4-BE49-F238E27FC236}">
                <a16:creationId xmlns:a16="http://schemas.microsoft.com/office/drawing/2014/main" id="{703131AD-D04B-3742-9D94-3237ACE3010F}"/>
              </a:ext>
              <a:ext uri="{C183D7F6-B498-43B3-948B-1728B52AA6E4}">
                <adec:decorative xmlns:adec="http://schemas.microsoft.com/office/drawing/2017/decorative" val="1"/>
              </a:ext>
            </a:extLst>
          </p:cNvPr>
          <p:cNvSpPr/>
          <p:nvPr/>
        </p:nvSpPr>
        <p:spPr>
          <a:xfrm rot="6480000">
            <a:off x="4404447" y="4037576"/>
            <a:ext cx="302089" cy="452659"/>
          </a:xfrm>
          <a:prstGeom prst="rightArrow">
            <a:avLst>
              <a:gd name="adj1" fmla="val 60000"/>
              <a:gd name="adj2" fmla="val 50000"/>
            </a:avLst>
          </a:prstGeom>
          <a:solidFill>
            <a:srgbClr val="CC863E"/>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17" name="Oval 16">
            <a:extLst>
              <a:ext uri="{FF2B5EF4-FFF2-40B4-BE49-F238E27FC236}">
                <a16:creationId xmlns:a16="http://schemas.microsoft.com/office/drawing/2014/main" id="{8ECFAD01-70AD-2F43-8DDA-F3A1F78609F2}"/>
              </a:ext>
            </a:extLst>
          </p:cNvPr>
          <p:cNvSpPr/>
          <p:nvPr/>
        </p:nvSpPr>
        <p:spPr>
          <a:xfrm>
            <a:off x="3412273" y="4357571"/>
            <a:ext cx="1578436" cy="1578436"/>
          </a:xfrm>
          <a:prstGeom prst="ellipse">
            <a:avLst/>
          </a:prstGeom>
          <a:solidFill>
            <a:srgbClr val="CC863E"/>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lang="en-GB" sz="1400" dirty="0" err="1">
                <a:solidFill>
                  <a:schemeClr val="tx1"/>
                </a:solidFill>
              </a:rPr>
              <a:t>Yr</a:t>
            </a:r>
            <a:r>
              <a:rPr lang="en-GB" sz="1400" dirty="0">
                <a:solidFill>
                  <a:schemeClr val="tx1"/>
                </a:solidFill>
              </a:rPr>
              <a:t> </a:t>
            </a:r>
            <a:r>
              <a:rPr lang="en-GB" sz="1400" dirty="0" err="1">
                <a:solidFill>
                  <a:schemeClr val="tx1"/>
                </a:solidFill>
              </a:rPr>
              <a:t>hyn</a:t>
            </a:r>
            <a:r>
              <a:rPr lang="en-GB" sz="1400" dirty="0">
                <a:solidFill>
                  <a:schemeClr val="tx1"/>
                </a:solidFill>
              </a:rPr>
              <a:t> </a:t>
            </a:r>
            <a:r>
              <a:rPr lang="en-GB" sz="1400" dirty="0" err="1">
                <a:solidFill>
                  <a:schemeClr val="tx1"/>
                </a:solidFill>
              </a:rPr>
              <a:t>sy’n</a:t>
            </a:r>
            <a:r>
              <a:rPr lang="en-GB" sz="1400" dirty="0">
                <a:solidFill>
                  <a:schemeClr val="tx1"/>
                </a:solidFill>
              </a:rPr>
              <a:t> </a:t>
            </a:r>
            <a:r>
              <a:rPr lang="en-GB" sz="1400" dirty="0" err="1">
                <a:solidFill>
                  <a:schemeClr val="tx1"/>
                </a:solidFill>
              </a:rPr>
              <a:t>rhwystro</a:t>
            </a:r>
            <a:r>
              <a:rPr lang="en-GB" sz="1400" dirty="0">
                <a:solidFill>
                  <a:schemeClr val="tx1"/>
                </a:solidFill>
              </a:rPr>
              <a:t> </a:t>
            </a:r>
            <a:r>
              <a:rPr lang="en-GB" sz="1400" dirty="0" err="1">
                <a:solidFill>
                  <a:schemeClr val="tx1"/>
                </a:solidFill>
              </a:rPr>
              <a:t>pobl</a:t>
            </a:r>
            <a:r>
              <a:rPr lang="en-GB" sz="1400" dirty="0">
                <a:solidFill>
                  <a:schemeClr val="tx1"/>
                </a:solidFill>
              </a:rPr>
              <a:t> </a:t>
            </a:r>
            <a:r>
              <a:rPr lang="en-GB" sz="1400" dirty="0" err="1">
                <a:solidFill>
                  <a:schemeClr val="tx1"/>
                </a:solidFill>
              </a:rPr>
              <a:t>rhag</a:t>
            </a:r>
            <a:r>
              <a:rPr lang="en-GB" sz="1400" dirty="0">
                <a:solidFill>
                  <a:schemeClr val="tx1"/>
                </a:solidFill>
              </a:rPr>
              <a:t> </a:t>
            </a:r>
            <a:r>
              <a:rPr lang="en-GB" sz="1400" dirty="0" err="1">
                <a:solidFill>
                  <a:schemeClr val="tx1"/>
                </a:solidFill>
              </a:rPr>
              <a:t>sicrhau</a:t>
            </a:r>
            <a:r>
              <a:rPr lang="en-GB" sz="1400" dirty="0">
                <a:solidFill>
                  <a:schemeClr val="tx1"/>
                </a:solidFill>
              </a:rPr>
              <a:t> </a:t>
            </a:r>
            <a:r>
              <a:rPr lang="en-GB" sz="1400" dirty="0" err="1">
                <a:solidFill>
                  <a:schemeClr val="tx1"/>
                </a:solidFill>
              </a:rPr>
              <a:t>canlyniadau</a:t>
            </a:r>
            <a:endParaRPr lang="en-GB" sz="1400" dirty="0">
              <a:solidFill>
                <a:schemeClr val="tx1"/>
              </a:solidFill>
            </a:endParaRPr>
          </a:p>
        </p:txBody>
      </p:sp>
      <p:sp>
        <p:nvSpPr>
          <p:cNvPr id="35" name="Right Arrow 34">
            <a:extLst>
              <a:ext uri="{FF2B5EF4-FFF2-40B4-BE49-F238E27FC236}">
                <a16:creationId xmlns:a16="http://schemas.microsoft.com/office/drawing/2014/main" id="{C05C767F-46ED-8240-BD0D-7786ACB53D2B}"/>
              </a:ext>
              <a:ext uri="{C183D7F6-B498-43B3-948B-1728B52AA6E4}">
                <adec:decorative xmlns:adec="http://schemas.microsoft.com/office/drawing/2017/decorative" val="1"/>
              </a:ext>
            </a:extLst>
          </p:cNvPr>
          <p:cNvSpPr/>
          <p:nvPr/>
        </p:nvSpPr>
        <p:spPr>
          <a:xfrm rot="10800000">
            <a:off x="3032128" y="5036388"/>
            <a:ext cx="302089" cy="452659"/>
          </a:xfrm>
          <a:prstGeom prst="rightArrow">
            <a:avLst>
              <a:gd name="adj1" fmla="val 60000"/>
              <a:gd name="adj2" fmla="val 50000"/>
            </a:avLst>
          </a:prstGeom>
          <a:solidFill>
            <a:srgbClr val="CC863E"/>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0" name="Oval 19">
            <a:extLst>
              <a:ext uri="{FF2B5EF4-FFF2-40B4-BE49-F238E27FC236}">
                <a16:creationId xmlns:a16="http://schemas.microsoft.com/office/drawing/2014/main" id="{98BA4237-95A4-5540-A474-B5203B8A17F2}"/>
              </a:ext>
            </a:extLst>
          </p:cNvPr>
          <p:cNvSpPr/>
          <p:nvPr/>
        </p:nvSpPr>
        <p:spPr>
          <a:xfrm>
            <a:off x="1513794" y="4441610"/>
            <a:ext cx="1494397" cy="1494397"/>
          </a:xfrm>
          <a:prstGeom prst="ellipse">
            <a:avLst/>
          </a:prstGeom>
          <a:solidFill>
            <a:srgbClr val="CC863E"/>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nchor="ctr"/>
          <a:lstStyle/>
          <a:p>
            <a:pPr algn="ctr"/>
            <a:r>
              <a:rPr lang="en-GB" sz="1400" dirty="0" err="1">
                <a:solidFill>
                  <a:schemeClr val="tx1"/>
                </a:solidFill>
              </a:rPr>
              <a:t>Cryfderau</a:t>
            </a:r>
            <a:r>
              <a:rPr lang="en-GB" sz="1400" dirty="0">
                <a:solidFill>
                  <a:schemeClr val="tx1"/>
                </a:solidFill>
              </a:rPr>
              <a:t> a </a:t>
            </a:r>
            <a:r>
              <a:rPr lang="en-GB" sz="1400" dirty="0" err="1">
                <a:solidFill>
                  <a:schemeClr val="tx1"/>
                </a:solidFill>
              </a:rPr>
              <a:t>galluoedd</a:t>
            </a:r>
            <a:endParaRPr lang="en-GB" sz="1400" dirty="0">
              <a:solidFill>
                <a:schemeClr val="tx1"/>
              </a:solidFill>
            </a:endParaRPr>
          </a:p>
        </p:txBody>
      </p:sp>
      <p:sp>
        <p:nvSpPr>
          <p:cNvPr id="38" name="Right Arrow 37">
            <a:extLst>
              <a:ext uri="{FF2B5EF4-FFF2-40B4-BE49-F238E27FC236}">
                <a16:creationId xmlns:a16="http://schemas.microsoft.com/office/drawing/2014/main" id="{683E769B-4400-4E4D-8101-2FB1FA5C2D7A}"/>
              </a:ext>
              <a:ext uri="{C183D7F6-B498-43B3-948B-1728B52AA6E4}">
                <adec:decorative xmlns:adec="http://schemas.microsoft.com/office/drawing/2017/decorative" val="1"/>
              </a:ext>
            </a:extLst>
          </p:cNvPr>
          <p:cNvSpPr/>
          <p:nvPr/>
        </p:nvSpPr>
        <p:spPr>
          <a:xfrm rot="15120000">
            <a:off x="1728834" y="4033684"/>
            <a:ext cx="355456" cy="452659"/>
          </a:xfrm>
          <a:prstGeom prst="rightArrow">
            <a:avLst>
              <a:gd name="adj1" fmla="val 60000"/>
              <a:gd name="adj2" fmla="val 50000"/>
            </a:avLst>
          </a:prstGeom>
          <a:solidFill>
            <a:srgbClr val="CC863E"/>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3" name="Oval 22">
            <a:extLst>
              <a:ext uri="{FF2B5EF4-FFF2-40B4-BE49-F238E27FC236}">
                <a16:creationId xmlns:a16="http://schemas.microsoft.com/office/drawing/2014/main" id="{7845CA1B-5949-E543-81CE-715C37C49643}"/>
              </a:ext>
            </a:extLst>
          </p:cNvPr>
          <p:cNvSpPr/>
          <p:nvPr/>
        </p:nvSpPr>
        <p:spPr>
          <a:xfrm>
            <a:off x="933612" y="2635608"/>
            <a:ext cx="1341214" cy="1341214"/>
          </a:xfrm>
          <a:prstGeom prst="ellipse">
            <a:avLst/>
          </a:prstGeom>
          <a:solidFill>
            <a:srgbClr val="CC863E"/>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nchor="ctr"/>
          <a:lstStyle/>
          <a:p>
            <a:pPr algn="ctr"/>
            <a:r>
              <a:rPr lang="en-GB" dirty="0" err="1">
                <a:solidFill>
                  <a:schemeClr val="tx1"/>
                </a:solidFill>
              </a:rPr>
              <a:t>Risgiau</a:t>
            </a:r>
            <a:endParaRPr lang="en-GB" dirty="0">
              <a:solidFill>
                <a:schemeClr val="tx1"/>
              </a:solidFill>
            </a:endParaRPr>
          </a:p>
        </p:txBody>
      </p:sp>
      <p:sp>
        <p:nvSpPr>
          <p:cNvPr id="26" name="Right Arrow 25">
            <a:extLst>
              <a:ext uri="{FF2B5EF4-FFF2-40B4-BE49-F238E27FC236}">
                <a16:creationId xmlns:a16="http://schemas.microsoft.com/office/drawing/2014/main" id="{8A54A10F-6007-6C41-9A70-1B8F4AB16C30}"/>
              </a:ext>
              <a:ext uri="{C183D7F6-B498-43B3-948B-1728B52AA6E4}">
                <adec:decorative xmlns:adec="http://schemas.microsoft.com/office/drawing/2017/decorative" val="1"/>
              </a:ext>
            </a:extLst>
          </p:cNvPr>
          <p:cNvSpPr/>
          <p:nvPr/>
        </p:nvSpPr>
        <p:spPr>
          <a:xfrm rot="19440000">
            <a:off x="2260992" y="2552782"/>
            <a:ext cx="355456" cy="452659"/>
          </a:xfrm>
          <a:prstGeom prst="rightArrow">
            <a:avLst>
              <a:gd name="adj1" fmla="val 60000"/>
              <a:gd name="adj2" fmla="val 50000"/>
            </a:avLst>
          </a:prstGeom>
          <a:solidFill>
            <a:srgbClr val="CC863E"/>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9" name="Arrow: Curved Down 8">
            <a:extLst>
              <a:ext uri="{FF2B5EF4-FFF2-40B4-BE49-F238E27FC236}">
                <a16:creationId xmlns:a16="http://schemas.microsoft.com/office/drawing/2014/main" id="{32C04535-5B05-45AF-99AC-B956C1BC09C1}"/>
              </a:ext>
              <a:ext uri="{C183D7F6-B498-43B3-948B-1728B52AA6E4}">
                <adec:decorative xmlns:adec="http://schemas.microsoft.com/office/drawing/2017/decorative" val="1"/>
              </a:ext>
            </a:extLst>
          </p:cNvPr>
          <p:cNvSpPr/>
          <p:nvPr/>
        </p:nvSpPr>
        <p:spPr>
          <a:xfrm rot="2961330">
            <a:off x="4987101" y="1793941"/>
            <a:ext cx="3018234" cy="1059641"/>
          </a:xfrm>
          <a:prstGeom prst="curvedDownArrow">
            <a:avLst/>
          </a:prstGeom>
          <a:solidFill>
            <a:srgbClr val="CC86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8" name="Rectangle: Rounded Corners 7">
            <a:extLst>
              <a:ext uri="{FF2B5EF4-FFF2-40B4-BE49-F238E27FC236}">
                <a16:creationId xmlns:a16="http://schemas.microsoft.com/office/drawing/2014/main" id="{A88E045D-765A-4C45-BA5A-DDA2BAA6904F}"/>
              </a:ext>
            </a:extLst>
          </p:cNvPr>
          <p:cNvSpPr/>
          <p:nvPr/>
        </p:nvSpPr>
        <p:spPr>
          <a:xfrm>
            <a:off x="6257581" y="3959885"/>
            <a:ext cx="2448910" cy="1824494"/>
          </a:xfrm>
          <a:prstGeom prst="roundRect">
            <a:avLst/>
          </a:prstGeom>
          <a:solidFill>
            <a:srgbClr val="CC86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Byddwch yn chwilfrydig</a:t>
            </a:r>
          </a:p>
          <a:p>
            <a:pPr algn="ctr"/>
            <a:endParaRPr lang="en-GB" dirty="0">
              <a:solidFill>
                <a:schemeClr val="tx1"/>
              </a:solidFill>
            </a:endParaRPr>
          </a:p>
          <a:p>
            <a:pPr algn="ctr"/>
            <a:r>
              <a:rPr lang="en-GB" dirty="0">
                <a:solidFill>
                  <a:schemeClr val="tx1"/>
                </a:solidFill>
              </a:rPr>
              <a:t>Holwch ymhellach</a:t>
            </a:r>
          </a:p>
        </p:txBody>
      </p:sp>
    </p:spTree>
    <p:extLst>
      <p:ext uri="{BB962C8B-B14F-4D97-AF65-F5344CB8AC3E}">
        <p14:creationId xmlns:p14="http://schemas.microsoft.com/office/powerpoint/2010/main" val="594395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2"/>
          </p:nvPr>
        </p:nvSpPr>
        <p:spPr>
          <a:xfrm>
            <a:off x="628650" y="1782147"/>
            <a:ext cx="7824885" cy="3633369"/>
          </a:xfrm>
        </p:spPr>
        <p:txBody>
          <a:bodyPr/>
          <a:lstStyle/>
          <a:p>
            <a:endParaRPr lang="x-none" sz="3200" b="1" dirty="0">
              <a:solidFill>
                <a:schemeClr val="tx1"/>
              </a:solidFill>
              <a:latin typeface="Arial" panose="020B0604020202020204" pitchFamily="34" charset="0"/>
              <a:cs typeface="Arial" panose="020B0604020202020204" pitchFamily="34" charset="0"/>
            </a:endParaRPr>
          </a:p>
          <a:p>
            <a:r>
              <a:rPr lang="x-none" altLang="en-US" sz="2000" dirty="0">
                <a:solidFill>
                  <a:schemeClr val="tx1"/>
                </a:solidFill>
                <a:latin typeface="Arial" panose="020B0604020202020204" pitchFamily="34" charset="0"/>
                <a:cs typeface="Arial" panose="020B0604020202020204" pitchFamily="34" charset="0"/>
              </a:rPr>
              <a:t>Mewn grwpiau bach, nodwch y nodweddion y disgwyliwch eu clywed pan fydd staff yn cynnal sgyrsiau </a:t>
            </a:r>
            <a:r>
              <a:rPr lang="en-GB" altLang="en-US" sz="2000" dirty="0">
                <a:solidFill>
                  <a:schemeClr val="tx1"/>
                </a:solidFill>
                <a:latin typeface="Arial" panose="020B0604020202020204" pitchFamily="34" charset="0"/>
                <a:cs typeface="Arial" panose="020B0604020202020204" pitchFamily="34" charset="0"/>
              </a:rPr>
              <a:t>‘beth sy’n bwysig’ </a:t>
            </a:r>
            <a:r>
              <a:rPr lang="x-none" altLang="en-US" sz="2000" dirty="0">
                <a:solidFill>
                  <a:schemeClr val="tx1"/>
                </a:solidFill>
                <a:latin typeface="Arial" panose="020B0604020202020204" pitchFamily="34" charset="0"/>
                <a:cs typeface="Arial" panose="020B0604020202020204" pitchFamily="34" charset="0"/>
              </a:rPr>
              <a:t>da</a:t>
            </a:r>
          </a:p>
          <a:p>
            <a:endParaRPr lang="en-GB" dirty="0"/>
          </a:p>
        </p:txBody>
      </p:sp>
      <p:sp>
        <p:nvSpPr>
          <p:cNvPr id="2" name="Title 1">
            <a:extLst>
              <a:ext uri="{FF2B5EF4-FFF2-40B4-BE49-F238E27FC236}">
                <a16:creationId xmlns:a16="http://schemas.microsoft.com/office/drawing/2014/main" id="{3808D0CC-5B54-E84A-9E31-E434DA1BD767}"/>
              </a:ext>
            </a:extLst>
          </p:cNvPr>
          <p:cNvSpPr>
            <a:spLocks noGrp="1"/>
          </p:cNvSpPr>
          <p:nvPr>
            <p:ph type="title"/>
          </p:nvPr>
        </p:nvSpPr>
        <p:spPr>
          <a:xfrm>
            <a:off x="628650" y="365127"/>
            <a:ext cx="7824884" cy="1417020"/>
          </a:xfrm>
        </p:spPr>
        <p:txBody>
          <a:bodyPr>
            <a:normAutofit/>
          </a:bodyPr>
          <a:lstStyle/>
          <a:p>
            <a:pPr rtl="0" eaLnBrk="1" fontAlgn="base" hangingPunct="1"/>
            <a:r>
              <a:rPr lang="x-none" sz="3600" b="1" kern="1200">
                <a:solidFill>
                  <a:srgbClr val="CB863E"/>
                </a:solidFill>
                <a:effectLst/>
                <a:latin typeface="Arial" panose="020B0604020202020204" pitchFamily="34" charset="0"/>
                <a:ea typeface="+mn-ea"/>
                <a:cs typeface="Arial" panose="020B0604020202020204" pitchFamily="34" charset="0"/>
              </a:rPr>
              <a:t>Y</a:t>
            </a:r>
            <a:r>
              <a:rPr lang="en-GB" sz="3600" b="1" kern="1200" dirty="0" err="1">
                <a:solidFill>
                  <a:srgbClr val="CB863E"/>
                </a:solidFill>
                <a:effectLst/>
                <a:latin typeface="Arial" panose="020B0604020202020204" pitchFamily="34" charset="0"/>
                <a:ea typeface="+mn-ea"/>
                <a:cs typeface="Arial" panose="020B0604020202020204" pitchFamily="34" charset="0"/>
              </a:rPr>
              <a:t>marfer</a:t>
            </a:r>
            <a:r>
              <a:rPr lang="x-none" sz="3600" b="1" kern="1200">
                <a:solidFill>
                  <a:srgbClr val="CB863E"/>
                </a:solidFill>
                <a:effectLst/>
                <a:latin typeface="Arial" panose="020B0604020202020204" pitchFamily="34" charset="0"/>
                <a:ea typeface="+mn-ea"/>
                <a:cs typeface="Arial" panose="020B0604020202020204" pitchFamily="34" charset="0"/>
              </a:rPr>
              <a:t>: Sut ydych chi'n diffinio sgwrs dda am </a:t>
            </a:r>
            <a:r>
              <a:rPr lang="en-GB" sz="3600" b="1" kern="1200" dirty="0">
                <a:solidFill>
                  <a:srgbClr val="CB863E"/>
                </a:solidFill>
                <a:effectLst/>
                <a:latin typeface="Arial" panose="020B0604020202020204" pitchFamily="34" charset="0"/>
                <a:ea typeface="+mn-ea"/>
                <a:cs typeface="Arial" panose="020B0604020202020204" pitchFamily="34" charset="0"/>
              </a:rPr>
              <a:t>‘</a:t>
            </a:r>
            <a:r>
              <a:rPr lang="x-none" sz="3600" b="1" kern="1200">
                <a:solidFill>
                  <a:srgbClr val="CB863E"/>
                </a:solidFill>
                <a:effectLst/>
                <a:latin typeface="Arial" panose="020B0604020202020204" pitchFamily="34" charset="0"/>
                <a:ea typeface="+mn-ea"/>
                <a:cs typeface="Arial" panose="020B0604020202020204" pitchFamily="34" charset="0"/>
              </a:rPr>
              <a:t>beth sy'n bwysig</a:t>
            </a:r>
            <a:r>
              <a:rPr lang="en-GB" sz="3600" b="1" kern="1200" dirty="0">
                <a:solidFill>
                  <a:srgbClr val="CB863E"/>
                </a:solidFill>
                <a:effectLst/>
                <a:latin typeface="Arial" panose="020B0604020202020204" pitchFamily="34" charset="0"/>
                <a:ea typeface="+mn-ea"/>
                <a:cs typeface="Arial" panose="020B0604020202020204" pitchFamily="34" charset="0"/>
              </a:rPr>
              <a:t>’</a:t>
            </a:r>
            <a:r>
              <a:rPr lang="x-none" sz="3600" b="1" kern="1200">
                <a:solidFill>
                  <a:srgbClr val="CB863E"/>
                </a:solidFill>
                <a:effectLst/>
                <a:latin typeface="Arial" panose="020B0604020202020204" pitchFamily="34" charset="0"/>
                <a:ea typeface="+mn-ea"/>
                <a:cs typeface="Arial" panose="020B0604020202020204" pitchFamily="34" charset="0"/>
              </a:rPr>
              <a:t>?</a:t>
            </a:r>
            <a:endParaRPr lang="en-GB" sz="3200" dirty="0">
              <a:effectLst/>
            </a:endParaRPr>
          </a:p>
          <a:p>
            <a:endParaRPr lang="en-GB" sz="3200" dirty="0"/>
          </a:p>
        </p:txBody>
      </p:sp>
    </p:spTree>
    <p:extLst>
      <p:ext uri="{BB962C8B-B14F-4D97-AF65-F5344CB8AC3E}">
        <p14:creationId xmlns:p14="http://schemas.microsoft.com/office/powerpoint/2010/main" val="1708647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6F3B1-72B8-6345-814E-D731C0637BBD}"/>
              </a:ext>
            </a:extLst>
          </p:cNvPr>
          <p:cNvSpPr>
            <a:spLocks noGrp="1"/>
          </p:cNvSpPr>
          <p:nvPr>
            <p:ph type="title"/>
          </p:nvPr>
        </p:nvSpPr>
        <p:spPr>
          <a:xfrm>
            <a:off x="0" y="1782147"/>
            <a:ext cx="9144000" cy="2093817"/>
          </a:xfrm>
        </p:spPr>
        <p:txBody>
          <a:bodyPr>
            <a:normAutofit/>
          </a:bodyPr>
          <a:lstStyle/>
          <a:p>
            <a:pPr algn="ctr" rtl="0" eaLnBrk="1" fontAlgn="base" hangingPunct="1"/>
            <a:r>
              <a:rPr lang="x-none" sz="6000" b="1" kern="1200">
                <a:solidFill>
                  <a:srgbClr val="CB863E"/>
                </a:solidFill>
                <a:effectLst/>
                <a:latin typeface="Arial" panose="020B0604020202020204" pitchFamily="34" charset="0"/>
                <a:ea typeface="+mn-ea"/>
                <a:cs typeface="Arial" panose="020B0604020202020204" pitchFamily="34" charset="0"/>
              </a:rPr>
              <a:t>Adran 4</a:t>
            </a:r>
            <a:r>
              <a:rPr lang="en-GB" sz="6000" b="1" kern="1200" dirty="0">
                <a:solidFill>
                  <a:srgbClr val="CB863E"/>
                </a:solidFill>
                <a:effectLst/>
                <a:latin typeface="Arial" panose="020B0604020202020204" pitchFamily="34" charset="0"/>
                <a:ea typeface="+mn-ea"/>
                <a:cs typeface="Arial" panose="020B0604020202020204" pitchFamily="34" charset="0"/>
              </a:rPr>
              <a:t>:</a:t>
            </a:r>
            <a:endParaRPr lang="en-GB" sz="6000" dirty="0">
              <a:effectLst/>
            </a:endParaRPr>
          </a:p>
          <a:p>
            <a:pPr algn="ctr" rtl="0" eaLnBrk="1" fontAlgn="base" hangingPunct="1"/>
            <a:r>
              <a:rPr lang="x-none" sz="6000" b="1" kern="1200">
                <a:solidFill>
                  <a:srgbClr val="CB863E"/>
                </a:solidFill>
                <a:effectLst/>
                <a:latin typeface="Arial" panose="020B0604020202020204" pitchFamily="34" charset="0"/>
                <a:ea typeface="+mn-ea"/>
                <a:cs typeface="Arial" panose="020B0604020202020204" pitchFamily="34" charset="0"/>
              </a:rPr>
              <a:t>Gwell sgyrsiau</a:t>
            </a:r>
            <a:endParaRPr lang="en-GB" sz="6000" dirty="0">
              <a:effectLst/>
            </a:endParaRPr>
          </a:p>
          <a:p>
            <a:pPr algn="ctr"/>
            <a:endParaRPr lang="en-GB" sz="6000" dirty="0"/>
          </a:p>
        </p:txBody>
      </p:sp>
    </p:spTree>
    <p:extLst>
      <p:ext uri="{BB962C8B-B14F-4D97-AF65-F5344CB8AC3E}">
        <p14:creationId xmlns:p14="http://schemas.microsoft.com/office/powerpoint/2010/main" val="3018191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846348" cy="1031283"/>
          </a:xfrm>
        </p:spPr>
        <p:txBody>
          <a:bodyPr>
            <a:normAutofit fontScale="90000"/>
          </a:bodyPr>
          <a:lstStyle/>
          <a:p>
            <a:r>
              <a:rPr lang="x-none" sz="3600" b="1" dirty="0">
                <a:solidFill>
                  <a:srgbClr val="CB863E"/>
                </a:solidFill>
                <a:latin typeface="Arial" panose="020B0604020202020204" pitchFamily="34" charset="0"/>
                <a:cs typeface="Arial" panose="020B0604020202020204" pitchFamily="34" charset="0"/>
              </a:rPr>
              <a:t>Elfennau allweddol cyfathrebu da</a:t>
            </a:r>
            <a:br>
              <a:rPr lang="x-none" b="1" dirty="0">
                <a:solidFill>
                  <a:srgbClr val="CB863E"/>
                </a:solidFill>
                <a:latin typeface="Arial" panose="020B0604020202020204" pitchFamily="34" charset="0"/>
                <a:cs typeface="Arial" panose="020B0604020202020204" pitchFamily="34" charset="0"/>
              </a:rPr>
            </a:br>
            <a:br>
              <a:rPr lang="en-GB" b="1" dirty="0">
                <a:solidFill>
                  <a:srgbClr val="CB863E"/>
                </a:solidFill>
                <a:latin typeface="Arial" panose="020B0604020202020204" pitchFamily="34" charset="0"/>
                <a:cs typeface="Arial" panose="020B0604020202020204" pitchFamily="34" charset="0"/>
              </a:rPr>
            </a:br>
            <a:endParaRPr lang="en-GB" dirty="0">
              <a:solidFill>
                <a:srgbClr val="CB863E"/>
              </a:solidFill>
            </a:endParaRPr>
          </a:p>
        </p:txBody>
      </p:sp>
      <p:sp>
        <p:nvSpPr>
          <p:cNvPr id="9" name="Text Placeholder 8"/>
          <p:cNvSpPr>
            <a:spLocks noGrp="1"/>
          </p:cNvSpPr>
          <p:nvPr>
            <p:ph type="body" sz="quarter" idx="12"/>
          </p:nvPr>
        </p:nvSpPr>
        <p:spPr>
          <a:xfrm>
            <a:off x="628650" y="1782147"/>
            <a:ext cx="7824885" cy="3633369"/>
          </a:xfrm>
        </p:spPr>
        <p:txBody>
          <a:bodyPr/>
          <a:lstStyle/>
          <a:p>
            <a:pPr marL="342900" indent="-342900">
              <a:buClr>
                <a:srgbClr val="EF9526"/>
              </a:buClr>
              <a:buFont typeface="Arial" panose="020B0604020202020204" pitchFamily="34" charset="0"/>
              <a:buChar char="•"/>
              <a:defRPr b="0" i="0"/>
            </a:pPr>
            <a:r>
              <a:rPr lang="x-none" altLang="en-US" sz="2000" dirty="0">
                <a:solidFill>
                  <a:schemeClr val="tx1"/>
                </a:solidFill>
                <a:latin typeface="Arial" panose="020B0604020202020204" pitchFamily="34" charset="0"/>
                <a:cs typeface="Arial" panose="020B0604020202020204" pitchFamily="34" charset="0"/>
              </a:rPr>
              <a:t>Dangos eich bod yn</a:t>
            </a:r>
            <a:r>
              <a:rPr lang="x-none" altLang="en-US" sz="2000" b="1" dirty="0">
                <a:solidFill>
                  <a:schemeClr val="tx1"/>
                </a:solidFill>
                <a:latin typeface="Arial" panose="020B0604020202020204" pitchFamily="34" charset="0"/>
                <a:cs typeface="Arial" panose="020B0604020202020204" pitchFamily="34" charset="0"/>
              </a:rPr>
              <a:t> gwrando</a:t>
            </a:r>
          </a:p>
          <a:p>
            <a:pPr marL="342900" indent="-342900">
              <a:buClr>
                <a:srgbClr val="EF9526"/>
              </a:buClr>
              <a:buFont typeface="Arial" panose="020B0604020202020204" pitchFamily="34" charset="0"/>
              <a:buChar char="•"/>
              <a:defRPr b="0" i="0"/>
            </a:pPr>
            <a:r>
              <a:rPr lang="x-none" altLang="en-US" sz="2000" dirty="0">
                <a:solidFill>
                  <a:schemeClr val="tx1"/>
                </a:solidFill>
                <a:latin typeface="Arial" panose="020B0604020202020204" pitchFamily="34" charset="0"/>
                <a:cs typeface="Arial" panose="020B0604020202020204" pitchFamily="34" charset="0"/>
              </a:rPr>
              <a:t>Mynegi </a:t>
            </a:r>
            <a:r>
              <a:rPr lang="x-none" altLang="en-US" sz="2000" b="1" dirty="0">
                <a:solidFill>
                  <a:schemeClr val="tx1"/>
                </a:solidFill>
                <a:latin typeface="Arial" panose="020B0604020202020204" pitchFamily="34" charset="0"/>
                <a:cs typeface="Arial" panose="020B0604020202020204" pitchFamily="34" charset="0"/>
              </a:rPr>
              <a:t>empathi</a:t>
            </a:r>
            <a:r>
              <a:rPr lang="x-none" altLang="en-US" sz="2000" dirty="0">
                <a:solidFill>
                  <a:schemeClr val="tx1"/>
                </a:solidFill>
                <a:latin typeface="Arial" panose="020B0604020202020204" pitchFamily="34" charset="0"/>
                <a:cs typeface="Arial" panose="020B0604020202020204" pitchFamily="34" charset="0"/>
              </a:rPr>
              <a:t> a chynhesrwydd</a:t>
            </a:r>
          </a:p>
          <a:p>
            <a:pPr marL="342900" indent="-342900">
              <a:buClr>
                <a:srgbClr val="EF9526"/>
              </a:buClr>
              <a:buFont typeface="Arial" panose="020B0604020202020204" pitchFamily="34" charset="0"/>
              <a:buChar char="•"/>
              <a:defRPr b="0" i="0"/>
            </a:pPr>
            <a:r>
              <a:rPr lang="x-none" altLang="en-US" sz="2000" dirty="0">
                <a:solidFill>
                  <a:schemeClr val="tx1"/>
                </a:solidFill>
                <a:latin typeface="Arial" panose="020B0604020202020204" pitchFamily="34" charset="0"/>
                <a:cs typeface="Arial" panose="020B0604020202020204" pitchFamily="34" charset="0"/>
              </a:rPr>
              <a:t>Gofyn y cwestiynau </a:t>
            </a:r>
            <a:r>
              <a:rPr lang="cy-GB" altLang="en-US" sz="2000" dirty="0">
                <a:solidFill>
                  <a:schemeClr val="tx1"/>
                </a:solidFill>
                <a:latin typeface="Arial" panose="020B0604020202020204" pitchFamily="34" charset="0"/>
                <a:cs typeface="Arial" panose="020B0604020202020204" pitchFamily="34" charset="0"/>
              </a:rPr>
              <a:t>iawn </a:t>
            </a:r>
            <a:r>
              <a:rPr lang="x-none" altLang="en-US" sz="2000" dirty="0">
                <a:solidFill>
                  <a:schemeClr val="tx1"/>
                </a:solidFill>
                <a:latin typeface="Arial" panose="020B0604020202020204" pitchFamily="34" charset="0"/>
                <a:cs typeface="Arial" panose="020B0604020202020204" pitchFamily="34" charset="0"/>
              </a:rPr>
              <a:t>fel bod eglurder ynghylch pryderon</a:t>
            </a:r>
          </a:p>
          <a:p>
            <a:pPr marL="342900" indent="-342900">
              <a:buClr>
                <a:srgbClr val="EF9526"/>
              </a:buClr>
              <a:buFont typeface="Arial" panose="020B0604020202020204" pitchFamily="34" charset="0"/>
              <a:buChar char="•"/>
              <a:defRPr b="0" i="0"/>
            </a:pPr>
            <a:r>
              <a:rPr lang="x-none" altLang="en-US" sz="2000" dirty="0">
                <a:solidFill>
                  <a:schemeClr val="tx1"/>
                </a:solidFill>
                <a:latin typeface="Arial" panose="020B0604020202020204" pitchFamily="34" charset="0"/>
                <a:cs typeface="Arial" panose="020B0604020202020204" pitchFamily="34" charset="0"/>
              </a:rPr>
              <a:t>Dangos cefnogaeth drwy gydnabod cryfderau unigolion</a:t>
            </a:r>
          </a:p>
          <a:p>
            <a:pPr marL="342900" indent="-342900">
              <a:buClr>
                <a:srgbClr val="EF9526"/>
              </a:buClr>
              <a:buFont typeface="Arial" panose="020B0604020202020204" pitchFamily="34" charset="0"/>
              <a:buChar char="•"/>
              <a:defRPr b="0" i="0"/>
            </a:pPr>
            <a:r>
              <a:rPr lang="x-none" altLang="en-US" sz="2000" dirty="0">
                <a:solidFill>
                  <a:schemeClr val="tx1"/>
                </a:solidFill>
                <a:latin typeface="Arial" panose="020B0604020202020204" pitchFamily="34" charset="0"/>
                <a:cs typeface="Arial" panose="020B0604020202020204" pitchFamily="34" charset="0"/>
              </a:rPr>
              <a:t>Dangos amynedd</a:t>
            </a:r>
          </a:p>
          <a:p>
            <a:pPr marL="342900" indent="-342900">
              <a:buClr>
                <a:srgbClr val="EF9526"/>
              </a:buClr>
              <a:buFont typeface="Arial" panose="020B0604020202020204" pitchFamily="34" charset="0"/>
              <a:buChar char="•"/>
              <a:defRPr b="0" i="0"/>
            </a:pPr>
            <a:r>
              <a:rPr lang="x-none" altLang="en-US" sz="2000" dirty="0">
                <a:solidFill>
                  <a:schemeClr val="tx1"/>
                </a:solidFill>
                <a:latin typeface="Arial" panose="020B0604020202020204" pitchFamily="34" charset="0"/>
                <a:cs typeface="Arial" panose="020B0604020202020204" pitchFamily="34" charset="0"/>
              </a:rPr>
              <a:t>Ymddangos yn wybodus ac yn effeithiol </a:t>
            </a:r>
          </a:p>
          <a:p>
            <a:endParaRPr lang="en-GB" dirty="0">
              <a:solidFill>
                <a:schemeClr val="tx1"/>
              </a:solidFill>
            </a:endParaRPr>
          </a:p>
        </p:txBody>
      </p:sp>
    </p:spTree>
    <p:extLst>
      <p:ext uri="{BB962C8B-B14F-4D97-AF65-F5344CB8AC3E}">
        <p14:creationId xmlns:p14="http://schemas.microsoft.com/office/powerpoint/2010/main" val="3934402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r>
              <a:rPr lang="x-none" altLang="en-US" sz="3600" b="1" dirty="0">
                <a:solidFill>
                  <a:srgbClr val="CB863E"/>
                </a:solidFill>
                <a:latin typeface="Arial" panose="020B0604020202020204" pitchFamily="34" charset="0"/>
                <a:cs typeface="Arial" panose="020B0604020202020204" pitchFamily="34" charset="0"/>
              </a:rPr>
              <a:t>5 cam y sgwrs</a:t>
            </a:r>
            <a:br>
              <a:rPr lang="en-GB" b="1" dirty="0">
                <a:solidFill>
                  <a:srgbClr val="CB863E"/>
                </a:solidFill>
                <a:latin typeface="Arial" panose="020B0604020202020204" pitchFamily="34" charset="0"/>
                <a:cs typeface="Arial" panose="020B0604020202020204" pitchFamily="34" charset="0"/>
              </a:rPr>
            </a:br>
            <a:br>
              <a:rPr lang="en-GB" b="1" dirty="0">
                <a:solidFill>
                  <a:srgbClr val="CB863E"/>
                </a:solidFill>
                <a:latin typeface="Arial" panose="020B0604020202020204" pitchFamily="34" charset="0"/>
                <a:cs typeface="Arial" panose="020B0604020202020204" pitchFamily="34" charset="0"/>
              </a:rPr>
            </a:br>
            <a:endParaRPr lang="en-GB" dirty="0">
              <a:solidFill>
                <a:srgbClr val="CB863E"/>
              </a:solidFill>
            </a:endParaRPr>
          </a:p>
        </p:txBody>
      </p:sp>
      <p:sp>
        <p:nvSpPr>
          <p:cNvPr id="9" name="Text Placeholder 8"/>
          <p:cNvSpPr>
            <a:spLocks noGrp="1"/>
          </p:cNvSpPr>
          <p:nvPr>
            <p:ph type="body" sz="quarter" idx="12"/>
          </p:nvPr>
        </p:nvSpPr>
        <p:spPr>
          <a:xfrm>
            <a:off x="628650" y="1782147"/>
            <a:ext cx="7824885" cy="3633369"/>
          </a:xfrm>
        </p:spPr>
        <p:txBody>
          <a:bodyPr/>
          <a:lstStyle/>
          <a:p>
            <a:pPr marL="457200" indent="-457200">
              <a:buClr>
                <a:srgbClr val="EF9526"/>
              </a:buClr>
              <a:buFont typeface="+mj-lt"/>
              <a:buAutoNum type="arabicPeriod"/>
              <a:defRPr b="0" i="0"/>
            </a:pPr>
            <a:r>
              <a:rPr lang="x-none" sz="2400" dirty="0">
                <a:solidFill>
                  <a:schemeClr val="tx1"/>
                </a:solidFill>
                <a:latin typeface="Arial" panose="020B0604020202020204" pitchFamily="34" charset="0"/>
                <a:cs typeface="Arial" panose="020B0604020202020204" pitchFamily="34" charset="0"/>
              </a:rPr>
              <a:t>Cwestiynau agored sy'n ennyn </a:t>
            </a:r>
            <a:r>
              <a:rPr lang="cy-GB" sz="2400" dirty="0">
                <a:solidFill>
                  <a:schemeClr val="tx1"/>
                </a:solidFill>
                <a:latin typeface="Arial" panose="020B0604020202020204" pitchFamily="34" charset="0"/>
                <a:cs typeface="Arial" panose="020B0604020202020204" pitchFamily="34" charset="0"/>
              </a:rPr>
              <a:t>ymateb</a:t>
            </a:r>
            <a:endParaRPr lang="x-none" sz="2400" dirty="0">
              <a:solidFill>
                <a:schemeClr val="tx1"/>
              </a:solidFill>
              <a:latin typeface="Arial" panose="020B0604020202020204" pitchFamily="34" charset="0"/>
              <a:cs typeface="Arial" panose="020B0604020202020204" pitchFamily="34" charset="0"/>
            </a:endParaRPr>
          </a:p>
          <a:p>
            <a:pPr marL="457200" indent="-457200">
              <a:buClr>
                <a:srgbClr val="EF9526"/>
              </a:buClr>
              <a:buFont typeface="+mj-lt"/>
              <a:buAutoNum type="arabicPeriod"/>
              <a:defRPr b="0" i="0"/>
            </a:pPr>
            <a:r>
              <a:rPr lang="x-none" sz="2400" dirty="0">
                <a:solidFill>
                  <a:schemeClr val="tx1"/>
                </a:solidFill>
                <a:latin typeface="Arial" panose="020B0604020202020204" pitchFamily="34" charset="0"/>
                <a:cs typeface="Arial" panose="020B0604020202020204" pitchFamily="34" charset="0"/>
              </a:rPr>
              <a:t>Gwrando'n astud</a:t>
            </a:r>
          </a:p>
          <a:p>
            <a:pPr marL="457200" indent="-457200">
              <a:buClr>
                <a:srgbClr val="EF9526"/>
              </a:buClr>
              <a:buFont typeface="+mj-lt"/>
              <a:buAutoNum type="arabicPeriod"/>
              <a:defRPr b="0" i="0"/>
            </a:pPr>
            <a:r>
              <a:rPr lang="x-none" sz="2400" dirty="0">
                <a:solidFill>
                  <a:schemeClr val="tx1"/>
                </a:solidFill>
                <a:latin typeface="Arial" panose="020B0604020202020204" pitchFamily="34" charset="0"/>
                <a:cs typeface="Arial" panose="020B0604020202020204" pitchFamily="34" charset="0"/>
              </a:rPr>
              <a:t>Cwestiynau agored er mwyn canfod</a:t>
            </a:r>
          </a:p>
          <a:p>
            <a:pPr marL="457200" indent="-457200">
              <a:buClr>
                <a:srgbClr val="EF9526"/>
              </a:buClr>
              <a:buFont typeface="+mj-lt"/>
              <a:buAutoNum type="arabicPeriod"/>
              <a:defRPr b="0" i="0"/>
            </a:pPr>
            <a:r>
              <a:rPr lang="x-none" sz="2400" dirty="0">
                <a:solidFill>
                  <a:schemeClr val="tx1"/>
                </a:solidFill>
                <a:latin typeface="Arial" panose="020B0604020202020204" pitchFamily="34" charset="0"/>
                <a:cs typeface="Arial" panose="020B0604020202020204" pitchFamily="34" charset="0"/>
              </a:rPr>
              <a:t>Cyfnewid gwybodaeth</a:t>
            </a:r>
          </a:p>
          <a:p>
            <a:pPr marL="457200" indent="-457200">
              <a:buClr>
                <a:srgbClr val="EF9526"/>
              </a:buClr>
              <a:buFont typeface="+mj-lt"/>
              <a:buAutoNum type="arabicPeriod"/>
              <a:defRPr b="0" i="0"/>
            </a:pPr>
            <a:r>
              <a:rPr lang="x-none" sz="2400" dirty="0">
                <a:solidFill>
                  <a:schemeClr val="tx1"/>
                </a:solidFill>
                <a:latin typeface="Arial" panose="020B0604020202020204" pitchFamily="34" charset="0"/>
                <a:cs typeface="Arial" panose="020B0604020202020204" pitchFamily="34" charset="0"/>
              </a:rPr>
              <a:t>Crynodeb a chamau gweithredu </a:t>
            </a:r>
          </a:p>
          <a:p>
            <a:endParaRPr lang="en-GB" dirty="0">
              <a:solidFill>
                <a:schemeClr val="tx1"/>
              </a:solidFill>
            </a:endParaRPr>
          </a:p>
        </p:txBody>
      </p:sp>
    </p:spTree>
    <p:extLst>
      <p:ext uri="{BB962C8B-B14F-4D97-AF65-F5344CB8AC3E}">
        <p14:creationId xmlns:p14="http://schemas.microsoft.com/office/powerpoint/2010/main" val="1666211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49" y="365127"/>
            <a:ext cx="6917369" cy="1031283"/>
          </a:xfrm>
        </p:spPr>
        <p:txBody>
          <a:bodyPr>
            <a:normAutofit fontScale="90000"/>
          </a:bodyPr>
          <a:lstStyle/>
          <a:p>
            <a:pPr>
              <a:lnSpc>
                <a:spcPct val="100000"/>
              </a:lnSpc>
              <a:defRPr b="0" i="0"/>
            </a:pPr>
            <a:r>
              <a:rPr lang="x-none" sz="3600" b="1" dirty="0">
                <a:solidFill>
                  <a:srgbClr val="CB863E"/>
                </a:solidFill>
                <a:latin typeface="Arial" panose="020B0604020202020204" pitchFamily="34" charset="0"/>
                <a:cs typeface="Arial" panose="020B0604020202020204" pitchFamily="34" charset="0"/>
              </a:rPr>
              <a:t>Y</a:t>
            </a:r>
            <a:r>
              <a:rPr lang="en-GB" sz="3600" b="1" dirty="0">
                <a:solidFill>
                  <a:srgbClr val="CB863E"/>
                </a:solidFill>
                <a:latin typeface="Arial" panose="020B0604020202020204" pitchFamily="34" charset="0"/>
                <a:cs typeface="Arial" panose="020B0604020202020204" pitchFamily="34" charset="0"/>
              </a:rPr>
              <a:t>marfer</a:t>
            </a:r>
            <a:r>
              <a:rPr lang="x-none" sz="3600" b="1" dirty="0">
                <a:solidFill>
                  <a:srgbClr val="CB863E"/>
                </a:solidFill>
                <a:latin typeface="Arial" panose="020B0604020202020204" pitchFamily="34" charset="0"/>
                <a:cs typeface="Arial" panose="020B0604020202020204" pitchFamily="34" charset="0"/>
              </a:rPr>
              <a:t>: Beth yw’r</a:t>
            </a:r>
            <a:r>
              <a:rPr lang="en-GB" sz="3600" b="1" dirty="0">
                <a:solidFill>
                  <a:srgbClr val="CB863E"/>
                </a:solidFill>
                <a:latin typeface="Arial" panose="020B0604020202020204" pitchFamily="34" charset="0"/>
                <a:cs typeface="Arial" panose="020B0604020202020204" pitchFamily="34" charset="0"/>
              </a:rPr>
              <a:t> </a:t>
            </a:r>
            <a:r>
              <a:rPr lang="x-none" sz="3600" b="1" dirty="0">
                <a:solidFill>
                  <a:srgbClr val="CB863E"/>
                </a:solidFill>
                <a:latin typeface="Arial" panose="020B0604020202020204" pitchFamily="34" charset="0"/>
                <a:cs typeface="Arial" panose="020B0604020202020204" pitchFamily="34" charset="0"/>
              </a:rPr>
              <a:t>sgiliau a'r cymwyseddau sydd eu hangen</a:t>
            </a:r>
            <a:br>
              <a:rPr lang="x-none" b="1" dirty="0">
                <a:solidFill>
                  <a:srgbClr val="CB863E"/>
                </a:solidFill>
                <a:latin typeface="Arial" panose="020B0604020202020204" pitchFamily="34" charset="0"/>
                <a:cs typeface="Arial" panose="020B0604020202020204" pitchFamily="34" charset="0"/>
              </a:rPr>
            </a:br>
            <a:br>
              <a:rPr lang="en-GB" b="1" dirty="0">
                <a:solidFill>
                  <a:srgbClr val="CB863E"/>
                </a:solidFill>
                <a:latin typeface="Arial" panose="020B0604020202020204" pitchFamily="34" charset="0"/>
                <a:cs typeface="Arial" panose="020B0604020202020204" pitchFamily="34" charset="0"/>
              </a:rPr>
            </a:br>
            <a:endParaRPr lang="en-GB" dirty="0">
              <a:solidFill>
                <a:srgbClr val="CB863E"/>
              </a:solidFill>
            </a:endParaRPr>
          </a:p>
        </p:txBody>
      </p:sp>
      <p:sp>
        <p:nvSpPr>
          <p:cNvPr id="9" name="Text Placeholder 8"/>
          <p:cNvSpPr>
            <a:spLocks noGrp="1"/>
          </p:cNvSpPr>
          <p:nvPr>
            <p:ph type="body" sz="quarter" idx="12"/>
          </p:nvPr>
        </p:nvSpPr>
        <p:spPr>
          <a:xfrm>
            <a:off x="628649" y="1760224"/>
            <a:ext cx="6152225" cy="2974157"/>
          </a:xfrm>
        </p:spPr>
        <p:txBody>
          <a:bodyPr/>
          <a:lstStyle/>
          <a:p>
            <a:r>
              <a:rPr lang="x-none" altLang="en-US" sz="2000" dirty="0">
                <a:solidFill>
                  <a:schemeClr val="tx1"/>
                </a:solidFill>
                <a:latin typeface="Arial" panose="020B0604020202020204" pitchFamily="34" charset="0"/>
                <a:cs typeface="Arial" panose="020B0604020202020204" pitchFamily="34" charset="0"/>
              </a:rPr>
              <a:t>Beth yw'r sgiliau a'r cymwyseddau pwysicaf sydd eu hangen i hwyluso a chefnogi sgyrsiau 'beth sy'n bwysig' yn effeithiol?</a:t>
            </a:r>
          </a:p>
          <a:p>
            <a:endParaRPr lang="en-GB" dirty="0">
              <a:solidFill>
                <a:schemeClr val="tx1"/>
              </a:solidFill>
            </a:endParaRPr>
          </a:p>
        </p:txBody>
      </p:sp>
    </p:spTree>
    <p:extLst>
      <p:ext uri="{BB962C8B-B14F-4D97-AF65-F5344CB8AC3E}">
        <p14:creationId xmlns:p14="http://schemas.microsoft.com/office/powerpoint/2010/main" val="2201617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r>
              <a:rPr lang="x-none" sz="3600" b="1" dirty="0">
                <a:solidFill>
                  <a:srgbClr val="CB863E"/>
                </a:solidFill>
                <a:cs typeface="Arial"/>
              </a:rPr>
              <a:t>Canolbwyntio'r sgiliau</a:t>
            </a:r>
            <a:br>
              <a:rPr lang="x-none" sz="3200" b="1" dirty="0">
                <a:solidFill>
                  <a:srgbClr val="CB863E"/>
                </a:solidFill>
                <a:cs typeface="Arial"/>
              </a:rPr>
            </a:br>
            <a:br>
              <a:rPr lang="en-GB" sz="3200" b="1" dirty="0">
                <a:solidFill>
                  <a:srgbClr val="CB863E"/>
                </a:solidFill>
                <a:cs typeface="Arial"/>
              </a:rPr>
            </a:br>
            <a:endParaRPr lang="en-GB" sz="3200" dirty="0">
              <a:solidFill>
                <a:srgbClr val="CB863E"/>
              </a:solidFill>
            </a:endParaRPr>
          </a:p>
        </p:txBody>
      </p:sp>
      <p:sp>
        <p:nvSpPr>
          <p:cNvPr id="9" name="Rectangle: Rounded Corners 8">
            <a:extLst>
              <a:ext uri="{FF2B5EF4-FFF2-40B4-BE49-F238E27FC236}">
                <a16:creationId xmlns:a16="http://schemas.microsoft.com/office/drawing/2014/main" id="{C3663FE3-CA89-4C62-A474-BBF14EF127E6}"/>
              </a:ext>
            </a:extLst>
          </p:cNvPr>
          <p:cNvSpPr/>
          <p:nvPr/>
        </p:nvSpPr>
        <p:spPr>
          <a:xfrm>
            <a:off x="698662" y="967110"/>
            <a:ext cx="7267121" cy="1477328"/>
          </a:xfrm>
          <a:prstGeom prst="roundRect">
            <a:avLst/>
          </a:prstGeom>
          <a:solidFill>
            <a:srgbClr val="F7AB6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dirty="0">
                <a:solidFill>
                  <a:schemeClr val="tx1"/>
                </a:solidFill>
              </a:rPr>
              <a:t>Gwrando a mynegi empathi</a:t>
            </a:r>
          </a:p>
          <a:p>
            <a:pPr marL="285750" indent="-285750">
              <a:buFont typeface="Arial" panose="020B0604020202020204" pitchFamily="34" charset="0"/>
              <a:buChar char="•"/>
            </a:pPr>
            <a:r>
              <a:rPr lang="en-GB" dirty="0">
                <a:solidFill>
                  <a:schemeClr val="tx1"/>
                </a:solidFill>
              </a:rPr>
              <a:t>Archwilio pryderon a dyheadau</a:t>
            </a:r>
          </a:p>
          <a:p>
            <a:pPr marL="285750" indent="-285750">
              <a:buFont typeface="Arial" panose="020B0604020202020204" pitchFamily="34" charset="0"/>
              <a:buChar char="•"/>
            </a:pPr>
            <a:r>
              <a:rPr lang="en-GB" dirty="0">
                <a:solidFill>
                  <a:schemeClr val="tx1"/>
                </a:solidFill>
              </a:rPr>
              <a:t>Disgwyl ymddygiad amddiffynnol sy’n gwbl naturiol</a:t>
            </a:r>
          </a:p>
          <a:p>
            <a:pPr marL="285750" indent="-285750">
              <a:buFont typeface="Arial" panose="020B0604020202020204" pitchFamily="34" charset="0"/>
              <a:buChar char="•"/>
            </a:pPr>
            <a:r>
              <a:rPr lang="en-GB" dirty="0">
                <a:solidFill>
                  <a:schemeClr val="tx1"/>
                </a:solidFill>
              </a:rPr>
              <a:t>Helpu pobl i ddeall a gweld gwerth yn eu cryfderau</a:t>
            </a:r>
          </a:p>
          <a:p>
            <a:pPr marL="285750" indent="-285750">
              <a:buFont typeface="Arial" panose="020B0604020202020204" pitchFamily="34" charset="0"/>
              <a:buChar char="•"/>
            </a:pPr>
            <a:r>
              <a:rPr lang="en-GB" dirty="0">
                <a:solidFill>
                  <a:schemeClr val="tx1"/>
                </a:solidFill>
              </a:rPr>
              <a:t>Osgoi dadleuon a gwrthdaro</a:t>
            </a:r>
          </a:p>
        </p:txBody>
      </p:sp>
      <p:sp>
        <p:nvSpPr>
          <p:cNvPr id="5" name="Rectangle 4">
            <a:extLst>
              <a:ext uri="{FF2B5EF4-FFF2-40B4-BE49-F238E27FC236}">
                <a16:creationId xmlns:a16="http://schemas.microsoft.com/office/drawing/2014/main" id="{174A245D-ED28-4E59-A894-4F98F047603F}"/>
              </a:ext>
            </a:extLst>
          </p:cNvPr>
          <p:cNvSpPr/>
          <p:nvPr/>
        </p:nvSpPr>
        <p:spPr>
          <a:xfrm>
            <a:off x="721955" y="2205570"/>
            <a:ext cx="7243827" cy="3693319"/>
          </a:xfrm>
          <a:prstGeom prst="rect">
            <a:avLst/>
          </a:prstGeom>
        </p:spPr>
        <p:txBody>
          <a:bodyPr wrap="square">
            <a:spAutoFit/>
          </a:bodyPr>
          <a:lstStyle/>
          <a:p>
            <a:pPr>
              <a:buClr>
                <a:srgbClr val="ED1E87"/>
              </a:buClr>
            </a:pPr>
            <a:endParaRPr lang="cy-GB" dirty="0">
              <a:latin typeface="Arial" panose="020B0604020202020204" pitchFamily="34" charset="0"/>
              <a:cs typeface="Arial" panose="020B0604020202020204" pitchFamily="34" charset="0"/>
            </a:endParaRPr>
          </a:p>
          <a:p>
            <a:pPr>
              <a:buClr>
                <a:srgbClr val="ED1E87"/>
              </a:buClr>
            </a:pPr>
            <a:r>
              <a:rPr lang="cy-GB" dirty="0">
                <a:latin typeface="Arial" panose="020B0604020202020204" pitchFamily="34" charset="0"/>
                <a:cs typeface="Arial" panose="020B0604020202020204" pitchFamily="34" charset="0"/>
              </a:rPr>
              <a:t>Eich galluogi i:</a:t>
            </a:r>
          </a:p>
          <a:p>
            <a:pPr marL="285750" indent="-285750">
              <a:buClr>
                <a:srgbClr val="ED1E87"/>
              </a:buClr>
              <a:buFont typeface="Arial" panose="020B0604020202020204" pitchFamily="34" charset="0"/>
              <a:buChar char="•"/>
            </a:pPr>
            <a:endParaRPr lang="cy-GB" dirty="0">
              <a:latin typeface="Arial" panose="020B0604020202020204" pitchFamily="34" charset="0"/>
              <a:cs typeface="Arial" panose="020B0604020202020204" pitchFamily="34" charset="0"/>
            </a:endParaRPr>
          </a:p>
          <a:p>
            <a:pPr marL="285750" indent="-285750">
              <a:buClr>
                <a:srgbClr val="F7AB64"/>
              </a:buClr>
              <a:buFont typeface="Arial" panose="020B0604020202020204" pitchFamily="34" charset="0"/>
              <a:buChar char="•"/>
            </a:pPr>
            <a:r>
              <a:rPr lang="cy-GB" dirty="0">
                <a:latin typeface="Arial" panose="020B0604020202020204" pitchFamily="34" charset="0"/>
                <a:cs typeface="Arial" panose="020B0604020202020204" pitchFamily="34" charset="0"/>
              </a:rPr>
              <a:t>sylwi ar bobl oherwydd y problemau maen nhw’n eu hwynebu, nid dim ond y problemau maen nhw’n eu hachosi </a:t>
            </a:r>
          </a:p>
          <a:p>
            <a:pPr marL="285750" indent="-285750">
              <a:buClr>
                <a:srgbClr val="F7AB64"/>
              </a:buClr>
              <a:buFont typeface="Arial" panose="020B0604020202020204" pitchFamily="34" charset="0"/>
              <a:buChar char="•"/>
            </a:pPr>
            <a:r>
              <a:rPr lang="cy-GB" dirty="0">
                <a:latin typeface="Arial" panose="020B0604020202020204" pitchFamily="34" charset="0"/>
                <a:cs typeface="Arial" panose="020B0604020202020204" pitchFamily="34" charset="0"/>
              </a:rPr>
              <a:t>sylwi ar allu pobl i addasu eu trywydd eu hunain a gwneud iawn am eu risgiau a’u pryderon eu hunain</a:t>
            </a:r>
          </a:p>
          <a:p>
            <a:pPr marL="285750" indent="-285750">
              <a:buClr>
                <a:srgbClr val="F7AB64"/>
              </a:buClr>
              <a:buFont typeface="Arial" panose="020B0604020202020204" pitchFamily="34" charset="0"/>
              <a:buChar char="•"/>
            </a:pPr>
            <a:r>
              <a:rPr lang="cy-GB" dirty="0">
                <a:latin typeface="Arial" panose="020B0604020202020204" pitchFamily="34" charset="0"/>
                <a:cs typeface="Arial" panose="020B0604020202020204" pitchFamily="34" charset="0"/>
              </a:rPr>
              <a:t>canolbwyntio ar eu gobeithion a’u dyheadau  </a:t>
            </a:r>
          </a:p>
          <a:p>
            <a:pPr marL="285750" indent="-285750">
              <a:buClr>
                <a:srgbClr val="F7AB64"/>
              </a:buClr>
              <a:buFont typeface="Arial" panose="020B0604020202020204" pitchFamily="34" charset="0"/>
              <a:buChar char="•"/>
            </a:pPr>
            <a:r>
              <a:rPr lang="cy-GB" dirty="0">
                <a:latin typeface="Arial" panose="020B0604020202020204" pitchFamily="34" charset="0"/>
                <a:cs typeface="Arial" panose="020B0604020202020204" pitchFamily="34" charset="0"/>
              </a:rPr>
              <a:t>sylwi ar gryfderau teuluoedd / grwpiau / unedau a chefnogi’r hyn sy’n bwysig iddyn nhw, gan feithrin eu gwydnwch </a:t>
            </a:r>
          </a:p>
          <a:p>
            <a:pPr marL="285750" indent="-285750">
              <a:buClr>
                <a:srgbClr val="F7AB64"/>
              </a:buClr>
              <a:buFont typeface="Arial" panose="020B0604020202020204" pitchFamily="34" charset="0"/>
              <a:buChar char="•"/>
            </a:pPr>
            <a:r>
              <a:rPr lang="cy-GB" dirty="0">
                <a:latin typeface="Arial" panose="020B0604020202020204" pitchFamily="34" charset="0"/>
                <a:cs typeface="Arial" panose="020B0604020202020204" pitchFamily="34" charset="0"/>
              </a:rPr>
              <a:t>gwneud gwell penderfyniadau (gyda’r unigolyn) yn seiliedig ar y wybodaeth gywir  </a:t>
            </a:r>
          </a:p>
          <a:p>
            <a:pPr marL="285750" indent="-285750">
              <a:buClr>
                <a:srgbClr val="F7AB64"/>
              </a:buClr>
              <a:buFont typeface="Arial" panose="020B0604020202020204" pitchFamily="34" charset="0"/>
              <a:buChar char="•"/>
            </a:pPr>
            <a:r>
              <a:rPr lang="cy-GB" dirty="0">
                <a:latin typeface="Arial" panose="020B0604020202020204" pitchFamily="34" charset="0"/>
                <a:cs typeface="Arial" panose="020B0604020202020204" pitchFamily="34" charset="0"/>
              </a:rPr>
              <a:t>atgyfeirio os oes angen at y gwasanaethau mwyaf priodol   </a:t>
            </a:r>
          </a:p>
        </p:txBody>
      </p:sp>
      <p:sp>
        <p:nvSpPr>
          <p:cNvPr id="12" name="Arrow: Curved Left 11">
            <a:extLst>
              <a:ext uri="{FF2B5EF4-FFF2-40B4-BE49-F238E27FC236}">
                <a16:creationId xmlns:a16="http://schemas.microsoft.com/office/drawing/2014/main" id="{B0C9512B-AB27-45D4-9467-FD96AC5D0A3D}"/>
              </a:ext>
              <a:ext uri="{C183D7F6-B498-43B3-948B-1728B52AA6E4}">
                <adec:decorative xmlns:adec="http://schemas.microsoft.com/office/drawing/2017/decorative" val="1"/>
              </a:ext>
            </a:extLst>
          </p:cNvPr>
          <p:cNvSpPr/>
          <p:nvPr/>
        </p:nvSpPr>
        <p:spPr>
          <a:xfrm>
            <a:off x="8223072" y="1655461"/>
            <a:ext cx="731520" cy="3148551"/>
          </a:xfrm>
          <a:prstGeom prst="curvedLeftArrow">
            <a:avLst/>
          </a:prstGeom>
          <a:solidFill>
            <a:srgbClr val="CC86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2137634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a:bodyPr>
          <a:lstStyle/>
          <a:p>
            <a:r>
              <a:rPr lang="x-none" sz="3200" b="1" dirty="0">
                <a:solidFill>
                  <a:srgbClr val="CC863E"/>
                </a:solidFill>
                <a:cs typeface="Arial"/>
              </a:rPr>
              <a:t>Nod ac amcanion</a:t>
            </a:r>
            <a:endParaRPr lang="en-GB" sz="3200" dirty="0">
              <a:solidFill>
                <a:srgbClr val="CC863E"/>
              </a:solidFill>
            </a:endParaRPr>
          </a:p>
        </p:txBody>
      </p:sp>
      <p:sp>
        <p:nvSpPr>
          <p:cNvPr id="9" name="Text Placeholder 8"/>
          <p:cNvSpPr>
            <a:spLocks noGrp="1"/>
          </p:cNvSpPr>
          <p:nvPr>
            <p:ph type="body" sz="quarter" idx="12"/>
          </p:nvPr>
        </p:nvSpPr>
        <p:spPr>
          <a:xfrm>
            <a:off x="628650" y="1287263"/>
            <a:ext cx="7824885" cy="4128254"/>
          </a:xfrm>
        </p:spPr>
        <p:txBody>
          <a:bodyPr>
            <a:normAutofit/>
          </a:bodyPr>
          <a:lstStyle/>
          <a:p>
            <a:pPr lvl="0" fontAlgn="auto">
              <a:lnSpc>
                <a:spcPct val="100000"/>
              </a:lnSpc>
              <a:spcBef>
                <a:spcPct val="0"/>
              </a:spcBef>
              <a:buClrTx/>
              <a:defRPr b="0" i="0"/>
            </a:pPr>
            <a:r>
              <a:rPr lang="x-none" b="1" dirty="0">
                <a:solidFill>
                  <a:schemeClr val="tx1"/>
                </a:solidFill>
                <a:latin typeface="Arial" panose="020B0604020202020204" pitchFamily="34" charset="0"/>
                <a:cs typeface="Arial" panose="020B0604020202020204" pitchFamily="34" charset="0"/>
              </a:rPr>
              <a:t>Nod</a:t>
            </a:r>
            <a:endParaRPr lang="en-GB" b="1" dirty="0">
              <a:solidFill>
                <a:schemeClr val="tx1"/>
              </a:solidFill>
              <a:latin typeface="Arial" panose="020B0604020202020204" pitchFamily="34" charset="0"/>
              <a:cs typeface="Arial" panose="020B0604020202020204" pitchFamily="34" charset="0"/>
            </a:endParaRPr>
          </a:p>
          <a:p>
            <a:pPr marL="342900" lvl="0" indent="-342900" fontAlgn="auto">
              <a:lnSpc>
                <a:spcPct val="100000"/>
              </a:lnSpc>
              <a:spcBef>
                <a:spcPct val="0"/>
              </a:spcBef>
              <a:buClr>
                <a:srgbClr val="F7AB64"/>
              </a:buClr>
              <a:buFont typeface="Arial" panose="020B0604020202020204" pitchFamily="34" charset="0"/>
              <a:buChar char="•"/>
              <a:defRPr b="0" i="0"/>
            </a:pPr>
            <a:r>
              <a:rPr lang="x-none" dirty="0">
                <a:solidFill>
                  <a:schemeClr val="tx1"/>
                </a:solidFill>
                <a:latin typeface="Arial" panose="020B0604020202020204" pitchFamily="34" charset="0"/>
                <a:cs typeface="Arial" panose="020B0604020202020204" pitchFamily="34" charset="0"/>
              </a:rPr>
              <a:t>I gefnogi </a:t>
            </a:r>
            <a:r>
              <a:rPr lang="en-GB" dirty="0">
                <a:solidFill>
                  <a:schemeClr val="tx1"/>
                </a:solidFill>
                <a:latin typeface="Arial" panose="020B0604020202020204" pitchFamily="34" charset="0"/>
                <a:cs typeface="Arial" panose="020B0604020202020204" pitchFamily="34" charset="0"/>
              </a:rPr>
              <a:t>‘</a:t>
            </a:r>
            <a:r>
              <a:rPr lang="x-none" dirty="0">
                <a:solidFill>
                  <a:schemeClr val="tx1"/>
                </a:solidFill>
                <a:latin typeface="Arial" panose="020B0604020202020204" pitchFamily="34" charset="0"/>
                <a:cs typeface="Arial" panose="020B0604020202020204" pitchFamily="34" charset="0"/>
              </a:rPr>
              <a:t>beth sy'n bwysig</a:t>
            </a:r>
            <a:r>
              <a:rPr lang="en-GB" dirty="0">
                <a:solidFill>
                  <a:schemeClr val="tx1"/>
                </a:solidFill>
                <a:latin typeface="Arial" panose="020B0604020202020204" pitchFamily="34" charset="0"/>
                <a:cs typeface="Arial" panose="020B0604020202020204" pitchFamily="34" charset="0"/>
              </a:rPr>
              <a:t>’</a:t>
            </a:r>
            <a:r>
              <a:rPr lang="x-none" dirty="0">
                <a:solidFill>
                  <a:schemeClr val="tx1"/>
                </a:solidFill>
                <a:latin typeface="Arial" panose="020B0604020202020204" pitchFamily="34" charset="0"/>
                <a:cs typeface="Arial" panose="020B0604020202020204" pitchFamily="34" charset="0"/>
              </a:rPr>
              <a:t> a sgyrsiau sy'n canolbwyntio ar ganlyniadau o fewn gwasanaethau </a:t>
            </a:r>
            <a:r>
              <a:rPr lang="en-GB" dirty="0">
                <a:solidFill>
                  <a:schemeClr val="tx1"/>
                </a:solidFill>
                <a:latin typeface="Arial" panose="020B0604020202020204" pitchFamily="34" charset="0"/>
                <a:cs typeface="Arial" panose="020B0604020202020204" pitchFamily="34" charset="0"/>
              </a:rPr>
              <a:t>g</a:t>
            </a:r>
            <a:r>
              <a:rPr lang="x-none" dirty="0">
                <a:solidFill>
                  <a:schemeClr val="tx1"/>
                </a:solidFill>
                <a:latin typeface="Arial" panose="020B0604020202020204" pitchFamily="34" charset="0"/>
                <a:cs typeface="Arial" panose="020B0604020202020204" pitchFamily="34" charset="0"/>
              </a:rPr>
              <a:t>wybodaeth, </a:t>
            </a:r>
            <a:r>
              <a:rPr lang="en-GB" dirty="0">
                <a:solidFill>
                  <a:schemeClr val="tx1"/>
                </a:solidFill>
                <a:latin typeface="Arial" panose="020B0604020202020204" pitchFamily="34" charset="0"/>
                <a:cs typeface="Arial" panose="020B0604020202020204" pitchFamily="34" charset="0"/>
              </a:rPr>
              <a:t>c</a:t>
            </a:r>
            <a:r>
              <a:rPr lang="x-none" dirty="0">
                <a:solidFill>
                  <a:schemeClr val="tx1"/>
                </a:solidFill>
                <a:latin typeface="Arial" panose="020B0604020202020204" pitchFamily="34" charset="0"/>
                <a:cs typeface="Arial" panose="020B0604020202020204" pitchFamily="34" charset="0"/>
              </a:rPr>
              <a:t>yngor a </a:t>
            </a:r>
            <a:r>
              <a:rPr lang="en-GB" dirty="0">
                <a:solidFill>
                  <a:schemeClr val="tx1"/>
                </a:solidFill>
                <a:latin typeface="Arial" panose="020B0604020202020204" pitchFamily="34" charset="0"/>
                <a:cs typeface="Arial" panose="020B0604020202020204" pitchFamily="34" charset="0"/>
              </a:rPr>
              <a:t>c</a:t>
            </a:r>
            <a:r>
              <a:rPr lang="x-none" dirty="0">
                <a:solidFill>
                  <a:schemeClr val="tx1"/>
                </a:solidFill>
                <a:latin typeface="Arial" panose="020B0604020202020204" pitchFamily="34" charset="0"/>
                <a:cs typeface="Arial" panose="020B0604020202020204" pitchFamily="34" charset="0"/>
              </a:rPr>
              <a:t>hynhorthwy (IAA) </a:t>
            </a:r>
          </a:p>
          <a:p>
            <a:pPr lvl="0" fontAlgn="auto">
              <a:lnSpc>
                <a:spcPct val="100000"/>
              </a:lnSpc>
              <a:spcBef>
                <a:spcPct val="0"/>
              </a:spcBef>
              <a:buClrTx/>
              <a:defRPr b="0" i="0"/>
            </a:pPr>
            <a:r>
              <a:rPr lang="x-none" dirty="0">
                <a:solidFill>
                  <a:schemeClr val="tx1"/>
                </a:solidFill>
                <a:latin typeface="Arial" panose="020B0604020202020204" pitchFamily="34" charset="0"/>
                <a:cs typeface="Arial" panose="020B0604020202020204" pitchFamily="34" charset="0"/>
              </a:rPr>
              <a:t> </a:t>
            </a:r>
            <a:endParaRPr lang="en-GB" dirty="0">
              <a:solidFill>
                <a:schemeClr val="tx1"/>
              </a:solidFill>
              <a:latin typeface="Arial" panose="020B0604020202020204" pitchFamily="34" charset="0"/>
              <a:cs typeface="Arial" panose="020B0604020202020204" pitchFamily="34" charset="0"/>
            </a:endParaRPr>
          </a:p>
          <a:p>
            <a:pPr lvl="0" fontAlgn="auto">
              <a:lnSpc>
                <a:spcPct val="100000"/>
              </a:lnSpc>
              <a:spcBef>
                <a:spcPct val="0"/>
              </a:spcBef>
              <a:buClrTx/>
              <a:defRPr b="0" i="0"/>
            </a:pPr>
            <a:r>
              <a:rPr lang="x-none" b="1" dirty="0">
                <a:solidFill>
                  <a:schemeClr val="tx1"/>
                </a:solidFill>
                <a:latin typeface="Arial" panose="020B0604020202020204" pitchFamily="34" charset="0"/>
                <a:cs typeface="Arial" panose="020B0604020202020204" pitchFamily="34" charset="0"/>
              </a:rPr>
              <a:t>Amcanion</a:t>
            </a:r>
            <a:endParaRPr lang="en-GB" b="1" dirty="0">
              <a:solidFill>
                <a:schemeClr val="tx1"/>
              </a:solidFill>
              <a:latin typeface="Arial" panose="020B0604020202020204" pitchFamily="34" charset="0"/>
              <a:cs typeface="Arial" panose="020B0604020202020204" pitchFamily="34" charset="0"/>
            </a:endParaRPr>
          </a:p>
          <a:p>
            <a:pPr marL="342900" lvl="0" indent="-342900" fontAlgn="auto">
              <a:lnSpc>
                <a:spcPct val="100000"/>
              </a:lnSpc>
              <a:spcBef>
                <a:spcPct val="0"/>
              </a:spcBef>
              <a:buClr>
                <a:srgbClr val="F7AB64"/>
              </a:buClr>
              <a:buFont typeface="Arial" panose="020B0604020202020204" pitchFamily="34" charset="0"/>
              <a:buChar char="•"/>
              <a:defRPr b="0" i="0"/>
            </a:pPr>
            <a:r>
              <a:rPr lang="x-none" dirty="0">
                <a:solidFill>
                  <a:schemeClr val="tx1"/>
                </a:solidFill>
                <a:latin typeface="Arial" panose="020B0604020202020204" pitchFamily="34" charset="0"/>
                <a:cs typeface="Arial" panose="020B0604020202020204" pitchFamily="34" charset="0"/>
              </a:rPr>
              <a:t>Deall cyd-destun deddfwriaethol y gwasanaeth IAA</a:t>
            </a:r>
          </a:p>
          <a:p>
            <a:pPr marL="342900" lvl="0" indent="-342900" fontAlgn="auto">
              <a:lnSpc>
                <a:spcPct val="100000"/>
              </a:lnSpc>
              <a:spcBef>
                <a:spcPct val="0"/>
              </a:spcBef>
              <a:buClr>
                <a:srgbClr val="F7AB64"/>
              </a:buClr>
              <a:buFont typeface="Arial" panose="020B0604020202020204" pitchFamily="34" charset="0"/>
              <a:buChar char="•"/>
              <a:defRPr b="0" i="0"/>
            </a:pPr>
            <a:r>
              <a:rPr lang="x-none" dirty="0">
                <a:solidFill>
                  <a:schemeClr val="tx1"/>
                </a:solidFill>
                <a:latin typeface="Arial" panose="020B0604020202020204" pitchFamily="34" charset="0"/>
                <a:cs typeface="Arial" panose="020B0604020202020204" pitchFamily="34" charset="0"/>
              </a:rPr>
              <a:t>Nodi elfennau allweddol sgwrs </a:t>
            </a:r>
            <a:r>
              <a:rPr lang="en-GB" dirty="0">
                <a:solidFill>
                  <a:schemeClr val="tx1"/>
                </a:solidFill>
                <a:latin typeface="Arial" panose="020B0604020202020204" pitchFamily="34" charset="0"/>
                <a:cs typeface="Arial" panose="020B0604020202020204" pitchFamily="34" charset="0"/>
              </a:rPr>
              <a:t>‘</a:t>
            </a:r>
            <a:r>
              <a:rPr lang="x-none" dirty="0">
                <a:solidFill>
                  <a:schemeClr val="tx1"/>
                </a:solidFill>
                <a:latin typeface="Arial" panose="020B0604020202020204" pitchFamily="34" charset="0"/>
                <a:cs typeface="Arial" panose="020B0604020202020204" pitchFamily="34" charset="0"/>
              </a:rPr>
              <a:t>beth sy'n bwysig</a:t>
            </a:r>
            <a:r>
              <a:rPr lang="en-GB" dirty="0">
                <a:solidFill>
                  <a:schemeClr val="tx1"/>
                </a:solidFill>
                <a:latin typeface="Arial" panose="020B0604020202020204" pitchFamily="34" charset="0"/>
                <a:cs typeface="Arial" panose="020B0604020202020204" pitchFamily="34" charset="0"/>
              </a:rPr>
              <a:t>’</a:t>
            </a:r>
            <a:r>
              <a:rPr lang="x-none" dirty="0">
                <a:solidFill>
                  <a:schemeClr val="tx1"/>
                </a:solidFill>
                <a:latin typeface="Arial" panose="020B0604020202020204" pitchFamily="34" charset="0"/>
                <a:cs typeface="Arial" panose="020B0604020202020204" pitchFamily="34" charset="0"/>
              </a:rPr>
              <a:t>/sy'n canolbwyntio ar ganlyniadau</a:t>
            </a:r>
            <a:r>
              <a:rPr lang="cy-GB" dirty="0">
                <a:solidFill>
                  <a:schemeClr val="tx1"/>
                </a:solidFill>
                <a:latin typeface="Arial" panose="020B0604020202020204" pitchFamily="34" charset="0"/>
                <a:cs typeface="Arial" panose="020B0604020202020204" pitchFamily="34" charset="0"/>
              </a:rPr>
              <a:t> dda</a:t>
            </a:r>
            <a:endParaRPr lang="x-none" dirty="0">
              <a:solidFill>
                <a:schemeClr val="tx1"/>
              </a:solidFill>
              <a:latin typeface="Arial" panose="020B0604020202020204" pitchFamily="34" charset="0"/>
              <a:cs typeface="Arial" panose="020B0604020202020204" pitchFamily="34" charset="0"/>
            </a:endParaRPr>
          </a:p>
          <a:p>
            <a:pPr marL="342900" indent="-342900">
              <a:buClr>
                <a:srgbClr val="F7AB64"/>
              </a:buClr>
              <a:buFont typeface="Arial" panose="020B0604020202020204" pitchFamily="34" charset="0"/>
              <a:buChar char="•"/>
              <a:defRPr b="0" i="0"/>
            </a:pPr>
            <a:r>
              <a:rPr lang="x-none" dirty="0">
                <a:solidFill>
                  <a:schemeClr val="tx1"/>
                </a:solidFill>
                <a:latin typeface="Arial" panose="020B0604020202020204" pitchFamily="34" charset="0"/>
                <a:cs typeface="Arial" panose="020B0604020202020204" pitchFamily="34" charset="0"/>
              </a:rPr>
              <a:t>Ymchwilio i'r </a:t>
            </a:r>
            <a:r>
              <a:rPr lang="x-none" b="1" dirty="0">
                <a:solidFill>
                  <a:schemeClr val="tx1"/>
                </a:solidFill>
                <a:latin typeface="Arial" panose="020B0604020202020204" pitchFamily="34" charset="0"/>
                <a:cs typeface="Arial" panose="020B0604020202020204" pitchFamily="34" charset="0"/>
              </a:rPr>
              <a:t>ymrwymiad </a:t>
            </a:r>
            <a:r>
              <a:rPr lang="x-none" dirty="0">
                <a:solidFill>
                  <a:schemeClr val="tx1"/>
                </a:solidFill>
                <a:latin typeface="Arial" panose="020B0604020202020204" pitchFamily="34" charset="0"/>
                <a:cs typeface="Arial" panose="020B0604020202020204" pitchFamily="34" charset="0"/>
              </a:rPr>
              <a:t>sefydliadol sydd ei angen i gael </a:t>
            </a:r>
            <a:r>
              <a:rPr lang="en-GB" dirty="0">
                <a:solidFill>
                  <a:schemeClr val="tx1"/>
                </a:solidFill>
                <a:latin typeface="Arial" panose="020B0604020202020204" pitchFamily="34" charset="0"/>
                <a:cs typeface="Arial" panose="020B0604020202020204" pitchFamily="34" charset="0"/>
              </a:rPr>
              <a:t>‘</a:t>
            </a:r>
            <a:r>
              <a:rPr lang="x-none" dirty="0">
                <a:solidFill>
                  <a:schemeClr val="tx1"/>
                </a:solidFill>
                <a:latin typeface="Arial" panose="020B0604020202020204" pitchFamily="34" charset="0"/>
                <a:cs typeface="Arial" panose="020B0604020202020204" pitchFamily="34" charset="0"/>
              </a:rPr>
              <a:t>sgyrsiau gwell a gwahanol</a:t>
            </a:r>
            <a:r>
              <a:rPr lang="en-GB" dirty="0">
                <a:solidFill>
                  <a:schemeClr val="tx1"/>
                </a:solidFill>
                <a:latin typeface="Arial" panose="020B0604020202020204" pitchFamily="34" charset="0"/>
                <a:cs typeface="Arial" panose="020B0604020202020204" pitchFamily="34" charset="0"/>
              </a:rPr>
              <a:t>’</a:t>
            </a:r>
            <a:r>
              <a:rPr lang="x-none" dirty="0">
                <a:solidFill>
                  <a:schemeClr val="tx1"/>
                </a:solidFill>
                <a:latin typeface="Arial" panose="020B0604020202020204" pitchFamily="34" charset="0"/>
                <a:cs typeface="Arial" panose="020B0604020202020204" pitchFamily="34" charset="0"/>
              </a:rPr>
              <a:t> gyda'n cydweithwyr cyhoeddus a phroffesiynol </a:t>
            </a:r>
          </a:p>
          <a:p>
            <a:pPr marL="342900" indent="-342900">
              <a:buClr>
                <a:srgbClr val="F7AB64"/>
              </a:buClr>
              <a:buFont typeface="Arial" panose="020B0604020202020204" pitchFamily="34" charset="0"/>
              <a:buChar char="•"/>
              <a:defRPr b="0" i="0"/>
            </a:pPr>
            <a:r>
              <a:rPr lang="x-none" dirty="0">
                <a:solidFill>
                  <a:schemeClr val="tx1"/>
                </a:solidFill>
                <a:latin typeface="Arial" panose="020B0604020202020204" pitchFamily="34" charset="0"/>
                <a:cs typeface="Arial" panose="020B0604020202020204" pitchFamily="34" charset="0"/>
              </a:rPr>
              <a:t>Archwilio'r sgiliau sy'n ofynnol gan weithwyr (drwy ymarferion sampl</a:t>
            </a:r>
            <a:r>
              <a:rPr lang="cy-GB" dirty="0">
                <a:solidFill>
                  <a:schemeClr val="tx1"/>
                </a:solidFill>
                <a:latin typeface="Arial" panose="020B0604020202020204" pitchFamily="34" charset="0"/>
                <a:cs typeface="Arial" panose="020B0604020202020204" pitchFamily="34" charset="0"/>
              </a:rPr>
              <a:t>u</a:t>
            </a:r>
            <a:r>
              <a:rPr lang="x-none" dirty="0">
                <a:solidFill>
                  <a:schemeClr val="tx1"/>
                </a:solidFill>
                <a:latin typeface="Arial" panose="020B0604020202020204" pitchFamily="34" charset="0"/>
                <a:cs typeface="Arial" panose="020B0604020202020204" pitchFamily="34" charset="0"/>
              </a:rPr>
              <a:t>)</a:t>
            </a:r>
          </a:p>
          <a:p>
            <a:pPr marL="342900" indent="-342900">
              <a:buClr>
                <a:srgbClr val="F7AB64"/>
              </a:buClr>
              <a:buFont typeface="Arial" panose="020B0604020202020204" pitchFamily="34" charset="0"/>
              <a:buChar char="•"/>
              <a:defRPr b="0" i="0"/>
            </a:pPr>
            <a:r>
              <a:rPr lang="x-none" dirty="0">
                <a:solidFill>
                  <a:schemeClr val="tx1"/>
                </a:solidFill>
                <a:latin typeface="Arial" panose="020B0604020202020204" pitchFamily="34" charset="0"/>
                <a:cs typeface="Arial" panose="020B0604020202020204" pitchFamily="34" charset="0"/>
              </a:rPr>
              <a:t>Cytuno ar y camau gweithredu sydd eu hangen i gynnal newid</a:t>
            </a:r>
          </a:p>
          <a:p>
            <a:endParaRPr lang="en-GB" dirty="0">
              <a:solidFill>
                <a:schemeClr val="tx1"/>
              </a:solidFill>
            </a:endParaRPr>
          </a:p>
        </p:txBody>
      </p:sp>
    </p:spTree>
    <p:extLst>
      <p:ext uri="{BB962C8B-B14F-4D97-AF65-F5344CB8AC3E}">
        <p14:creationId xmlns:p14="http://schemas.microsoft.com/office/powerpoint/2010/main" val="4207074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FCF3B444-3382-D444-BB41-080B9BAC1B08}"/>
              </a:ext>
              <a:ext uri="{C183D7F6-B498-43B3-948B-1728B52AA6E4}">
                <adec:decorative xmlns:adec="http://schemas.microsoft.com/office/drawing/2017/decorative" val="1"/>
              </a:ext>
            </a:extLst>
          </p:cNvPr>
          <p:cNvSpPr/>
          <p:nvPr/>
        </p:nvSpPr>
        <p:spPr>
          <a:xfrm>
            <a:off x="2555411" y="1503806"/>
            <a:ext cx="4033169" cy="4033169"/>
          </a:xfrm>
          <a:prstGeom prst="ellipse">
            <a:avLst/>
          </a:prstGeom>
          <a:solidFill>
            <a:srgbClr val="CC863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A2E57323-1F4E-E544-8E42-C2D698A33046}"/>
              </a:ext>
              <a:ext uri="{C183D7F6-B498-43B3-948B-1728B52AA6E4}">
                <adec:decorative xmlns:adec="http://schemas.microsoft.com/office/drawing/2017/decorative" val="1"/>
              </a:ext>
            </a:extLst>
          </p:cNvPr>
          <p:cNvSpPr/>
          <p:nvPr/>
        </p:nvSpPr>
        <p:spPr>
          <a:xfrm>
            <a:off x="3005622" y="2391493"/>
            <a:ext cx="3132748" cy="3132748"/>
          </a:xfrm>
          <a:prstGeom prst="ellipse">
            <a:avLst/>
          </a:prstGeom>
          <a:solidFill>
            <a:srgbClr val="CC863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4C371F5A-0EEC-6C49-9BC5-382B896E885B}"/>
              </a:ext>
              <a:ext uri="{C183D7F6-B498-43B3-948B-1728B52AA6E4}">
                <adec:decorative xmlns:adec="http://schemas.microsoft.com/office/drawing/2017/decorative" val="1"/>
              </a:ext>
            </a:extLst>
          </p:cNvPr>
          <p:cNvSpPr/>
          <p:nvPr/>
        </p:nvSpPr>
        <p:spPr>
          <a:xfrm>
            <a:off x="3422289" y="3158724"/>
            <a:ext cx="2299415" cy="2299415"/>
          </a:xfrm>
          <a:prstGeom prst="ellipse">
            <a:avLst/>
          </a:prstGeom>
          <a:solidFill>
            <a:srgbClr val="CC863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7F25138E-7E6B-194F-9EED-D21EEA50774A}"/>
              </a:ext>
              <a:ext uri="{C183D7F6-B498-43B3-948B-1728B52AA6E4}">
                <adec:decorative xmlns:adec="http://schemas.microsoft.com/office/drawing/2017/decorative" val="1"/>
              </a:ext>
            </a:extLst>
          </p:cNvPr>
          <p:cNvSpPr/>
          <p:nvPr/>
        </p:nvSpPr>
        <p:spPr>
          <a:xfrm>
            <a:off x="3715795" y="3749853"/>
            <a:ext cx="1712405" cy="1712405"/>
          </a:xfrm>
          <a:prstGeom prst="ellipse">
            <a:avLst/>
          </a:prstGeom>
          <a:solidFill>
            <a:srgbClr val="CC863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0E229606-DFD0-C84F-B970-35AFE2957AD5}"/>
              </a:ext>
              <a:ext uri="{C183D7F6-B498-43B3-948B-1728B52AA6E4}">
                <adec:decorative xmlns:adec="http://schemas.microsoft.com/office/drawing/2017/decorative" val="1"/>
              </a:ext>
            </a:extLst>
          </p:cNvPr>
          <p:cNvSpPr/>
          <p:nvPr/>
        </p:nvSpPr>
        <p:spPr>
          <a:xfrm>
            <a:off x="4092765" y="4499672"/>
            <a:ext cx="958467" cy="958467"/>
          </a:xfrm>
          <a:prstGeom prst="ellipse">
            <a:avLst/>
          </a:prstGeom>
          <a:solidFill>
            <a:srgbClr val="CC863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5"/>
          <p:cNvSpPr>
            <a:spLocks noGrp="1"/>
          </p:cNvSpPr>
          <p:nvPr>
            <p:ph type="title"/>
          </p:nvPr>
        </p:nvSpPr>
        <p:spPr>
          <a:xfrm>
            <a:off x="628650" y="365127"/>
            <a:ext cx="6136044" cy="1031283"/>
          </a:xfrm>
        </p:spPr>
        <p:txBody>
          <a:bodyPr>
            <a:normAutofit fontScale="90000"/>
          </a:bodyPr>
          <a:lstStyle/>
          <a:p>
            <a:r>
              <a:rPr lang="x-none" sz="3600" b="1" dirty="0">
                <a:solidFill>
                  <a:srgbClr val="CC863E"/>
                </a:solidFill>
                <a:latin typeface="Arial" panose="020B0604020202020204" pitchFamily="34" charset="0"/>
                <a:cs typeface="Arial" panose="020B0604020202020204" pitchFamily="34" charset="0"/>
              </a:rPr>
              <a:t>Fframwaith cymwyseddau IAA</a:t>
            </a:r>
            <a:br>
              <a:rPr lang="en-GB" b="1" dirty="0">
                <a:solidFill>
                  <a:srgbClr val="CC863E"/>
                </a:solidFill>
                <a:latin typeface="Arial" panose="020B0604020202020204" pitchFamily="34" charset="0"/>
                <a:cs typeface="Arial" panose="020B0604020202020204" pitchFamily="34" charset="0"/>
              </a:rPr>
            </a:br>
            <a:br>
              <a:rPr lang="en-GB" b="1" dirty="0">
                <a:solidFill>
                  <a:srgbClr val="CC863E"/>
                </a:solidFill>
                <a:latin typeface="Arial" panose="020B0604020202020204" pitchFamily="34" charset="0"/>
                <a:cs typeface="Arial" panose="020B0604020202020204" pitchFamily="34" charset="0"/>
              </a:rPr>
            </a:br>
            <a:endParaRPr lang="en-GB" dirty="0">
              <a:solidFill>
                <a:srgbClr val="CC863E"/>
              </a:solidFill>
            </a:endParaRPr>
          </a:p>
        </p:txBody>
      </p:sp>
      <p:sp>
        <p:nvSpPr>
          <p:cNvPr id="2" name="TextBox 1">
            <a:extLst>
              <a:ext uri="{FF2B5EF4-FFF2-40B4-BE49-F238E27FC236}">
                <a16:creationId xmlns:a16="http://schemas.microsoft.com/office/drawing/2014/main" id="{23914587-2C0B-2346-BAFB-511EB91B29A6}"/>
              </a:ext>
            </a:extLst>
          </p:cNvPr>
          <p:cNvSpPr txBox="1"/>
          <p:nvPr/>
        </p:nvSpPr>
        <p:spPr>
          <a:xfrm>
            <a:off x="3828361" y="1639452"/>
            <a:ext cx="1487277" cy="3446891"/>
          </a:xfrm>
          <a:prstGeom prst="rect">
            <a:avLst/>
          </a:prstGeom>
        </p:spPr>
        <p:txBody>
          <a:bodyPr vert="horz" wrap="square" lIns="91440" tIns="45720" rIns="91440" bIns="45720" rtlCol="0" anchor="ctr">
            <a:normAutofit fontScale="92500"/>
          </a:bodyPr>
          <a:lstStyle/>
          <a:p>
            <a:pPr algn="ctr"/>
            <a:r>
              <a:rPr lang="en-US" b="1" dirty="0"/>
              <a:t>Ymarfer proffesiynol</a:t>
            </a:r>
          </a:p>
          <a:p>
            <a:pPr algn="ctr"/>
            <a:endParaRPr lang="en-US" b="1" dirty="0"/>
          </a:p>
          <a:p>
            <a:pPr algn="ctr"/>
            <a:r>
              <a:rPr lang="en-US" b="1" dirty="0"/>
              <a:t>Darparu cynhorthwy</a:t>
            </a:r>
          </a:p>
          <a:p>
            <a:pPr algn="ctr"/>
            <a:endParaRPr lang="en-US" b="1" dirty="0"/>
          </a:p>
          <a:p>
            <a:pPr algn="ctr"/>
            <a:r>
              <a:rPr lang="en-US" b="1" dirty="0"/>
              <a:t>Rhoi cyngor</a:t>
            </a:r>
          </a:p>
          <a:p>
            <a:pPr algn="ctr"/>
            <a:endParaRPr lang="en-US" b="1" dirty="0"/>
          </a:p>
          <a:p>
            <a:pPr algn="ctr"/>
            <a:r>
              <a:rPr lang="en-US" b="1" dirty="0"/>
              <a:t>Darparu gwybodaeth</a:t>
            </a:r>
          </a:p>
          <a:p>
            <a:pPr algn="ctr"/>
            <a:endParaRPr lang="en-US" b="1" dirty="0"/>
          </a:p>
          <a:p>
            <a:pPr algn="ctr"/>
            <a:r>
              <a:rPr lang="en-US" b="1" dirty="0"/>
              <a:t>Person</a:t>
            </a:r>
          </a:p>
        </p:txBody>
      </p:sp>
    </p:spTree>
    <p:extLst>
      <p:ext uri="{BB962C8B-B14F-4D97-AF65-F5344CB8AC3E}">
        <p14:creationId xmlns:p14="http://schemas.microsoft.com/office/powerpoint/2010/main" val="23904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r>
              <a:rPr lang="x-none" sz="3600" b="1" dirty="0">
                <a:solidFill>
                  <a:srgbClr val="CC863E"/>
                </a:solidFill>
                <a:latin typeface="Arial" panose="020B0604020202020204" pitchFamily="34" charset="0"/>
                <a:cs typeface="Arial" panose="020B0604020202020204" pitchFamily="34" charset="0"/>
              </a:rPr>
              <a:t>Ymarfer ar sail perthynas</a:t>
            </a:r>
            <a:br>
              <a:rPr lang="en-GB" b="1" dirty="0">
                <a:solidFill>
                  <a:srgbClr val="CC863E"/>
                </a:solidFill>
                <a:latin typeface="Arial" panose="020B0604020202020204" pitchFamily="34" charset="0"/>
                <a:cs typeface="Arial" panose="020B0604020202020204" pitchFamily="34" charset="0"/>
              </a:rPr>
            </a:br>
            <a:br>
              <a:rPr lang="en-GB" b="1" dirty="0">
                <a:solidFill>
                  <a:srgbClr val="CC863E"/>
                </a:solidFill>
                <a:latin typeface="Arial" panose="020B0604020202020204" pitchFamily="34" charset="0"/>
                <a:cs typeface="Arial" panose="020B0604020202020204" pitchFamily="34" charset="0"/>
              </a:rPr>
            </a:br>
            <a:endParaRPr lang="en-GB" dirty="0">
              <a:solidFill>
                <a:srgbClr val="CC863E"/>
              </a:solidFill>
            </a:endParaRPr>
          </a:p>
        </p:txBody>
      </p:sp>
      <p:sp>
        <p:nvSpPr>
          <p:cNvPr id="9" name="Text Placeholder 8"/>
          <p:cNvSpPr>
            <a:spLocks noGrp="1"/>
          </p:cNvSpPr>
          <p:nvPr>
            <p:ph type="body" sz="quarter" idx="12"/>
          </p:nvPr>
        </p:nvSpPr>
        <p:spPr>
          <a:xfrm>
            <a:off x="447412" y="1297259"/>
            <a:ext cx="8564385" cy="3988338"/>
          </a:xfrm>
        </p:spPr>
        <p:txBody>
          <a:bodyPr>
            <a:noAutofit/>
          </a:bodyPr>
          <a:lstStyle/>
          <a:p>
            <a:pPr marL="342900" indent="-342900">
              <a:buClr>
                <a:srgbClr val="EF9526"/>
              </a:buClr>
              <a:buFont typeface="Arial" panose="020B0604020202020204" pitchFamily="34" charset="0"/>
              <a:buChar char="•"/>
              <a:defRPr b="0" i="0"/>
            </a:pPr>
            <a:r>
              <a:rPr lang="x-none" altLang="en-US" dirty="0">
                <a:solidFill>
                  <a:schemeClr val="tx1"/>
                </a:solidFill>
                <a:latin typeface="Arial" panose="020B0604020202020204" pitchFamily="34" charset="0"/>
                <a:cs typeface="Arial" panose="020B0604020202020204" pitchFamily="34" charset="0"/>
              </a:rPr>
              <a:t>Mae sut rydy</a:t>
            </a:r>
            <a:r>
              <a:rPr lang="cy-GB" altLang="en-US" dirty="0">
                <a:solidFill>
                  <a:schemeClr val="tx1"/>
                </a:solidFill>
                <a:latin typeface="Arial" panose="020B0604020202020204" pitchFamily="34" charset="0"/>
                <a:cs typeface="Arial" panose="020B0604020202020204" pitchFamily="34" charset="0"/>
              </a:rPr>
              <a:t>m</a:t>
            </a:r>
            <a:r>
              <a:rPr lang="x-none" altLang="en-US" dirty="0">
                <a:solidFill>
                  <a:schemeClr val="tx1"/>
                </a:solidFill>
                <a:latin typeface="Arial" panose="020B0604020202020204" pitchFamily="34" charset="0"/>
                <a:cs typeface="Arial" panose="020B0604020202020204" pitchFamily="34" charset="0"/>
              </a:rPr>
              <a:t> ni'n meddwl am rywun neu rywbeth yn effeithio ar yr hyn rydy</a:t>
            </a:r>
            <a:r>
              <a:rPr lang="cy-GB" altLang="en-US" dirty="0">
                <a:solidFill>
                  <a:schemeClr val="tx1"/>
                </a:solidFill>
                <a:latin typeface="Arial" panose="020B0604020202020204" pitchFamily="34" charset="0"/>
                <a:cs typeface="Arial" panose="020B0604020202020204" pitchFamily="34" charset="0"/>
              </a:rPr>
              <a:t>m</a:t>
            </a:r>
            <a:r>
              <a:rPr lang="x-none" altLang="en-US" dirty="0">
                <a:solidFill>
                  <a:schemeClr val="tx1"/>
                </a:solidFill>
                <a:latin typeface="Arial" panose="020B0604020202020204" pitchFamily="34" charset="0"/>
                <a:cs typeface="Arial" panose="020B0604020202020204" pitchFamily="34" charset="0"/>
              </a:rPr>
              <a:t> ni'n ei wneud amdano</a:t>
            </a:r>
            <a:r>
              <a:rPr lang="en-GB" altLang="en-US" dirty="0">
                <a:solidFill>
                  <a:schemeClr val="tx1"/>
                </a:solidFill>
                <a:latin typeface="Arial" panose="020B0604020202020204" pitchFamily="34" charset="0"/>
                <a:cs typeface="Arial" panose="020B0604020202020204" pitchFamily="34" charset="0"/>
              </a:rPr>
              <a:t> – m</a:t>
            </a:r>
            <a:r>
              <a:rPr lang="x-none" altLang="en-US" dirty="0">
                <a:solidFill>
                  <a:schemeClr val="tx1"/>
                </a:solidFill>
                <a:latin typeface="Arial" panose="020B0604020202020204" pitchFamily="34" charset="0"/>
                <a:cs typeface="Arial" panose="020B0604020202020204" pitchFamily="34" charset="0"/>
              </a:rPr>
              <a:t>ae ein cod moesol unigol yn dylanwadu arnom i gyd </a:t>
            </a:r>
          </a:p>
          <a:p>
            <a:pPr lvl="1">
              <a:defRPr b="0" i="0"/>
            </a:pPr>
            <a:r>
              <a:rPr lang="x-none" altLang="en-US" dirty="0">
                <a:solidFill>
                  <a:srgbClr val="CC863E"/>
                </a:solidFill>
                <a:latin typeface="Arial" panose="020B0604020202020204" pitchFamily="34" charset="0"/>
                <a:cs typeface="Arial" panose="020B0604020202020204" pitchFamily="34" charset="0"/>
              </a:rPr>
              <a:t>     </a:t>
            </a:r>
            <a:r>
              <a:rPr lang="en-GB" altLang="en-US" b="1" dirty="0">
                <a:solidFill>
                  <a:srgbClr val="CC863E"/>
                </a:solidFill>
                <a:latin typeface="Arial" panose="020B0604020202020204" pitchFamily="34" charset="0"/>
                <a:cs typeface="Arial" panose="020B0604020202020204" pitchFamily="34" charset="0"/>
              </a:rPr>
              <a:t>A</a:t>
            </a:r>
            <a:r>
              <a:rPr lang="x-none" altLang="en-US" b="1" dirty="0">
                <a:solidFill>
                  <a:srgbClr val="CC863E"/>
                </a:solidFill>
                <a:latin typeface="Arial" panose="020B0604020202020204" pitchFamily="34" charset="0"/>
                <a:cs typeface="Arial" panose="020B0604020202020204" pitchFamily="34" charset="0"/>
              </a:rPr>
              <a:t> yw'r rheolwyr yn cytuno?</a:t>
            </a:r>
          </a:p>
          <a:p>
            <a:pPr>
              <a:defRPr/>
            </a:pPr>
            <a:endParaRPr lang="en-GB" altLang="en-US" dirty="0">
              <a:solidFill>
                <a:schemeClr val="tx1"/>
              </a:solidFill>
              <a:latin typeface="Arial" panose="020B0604020202020204" pitchFamily="34" charset="0"/>
              <a:cs typeface="Arial" panose="020B0604020202020204" pitchFamily="34" charset="0"/>
            </a:endParaRPr>
          </a:p>
          <a:p>
            <a:pPr marL="342900" indent="-342900">
              <a:buClr>
                <a:srgbClr val="EF9526"/>
              </a:buClr>
              <a:buFont typeface="Arial" panose="020B0604020202020204" pitchFamily="34" charset="0"/>
              <a:buChar char="•"/>
              <a:defRPr b="0" i="0"/>
            </a:pPr>
            <a:r>
              <a:rPr lang="x-none" altLang="en-US" dirty="0">
                <a:solidFill>
                  <a:schemeClr val="tx1"/>
                </a:solidFill>
                <a:latin typeface="Arial" panose="020B0604020202020204" pitchFamily="34" charset="0"/>
                <a:cs typeface="Arial" panose="020B0604020202020204" pitchFamily="34" charset="0"/>
              </a:rPr>
              <a:t>Mae ein hymagwedd at y broblem, felly, yn effeithio ar y canlyniad</a:t>
            </a:r>
          </a:p>
          <a:p>
            <a:pPr lvl="1">
              <a:defRPr b="0" i="0"/>
            </a:pPr>
            <a:r>
              <a:rPr lang="x-none" altLang="en-US" dirty="0">
                <a:solidFill>
                  <a:srgbClr val="CC863E"/>
                </a:solidFill>
                <a:latin typeface="Arial" panose="020B0604020202020204" pitchFamily="34" charset="0"/>
                <a:cs typeface="Arial" panose="020B0604020202020204" pitchFamily="34" charset="0"/>
              </a:rPr>
              <a:t>     </a:t>
            </a:r>
            <a:r>
              <a:rPr lang="en-GB" altLang="en-US" b="1" dirty="0">
                <a:solidFill>
                  <a:srgbClr val="CC863E"/>
                </a:solidFill>
                <a:latin typeface="Arial" panose="020B0604020202020204" pitchFamily="34" charset="0"/>
                <a:cs typeface="Arial" panose="020B0604020202020204" pitchFamily="34" charset="0"/>
              </a:rPr>
              <a:t>A</a:t>
            </a:r>
            <a:r>
              <a:rPr lang="x-none" altLang="en-US" b="1" dirty="0">
                <a:solidFill>
                  <a:srgbClr val="CC863E"/>
                </a:solidFill>
                <a:latin typeface="Arial" panose="020B0604020202020204" pitchFamily="34" charset="0"/>
                <a:cs typeface="Arial" panose="020B0604020202020204" pitchFamily="34" charset="0"/>
              </a:rPr>
              <a:t> yw'r rheolwyr yn cytuno?</a:t>
            </a:r>
          </a:p>
          <a:p>
            <a:pPr>
              <a:defRPr/>
            </a:pPr>
            <a:endParaRPr lang="en-GB" altLang="en-US" dirty="0">
              <a:solidFill>
                <a:schemeClr val="tx1"/>
              </a:solidFill>
              <a:latin typeface="Arial" panose="020B0604020202020204" pitchFamily="34" charset="0"/>
              <a:cs typeface="Arial" panose="020B0604020202020204" pitchFamily="34" charset="0"/>
            </a:endParaRPr>
          </a:p>
          <a:p>
            <a:pPr marL="342900" indent="-342900">
              <a:buClr>
                <a:srgbClr val="EF9526"/>
              </a:buClr>
              <a:buFont typeface="Arial" panose="020B0604020202020204" pitchFamily="34" charset="0"/>
              <a:buChar char="•"/>
              <a:defRPr b="0" i="0"/>
            </a:pPr>
            <a:r>
              <a:rPr lang="x-none" altLang="en-US" dirty="0">
                <a:solidFill>
                  <a:schemeClr val="tx1"/>
                </a:solidFill>
                <a:latin typeface="Arial" panose="020B0604020202020204" pitchFamily="34" charset="0"/>
                <a:cs typeface="Arial" panose="020B0604020202020204" pitchFamily="34" charset="0"/>
              </a:rPr>
              <a:t>Fel IAA, rydym yn cymryd rhan mewn </a:t>
            </a:r>
            <a:r>
              <a:rPr lang="x-none" altLang="en-US" b="1" dirty="0">
                <a:solidFill>
                  <a:schemeClr val="tx1"/>
                </a:solidFill>
                <a:latin typeface="Arial" panose="020B0604020202020204" pitchFamily="34" charset="0"/>
                <a:cs typeface="Arial" panose="020B0604020202020204" pitchFamily="34" charset="0"/>
              </a:rPr>
              <a:t>proses</a:t>
            </a:r>
            <a:r>
              <a:rPr lang="x-none" altLang="en-US" dirty="0">
                <a:solidFill>
                  <a:schemeClr val="tx1"/>
                </a:solidFill>
                <a:latin typeface="Arial" panose="020B0604020202020204" pitchFamily="34" charset="0"/>
                <a:cs typeface="Arial" panose="020B0604020202020204" pitchFamily="34" charset="0"/>
              </a:rPr>
              <a:t> </a:t>
            </a:r>
            <a:r>
              <a:rPr lang="x-none" altLang="en-US" b="1" dirty="0">
                <a:solidFill>
                  <a:schemeClr val="tx1"/>
                </a:solidFill>
                <a:latin typeface="Arial" panose="020B0604020202020204" pitchFamily="34" charset="0"/>
                <a:cs typeface="Arial" panose="020B0604020202020204" pitchFamily="34" charset="0"/>
              </a:rPr>
              <a:t>ddeinamig </a:t>
            </a:r>
            <a:r>
              <a:rPr lang="x-none" altLang="en-US" dirty="0">
                <a:solidFill>
                  <a:schemeClr val="tx1"/>
                </a:solidFill>
                <a:latin typeface="Arial" panose="020B0604020202020204" pitchFamily="34" charset="0"/>
                <a:cs typeface="Arial" panose="020B0604020202020204" pitchFamily="34" charset="0"/>
              </a:rPr>
              <a:t>ac mewn unrhyw gyfarfyddiad rhwng gweithiwr ac unigolyn, dylai </a:t>
            </a:r>
            <a:r>
              <a:rPr lang="x-none" altLang="en-US" b="1" dirty="0">
                <a:solidFill>
                  <a:schemeClr val="tx1"/>
                </a:solidFill>
                <a:latin typeface="Arial" panose="020B0604020202020204" pitchFamily="34" charset="0"/>
                <a:cs typeface="Arial" panose="020B0604020202020204" pitchFamily="34" charset="0"/>
              </a:rPr>
              <a:t>dau berson ddysgu </a:t>
            </a:r>
            <a:r>
              <a:rPr lang="x-none" altLang="en-US" dirty="0">
                <a:solidFill>
                  <a:schemeClr val="tx1"/>
                </a:solidFill>
                <a:latin typeface="Arial" panose="020B0604020202020204" pitchFamily="34" charset="0"/>
                <a:cs typeface="Arial" panose="020B0604020202020204" pitchFamily="34" charset="0"/>
              </a:rPr>
              <a:t>bob amser!</a:t>
            </a:r>
            <a:endParaRPr lang="en-GB" altLang="en-US" dirty="0">
              <a:solidFill>
                <a:schemeClr val="tx1"/>
              </a:solidFill>
              <a:latin typeface="Arial" panose="020B0604020202020204" pitchFamily="34" charset="0"/>
              <a:cs typeface="Arial" panose="020B0604020202020204" pitchFamily="34" charset="0"/>
            </a:endParaRPr>
          </a:p>
          <a:p>
            <a:pPr lvl="1">
              <a:defRPr b="0" i="0"/>
            </a:pPr>
            <a:r>
              <a:rPr lang="x-none" altLang="en-US" dirty="0">
                <a:solidFill>
                  <a:srgbClr val="CC863E"/>
                </a:solidFill>
                <a:latin typeface="Arial" panose="020B0604020202020204" pitchFamily="34" charset="0"/>
                <a:cs typeface="Arial" panose="020B0604020202020204" pitchFamily="34" charset="0"/>
              </a:rPr>
              <a:t>     </a:t>
            </a:r>
            <a:r>
              <a:rPr lang="en-GB" altLang="en-US" b="1" dirty="0">
                <a:solidFill>
                  <a:srgbClr val="CC863E"/>
                </a:solidFill>
                <a:latin typeface="Arial" panose="020B0604020202020204" pitchFamily="34" charset="0"/>
                <a:cs typeface="Arial" panose="020B0604020202020204" pitchFamily="34" charset="0"/>
              </a:rPr>
              <a:t>A</a:t>
            </a:r>
            <a:r>
              <a:rPr lang="x-none" altLang="en-US" b="1" dirty="0">
                <a:solidFill>
                  <a:srgbClr val="CC863E"/>
                </a:solidFill>
                <a:latin typeface="Arial" panose="020B0604020202020204" pitchFamily="34" charset="0"/>
                <a:cs typeface="Arial" panose="020B0604020202020204" pitchFamily="34" charset="0"/>
              </a:rPr>
              <a:t> yw'r rheolwyr yn cytuno? </a:t>
            </a:r>
            <a:r>
              <a:rPr lang="en-GB" altLang="en-US" b="1" dirty="0">
                <a:solidFill>
                  <a:srgbClr val="CC863E"/>
                </a:solidFill>
                <a:latin typeface="Arial" panose="020B0604020202020204" pitchFamily="34" charset="0"/>
                <a:cs typeface="Arial" panose="020B0604020202020204" pitchFamily="34" charset="0"/>
              </a:rPr>
              <a:t>P</a:t>
            </a:r>
            <a:r>
              <a:rPr lang="x-none" altLang="en-US" b="1" dirty="0">
                <a:solidFill>
                  <a:srgbClr val="CC863E"/>
                </a:solidFill>
                <a:latin typeface="Arial" panose="020B0604020202020204" pitchFamily="34" charset="0"/>
                <a:cs typeface="Arial" panose="020B0604020202020204" pitchFamily="34" charset="0"/>
              </a:rPr>
              <a:t>am a sut gallai hynny fod?</a:t>
            </a:r>
          </a:p>
          <a:p>
            <a:pPr>
              <a:defRPr/>
            </a:pPr>
            <a:endParaRPr lang="en-GB" altLang="en-US" dirty="0">
              <a:solidFill>
                <a:schemeClr val="tx1"/>
              </a:solidFill>
              <a:latin typeface="Arial" panose="020B0604020202020204" pitchFamily="34" charset="0"/>
              <a:cs typeface="Arial" panose="020B0604020202020204" pitchFamily="34" charset="0"/>
            </a:endParaRPr>
          </a:p>
          <a:p>
            <a:pPr marL="342900" indent="-342900">
              <a:buClr>
                <a:srgbClr val="EF9526"/>
              </a:buClr>
              <a:buFont typeface="Arial" panose="020B0604020202020204" pitchFamily="34" charset="0"/>
              <a:buChar char="•"/>
              <a:defRPr b="0" i="0"/>
            </a:pPr>
            <a:r>
              <a:rPr lang="x-none" altLang="en-US" dirty="0">
                <a:solidFill>
                  <a:schemeClr val="tx1"/>
                </a:solidFill>
                <a:latin typeface="Arial" panose="020B0604020202020204" pitchFamily="34" charset="0"/>
                <a:cs typeface="Arial" panose="020B0604020202020204" pitchFamily="34" charset="0"/>
              </a:rPr>
              <a:t>Dylai'r canlyniad fod yn 'hunan-rymusol' i'r teulu neu'r unigolyn </a:t>
            </a:r>
          </a:p>
          <a:p>
            <a:endParaRPr lang="en-GB" dirty="0">
              <a:solidFill>
                <a:schemeClr val="tx1"/>
              </a:solidFill>
            </a:endParaRPr>
          </a:p>
        </p:txBody>
      </p:sp>
    </p:spTree>
    <p:extLst>
      <p:ext uri="{BB962C8B-B14F-4D97-AF65-F5344CB8AC3E}">
        <p14:creationId xmlns:p14="http://schemas.microsoft.com/office/powerpoint/2010/main" val="23040178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r>
              <a:rPr lang="x-none" sz="3600" b="1" dirty="0">
                <a:solidFill>
                  <a:srgbClr val="CC863E"/>
                </a:solidFill>
                <a:cs typeface="Arial"/>
              </a:rPr>
              <a:t>Empathi a bod yn agored</a:t>
            </a:r>
            <a:br>
              <a:rPr lang="x-none" b="1" dirty="0">
                <a:solidFill>
                  <a:srgbClr val="CC863E"/>
                </a:solidFill>
                <a:cs typeface="Arial"/>
              </a:rPr>
            </a:br>
            <a:br>
              <a:rPr lang="en-GB" b="1" dirty="0">
                <a:solidFill>
                  <a:srgbClr val="CC863E"/>
                </a:solidFill>
                <a:cs typeface="Arial"/>
              </a:rPr>
            </a:br>
            <a:endParaRPr lang="en-GB" dirty="0">
              <a:solidFill>
                <a:srgbClr val="CC863E"/>
              </a:solidFill>
            </a:endParaRPr>
          </a:p>
        </p:txBody>
      </p:sp>
      <p:sp>
        <p:nvSpPr>
          <p:cNvPr id="9" name="Text Placeholder 8"/>
          <p:cNvSpPr>
            <a:spLocks noGrp="1"/>
          </p:cNvSpPr>
          <p:nvPr>
            <p:ph type="body" sz="quarter" idx="12"/>
          </p:nvPr>
        </p:nvSpPr>
        <p:spPr>
          <a:xfrm>
            <a:off x="628650" y="1782147"/>
            <a:ext cx="7824885" cy="3633369"/>
          </a:xfrm>
        </p:spPr>
        <p:txBody>
          <a:bodyPr/>
          <a:lstStyle/>
          <a:p>
            <a:pPr>
              <a:lnSpc>
                <a:spcPct val="80000"/>
              </a:lnSpc>
              <a:defRPr b="0" i="0"/>
            </a:pPr>
            <a:r>
              <a:rPr lang="x-none" altLang="en-US" sz="2000" dirty="0">
                <a:solidFill>
                  <a:schemeClr val="tx1"/>
                </a:solidFill>
                <a:latin typeface="Arial" panose="020B0604020202020204" pitchFamily="34" charset="0"/>
                <a:cs typeface="Arial" panose="020B0604020202020204" pitchFamily="34" charset="0"/>
              </a:rPr>
              <a:t>Mae arferion, profiad ac ymchwil sy'n seiliedig ar dystiolaeth yn dangos bod mabwysiadu ymagwedd sy'n dangos empathi yn ystod ein sgyrsiau yn arwain at:</a:t>
            </a:r>
          </a:p>
          <a:p>
            <a:pPr>
              <a:lnSpc>
                <a:spcPct val="80000"/>
              </a:lnSpc>
            </a:pPr>
            <a:endParaRPr lang="en-GB" altLang="en-US" sz="2000" dirty="0">
              <a:solidFill>
                <a:schemeClr val="tx1"/>
              </a:solidFill>
              <a:latin typeface="Arial" panose="020B0604020202020204" pitchFamily="34" charset="0"/>
              <a:cs typeface="Arial" panose="020B0604020202020204" pitchFamily="34" charset="0"/>
            </a:endParaRPr>
          </a:p>
          <a:p>
            <a:pPr marL="342900" indent="-342900">
              <a:lnSpc>
                <a:spcPct val="80000"/>
              </a:lnSpc>
              <a:buClr>
                <a:srgbClr val="EF9526"/>
              </a:buClr>
              <a:buFont typeface="Arial" panose="020B0604020202020204" pitchFamily="34" charset="0"/>
              <a:buChar char="•"/>
              <a:defRPr b="0" i="0"/>
            </a:pPr>
            <a:r>
              <a:rPr lang="x-none" altLang="en-US" sz="2000" dirty="0">
                <a:solidFill>
                  <a:schemeClr val="tx1"/>
                </a:solidFill>
                <a:latin typeface="Arial" panose="020B0604020202020204" pitchFamily="34" charset="0"/>
                <a:cs typeface="Arial" panose="020B0604020202020204" pitchFamily="34" charset="0"/>
              </a:rPr>
              <a:t>ymwrthod llai</a:t>
            </a:r>
          </a:p>
          <a:p>
            <a:pPr>
              <a:lnSpc>
                <a:spcPct val="80000"/>
              </a:lnSpc>
              <a:buClr>
                <a:srgbClr val="EF9526"/>
              </a:buClr>
              <a:defRPr b="0" i="0"/>
            </a:pPr>
            <a:r>
              <a:rPr lang="x-none" altLang="en-US" sz="2000" dirty="0">
                <a:solidFill>
                  <a:schemeClr val="tx1"/>
                </a:solidFill>
                <a:latin typeface="Arial" panose="020B0604020202020204" pitchFamily="34" charset="0"/>
                <a:cs typeface="Arial" panose="020B0604020202020204" pitchFamily="34" charset="0"/>
              </a:rPr>
              <a:t> </a:t>
            </a:r>
          </a:p>
          <a:p>
            <a:pPr>
              <a:lnSpc>
                <a:spcPct val="80000"/>
              </a:lnSpc>
              <a:defRPr b="0" i="0"/>
            </a:pPr>
            <a:r>
              <a:rPr lang="x-none" altLang="en-US" sz="2000" dirty="0">
                <a:solidFill>
                  <a:schemeClr val="tx1"/>
                </a:solidFill>
                <a:latin typeface="Arial" panose="020B0604020202020204" pitchFamily="34" charset="0"/>
                <a:cs typeface="Arial" panose="020B0604020202020204" pitchFamily="34" charset="0"/>
              </a:rPr>
              <a:t>    </a:t>
            </a:r>
            <a:r>
              <a:rPr lang="x-none" altLang="en-US" sz="2000" dirty="0">
                <a:solidFill>
                  <a:srgbClr val="CC863E"/>
                </a:solidFill>
                <a:latin typeface="Arial" panose="020B0604020202020204" pitchFamily="34" charset="0"/>
                <a:cs typeface="Arial" panose="020B0604020202020204" pitchFamily="34" charset="0"/>
              </a:rPr>
              <a:t> </a:t>
            </a:r>
            <a:r>
              <a:rPr lang="x-none" altLang="en-US" sz="2000" b="1" dirty="0">
                <a:solidFill>
                  <a:srgbClr val="CC863E"/>
                </a:solidFill>
                <a:latin typeface="Arial" panose="020B0604020202020204" pitchFamily="34" charset="0"/>
                <a:cs typeface="Arial" panose="020B0604020202020204" pitchFamily="34" charset="0"/>
              </a:rPr>
              <a:t>a</a:t>
            </a:r>
          </a:p>
          <a:p>
            <a:pPr>
              <a:lnSpc>
                <a:spcPct val="80000"/>
              </a:lnSpc>
              <a:defRPr b="0" i="0"/>
            </a:pPr>
            <a:r>
              <a:rPr lang="x-none" altLang="en-US" sz="2000" dirty="0">
                <a:solidFill>
                  <a:schemeClr val="tx1"/>
                </a:solidFill>
                <a:latin typeface="Arial" panose="020B0604020202020204" pitchFamily="34" charset="0"/>
                <a:cs typeface="Arial" panose="020B0604020202020204" pitchFamily="34" charset="0"/>
              </a:rPr>
              <a:t> </a:t>
            </a:r>
          </a:p>
          <a:p>
            <a:pPr marL="342900" indent="-342900">
              <a:lnSpc>
                <a:spcPct val="80000"/>
              </a:lnSpc>
              <a:buClr>
                <a:srgbClr val="EF9526"/>
              </a:buClr>
              <a:buFont typeface="Arial" panose="020B0604020202020204" pitchFamily="34" charset="0"/>
              <a:buChar char="•"/>
              <a:defRPr b="0" i="0"/>
            </a:pPr>
            <a:r>
              <a:rPr lang="x-none" altLang="en-US" sz="2000" dirty="0">
                <a:solidFill>
                  <a:schemeClr val="tx1"/>
                </a:solidFill>
                <a:latin typeface="Arial" panose="020B0604020202020204" pitchFamily="34" charset="0"/>
                <a:cs typeface="Arial" panose="020B0604020202020204" pitchFamily="34" charset="0"/>
              </a:rPr>
              <a:t>datgelu mwy</a:t>
            </a:r>
          </a:p>
          <a:p>
            <a:endParaRPr lang="en-GB" dirty="0">
              <a:solidFill>
                <a:schemeClr val="tx1"/>
              </a:solidFill>
            </a:endParaRPr>
          </a:p>
        </p:txBody>
      </p:sp>
    </p:spTree>
    <p:extLst>
      <p:ext uri="{BB962C8B-B14F-4D97-AF65-F5344CB8AC3E}">
        <p14:creationId xmlns:p14="http://schemas.microsoft.com/office/powerpoint/2010/main" val="40153563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lstStyle/>
          <a:p>
            <a:r>
              <a:rPr lang="x-none" altLang="en-US" sz="3200" b="1" dirty="0">
                <a:solidFill>
                  <a:srgbClr val="CC863E"/>
                </a:solidFill>
                <a:latin typeface="Arial" panose="020B0604020202020204" pitchFamily="34" charset="0"/>
                <a:cs typeface="Arial" panose="020B0604020202020204" pitchFamily="34" charset="0"/>
              </a:rPr>
              <a:t>Ymarferwyr effeithiol</a:t>
            </a:r>
            <a:br>
              <a:rPr lang="en-GB" b="1" dirty="0">
                <a:solidFill>
                  <a:srgbClr val="CC863E"/>
                </a:solidFill>
                <a:latin typeface="Arial" panose="020B0604020202020204" pitchFamily="34" charset="0"/>
                <a:cs typeface="Arial" panose="020B0604020202020204" pitchFamily="34" charset="0"/>
              </a:rPr>
            </a:br>
            <a:endParaRPr lang="en-GB" dirty="0">
              <a:solidFill>
                <a:srgbClr val="CC863E"/>
              </a:solidFill>
            </a:endParaRPr>
          </a:p>
        </p:txBody>
      </p:sp>
      <p:sp>
        <p:nvSpPr>
          <p:cNvPr id="9" name="Text Placeholder 8"/>
          <p:cNvSpPr>
            <a:spLocks noGrp="1"/>
          </p:cNvSpPr>
          <p:nvPr>
            <p:ph type="body" sz="quarter" idx="12"/>
          </p:nvPr>
        </p:nvSpPr>
        <p:spPr>
          <a:xfrm>
            <a:off x="628650" y="1396410"/>
            <a:ext cx="7824885" cy="4453973"/>
          </a:xfrm>
        </p:spPr>
        <p:txBody>
          <a:bodyPr>
            <a:normAutofit fontScale="85000" lnSpcReduction="20000"/>
          </a:bodyPr>
          <a:lstStyle/>
          <a:p>
            <a:pPr>
              <a:defRPr b="0" i="0"/>
            </a:pPr>
            <a:r>
              <a:rPr lang="x-none" sz="2300" dirty="0">
                <a:solidFill>
                  <a:srgbClr val="CC863E"/>
                </a:solidFill>
              </a:rPr>
              <a:t> </a:t>
            </a:r>
            <a:r>
              <a:rPr lang="x-none" sz="2600" b="1" dirty="0">
                <a:solidFill>
                  <a:srgbClr val="CC863E"/>
                </a:solidFill>
                <a:latin typeface="Arial" panose="020B0604020202020204" pitchFamily="34" charset="0"/>
                <a:cs typeface="Arial" panose="020B0604020202020204" pitchFamily="34" charset="0"/>
              </a:rPr>
              <a:t>Dylid</a:t>
            </a:r>
            <a:r>
              <a:rPr lang="en-GB" sz="2600" b="1" dirty="0">
                <a:solidFill>
                  <a:srgbClr val="CC863E"/>
                </a:solidFill>
                <a:latin typeface="Arial" panose="020B0604020202020204" pitchFamily="34" charset="0"/>
                <a:cs typeface="Arial" panose="020B0604020202020204" pitchFamily="34" charset="0"/>
              </a:rPr>
              <a:t>:</a:t>
            </a:r>
            <a:endParaRPr lang="en-GB" sz="2600" dirty="0">
              <a:solidFill>
                <a:srgbClr val="CC863E"/>
              </a:solidFill>
              <a:latin typeface="Arial" panose="020B0604020202020204" pitchFamily="34" charset="0"/>
              <a:cs typeface="Arial" panose="020B0604020202020204" pitchFamily="34" charset="0"/>
            </a:endParaRPr>
          </a:p>
          <a:p>
            <a:pPr marL="342900" indent="-342900">
              <a:buClr>
                <a:srgbClr val="EF9526"/>
              </a:buClr>
              <a:buFont typeface="Arial" panose="020B0604020202020204" pitchFamily="34" charset="0"/>
              <a:buChar char="•"/>
              <a:defRPr b="0" i="0"/>
            </a:pPr>
            <a:r>
              <a:rPr lang="en-GB" sz="2600" dirty="0">
                <a:solidFill>
                  <a:schemeClr val="tx1"/>
                </a:solidFill>
                <a:latin typeface="Arial" panose="020B0604020202020204" pitchFamily="34" charset="0"/>
                <a:cs typeface="Arial" panose="020B0604020202020204" pitchFamily="34" charset="0"/>
              </a:rPr>
              <a:t>g</a:t>
            </a:r>
            <a:r>
              <a:rPr lang="x-none" sz="2600" dirty="0">
                <a:solidFill>
                  <a:schemeClr val="tx1"/>
                </a:solidFill>
                <a:latin typeface="Arial" panose="020B0604020202020204" pitchFamily="34" charset="0"/>
                <a:cs typeface="Arial" panose="020B0604020202020204" pitchFamily="34" charset="0"/>
              </a:rPr>
              <a:t>wneud ymrwymiad</a:t>
            </a:r>
          </a:p>
          <a:p>
            <a:pPr marL="342900" indent="-342900">
              <a:buClr>
                <a:srgbClr val="EF9526"/>
              </a:buClr>
              <a:buFont typeface="Arial" panose="020B0604020202020204" pitchFamily="34" charset="0"/>
              <a:buChar char="•"/>
              <a:defRPr b="0" i="0"/>
            </a:pPr>
            <a:r>
              <a:rPr lang="en-GB" sz="2600" dirty="0">
                <a:solidFill>
                  <a:schemeClr val="tx1"/>
                </a:solidFill>
                <a:latin typeface="Arial" panose="020B0604020202020204" pitchFamily="34" charset="0"/>
                <a:cs typeface="Arial" panose="020B0604020202020204" pitchFamily="34" charset="0"/>
              </a:rPr>
              <a:t>p</a:t>
            </a:r>
            <a:r>
              <a:rPr lang="x-none" sz="2600" dirty="0">
                <a:solidFill>
                  <a:schemeClr val="tx1"/>
                </a:solidFill>
                <a:latin typeface="Arial" panose="020B0604020202020204" pitchFamily="34" charset="0"/>
                <a:cs typeface="Arial" panose="020B0604020202020204" pitchFamily="34" charset="0"/>
              </a:rPr>
              <a:t>eidio â chynhyrfu a bod yn bwrpasol</a:t>
            </a:r>
          </a:p>
          <a:p>
            <a:pPr marL="342900" indent="-342900">
              <a:buClr>
                <a:srgbClr val="EF9526"/>
              </a:buClr>
              <a:buFont typeface="Arial" panose="020B0604020202020204" pitchFamily="34" charset="0"/>
              <a:buChar char="•"/>
              <a:defRPr b="0" i="0"/>
            </a:pPr>
            <a:r>
              <a:rPr lang="en-GB" sz="2600" dirty="0">
                <a:solidFill>
                  <a:schemeClr val="tx1"/>
                </a:solidFill>
                <a:latin typeface="Arial" panose="020B0604020202020204" pitchFamily="34" charset="0"/>
                <a:cs typeface="Arial" panose="020B0604020202020204" pitchFamily="34" charset="0"/>
              </a:rPr>
              <a:t>p</a:t>
            </a:r>
            <a:r>
              <a:rPr lang="x-none" sz="2600" dirty="0">
                <a:solidFill>
                  <a:schemeClr val="tx1"/>
                </a:solidFill>
                <a:latin typeface="Arial" panose="020B0604020202020204" pitchFamily="34" charset="0"/>
                <a:cs typeface="Arial" panose="020B0604020202020204" pitchFamily="34" charset="0"/>
              </a:rPr>
              <a:t>arhau i ganolbwyntio ar y materion pwysicaf</a:t>
            </a:r>
          </a:p>
          <a:p>
            <a:pPr marL="342900" indent="-342900">
              <a:buClr>
                <a:srgbClr val="EF9526"/>
              </a:buClr>
              <a:buFont typeface="Arial" panose="020B0604020202020204" pitchFamily="34" charset="0"/>
              <a:buChar char="•"/>
              <a:defRPr b="0" i="0"/>
            </a:pPr>
            <a:r>
              <a:rPr lang="en-GB" sz="2600" dirty="0">
                <a:solidFill>
                  <a:schemeClr val="tx1"/>
                </a:solidFill>
                <a:latin typeface="Arial" panose="020B0604020202020204" pitchFamily="34" charset="0"/>
                <a:cs typeface="Arial" panose="020B0604020202020204" pitchFamily="34" charset="0"/>
              </a:rPr>
              <a:t>c</a:t>
            </a:r>
            <a:r>
              <a:rPr lang="x-none" sz="2600" dirty="0">
                <a:solidFill>
                  <a:schemeClr val="tx1"/>
                </a:solidFill>
                <a:latin typeface="Arial" panose="020B0604020202020204" pitchFamily="34" charset="0"/>
                <a:cs typeface="Arial" panose="020B0604020202020204" pitchFamily="34" charset="0"/>
              </a:rPr>
              <a:t>ydnabod yr her a'r teimladau</a:t>
            </a:r>
          </a:p>
          <a:p>
            <a:pPr marL="342900" indent="-342900">
              <a:buClr>
                <a:srgbClr val="EF9526"/>
              </a:buClr>
              <a:buFont typeface="Arial" panose="020B0604020202020204" pitchFamily="34" charset="0"/>
              <a:buChar char="•"/>
              <a:defRPr b="0" i="0"/>
            </a:pPr>
            <a:r>
              <a:rPr lang="en-GB" sz="2600" dirty="0">
                <a:solidFill>
                  <a:schemeClr val="tx1"/>
                </a:solidFill>
                <a:latin typeface="Arial" panose="020B0604020202020204" pitchFamily="34" charset="0"/>
                <a:cs typeface="Arial" panose="020B0604020202020204" pitchFamily="34" charset="0"/>
              </a:rPr>
              <a:t>a</a:t>
            </a:r>
            <a:r>
              <a:rPr lang="x-none" sz="2600" dirty="0">
                <a:solidFill>
                  <a:schemeClr val="tx1"/>
                </a:solidFill>
                <a:latin typeface="Arial" panose="020B0604020202020204" pitchFamily="34" charset="0"/>
                <a:cs typeface="Arial" panose="020B0604020202020204" pitchFamily="34" charset="0"/>
              </a:rPr>
              <a:t>deiladu ar y cryfderau</a:t>
            </a:r>
          </a:p>
          <a:p>
            <a:pPr marL="342900" indent="-342900">
              <a:buClr>
                <a:srgbClr val="EF9526"/>
              </a:buClr>
              <a:buFont typeface="Arial" panose="020B0604020202020204" pitchFamily="34" charset="0"/>
              <a:buChar char="•"/>
              <a:defRPr b="0" i="0"/>
            </a:pPr>
            <a:r>
              <a:rPr lang="en-GB" sz="2600" dirty="0">
                <a:solidFill>
                  <a:schemeClr val="tx1"/>
                </a:solidFill>
                <a:latin typeface="Arial" panose="020B0604020202020204" pitchFamily="34" charset="0"/>
                <a:cs typeface="Arial" panose="020B0604020202020204" pitchFamily="34" charset="0"/>
              </a:rPr>
              <a:t>a</a:t>
            </a:r>
            <a:r>
              <a:rPr lang="x-none" sz="2600" dirty="0">
                <a:solidFill>
                  <a:schemeClr val="tx1"/>
                </a:solidFill>
                <a:latin typeface="Arial" panose="020B0604020202020204" pitchFamily="34" charset="0"/>
                <a:cs typeface="Arial" panose="020B0604020202020204" pitchFamily="34" charset="0"/>
              </a:rPr>
              <a:t>rchwilio gobeithion a dyheadau unigolion </a:t>
            </a:r>
          </a:p>
          <a:p>
            <a:pPr marL="342900" indent="-342900">
              <a:buClr>
                <a:srgbClr val="EF9526"/>
              </a:buClr>
              <a:buFont typeface="Arial" panose="020B0604020202020204" pitchFamily="34" charset="0"/>
              <a:buChar char="•"/>
              <a:defRPr b="0" i="0"/>
            </a:pPr>
            <a:r>
              <a:rPr lang="en-GB" sz="2600" dirty="0">
                <a:solidFill>
                  <a:schemeClr val="tx1"/>
                </a:solidFill>
                <a:latin typeface="Arial" panose="020B0604020202020204" pitchFamily="34" charset="0"/>
                <a:cs typeface="Arial" panose="020B0604020202020204" pitchFamily="34" charset="0"/>
              </a:rPr>
              <a:t>p</a:t>
            </a:r>
            <a:r>
              <a:rPr lang="x-none" sz="2600" dirty="0">
                <a:solidFill>
                  <a:schemeClr val="tx1"/>
                </a:solidFill>
                <a:latin typeface="Arial" panose="020B0604020202020204" pitchFamily="34" charset="0"/>
                <a:cs typeface="Arial" panose="020B0604020202020204" pitchFamily="34" charset="0"/>
              </a:rPr>
              <a:t>archu sgiliau, gwybodaeth ac arbenigedd unigolion</a:t>
            </a:r>
          </a:p>
          <a:p>
            <a:pPr>
              <a:defRPr b="0" i="0"/>
            </a:pPr>
            <a:r>
              <a:rPr lang="x-none" sz="2600" dirty="0">
                <a:solidFill>
                  <a:schemeClr val="tx1"/>
                </a:solidFill>
                <a:latin typeface="Arial" panose="020B0604020202020204" pitchFamily="34" charset="0"/>
                <a:cs typeface="Arial" panose="020B0604020202020204" pitchFamily="34" charset="0"/>
              </a:rPr>
              <a:t> </a:t>
            </a:r>
          </a:p>
          <a:p>
            <a:pPr>
              <a:defRPr b="0" i="0"/>
            </a:pPr>
            <a:r>
              <a:rPr lang="x-none" sz="2600" dirty="0">
                <a:solidFill>
                  <a:srgbClr val="CC863E"/>
                </a:solidFill>
                <a:latin typeface="Arial" panose="020B0604020202020204" pitchFamily="34" charset="0"/>
                <a:cs typeface="Arial" panose="020B0604020202020204" pitchFamily="34" charset="0"/>
              </a:rPr>
              <a:t> </a:t>
            </a:r>
            <a:r>
              <a:rPr lang="x-none" sz="2600" b="1" dirty="0">
                <a:solidFill>
                  <a:srgbClr val="CC863E"/>
                </a:solidFill>
                <a:latin typeface="Arial" panose="020B0604020202020204" pitchFamily="34" charset="0"/>
                <a:cs typeface="Arial" panose="020B0604020202020204" pitchFamily="34" charset="0"/>
              </a:rPr>
              <a:t>Ceisiwch osgoi</a:t>
            </a:r>
            <a:r>
              <a:rPr lang="en-GB" sz="2600" b="1" dirty="0">
                <a:solidFill>
                  <a:srgbClr val="CC863E"/>
                </a:solidFill>
                <a:latin typeface="Arial" panose="020B0604020202020204" pitchFamily="34" charset="0"/>
                <a:cs typeface="Arial" panose="020B0604020202020204" pitchFamily="34" charset="0"/>
              </a:rPr>
              <a:t>:</a:t>
            </a:r>
            <a:r>
              <a:rPr lang="x-none" sz="2600" b="1" dirty="0">
                <a:solidFill>
                  <a:srgbClr val="CC863E"/>
                </a:solidFill>
                <a:latin typeface="Arial" panose="020B0604020202020204" pitchFamily="34" charset="0"/>
                <a:cs typeface="Arial" panose="020B0604020202020204" pitchFamily="34" charset="0"/>
              </a:rPr>
              <a:t> </a:t>
            </a:r>
            <a:endParaRPr lang="en-GB" sz="2600" dirty="0">
              <a:solidFill>
                <a:srgbClr val="CC863E"/>
              </a:solidFill>
              <a:latin typeface="Arial" panose="020B0604020202020204" pitchFamily="34" charset="0"/>
              <a:cs typeface="Arial" panose="020B0604020202020204" pitchFamily="34" charset="0"/>
            </a:endParaRPr>
          </a:p>
          <a:p>
            <a:pPr marL="342900" indent="-342900">
              <a:buClr>
                <a:srgbClr val="EF9526"/>
              </a:buClr>
              <a:buFont typeface="Arial" panose="020B0604020202020204" pitchFamily="34" charset="0"/>
              <a:buChar char="•"/>
              <a:defRPr b="0" i="0"/>
            </a:pPr>
            <a:r>
              <a:rPr lang="en-GB" sz="2600" dirty="0">
                <a:solidFill>
                  <a:schemeClr val="tx1"/>
                </a:solidFill>
                <a:latin typeface="Arial" panose="020B0604020202020204" pitchFamily="34" charset="0"/>
                <a:cs typeface="Arial" panose="020B0604020202020204" pitchFamily="34" charset="0"/>
              </a:rPr>
              <a:t>a</a:t>
            </a:r>
            <a:r>
              <a:rPr lang="x-none" sz="2600" dirty="0">
                <a:solidFill>
                  <a:schemeClr val="tx1"/>
                </a:solidFill>
                <a:latin typeface="Arial" panose="020B0604020202020204" pitchFamily="34" charset="0"/>
                <a:cs typeface="Arial" panose="020B0604020202020204" pitchFamily="34" charset="0"/>
              </a:rPr>
              <a:t>chub, cynghori, dweud wrthyn nhw neu </a:t>
            </a:r>
            <a:r>
              <a:rPr lang="en-GB" sz="2600" dirty="0">
                <a:solidFill>
                  <a:schemeClr val="tx1"/>
                </a:solidFill>
                <a:latin typeface="Arial" panose="020B0604020202020204" pitchFamily="34" charset="0"/>
                <a:cs typeface="Arial" panose="020B0604020202020204" pitchFamily="34" charset="0"/>
              </a:rPr>
              <a:t>‘</a:t>
            </a:r>
            <a:r>
              <a:rPr lang="x-none" sz="2600" dirty="0">
                <a:solidFill>
                  <a:schemeClr val="tx1"/>
                </a:solidFill>
                <a:latin typeface="Arial" panose="020B0604020202020204" pitchFamily="34" charset="0"/>
                <a:cs typeface="Arial" panose="020B0604020202020204" pitchFamily="34" charset="0"/>
              </a:rPr>
              <a:t>gwneud iddyn nhw</a:t>
            </a:r>
            <a:r>
              <a:rPr lang="en-GB" sz="2600" dirty="0">
                <a:solidFill>
                  <a:schemeClr val="tx1"/>
                </a:solidFill>
                <a:latin typeface="Arial" panose="020B0604020202020204" pitchFamily="34" charset="0"/>
                <a:cs typeface="Arial" panose="020B0604020202020204" pitchFamily="34" charset="0"/>
              </a:rPr>
              <a:t>’</a:t>
            </a:r>
            <a:r>
              <a:rPr lang="x-none" sz="2600" dirty="0">
                <a:solidFill>
                  <a:schemeClr val="tx1"/>
                </a:solidFill>
                <a:latin typeface="Arial" panose="020B0604020202020204" pitchFamily="34" charset="0"/>
                <a:cs typeface="Arial" panose="020B0604020202020204" pitchFamily="34" charset="0"/>
              </a:rPr>
              <a:t> yn hytrach na </a:t>
            </a:r>
            <a:r>
              <a:rPr lang="en-GB" sz="2600" dirty="0">
                <a:solidFill>
                  <a:schemeClr val="tx1"/>
                </a:solidFill>
                <a:latin typeface="Arial" panose="020B0604020202020204" pitchFamily="34" charset="0"/>
                <a:cs typeface="Arial" panose="020B0604020202020204" pitchFamily="34" charset="0"/>
              </a:rPr>
              <a:t>‘</a:t>
            </a:r>
            <a:r>
              <a:rPr lang="x-none" sz="2600" dirty="0">
                <a:solidFill>
                  <a:schemeClr val="tx1"/>
                </a:solidFill>
                <a:latin typeface="Arial" panose="020B0604020202020204" pitchFamily="34" charset="0"/>
                <a:cs typeface="Arial" panose="020B0604020202020204" pitchFamily="34" charset="0"/>
              </a:rPr>
              <a:t>gyda nhw</a:t>
            </a:r>
            <a:r>
              <a:rPr lang="en-GB" sz="2600" dirty="0">
                <a:solidFill>
                  <a:schemeClr val="tx1"/>
                </a:solidFill>
                <a:latin typeface="Arial" panose="020B0604020202020204" pitchFamily="34" charset="0"/>
                <a:cs typeface="Arial" panose="020B0604020202020204" pitchFamily="34" charset="0"/>
              </a:rPr>
              <a:t>’</a:t>
            </a:r>
            <a:endParaRPr lang="x-none" sz="2600" dirty="0">
              <a:solidFill>
                <a:schemeClr val="tx1"/>
              </a:solidFill>
              <a:latin typeface="Arial" panose="020B0604020202020204" pitchFamily="34" charset="0"/>
              <a:cs typeface="Arial" panose="020B0604020202020204" pitchFamily="34" charset="0"/>
            </a:endParaRPr>
          </a:p>
          <a:p>
            <a:endParaRPr lang="en-GB" dirty="0">
              <a:solidFill>
                <a:schemeClr val="tx1"/>
              </a:solidFill>
            </a:endParaRPr>
          </a:p>
        </p:txBody>
      </p:sp>
    </p:spTree>
    <p:extLst>
      <p:ext uri="{BB962C8B-B14F-4D97-AF65-F5344CB8AC3E}">
        <p14:creationId xmlns:p14="http://schemas.microsoft.com/office/powerpoint/2010/main" val="31173926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6E5D9-9A7A-A645-BEED-430270971934}"/>
              </a:ext>
            </a:extLst>
          </p:cNvPr>
          <p:cNvSpPr>
            <a:spLocks noGrp="1"/>
          </p:cNvSpPr>
          <p:nvPr>
            <p:ph type="title"/>
          </p:nvPr>
        </p:nvSpPr>
        <p:spPr>
          <a:xfrm>
            <a:off x="0" y="1782147"/>
            <a:ext cx="9144000" cy="2707966"/>
          </a:xfrm>
        </p:spPr>
        <p:txBody>
          <a:bodyPr>
            <a:normAutofit/>
          </a:bodyPr>
          <a:lstStyle/>
          <a:p>
            <a:pPr algn="ctr" rtl="0" eaLnBrk="1" fontAlgn="base" hangingPunct="1"/>
            <a:r>
              <a:rPr lang="x-none" sz="6000" b="1" i="0" kern="1200">
                <a:solidFill>
                  <a:srgbClr val="CC863E"/>
                </a:solidFill>
                <a:effectLst/>
                <a:latin typeface="Arial" panose="020B0604020202020204" pitchFamily="34" charset="0"/>
                <a:ea typeface="+mn-ea"/>
                <a:cs typeface="Arial" panose="020B0604020202020204" pitchFamily="34" charset="0"/>
              </a:rPr>
              <a:t>Adran 5</a:t>
            </a:r>
            <a:r>
              <a:rPr lang="en-GB" sz="6000" b="1" i="0" kern="1200" dirty="0">
                <a:solidFill>
                  <a:srgbClr val="CC863E"/>
                </a:solidFill>
                <a:effectLst/>
                <a:latin typeface="Arial" panose="020B0604020202020204" pitchFamily="34" charset="0"/>
                <a:ea typeface="+mn-ea"/>
                <a:cs typeface="Arial" panose="020B0604020202020204" pitchFamily="34" charset="0"/>
              </a:rPr>
              <a:t>:</a:t>
            </a:r>
            <a:endParaRPr lang="en-GB" sz="6000" dirty="0">
              <a:effectLst/>
            </a:endParaRPr>
          </a:p>
          <a:p>
            <a:pPr algn="ctr" rtl="0" eaLnBrk="1" fontAlgn="base" hangingPunct="1"/>
            <a:r>
              <a:rPr lang="x-none" sz="6000" b="1" i="0" kern="1200">
                <a:solidFill>
                  <a:srgbClr val="CC863E"/>
                </a:solidFill>
                <a:effectLst/>
                <a:latin typeface="Arial" panose="020B0604020202020204" pitchFamily="34" charset="0"/>
                <a:ea typeface="+mn-ea"/>
                <a:cs typeface="Arial" panose="020B0604020202020204" pitchFamily="34" charset="0"/>
              </a:rPr>
              <a:t>Cynaliadwyedd</a:t>
            </a:r>
            <a:endParaRPr lang="en-GB" sz="6000" dirty="0">
              <a:effectLst/>
            </a:endParaRPr>
          </a:p>
          <a:p>
            <a:pPr algn="ctr"/>
            <a:endParaRPr lang="en-GB" sz="6000" dirty="0"/>
          </a:p>
        </p:txBody>
      </p:sp>
    </p:spTree>
    <p:extLst>
      <p:ext uri="{BB962C8B-B14F-4D97-AF65-F5344CB8AC3E}">
        <p14:creationId xmlns:p14="http://schemas.microsoft.com/office/powerpoint/2010/main" val="25927264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571140" cy="1031283"/>
          </a:xfrm>
        </p:spPr>
        <p:txBody>
          <a:bodyPr>
            <a:normAutofit fontScale="90000"/>
          </a:bodyPr>
          <a:lstStyle/>
          <a:p>
            <a:pPr>
              <a:lnSpc>
                <a:spcPct val="100000"/>
              </a:lnSpc>
              <a:defRPr b="0" i="0"/>
            </a:pPr>
            <a:r>
              <a:rPr lang="x-none" sz="3600" b="1" dirty="0">
                <a:solidFill>
                  <a:srgbClr val="CC863E"/>
                </a:solidFill>
                <a:latin typeface="Arial" panose="020B0604020202020204" pitchFamily="34" charset="0"/>
                <a:cs typeface="Arial" panose="020B0604020202020204" pitchFamily="34" charset="0"/>
              </a:rPr>
              <a:t>Cynnal dull sy'n seiliedig </a:t>
            </a:r>
            <a:br>
              <a:rPr lang="x-none" sz="3600" b="1" dirty="0">
                <a:solidFill>
                  <a:srgbClr val="CC863E"/>
                </a:solidFill>
                <a:latin typeface="Arial" panose="020B0604020202020204" pitchFamily="34" charset="0"/>
                <a:cs typeface="Arial" panose="020B0604020202020204" pitchFamily="34" charset="0"/>
              </a:rPr>
            </a:br>
            <a:r>
              <a:rPr lang="x-none" sz="3600" b="1" dirty="0">
                <a:solidFill>
                  <a:srgbClr val="CC863E"/>
                </a:solidFill>
                <a:latin typeface="Arial" panose="020B0604020202020204" pitchFamily="34" charset="0"/>
                <a:cs typeface="Arial" panose="020B0604020202020204" pitchFamily="34" charset="0"/>
              </a:rPr>
              <a:t>ar ganlyniadau</a:t>
            </a:r>
            <a:br>
              <a:rPr lang="en-GB" b="1" dirty="0">
                <a:solidFill>
                  <a:srgbClr val="CC863E"/>
                </a:solidFill>
                <a:latin typeface="Arial" panose="020B0604020202020204" pitchFamily="34" charset="0"/>
                <a:cs typeface="Arial" panose="020B0604020202020204" pitchFamily="34" charset="0"/>
              </a:rPr>
            </a:br>
            <a:br>
              <a:rPr lang="en-GB" b="1" dirty="0">
                <a:solidFill>
                  <a:srgbClr val="CC863E"/>
                </a:solidFill>
                <a:latin typeface="Arial" panose="020B0604020202020204" pitchFamily="34" charset="0"/>
                <a:cs typeface="Arial" panose="020B0604020202020204" pitchFamily="34" charset="0"/>
              </a:rPr>
            </a:br>
            <a:endParaRPr lang="en-GB" dirty="0">
              <a:solidFill>
                <a:srgbClr val="CC863E"/>
              </a:solidFill>
            </a:endParaRPr>
          </a:p>
        </p:txBody>
      </p:sp>
      <p:sp>
        <p:nvSpPr>
          <p:cNvPr id="9" name="Text Placeholder 8"/>
          <p:cNvSpPr>
            <a:spLocks noGrp="1"/>
          </p:cNvSpPr>
          <p:nvPr>
            <p:ph type="body" sz="quarter" idx="12"/>
          </p:nvPr>
        </p:nvSpPr>
        <p:spPr>
          <a:xfrm>
            <a:off x="628650" y="1704513"/>
            <a:ext cx="7824885" cy="4257748"/>
          </a:xfrm>
        </p:spPr>
        <p:txBody>
          <a:bodyPr>
            <a:normAutofit/>
          </a:bodyPr>
          <a:lstStyle/>
          <a:p>
            <a:pPr marL="342900" indent="-342900">
              <a:buClr>
                <a:srgbClr val="F7AB64"/>
              </a:buClr>
              <a:buFont typeface="Arial" panose="020B0604020202020204" pitchFamily="34" charset="0"/>
              <a:buChar char="•"/>
              <a:defRPr b="0" i="0"/>
            </a:pPr>
            <a:r>
              <a:rPr lang="x-none" dirty="0">
                <a:solidFill>
                  <a:schemeClr val="tx1"/>
                </a:solidFill>
                <a:latin typeface="Arial" panose="020B0604020202020204" pitchFamily="34" charset="0"/>
                <a:cs typeface="Arial" panose="020B0604020202020204" pitchFamily="34" charset="0"/>
              </a:rPr>
              <a:t>A yw eich dull o ymdrin ag IAA yn cael ei ddeall drwy'r adran? A oes gennych gefnogaeth gorfforaethol ar gyfer ffordd wahanol o weithio?</a:t>
            </a:r>
          </a:p>
          <a:p>
            <a:pPr marL="342900" indent="-342900">
              <a:buClr>
                <a:srgbClr val="F7AB64"/>
              </a:buClr>
              <a:buFont typeface="Arial" panose="020B0604020202020204" pitchFamily="34" charset="0"/>
              <a:buChar char="•"/>
              <a:defRPr b="0" i="0"/>
            </a:pPr>
            <a:r>
              <a:rPr lang="x-none" dirty="0">
                <a:solidFill>
                  <a:schemeClr val="tx1"/>
                </a:solidFill>
                <a:latin typeface="Arial" panose="020B0604020202020204" pitchFamily="34" charset="0"/>
                <a:cs typeface="Arial" panose="020B0604020202020204" pitchFamily="34" charset="0"/>
              </a:rPr>
              <a:t>Ystyriwch a yw eich system yn ysgogi neu'n cefnogi ymarfer. Beth sydd angen ei newid?</a:t>
            </a:r>
          </a:p>
          <a:p>
            <a:pPr marL="342900" indent="-342900">
              <a:buClr>
                <a:srgbClr val="F7AB64"/>
              </a:buClr>
              <a:buFont typeface="Arial" panose="020B0604020202020204" pitchFamily="34" charset="0"/>
              <a:buChar char="•"/>
              <a:defRPr b="0" i="0"/>
            </a:pPr>
            <a:r>
              <a:rPr lang="x-none" dirty="0">
                <a:solidFill>
                  <a:schemeClr val="tx1"/>
                </a:solidFill>
                <a:latin typeface="Arial" panose="020B0604020202020204" pitchFamily="34" charset="0"/>
                <a:cs typeface="Arial" panose="020B0604020202020204" pitchFamily="34" charset="0"/>
              </a:rPr>
              <a:t>Cyn hyfforddi, cynlluniwch sesiynau dilynol a all gynnal momentwm y dull gweithredu</a:t>
            </a:r>
            <a:r>
              <a:rPr lang="en-GB" dirty="0">
                <a:solidFill>
                  <a:schemeClr val="tx1"/>
                </a:solidFill>
                <a:latin typeface="Arial" panose="020B0604020202020204" pitchFamily="34" charset="0"/>
                <a:cs typeface="Arial" panose="020B0604020202020204" pitchFamily="34" charset="0"/>
              </a:rPr>
              <a:t>, er enghraiift,</a:t>
            </a:r>
            <a:r>
              <a:rPr lang="x-none" dirty="0">
                <a:solidFill>
                  <a:schemeClr val="tx1"/>
                </a:solidFill>
                <a:latin typeface="Arial" panose="020B0604020202020204" pitchFamily="34" charset="0"/>
                <a:cs typeface="Arial" panose="020B0604020202020204" pitchFamily="34" charset="0"/>
              </a:rPr>
              <a:t> sesiwn rheng flaen unwaith yr wythnos (gofod cymorth cyfoedion lle gellir cyflwyno achos cadarnhaol a'i drafod – dysgu oddi wrth ei gilydd)</a:t>
            </a:r>
          </a:p>
          <a:p>
            <a:pPr marL="342900" indent="-342900">
              <a:buClr>
                <a:srgbClr val="F7AB64"/>
              </a:buClr>
              <a:buFont typeface="Arial" panose="020B0604020202020204" pitchFamily="34" charset="0"/>
              <a:buChar char="•"/>
              <a:defRPr b="0" i="0"/>
            </a:pPr>
            <a:r>
              <a:rPr lang="x-none" dirty="0">
                <a:solidFill>
                  <a:schemeClr val="tx1"/>
                </a:solidFill>
                <a:latin typeface="Arial" panose="020B0604020202020204" pitchFamily="34" charset="0"/>
                <a:cs typeface="Arial" panose="020B0604020202020204" pitchFamily="34" charset="0"/>
              </a:rPr>
              <a:t>Mae angen i arweinydd eich tîm fod yn gwbl gyfarwydd â'r dull a gallu cefnogi staff sy'n mynd yn 'sownd'</a:t>
            </a:r>
          </a:p>
          <a:p>
            <a:pPr marL="342900" indent="-342900">
              <a:buClr>
                <a:srgbClr val="F7AB64"/>
              </a:buClr>
              <a:buFont typeface="Arial" panose="020B0604020202020204" pitchFamily="34" charset="0"/>
              <a:buChar char="•"/>
              <a:defRPr b="0" i="0"/>
            </a:pPr>
            <a:r>
              <a:rPr lang="x-none" dirty="0">
                <a:solidFill>
                  <a:schemeClr val="tx1"/>
                </a:solidFill>
                <a:latin typeface="Arial" panose="020B0604020202020204" pitchFamily="34" charset="0"/>
                <a:cs typeface="Arial" panose="020B0604020202020204" pitchFamily="34" charset="0"/>
              </a:rPr>
              <a:t>Mae angen cytuno ar y berthynas rhwng IAA a thimau arbenigol. Dylai timau arbenigol barhau i weithredu mewn ffordd sy'n seiliedig ar gryfderau, gan roi profiad cyson i'r unigolyn</a:t>
            </a:r>
          </a:p>
          <a:p>
            <a:endParaRPr lang="en-GB" dirty="0">
              <a:solidFill>
                <a:schemeClr val="tx1"/>
              </a:solidFill>
            </a:endParaRPr>
          </a:p>
        </p:txBody>
      </p:sp>
    </p:spTree>
    <p:extLst>
      <p:ext uri="{BB962C8B-B14F-4D97-AF65-F5344CB8AC3E}">
        <p14:creationId xmlns:p14="http://schemas.microsoft.com/office/powerpoint/2010/main" val="35039138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r>
              <a:rPr lang="x-none" sz="3600" b="1" dirty="0">
                <a:solidFill>
                  <a:srgbClr val="CC863E"/>
                </a:solidFill>
                <a:latin typeface="Arial" panose="020B0604020202020204" pitchFamily="34" charset="0"/>
                <a:cs typeface="Arial" panose="020B0604020202020204" pitchFamily="34" charset="0"/>
              </a:rPr>
              <a:t>Goruchwylio a chefnogi</a:t>
            </a:r>
            <a:br>
              <a:rPr lang="x-none" b="1" dirty="0">
                <a:solidFill>
                  <a:srgbClr val="CC863E"/>
                </a:solidFill>
                <a:latin typeface="Arial" panose="020B0604020202020204" pitchFamily="34" charset="0"/>
                <a:cs typeface="Arial" panose="020B0604020202020204" pitchFamily="34" charset="0"/>
              </a:rPr>
            </a:br>
            <a:br>
              <a:rPr lang="en-GB" b="1" dirty="0">
                <a:solidFill>
                  <a:srgbClr val="CC863E"/>
                </a:solidFill>
                <a:latin typeface="Arial" panose="020B0604020202020204" pitchFamily="34" charset="0"/>
                <a:cs typeface="Arial" panose="020B0604020202020204" pitchFamily="34" charset="0"/>
              </a:rPr>
            </a:br>
            <a:endParaRPr lang="en-GB" dirty="0">
              <a:solidFill>
                <a:srgbClr val="CC863E"/>
              </a:solidFill>
            </a:endParaRPr>
          </a:p>
        </p:txBody>
      </p:sp>
      <p:sp>
        <p:nvSpPr>
          <p:cNvPr id="9" name="Text Placeholder 8"/>
          <p:cNvSpPr>
            <a:spLocks noGrp="1"/>
          </p:cNvSpPr>
          <p:nvPr>
            <p:ph type="body" sz="quarter" idx="12"/>
          </p:nvPr>
        </p:nvSpPr>
        <p:spPr>
          <a:xfrm>
            <a:off x="628650" y="1266941"/>
            <a:ext cx="7824885" cy="4148576"/>
          </a:xfrm>
        </p:spPr>
        <p:txBody>
          <a:bodyPr>
            <a:normAutofit lnSpcReduction="10000"/>
          </a:bodyPr>
          <a:lstStyle/>
          <a:p>
            <a:pPr lvl="0">
              <a:defRPr b="0" i="0"/>
            </a:pPr>
            <a:r>
              <a:rPr lang="x-none" sz="1900" dirty="0">
                <a:solidFill>
                  <a:schemeClr val="tx1"/>
                </a:solidFill>
                <a:latin typeface="Arial" panose="020B0604020202020204" pitchFamily="34" charset="0"/>
                <a:cs typeface="Arial" panose="020B0604020202020204" pitchFamily="34" charset="0"/>
              </a:rPr>
              <a:t>Fel rheolwyr mae angen i chi feddwl am sut mae ymarferwyr yn dal ac yn adeiladu ar eu llwyddiannau, yn dysgu o'u heriau ac yn gwella</a:t>
            </a:r>
          </a:p>
          <a:p>
            <a:pPr lvl="0"/>
            <a:endParaRPr lang="en-GB" sz="1900" dirty="0">
              <a:solidFill>
                <a:schemeClr val="tx1"/>
              </a:solidFill>
              <a:latin typeface="Arial" panose="020B0604020202020204" pitchFamily="34" charset="0"/>
              <a:cs typeface="Arial" panose="020B0604020202020204" pitchFamily="34" charset="0"/>
            </a:endParaRPr>
          </a:p>
          <a:p>
            <a:pPr lvl="0">
              <a:defRPr b="0" i="0"/>
            </a:pPr>
            <a:r>
              <a:rPr lang="x-none" sz="1900" dirty="0">
                <a:solidFill>
                  <a:schemeClr val="tx1"/>
                </a:solidFill>
                <a:latin typeface="Arial" panose="020B0604020202020204" pitchFamily="34" charset="0"/>
                <a:cs typeface="Arial" panose="020B0604020202020204" pitchFamily="34" charset="0"/>
              </a:rPr>
              <a:t>Mae angen canolbwyntio ar:</a:t>
            </a:r>
          </a:p>
          <a:p>
            <a:pPr marL="285750" lvl="0" indent="-285750">
              <a:buClr>
                <a:srgbClr val="F7AB64"/>
              </a:buClr>
              <a:buFont typeface="Arial" panose="020B0604020202020204" pitchFamily="34" charset="0"/>
              <a:buChar char="•"/>
              <a:defRPr b="0" i="0"/>
            </a:pPr>
            <a:r>
              <a:rPr lang="x-none" sz="1900" dirty="0">
                <a:solidFill>
                  <a:schemeClr val="tx1"/>
                </a:solidFill>
                <a:latin typeface="Arial" panose="020B0604020202020204" pitchFamily="34" charset="0"/>
                <a:cs typeface="Arial" panose="020B0604020202020204" pitchFamily="34" charset="0"/>
              </a:rPr>
              <a:t>nodi'r hyn sy'n gweithio, hyrwyddo </a:t>
            </a:r>
            <a:r>
              <a:rPr lang="en-GB" sz="1900" dirty="0">
                <a:solidFill>
                  <a:schemeClr val="tx1"/>
                </a:solidFill>
                <a:latin typeface="Arial" panose="020B0604020202020204" pitchFamily="34" charset="0"/>
                <a:cs typeface="Arial" panose="020B0604020202020204" pitchFamily="34" charset="0"/>
              </a:rPr>
              <a:t>ym</a:t>
            </a:r>
            <a:r>
              <a:rPr lang="x-none" sz="1900" dirty="0">
                <a:solidFill>
                  <a:schemeClr val="tx1"/>
                </a:solidFill>
                <a:latin typeface="Arial" panose="020B0604020202020204" pitchFamily="34" charset="0"/>
                <a:cs typeface="Arial" panose="020B0604020202020204" pitchFamily="34" charset="0"/>
              </a:rPr>
              <a:t>arfer ar sail tystiolaeth a chynhyrchu tystiolaeth sy'n seiliedig ar </a:t>
            </a:r>
            <a:r>
              <a:rPr lang="en-GB" sz="1900" dirty="0">
                <a:solidFill>
                  <a:schemeClr val="tx1"/>
                </a:solidFill>
                <a:latin typeface="Arial" panose="020B0604020202020204" pitchFamily="34" charset="0"/>
                <a:cs typeface="Arial" panose="020B0604020202020204" pitchFamily="34" charset="0"/>
              </a:rPr>
              <a:t>ym</a:t>
            </a:r>
            <a:r>
              <a:rPr lang="x-none" sz="1900" dirty="0">
                <a:solidFill>
                  <a:schemeClr val="tx1"/>
                </a:solidFill>
                <a:latin typeface="Arial" panose="020B0604020202020204" pitchFamily="34" charset="0"/>
                <a:cs typeface="Arial" panose="020B0604020202020204" pitchFamily="34" charset="0"/>
              </a:rPr>
              <a:t>arfer    </a:t>
            </a:r>
          </a:p>
          <a:p>
            <a:pPr marL="285750" lvl="0" indent="-285750">
              <a:buClr>
                <a:srgbClr val="F7AB64"/>
              </a:buClr>
              <a:buFont typeface="Arial" panose="020B0604020202020204" pitchFamily="34" charset="0"/>
              <a:buChar char="•"/>
              <a:defRPr b="0" i="0"/>
            </a:pPr>
            <a:r>
              <a:rPr lang="x-none" sz="1900" dirty="0">
                <a:solidFill>
                  <a:schemeClr val="tx1"/>
                </a:solidFill>
                <a:latin typeface="Arial" panose="020B0604020202020204" pitchFamily="34" charset="0"/>
                <a:cs typeface="Arial" panose="020B0604020202020204" pitchFamily="34" charset="0"/>
              </a:rPr>
              <a:t>gan ddefnyddio profiad byw pobl sy'n defnyddio gwasanaethau, ymarferwyr a rhanddeiliaid eraill   </a:t>
            </a:r>
          </a:p>
          <a:p>
            <a:pPr marL="285750" lvl="0" indent="-285750">
              <a:buClr>
                <a:srgbClr val="F7AB64"/>
              </a:buClr>
              <a:buFont typeface="Arial" panose="020B0604020202020204" pitchFamily="34" charset="0"/>
              <a:buChar char="•"/>
              <a:defRPr b="0" i="0"/>
            </a:pPr>
            <a:r>
              <a:rPr lang="x-none" sz="1900" dirty="0">
                <a:solidFill>
                  <a:schemeClr val="tx1"/>
                </a:solidFill>
                <a:latin typeface="Arial" panose="020B0604020202020204" pitchFamily="34" charset="0"/>
                <a:cs typeface="Arial" panose="020B0604020202020204" pitchFamily="34" charset="0"/>
              </a:rPr>
              <a:t>gwella hyder proffesiynol a gwybodaeth broffesiynol yn yr unigolion a'r timau sy'n cymryd rhan    </a:t>
            </a:r>
          </a:p>
          <a:p>
            <a:pPr marL="285750" lvl="0" indent="-285750">
              <a:buClr>
                <a:srgbClr val="F7AB64"/>
              </a:buClr>
              <a:buFont typeface="Arial" panose="020B0604020202020204" pitchFamily="34" charset="0"/>
              <a:buChar char="•"/>
              <a:defRPr b="0" i="0"/>
            </a:pPr>
            <a:r>
              <a:rPr lang="x-none" sz="1900" dirty="0">
                <a:solidFill>
                  <a:schemeClr val="tx1"/>
                </a:solidFill>
                <a:latin typeface="Arial" panose="020B0604020202020204" pitchFamily="34" charset="0"/>
                <a:cs typeface="Arial" panose="020B0604020202020204" pitchFamily="34" charset="0"/>
              </a:rPr>
              <a:t>gwella dysgu'r sefydliad cyfan   </a:t>
            </a:r>
          </a:p>
          <a:p>
            <a:pPr marL="285750" lvl="0" indent="-285750">
              <a:buClr>
                <a:srgbClr val="F7AB64"/>
              </a:buClr>
              <a:buFont typeface="Arial" panose="020B0604020202020204" pitchFamily="34" charset="0"/>
              <a:buChar char="•"/>
              <a:defRPr b="0" i="0"/>
            </a:pPr>
            <a:r>
              <a:rPr lang="x-none" sz="1900" dirty="0">
                <a:solidFill>
                  <a:schemeClr val="tx1"/>
                </a:solidFill>
                <a:latin typeface="Arial" panose="020B0604020202020204" pitchFamily="34" charset="0"/>
                <a:cs typeface="Arial" panose="020B0604020202020204" pitchFamily="34" charset="0"/>
              </a:rPr>
              <a:t>nodi sut gall gwasanaethau weithio'n fwy effeithiol a lleihau adnoddau</a:t>
            </a:r>
          </a:p>
          <a:p>
            <a:endParaRPr lang="en-GB" dirty="0">
              <a:solidFill>
                <a:schemeClr val="tx1"/>
              </a:solidFill>
            </a:endParaRPr>
          </a:p>
        </p:txBody>
      </p:sp>
    </p:spTree>
    <p:extLst>
      <p:ext uri="{BB962C8B-B14F-4D97-AF65-F5344CB8AC3E}">
        <p14:creationId xmlns:p14="http://schemas.microsoft.com/office/powerpoint/2010/main" val="26474677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1" y="365127"/>
            <a:ext cx="7494417" cy="1031283"/>
          </a:xfrm>
        </p:spPr>
        <p:txBody>
          <a:bodyPr>
            <a:normAutofit fontScale="90000"/>
          </a:bodyPr>
          <a:lstStyle/>
          <a:p>
            <a:pPr lvl="0" fontAlgn="auto">
              <a:lnSpc>
                <a:spcPct val="100000"/>
              </a:lnSpc>
              <a:defRPr b="0" i="0"/>
            </a:pPr>
            <a:r>
              <a:rPr lang="x-none" sz="3600" b="1" dirty="0">
                <a:solidFill>
                  <a:srgbClr val="CC863E"/>
                </a:solidFill>
                <a:latin typeface="Arial" panose="020B0604020202020204" pitchFamily="34" charset="0"/>
                <a:cs typeface="Arial" panose="020B0604020202020204" pitchFamily="34" charset="0"/>
              </a:rPr>
              <a:t>Goruchwyliaeth sy'n canolbwyntio </a:t>
            </a:r>
            <a:br>
              <a:rPr lang="x-none" sz="3600" b="1" dirty="0">
                <a:solidFill>
                  <a:srgbClr val="CC863E"/>
                </a:solidFill>
                <a:latin typeface="Arial" panose="020B0604020202020204" pitchFamily="34" charset="0"/>
                <a:cs typeface="Arial" panose="020B0604020202020204" pitchFamily="34" charset="0"/>
              </a:rPr>
            </a:br>
            <a:r>
              <a:rPr lang="x-none" sz="3600" b="1" dirty="0">
                <a:solidFill>
                  <a:srgbClr val="CC863E"/>
                </a:solidFill>
                <a:latin typeface="Arial" panose="020B0604020202020204" pitchFamily="34" charset="0"/>
                <a:cs typeface="Arial" panose="020B0604020202020204" pitchFamily="34" charset="0"/>
              </a:rPr>
              <a:t>ar ganlyniadau</a:t>
            </a:r>
            <a:br>
              <a:rPr lang="x-none" b="1" dirty="0">
                <a:solidFill>
                  <a:srgbClr val="CC863E"/>
                </a:solidFill>
                <a:latin typeface="Arial" panose="020B0604020202020204" pitchFamily="34" charset="0"/>
                <a:cs typeface="Arial" panose="020B0604020202020204" pitchFamily="34" charset="0"/>
              </a:rPr>
            </a:br>
            <a:br>
              <a:rPr lang="en-GB" b="1" dirty="0">
                <a:solidFill>
                  <a:srgbClr val="CC863E"/>
                </a:solidFill>
                <a:latin typeface="Arial" panose="020B0604020202020204" pitchFamily="34" charset="0"/>
                <a:cs typeface="Arial" panose="020B0604020202020204" pitchFamily="34" charset="0"/>
              </a:rPr>
            </a:br>
            <a:endParaRPr lang="en-GB" dirty="0">
              <a:solidFill>
                <a:srgbClr val="CC863E"/>
              </a:solidFill>
            </a:endParaRPr>
          </a:p>
        </p:txBody>
      </p:sp>
      <p:sp>
        <p:nvSpPr>
          <p:cNvPr id="9" name="Text Placeholder 8"/>
          <p:cNvSpPr>
            <a:spLocks noGrp="1"/>
          </p:cNvSpPr>
          <p:nvPr>
            <p:ph type="body" sz="quarter" idx="12"/>
          </p:nvPr>
        </p:nvSpPr>
        <p:spPr>
          <a:xfrm>
            <a:off x="628650" y="1782147"/>
            <a:ext cx="7824885" cy="3633369"/>
          </a:xfrm>
        </p:spPr>
        <p:txBody>
          <a:bodyPr/>
          <a:lstStyle/>
          <a:p>
            <a:pPr>
              <a:defRPr b="0" i="0"/>
            </a:pPr>
            <a:r>
              <a:rPr lang="x-none" sz="2000" dirty="0">
                <a:solidFill>
                  <a:schemeClr val="tx1"/>
                </a:solidFill>
                <a:latin typeface="Arial" panose="020B0604020202020204" pitchFamily="34" charset="0"/>
                <a:cs typeface="Arial" panose="020B0604020202020204" pitchFamily="34" charset="0"/>
              </a:rPr>
              <a:t>Gellir strwythuro goruchwyliaeth sy'n canolbwyntio ar ganlyniadau gan ddefnyddio'r fframwaith trafod canlynol:</a:t>
            </a:r>
          </a:p>
          <a:p>
            <a:pPr marL="342900" indent="-342900">
              <a:buClr>
                <a:srgbClr val="F7AB64"/>
              </a:buClr>
              <a:buFont typeface="Arial" panose="020B0604020202020204" pitchFamily="34" charset="0"/>
              <a:buChar char="•"/>
              <a:defRPr b="0" i="0"/>
            </a:pPr>
            <a:r>
              <a:rPr lang="en-GB" sz="2000" dirty="0">
                <a:solidFill>
                  <a:schemeClr val="tx1"/>
                </a:solidFill>
                <a:latin typeface="Arial" panose="020B0604020202020204" pitchFamily="34" charset="0"/>
                <a:cs typeface="Arial" panose="020B0604020202020204" pitchFamily="34" charset="0"/>
              </a:rPr>
              <a:t>b</a:t>
            </a:r>
            <a:r>
              <a:rPr lang="x-none" sz="2000" dirty="0">
                <a:solidFill>
                  <a:schemeClr val="tx1"/>
                </a:solidFill>
                <a:latin typeface="Arial" panose="020B0604020202020204" pitchFamily="34" charset="0"/>
                <a:cs typeface="Arial" panose="020B0604020202020204" pitchFamily="34" charset="0"/>
              </a:rPr>
              <a:t>eth ydym yn gweithio tuag ato (canlyniad)? </a:t>
            </a:r>
          </a:p>
          <a:p>
            <a:pPr marL="342900" indent="-342900">
              <a:buClr>
                <a:srgbClr val="F7AB64"/>
              </a:buClr>
              <a:buFont typeface="Arial" panose="020B0604020202020204" pitchFamily="34" charset="0"/>
              <a:buChar char="•"/>
              <a:defRPr b="0" i="0"/>
            </a:pPr>
            <a:r>
              <a:rPr lang="en-GB" sz="2000" dirty="0">
                <a:solidFill>
                  <a:schemeClr val="tx1"/>
                </a:solidFill>
                <a:latin typeface="Arial" panose="020B0604020202020204" pitchFamily="34" charset="0"/>
                <a:cs typeface="Arial" panose="020B0604020202020204" pitchFamily="34" charset="0"/>
              </a:rPr>
              <a:t>b</a:t>
            </a:r>
            <a:r>
              <a:rPr lang="x-none" sz="2000" dirty="0">
                <a:solidFill>
                  <a:schemeClr val="tx1"/>
                </a:solidFill>
                <a:latin typeface="Arial" panose="020B0604020202020204" pitchFamily="34" charset="0"/>
                <a:cs typeface="Arial" panose="020B0604020202020204" pitchFamily="34" charset="0"/>
              </a:rPr>
              <a:t>eth sy'n gweithio'n dda (cryfderau)? </a:t>
            </a:r>
          </a:p>
          <a:p>
            <a:pPr marL="342900" indent="-342900">
              <a:buClr>
                <a:srgbClr val="F7AB64"/>
              </a:buClr>
              <a:buFont typeface="Arial" panose="020B0604020202020204" pitchFamily="34" charset="0"/>
              <a:buChar char="•"/>
              <a:defRPr b="0" i="0"/>
            </a:pPr>
            <a:r>
              <a:rPr lang="en-GB" sz="2000" dirty="0">
                <a:solidFill>
                  <a:schemeClr val="tx1"/>
                </a:solidFill>
                <a:latin typeface="Arial" panose="020B0604020202020204" pitchFamily="34" charset="0"/>
                <a:cs typeface="Arial" panose="020B0604020202020204" pitchFamily="34" charset="0"/>
              </a:rPr>
              <a:t>b</a:t>
            </a:r>
            <a:r>
              <a:rPr lang="x-none" sz="2000" dirty="0">
                <a:solidFill>
                  <a:schemeClr val="tx1"/>
                </a:solidFill>
                <a:latin typeface="Arial" panose="020B0604020202020204" pitchFamily="34" charset="0"/>
                <a:cs typeface="Arial" panose="020B0604020202020204" pitchFamily="34" charset="0"/>
              </a:rPr>
              <a:t>eth rydy</a:t>
            </a:r>
            <a:r>
              <a:rPr lang="cy-GB" sz="2000" dirty="0">
                <a:solidFill>
                  <a:schemeClr val="tx1"/>
                </a:solidFill>
                <a:latin typeface="Arial" panose="020B0604020202020204" pitchFamily="34" charset="0"/>
                <a:cs typeface="Arial" panose="020B0604020202020204" pitchFamily="34" charset="0"/>
              </a:rPr>
              <a:t>m</a:t>
            </a:r>
            <a:r>
              <a:rPr lang="x-none" sz="2000" dirty="0">
                <a:solidFill>
                  <a:schemeClr val="tx1"/>
                </a:solidFill>
                <a:latin typeface="Arial" panose="020B0604020202020204" pitchFamily="34" charset="0"/>
                <a:cs typeface="Arial" panose="020B0604020202020204" pitchFamily="34" charset="0"/>
              </a:rPr>
              <a:t> ni'n poeni amdano (risgiau blaenoriaeth)? </a:t>
            </a:r>
          </a:p>
          <a:p>
            <a:pPr marL="342900" indent="-342900">
              <a:buClr>
                <a:srgbClr val="F7AB64"/>
              </a:buClr>
              <a:buFont typeface="Arial" panose="020B0604020202020204" pitchFamily="34" charset="0"/>
              <a:buChar char="•"/>
              <a:defRPr b="0" i="0"/>
            </a:pPr>
            <a:r>
              <a:rPr lang="en-GB" sz="2000" dirty="0">
                <a:solidFill>
                  <a:schemeClr val="tx1"/>
                </a:solidFill>
                <a:latin typeface="Arial" panose="020B0604020202020204" pitchFamily="34" charset="0"/>
                <a:cs typeface="Arial" panose="020B0604020202020204" pitchFamily="34" charset="0"/>
              </a:rPr>
              <a:t>b</a:t>
            </a:r>
            <a:r>
              <a:rPr lang="x-none" sz="2000" dirty="0">
                <a:solidFill>
                  <a:schemeClr val="tx1"/>
                </a:solidFill>
                <a:latin typeface="Arial" panose="020B0604020202020204" pitchFamily="34" charset="0"/>
                <a:cs typeface="Arial" panose="020B0604020202020204" pitchFamily="34" charset="0"/>
              </a:rPr>
              <a:t>eth sydd angen digwydd (pa opsiynau ydym ni'n eu harchwilio)? </a:t>
            </a:r>
          </a:p>
          <a:p>
            <a:pPr marL="342900" indent="-342900">
              <a:buClr>
                <a:srgbClr val="F7AB64"/>
              </a:buClr>
              <a:buFont typeface="Arial" panose="020B0604020202020204" pitchFamily="34" charset="0"/>
              <a:buChar char="•"/>
              <a:defRPr b="0" i="0"/>
            </a:pPr>
            <a:r>
              <a:rPr lang="en-GB" sz="2000" dirty="0">
                <a:solidFill>
                  <a:schemeClr val="tx1"/>
                </a:solidFill>
                <a:latin typeface="Arial" panose="020B0604020202020204" pitchFamily="34" charset="0"/>
                <a:cs typeface="Arial" panose="020B0604020202020204" pitchFamily="34" charset="0"/>
              </a:rPr>
              <a:t>b</a:t>
            </a:r>
            <a:r>
              <a:rPr lang="x-none" sz="2000" dirty="0">
                <a:solidFill>
                  <a:schemeClr val="tx1"/>
                </a:solidFill>
                <a:latin typeface="Arial" panose="020B0604020202020204" pitchFamily="34" charset="0"/>
                <a:cs typeface="Arial" panose="020B0604020202020204" pitchFamily="34" charset="0"/>
              </a:rPr>
              <a:t>le ydym ni nawr (beth fu'r cynnydd hyd yn hyn)? </a:t>
            </a:r>
          </a:p>
          <a:p>
            <a:pPr marL="342900" indent="-342900">
              <a:buClr>
                <a:srgbClr val="F7AB64"/>
              </a:buClr>
              <a:buFont typeface="Arial" panose="020B0604020202020204" pitchFamily="34" charset="0"/>
              <a:buChar char="•"/>
              <a:defRPr b="0" i="0"/>
            </a:pPr>
            <a:r>
              <a:rPr lang="en-GB" sz="2000" dirty="0">
                <a:solidFill>
                  <a:schemeClr val="tx1"/>
                </a:solidFill>
                <a:latin typeface="Arial" panose="020B0604020202020204" pitchFamily="34" charset="0"/>
                <a:cs typeface="Arial" panose="020B0604020202020204" pitchFamily="34" charset="0"/>
              </a:rPr>
              <a:t>b</a:t>
            </a:r>
            <a:r>
              <a:rPr lang="x-none" sz="2000" dirty="0">
                <a:solidFill>
                  <a:schemeClr val="tx1"/>
                </a:solidFill>
                <a:latin typeface="Arial" panose="020B0604020202020204" pitchFamily="34" charset="0"/>
                <a:cs typeface="Arial" panose="020B0604020202020204" pitchFamily="34" charset="0"/>
              </a:rPr>
              <a:t>le rydy</a:t>
            </a:r>
            <a:r>
              <a:rPr lang="cy-GB" sz="2000" dirty="0">
                <a:solidFill>
                  <a:schemeClr val="tx1"/>
                </a:solidFill>
                <a:latin typeface="Arial" panose="020B0604020202020204" pitchFamily="34" charset="0"/>
                <a:cs typeface="Arial" panose="020B0604020202020204" pitchFamily="34" charset="0"/>
              </a:rPr>
              <a:t>m</a:t>
            </a:r>
            <a:r>
              <a:rPr lang="x-none" sz="2000" dirty="0">
                <a:solidFill>
                  <a:schemeClr val="tx1"/>
                </a:solidFill>
                <a:latin typeface="Arial" panose="020B0604020202020204" pitchFamily="34" charset="0"/>
                <a:cs typeface="Arial" panose="020B0604020202020204" pitchFamily="34" charset="0"/>
              </a:rPr>
              <a:t> ni eisiau bod (beth yw'r camau nesaf)? </a:t>
            </a:r>
            <a:endParaRPr lang="en-GB" sz="2000" dirty="0">
              <a:solidFill>
                <a:schemeClr val="tx1"/>
              </a:solidFill>
              <a:latin typeface="Arial" panose="020B0604020202020204" pitchFamily="34" charset="0"/>
              <a:cs typeface="Arial" panose="020B0604020202020204" pitchFamily="34" charset="0"/>
            </a:endParaRPr>
          </a:p>
          <a:p>
            <a:endParaRPr lang="en-GB" dirty="0">
              <a:solidFill>
                <a:schemeClr val="tx1"/>
              </a:solidFill>
            </a:endParaRPr>
          </a:p>
        </p:txBody>
      </p:sp>
    </p:spTree>
    <p:extLst>
      <p:ext uri="{BB962C8B-B14F-4D97-AF65-F5344CB8AC3E}">
        <p14:creationId xmlns:p14="http://schemas.microsoft.com/office/powerpoint/2010/main" val="7310937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588896" cy="1031283"/>
          </a:xfrm>
        </p:spPr>
        <p:txBody>
          <a:bodyPr>
            <a:normAutofit fontScale="90000"/>
          </a:bodyPr>
          <a:lstStyle/>
          <a:p>
            <a:pPr lvl="0" fontAlgn="auto">
              <a:lnSpc>
                <a:spcPct val="100000"/>
              </a:lnSpc>
              <a:defRPr b="0" i="0"/>
            </a:pPr>
            <a:r>
              <a:rPr lang="x-none" sz="3600" b="1" dirty="0">
                <a:solidFill>
                  <a:srgbClr val="CC863E"/>
                </a:solidFill>
                <a:latin typeface="Arial" panose="020B0604020202020204" pitchFamily="34" charset="0"/>
                <a:cs typeface="Arial" panose="020B0604020202020204" pitchFamily="34" charset="0"/>
              </a:rPr>
              <a:t>Y dull Kolb o fyfyrio</a:t>
            </a:r>
            <a:br>
              <a:rPr lang="x-none" b="1" dirty="0">
                <a:solidFill>
                  <a:srgbClr val="CC863E"/>
                </a:solidFill>
                <a:latin typeface="Arial" panose="020B0604020202020204" pitchFamily="34" charset="0"/>
                <a:cs typeface="Arial" panose="020B0604020202020204" pitchFamily="34" charset="0"/>
              </a:rPr>
            </a:br>
            <a:br>
              <a:rPr lang="en-GB" b="1" dirty="0">
                <a:solidFill>
                  <a:srgbClr val="CC863E"/>
                </a:solidFill>
                <a:latin typeface="Arial" panose="020B0604020202020204" pitchFamily="34" charset="0"/>
                <a:cs typeface="Arial" panose="020B0604020202020204" pitchFamily="34" charset="0"/>
              </a:rPr>
            </a:br>
            <a:endParaRPr lang="en-GB" dirty="0">
              <a:solidFill>
                <a:srgbClr val="CC863E"/>
              </a:solidFill>
            </a:endParaRPr>
          </a:p>
        </p:txBody>
      </p:sp>
      <p:sp>
        <p:nvSpPr>
          <p:cNvPr id="12" name="Rectangle 11">
            <a:extLst>
              <a:ext uri="{FF2B5EF4-FFF2-40B4-BE49-F238E27FC236}">
                <a16:creationId xmlns:a16="http://schemas.microsoft.com/office/drawing/2014/main" id="{DD1F02B1-BB7E-41EA-B50F-EDE459F5B992}"/>
              </a:ext>
            </a:extLst>
          </p:cNvPr>
          <p:cNvSpPr/>
          <p:nvPr/>
        </p:nvSpPr>
        <p:spPr>
          <a:xfrm>
            <a:off x="101906" y="1048516"/>
            <a:ext cx="2734059" cy="2308324"/>
          </a:xfrm>
          <a:prstGeom prst="rect">
            <a:avLst/>
          </a:prstGeom>
        </p:spPr>
        <p:txBody>
          <a:bodyPr wrap="square">
            <a:spAutoFit/>
          </a:bodyPr>
          <a:lstStyle/>
          <a:p>
            <a:pPr lvl="0"/>
            <a:r>
              <a:rPr lang="cy-GB" sz="1600" dirty="0"/>
              <a:t>Beth yw'r sefyllfa yn awr? </a:t>
            </a:r>
            <a:endParaRPr lang="en-GB" sz="1600" dirty="0"/>
          </a:p>
          <a:p>
            <a:pPr lvl="0"/>
            <a:r>
              <a:rPr lang="cy-GB" sz="1600" dirty="0"/>
              <a:t>Pa wybodaeth sydd gennych? </a:t>
            </a:r>
            <a:endParaRPr lang="en-GB" sz="1600" dirty="0"/>
          </a:p>
          <a:p>
            <a:pPr lvl="0"/>
            <a:r>
              <a:rPr lang="cy-GB" sz="1600" dirty="0"/>
              <a:t>Pa wybodaeth sydd ar goll? </a:t>
            </a:r>
            <a:endParaRPr lang="en-GB" sz="1600" dirty="0"/>
          </a:p>
          <a:p>
            <a:pPr lvl="0"/>
            <a:r>
              <a:rPr lang="cy-GB" sz="1600" dirty="0"/>
              <a:t>Sut gallwch chi gael gwybod am y pethau hyn? </a:t>
            </a:r>
            <a:endParaRPr lang="en-GB" sz="1600" dirty="0"/>
          </a:p>
          <a:p>
            <a:pPr lvl="0"/>
            <a:r>
              <a:rPr lang="cy-GB" sz="1600" dirty="0"/>
              <a:t>Beth yw eich cynllun? </a:t>
            </a:r>
            <a:endParaRPr lang="en-GB" sz="1600" dirty="0"/>
          </a:p>
          <a:p>
            <a:pPr lvl="0"/>
            <a:r>
              <a:rPr lang="cy-GB" sz="1600" dirty="0"/>
              <a:t>Beth yw eich cynllun wrth gefn?</a:t>
            </a:r>
            <a:endParaRPr lang="en-GB" sz="1600" dirty="0"/>
          </a:p>
        </p:txBody>
      </p:sp>
      <p:sp>
        <p:nvSpPr>
          <p:cNvPr id="9" name="Rectangle 8">
            <a:extLst>
              <a:ext uri="{FF2B5EF4-FFF2-40B4-BE49-F238E27FC236}">
                <a16:creationId xmlns:a16="http://schemas.microsoft.com/office/drawing/2014/main" id="{C85584A7-4CBE-43BC-B810-00FDBF46A0E5}"/>
              </a:ext>
            </a:extLst>
          </p:cNvPr>
          <p:cNvSpPr/>
          <p:nvPr/>
        </p:nvSpPr>
        <p:spPr>
          <a:xfrm>
            <a:off x="5655904" y="934292"/>
            <a:ext cx="3620297" cy="1323439"/>
          </a:xfrm>
          <a:prstGeom prst="rect">
            <a:avLst/>
          </a:prstGeom>
        </p:spPr>
        <p:txBody>
          <a:bodyPr wrap="square">
            <a:spAutoFit/>
          </a:bodyPr>
          <a:lstStyle/>
          <a:p>
            <a:pPr lvl="0"/>
            <a:r>
              <a:rPr lang="cy-GB" sz="1600" dirty="0"/>
              <a:t>Beth ddigwyddodd cyn y digwyddiad? </a:t>
            </a:r>
            <a:endParaRPr lang="en-GB" sz="1600" dirty="0"/>
          </a:p>
          <a:p>
            <a:pPr lvl="0"/>
            <a:r>
              <a:rPr lang="cy-GB" sz="1600" dirty="0"/>
              <a:t>Beth oeddech chi'n ei ddisgwyl? </a:t>
            </a:r>
            <a:endParaRPr lang="en-GB" sz="1600" dirty="0"/>
          </a:p>
          <a:p>
            <a:pPr lvl="0"/>
            <a:r>
              <a:rPr lang="cy-GB" sz="1600" dirty="0"/>
              <a:t>Beth ddigwyddodd yn ystod y digwyddiad? </a:t>
            </a:r>
            <a:endParaRPr lang="en-GB" sz="1600" dirty="0"/>
          </a:p>
          <a:p>
            <a:pPr lvl="0"/>
            <a:r>
              <a:rPr lang="cy-GB" sz="1600" dirty="0"/>
              <a:t>Beth ddigwyddodd wedyn?</a:t>
            </a:r>
            <a:endParaRPr lang="en-GB" sz="1600" dirty="0"/>
          </a:p>
        </p:txBody>
      </p:sp>
      <p:sp>
        <p:nvSpPr>
          <p:cNvPr id="11" name="Rectangle 10">
            <a:extLst>
              <a:ext uri="{FF2B5EF4-FFF2-40B4-BE49-F238E27FC236}">
                <a16:creationId xmlns:a16="http://schemas.microsoft.com/office/drawing/2014/main" id="{5B574A5F-B3E2-4088-81D7-90C14FBED712}"/>
              </a:ext>
            </a:extLst>
          </p:cNvPr>
          <p:cNvSpPr/>
          <p:nvPr/>
        </p:nvSpPr>
        <p:spPr>
          <a:xfrm>
            <a:off x="0" y="4239823"/>
            <a:ext cx="3475822" cy="1569660"/>
          </a:xfrm>
          <a:prstGeom prst="rect">
            <a:avLst/>
          </a:prstGeom>
        </p:spPr>
        <p:txBody>
          <a:bodyPr wrap="square">
            <a:spAutoFit/>
          </a:bodyPr>
          <a:lstStyle/>
          <a:p>
            <a:pPr lvl="0"/>
            <a:r>
              <a:rPr lang="cy-GB" sz="1600" dirty="0"/>
              <a:t>Beth aeth yn dda? Pam? </a:t>
            </a:r>
            <a:endParaRPr lang="en-GB" sz="1600" dirty="0"/>
          </a:p>
          <a:p>
            <a:pPr lvl="0"/>
            <a:r>
              <a:rPr lang="cy-GB" sz="1600" dirty="0"/>
              <a:t>Beth oedd ddim yn mynd yn dda? Pam? </a:t>
            </a:r>
            <a:endParaRPr lang="en-GB" sz="1600" dirty="0"/>
          </a:p>
          <a:p>
            <a:pPr lvl="0"/>
            <a:r>
              <a:rPr lang="cy-GB" sz="1600" dirty="0"/>
              <a:t>Ydy’ch barn am y digwyddiad wedi newid yn dilyn y cwestiynau hyn? Pam?</a:t>
            </a:r>
            <a:endParaRPr lang="en-GB" sz="1600" dirty="0"/>
          </a:p>
        </p:txBody>
      </p:sp>
      <p:sp>
        <p:nvSpPr>
          <p:cNvPr id="10" name="Rectangle 9">
            <a:extLst>
              <a:ext uri="{FF2B5EF4-FFF2-40B4-BE49-F238E27FC236}">
                <a16:creationId xmlns:a16="http://schemas.microsoft.com/office/drawing/2014/main" id="{7181DC92-8CCE-4D2B-A43C-20A792156661}"/>
              </a:ext>
            </a:extLst>
          </p:cNvPr>
          <p:cNvSpPr/>
          <p:nvPr/>
        </p:nvSpPr>
        <p:spPr>
          <a:xfrm>
            <a:off x="6228522" y="3861604"/>
            <a:ext cx="2915478" cy="2062103"/>
          </a:xfrm>
          <a:prstGeom prst="rect">
            <a:avLst/>
          </a:prstGeom>
        </p:spPr>
        <p:txBody>
          <a:bodyPr wrap="square">
            <a:spAutoFit/>
          </a:bodyPr>
          <a:lstStyle/>
          <a:p>
            <a:pPr lvl="0"/>
            <a:r>
              <a:rPr lang="cy-GB" sz="1600" dirty="0"/>
              <a:t>Beth oeddech chi'n ei deimlo cyn y digwyddiad? </a:t>
            </a:r>
            <a:endParaRPr lang="en-GB" sz="1600" dirty="0"/>
          </a:p>
          <a:p>
            <a:pPr lvl="0"/>
            <a:r>
              <a:rPr lang="cy-GB" sz="1600" dirty="0"/>
              <a:t>Beth oeddech chi'n ei deimlo yn ystod y digwyddiad? </a:t>
            </a:r>
            <a:endParaRPr lang="en-GB" sz="1600" dirty="0"/>
          </a:p>
          <a:p>
            <a:pPr lvl="0"/>
            <a:r>
              <a:rPr lang="cy-GB" sz="1600" dirty="0"/>
              <a:t>Sut mae'r person arall yn teimlo, yn eich barn chi? </a:t>
            </a:r>
            <a:endParaRPr lang="en-GB" sz="1600" dirty="0"/>
          </a:p>
          <a:p>
            <a:pPr lvl="0"/>
            <a:r>
              <a:rPr lang="cy-GB" sz="1600" dirty="0"/>
              <a:t>Sut ydych chi'n teimlo am y digwyddiad nawr?</a:t>
            </a:r>
            <a:endParaRPr lang="en-GB" sz="1600" dirty="0"/>
          </a:p>
        </p:txBody>
      </p:sp>
      <p:sp>
        <p:nvSpPr>
          <p:cNvPr id="13" name="Oval 12">
            <a:extLst>
              <a:ext uri="{FF2B5EF4-FFF2-40B4-BE49-F238E27FC236}">
                <a16:creationId xmlns:a16="http://schemas.microsoft.com/office/drawing/2014/main" id="{0224180E-45E8-E44D-82F8-1B34D4A9857B}"/>
              </a:ext>
            </a:extLst>
          </p:cNvPr>
          <p:cNvSpPr/>
          <p:nvPr/>
        </p:nvSpPr>
        <p:spPr>
          <a:xfrm>
            <a:off x="4163551" y="919578"/>
            <a:ext cx="1426533" cy="1426533"/>
          </a:xfrm>
          <a:prstGeom prst="ellipse">
            <a:avLst/>
          </a:prstGeom>
          <a:solidFill>
            <a:srgbClr val="CC863E"/>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5">
              <a:hueOff val="0"/>
              <a:satOff val="0"/>
              <a:lumOff val="0"/>
              <a:alphaOff val="0"/>
            </a:schemeClr>
          </a:effectRef>
          <a:fontRef idx="minor">
            <a:schemeClr val="dk1"/>
          </a:fontRef>
        </p:style>
        <p:txBody>
          <a:bodyPr anchor="ctr"/>
          <a:lstStyle/>
          <a:p>
            <a:pPr algn="ctr"/>
            <a:r>
              <a:rPr lang="cy-GB" sz="1600" b="1" dirty="0"/>
              <a:t>Profiad cadarn (gwneud / cael profiad)</a:t>
            </a:r>
            <a:endParaRPr lang="en-GB" sz="1600" dirty="0"/>
          </a:p>
        </p:txBody>
      </p:sp>
      <p:sp>
        <p:nvSpPr>
          <p:cNvPr id="28" name="Right Arrow 27">
            <a:extLst>
              <a:ext uri="{FF2B5EF4-FFF2-40B4-BE49-F238E27FC236}">
                <a16:creationId xmlns:a16="http://schemas.microsoft.com/office/drawing/2014/main" id="{4A97F6BA-4F07-BB44-B415-E5ABEBEAF15B}"/>
              </a:ext>
              <a:ext uri="{C183D7F6-B498-43B3-948B-1728B52AA6E4}">
                <adec:decorative xmlns:adec="http://schemas.microsoft.com/office/drawing/2017/decorative" val="1"/>
              </a:ext>
            </a:extLst>
          </p:cNvPr>
          <p:cNvSpPr/>
          <p:nvPr/>
        </p:nvSpPr>
        <p:spPr>
          <a:xfrm rot="2700000">
            <a:off x="5438705" y="2113639"/>
            <a:ext cx="379393" cy="481455"/>
          </a:xfrm>
          <a:prstGeom prst="rightArrow">
            <a:avLst>
              <a:gd name="adj1" fmla="val 60000"/>
              <a:gd name="adj2" fmla="val 50000"/>
            </a:avLst>
          </a:prstGeom>
          <a:solidFill>
            <a:srgbClr val="CC863E"/>
          </a:solidFill>
        </p:spPr>
        <p:style>
          <a:lnRef idx="0">
            <a:schemeClr val="lt1">
              <a:hueOff val="0"/>
              <a:satOff val="0"/>
              <a:lumOff val="0"/>
              <a:alphaOff val="0"/>
            </a:schemeClr>
          </a:lnRef>
          <a:fillRef idx="2">
            <a:scrgbClr r="0" g="0" b="0"/>
          </a:fillRef>
          <a:effectRef idx="1">
            <a:schemeClr val="accent5">
              <a:hueOff val="0"/>
              <a:satOff val="0"/>
              <a:lumOff val="0"/>
              <a:alphaOff val="0"/>
            </a:schemeClr>
          </a:effectRef>
          <a:fontRef idx="minor">
            <a:schemeClr val="dk1"/>
          </a:fontRef>
        </p:style>
      </p:sp>
      <p:sp>
        <p:nvSpPr>
          <p:cNvPr id="16" name="Oval 15">
            <a:extLst>
              <a:ext uri="{FF2B5EF4-FFF2-40B4-BE49-F238E27FC236}">
                <a16:creationId xmlns:a16="http://schemas.microsoft.com/office/drawing/2014/main" id="{A844AC34-3726-5348-A0DD-FD2F4493BF82}"/>
              </a:ext>
            </a:extLst>
          </p:cNvPr>
          <p:cNvSpPr/>
          <p:nvPr/>
        </p:nvSpPr>
        <p:spPr>
          <a:xfrm>
            <a:off x="5705160" y="2394719"/>
            <a:ext cx="1426533" cy="1426533"/>
          </a:xfrm>
          <a:prstGeom prst="ellipse">
            <a:avLst/>
          </a:prstGeom>
          <a:solidFill>
            <a:srgbClr val="CC863E"/>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5">
              <a:hueOff val="-2252848"/>
              <a:satOff val="-5806"/>
              <a:lumOff val="-3922"/>
              <a:alphaOff val="0"/>
            </a:schemeClr>
          </a:effectRef>
          <a:fontRef idx="minor">
            <a:schemeClr val="dk1"/>
          </a:fontRef>
        </p:style>
        <p:txBody>
          <a:bodyPr anchor="ctr"/>
          <a:lstStyle/>
          <a:p>
            <a:pPr algn="ctr"/>
            <a:r>
              <a:rPr lang="cy-GB" sz="1400" b="1" dirty="0"/>
              <a:t>Arsylwi myfyriol (adolygu / myfyrio ar y profiad)</a:t>
            </a:r>
            <a:endParaRPr lang="en-GB" sz="1400" dirty="0"/>
          </a:p>
        </p:txBody>
      </p:sp>
      <p:sp>
        <p:nvSpPr>
          <p:cNvPr id="31" name="Right Arrow 30">
            <a:extLst>
              <a:ext uri="{FF2B5EF4-FFF2-40B4-BE49-F238E27FC236}">
                <a16:creationId xmlns:a16="http://schemas.microsoft.com/office/drawing/2014/main" id="{4BB4CF15-7DF3-7E42-A577-296092A8EA3F}"/>
              </a:ext>
              <a:ext uri="{C183D7F6-B498-43B3-948B-1728B52AA6E4}">
                <adec:decorative xmlns:adec="http://schemas.microsoft.com/office/drawing/2017/decorative" val="1"/>
              </a:ext>
            </a:extLst>
          </p:cNvPr>
          <p:cNvSpPr/>
          <p:nvPr/>
        </p:nvSpPr>
        <p:spPr>
          <a:xfrm rot="8100000">
            <a:off x="5466207" y="3633342"/>
            <a:ext cx="379393" cy="481455"/>
          </a:xfrm>
          <a:prstGeom prst="rightArrow">
            <a:avLst>
              <a:gd name="adj1" fmla="val 60000"/>
              <a:gd name="adj2" fmla="val 50000"/>
            </a:avLst>
          </a:prstGeom>
          <a:solidFill>
            <a:srgbClr val="CC863E"/>
          </a:solidFill>
        </p:spPr>
        <p:style>
          <a:lnRef idx="0">
            <a:schemeClr val="lt1">
              <a:hueOff val="0"/>
              <a:satOff val="0"/>
              <a:lumOff val="0"/>
              <a:alphaOff val="0"/>
            </a:schemeClr>
          </a:lnRef>
          <a:fillRef idx="2">
            <a:scrgbClr r="0" g="0" b="0"/>
          </a:fillRef>
          <a:effectRef idx="1">
            <a:schemeClr val="accent5">
              <a:hueOff val="-2252848"/>
              <a:satOff val="-5806"/>
              <a:lumOff val="-3922"/>
              <a:alphaOff val="0"/>
            </a:schemeClr>
          </a:effectRef>
          <a:fontRef idx="minor">
            <a:schemeClr val="dk1"/>
          </a:fontRef>
        </p:style>
      </p:sp>
      <p:sp>
        <p:nvSpPr>
          <p:cNvPr id="19" name="Oval 18">
            <a:extLst>
              <a:ext uri="{FF2B5EF4-FFF2-40B4-BE49-F238E27FC236}">
                <a16:creationId xmlns:a16="http://schemas.microsoft.com/office/drawing/2014/main" id="{E27D0240-48CC-6D4B-B09A-977B170626CA}"/>
              </a:ext>
            </a:extLst>
          </p:cNvPr>
          <p:cNvSpPr/>
          <p:nvPr/>
        </p:nvSpPr>
        <p:spPr>
          <a:xfrm>
            <a:off x="4163551" y="3910082"/>
            <a:ext cx="1426533" cy="1426533"/>
          </a:xfrm>
          <a:prstGeom prst="ellipse">
            <a:avLst/>
          </a:prstGeom>
          <a:solidFill>
            <a:srgbClr val="CC863E"/>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5">
              <a:hueOff val="-4505695"/>
              <a:satOff val="-11613"/>
              <a:lumOff val="-7843"/>
              <a:alphaOff val="0"/>
            </a:schemeClr>
          </a:effectRef>
          <a:fontRef idx="minor">
            <a:schemeClr val="dk1"/>
          </a:fontRef>
        </p:style>
        <p:txBody>
          <a:bodyPr anchor="ctr"/>
          <a:lstStyle/>
          <a:p>
            <a:pPr algn="ctr"/>
            <a:r>
              <a:rPr lang="cy-GB" sz="1200" b="1" dirty="0"/>
              <a:t>Cysyniadu haniaethol (casglu / dysgu o’r profiad)</a:t>
            </a:r>
            <a:endParaRPr lang="en-GB" sz="1200" dirty="0"/>
          </a:p>
        </p:txBody>
      </p:sp>
      <p:sp>
        <p:nvSpPr>
          <p:cNvPr id="34" name="Right Arrow 33">
            <a:extLst>
              <a:ext uri="{FF2B5EF4-FFF2-40B4-BE49-F238E27FC236}">
                <a16:creationId xmlns:a16="http://schemas.microsoft.com/office/drawing/2014/main" id="{D3EB3404-A750-964E-AA7B-7C099648999D}"/>
              </a:ext>
              <a:ext uri="{C183D7F6-B498-43B3-948B-1728B52AA6E4}">
                <adec:decorative xmlns:adec="http://schemas.microsoft.com/office/drawing/2017/decorative" val="1"/>
              </a:ext>
            </a:extLst>
          </p:cNvPr>
          <p:cNvSpPr/>
          <p:nvPr/>
        </p:nvSpPr>
        <p:spPr>
          <a:xfrm rot="13500000">
            <a:off x="4012120" y="3663593"/>
            <a:ext cx="322457" cy="481455"/>
          </a:xfrm>
          <a:prstGeom prst="rightArrow">
            <a:avLst>
              <a:gd name="adj1" fmla="val 60000"/>
              <a:gd name="adj2" fmla="val 50000"/>
            </a:avLst>
          </a:prstGeom>
          <a:solidFill>
            <a:srgbClr val="CC863E"/>
          </a:solidFill>
        </p:spPr>
        <p:style>
          <a:lnRef idx="0">
            <a:schemeClr val="lt1">
              <a:hueOff val="0"/>
              <a:satOff val="0"/>
              <a:lumOff val="0"/>
              <a:alphaOff val="0"/>
            </a:schemeClr>
          </a:lnRef>
          <a:fillRef idx="2">
            <a:scrgbClr r="0" g="0" b="0"/>
          </a:fillRef>
          <a:effectRef idx="1">
            <a:schemeClr val="accent5">
              <a:hueOff val="-4505695"/>
              <a:satOff val="-11613"/>
              <a:lumOff val="-7843"/>
              <a:alphaOff val="0"/>
            </a:schemeClr>
          </a:effectRef>
          <a:fontRef idx="minor">
            <a:schemeClr val="dk1"/>
          </a:fontRef>
        </p:style>
      </p:sp>
      <p:sp>
        <p:nvSpPr>
          <p:cNvPr id="22" name="Oval 21">
            <a:extLst>
              <a:ext uri="{FF2B5EF4-FFF2-40B4-BE49-F238E27FC236}">
                <a16:creationId xmlns:a16="http://schemas.microsoft.com/office/drawing/2014/main" id="{716313FA-5647-B34C-9241-A41615E488A7}"/>
              </a:ext>
            </a:extLst>
          </p:cNvPr>
          <p:cNvSpPr/>
          <p:nvPr/>
        </p:nvSpPr>
        <p:spPr>
          <a:xfrm>
            <a:off x="2544802" y="2275595"/>
            <a:ext cx="1641383" cy="1641383"/>
          </a:xfrm>
          <a:prstGeom prst="ellipse">
            <a:avLst/>
          </a:prstGeom>
          <a:solidFill>
            <a:srgbClr val="CC863E"/>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5">
              <a:hueOff val="-6758543"/>
              <a:satOff val="-17419"/>
              <a:lumOff val="-11765"/>
              <a:alphaOff val="0"/>
            </a:schemeClr>
          </a:effectRef>
          <a:fontRef idx="minor">
            <a:schemeClr val="dk1"/>
          </a:fontRef>
        </p:style>
        <p:txBody>
          <a:bodyPr anchor="ctr"/>
          <a:lstStyle/>
          <a:p>
            <a:pPr algn="ctr"/>
            <a:r>
              <a:rPr lang="cy-GB" sz="1200" b="1" dirty="0"/>
              <a:t>Arbrofi gweithredol (cynllunio / rhoi’r hyn rydych chi wedi’i ddysgu ar waith)</a:t>
            </a:r>
            <a:endParaRPr lang="en-GB" sz="1200" dirty="0"/>
          </a:p>
        </p:txBody>
      </p:sp>
      <p:sp>
        <p:nvSpPr>
          <p:cNvPr id="25" name="Right Arrow 24">
            <a:extLst>
              <a:ext uri="{FF2B5EF4-FFF2-40B4-BE49-F238E27FC236}">
                <a16:creationId xmlns:a16="http://schemas.microsoft.com/office/drawing/2014/main" id="{4DC6A0DC-B1AB-8243-92C1-60100DF7520B}"/>
              </a:ext>
              <a:ext uri="{C183D7F6-B498-43B3-948B-1728B52AA6E4}">
                <adec:decorative xmlns:adec="http://schemas.microsoft.com/office/drawing/2017/decorative" val="1"/>
              </a:ext>
            </a:extLst>
          </p:cNvPr>
          <p:cNvSpPr/>
          <p:nvPr/>
        </p:nvSpPr>
        <p:spPr>
          <a:xfrm rot="18900000">
            <a:off x="4010403" y="2034867"/>
            <a:ext cx="322457" cy="481455"/>
          </a:xfrm>
          <a:prstGeom prst="rightArrow">
            <a:avLst>
              <a:gd name="adj1" fmla="val 60000"/>
              <a:gd name="adj2" fmla="val 50000"/>
            </a:avLst>
          </a:prstGeom>
          <a:solidFill>
            <a:srgbClr val="CC863E"/>
          </a:solidFill>
        </p:spPr>
        <p:style>
          <a:lnRef idx="0">
            <a:schemeClr val="lt1">
              <a:hueOff val="0"/>
              <a:satOff val="0"/>
              <a:lumOff val="0"/>
              <a:alphaOff val="0"/>
            </a:schemeClr>
          </a:lnRef>
          <a:fillRef idx="2">
            <a:scrgbClr r="0" g="0" b="0"/>
          </a:fillRef>
          <a:effectRef idx="1">
            <a:schemeClr val="accent5">
              <a:hueOff val="-6758543"/>
              <a:satOff val="-17419"/>
              <a:lumOff val="-11765"/>
              <a:alphaOff val="0"/>
            </a:schemeClr>
          </a:effectRef>
          <a:fontRef idx="minor">
            <a:schemeClr val="dk1"/>
          </a:fontRef>
        </p:style>
      </p:sp>
    </p:spTree>
    <p:extLst>
      <p:ext uri="{BB962C8B-B14F-4D97-AF65-F5344CB8AC3E}">
        <p14:creationId xmlns:p14="http://schemas.microsoft.com/office/powerpoint/2010/main" val="32673655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pPr lvl="0" fontAlgn="auto">
              <a:lnSpc>
                <a:spcPct val="100000"/>
              </a:lnSpc>
              <a:defRPr b="0" i="0"/>
            </a:pPr>
            <a:r>
              <a:rPr lang="x-none" sz="3600" b="1" dirty="0">
                <a:solidFill>
                  <a:srgbClr val="CC863E"/>
                </a:solidFill>
                <a:latin typeface="Arial" panose="020B0604020202020204" pitchFamily="34" charset="0"/>
                <a:cs typeface="Arial" panose="020B0604020202020204" pitchFamily="34" charset="0"/>
              </a:rPr>
              <a:t>Y</a:t>
            </a:r>
            <a:r>
              <a:rPr lang="en-GB" sz="3600" b="1" dirty="0">
                <a:solidFill>
                  <a:srgbClr val="CC863E"/>
                </a:solidFill>
                <a:latin typeface="Arial" panose="020B0604020202020204" pitchFamily="34" charset="0"/>
                <a:cs typeface="Arial" panose="020B0604020202020204" pitchFamily="34" charset="0"/>
              </a:rPr>
              <a:t>marfer</a:t>
            </a:r>
            <a:r>
              <a:rPr lang="x-none" sz="3600" b="1" dirty="0">
                <a:solidFill>
                  <a:srgbClr val="CC863E"/>
                </a:solidFill>
                <a:latin typeface="Arial" panose="020B0604020202020204" pitchFamily="34" charset="0"/>
                <a:cs typeface="Arial" panose="020B0604020202020204" pitchFamily="34" charset="0"/>
              </a:rPr>
              <a:t>: Beth yw eich dull </a:t>
            </a:r>
            <a:br>
              <a:rPr lang="cy-GB" sz="3600" b="1" dirty="0">
                <a:solidFill>
                  <a:srgbClr val="CC863E"/>
                </a:solidFill>
                <a:latin typeface="Arial" panose="020B0604020202020204" pitchFamily="34" charset="0"/>
                <a:cs typeface="Arial" panose="020B0604020202020204" pitchFamily="34" charset="0"/>
              </a:rPr>
            </a:br>
            <a:r>
              <a:rPr lang="x-none" sz="3600" b="1" dirty="0">
                <a:solidFill>
                  <a:srgbClr val="CC863E"/>
                </a:solidFill>
                <a:latin typeface="Arial" panose="020B0604020202020204" pitchFamily="34" charset="0"/>
                <a:cs typeface="Arial" panose="020B0604020202020204" pitchFamily="34" charset="0"/>
              </a:rPr>
              <a:t>o oruchwylio?</a:t>
            </a:r>
            <a:br>
              <a:rPr lang="x-none" b="1" dirty="0">
                <a:solidFill>
                  <a:srgbClr val="CC863E"/>
                </a:solidFill>
                <a:latin typeface="Arial" panose="020B0604020202020204" pitchFamily="34" charset="0"/>
                <a:cs typeface="Arial" panose="020B0604020202020204" pitchFamily="34" charset="0"/>
              </a:rPr>
            </a:br>
            <a:br>
              <a:rPr lang="en-GB" b="1" dirty="0">
                <a:solidFill>
                  <a:srgbClr val="CC863E"/>
                </a:solidFill>
                <a:latin typeface="Arial" panose="020B0604020202020204" pitchFamily="34" charset="0"/>
                <a:cs typeface="Arial" panose="020B0604020202020204" pitchFamily="34" charset="0"/>
              </a:rPr>
            </a:br>
            <a:endParaRPr lang="en-GB" dirty="0">
              <a:solidFill>
                <a:srgbClr val="CC863E"/>
              </a:solidFill>
            </a:endParaRPr>
          </a:p>
        </p:txBody>
      </p:sp>
      <p:sp>
        <p:nvSpPr>
          <p:cNvPr id="9" name="Text Placeholder 8"/>
          <p:cNvSpPr>
            <a:spLocks noGrp="1"/>
          </p:cNvSpPr>
          <p:nvPr>
            <p:ph type="body" sz="quarter" idx="12"/>
          </p:nvPr>
        </p:nvSpPr>
        <p:spPr>
          <a:xfrm>
            <a:off x="628650" y="1782147"/>
            <a:ext cx="7824885" cy="3633369"/>
          </a:xfrm>
        </p:spPr>
        <p:txBody>
          <a:bodyPr/>
          <a:lstStyle/>
          <a:p>
            <a:pPr>
              <a:defRPr b="0" i="0"/>
            </a:pPr>
            <a:r>
              <a:rPr lang="x-none" sz="2000" dirty="0">
                <a:solidFill>
                  <a:schemeClr val="tx1"/>
                </a:solidFill>
                <a:latin typeface="Arial" panose="020B0604020202020204" pitchFamily="34" charset="0"/>
                <a:cs typeface="Arial" panose="020B0604020202020204" pitchFamily="34" charset="0"/>
              </a:rPr>
              <a:t>Mewn parau, ystyriwch yr hyn a rannwyd gyda chi heddiw a nodwch beth yw eich dull o gefnogi staff sy'n darparu IAA, ac ystyriwch y cwestiynau canlynol:</a:t>
            </a:r>
          </a:p>
          <a:p>
            <a:pPr marL="171450" indent="-171450">
              <a:buClr>
                <a:srgbClr val="F7AB64"/>
              </a:buClr>
              <a:buFont typeface="Arial" panose="020B0604020202020204" pitchFamily="34" charset="0"/>
              <a:buChar char="•"/>
              <a:defRPr b="0" i="0"/>
            </a:pPr>
            <a:r>
              <a:rPr lang="en-GB" sz="2000" dirty="0">
                <a:solidFill>
                  <a:schemeClr val="tx1"/>
                </a:solidFill>
                <a:latin typeface="Arial" panose="020B0604020202020204" pitchFamily="34" charset="0"/>
                <a:cs typeface="Arial" panose="020B0604020202020204" pitchFamily="34" charset="0"/>
              </a:rPr>
              <a:t>a</a:t>
            </a:r>
            <a:r>
              <a:rPr lang="x-none" sz="2000" dirty="0">
                <a:solidFill>
                  <a:schemeClr val="tx1"/>
                </a:solidFill>
                <a:latin typeface="Arial" panose="020B0604020202020204" pitchFamily="34" charset="0"/>
                <a:cs typeface="Arial" panose="020B0604020202020204" pitchFamily="34" charset="0"/>
              </a:rPr>
              <a:t> yw'n darparu cyfleoedd i ymarferwyr fyfyrio?</a:t>
            </a:r>
          </a:p>
          <a:p>
            <a:pPr marL="171450" indent="-171450">
              <a:buClr>
                <a:srgbClr val="F7AB64"/>
              </a:buClr>
              <a:buFont typeface="Arial" panose="020B0604020202020204" pitchFamily="34" charset="0"/>
              <a:buChar char="•"/>
              <a:defRPr b="0" i="0"/>
            </a:pPr>
            <a:r>
              <a:rPr lang="en-GB" sz="2000" dirty="0">
                <a:solidFill>
                  <a:schemeClr val="tx1"/>
                </a:solidFill>
                <a:latin typeface="Arial" panose="020B0604020202020204" pitchFamily="34" charset="0"/>
                <a:cs typeface="Arial" panose="020B0604020202020204" pitchFamily="34" charset="0"/>
              </a:rPr>
              <a:t>a</a:t>
            </a:r>
            <a:r>
              <a:rPr lang="x-none" sz="2000" dirty="0">
                <a:solidFill>
                  <a:schemeClr val="tx1"/>
                </a:solidFill>
                <a:latin typeface="Arial" panose="020B0604020202020204" pitchFamily="34" charset="0"/>
                <a:cs typeface="Arial" panose="020B0604020202020204" pitchFamily="34" charset="0"/>
              </a:rPr>
              <a:t> yw'n ddull sy'n seiliedig ar gryfder?</a:t>
            </a:r>
          </a:p>
          <a:p>
            <a:pPr marL="171450" indent="-171450">
              <a:buClr>
                <a:srgbClr val="F7AB64"/>
              </a:buClr>
              <a:buFont typeface="Arial" panose="020B0604020202020204" pitchFamily="34" charset="0"/>
              <a:buChar char="•"/>
              <a:defRPr b="0" i="0"/>
            </a:pPr>
            <a:r>
              <a:rPr lang="en-GB" sz="2000" dirty="0">
                <a:solidFill>
                  <a:schemeClr val="tx1"/>
                </a:solidFill>
                <a:latin typeface="Arial" panose="020B0604020202020204" pitchFamily="34" charset="0"/>
                <a:cs typeface="Arial" panose="020B0604020202020204" pitchFamily="34" charset="0"/>
              </a:rPr>
              <a:t>a</a:t>
            </a:r>
            <a:r>
              <a:rPr lang="x-none" sz="2000" dirty="0">
                <a:solidFill>
                  <a:schemeClr val="tx1"/>
                </a:solidFill>
                <a:latin typeface="Arial" panose="020B0604020202020204" pitchFamily="34" charset="0"/>
                <a:cs typeface="Arial" panose="020B0604020202020204" pitchFamily="34" charset="0"/>
              </a:rPr>
              <a:t> yw'n canolbwyntio ar ganlyniadau?</a:t>
            </a:r>
          </a:p>
          <a:p>
            <a:pPr marL="171450" indent="-171450">
              <a:buClr>
                <a:srgbClr val="F7AB64"/>
              </a:buClr>
              <a:buFont typeface="Arial" panose="020B0604020202020204" pitchFamily="34" charset="0"/>
              <a:buChar char="•"/>
              <a:defRPr b="0" i="0"/>
            </a:pPr>
            <a:r>
              <a:rPr lang="en-GB" sz="2000" dirty="0">
                <a:solidFill>
                  <a:schemeClr val="tx1"/>
                </a:solidFill>
                <a:latin typeface="Arial" panose="020B0604020202020204" pitchFamily="34" charset="0"/>
                <a:cs typeface="Arial" panose="020B0604020202020204" pitchFamily="34" charset="0"/>
              </a:rPr>
              <a:t>a</a:t>
            </a:r>
            <a:r>
              <a:rPr lang="x-none" sz="2000" dirty="0">
                <a:solidFill>
                  <a:schemeClr val="tx1"/>
                </a:solidFill>
                <a:latin typeface="Arial" panose="020B0604020202020204" pitchFamily="34" charset="0"/>
                <a:cs typeface="Arial" panose="020B0604020202020204" pitchFamily="34" charset="0"/>
              </a:rPr>
              <a:t> yw'n hyrwyddo ac yn cefnogi'r broses o ddatblygu sgiliau, gwybodaeth, profiad a hyder?</a:t>
            </a:r>
          </a:p>
          <a:p>
            <a:endParaRPr lang="en-GB" dirty="0">
              <a:solidFill>
                <a:schemeClr val="tx1"/>
              </a:solidFill>
            </a:endParaRPr>
          </a:p>
        </p:txBody>
      </p:sp>
    </p:spTree>
    <p:extLst>
      <p:ext uri="{BB962C8B-B14F-4D97-AF65-F5344CB8AC3E}">
        <p14:creationId xmlns:p14="http://schemas.microsoft.com/office/powerpoint/2010/main" val="2977423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a:bodyPr>
          <a:lstStyle/>
          <a:p>
            <a:r>
              <a:rPr lang="x-none" sz="3200" b="1" dirty="0">
                <a:solidFill>
                  <a:srgbClr val="CC863E"/>
                </a:solidFill>
                <a:cs typeface="Arial"/>
              </a:rPr>
              <a:t> Amgylchedd dysgu</a:t>
            </a:r>
            <a:endParaRPr lang="en-GB" sz="3200" dirty="0">
              <a:solidFill>
                <a:srgbClr val="CC863E"/>
              </a:solidFill>
            </a:endParaRPr>
          </a:p>
        </p:txBody>
      </p:sp>
      <p:sp>
        <p:nvSpPr>
          <p:cNvPr id="9" name="Text Placeholder 8"/>
          <p:cNvSpPr>
            <a:spLocks noGrp="1"/>
          </p:cNvSpPr>
          <p:nvPr>
            <p:ph type="body" sz="quarter" idx="12"/>
          </p:nvPr>
        </p:nvSpPr>
        <p:spPr>
          <a:xfrm>
            <a:off x="628650" y="1782147"/>
            <a:ext cx="7824885" cy="3633369"/>
          </a:xfrm>
        </p:spPr>
        <p:txBody>
          <a:bodyPr/>
          <a:lstStyle/>
          <a:p>
            <a:pPr marL="342900" lvl="0" indent="-342900" fontAlgn="auto">
              <a:lnSpc>
                <a:spcPct val="100000"/>
              </a:lnSpc>
              <a:spcBef>
                <a:spcPct val="0"/>
              </a:spcBef>
              <a:buClr>
                <a:srgbClr val="F7AB64"/>
              </a:buClr>
              <a:buFont typeface="Arial" panose="020B0604020202020204" pitchFamily="34" charset="0"/>
              <a:buChar char="•"/>
              <a:defRPr b="0" i="0"/>
            </a:pPr>
            <a:r>
              <a:rPr lang="x-none" altLang="en-US" sz="2400" dirty="0">
                <a:solidFill>
                  <a:schemeClr val="tx1"/>
                </a:solidFill>
                <a:latin typeface="Arial" panose="020B0604020202020204" pitchFamily="34" charset="0"/>
                <a:cs typeface="Arial" panose="020B0604020202020204" pitchFamily="34" charset="0"/>
              </a:rPr>
              <a:t>Cyfrinachedd</a:t>
            </a:r>
          </a:p>
          <a:p>
            <a:pPr marL="342900" lvl="0" indent="-342900" fontAlgn="auto">
              <a:lnSpc>
                <a:spcPct val="100000"/>
              </a:lnSpc>
              <a:spcBef>
                <a:spcPct val="0"/>
              </a:spcBef>
              <a:buClr>
                <a:srgbClr val="F7AB64"/>
              </a:buClr>
              <a:buFont typeface="Arial" panose="020B0604020202020204" pitchFamily="34" charset="0"/>
              <a:buChar char="•"/>
              <a:defRPr b="0" i="0"/>
            </a:pPr>
            <a:r>
              <a:rPr lang="x-none" altLang="en-US" sz="2400" dirty="0">
                <a:solidFill>
                  <a:schemeClr val="tx1"/>
                </a:solidFill>
                <a:latin typeface="Arial" panose="020B0604020202020204" pitchFamily="34" charset="0"/>
                <a:cs typeface="Arial" panose="020B0604020202020204" pitchFamily="34" charset="0"/>
              </a:rPr>
              <a:t>Parch</a:t>
            </a:r>
          </a:p>
          <a:p>
            <a:pPr marL="342900" lvl="0" indent="-342900" fontAlgn="auto">
              <a:lnSpc>
                <a:spcPct val="100000"/>
              </a:lnSpc>
              <a:spcBef>
                <a:spcPct val="0"/>
              </a:spcBef>
              <a:buClr>
                <a:srgbClr val="F7AB64"/>
              </a:buClr>
              <a:buFont typeface="Arial" panose="020B0604020202020204" pitchFamily="34" charset="0"/>
              <a:buChar char="•"/>
              <a:defRPr b="0" i="0"/>
            </a:pPr>
            <a:r>
              <a:rPr lang="x-none" altLang="en-US" sz="2400" dirty="0">
                <a:solidFill>
                  <a:schemeClr val="tx1"/>
                </a:solidFill>
                <a:latin typeface="Arial" panose="020B0604020202020204" pitchFamily="34" charset="0"/>
                <a:cs typeface="Arial" panose="020B0604020202020204" pitchFamily="34" charset="0"/>
              </a:rPr>
              <a:t>Un ar y tro</a:t>
            </a:r>
          </a:p>
          <a:p>
            <a:pPr marL="342900" lvl="0" indent="-342900" fontAlgn="auto">
              <a:lnSpc>
                <a:spcPct val="100000"/>
              </a:lnSpc>
              <a:spcBef>
                <a:spcPct val="0"/>
              </a:spcBef>
              <a:buClr>
                <a:srgbClr val="F7AB64"/>
              </a:buClr>
              <a:buFont typeface="Arial" panose="020B0604020202020204" pitchFamily="34" charset="0"/>
              <a:buChar char="•"/>
              <a:defRPr b="0" i="0"/>
            </a:pPr>
            <a:r>
              <a:rPr lang="cy-GB" altLang="en-US" sz="2400" dirty="0">
                <a:solidFill>
                  <a:schemeClr val="tx1"/>
                </a:solidFill>
                <a:latin typeface="Arial" panose="020B0604020202020204" pitchFamily="34" charset="0"/>
                <a:cs typeface="Arial" panose="020B0604020202020204" pitchFamily="34" charset="0"/>
              </a:rPr>
              <a:t>Holi </a:t>
            </a:r>
            <a:r>
              <a:rPr lang="x-none" altLang="en-US" sz="2400" dirty="0">
                <a:solidFill>
                  <a:schemeClr val="tx1"/>
                </a:solidFill>
                <a:latin typeface="Arial" panose="020B0604020202020204" pitchFamily="34" charset="0"/>
                <a:cs typeface="Arial" panose="020B0604020202020204" pitchFamily="34" charset="0"/>
              </a:rPr>
              <a:t>unrhyw gwestiwn</a:t>
            </a:r>
          </a:p>
          <a:p>
            <a:pPr marL="342900" lvl="0" indent="-342900" fontAlgn="auto">
              <a:lnSpc>
                <a:spcPct val="100000"/>
              </a:lnSpc>
              <a:spcBef>
                <a:spcPct val="0"/>
              </a:spcBef>
              <a:buClr>
                <a:srgbClr val="F7AB64"/>
              </a:buClr>
              <a:buFont typeface="Arial" panose="020B0604020202020204" pitchFamily="34" charset="0"/>
              <a:buChar char="•"/>
              <a:defRPr b="0" i="0"/>
            </a:pPr>
            <a:r>
              <a:rPr lang="x-none" altLang="en-US" sz="2400" dirty="0">
                <a:solidFill>
                  <a:schemeClr val="tx1"/>
                </a:solidFill>
                <a:latin typeface="Arial" panose="020B0604020202020204" pitchFamily="34" charset="0"/>
                <a:cs typeface="Arial" panose="020B0604020202020204" pitchFamily="34" charset="0"/>
              </a:rPr>
              <a:t>Diffodd y sain ar eich ffôn / ei osod i ddirgrynu</a:t>
            </a:r>
          </a:p>
          <a:p>
            <a:pPr marL="342900" lvl="0" indent="-342900" fontAlgn="auto">
              <a:lnSpc>
                <a:spcPct val="100000"/>
              </a:lnSpc>
              <a:spcBef>
                <a:spcPct val="0"/>
              </a:spcBef>
              <a:buClr>
                <a:srgbClr val="F7AB64"/>
              </a:buClr>
              <a:buFont typeface="Arial" panose="020B0604020202020204" pitchFamily="34" charset="0"/>
              <a:buChar char="•"/>
              <a:defRPr b="0" i="0"/>
            </a:pPr>
            <a:r>
              <a:rPr lang="cy-GB" altLang="en-US" sz="2400" dirty="0">
                <a:solidFill>
                  <a:schemeClr val="tx1"/>
                </a:solidFill>
                <a:latin typeface="Arial" panose="020B0604020202020204" pitchFamily="34" charset="0"/>
                <a:cs typeface="Arial" panose="020B0604020202020204" pitchFamily="34" charset="0"/>
              </a:rPr>
              <a:t>Peidiwch â gwyro oddi ar </a:t>
            </a:r>
            <a:r>
              <a:rPr lang="x-none" altLang="en-US" sz="2400" dirty="0">
                <a:solidFill>
                  <a:schemeClr val="tx1"/>
                </a:solidFill>
                <a:latin typeface="Arial" panose="020B0604020202020204" pitchFamily="34" charset="0"/>
                <a:cs typeface="Arial" panose="020B0604020202020204" pitchFamily="34" charset="0"/>
              </a:rPr>
              <a:t>y pwnc (os gwelwch yn dda)</a:t>
            </a:r>
          </a:p>
          <a:p>
            <a:pPr marL="342900" lvl="0" indent="-342900" fontAlgn="auto">
              <a:lnSpc>
                <a:spcPct val="100000"/>
              </a:lnSpc>
              <a:spcBef>
                <a:spcPct val="0"/>
              </a:spcBef>
              <a:buClr>
                <a:srgbClr val="F7AB64"/>
              </a:buClr>
              <a:buFont typeface="Arial" panose="020B0604020202020204" pitchFamily="34" charset="0"/>
              <a:buChar char="•"/>
              <a:defRPr b="0" i="0"/>
            </a:pPr>
            <a:r>
              <a:rPr lang="x-none" altLang="en-US" sz="2400" dirty="0">
                <a:solidFill>
                  <a:schemeClr val="tx1"/>
                </a:solidFill>
                <a:latin typeface="Arial" panose="020B0604020202020204" pitchFamily="34" charset="0"/>
                <a:cs typeface="Arial" panose="020B0604020202020204" pitchFamily="34" charset="0"/>
              </a:rPr>
              <a:t>Mwynhewch!</a:t>
            </a:r>
          </a:p>
          <a:p>
            <a:endParaRPr lang="en-GB" dirty="0">
              <a:solidFill>
                <a:schemeClr val="tx1"/>
              </a:solidFill>
            </a:endParaRPr>
          </a:p>
        </p:txBody>
      </p:sp>
    </p:spTree>
    <p:extLst>
      <p:ext uri="{BB962C8B-B14F-4D97-AF65-F5344CB8AC3E}">
        <p14:creationId xmlns:p14="http://schemas.microsoft.com/office/powerpoint/2010/main" val="21470856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DCAB4-BE85-3D46-92BC-AEB6D010AC9A}"/>
              </a:ext>
            </a:extLst>
          </p:cNvPr>
          <p:cNvSpPr>
            <a:spLocks noGrp="1"/>
          </p:cNvSpPr>
          <p:nvPr>
            <p:ph type="title"/>
          </p:nvPr>
        </p:nvSpPr>
        <p:spPr>
          <a:xfrm>
            <a:off x="0" y="2002859"/>
            <a:ext cx="9144000" cy="2678323"/>
          </a:xfrm>
        </p:spPr>
        <p:txBody>
          <a:bodyPr>
            <a:normAutofit/>
          </a:bodyPr>
          <a:lstStyle/>
          <a:p>
            <a:pPr algn="ctr" rtl="0" eaLnBrk="1" fontAlgn="base" hangingPunct="1"/>
            <a:r>
              <a:rPr lang="x-none" sz="6000" b="1" kern="1200">
                <a:solidFill>
                  <a:srgbClr val="CC863E"/>
                </a:solidFill>
                <a:effectLst/>
                <a:latin typeface="Arial" panose="020B0604020202020204" pitchFamily="34" charset="0"/>
                <a:ea typeface="+mn-ea"/>
                <a:cs typeface="Arial" panose="020B0604020202020204" pitchFamily="34" charset="0"/>
              </a:rPr>
              <a:t>Crynodeb</a:t>
            </a:r>
            <a:endParaRPr lang="en-GB" sz="6000" dirty="0">
              <a:effectLst/>
            </a:endParaRPr>
          </a:p>
          <a:p>
            <a:pPr algn="ctr"/>
            <a:endParaRPr lang="en-GB" sz="6000" dirty="0"/>
          </a:p>
        </p:txBody>
      </p:sp>
    </p:spTree>
    <p:extLst>
      <p:ext uri="{BB962C8B-B14F-4D97-AF65-F5344CB8AC3E}">
        <p14:creationId xmlns:p14="http://schemas.microsoft.com/office/powerpoint/2010/main" val="1486301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416771"/>
            <a:ext cx="6136044" cy="1031283"/>
          </a:xfrm>
        </p:spPr>
        <p:txBody>
          <a:bodyPr>
            <a:normAutofit/>
          </a:bodyPr>
          <a:lstStyle/>
          <a:p>
            <a:r>
              <a:rPr lang="x-none" sz="3200" b="1" dirty="0">
                <a:solidFill>
                  <a:srgbClr val="CC863E"/>
                </a:solidFill>
                <a:latin typeface="Arial" panose="020B0604020202020204" pitchFamily="34" charset="0"/>
                <a:cs typeface="Arial" panose="020B0604020202020204" pitchFamily="34" charset="0"/>
              </a:rPr>
              <a:t>Crynodeb</a:t>
            </a:r>
            <a:endParaRPr lang="en-GB" sz="3200" dirty="0">
              <a:solidFill>
                <a:srgbClr val="CC863E"/>
              </a:solidFill>
            </a:endParaRPr>
          </a:p>
        </p:txBody>
      </p:sp>
      <p:sp>
        <p:nvSpPr>
          <p:cNvPr id="9" name="Text Placeholder 8"/>
          <p:cNvSpPr>
            <a:spLocks noGrp="1"/>
          </p:cNvSpPr>
          <p:nvPr>
            <p:ph type="body" sz="quarter" idx="12"/>
          </p:nvPr>
        </p:nvSpPr>
        <p:spPr>
          <a:xfrm>
            <a:off x="628650" y="1782147"/>
            <a:ext cx="7824885" cy="3633369"/>
          </a:xfrm>
        </p:spPr>
        <p:txBody>
          <a:bodyPr/>
          <a:lstStyle/>
          <a:p>
            <a:pPr marL="457200" indent="-457200">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Newid deddfwriaethol mewn polisi i ganolbwyntio mwy ar les</a:t>
            </a:r>
            <a:r>
              <a:rPr lang="en-GB" sz="2000" dirty="0">
                <a:solidFill>
                  <a:schemeClr val="tx1"/>
                </a:solidFill>
                <a:latin typeface="Arial" panose="020B0604020202020204" pitchFamily="34" charset="0"/>
                <a:cs typeface="Arial" panose="020B0604020202020204" pitchFamily="34" charset="0"/>
              </a:rPr>
              <a:t>iant</a:t>
            </a:r>
            <a:endParaRPr lang="x-none" sz="2000" dirty="0">
              <a:solidFill>
                <a:schemeClr val="tx1"/>
              </a:solidFill>
              <a:latin typeface="Arial" panose="020B0604020202020204" pitchFamily="34" charset="0"/>
              <a:cs typeface="Arial" panose="020B0604020202020204" pitchFamily="34" charset="0"/>
            </a:endParaRPr>
          </a:p>
          <a:p>
            <a:pPr marL="457200" indent="-457200">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Ymarfer sy'n canolbwyntio ar unigolion yn seiliedig ar ganlyniadau unigolyn</a:t>
            </a:r>
          </a:p>
          <a:p>
            <a:pPr marL="457200" indent="-457200">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Pwysigrwydd perthynas dda</a:t>
            </a:r>
          </a:p>
          <a:p>
            <a:pPr marL="457200" indent="-457200">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Mabwysiadu dull sy'n seiliedig ar gryfder</a:t>
            </a:r>
          </a:p>
          <a:p>
            <a:pPr marL="457200" indent="-457200">
              <a:buClr>
                <a:srgbClr val="F7AB64"/>
              </a:buClr>
              <a:buFont typeface="Arial" panose="020B0604020202020204" pitchFamily="34" charset="0"/>
              <a:buChar char="•"/>
              <a:defRPr b="0" i="0"/>
            </a:pPr>
            <a:r>
              <a:rPr lang="x-none" sz="2000" dirty="0">
                <a:solidFill>
                  <a:schemeClr val="tx1"/>
                </a:solidFill>
                <a:latin typeface="Arial" panose="020B0604020202020204" pitchFamily="34" charset="0"/>
                <a:cs typeface="Arial" panose="020B0604020202020204" pitchFamily="34" charset="0"/>
              </a:rPr>
              <a:t>Sgyrsiau effeithiol yn seiliedig ar y </a:t>
            </a:r>
            <a:r>
              <a:rPr lang="en-GB" sz="2000" dirty="0">
                <a:solidFill>
                  <a:schemeClr val="tx1"/>
                </a:solidFill>
                <a:latin typeface="Arial" panose="020B0604020202020204" pitchFamily="34" charset="0"/>
                <a:cs typeface="Arial" panose="020B0604020202020204" pitchFamily="34" charset="0"/>
              </a:rPr>
              <a:t>pum</a:t>
            </a:r>
            <a:r>
              <a:rPr lang="x-none" sz="2000" dirty="0">
                <a:solidFill>
                  <a:schemeClr val="tx1"/>
                </a:solidFill>
                <a:latin typeface="Arial" panose="020B0604020202020204" pitchFamily="34" charset="0"/>
                <a:cs typeface="Arial" panose="020B0604020202020204" pitchFamily="34" charset="0"/>
              </a:rPr>
              <a:t> cam i sgwrs dda</a:t>
            </a:r>
          </a:p>
          <a:p>
            <a:endParaRPr lang="en-GB" dirty="0">
              <a:solidFill>
                <a:schemeClr val="tx1"/>
              </a:solidFill>
            </a:endParaRPr>
          </a:p>
        </p:txBody>
      </p:sp>
    </p:spTree>
    <p:extLst>
      <p:ext uri="{BB962C8B-B14F-4D97-AF65-F5344CB8AC3E}">
        <p14:creationId xmlns:p14="http://schemas.microsoft.com/office/powerpoint/2010/main" val="1297670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r>
              <a:rPr lang="x-none" sz="3600" b="1" dirty="0">
                <a:solidFill>
                  <a:srgbClr val="CC863E"/>
                </a:solidFill>
                <a:latin typeface="Arial" panose="020B0604020202020204" pitchFamily="34" charset="0"/>
                <a:cs typeface="Arial" panose="020B0604020202020204" pitchFamily="34" charset="0"/>
              </a:rPr>
              <a:t>Y </a:t>
            </a:r>
            <a:r>
              <a:rPr lang="en-GB" sz="3600" b="1" dirty="0">
                <a:solidFill>
                  <a:srgbClr val="CC863E"/>
                </a:solidFill>
                <a:latin typeface="Arial" panose="020B0604020202020204" pitchFamily="34" charset="0"/>
                <a:cs typeface="Arial" panose="020B0604020202020204" pitchFamily="34" charset="0"/>
              </a:rPr>
              <a:t>c</a:t>
            </a:r>
            <a:r>
              <a:rPr lang="x-none" sz="3600" b="1" dirty="0">
                <a:solidFill>
                  <a:srgbClr val="CC863E"/>
                </a:solidFill>
                <a:latin typeface="Arial" panose="020B0604020202020204" pitchFamily="34" charset="0"/>
                <a:cs typeface="Arial" panose="020B0604020202020204" pitchFamily="34" charset="0"/>
              </a:rPr>
              <a:t>amau </a:t>
            </a:r>
            <a:r>
              <a:rPr lang="en-GB" sz="3600" b="1" dirty="0">
                <a:solidFill>
                  <a:srgbClr val="CC863E"/>
                </a:solidFill>
                <a:latin typeface="Arial" panose="020B0604020202020204" pitchFamily="34" charset="0"/>
                <a:cs typeface="Arial" panose="020B0604020202020204" pitchFamily="34" charset="0"/>
              </a:rPr>
              <a:t>n</a:t>
            </a:r>
            <a:r>
              <a:rPr lang="x-none" sz="3600" b="1" dirty="0">
                <a:solidFill>
                  <a:srgbClr val="CC863E"/>
                </a:solidFill>
                <a:latin typeface="Arial" panose="020B0604020202020204" pitchFamily="34" charset="0"/>
                <a:cs typeface="Arial" panose="020B0604020202020204" pitchFamily="34" charset="0"/>
              </a:rPr>
              <a:t>esaf</a:t>
            </a:r>
            <a:br>
              <a:rPr lang="en-GB" sz="3200" b="1" dirty="0">
                <a:solidFill>
                  <a:srgbClr val="CC863E"/>
                </a:solidFill>
                <a:latin typeface="Arial" panose="020B0604020202020204" pitchFamily="34" charset="0"/>
                <a:cs typeface="Arial" panose="020B0604020202020204" pitchFamily="34" charset="0"/>
              </a:rPr>
            </a:br>
            <a:br>
              <a:rPr lang="en-GB" sz="3200" b="1" dirty="0">
                <a:solidFill>
                  <a:srgbClr val="CC863E"/>
                </a:solidFill>
                <a:latin typeface="Arial" panose="020B0604020202020204" pitchFamily="34" charset="0"/>
                <a:cs typeface="Arial" panose="020B0604020202020204" pitchFamily="34" charset="0"/>
              </a:rPr>
            </a:br>
            <a:endParaRPr lang="en-GB" sz="3200" dirty="0">
              <a:solidFill>
                <a:srgbClr val="CC863E"/>
              </a:solidFill>
            </a:endParaRPr>
          </a:p>
        </p:txBody>
      </p:sp>
      <p:sp>
        <p:nvSpPr>
          <p:cNvPr id="9" name="Text Placeholder 8"/>
          <p:cNvSpPr>
            <a:spLocks noGrp="1"/>
          </p:cNvSpPr>
          <p:nvPr>
            <p:ph type="body" sz="quarter" idx="12"/>
          </p:nvPr>
        </p:nvSpPr>
        <p:spPr>
          <a:xfrm>
            <a:off x="628650" y="1782147"/>
            <a:ext cx="7824885" cy="3633369"/>
          </a:xfrm>
        </p:spPr>
        <p:txBody>
          <a:bodyPr>
            <a:normAutofit fontScale="92500" lnSpcReduction="10000"/>
          </a:bodyPr>
          <a:lstStyle/>
          <a:p>
            <a:pPr marL="342900" indent="-342900">
              <a:buClr>
                <a:srgbClr val="FDC536"/>
              </a:buClr>
              <a:buFont typeface="Arial" panose="020B0604020202020204" pitchFamily="34" charset="0"/>
              <a:buChar char="•"/>
              <a:defRPr b="0" i="0"/>
            </a:pPr>
            <a:r>
              <a:rPr lang="x-none" sz="2400" dirty="0">
                <a:solidFill>
                  <a:schemeClr val="tx1"/>
                </a:solidFill>
                <a:latin typeface="Arial" panose="020B0604020202020204" pitchFamily="34" charset="0"/>
                <a:cs typeface="Arial" panose="020B0604020202020204" pitchFamily="34" charset="0"/>
              </a:rPr>
              <a:t>Ble mae angen i chi ddechrau a gyda beth neu bwy?</a:t>
            </a:r>
          </a:p>
          <a:p>
            <a:pPr>
              <a:buClr>
                <a:srgbClr val="FDC536"/>
              </a:buClr>
              <a:defRPr b="0" i="0"/>
            </a:pPr>
            <a:r>
              <a:rPr lang="x-none" sz="2400" dirty="0">
                <a:solidFill>
                  <a:schemeClr val="tx1"/>
                </a:solidFill>
                <a:latin typeface="Arial" panose="020B0604020202020204" pitchFamily="34" charset="0"/>
                <a:cs typeface="Arial" panose="020B0604020202020204" pitchFamily="34" charset="0"/>
              </a:rPr>
              <a:t> </a:t>
            </a:r>
          </a:p>
          <a:p>
            <a:pPr marL="342900" indent="-342900">
              <a:buClr>
                <a:srgbClr val="FDC536"/>
              </a:buClr>
              <a:buFont typeface="Arial" panose="020B0604020202020204" pitchFamily="34" charset="0"/>
              <a:buChar char="•"/>
              <a:defRPr b="0" i="0"/>
            </a:pPr>
            <a:r>
              <a:rPr lang="x-none" sz="2400" dirty="0">
                <a:solidFill>
                  <a:schemeClr val="tx1"/>
                </a:solidFill>
                <a:latin typeface="Arial" panose="020B0604020202020204" pitchFamily="34" charset="0"/>
                <a:cs typeface="Arial" panose="020B0604020202020204" pitchFamily="34" charset="0"/>
              </a:rPr>
              <a:t>Rhannwch eich dysgu a dysgu'r tîm mewn cyfarfodydd tîm</a:t>
            </a:r>
          </a:p>
          <a:p>
            <a:pPr marL="342900" indent="-342900">
              <a:buClr>
                <a:srgbClr val="FDC536"/>
              </a:buClr>
              <a:buFont typeface="Arial" panose="020B0604020202020204" pitchFamily="34" charset="0"/>
              <a:buChar char="•"/>
            </a:pPr>
            <a:endParaRPr lang="en-GB" sz="2400" dirty="0">
              <a:solidFill>
                <a:schemeClr val="tx1"/>
              </a:solidFill>
              <a:latin typeface="Arial" panose="020B0604020202020204" pitchFamily="34" charset="0"/>
              <a:cs typeface="Arial" panose="020B0604020202020204" pitchFamily="34" charset="0"/>
            </a:endParaRPr>
          </a:p>
          <a:p>
            <a:pPr marL="342900" indent="-342900">
              <a:buClr>
                <a:srgbClr val="FDC536"/>
              </a:buClr>
              <a:buFont typeface="Arial" panose="020B0604020202020204" pitchFamily="34" charset="0"/>
              <a:buChar char="•"/>
              <a:defRPr b="0" i="0"/>
            </a:pPr>
            <a:r>
              <a:rPr lang="x-none" sz="2400" dirty="0">
                <a:solidFill>
                  <a:schemeClr val="tx1"/>
                </a:solidFill>
                <a:latin typeface="Arial" panose="020B0604020202020204" pitchFamily="34" charset="0"/>
                <a:cs typeface="Arial" panose="020B0604020202020204" pitchFamily="34" charset="0"/>
              </a:rPr>
              <a:t>Myfyriwch ar drafodaethau achos</a:t>
            </a:r>
          </a:p>
          <a:p>
            <a:pPr>
              <a:buClr>
                <a:srgbClr val="FDC536"/>
              </a:buClr>
            </a:pPr>
            <a:endParaRPr lang="en-GB" sz="2400" dirty="0">
              <a:solidFill>
                <a:schemeClr val="tx1"/>
              </a:solidFill>
              <a:latin typeface="Arial" panose="020B0604020202020204" pitchFamily="34" charset="0"/>
              <a:cs typeface="Arial" panose="020B0604020202020204" pitchFamily="34" charset="0"/>
            </a:endParaRPr>
          </a:p>
          <a:p>
            <a:pPr marL="342900" indent="-342900">
              <a:buClr>
                <a:srgbClr val="FDC536"/>
              </a:buClr>
              <a:buFont typeface="Arial" panose="020B0604020202020204" pitchFamily="34" charset="0"/>
              <a:buChar char="•"/>
              <a:defRPr b="0" i="0"/>
            </a:pPr>
            <a:r>
              <a:rPr lang="x-none" sz="2400" dirty="0">
                <a:solidFill>
                  <a:schemeClr val="tx1"/>
                </a:solidFill>
                <a:latin typeface="Arial" panose="020B0604020202020204" pitchFamily="34" charset="0"/>
                <a:cs typeface="Arial" panose="020B0604020202020204" pitchFamily="34" charset="0"/>
              </a:rPr>
              <a:t>Adolygwch eich cynnydd a gofynnwch i'ch hun:</a:t>
            </a:r>
          </a:p>
          <a:p>
            <a:pPr marL="800100" lvl="1" indent="-342900">
              <a:buClr>
                <a:srgbClr val="FDC536"/>
              </a:buClr>
              <a:buFont typeface="Arial" panose="020B0604020202020204" pitchFamily="34" charset="0"/>
              <a:buChar char="•"/>
              <a:defRPr b="0" i="0"/>
            </a:pPr>
            <a:r>
              <a:rPr lang="x-none" sz="2400" dirty="0">
                <a:solidFill>
                  <a:schemeClr val="tx1"/>
                </a:solidFill>
                <a:latin typeface="Arial" panose="020B0604020202020204" pitchFamily="34" charset="0"/>
                <a:cs typeface="Arial" panose="020B0604020202020204" pitchFamily="34" charset="0"/>
              </a:rPr>
              <a:t>Beth ydw i wedi sylwi arnaf fy hun yn ei wneud?</a:t>
            </a:r>
          </a:p>
          <a:p>
            <a:pPr marL="800100" lvl="1" indent="-342900">
              <a:buClr>
                <a:srgbClr val="FDC536"/>
              </a:buClr>
              <a:buFont typeface="Arial" panose="020B0604020202020204" pitchFamily="34" charset="0"/>
              <a:buChar char="•"/>
              <a:defRPr b="0" i="0"/>
            </a:pPr>
            <a:r>
              <a:rPr lang="x-none" sz="2400" dirty="0">
                <a:solidFill>
                  <a:schemeClr val="tx1"/>
                </a:solidFill>
                <a:latin typeface="Arial" panose="020B0604020202020204" pitchFamily="34" charset="0"/>
                <a:cs typeface="Arial" panose="020B0604020202020204" pitchFamily="34" charset="0"/>
              </a:rPr>
              <a:t>Beth ydw i wedi sylwi ar eraill yn ei wneud?</a:t>
            </a:r>
          </a:p>
          <a:p>
            <a:endParaRPr lang="en-GB" dirty="0">
              <a:solidFill>
                <a:schemeClr val="tx1"/>
              </a:solidFill>
            </a:endParaRPr>
          </a:p>
        </p:txBody>
      </p:sp>
    </p:spTree>
    <p:extLst>
      <p:ext uri="{BB962C8B-B14F-4D97-AF65-F5344CB8AC3E}">
        <p14:creationId xmlns:p14="http://schemas.microsoft.com/office/powerpoint/2010/main" val="4641504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2561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a:bodyPr>
          <a:lstStyle/>
          <a:p>
            <a:r>
              <a:rPr lang="x-none" sz="3200" b="1" dirty="0">
                <a:solidFill>
                  <a:srgbClr val="CC863E"/>
                </a:solidFill>
                <a:latin typeface="Arial" panose="020B0604020202020204" pitchFamily="34" charset="0"/>
                <a:cs typeface="Arial" panose="020B0604020202020204" pitchFamily="34" charset="0"/>
              </a:rPr>
              <a:t>Cyflwyniad i'r adnoddau</a:t>
            </a:r>
            <a:endParaRPr lang="en-GB" sz="3200" dirty="0">
              <a:solidFill>
                <a:srgbClr val="CC863E"/>
              </a:solidFill>
            </a:endParaRPr>
          </a:p>
        </p:txBody>
      </p:sp>
      <p:sp>
        <p:nvSpPr>
          <p:cNvPr id="9" name="Text Placeholder 8"/>
          <p:cNvSpPr>
            <a:spLocks noGrp="1"/>
          </p:cNvSpPr>
          <p:nvPr>
            <p:ph type="body" sz="quarter" idx="12"/>
          </p:nvPr>
        </p:nvSpPr>
        <p:spPr>
          <a:xfrm>
            <a:off x="628650" y="1782147"/>
            <a:ext cx="7824885" cy="3633369"/>
          </a:xfrm>
        </p:spPr>
        <p:txBody>
          <a:bodyPr/>
          <a:lstStyle/>
          <a:p>
            <a:pPr marL="342900" indent="-342900">
              <a:buClr>
                <a:srgbClr val="F7AB64"/>
              </a:buClr>
              <a:buFont typeface="Arial" panose="020B0604020202020204" pitchFamily="34" charset="0"/>
              <a:buChar char="•"/>
              <a:defRPr b="0" i="0"/>
            </a:pPr>
            <a:r>
              <a:rPr lang="x-none" sz="2400" dirty="0">
                <a:solidFill>
                  <a:schemeClr val="tx1"/>
                </a:solidFill>
                <a:latin typeface="Arial" panose="020B0604020202020204" pitchFamily="34" charset="0"/>
                <a:cs typeface="Arial" panose="020B0604020202020204" pitchFamily="34" charset="0"/>
              </a:rPr>
              <a:t>Pecyn adnoddau i reolwyr</a:t>
            </a:r>
          </a:p>
          <a:p>
            <a:pPr>
              <a:buClr>
                <a:srgbClr val="F7AB64"/>
              </a:buClr>
            </a:pPr>
            <a:endParaRPr lang="en-GB" sz="2400" dirty="0">
              <a:solidFill>
                <a:schemeClr val="tx1"/>
              </a:solidFill>
              <a:latin typeface="Arial" panose="020B0604020202020204" pitchFamily="34" charset="0"/>
              <a:cs typeface="Arial" panose="020B0604020202020204" pitchFamily="34" charset="0"/>
            </a:endParaRPr>
          </a:p>
          <a:p>
            <a:pPr marL="342900" indent="-342900">
              <a:buClr>
                <a:srgbClr val="F7AB64"/>
              </a:buClr>
              <a:buFont typeface="Arial" panose="020B0604020202020204" pitchFamily="34" charset="0"/>
              <a:buChar char="•"/>
              <a:defRPr b="0" i="0"/>
            </a:pPr>
            <a:r>
              <a:rPr lang="x-none" sz="2400" dirty="0">
                <a:solidFill>
                  <a:schemeClr val="tx1"/>
                </a:solidFill>
                <a:latin typeface="Arial" panose="020B0604020202020204" pitchFamily="34" charset="0"/>
                <a:cs typeface="Arial" panose="020B0604020202020204" pitchFamily="34" charset="0"/>
              </a:rPr>
              <a:t>Pecyn yn seiliedig ar sgiliau i weithwyr</a:t>
            </a:r>
          </a:p>
          <a:p>
            <a:endParaRPr lang="en-GB" sz="2000" dirty="0">
              <a:solidFill>
                <a:schemeClr val="tx1"/>
              </a:solidFill>
            </a:endParaRPr>
          </a:p>
        </p:txBody>
      </p:sp>
    </p:spTree>
    <p:extLst>
      <p:ext uri="{BB962C8B-B14F-4D97-AF65-F5344CB8AC3E}">
        <p14:creationId xmlns:p14="http://schemas.microsoft.com/office/powerpoint/2010/main" val="3359171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A678F-8760-C84F-9B69-3F677FC3B546}"/>
              </a:ext>
            </a:extLst>
          </p:cNvPr>
          <p:cNvSpPr>
            <a:spLocks noGrp="1"/>
          </p:cNvSpPr>
          <p:nvPr>
            <p:ph type="title"/>
          </p:nvPr>
        </p:nvSpPr>
        <p:spPr>
          <a:xfrm>
            <a:off x="0" y="1782147"/>
            <a:ext cx="9143999" cy="2121113"/>
          </a:xfrm>
        </p:spPr>
        <p:txBody>
          <a:bodyPr>
            <a:normAutofit/>
          </a:bodyPr>
          <a:lstStyle/>
          <a:p>
            <a:pPr algn="ctr" rtl="0" eaLnBrk="1" fontAlgn="base" hangingPunct="1"/>
            <a:r>
              <a:rPr lang="x-none" sz="6000" b="1" i="0" kern="1200">
                <a:solidFill>
                  <a:srgbClr val="CC863E"/>
                </a:solidFill>
                <a:effectLst/>
                <a:latin typeface="Arial" panose="020B0604020202020204" pitchFamily="34" charset="0"/>
                <a:ea typeface="+mn-ea"/>
                <a:cs typeface="Arial" panose="020B0604020202020204" pitchFamily="34" charset="0"/>
              </a:rPr>
              <a:t>Adran 1</a:t>
            </a:r>
            <a:r>
              <a:rPr lang="en-GB" sz="6000" b="1" i="0" kern="1200" dirty="0">
                <a:solidFill>
                  <a:srgbClr val="CC863E"/>
                </a:solidFill>
                <a:effectLst/>
                <a:latin typeface="Arial" panose="020B0604020202020204" pitchFamily="34" charset="0"/>
                <a:ea typeface="+mn-ea"/>
                <a:cs typeface="Arial" panose="020B0604020202020204" pitchFamily="34" charset="0"/>
              </a:rPr>
              <a:t>:</a:t>
            </a:r>
            <a:endParaRPr lang="en-GB" sz="6000" dirty="0">
              <a:effectLst/>
            </a:endParaRPr>
          </a:p>
          <a:p>
            <a:pPr algn="ctr" rtl="0" eaLnBrk="1" fontAlgn="base" hangingPunct="1"/>
            <a:r>
              <a:rPr lang="x-none" sz="6000" b="1" i="0" kern="1200">
                <a:solidFill>
                  <a:srgbClr val="CC863E"/>
                </a:solidFill>
                <a:effectLst/>
                <a:latin typeface="Arial" panose="020B0604020202020204" pitchFamily="34" charset="0"/>
                <a:ea typeface="+mn-ea"/>
                <a:cs typeface="Arial" panose="020B0604020202020204" pitchFamily="34" charset="0"/>
              </a:rPr>
              <a:t>Ein profiad ein hunain</a:t>
            </a:r>
            <a:endParaRPr lang="en-GB" sz="6000" dirty="0">
              <a:effectLst/>
            </a:endParaRPr>
          </a:p>
          <a:p>
            <a:pPr algn="ctr"/>
            <a:endParaRPr lang="en-GB" sz="6000" dirty="0"/>
          </a:p>
        </p:txBody>
      </p:sp>
    </p:spTree>
    <p:extLst>
      <p:ext uri="{BB962C8B-B14F-4D97-AF65-F5344CB8AC3E}">
        <p14:creationId xmlns:p14="http://schemas.microsoft.com/office/powerpoint/2010/main" val="2718540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49" y="365127"/>
            <a:ext cx="7157067" cy="1031283"/>
          </a:xfrm>
        </p:spPr>
        <p:txBody>
          <a:bodyPr>
            <a:normAutofit fontScale="90000"/>
          </a:bodyPr>
          <a:lstStyle/>
          <a:p>
            <a:r>
              <a:rPr lang="x-none" sz="3600" b="1" dirty="0">
                <a:solidFill>
                  <a:srgbClr val="CC863E"/>
                </a:solidFill>
                <a:latin typeface="Arial" panose="020B0604020202020204" pitchFamily="34" charset="0"/>
                <a:cs typeface="Arial" panose="020B0604020202020204" pitchFamily="34" charset="0"/>
              </a:rPr>
              <a:t>Cwestiynau allweddol i'w harchwilio</a:t>
            </a:r>
            <a:br>
              <a:rPr lang="en-GB" b="1" u="sng" dirty="0">
                <a:solidFill>
                  <a:srgbClr val="CC863E"/>
                </a:solidFill>
                <a:latin typeface="Arial" panose="020B0604020202020204" pitchFamily="34" charset="0"/>
                <a:cs typeface="Arial" panose="020B0604020202020204" pitchFamily="34" charset="0"/>
              </a:rPr>
            </a:br>
            <a:br>
              <a:rPr lang="en-GB" b="1" u="sng" dirty="0">
                <a:solidFill>
                  <a:srgbClr val="CC863E"/>
                </a:solidFill>
                <a:latin typeface="Arial" panose="020B0604020202020204" pitchFamily="34" charset="0"/>
                <a:cs typeface="Arial" panose="020B0604020202020204" pitchFamily="34" charset="0"/>
              </a:rPr>
            </a:br>
            <a:endParaRPr lang="en-GB" dirty="0">
              <a:solidFill>
                <a:srgbClr val="CC863E"/>
              </a:solidFill>
            </a:endParaRPr>
          </a:p>
        </p:txBody>
      </p:sp>
      <p:sp>
        <p:nvSpPr>
          <p:cNvPr id="9" name="Text Placeholder 8"/>
          <p:cNvSpPr>
            <a:spLocks noGrp="1"/>
          </p:cNvSpPr>
          <p:nvPr>
            <p:ph type="body" sz="quarter" idx="12"/>
          </p:nvPr>
        </p:nvSpPr>
        <p:spPr>
          <a:xfrm>
            <a:off x="628650" y="1782147"/>
            <a:ext cx="7824885" cy="3633369"/>
          </a:xfrm>
        </p:spPr>
        <p:txBody>
          <a:bodyPr/>
          <a:lstStyle/>
          <a:p>
            <a:r>
              <a:rPr lang="x-none" sz="2400" dirty="0">
                <a:solidFill>
                  <a:schemeClr val="tx1"/>
                </a:solidFill>
                <a:latin typeface="Arial" panose="020B0604020202020204" pitchFamily="34" charset="0"/>
                <a:cs typeface="Arial" panose="020B0604020202020204" pitchFamily="34" charset="0"/>
              </a:rPr>
              <a:t>i</a:t>
            </a:r>
            <a:r>
              <a:rPr lang="x-none" sz="2000" dirty="0">
                <a:solidFill>
                  <a:schemeClr val="tx1"/>
                </a:solidFill>
                <a:latin typeface="Arial" panose="020B0604020202020204" pitchFamily="34" charset="0"/>
                <a:cs typeface="Arial" panose="020B0604020202020204" pitchFamily="34" charset="0"/>
              </a:rPr>
              <a:t>) A ydym ni'n glir ynghylch yr hyn y mae'r Ddeddf yn ei ddweud am y </a:t>
            </a:r>
            <a:r>
              <a:rPr lang="en-GB" sz="2000" dirty="0">
                <a:solidFill>
                  <a:schemeClr val="tx1"/>
                </a:solidFill>
                <a:latin typeface="Arial" panose="020B0604020202020204" pitchFamily="34" charset="0"/>
                <a:cs typeface="Arial" panose="020B0604020202020204" pitchFamily="34" charset="0"/>
              </a:rPr>
              <a:t>tair</a:t>
            </a:r>
            <a:r>
              <a:rPr lang="x-none" sz="2000" dirty="0">
                <a:solidFill>
                  <a:schemeClr val="tx1"/>
                </a:solidFill>
                <a:latin typeface="Arial" panose="020B0604020202020204" pitchFamily="34" charset="0"/>
                <a:cs typeface="Arial" panose="020B0604020202020204" pitchFamily="34" charset="0"/>
              </a:rPr>
              <a:t> elfen</a:t>
            </a:r>
            <a:r>
              <a:rPr lang="en-GB" sz="2000" dirty="0">
                <a:solidFill>
                  <a:schemeClr val="tx1"/>
                </a:solidFill>
                <a:latin typeface="Arial" panose="020B0604020202020204" pitchFamily="34" charset="0"/>
                <a:cs typeface="Arial" panose="020B0604020202020204" pitchFamily="34" charset="0"/>
              </a:rPr>
              <a:t>:</a:t>
            </a:r>
            <a:r>
              <a:rPr lang="x-none" sz="2000" dirty="0">
                <a:solidFill>
                  <a:schemeClr val="tx1"/>
                </a:solidFill>
                <a:latin typeface="Arial" panose="020B0604020202020204" pitchFamily="34" charset="0"/>
                <a:cs typeface="Arial" panose="020B0604020202020204" pitchFamily="34" charset="0"/>
              </a:rPr>
              <a:t> </a:t>
            </a:r>
            <a:r>
              <a:rPr lang="en-GB" sz="2000" dirty="0">
                <a:solidFill>
                  <a:schemeClr val="tx1"/>
                </a:solidFill>
                <a:latin typeface="Arial" panose="020B0604020202020204" pitchFamily="34" charset="0"/>
                <a:cs typeface="Arial" panose="020B0604020202020204" pitchFamily="34" charset="0"/>
              </a:rPr>
              <a:t>g</a:t>
            </a:r>
            <a:r>
              <a:rPr lang="x-none" sz="2000" dirty="0">
                <a:solidFill>
                  <a:schemeClr val="tx1"/>
                </a:solidFill>
                <a:latin typeface="Arial" panose="020B0604020202020204" pitchFamily="34" charset="0"/>
                <a:cs typeface="Arial" panose="020B0604020202020204" pitchFamily="34" charset="0"/>
              </a:rPr>
              <a:t>wybodaeth, </a:t>
            </a:r>
            <a:r>
              <a:rPr lang="en-GB" sz="2000" dirty="0">
                <a:solidFill>
                  <a:schemeClr val="tx1"/>
                </a:solidFill>
                <a:latin typeface="Arial" panose="020B0604020202020204" pitchFamily="34" charset="0"/>
                <a:cs typeface="Arial" panose="020B0604020202020204" pitchFamily="34" charset="0"/>
              </a:rPr>
              <a:t>c</a:t>
            </a:r>
            <a:r>
              <a:rPr lang="x-none" sz="2000" dirty="0">
                <a:solidFill>
                  <a:schemeClr val="tx1"/>
                </a:solidFill>
                <a:latin typeface="Arial" panose="020B0604020202020204" pitchFamily="34" charset="0"/>
                <a:cs typeface="Arial" panose="020B0604020202020204" pitchFamily="34" charset="0"/>
              </a:rPr>
              <a:t>yngor a </a:t>
            </a:r>
            <a:r>
              <a:rPr lang="en-GB" sz="2000" dirty="0">
                <a:solidFill>
                  <a:schemeClr val="tx1"/>
                </a:solidFill>
                <a:latin typeface="Arial" panose="020B0604020202020204" pitchFamily="34" charset="0"/>
                <a:cs typeface="Arial" panose="020B0604020202020204" pitchFamily="34" charset="0"/>
              </a:rPr>
              <a:t>c</a:t>
            </a:r>
            <a:r>
              <a:rPr lang="x-none" sz="2000" dirty="0">
                <a:solidFill>
                  <a:schemeClr val="tx1"/>
                </a:solidFill>
                <a:latin typeface="Arial" panose="020B0604020202020204" pitchFamily="34" charset="0"/>
                <a:cs typeface="Arial" panose="020B0604020202020204" pitchFamily="34" charset="0"/>
              </a:rPr>
              <a:t>hynhorthwy?</a:t>
            </a:r>
            <a:br>
              <a:rPr lang="x-none" sz="2000" dirty="0">
                <a:solidFill>
                  <a:schemeClr val="tx1"/>
                </a:solidFill>
                <a:latin typeface="Arial" panose="020B0604020202020204" pitchFamily="34" charset="0"/>
                <a:cs typeface="Arial" panose="020B0604020202020204" pitchFamily="34" charset="0"/>
              </a:rPr>
            </a:br>
            <a:br>
              <a:rPr lang="x-none" sz="2000" dirty="0">
                <a:solidFill>
                  <a:schemeClr val="tx1"/>
                </a:solidFill>
                <a:latin typeface="Arial" panose="020B0604020202020204" pitchFamily="34" charset="0"/>
                <a:cs typeface="Arial" panose="020B0604020202020204" pitchFamily="34" charset="0"/>
              </a:rPr>
            </a:br>
            <a:r>
              <a:rPr lang="x-none" sz="2000" dirty="0">
                <a:solidFill>
                  <a:schemeClr val="tx1"/>
                </a:solidFill>
                <a:latin typeface="Arial" panose="020B0604020202020204" pitchFamily="34" charset="0"/>
                <a:cs typeface="Arial" panose="020B0604020202020204" pitchFamily="34" charset="0"/>
              </a:rPr>
              <a:t>ii) Beth ydym ni'n credu y mae'n ei olygu i </a:t>
            </a:r>
            <a:r>
              <a:rPr lang="en-GB" sz="2000" dirty="0">
                <a:solidFill>
                  <a:schemeClr val="tx1"/>
                </a:solidFill>
                <a:latin typeface="Arial" panose="020B0604020202020204" pitchFamily="34" charset="0"/>
                <a:cs typeface="Arial" panose="020B0604020202020204" pitchFamily="34" charset="0"/>
              </a:rPr>
              <a:t>w</a:t>
            </a:r>
            <a:r>
              <a:rPr lang="x-none" sz="2000" dirty="0">
                <a:solidFill>
                  <a:schemeClr val="tx1"/>
                </a:solidFill>
                <a:latin typeface="Arial" panose="020B0604020202020204" pitchFamily="34" charset="0"/>
                <a:cs typeface="Arial" panose="020B0604020202020204" pitchFamily="34" charset="0"/>
              </a:rPr>
              <a:t>asanaethau </a:t>
            </a:r>
            <a:r>
              <a:rPr lang="en-GB" sz="2000" dirty="0">
                <a:solidFill>
                  <a:schemeClr val="tx1"/>
                </a:solidFill>
                <a:latin typeface="Arial" panose="020B0604020202020204" pitchFamily="34" charset="0"/>
                <a:cs typeface="Arial" panose="020B0604020202020204" pitchFamily="34" charset="0"/>
              </a:rPr>
              <a:t>g</a:t>
            </a:r>
            <a:r>
              <a:rPr lang="x-none" sz="2000" dirty="0">
                <a:solidFill>
                  <a:schemeClr val="tx1"/>
                </a:solidFill>
                <a:latin typeface="Arial" panose="020B0604020202020204" pitchFamily="34" charset="0"/>
                <a:cs typeface="Arial" panose="020B0604020202020204" pitchFamily="34" charset="0"/>
              </a:rPr>
              <a:t>wybodaeth, </a:t>
            </a:r>
            <a:r>
              <a:rPr lang="en-GB" sz="2000" dirty="0">
                <a:solidFill>
                  <a:schemeClr val="tx1"/>
                </a:solidFill>
                <a:latin typeface="Arial" panose="020B0604020202020204" pitchFamily="34" charset="0"/>
                <a:cs typeface="Arial" panose="020B0604020202020204" pitchFamily="34" charset="0"/>
              </a:rPr>
              <a:t>c</a:t>
            </a:r>
            <a:r>
              <a:rPr lang="x-none" sz="2000" dirty="0">
                <a:solidFill>
                  <a:schemeClr val="tx1"/>
                </a:solidFill>
                <a:latin typeface="Arial" panose="020B0604020202020204" pitchFamily="34" charset="0"/>
                <a:cs typeface="Arial" panose="020B0604020202020204" pitchFamily="34" charset="0"/>
              </a:rPr>
              <a:t>yngor a </a:t>
            </a:r>
            <a:r>
              <a:rPr lang="en-GB" sz="2000" dirty="0">
                <a:solidFill>
                  <a:schemeClr val="tx1"/>
                </a:solidFill>
                <a:latin typeface="Arial" panose="020B0604020202020204" pitchFamily="34" charset="0"/>
                <a:cs typeface="Arial" panose="020B0604020202020204" pitchFamily="34" charset="0"/>
              </a:rPr>
              <a:t>c</a:t>
            </a:r>
            <a:r>
              <a:rPr lang="x-none" sz="2000" dirty="0">
                <a:solidFill>
                  <a:schemeClr val="tx1"/>
                </a:solidFill>
                <a:latin typeface="Arial" panose="020B0604020202020204" pitchFamily="34" charset="0"/>
                <a:cs typeface="Arial" panose="020B0604020202020204" pitchFamily="34" charset="0"/>
              </a:rPr>
              <a:t>hynhorthwy o fewn ein sefydliad? </a:t>
            </a:r>
            <a:br>
              <a:rPr lang="x-none" sz="2000" dirty="0">
                <a:solidFill>
                  <a:schemeClr val="tx1"/>
                </a:solidFill>
                <a:latin typeface="Arial" panose="020B0604020202020204" pitchFamily="34" charset="0"/>
                <a:cs typeface="Arial" panose="020B0604020202020204" pitchFamily="34" charset="0"/>
              </a:rPr>
            </a:br>
            <a:br>
              <a:rPr lang="x-none" sz="2000" dirty="0">
                <a:solidFill>
                  <a:schemeClr val="tx1"/>
                </a:solidFill>
                <a:latin typeface="Arial" panose="020B0604020202020204" pitchFamily="34" charset="0"/>
                <a:cs typeface="Arial" panose="020B0604020202020204" pitchFamily="34" charset="0"/>
              </a:rPr>
            </a:br>
            <a:r>
              <a:rPr lang="x-none" sz="2000" dirty="0">
                <a:solidFill>
                  <a:schemeClr val="tx1"/>
                </a:solidFill>
                <a:latin typeface="Arial" panose="020B0604020202020204" pitchFamily="34" charset="0"/>
                <a:cs typeface="Arial" panose="020B0604020202020204" pitchFamily="34" charset="0"/>
              </a:rPr>
              <a:t>iii) Beth allai fod y newidiadau allweddol sydd eu hangen i'n agweddau gweithredol, rheoli a rheoli ansawdd?</a:t>
            </a:r>
            <a:endParaRPr lang="en-GB" sz="2000" dirty="0">
              <a:solidFill>
                <a:schemeClr val="tx1"/>
              </a:solidFill>
              <a:latin typeface="Arial" panose="020B0604020202020204" pitchFamily="34" charset="0"/>
              <a:cs typeface="Arial" panose="020B0604020202020204" pitchFamily="34" charset="0"/>
            </a:endParaRPr>
          </a:p>
          <a:p>
            <a:endParaRPr lang="en-GB" dirty="0">
              <a:solidFill>
                <a:schemeClr val="tx1"/>
              </a:solidFill>
            </a:endParaRPr>
          </a:p>
        </p:txBody>
      </p:sp>
    </p:spTree>
    <p:extLst>
      <p:ext uri="{BB962C8B-B14F-4D97-AF65-F5344CB8AC3E}">
        <p14:creationId xmlns:p14="http://schemas.microsoft.com/office/powerpoint/2010/main" val="3707785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1" y="365127"/>
            <a:ext cx="7281354" cy="1031283"/>
          </a:xfrm>
        </p:spPr>
        <p:txBody>
          <a:bodyPr>
            <a:normAutofit fontScale="90000"/>
          </a:bodyPr>
          <a:lstStyle/>
          <a:p>
            <a:pPr>
              <a:defRPr b="0" i="0"/>
            </a:pPr>
            <a:r>
              <a:rPr lang="x-none" sz="3600" b="1" dirty="0">
                <a:solidFill>
                  <a:srgbClr val="CC863E"/>
                </a:solidFill>
                <a:latin typeface="Arial" panose="020B0604020202020204" pitchFamily="34" charset="0"/>
                <a:cs typeface="Arial" panose="020B0604020202020204" pitchFamily="34" charset="0"/>
              </a:rPr>
              <a:t>Deddf Gwasanaethau Cymdeithasol</a:t>
            </a:r>
            <a:br>
              <a:rPr lang="x-none" sz="3600" b="1">
                <a:solidFill>
                  <a:srgbClr val="CC863E"/>
                </a:solidFill>
                <a:latin typeface="Arial" panose="020B0604020202020204" pitchFamily="34" charset="0"/>
                <a:cs typeface="Arial" panose="020B0604020202020204" pitchFamily="34" charset="0"/>
              </a:rPr>
            </a:br>
            <a:r>
              <a:rPr lang="x-none" sz="3600" b="1">
                <a:solidFill>
                  <a:srgbClr val="CC863E"/>
                </a:solidFill>
                <a:latin typeface="Arial" panose="020B0604020202020204" pitchFamily="34" charset="0"/>
                <a:cs typeface="Arial" panose="020B0604020202020204" pitchFamily="34" charset="0"/>
              </a:rPr>
              <a:t>a </a:t>
            </a:r>
            <a:r>
              <a:rPr lang="x-none" sz="3600" b="1" dirty="0">
                <a:solidFill>
                  <a:srgbClr val="CC863E"/>
                </a:solidFill>
                <a:latin typeface="Arial" panose="020B0604020202020204" pitchFamily="34" charset="0"/>
                <a:cs typeface="Arial" panose="020B0604020202020204" pitchFamily="34" charset="0"/>
              </a:rPr>
              <a:t>Llesiant (Cymru) 2014</a:t>
            </a:r>
            <a:br>
              <a:rPr lang="en-GB" b="1" u="sng" dirty="0">
                <a:solidFill>
                  <a:srgbClr val="CC863E"/>
                </a:solidFill>
                <a:latin typeface="Arial" panose="020B0604020202020204" pitchFamily="34" charset="0"/>
                <a:cs typeface="Arial" panose="020B0604020202020204" pitchFamily="34" charset="0"/>
              </a:rPr>
            </a:br>
            <a:br>
              <a:rPr lang="en-GB" b="1" u="sng" dirty="0">
                <a:solidFill>
                  <a:srgbClr val="CC863E"/>
                </a:solidFill>
                <a:latin typeface="Arial" panose="020B0604020202020204" pitchFamily="34" charset="0"/>
                <a:cs typeface="Arial" panose="020B0604020202020204" pitchFamily="34" charset="0"/>
              </a:rPr>
            </a:br>
            <a:endParaRPr lang="en-GB" dirty="0">
              <a:solidFill>
                <a:srgbClr val="CC863E"/>
              </a:solidFill>
            </a:endParaRPr>
          </a:p>
        </p:txBody>
      </p:sp>
      <p:sp>
        <p:nvSpPr>
          <p:cNvPr id="9" name="Text Placeholder 8"/>
          <p:cNvSpPr>
            <a:spLocks noGrp="1"/>
          </p:cNvSpPr>
          <p:nvPr>
            <p:ph type="body" sz="quarter" idx="12"/>
          </p:nvPr>
        </p:nvSpPr>
        <p:spPr>
          <a:xfrm>
            <a:off x="628650" y="1782147"/>
            <a:ext cx="7824885" cy="3633369"/>
          </a:xfrm>
        </p:spPr>
        <p:txBody>
          <a:bodyPr/>
          <a:lstStyle/>
          <a:p>
            <a:pPr>
              <a:spcBef>
                <a:spcPts val="600"/>
              </a:spcBef>
              <a:defRPr b="0" i="0"/>
            </a:pPr>
            <a:r>
              <a:rPr lang="x-none" dirty="0">
                <a:solidFill>
                  <a:schemeClr val="tx1"/>
                </a:solidFill>
                <a:latin typeface="Arial" panose="020B0604020202020204" pitchFamily="34" charset="0"/>
                <a:cs typeface="Arial" panose="020B0604020202020204" pitchFamily="34" charset="0"/>
              </a:rPr>
              <a:t>Mae'r gwasanaeth IAA yn gwneud cyfraniad pwysig o ran bodloni egwyddorion y Ddeddf</a:t>
            </a:r>
          </a:p>
          <a:p>
            <a:pPr>
              <a:spcBef>
                <a:spcPts val="600"/>
              </a:spcBef>
            </a:pPr>
            <a:endParaRPr lang="en-GB" dirty="0">
              <a:solidFill>
                <a:schemeClr val="tx1"/>
              </a:solidFill>
              <a:latin typeface="Arial" panose="020B0604020202020204" pitchFamily="34" charset="0"/>
              <a:cs typeface="Arial" panose="020B0604020202020204" pitchFamily="34" charset="0"/>
            </a:endParaRPr>
          </a:p>
          <a:p>
            <a:pPr>
              <a:spcBef>
                <a:spcPts val="600"/>
              </a:spcBef>
              <a:defRPr b="0" i="0"/>
            </a:pPr>
            <a:r>
              <a:rPr lang="x-none" dirty="0">
                <a:solidFill>
                  <a:schemeClr val="tx1"/>
                </a:solidFill>
                <a:latin typeface="Arial" panose="020B0604020202020204" pitchFamily="34" charset="0"/>
                <a:cs typeface="Arial" panose="020B0604020202020204" pitchFamily="34" charset="0"/>
              </a:rPr>
              <a:t>Mae'r sgwrs 'beth sy'n bwysig' yn gosod y cefndir ar gyfer sefydlu perthynas gadarnhaol gyda phobl sy'n seiliedig ar gydgynhyrchu </a:t>
            </a:r>
          </a:p>
          <a:p>
            <a:pPr>
              <a:spcBef>
                <a:spcPts val="600"/>
              </a:spcBef>
            </a:pPr>
            <a:endParaRPr lang="en-GB" dirty="0">
              <a:solidFill>
                <a:schemeClr val="tx1"/>
              </a:solidFill>
              <a:latin typeface="Arial" panose="020B0604020202020204" pitchFamily="34" charset="0"/>
              <a:cs typeface="Arial" panose="020B0604020202020204" pitchFamily="34" charset="0"/>
            </a:endParaRPr>
          </a:p>
          <a:p>
            <a:pPr>
              <a:spcBef>
                <a:spcPts val="600"/>
              </a:spcBef>
              <a:defRPr b="0" i="0"/>
            </a:pPr>
            <a:r>
              <a:rPr lang="x-none" dirty="0">
                <a:solidFill>
                  <a:schemeClr val="tx1"/>
                </a:solidFill>
                <a:latin typeface="Arial" panose="020B0604020202020204" pitchFamily="34" charset="0"/>
                <a:cs typeface="Arial" panose="020B0604020202020204" pitchFamily="34" charset="0"/>
              </a:rPr>
              <a:t>Bydd sgyrsiau yn y gwasanaethau IAA yn canolbwyntio ar helpu pobl i</a:t>
            </a:r>
            <a:r>
              <a:rPr lang="en-GB" dirty="0">
                <a:solidFill>
                  <a:schemeClr val="tx1"/>
                </a:solidFill>
                <a:latin typeface="Arial" panose="020B0604020202020204" pitchFamily="34" charset="0"/>
                <a:cs typeface="Arial" panose="020B0604020202020204" pitchFamily="34" charset="0"/>
              </a:rPr>
              <a:t>:</a:t>
            </a:r>
            <a:r>
              <a:rPr lang="x-none" dirty="0">
                <a:solidFill>
                  <a:schemeClr val="tx1"/>
                </a:solidFill>
                <a:latin typeface="Arial" panose="020B0604020202020204" pitchFamily="34" charset="0"/>
                <a:cs typeface="Arial" panose="020B0604020202020204" pitchFamily="34" charset="0"/>
              </a:rPr>
              <a:t> </a:t>
            </a:r>
          </a:p>
          <a:p>
            <a:pPr marL="342900" indent="-342900">
              <a:buClr>
                <a:srgbClr val="F7AB64"/>
              </a:buClr>
              <a:buFont typeface="Arial" panose="020B0604020202020204" pitchFamily="34" charset="0"/>
              <a:buChar char="•"/>
              <a:defRPr b="0" i="0"/>
            </a:pPr>
            <a:r>
              <a:rPr lang="x-none" dirty="0">
                <a:solidFill>
                  <a:schemeClr val="tx1"/>
                </a:solidFill>
                <a:latin typeface="Arial" panose="020B0604020202020204" pitchFamily="34" charset="0"/>
                <a:cs typeface="Arial" panose="020B0604020202020204" pitchFamily="34" charset="0"/>
              </a:rPr>
              <a:t>feddwl am eu hamgylchiadau</a:t>
            </a:r>
          </a:p>
          <a:p>
            <a:pPr marL="342900" indent="-342900">
              <a:buClr>
                <a:srgbClr val="F7AB64"/>
              </a:buClr>
              <a:buFont typeface="Arial" panose="020B0604020202020204" pitchFamily="34" charset="0"/>
              <a:buChar char="•"/>
              <a:defRPr b="0" i="0"/>
            </a:pPr>
            <a:r>
              <a:rPr lang="x-none" dirty="0">
                <a:solidFill>
                  <a:schemeClr val="tx1"/>
                </a:solidFill>
                <a:latin typeface="Arial" panose="020B0604020202020204" pitchFamily="34" charset="0"/>
                <a:cs typeface="Arial" panose="020B0604020202020204" pitchFamily="34" charset="0"/>
              </a:rPr>
              <a:t>nodi eu cryfderau a rhai eu teulu a'u cymuned</a:t>
            </a:r>
          </a:p>
          <a:p>
            <a:pPr marL="342900" indent="-342900">
              <a:buClr>
                <a:srgbClr val="F7AB64"/>
              </a:buClr>
              <a:buFont typeface="Arial" panose="020B0604020202020204" pitchFamily="34" charset="0"/>
              <a:buChar char="•"/>
              <a:defRPr b="0" i="0"/>
            </a:pPr>
            <a:r>
              <a:rPr lang="x-none" dirty="0">
                <a:solidFill>
                  <a:schemeClr val="tx1"/>
                </a:solidFill>
                <a:latin typeface="Arial" panose="020B0604020202020204" pitchFamily="34" charset="0"/>
                <a:cs typeface="Arial" panose="020B0604020202020204" pitchFamily="34" charset="0"/>
              </a:rPr>
              <a:t>ystyried sut gellir cefnogi llesiant</a:t>
            </a:r>
          </a:p>
          <a:p>
            <a:endParaRPr lang="en-GB" dirty="0">
              <a:solidFill>
                <a:schemeClr val="tx1"/>
              </a:solidFill>
            </a:endParaRPr>
          </a:p>
        </p:txBody>
      </p:sp>
      <p:sp>
        <p:nvSpPr>
          <p:cNvPr id="5" name="TextBox 4">
            <a:extLst>
              <a:ext uri="{FF2B5EF4-FFF2-40B4-BE49-F238E27FC236}">
                <a16:creationId xmlns:a16="http://schemas.microsoft.com/office/drawing/2014/main" id="{C52529DD-D1D9-024D-BFFC-DADF19F0EFB1}"/>
              </a:ext>
            </a:extLst>
          </p:cNvPr>
          <p:cNvSpPr txBox="1"/>
          <p:nvPr/>
        </p:nvSpPr>
        <p:spPr>
          <a:xfrm>
            <a:off x="795576" y="5364756"/>
            <a:ext cx="7595725" cy="473659"/>
          </a:xfrm>
          <a:prstGeom prst="roundRect">
            <a:avLst/>
          </a:prstGeom>
          <a:solidFill>
            <a:srgbClr val="CD4A44"/>
          </a:solidFill>
        </p:spPr>
        <p:txBody>
          <a:bodyPr vert="horz" wrap="square" lIns="91440" tIns="45720" rIns="91440" bIns="45720" rtlCol="0" anchor="ctr">
            <a:normAutofit/>
          </a:bodyPr>
          <a:lstStyle/>
          <a:p>
            <a:pPr algn="ctr"/>
            <a:r>
              <a:rPr lang="en-US" b="1" dirty="0">
                <a:solidFill>
                  <a:schemeClr val="bg1"/>
                </a:solidFill>
              </a:rPr>
              <a:t>Mae’n rhoi caniatâd i ni wneud pethau’n wahanol</a:t>
            </a:r>
          </a:p>
        </p:txBody>
      </p:sp>
    </p:spTree>
    <p:extLst>
      <p:ext uri="{BB962C8B-B14F-4D97-AF65-F5344CB8AC3E}">
        <p14:creationId xmlns:p14="http://schemas.microsoft.com/office/powerpoint/2010/main" val="3567936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pPr lvl="0" fontAlgn="auto">
              <a:defRPr b="0" i="0"/>
            </a:pPr>
            <a:r>
              <a:rPr lang="x-none" sz="3600" b="1" dirty="0">
                <a:solidFill>
                  <a:srgbClr val="CC863E"/>
                </a:solidFill>
                <a:latin typeface="Arial" panose="020B0604020202020204" pitchFamily="34" charset="0"/>
                <a:cs typeface="Arial" panose="020B0604020202020204" pitchFamily="34" charset="0"/>
              </a:rPr>
              <a:t>Beth yw </a:t>
            </a:r>
            <a:r>
              <a:rPr lang="en-GB" sz="3600" b="1" dirty="0">
                <a:solidFill>
                  <a:srgbClr val="CC863E"/>
                </a:solidFill>
                <a:latin typeface="Arial" panose="020B0604020202020204" pitchFamily="34" charset="0"/>
                <a:cs typeface="Arial" panose="020B0604020202020204" pitchFamily="34" charset="0"/>
              </a:rPr>
              <a:t>g</a:t>
            </a:r>
            <a:r>
              <a:rPr lang="x-none" sz="3600" b="1" dirty="0">
                <a:solidFill>
                  <a:srgbClr val="CC863E"/>
                </a:solidFill>
                <a:latin typeface="Arial" panose="020B0604020202020204" pitchFamily="34" charset="0"/>
                <a:cs typeface="Arial" panose="020B0604020202020204" pitchFamily="34" charset="0"/>
              </a:rPr>
              <a:t>wybodaeth, </a:t>
            </a:r>
            <a:r>
              <a:rPr lang="en-GB" sz="3600" b="1" dirty="0">
                <a:solidFill>
                  <a:srgbClr val="CC863E"/>
                </a:solidFill>
                <a:latin typeface="Arial" panose="020B0604020202020204" pitchFamily="34" charset="0"/>
                <a:cs typeface="Arial" panose="020B0604020202020204" pitchFamily="34" charset="0"/>
              </a:rPr>
              <a:t>c</a:t>
            </a:r>
            <a:r>
              <a:rPr lang="x-none" sz="3600" b="1" dirty="0">
                <a:solidFill>
                  <a:srgbClr val="CC863E"/>
                </a:solidFill>
                <a:latin typeface="Arial" panose="020B0604020202020204" pitchFamily="34" charset="0"/>
                <a:cs typeface="Arial" panose="020B0604020202020204" pitchFamily="34" charset="0"/>
              </a:rPr>
              <a:t>yngor </a:t>
            </a:r>
            <a:br>
              <a:rPr lang="x-none" sz="3600" b="1" dirty="0">
                <a:solidFill>
                  <a:srgbClr val="CC863E"/>
                </a:solidFill>
                <a:latin typeface="Arial" panose="020B0604020202020204" pitchFamily="34" charset="0"/>
                <a:cs typeface="Arial" panose="020B0604020202020204" pitchFamily="34" charset="0"/>
              </a:rPr>
            </a:br>
            <a:r>
              <a:rPr lang="x-none" sz="3600" b="1" dirty="0">
                <a:solidFill>
                  <a:srgbClr val="CC863E"/>
                </a:solidFill>
                <a:latin typeface="Arial" panose="020B0604020202020204" pitchFamily="34" charset="0"/>
                <a:cs typeface="Arial" panose="020B0604020202020204" pitchFamily="34" charset="0"/>
              </a:rPr>
              <a:t>a </a:t>
            </a:r>
            <a:r>
              <a:rPr lang="en-GB" sz="3600" b="1" dirty="0">
                <a:solidFill>
                  <a:srgbClr val="CC863E"/>
                </a:solidFill>
                <a:latin typeface="Arial" panose="020B0604020202020204" pitchFamily="34" charset="0"/>
                <a:cs typeface="Arial" panose="020B0604020202020204" pitchFamily="34" charset="0"/>
              </a:rPr>
              <a:t>c</a:t>
            </a:r>
            <a:r>
              <a:rPr lang="x-none" sz="3600" b="1" dirty="0">
                <a:solidFill>
                  <a:srgbClr val="CC863E"/>
                </a:solidFill>
                <a:latin typeface="Arial" panose="020B0604020202020204" pitchFamily="34" charset="0"/>
                <a:cs typeface="Arial" panose="020B0604020202020204" pitchFamily="34" charset="0"/>
              </a:rPr>
              <a:t>hynhorthwy (IAA)</a:t>
            </a:r>
            <a:r>
              <a:rPr lang="en-GB" sz="3600" b="1" dirty="0">
                <a:solidFill>
                  <a:srgbClr val="CC863E"/>
                </a:solidFill>
                <a:latin typeface="Arial" panose="020B0604020202020204" pitchFamily="34" charset="0"/>
                <a:cs typeface="Arial" panose="020B0604020202020204" pitchFamily="34" charset="0"/>
              </a:rPr>
              <a:t>?</a:t>
            </a:r>
            <a:br>
              <a:rPr lang="x-none" b="1" dirty="0">
                <a:solidFill>
                  <a:srgbClr val="CC863E"/>
                </a:solidFill>
                <a:latin typeface="Arial" panose="020B0604020202020204" pitchFamily="34" charset="0"/>
                <a:cs typeface="Arial" panose="020B0604020202020204" pitchFamily="34" charset="0"/>
              </a:rPr>
            </a:br>
            <a:br>
              <a:rPr lang="en-GB" b="1" dirty="0">
                <a:solidFill>
                  <a:srgbClr val="CC863E"/>
                </a:solidFill>
                <a:latin typeface="Arial" panose="020B0604020202020204" pitchFamily="34" charset="0"/>
                <a:cs typeface="Arial" panose="020B0604020202020204" pitchFamily="34" charset="0"/>
              </a:rPr>
            </a:br>
            <a:endParaRPr lang="en-GB" dirty="0">
              <a:solidFill>
                <a:srgbClr val="CC863E"/>
              </a:solidFill>
            </a:endParaRPr>
          </a:p>
        </p:txBody>
      </p:sp>
      <p:sp>
        <p:nvSpPr>
          <p:cNvPr id="17" name="TextBox 16">
            <a:extLst>
              <a:ext uri="{FF2B5EF4-FFF2-40B4-BE49-F238E27FC236}">
                <a16:creationId xmlns:a16="http://schemas.microsoft.com/office/drawing/2014/main" id="{915E23C3-B50E-D947-8DF2-DF256683C007}"/>
              </a:ext>
            </a:extLst>
          </p:cNvPr>
          <p:cNvSpPr txBox="1"/>
          <p:nvPr/>
        </p:nvSpPr>
        <p:spPr>
          <a:xfrm>
            <a:off x="935665" y="1499191"/>
            <a:ext cx="2275368" cy="3104707"/>
          </a:xfrm>
          <a:prstGeom prst="roundRect">
            <a:avLst/>
          </a:prstGeom>
          <a:solidFill>
            <a:srgbClr val="16AD85">
              <a:alpha val="50196"/>
            </a:srgbClr>
          </a:solidFill>
        </p:spPr>
        <p:txBody>
          <a:bodyPr vert="horz" wrap="square" lIns="91440" tIns="45720" rIns="91440" bIns="45720" rtlCol="0" anchor="t">
            <a:normAutofit/>
          </a:bodyPr>
          <a:lstStyle/>
          <a:p>
            <a:pPr algn="ctr"/>
            <a:r>
              <a:rPr lang="en-US" sz="2400" b="1" dirty="0"/>
              <a:t>Gwybodaeth</a:t>
            </a:r>
          </a:p>
        </p:txBody>
      </p:sp>
      <p:sp>
        <p:nvSpPr>
          <p:cNvPr id="18" name="TextBox 17">
            <a:extLst>
              <a:ext uri="{FF2B5EF4-FFF2-40B4-BE49-F238E27FC236}">
                <a16:creationId xmlns:a16="http://schemas.microsoft.com/office/drawing/2014/main" id="{C2990C75-4421-674F-9A8F-A81E67946F1A}"/>
              </a:ext>
            </a:extLst>
          </p:cNvPr>
          <p:cNvSpPr txBox="1"/>
          <p:nvPr/>
        </p:nvSpPr>
        <p:spPr>
          <a:xfrm>
            <a:off x="3434316" y="1499191"/>
            <a:ext cx="2275368" cy="3104707"/>
          </a:xfrm>
          <a:prstGeom prst="roundRect">
            <a:avLst/>
          </a:prstGeom>
          <a:solidFill>
            <a:srgbClr val="16AD85">
              <a:alpha val="50196"/>
            </a:srgbClr>
          </a:solidFill>
        </p:spPr>
        <p:txBody>
          <a:bodyPr vert="horz" wrap="square" lIns="91440" tIns="45720" rIns="91440" bIns="45720" rtlCol="0" anchor="t">
            <a:normAutofit/>
          </a:bodyPr>
          <a:lstStyle/>
          <a:p>
            <a:pPr algn="ctr"/>
            <a:r>
              <a:rPr lang="en-US" sz="2400" b="1" dirty="0"/>
              <a:t>Cyngor</a:t>
            </a:r>
          </a:p>
        </p:txBody>
      </p:sp>
      <p:sp>
        <p:nvSpPr>
          <p:cNvPr id="19" name="TextBox 18">
            <a:extLst>
              <a:ext uri="{FF2B5EF4-FFF2-40B4-BE49-F238E27FC236}">
                <a16:creationId xmlns:a16="http://schemas.microsoft.com/office/drawing/2014/main" id="{87AA170E-ED00-214E-9CF2-0653B5F90983}"/>
              </a:ext>
            </a:extLst>
          </p:cNvPr>
          <p:cNvSpPr txBox="1"/>
          <p:nvPr/>
        </p:nvSpPr>
        <p:spPr>
          <a:xfrm>
            <a:off x="5932967" y="1499191"/>
            <a:ext cx="2275368" cy="3104707"/>
          </a:xfrm>
          <a:prstGeom prst="roundRect">
            <a:avLst/>
          </a:prstGeom>
          <a:solidFill>
            <a:srgbClr val="16AD85">
              <a:alpha val="50196"/>
            </a:srgbClr>
          </a:solidFill>
        </p:spPr>
        <p:txBody>
          <a:bodyPr vert="horz" wrap="square" lIns="91440" tIns="45720" rIns="91440" bIns="45720" rtlCol="0" anchor="t">
            <a:normAutofit/>
          </a:bodyPr>
          <a:lstStyle/>
          <a:p>
            <a:pPr algn="ctr"/>
            <a:r>
              <a:rPr lang="en-US" sz="2400" b="1" dirty="0"/>
              <a:t>Cynhorthwy</a:t>
            </a:r>
          </a:p>
        </p:txBody>
      </p:sp>
      <p:sp>
        <p:nvSpPr>
          <p:cNvPr id="20" name="TextBox 19">
            <a:extLst>
              <a:ext uri="{FF2B5EF4-FFF2-40B4-BE49-F238E27FC236}">
                <a16:creationId xmlns:a16="http://schemas.microsoft.com/office/drawing/2014/main" id="{B030B32A-01C5-1A42-9DA9-349E82FB291B}"/>
              </a:ext>
            </a:extLst>
          </p:cNvPr>
          <p:cNvSpPr txBox="1"/>
          <p:nvPr/>
        </p:nvSpPr>
        <p:spPr>
          <a:xfrm>
            <a:off x="1185531" y="2934586"/>
            <a:ext cx="1775637" cy="837269"/>
          </a:xfrm>
          <a:prstGeom prst="rect">
            <a:avLst/>
          </a:prstGeom>
          <a:solidFill>
            <a:srgbClr val="0AA47E"/>
          </a:solidFill>
        </p:spPr>
        <p:txBody>
          <a:bodyPr vert="horz" wrap="square" lIns="91440" tIns="45720" rIns="91440" bIns="45720" rtlCol="0" anchor="ctr">
            <a:noAutofit/>
          </a:bodyPr>
          <a:lstStyle/>
          <a:p>
            <a:pPr algn="ctr"/>
            <a:r>
              <a:rPr lang="en-US" b="1" dirty="0"/>
              <a:t>Darparu data i’r unigolyn</a:t>
            </a:r>
          </a:p>
        </p:txBody>
      </p:sp>
      <p:sp>
        <p:nvSpPr>
          <p:cNvPr id="21" name="TextBox 20">
            <a:extLst>
              <a:ext uri="{FF2B5EF4-FFF2-40B4-BE49-F238E27FC236}">
                <a16:creationId xmlns:a16="http://schemas.microsoft.com/office/drawing/2014/main" id="{2395DA8B-E9AE-C644-A469-129DAE89A0CB}"/>
              </a:ext>
            </a:extLst>
          </p:cNvPr>
          <p:cNvSpPr txBox="1"/>
          <p:nvPr/>
        </p:nvSpPr>
        <p:spPr>
          <a:xfrm>
            <a:off x="3486716" y="2934586"/>
            <a:ext cx="2170568" cy="837269"/>
          </a:xfrm>
          <a:prstGeom prst="rect">
            <a:avLst/>
          </a:prstGeom>
          <a:solidFill>
            <a:srgbClr val="0AA47E"/>
          </a:solidFill>
        </p:spPr>
        <p:txBody>
          <a:bodyPr vert="horz" wrap="square" lIns="91440" tIns="45720" rIns="91440" bIns="45720" rtlCol="0" anchor="ctr">
            <a:noAutofit/>
          </a:bodyPr>
          <a:lstStyle/>
          <a:p>
            <a:pPr algn="ctr"/>
            <a:r>
              <a:rPr lang="en-US" b="1" dirty="0"/>
              <a:t>Ymchwilio i’r dewisiadau gyda’r unigolyn</a:t>
            </a:r>
          </a:p>
        </p:txBody>
      </p:sp>
      <p:sp>
        <p:nvSpPr>
          <p:cNvPr id="22" name="TextBox 21">
            <a:extLst>
              <a:ext uri="{FF2B5EF4-FFF2-40B4-BE49-F238E27FC236}">
                <a16:creationId xmlns:a16="http://schemas.microsoft.com/office/drawing/2014/main" id="{E69A6B1E-AEFA-A545-B139-6F91A4EAC096}"/>
              </a:ext>
            </a:extLst>
          </p:cNvPr>
          <p:cNvSpPr txBox="1"/>
          <p:nvPr/>
        </p:nvSpPr>
        <p:spPr>
          <a:xfrm>
            <a:off x="6111063" y="2934586"/>
            <a:ext cx="1919177" cy="837269"/>
          </a:xfrm>
          <a:prstGeom prst="rect">
            <a:avLst/>
          </a:prstGeom>
          <a:solidFill>
            <a:srgbClr val="0AA47E"/>
          </a:solidFill>
        </p:spPr>
        <p:txBody>
          <a:bodyPr vert="horz" wrap="square" lIns="91440" tIns="45720" rIns="91440" bIns="45720" rtlCol="0" anchor="ctr">
            <a:noAutofit/>
          </a:bodyPr>
          <a:lstStyle/>
          <a:p>
            <a:pPr algn="ctr"/>
            <a:r>
              <a:rPr lang="en-US" b="1" dirty="0"/>
              <a:t>Cymryd camau gyda’r unigolyn</a:t>
            </a:r>
          </a:p>
        </p:txBody>
      </p:sp>
      <p:sp>
        <p:nvSpPr>
          <p:cNvPr id="23" name="TextBox 22">
            <a:extLst>
              <a:ext uri="{FF2B5EF4-FFF2-40B4-BE49-F238E27FC236}">
                <a16:creationId xmlns:a16="http://schemas.microsoft.com/office/drawing/2014/main" id="{F8FE24B2-19DA-0F41-B047-336F8B5E3924}"/>
              </a:ext>
            </a:extLst>
          </p:cNvPr>
          <p:cNvSpPr txBox="1"/>
          <p:nvPr/>
        </p:nvSpPr>
        <p:spPr>
          <a:xfrm>
            <a:off x="4306186" y="4006612"/>
            <a:ext cx="3381156" cy="432300"/>
          </a:xfrm>
          <a:prstGeom prst="rect">
            <a:avLst/>
          </a:prstGeom>
          <a:solidFill>
            <a:srgbClr val="0AA47E"/>
          </a:solidFill>
        </p:spPr>
        <p:txBody>
          <a:bodyPr vert="horz" wrap="square" lIns="91440" tIns="45720" rIns="91440" bIns="45720" rtlCol="0" anchor="ctr">
            <a:normAutofit/>
          </a:bodyPr>
          <a:lstStyle/>
          <a:p>
            <a:pPr algn="ctr"/>
            <a:r>
              <a:rPr lang="en-US" b="1" dirty="0"/>
              <a:t>Cymryd rhan mewn sgwrs</a:t>
            </a:r>
          </a:p>
        </p:txBody>
      </p:sp>
      <p:sp>
        <p:nvSpPr>
          <p:cNvPr id="24" name="TextBox 23">
            <a:extLst>
              <a:ext uri="{FF2B5EF4-FFF2-40B4-BE49-F238E27FC236}">
                <a16:creationId xmlns:a16="http://schemas.microsoft.com/office/drawing/2014/main" id="{1678856B-17F0-F541-8EFA-8554FD192F18}"/>
              </a:ext>
            </a:extLst>
          </p:cNvPr>
          <p:cNvSpPr txBox="1"/>
          <p:nvPr/>
        </p:nvSpPr>
        <p:spPr>
          <a:xfrm>
            <a:off x="861237" y="4818231"/>
            <a:ext cx="3444949" cy="925032"/>
          </a:xfrm>
          <a:prstGeom prst="rect">
            <a:avLst/>
          </a:prstGeom>
          <a:solidFill>
            <a:srgbClr val="16AD85">
              <a:alpha val="50196"/>
            </a:srgbClr>
          </a:solidFill>
        </p:spPr>
        <p:txBody>
          <a:bodyPr vert="horz" wrap="square" lIns="91440" tIns="45720" rIns="91440" bIns="45720" rtlCol="0" anchor="ctr">
            <a:normAutofit/>
          </a:bodyPr>
          <a:lstStyle/>
          <a:p>
            <a:pPr algn="ctr"/>
            <a:r>
              <a:rPr lang="en-US" b="1" dirty="0"/>
              <a:t>Elfen hanfodol o atal</a:t>
            </a:r>
          </a:p>
        </p:txBody>
      </p:sp>
      <p:sp>
        <p:nvSpPr>
          <p:cNvPr id="25" name="TextBox 24">
            <a:extLst>
              <a:ext uri="{FF2B5EF4-FFF2-40B4-BE49-F238E27FC236}">
                <a16:creationId xmlns:a16="http://schemas.microsoft.com/office/drawing/2014/main" id="{36BA1DD2-70ED-9B43-BCC4-51CD2F4830E2}"/>
              </a:ext>
            </a:extLst>
          </p:cNvPr>
          <p:cNvSpPr txBox="1"/>
          <p:nvPr/>
        </p:nvSpPr>
        <p:spPr>
          <a:xfrm>
            <a:off x="4497572" y="4818231"/>
            <a:ext cx="3710763" cy="925032"/>
          </a:xfrm>
          <a:prstGeom prst="rect">
            <a:avLst/>
          </a:prstGeom>
          <a:solidFill>
            <a:srgbClr val="16AD85">
              <a:alpha val="50196"/>
            </a:srgbClr>
          </a:solidFill>
        </p:spPr>
        <p:txBody>
          <a:bodyPr vert="horz" wrap="square" lIns="91440" tIns="45720" rIns="91440" bIns="45720" rtlCol="0" anchor="ctr">
            <a:normAutofit fontScale="92500"/>
          </a:bodyPr>
          <a:lstStyle/>
          <a:p>
            <a:pPr algn="ctr"/>
            <a:r>
              <a:rPr lang="en-US" b="1" dirty="0"/>
              <a:t>Galluogi pobl i gymryd rheolaeth a gwneud dewisiadau’n seiliedig ar wybodaeth</a:t>
            </a:r>
          </a:p>
        </p:txBody>
      </p:sp>
    </p:spTree>
    <p:extLst>
      <p:ext uri="{BB962C8B-B14F-4D97-AF65-F5344CB8AC3E}">
        <p14:creationId xmlns:p14="http://schemas.microsoft.com/office/powerpoint/2010/main" val="203767668"/>
      </p:ext>
    </p:extLst>
  </p:cSld>
  <p:clrMapOvr>
    <a:masterClrMapping/>
  </p:clrMapOvr>
</p:sld>
</file>

<file path=ppt/theme/theme1.xml><?xml version="1.0" encoding="utf-8"?>
<a:theme xmlns:a="http://schemas.openxmlformats.org/drawingml/2006/main" name="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5F3B3725E72A84DB3A56DB513CC089A" ma:contentTypeVersion="13" ma:contentTypeDescription="Create a new document." ma:contentTypeScope="" ma:versionID="cddd11ce580b91505d9e46900622d0a6">
  <xsd:schema xmlns:xsd="http://www.w3.org/2001/XMLSchema" xmlns:xs="http://www.w3.org/2001/XMLSchema" xmlns:p="http://schemas.microsoft.com/office/2006/metadata/properties" xmlns:ns3="60086a00-f658-4040-b9c7-17b3d7ce2689" xmlns:ns4="69ee5cab-c4de-47dc-b8bb-0a3d9e8b0a00" targetNamespace="http://schemas.microsoft.com/office/2006/metadata/properties" ma:root="true" ma:fieldsID="28b2d4d629e846b9b6f036f69a93e304" ns3:_="" ns4:_="">
    <xsd:import namespace="60086a00-f658-4040-b9c7-17b3d7ce2689"/>
    <xsd:import namespace="69ee5cab-c4de-47dc-b8bb-0a3d9e8b0a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086a00-f658-4040-b9c7-17b3d7ce268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ee5cab-c4de-47dc-b8bb-0a3d9e8b0a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83B67B-82A5-409B-A6CF-09C60A00747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DE1A486-B1D3-4DC7-80B1-28C8DB6A48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086a00-f658-4040-b9c7-17b3d7ce2689"/>
    <ds:schemaRef ds:uri="69ee5cab-c4de-47dc-b8bb-0a3d9e8b0a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22D11E-5F16-4933-AB1C-DAAFE3024F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SCW Slide Templates Bilingual0417 (2)</Template>
  <TotalTime>1345</TotalTime>
  <Words>8462</Words>
  <Application>Microsoft Office PowerPoint</Application>
  <PresentationFormat>On-screen Show (4:3)</PresentationFormat>
  <Paragraphs>764</Paragraphs>
  <Slides>43</Slides>
  <Notes>40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Cambria</vt:lpstr>
      <vt:lpstr>SCW Slide Templates Bilingual0417 (2)</vt:lpstr>
      <vt:lpstr>Deddf Gwasanaethau Cymdeithasol a Llesiant (Cymru) 2014   </vt:lpstr>
      <vt:lpstr>Mynegai </vt:lpstr>
      <vt:lpstr>Nod ac amcanion</vt:lpstr>
      <vt:lpstr> Amgylchedd dysgu</vt:lpstr>
      <vt:lpstr>Cyflwyniad i'r adnoddau</vt:lpstr>
      <vt:lpstr>Adran 1: Ein profiad ein hunain </vt:lpstr>
      <vt:lpstr>Cwestiynau allweddol i'w harchwilio  </vt:lpstr>
      <vt:lpstr>Deddf Gwasanaethau Cymdeithasol a Llesiant (Cymru) 2014  </vt:lpstr>
      <vt:lpstr>Beth yw gwybodaeth, cyngor  a chynhorthwy (IAA)?  </vt:lpstr>
      <vt:lpstr>Y profiad IAA  </vt:lpstr>
      <vt:lpstr>5, 15 neu 50 munud… </vt:lpstr>
      <vt:lpstr>Gwrando, dangos empathi a myfyrio  </vt:lpstr>
      <vt:lpstr>Ymarfer: Beth sy'n ein hysgogi?</vt:lpstr>
      <vt:lpstr>Adran 2: Gweledigaeth ar gyfer y gwasanaeth</vt:lpstr>
      <vt:lpstr>Beth yw'r weledigaeth ar gyfer eich gwasanaeth IAA?  </vt:lpstr>
      <vt:lpstr>Ymarfer: Pwy sydd wedi'u heffeithio gan IAA?  </vt:lpstr>
      <vt:lpstr>Adran 3:  Sgyrsiau sy'n canolbwyntio ar ganlyniadau </vt:lpstr>
      <vt:lpstr>Dull sy'n seiliedig ar ganlyniadau </vt:lpstr>
      <vt:lpstr>Beth yw canlyniad personol? </vt:lpstr>
      <vt:lpstr>Rhestr wirio canlyniadau IAA </vt:lpstr>
      <vt:lpstr>Mesur canlyniadau  </vt:lpstr>
      <vt:lpstr>Defnyddio dull sy'n seiliedig  ar gryfder   </vt:lpstr>
      <vt:lpstr>Cael sgwrs beth sy'n bwysig  </vt:lpstr>
      <vt:lpstr>Ymarfer: Sut ydych chi'n diffinio sgwrs dda am ‘beth sy'n bwysig’? </vt:lpstr>
      <vt:lpstr>Adran 4: Gwell sgyrsiau </vt:lpstr>
      <vt:lpstr>Elfennau allweddol cyfathrebu da  </vt:lpstr>
      <vt:lpstr>5 cam y sgwrs  </vt:lpstr>
      <vt:lpstr>Ymarfer: Beth yw’r sgiliau a'r cymwyseddau sydd eu hangen  </vt:lpstr>
      <vt:lpstr>Canolbwyntio'r sgiliau  </vt:lpstr>
      <vt:lpstr>Fframwaith cymwyseddau IAA  </vt:lpstr>
      <vt:lpstr>Ymarfer ar sail perthynas  </vt:lpstr>
      <vt:lpstr>Empathi a bod yn agored  </vt:lpstr>
      <vt:lpstr>Ymarferwyr effeithiol </vt:lpstr>
      <vt:lpstr>Adran 5: Cynaliadwyedd </vt:lpstr>
      <vt:lpstr>Cynnal dull sy'n seiliedig  ar ganlyniadau  </vt:lpstr>
      <vt:lpstr>Goruchwylio a chefnogi  </vt:lpstr>
      <vt:lpstr>Goruchwyliaeth sy'n canolbwyntio  ar ganlyniadau  </vt:lpstr>
      <vt:lpstr>Y dull Kolb o fyfyrio  </vt:lpstr>
      <vt:lpstr>Ymarfer: Beth yw eich dull  o oruchwylio?  </vt:lpstr>
      <vt:lpstr>Crynodeb </vt:lpstr>
      <vt:lpstr>Crynodeb</vt:lpstr>
      <vt:lpstr>Y camau nesaf  </vt:lpstr>
      <vt:lpstr>PowerPoint Presentation</vt:lpstr>
    </vt:vector>
  </TitlesOfParts>
  <Company>Care Council for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Elin Lenny</dc:creator>
  <cp:lastModifiedBy>Bethan Price</cp:lastModifiedBy>
  <cp:revision>170</cp:revision>
  <dcterms:created xsi:type="dcterms:W3CDTF">2017-04-11T14:08:19Z</dcterms:created>
  <dcterms:modified xsi:type="dcterms:W3CDTF">2021-03-30T13:07:47Z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0x010100D5F3B3725E72A84DB3A56DB513CC089A</vt:lpwstr>
  </property>
</Properties>
</file>