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3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1" r:id="rId5"/>
    <p:sldMasterId id="2147483706" r:id="rId6"/>
  </p:sldMasterIdLst>
  <p:notesMasterIdLst>
    <p:notesMasterId r:id="rId65"/>
  </p:notesMasterIdLst>
  <p:sldIdLst>
    <p:sldId id="3091" r:id="rId7"/>
    <p:sldId id="3143" r:id="rId8"/>
    <p:sldId id="256" r:id="rId9"/>
    <p:sldId id="3144" r:id="rId10"/>
    <p:sldId id="3145" r:id="rId11"/>
    <p:sldId id="3090" r:id="rId12"/>
    <p:sldId id="3146" r:id="rId13"/>
    <p:sldId id="3135" r:id="rId14"/>
    <p:sldId id="2567" r:id="rId15"/>
    <p:sldId id="3132" r:id="rId16"/>
    <p:sldId id="3133" r:id="rId17"/>
    <p:sldId id="3149" r:id="rId18"/>
    <p:sldId id="3150" r:id="rId19"/>
    <p:sldId id="925" r:id="rId20"/>
    <p:sldId id="3130" r:id="rId21"/>
    <p:sldId id="831" r:id="rId22"/>
    <p:sldId id="3147" r:id="rId23"/>
    <p:sldId id="3118" r:id="rId24"/>
    <p:sldId id="3119" r:id="rId25"/>
    <p:sldId id="3121" r:id="rId26"/>
    <p:sldId id="3120" r:id="rId27"/>
    <p:sldId id="3122" r:id="rId28"/>
    <p:sldId id="3114" r:id="rId29"/>
    <p:sldId id="3116" r:id="rId30"/>
    <p:sldId id="3115" r:id="rId31"/>
    <p:sldId id="3109" r:id="rId32"/>
    <p:sldId id="3113" r:id="rId33"/>
    <p:sldId id="3148" r:id="rId34"/>
    <p:sldId id="2672" r:id="rId35"/>
    <p:sldId id="3094" r:id="rId36"/>
    <p:sldId id="257" r:id="rId37"/>
    <p:sldId id="3092" r:id="rId38"/>
    <p:sldId id="3095" r:id="rId39"/>
    <p:sldId id="3096" r:id="rId40"/>
    <p:sldId id="3151" r:id="rId41"/>
    <p:sldId id="3099" r:id="rId42"/>
    <p:sldId id="3097" r:id="rId43"/>
    <p:sldId id="3101" r:id="rId44"/>
    <p:sldId id="3100" r:id="rId45"/>
    <p:sldId id="3103" r:id="rId46"/>
    <p:sldId id="3104" r:id="rId47"/>
    <p:sldId id="3105" r:id="rId48"/>
    <p:sldId id="3107" r:id="rId49"/>
    <p:sldId id="3136" r:id="rId50"/>
    <p:sldId id="3108" r:id="rId51"/>
    <p:sldId id="3123" r:id="rId52"/>
    <p:sldId id="3126" r:id="rId53"/>
    <p:sldId id="3137" r:id="rId54"/>
    <p:sldId id="3138" r:id="rId55"/>
    <p:sldId id="3127" r:id="rId56"/>
    <p:sldId id="3128" r:id="rId57"/>
    <p:sldId id="3129" r:id="rId58"/>
    <p:sldId id="3139" r:id="rId59"/>
    <p:sldId id="3140" r:id="rId60"/>
    <p:sldId id="2674" r:id="rId61"/>
    <p:sldId id="3141" r:id="rId62"/>
    <p:sldId id="2673" r:id="rId63"/>
    <p:sldId id="3142" r:id="rId6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55410A-C3DE-9F88-6EFE-B37092CA4C67}" name="Nicole James" initials="NJ" userId="S::nicole.james@newpathways.org.uk::87e49fce-462c-4f4b-b072-0e7301cf4f25" providerId="AD"/>
  <p188:author id="{00E5450D-E05E-4CC0-2FB8-2AF42F69E268}" name="Emma Pritchard" initials="EP" userId="S::Emmapritchard@socialcare.wales::1a7803da-a9c2-41fc-8157-527eb4512773" providerId="AD"/>
  <p188:author id="{91DE6916-3A61-5EF2-6D87-A482286F0945}" name="Guest User" initials="GU" userId="S::urn:spo:tenantanon#4bc2de22-9b97-4eb6-8e88-2254190748e2::" providerId="AD"/>
  <p188:author id="{7227D62D-8B4B-1A4E-4714-FBA610425110}" name="Ann Edwards" initials="AE" userId="S::ann.edwards@socialcare.wales::7d2dc8a5-fc39-4c9e-9b31-4dbc0b18876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E5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377" autoAdjust="0"/>
    <p:restoredTop sz="43289" autoAdjust="0"/>
  </p:normalViewPr>
  <p:slideViewPr>
    <p:cSldViewPr snapToGrid="0">
      <p:cViewPr varScale="1">
        <p:scale>
          <a:sx n="39" d="100"/>
          <a:sy n="39" d="100"/>
        </p:scale>
        <p:origin x="993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2727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Pritchard" userId="1a7803da-a9c2-41fc-8157-527eb4512773" providerId="ADAL" clId="{21BFF1B4-91C4-4682-AF00-0937BF4B677E}"/>
    <pc:docChg chg="undo redo custSel modSld">
      <pc:chgData name="Emma Pritchard" userId="1a7803da-a9c2-41fc-8157-527eb4512773" providerId="ADAL" clId="{21BFF1B4-91C4-4682-AF00-0937BF4B677E}" dt="2026-01-30T12:52:13.827" v="109" actId="20577"/>
      <pc:docMkLst>
        <pc:docMk/>
      </pc:docMkLst>
      <pc:sldChg chg="modNotesTx">
        <pc:chgData name="Emma Pritchard" userId="1a7803da-a9c2-41fc-8157-527eb4512773" providerId="ADAL" clId="{21BFF1B4-91C4-4682-AF00-0937BF4B677E}" dt="2026-01-27T17:15:41.230" v="2" actId="20577"/>
        <pc:sldMkLst>
          <pc:docMk/>
          <pc:sldMk cId="3970547949" sldId="256"/>
        </pc:sldMkLst>
      </pc:sldChg>
      <pc:sldChg chg="modNotesTx">
        <pc:chgData name="Emma Pritchard" userId="1a7803da-a9c2-41fc-8157-527eb4512773" providerId="ADAL" clId="{21BFF1B4-91C4-4682-AF00-0937BF4B677E}" dt="2026-01-30T12:36:20.579" v="53" actId="20577"/>
        <pc:sldMkLst>
          <pc:docMk/>
          <pc:sldMk cId="1612014145" sldId="257"/>
        </pc:sldMkLst>
      </pc:sldChg>
      <pc:sldChg chg="modNotesTx">
        <pc:chgData name="Emma Pritchard" userId="1a7803da-a9c2-41fc-8157-527eb4512773" providerId="ADAL" clId="{21BFF1B4-91C4-4682-AF00-0937BF4B677E}" dt="2026-01-30T12:35:07.987" v="39" actId="20577"/>
        <pc:sldMkLst>
          <pc:docMk/>
          <pc:sldMk cId="2477629248" sldId="831"/>
        </pc:sldMkLst>
      </pc:sldChg>
      <pc:sldChg chg="modSp mod modNotesTx">
        <pc:chgData name="Emma Pritchard" userId="1a7803da-a9c2-41fc-8157-527eb4512773" providerId="ADAL" clId="{21BFF1B4-91C4-4682-AF00-0937BF4B677E}" dt="2026-01-30T12:51:50.261" v="78" actId="962"/>
        <pc:sldMkLst>
          <pc:docMk/>
          <pc:sldMk cId="831641582" sldId="925"/>
        </pc:sldMkLst>
        <pc:spChg chg="mod">
          <ac:chgData name="Emma Pritchard" userId="1a7803da-a9c2-41fc-8157-527eb4512773" providerId="ADAL" clId="{21BFF1B4-91C4-4682-AF00-0937BF4B677E}" dt="2026-01-30T12:51:50.261" v="78" actId="962"/>
          <ac:spMkLst>
            <pc:docMk/>
            <pc:sldMk cId="831641582" sldId="925"/>
            <ac:spMk id="4" creationId="{D6745D3F-711F-0ADD-FB7A-E6DEE6C33E91}"/>
          </ac:spMkLst>
        </pc:spChg>
      </pc:sldChg>
      <pc:sldChg chg="modNotesTx">
        <pc:chgData name="Emma Pritchard" userId="1a7803da-a9c2-41fc-8157-527eb4512773" providerId="ADAL" clId="{21BFF1B4-91C4-4682-AF00-0937BF4B677E}" dt="2026-01-27T17:18:12.498" v="9" actId="20577"/>
        <pc:sldMkLst>
          <pc:docMk/>
          <pc:sldMk cId="3756464529" sldId="2567"/>
        </pc:sldMkLst>
      </pc:sldChg>
      <pc:sldChg chg="modNotesTx">
        <pc:chgData name="Emma Pritchard" userId="1a7803da-a9c2-41fc-8157-527eb4512773" providerId="ADAL" clId="{21BFF1B4-91C4-4682-AF00-0937BF4B677E}" dt="2026-01-30T12:36:13.992" v="52" actId="20577"/>
        <pc:sldMkLst>
          <pc:docMk/>
          <pc:sldMk cId="3105006848" sldId="2672"/>
        </pc:sldMkLst>
      </pc:sldChg>
      <pc:sldChg chg="modNotesTx">
        <pc:chgData name="Emma Pritchard" userId="1a7803da-a9c2-41fc-8157-527eb4512773" providerId="ADAL" clId="{21BFF1B4-91C4-4682-AF00-0937BF4B677E}" dt="2026-01-30T12:40:56.604" v="76" actId="20577"/>
        <pc:sldMkLst>
          <pc:docMk/>
          <pc:sldMk cId="2959165045" sldId="2673"/>
        </pc:sldMkLst>
      </pc:sldChg>
      <pc:sldChg chg="modSp mod modNotesTx">
        <pc:chgData name="Emma Pritchard" userId="1a7803da-a9c2-41fc-8157-527eb4512773" providerId="ADAL" clId="{21BFF1B4-91C4-4682-AF00-0937BF4B677E}" dt="2026-01-30T12:40:52.005" v="75" actId="20577"/>
        <pc:sldMkLst>
          <pc:docMk/>
          <pc:sldMk cId="523657477" sldId="2674"/>
        </pc:sldMkLst>
        <pc:spChg chg="mod">
          <ac:chgData name="Emma Pritchard" userId="1a7803da-a9c2-41fc-8157-527eb4512773" providerId="ADAL" clId="{21BFF1B4-91C4-4682-AF00-0937BF4B677E}" dt="2026-01-30T12:33:59.194" v="35" actId="20577"/>
          <ac:spMkLst>
            <pc:docMk/>
            <pc:sldMk cId="523657477" sldId="2674"/>
            <ac:spMk id="5" creationId="{5F066E45-61A1-F53D-E926-B1F9AFE2605F}"/>
          </ac:spMkLst>
        </pc:spChg>
      </pc:sldChg>
      <pc:sldChg chg="modNotesTx">
        <pc:chgData name="Emma Pritchard" userId="1a7803da-a9c2-41fc-8157-527eb4512773" providerId="ADAL" clId="{21BFF1B4-91C4-4682-AF00-0937BF4B677E}" dt="2026-01-27T17:17:17.058" v="6" actId="20577"/>
        <pc:sldMkLst>
          <pc:docMk/>
          <pc:sldMk cId="3944346456" sldId="3090"/>
        </pc:sldMkLst>
      </pc:sldChg>
      <pc:sldChg chg="modNotesTx">
        <pc:chgData name="Emma Pritchard" userId="1a7803da-a9c2-41fc-8157-527eb4512773" providerId="ADAL" clId="{21BFF1B4-91C4-4682-AF00-0937BF4B677E}" dt="2026-01-27T17:15:16.047" v="0" actId="20577"/>
        <pc:sldMkLst>
          <pc:docMk/>
          <pc:sldMk cId="653461893" sldId="3091"/>
        </pc:sldMkLst>
      </pc:sldChg>
      <pc:sldChg chg="modNotesTx">
        <pc:chgData name="Emma Pritchard" userId="1a7803da-a9c2-41fc-8157-527eb4512773" providerId="ADAL" clId="{21BFF1B4-91C4-4682-AF00-0937BF4B677E}" dt="2026-01-30T12:36:26.126" v="54" actId="20577"/>
        <pc:sldMkLst>
          <pc:docMk/>
          <pc:sldMk cId="2421395322" sldId="3092"/>
        </pc:sldMkLst>
      </pc:sldChg>
      <pc:sldChg chg="modSp mod modNotesTx">
        <pc:chgData name="Emma Pritchard" userId="1a7803da-a9c2-41fc-8157-527eb4512773" providerId="ADAL" clId="{21BFF1B4-91C4-4682-AF00-0937BF4B677E}" dt="2026-01-30T12:15:06.257" v="25" actId="20577"/>
        <pc:sldMkLst>
          <pc:docMk/>
          <pc:sldMk cId="2348395886" sldId="3094"/>
        </pc:sldMkLst>
        <pc:spChg chg="mod">
          <ac:chgData name="Emma Pritchard" userId="1a7803da-a9c2-41fc-8157-527eb4512773" providerId="ADAL" clId="{21BFF1B4-91C4-4682-AF00-0937BF4B677E}" dt="2026-01-30T12:15:00.048" v="24" actId="20577"/>
          <ac:spMkLst>
            <pc:docMk/>
            <pc:sldMk cId="2348395886" sldId="3094"/>
            <ac:spMk id="3" creationId="{1D253761-FA75-B126-C031-E63D11BEE5DF}"/>
          </ac:spMkLst>
        </pc:spChg>
      </pc:sldChg>
      <pc:sldChg chg="modNotesTx">
        <pc:chgData name="Emma Pritchard" userId="1a7803da-a9c2-41fc-8157-527eb4512773" providerId="ADAL" clId="{21BFF1B4-91C4-4682-AF00-0937BF4B677E}" dt="2026-01-30T12:36:30.173" v="55" actId="20577"/>
        <pc:sldMkLst>
          <pc:docMk/>
          <pc:sldMk cId="1607862415" sldId="3095"/>
        </pc:sldMkLst>
      </pc:sldChg>
      <pc:sldChg chg="modNotesTx">
        <pc:chgData name="Emma Pritchard" userId="1a7803da-a9c2-41fc-8157-527eb4512773" providerId="ADAL" clId="{21BFF1B4-91C4-4682-AF00-0937BF4B677E}" dt="2026-01-30T12:36:36.706" v="56" actId="20577"/>
        <pc:sldMkLst>
          <pc:docMk/>
          <pc:sldMk cId="469274296" sldId="3096"/>
        </pc:sldMkLst>
      </pc:sldChg>
      <pc:sldChg chg="modNotesTx">
        <pc:chgData name="Emma Pritchard" userId="1a7803da-a9c2-41fc-8157-527eb4512773" providerId="ADAL" clId="{21BFF1B4-91C4-4682-AF00-0937BF4B677E}" dt="2026-01-30T12:36:46.599" v="58" actId="20577"/>
        <pc:sldMkLst>
          <pc:docMk/>
          <pc:sldMk cId="2212370693" sldId="3097"/>
        </pc:sldMkLst>
      </pc:sldChg>
      <pc:sldChg chg="modNotesTx">
        <pc:chgData name="Emma Pritchard" userId="1a7803da-a9c2-41fc-8157-527eb4512773" providerId="ADAL" clId="{21BFF1B4-91C4-4682-AF00-0937BF4B677E}" dt="2026-01-30T12:36:41.801" v="57" actId="20577"/>
        <pc:sldMkLst>
          <pc:docMk/>
          <pc:sldMk cId="2761979119" sldId="3099"/>
        </pc:sldMkLst>
      </pc:sldChg>
      <pc:sldChg chg="modNotesTx">
        <pc:chgData name="Emma Pritchard" userId="1a7803da-a9c2-41fc-8157-527eb4512773" providerId="ADAL" clId="{21BFF1B4-91C4-4682-AF00-0937BF4B677E}" dt="2026-01-30T12:36:54.375" v="60" actId="20577"/>
        <pc:sldMkLst>
          <pc:docMk/>
          <pc:sldMk cId="861994471" sldId="3100"/>
        </pc:sldMkLst>
      </pc:sldChg>
      <pc:sldChg chg="modNotesTx">
        <pc:chgData name="Emma Pritchard" userId="1a7803da-a9c2-41fc-8157-527eb4512773" providerId="ADAL" clId="{21BFF1B4-91C4-4682-AF00-0937BF4B677E}" dt="2026-01-30T12:36:49.279" v="59" actId="20577"/>
        <pc:sldMkLst>
          <pc:docMk/>
          <pc:sldMk cId="610997288" sldId="3101"/>
        </pc:sldMkLst>
      </pc:sldChg>
      <pc:sldChg chg="modNotesTx">
        <pc:chgData name="Emma Pritchard" userId="1a7803da-a9c2-41fc-8157-527eb4512773" providerId="ADAL" clId="{21BFF1B4-91C4-4682-AF00-0937BF4B677E}" dt="2026-01-30T12:36:56.638" v="61" actId="20577"/>
        <pc:sldMkLst>
          <pc:docMk/>
          <pc:sldMk cId="3013680705" sldId="3103"/>
        </pc:sldMkLst>
      </pc:sldChg>
      <pc:sldChg chg="modNotesTx">
        <pc:chgData name="Emma Pritchard" userId="1a7803da-a9c2-41fc-8157-527eb4512773" providerId="ADAL" clId="{21BFF1B4-91C4-4682-AF00-0937BF4B677E}" dt="2026-01-30T12:37:01.098" v="62" actId="20577"/>
        <pc:sldMkLst>
          <pc:docMk/>
          <pc:sldMk cId="2727287485" sldId="3104"/>
        </pc:sldMkLst>
      </pc:sldChg>
      <pc:sldChg chg="modNotesTx">
        <pc:chgData name="Emma Pritchard" userId="1a7803da-a9c2-41fc-8157-527eb4512773" providerId="ADAL" clId="{21BFF1B4-91C4-4682-AF00-0937BF4B677E}" dt="2026-01-30T12:37:03.894" v="63" actId="20577"/>
        <pc:sldMkLst>
          <pc:docMk/>
          <pc:sldMk cId="2243445732" sldId="3105"/>
        </pc:sldMkLst>
      </pc:sldChg>
      <pc:sldChg chg="addSp modSp mod modNotesTx">
        <pc:chgData name="Emma Pritchard" userId="1a7803da-a9c2-41fc-8157-527eb4512773" providerId="ADAL" clId="{21BFF1B4-91C4-4682-AF00-0937BF4B677E}" dt="2026-01-30T12:52:13.827" v="109" actId="20577"/>
        <pc:sldMkLst>
          <pc:docMk/>
          <pc:sldMk cId="4044215414" sldId="3107"/>
        </pc:sldMkLst>
        <pc:spChg chg="add mod">
          <ac:chgData name="Emma Pritchard" userId="1a7803da-a9c2-41fc-8157-527eb4512773" providerId="ADAL" clId="{21BFF1B4-91C4-4682-AF00-0937BF4B677E}" dt="2026-01-30T12:52:13.827" v="109" actId="20577"/>
          <ac:spMkLst>
            <pc:docMk/>
            <pc:sldMk cId="4044215414" sldId="3107"/>
            <ac:spMk id="2" creationId="{89DF357A-4925-1874-C4D3-A2A8DDC458A1}"/>
          </ac:spMkLst>
        </pc:spChg>
      </pc:sldChg>
      <pc:sldChg chg="modNotesTx">
        <pc:chgData name="Emma Pritchard" userId="1a7803da-a9c2-41fc-8157-527eb4512773" providerId="ADAL" clId="{21BFF1B4-91C4-4682-AF00-0937BF4B677E}" dt="2026-01-30T12:40:24.892" v="65" actId="20577"/>
        <pc:sldMkLst>
          <pc:docMk/>
          <pc:sldMk cId="1814013051" sldId="3108"/>
        </pc:sldMkLst>
      </pc:sldChg>
      <pc:sldChg chg="modNotesTx">
        <pc:chgData name="Emma Pritchard" userId="1a7803da-a9c2-41fc-8157-527eb4512773" providerId="ADAL" clId="{21BFF1B4-91C4-4682-AF00-0937BF4B677E}" dt="2026-01-30T12:36:00.558" v="49" actId="20577"/>
        <pc:sldMkLst>
          <pc:docMk/>
          <pc:sldMk cId="445402670" sldId="3109"/>
        </pc:sldMkLst>
      </pc:sldChg>
      <pc:sldChg chg="modNotesTx">
        <pc:chgData name="Emma Pritchard" userId="1a7803da-a9c2-41fc-8157-527eb4512773" providerId="ADAL" clId="{21BFF1B4-91C4-4682-AF00-0937BF4B677E}" dt="2026-01-30T12:36:06.526" v="50" actId="20577"/>
        <pc:sldMkLst>
          <pc:docMk/>
          <pc:sldMk cId="2132084658" sldId="3113"/>
        </pc:sldMkLst>
      </pc:sldChg>
      <pc:sldChg chg="modNotesTx">
        <pc:chgData name="Emma Pritchard" userId="1a7803da-a9c2-41fc-8157-527eb4512773" providerId="ADAL" clId="{21BFF1B4-91C4-4682-AF00-0937BF4B677E}" dt="2026-01-30T12:35:47.033" v="46" actId="20577"/>
        <pc:sldMkLst>
          <pc:docMk/>
          <pc:sldMk cId="541272586" sldId="3114"/>
        </pc:sldMkLst>
      </pc:sldChg>
      <pc:sldChg chg="modNotesTx">
        <pc:chgData name="Emma Pritchard" userId="1a7803da-a9c2-41fc-8157-527eb4512773" providerId="ADAL" clId="{21BFF1B4-91C4-4682-AF00-0937BF4B677E}" dt="2026-01-30T12:35:57.179" v="48" actId="20577"/>
        <pc:sldMkLst>
          <pc:docMk/>
          <pc:sldMk cId="220741502" sldId="3115"/>
        </pc:sldMkLst>
      </pc:sldChg>
      <pc:sldChg chg="modNotesTx">
        <pc:chgData name="Emma Pritchard" userId="1a7803da-a9c2-41fc-8157-527eb4512773" providerId="ADAL" clId="{21BFF1B4-91C4-4682-AF00-0937BF4B677E}" dt="2026-01-30T12:35:50.854" v="47" actId="20577"/>
        <pc:sldMkLst>
          <pc:docMk/>
          <pc:sldMk cId="1781125302" sldId="3116"/>
        </pc:sldMkLst>
      </pc:sldChg>
      <pc:sldChg chg="modNotesTx">
        <pc:chgData name="Emma Pritchard" userId="1a7803da-a9c2-41fc-8157-527eb4512773" providerId="ADAL" clId="{21BFF1B4-91C4-4682-AF00-0937BF4B677E}" dt="2026-01-30T12:35:20.980" v="41" actId="20577"/>
        <pc:sldMkLst>
          <pc:docMk/>
          <pc:sldMk cId="629320617" sldId="3118"/>
        </pc:sldMkLst>
      </pc:sldChg>
      <pc:sldChg chg="modNotesTx">
        <pc:chgData name="Emma Pritchard" userId="1a7803da-a9c2-41fc-8157-527eb4512773" providerId="ADAL" clId="{21BFF1B4-91C4-4682-AF00-0937BF4B677E}" dt="2026-01-30T12:35:25.267" v="42" actId="20577"/>
        <pc:sldMkLst>
          <pc:docMk/>
          <pc:sldMk cId="670619861" sldId="3119"/>
        </pc:sldMkLst>
      </pc:sldChg>
      <pc:sldChg chg="modNotesTx">
        <pc:chgData name="Emma Pritchard" userId="1a7803da-a9c2-41fc-8157-527eb4512773" providerId="ADAL" clId="{21BFF1B4-91C4-4682-AF00-0937BF4B677E}" dt="2026-01-30T12:35:36.008" v="44" actId="20577"/>
        <pc:sldMkLst>
          <pc:docMk/>
          <pc:sldMk cId="3216973261" sldId="3120"/>
        </pc:sldMkLst>
      </pc:sldChg>
      <pc:sldChg chg="modNotesTx">
        <pc:chgData name="Emma Pritchard" userId="1a7803da-a9c2-41fc-8157-527eb4512773" providerId="ADAL" clId="{21BFF1B4-91C4-4682-AF00-0937BF4B677E}" dt="2026-01-30T12:35:29.208" v="43" actId="20577"/>
        <pc:sldMkLst>
          <pc:docMk/>
          <pc:sldMk cId="2209504520" sldId="3121"/>
        </pc:sldMkLst>
      </pc:sldChg>
      <pc:sldChg chg="modNotesTx">
        <pc:chgData name="Emma Pritchard" userId="1a7803da-a9c2-41fc-8157-527eb4512773" providerId="ADAL" clId="{21BFF1B4-91C4-4682-AF00-0937BF4B677E}" dt="2026-01-30T12:35:41.854" v="45" actId="20577"/>
        <pc:sldMkLst>
          <pc:docMk/>
          <pc:sldMk cId="3675228899" sldId="3122"/>
        </pc:sldMkLst>
      </pc:sldChg>
      <pc:sldChg chg="modNotesTx">
        <pc:chgData name="Emma Pritchard" userId="1a7803da-a9c2-41fc-8157-527eb4512773" providerId="ADAL" clId="{21BFF1B4-91C4-4682-AF00-0937BF4B677E}" dt="2026-01-30T12:40:27.798" v="66" actId="20577"/>
        <pc:sldMkLst>
          <pc:docMk/>
          <pc:sldMk cId="546644022" sldId="3123"/>
        </pc:sldMkLst>
      </pc:sldChg>
      <pc:sldChg chg="modNotesTx">
        <pc:chgData name="Emma Pritchard" userId="1a7803da-a9c2-41fc-8157-527eb4512773" providerId="ADAL" clId="{21BFF1B4-91C4-4682-AF00-0937BF4B677E}" dt="2026-01-30T12:40:30.210" v="67" actId="20577"/>
        <pc:sldMkLst>
          <pc:docMk/>
          <pc:sldMk cId="3103077579" sldId="3126"/>
        </pc:sldMkLst>
      </pc:sldChg>
      <pc:sldChg chg="modNotesTx">
        <pc:chgData name="Emma Pritchard" userId="1a7803da-a9c2-41fc-8157-527eb4512773" providerId="ADAL" clId="{21BFF1B4-91C4-4682-AF00-0937BF4B677E}" dt="2026-01-30T12:40:37.550" v="70" actId="20577"/>
        <pc:sldMkLst>
          <pc:docMk/>
          <pc:sldMk cId="1856971687" sldId="3127"/>
        </pc:sldMkLst>
      </pc:sldChg>
      <pc:sldChg chg="modNotesTx">
        <pc:chgData name="Emma Pritchard" userId="1a7803da-a9c2-41fc-8157-527eb4512773" providerId="ADAL" clId="{21BFF1B4-91C4-4682-AF00-0937BF4B677E}" dt="2026-01-30T12:40:40.563" v="71" actId="20577"/>
        <pc:sldMkLst>
          <pc:docMk/>
          <pc:sldMk cId="2716738623" sldId="3128"/>
        </pc:sldMkLst>
      </pc:sldChg>
      <pc:sldChg chg="modNotesTx">
        <pc:chgData name="Emma Pritchard" userId="1a7803da-a9c2-41fc-8157-527eb4512773" providerId="ADAL" clId="{21BFF1B4-91C4-4682-AF00-0937BF4B677E}" dt="2026-01-30T12:40:43.753" v="72" actId="20577"/>
        <pc:sldMkLst>
          <pc:docMk/>
          <pc:sldMk cId="3297347352" sldId="3129"/>
        </pc:sldMkLst>
      </pc:sldChg>
      <pc:sldChg chg="modSp mod modNotesTx">
        <pc:chgData name="Emma Pritchard" userId="1a7803da-a9c2-41fc-8157-527eb4512773" providerId="ADAL" clId="{21BFF1B4-91C4-4682-AF00-0937BF4B677E}" dt="2026-01-30T12:12:53.020" v="16" actId="20577"/>
        <pc:sldMkLst>
          <pc:docMk/>
          <pc:sldMk cId="2944047327" sldId="3130"/>
        </pc:sldMkLst>
        <pc:spChg chg="mod">
          <ac:chgData name="Emma Pritchard" userId="1a7803da-a9c2-41fc-8157-527eb4512773" providerId="ADAL" clId="{21BFF1B4-91C4-4682-AF00-0937BF4B677E}" dt="2026-01-30T12:12:50.035" v="15" actId="20577"/>
          <ac:spMkLst>
            <pc:docMk/>
            <pc:sldMk cId="2944047327" sldId="3130"/>
            <ac:spMk id="3" creationId="{8463455B-C6D8-B474-B1A0-476DE7AB653E}"/>
          </ac:spMkLst>
        </pc:spChg>
      </pc:sldChg>
      <pc:sldChg chg="modNotesTx">
        <pc:chgData name="Emma Pritchard" userId="1a7803da-a9c2-41fc-8157-527eb4512773" providerId="ADAL" clId="{21BFF1B4-91C4-4682-AF00-0937BF4B677E}" dt="2026-01-27T17:18:26.992" v="10" actId="20577"/>
        <pc:sldMkLst>
          <pc:docMk/>
          <pc:sldMk cId="1959229891" sldId="3132"/>
        </pc:sldMkLst>
      </pc:sldChg>
      <pc:sldChg chg="modNotesTx">
        <pc:chgData name="Emma Pritchard" userId="1a7803da-a9c2-41fc-8157-527eb4512773" providerId="ADAL" clId="{21BFF1B4-91C4-4682-AF00-0937BF4B677E}" dt="2026-01-27T17:18:41.904" v="11" actId="20577"/>
        <pc:sldMkLst>
          <pc:docMk/>
          <pc:sldMk cId="287332557" sldId="3133"/>
        </pc:sldMkLst>
      </pc:sldChg>
      <pc:sldChg chg="modNotesTx">
        <pc:chgData name="Emma Pritchard" userId="1a7803da-a9c2-41fc-8157-527eb4512773" providerId="ADAL" clId="{21BFF1B4-91C4-4682-AF00-0937BF4B677E}" dt="2026-01-27T17:18:01.752" v="8" actId="20577"/>
        <pc:sldMkLst>
          <pc:docMk/>
          <pc:sldMk cId="2449259090" sldId="3135"/>
        </pc:sldMkLst>
      </pc:sldChg>
      <pc:sldChg chg="modNotesTx">
        <pc:chgData name="Emma Pritchard" userId="1a7803da-a9c2-41fc-8157-527eb4512773" providerId="ADAL" clId="{21BFF1B4-91C4-4682-AF00-0937BF4B677E}" dt="2026-01-30T12:19:20.462" v="34" actId="20577"/>
        <pc:sldMkLst>
          <pc:docMk/>
          <pc:sldMk cId="4131167041" sldId="3136"/>
        </pc:sldMkLst>
      </pc:sldChg>
      <pc:sldChg chg="modNotesTx">
        <pc:chgData name="Emma Pritchard" userId="1a7803da-a9c2-41fc-8157-527eb4512773" providerId="ADAL" clId="{21BFF1B4-91C4-4682-AF00-0937BF4B677E}" dt="2026-01-30T12:40:32.706" v="68" actId="20577"/>
        <pc:sldMkLst>
          <pc:docMk/>
          <pc:sldMk cId="1093238988" sldId="3137"/>
        </pc:sldMkLst>
      </pc:sldChg>
      <pc:sldChg chg="modNotesTx">
        <pc:chgData name="Emma Pritchard" userId="1a7803da-a9c2-41fc-8157-527eb4512773" providerId="ADAL" clId="{21BFF1B4-91C4-4682-AF00-0937BF4B677E}" dt="2026-01-30T12:40:35.335" v="69" actId="20577"/>
        <pc:sldMkLst>
          <pc:docMk/>
          <pc:sldMk cId="2595391081" sldId="3138"/>
        </pc:sldMkLst>
      </pc:sldChg>
      <pc:sldChg chg="modNotesTx">
        <pc:chgData name="Emma Pritchard" userId="1a7803da-a9c2-41fc-8157-527eb4512773" providerId="ADAL" clId="{21BFF1B4-91C4-4682-AF00-0937BF4B677E}" dt="2026-01-30T12:40:46.316" v="73" actId="20577"/>
        <pc:sldMkLst>
          <pc:docMk/>
          <pc:sldMk cId="2873374134" sldId="3139"/>
        </pc:sldMkLst>
      </pc:sldChg>
      <pc:sldChg chg="modNotesTx">
        <pc:chgData name="Emma Pritchard" userId="1a7803da-a9c2-41fc-8157-527eb4512773" providerId="ADAL" clId="{21BFF1B4-91C4-4682-AF00-0937BF4B677E}" dt="2026-01-30T12:40:48.489" v="74" actId="20577"/>
        <pc:sldMkLst>
          <pc:docMk/>
          <pc:sldMk cId="911652154" sldId="3140"/>
        </pc:sldMkLst>
      </pc:sldChg>
      <pc:sldChg chg="modNotesTx">
        <pc:chgData name="Emma Pritchard" userId="1a7803da-a9c2-41fc-8157-527eb4512773" providerId="ADAL" clId="{21BFF1B4-91C4-4682-AF00-0937BF4B677E}" dt="2026-01-30T12:34:46.390" v="38" actId="20577"/>
        <pc:sldMkLst>
          <pc:docMk/>
          <pc:sldMk cId="1370055130" sldId="3141"/>
        </pc:sldMkLst>
      </pc:sldChg>
      <pc:sldChg chg="modNotesTx">
        <pc:chgData name="Emma Pritchard" userId="1a7803da-a9c2-41fc-8157-527eb4512773" providerId="ADAL" clId="{21BFF1B4-91C4-4682-AF00-0937BF4B677E}" dt="2026-01-30T12:40:59.403" v="77" actId="20577"/>
        <pc:sldMkLst>
          <pc:docMk/>
          <pc:sldMk cId="3694493724" sldId="3142"/>
        </pc:sldMkLst>
      </pc:sldChg>
      <pc:sldChg chg="modNotesTx">
        <pc:chgData name="Emma Pritchard" userId="1a7803da-a9c2-41fc-8157-527eb4512773" providerId="ADAL" clId="{21BFF1B4-91C4-4682-AF00-0937BF4B677E}" dt="2026-01-27T17:15:32.513" v="1" actId="20577"/>
        <pc:sldMkLst>
          <pc:docMk/>
          <pc:sldMk cId="4269567061" sldId="3143"/>
        </pc:sldMkLst>
      </pc:sldChg>
      <pc:sldChg chg="modNotesTx">
        <pc:chgData name="Emma Pritchard" userId="1a7803da-a9c2-41fc-8157-527eb4512773" providerId="ADAL" clId="{21BFF1B4-91C4-4682-AF00-0937BF4B677E}" dt="2026-01-27T17:16:06.188" v="3" actId="20577"/>
        <pc:sldMkLst>
          <pc:docMk/>
          <pc:sldMk cId="3872427502" sldId="3144"/>
        </pc:sldMkLst>
      </pc:sldChg>
      <pc:sldChg chg="modNotesTx">
        <pc:chgData name="Emma Pritchard" userId="1a7803da-a9c2-41fc-8157-527eb4512773" providerId="ADAL" clId="{21BFF1B4-91C4-4682-AF00-0937BF4B677E}" dt="2026-01-27T17:16:46.498" v="4" actId="20577"/>
        <pc:sldMkLst>
          <pc:docMk/>
          <pc:sldMk cId="3376898154" sldId="3145"/>
        </pc:sldMkLst>
      </pc:sldChg>
      <pc:sldChg chg="modNotesTx">
        <pc:chgData name="Emma Pritchard" userId="1a7803da-a9c2-41fc-8157-527eb4512773" providerId="ADAL" clId="{21BFF1B4-91C4-4682-AF00-0937BF4B677E}" dt="2026-01-27T17:17:46.535" v="7" actId="20577"/>
        <pc:sldMkLst>
          <pc:docMk/>
          <pc:sldMk cId="251974608" sldId="3146"/>
        </pc:sldMkLst>
      </pc:sldChg>
      <pc:sldChg chg="modNotesTx">
        <pc:chgData name="Emma Pritchard" userId="1a7803da-a9c2-41fc-8157-527eb4512773" providerId="ADAL" clId="{21BFF1B4-91C4-4682-AF00-0937BF4B677E}" dt="2026-01-30T12:35:14.133" v="40" actId="20577"/>
        <pc:sldMkLst>
          <pc:docMk/>
          <pc:sldMk cId="3856105824" sldId="3147"/>
        </pc:sldMkLst>
      </pc:sldChg>
      <pc:sldChg chg="modNotesTx">
        <pc:chgData name="Emma Pritchard" userId="1a7803da-a9c2-41fc-8157-527eb4512773" providerId="ADAL" clId="{21BFF1B4-91C4-4682-AF00-0937BF4B677E}" dt="2026-01-30T12:36:11.361" v="51" actId="20577"/>
        <pc:sldMkLst>
          <pc:docMk/>
          <pc:sldMk cId="3415137549" sldId="3148"/>
        </pc:sldMkLst>
      </pc:sldChg>
      <pc:sldChg chg="modNotesTx">
        <pc:chgData name="Emma Pritchard" userId="1a7803da-a9c2-41fc-8157-527eb4512773" providerId="ADAL" clId="{21BFF1B4-91C4-4682-AF00-0937BF4B677E}" dt="2026-01-27T17:18:49.246" v="12" actId="20577"/>
        <pc:sldMkLst>
          <pc:docMk/>
          <pc:sldMk cId="176207792" sldId="3149"/>
        </pc:sldMkLst>
      </pc:sldChg>
      <pc:sldChg chg="modSp mod modNotesTx">
        <pc:chgData name="Emma Pritchard" userId="1a7803da-a9c2-41fc-8157-527eb4512773" providerId="ADAL" clId="{21BFF1B4-91C4-4682-AF00-0937BF4B677E}" dt="2026-01-30T12:16:27.803" v="33" actId="20577"/>
        <pc:sldMkLst>
          <pc:docMk/>
          <pc:sldMk cId="3418406824" sldId="3151"/>
        </pc:sldMkLst>
        <pc:spChg chg="mod">
          <ac:chgData name="Emma Pritchard" userId="1a7803da-a9c2-41fc-8157-527eb4512773" providerId="ADAL" clId="{21BFF1B4-91C4-4682-AF00-0937BF4B677E}" dt="2026-01-30T12:16:25.429" v="32" actId="20577"/>
          <ac:spMkLst>
            <pc:docMk/>
            <pc:sldMk cId="3418406824" sldId="3151"/>
            <ac:spMk id="3" creationId="{C9C3D631-EA62-7732-3FD9-2FEDC01A38B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DBF3D-8D2F-4285-B434-FD15EE839221}" type="datetimeFigureOut">
              <a:rPr lang="en-GB" smtClean="0"/>
              <a:t>10/02/2026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3458F-E3BA-470B-AA56-2F07B76FB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643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421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423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141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F5B51-1140-B145-9423-84FECB39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6CF71-ADB5-65FC-0FFF-B1C2A18C6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779C67-5662-F000-1969-41FE85CAF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5136C-719F-292B-B0E7-16F32552A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42F35-FBE4-40EC-979C-37B6C8BA86A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538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A1181-E66B-D333-BBD8-F84E88759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73D3B-2A6D-D926-681A-09B5BB2787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969F07-3DB2-2D04-BD6B-32E0BBD0DC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36581-98F1-CD8A-5618-EBB8778C8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42F35-FBE4-40EC-979C-37B6C8BA86A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722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252AE-C282-04F8-DDBC-90C8E6BA7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0C1B62-17F8-7580-81DA-4711DF0279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D240EA-79D0-5535-B5A8-48AB6F0AA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3C51C-DEB6-8C1A-27F5-51891BDEC0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42F35-FBE4-40EC-979C-37B6C8BA86A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171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37831-BC3C-C3C1-B2D1-BB34A5B82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E6A997-8136-CEB2-12DA-552DCC6F4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46359E-A93C-EBF2-30FE-6B2C26455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D755F-12EF-5BC2-4B9A-A3557AC23E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458F-E3BA-470B-AA56-2F07B76FB0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667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3300" dirty="0"/>
          </a:p>
          <a:p>
            <a:endParaRPr lang="en-US" sz="33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452BF-779E-4074-9267-7AD3BEC8835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027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180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926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729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94867-A15D-8981-8FBE-F3FCFB913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E4FCDE-866B-C391-F16F-D89F1C11A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DB4967-3014-C30E-BAC3-837C2FF46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2BA6C-1554-AC15-52B0-25BC322B94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351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326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531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202A9-BA70-62A5-49D1-188B8C23E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ACF5A-3EC0-8C40-38B6-4C0CFAAAB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B180D6-985B-697F-B44F-5C2FC1D99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FA8E4-A5A5-FA61-62CF-498EC7EF1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914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300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770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0640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1201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8136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FF5AA-7F11-C107-F990-1D9FBD25A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86EAD6-053A-7EE6-D8C1-A262B182B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C47B30-51FE-274C-734C-187ECA2D24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EAD5A-BF43-2966-0587-8B2A75DF3A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5563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1C153-9018-4E41-8779-6F759A12710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833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8936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0041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8934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9738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DB0F2-B447-AFCF-FF60-4E804ED3F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7D98E3-D82D-DDB4-B098-4C2B0AC8F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11DFD9-A484-8EC7-DF49-93BA3AE363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080DC-C070-CDD2-BDC7-69C9FA281A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13233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FBAA2-5253-D7F0-4D03-FE8C4BD9F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42226B-38DC-E9BE-C695-C79B9F3C7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D27B26-D450-3AFE-C22E-E10861A68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928DD-5998-142B-B947-4B95142D3B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7681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9BD34-336C-A33D-D57B-BB777C69D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2459FE-13A9-D846-EB74-47A451C1F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6FC94E-5158-EE66-8477-3FB236622A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A82F4-0A51-249E-CCDA-4C2AFBF538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8379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4069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8985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6B970-0143-2597-1421-2406ED67E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C0134A-44CF-3A62-EACA-EE667DBA5D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282A28-E838-6C2D-3138-D0CF38936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33A1F-3FDF-9791-E5FD-E3B73820D8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060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754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5590-8799-A100-2561-B6E1BCE1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05E2F3-ED57-D3E9-E2AC-26168CD4B3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E96B8F-A37A-6D89-F22D-1C142E7C0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47F4A-7395-B4FB-58DF-4B1B3E69B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5815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1382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2383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1178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2044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3C957D-B428-1727-5FC5-A36319665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364481-8412-8868-C1B6-86A6207C12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21C758-62E2-C139-B34C-E13E9CCFA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F7EAC-C118-0DCF-7170-AF19CB41F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458F-E3BA-470B-AA56-2F07B76FB0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8975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9815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6759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04A48-3169-0D11-1655-A78C99144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3E827-30E9-CA49-42A3-4EC1EEF00E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16008F-58A8-B7FE-7000-38CC6ED76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1FCE1-DD45-EE53-F718-0BCC75937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652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027B1-D018-BCF9-CD71-F6846483F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6A58AA-C094-0741-2379-20F8D94F7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68F633-E6F2-F563-5DBC-DCA988DEB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EBC10-FB75-F749-15F8-C20E906ED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1185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7A97D-0650-2715-1C1C-DBCB6125F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1FF173-23A0-4B67-972D-144FE9A6E9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2D3EFC-FBD9-742F-4842-BE71B424B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FC7D3-81BF-3507-13CC-2EA5982A6C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168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01621-BC01-E890-68C7-A424C4A49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4BC429-B32A-C87F-145F-C625D522B0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15A2A-CFDA-C555-C6C6-C54CE52E56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98145-6ECD-0D97-C7C9-F49739544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8482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5F74B-AC50-39E3-A77D-E089E712A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368E96-21C5-B801-E398-E5E6EB395E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4F3733-F12C-ECDF-F2A1-09F8D648B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4011F-7B30-2BA8-03AC-6CED25AE9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458F-E3BA-470B-AA56-2F07B76FB0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1136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6054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742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0104F-14B0-529A-C981-D4CF7DEC7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3C19E7-8CD3-BF71-3E8A-58561C06D8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1CDBC0-4EEA-3FD3-5FC2-B4762C9BB2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E002D-A032-F810-9662-98B7A5A1A8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4923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56882-940F-A5B7-C001-8BBD29728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C5A597-323C-E469-EB37-68DD99769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D08122-A22E-2657-DE0C-38CBF75456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6A8B70-7BB4-5CF2-9114-8070C1707F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458F-E3BA-470B-AA56-2F07B76FB0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007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3337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93EC6-D3F4-1468-EAFA-390F59BA3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A89942-5ADB-E9E4-73B4-2EB89646BE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664447-24C1-701F-09F2-415A54654A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03145-D97D-9B62-B343-BA6ACCD94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0836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DE96F-0367-4C15-BEEE-5783BBC7A8DC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1715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893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458F-E3BA-470B-AA56-2F07B76FB08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219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3458F-E3BA-470B-AA56-2F07B76FB08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309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A9D1D-9837-784C-45EA-1AE5E4A01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4F960D-A70E-B1D9-680D-F78508331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56FF22-EDB1-0D35-55B1-41838598E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E67215-C184-A0ED-F5FF-62578DA71E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42F35-FBE4-40EC-979C-37B6C8BA86A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91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8E81E2-CAE3-4129-9D28-1181EC3ADFA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27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6286"/>
            <a:ext cx="9141619" cy="54612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66682" y="696286"/>
            <a:ext cx="2925318" cy="54612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2711394"/>
            <a:ext cx="7315200" cy="1842317"/>
          </a:xfrm>
        </p:spPr>
        <p:txBody>
          <a:bodyPr anchor="b">
            <a:normAutofit/>
          </a:bodyPr>
          <a:lstStyle>
            <a:lvl1pPr algn="l">
              <a:defRPr sz="5900" b="0" i="0" spc="-100" baseline="0">
                <a:solidFill>
                  <a:srgbClr val="FFFFFF"/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i="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Gibson Light" panose="02000000000000000000" pitchFamily="50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8D99A-CF36-AC6C-243A-B42509E74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979" y="979375"/>
            <a:ext cx="478766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48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28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B229-47BD-3185-3BB8-BE294CBA1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50" y="1138692"/>
            <a:ext cx="5045530" cy="2387600"/>
          </a:xfrm>
        </p:spPr>
        <p:txBody>
          <a:bodyPr anchor="b"/>
          <a:lstStyle>
            <a:lvl1pPr algn="ctr">
              <a:lnSpc>
                <a:spcPct val="80000"/>
              </a:lnSpc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9E5F8-C191-5F45-E550-7CCD57F9F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3618367"/>
            <a:ext cx="5045530" cy="1655762"/>
          </a:xfrm>
        </p:spPr>
        <p:txBody>
          <a:bodyPr/>
          <a:lstStyle>
            <a:lvl1pPr marL="0" indent="0" algn="ctr">
              <a:buNone/>
              <a:defRPr sz="36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360E9-768A-FCC1-DEC1-C80696818A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1CFAAE-9FE7-CBE9-8F1C-72FE0579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6" y="2332492"/>
            <a:ext cx="5373608" cy="181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34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E4BAF-F439-6A78-F336-3514B24E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365125"/>
            <a:ext cx="11159836" cy="904117"/>
          </a:xfrm>
        </p:spPr>
        <p:txBody>
          <a:bodyPr lIns="0" tIns="0" rIns="0" bIns="0"/>
          <a:lstStyle>
            <a:lvl1pPr>
              <a:defRPr>
                <a:latin typeface="Outfit Semi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FBC99-3560-6E05-F45A-E2530EEAC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378424"/>
            <a:ext cx="11159836" cy="4798539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7" name="Picture 6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8838179-E123-76C7-D343-6D0C0F1A4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690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821" y="365125"/>
            <a:ext cx="8110717" cy="1325563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GB" sz="5400" dirty="0">
                <a:latin typeface="Outfit SemiBold" pitchFamily="2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91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D7A4-5D1F-A65C-A276-DC8C4D68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58" y="385907"/>
            <a:ext cx="8081347" cy="1325563"/>
          </a:xfrm>
        </p:spPr>
        <p:txBody>
          <a:bodyPr lIns="0" tIns="0" rIns="0" bIns="0"/>
          <a:lstStyle>
            <a:lvl1pPr>
              <a:defRPr sz="5400">
                <a:latin typeface="Outfit SemiBold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98829" y="0"/>
            <a:ext cx="3393171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0038D-4F4A-6BA5-41EA-66B5950B3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2" y="1825625"/>
            <a:ext cx="808134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68612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usekeeping Slide ON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Housekeeping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33774" r="25340"/>
          <a:stretch/>
        </p:blipFill>
        <p:spPr>
          <a:xfrm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669576"/>
            <a:ext cx="804308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5400" dirty="0">
                <a:solidFill>
                  <a:srgbClr val="000000"/>
                </a:solidFill>
              </a:rPr>
              <a:t>Cameras ON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Agenda / Breaks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Slides &amp; </a:t>
            </a:r>
            <a:r>
              <a:rPr lang="fr-FR" sz="5400" dirty="0" err="1">
                <a:solidFill>
                  <a:srgbClr val="000000"/>
                </a:solidFill>
              </a:rPr>
              <a:t>Padlet</a:t>
            </a:r>
            <a:endParaRPr lang="fr-FR" sz="5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5400" dirty="0">
                <a:solidFill>
                  <a:srgbClr val="000000"/>
                </a:solidFill>
              </a:rPr>
              <a:t>Certificates</a:t>
            </a:r>
            <a:endParaRPr lang="fr-FR" sz="4800" dirty="0">
              <a:solidFill>
                <a:srgbClr val="000000"/>
              </a:solidFill>
            </a:endParaRPr>
          </a:p>
        </p:txBody>
      </p:sp>
      <p:pic>
        <p:nvPicPr>
          <p:cNvPr id="11" name="Picture 10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98DE2160-F0D6-42E9-5460-E034FAEB1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50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ousekeeping Slide IN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Housekeeping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7" r="26589"/>
          <a:stretch/>
        </p:blipFill>
        <p:spPr>
          <a:xfrm flipH="1"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584761"/>
            <a:ext cx="80430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Agenda / Breaks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Tea/Coffee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 err="1">
                <a:solidFill>
                  <a:srgbClr val="000000"/>
                </a:solidFill>
              </a:rPr>
              <a:t>Toilets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Security / </a:t>
            </a:r>
            <a:r>
              <a:rPr lang="fr-FR" sz="4400" dirty="0" err="1">
                <a:solidFill>
                  <a:srgbClr val="000000"/>
                </a:solidFill>
              </a:rPr>
              <a:t>Alarms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Slides &amp; </a:t>
            </a:r>
            <a:r>
              <a:rPr lang="fr-FR" sz="4400" dirty="0" err="1">
                <a:solidFill>
                  <a:srgbClr val="000000"/>
                </a:solidFill>
              </a:rPr>
              <a:t>Padlet</a:t>
            </a:r>
            <a:endParaRPr lang="fr-FR" sz="4400" dirty="0">
              <a:solidFill>
                <a:srgbClr val="000000"/>
              </a:solidFill>
            </a:endParaRP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0000"/>
                </a:solidFill>
              </a:rPr>
              <a:t>Certificates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61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nciples for Learn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3"/>
                </a:solidFill>
                <a:latin typeface="Outfit SemiBold" pitchFamily="2" charset="0"/>
              </a:rPr>
              <a:t>Principles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584761"/>
            <a:ext cx="804308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Participation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Learn from each other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Ensure has a voice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Respect different views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Avoid abbreviations</a:t>
            </a:r>
          </a:p>
          <a:p>
            <a:pPr marL="685800" indent="-6858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</a:rPr>
              <a:t>Confidentiality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2" t="13744" r="14447" b="4134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69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lbe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Your Wellbeing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3EB49-8C89-E1EC-1CE3-76A770577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6" r="13256"/>
          <a:stretch/>
        </p:blipFill>
        <p:spPr>
          <a:xfrm>
            <a:off x="0" y="0"/>
            <a:ext cx="3361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95A504-AEEE-4644-D928-20D19B36CE31}"/>
              </a:ext>
            </a:extLst>
          </p:cNvPr>
          <p:cNvSpPr txBox="1"/>
          <p:nvPr/>
        </p:nvSpPr>
        <p:spPr>
          <a:xfrm>
            <a:off x="3634854" y="1711930"/>
            <a:ext cx="804308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5">
                  <a:lumMod val="75000"/>
                </a:schemeClr>
              </a:buClr>
              <a:buFont typeface="Arial" panose="020B0604020202020204" pitchFamily="34" charset="0"/>
              <a:buNone/>
            </a:pPr>
            <a:r>
              <a:rPr lang="en-US" sz="3200" dirty="0">
                <a:solidFill>
                  <a:srgbClr val="000000"/>
                </a:solidFill>
                <a:latin typeface="+mn-lt"/>
              </a:rPr>
              <a:t>Although all possible care will be taken to ensure your well-being, this subject matter can be upsetting </a:t>
            </a:r>
            <a:r>
              <a:rPr lang="en-GB" sz="3200" dirty="0">
                <a:solidFill>
                  <a:srgbClr val="000000"/>
                </a:solidFill>
                <a:effectLst/>
                <a:latin typeface="+mn-lt"/>
                <a:ea typeface="MS Mincho" panose="02020609040205080304" pitchFamily="49" charset="-128"/>
                <a:cs typeface="Times New Roman" panose="02020603050405020304" pitchFamily="18" charset="0"/>
              </a:rPr>
              <a:t>and potentially triggering </a:t>
            </a:r>
            <a:r>
              <a:rPr lang="en-US" sz="3200" dirty="0">
                <a:solidFill>
                  <a:srgbClr val="000000"/>
                </a:solidFill>
                <a:latin typeface="+mn-lt"/>
              </a:rPr>
              <a:t>for some people.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C9C98A-7224-4AC8-5F74-B05F6F4E7A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0463" y="3767138"/>
            <a:ext cx="7977187" cy="25542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4237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P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2360E9-768A-FCC1-DEC1-C80696818AF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81CFAAE-9FE7-CBE9-8F1C-72FE05797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96" y="2332492"/>
            <a:ext cx="5373608" cy="1815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4567BB-7E92-90D6-3C4F-1C4F689F9E13}"/>
              </a:ext>
            </a:extLst>
          </p:cNvPr>
          <p:cNvSpPr txBox="1"/>
          <p:nvPr/>
        </p:nvSpPr>
        <p:spPr>
          <a:xfrm>
            <a:off x="6352354" y="5637791"/>
            <a:ext cx="5749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www.newpathways.org.uk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0B853D-E19B-6F9D-5023-50371B784013}"/>
              </a:ext>
            </a:extLst>
          </p:cNvPr>
          <p:cNvSpPr txBox="1"/>
          <p:nvPr/>
        </p:nvSpPr>
        <p:spPr>
          <a:xfrm>
            <a:off x="0" y="714564"/>
            <a:ext cx="6096000" cy="5574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570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SARC - Sexual Assault Referral Centre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F408F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ISVA – Independent Sexual Violence Adviser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ACD3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Counselling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Well-being Service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DC4913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Training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816A">
                    <a:lumMod val="75000"/>
                  </a:srgbClr>
                </a:solidFill>
                <a:effectLst/>
                <a:uLnTx/>
                <a:uFillTx/>
                <a:latin typeface="Outfit"/>
                <a:ea typeface="+mn-ea"/>
                <a:cs typeface="+mn-cs"/>
              </a:rPr>
              <a:t>Counselling College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38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>
            <a:noAutofit/>
          </a:bodyPr>
          <a:lstStyle>
            <a:lvl1pPr>
              <a:defRPr b="0" i="0"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784B8-E16D-CFA3-6497-CE6BF4F44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35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5">
                    <a:lumMod val="75000"/>
                  </a:schemeClr>
                </a:solidFill>
                <a:latin typeface="Outfit SemiBold" pitchFamily="2" charset="0"/>
              </a:rPr>
              <a:t>Introductions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r="33427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49356-5C1A-E184-05D3-37B9219A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1" y="1692401"/>
            <a:ext cx="8084024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34764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ims and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Aims / Objectives</a:t>
            </a:r>
          </a:p>
        </p:txBody>
      </p:sp>
    </p:spTree>
    <p:extLst>
      <p:ext uri="{BB962C8B-B14F-4D97-AF65-F5344CB8AC3E}">
        <p14:creationId xmlns:p14="http://schemas.microsoft.com/office/powerpoint/2010/main" val="2433035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line of Cou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417258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s - at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82B54-2E6F-B0C7-699F-F98B1391FBD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391152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4136E05-B40B-7132-5503-C8C096E7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2820" y="1825625"/>
            <a:ext cx="8110717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D68558BF-B5A6-4F6D-511E-2B948BED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E6B2A-089B-7454-BD34-009FB6716DC4}"/>
              </a:ext>
            </a:extLst>
          </p:cNvPr>
          <p:cNvSpPr txBox="1"/>
          <p:nvPr/>
        </p:nvSpPr>
        <p:spPr>
          <a:xfrm>
            <a:off x="3484728" y="386687"/>
            <a:ext cx="819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tx2"/>
                </a:solidFill>
                <a:latin typeface="Outfit SemiBold" pitchFamily="2" charset="0"/>
              </a:rPr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339552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E2E7DEB-98B8-05F5-19C1-9995B22ADDB0}"/>
              </a:ext>
            </a:extLst>
          </p:cNvPr>
          <p:cNvSpPr txBox="1"/>
          <p:nvPr/>
        </p:nvSpPr>
        <p:spPr>
          <a:xfrm>
            <a:off x="3593910" y="386687"/>
            <a:ext cx="8084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solidFill>
                  <a:schemeClr val="accent2"/>
                </a:solidFill>
                <a:latin typeface="Outfit SemiBold" pitchFamily="2" charset="0"/>
              </a:rPr>
              <a:t>Next Steps</a:t>
            </a:r>
          </a:p>
        </p:txBody>
      </p:sp>
      <p:pic>
        <p:nvPicPr>
          <p:cNvPr id="2" name="Picture 1" descr="A green tree with birds in the background&#10;&#10;Description automatically generated">
            <a:extLst>
              <a:ext uri="{FF2B5EF4-FFF2-40B4-BE49-F238E27FC236}">
                <a16:creationId xmlns:a16="http://schemas.microsoft.com/office/drawing/2014/main" id="{7D70E70D-472D-E6F5-4D4D-E875E2BD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07" y="6245141"/>
            <a:ext cx="520049" cy="528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5E1353-59E0-7C22-FEDF-8527AC67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1" r="33421"/>
          <a:stretch/>
        </p:blipFill>
        <p:spPr>
          <a:xfrm>
            <a:off x="-1" y="0"/>
            <a:ext cx="3409665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5849356-5C1A-E184-05D3-37B9219AB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911" y="1692401"/>
            <a:ext cx="8084024" cy="4351338"/>
          </a:xfrm>
        </p:spPr>
        <p:txBody>
          <a:bodyPr/>
          <a:lstStyle>
            <a:lvl1pPr marL="0" indent="0">
              <a:buNone/>
              <a:defRPr/>
            </a:lvl1pPr>
            <a:lvl2pPr marL="536575" indent="-358775">
              <a:defRPr/>
            </a:lvl2pPr>
            <a:lvl3pPr marL="896938" indent="-360363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6046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1210028"/>
            <a:ext cx="10670976" cy="850820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424" y="2164080"/>
            <a:ext cx="10670976" cy="396208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5410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6286"/>
            <a:ext cx="9141619" cy="54612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66682" y="696286"/>
            <a:ext cx="2925318" cy="54612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2711394"/>
            <a:ext cx="7315200" cy="1842317"/>
          </a:xfrm>
        </p:spPr>
        <p:txBody>
          <a:bodyPr anchor="b">
            <a:normAutofit/>
          </a:bodyPr>
          <a:lstStyle>
            <a:lvl1pPr algn="l">
              <a:defRPr sz="5900" b="0" i="0" spc="-100" baseline="0">
                <a:solidFill>
                  <a:srgbClr val="FFFFFF"/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 i="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Gibson Light" panose="02000000000000000000" pitchFamily="50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18D99A-CF36-AC6C-243A-B42509E744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76979" y="979375"/>
            <a:ext cx="4787660" cy="1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157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>
            <a:noAutofit/>
          </a:bodyPr>
          <a:lstStyle>
            <a:lvl1pPr>
              <a:defRPr b="0" i="0"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93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3E4481-4808-2381-FD6C-2A43620C1B50}"/>
              </a:ext>
            </a:extLst>
          </p:cNvPr>
          <p:cNvSpPr/>
          <p:nvPr userDrawn="1"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758952"/>
            <a:ext cx="7315200" cy="3794760"/>
          </a:xfrm>
        </p:spPr>
        <p:txBody>
          <a:bodyPr anchor="b">
            <a:noAutofit/>
          </a:bodyPr>
          <a:lstStyle>
            <a:lvl1pPr>
              <a:defRPr sz="5900" b="0" i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141DA-E188-3453-A1C1-BAA349A89C1D}"/>
              </a:ext>
            </a:extLst>
          </p:cNvPr>
          <p:cNvSpPr txBox="1">
            <a:spLocks/>
          </p:cNvSpPr>
          <p:nvPr userDrawn="1"/>
        </p:nvSpPr>
        <p:spPr>
          <a:xfrm>
            <a:off x="252919" y="768096"/>
            <a:ext cx="2947482" cy="532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39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CF236-C5E6-9B8C-EFF3-B75422FE7457}"/>
              </a:ext>
            </a:extLst>
          </p:cNvPr>
          <p:cNvSpPr/>
          <p:nvPr userDrawn="1"/>
        </p:nvSpPr>
        <p:spPr>
          <a:xfrm>
            <a:off x="0" y="758952"/>
            <a:ext cx="90000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B88112-40BA-B823-1A51-E9EE7F06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758951"/>
            <a:ext cx="10637240" cy="5330951"/>
          </a:xfrm>
        </p:spPr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8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3E4481-4808-2381-FD6C-2A43620C1B50}"/>
              </a:ext>
            </a:extLst>
          </p:cNvPr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758952"/>
            <a:ext cx="7315200" cy="3794760"/>
          </a:xfrm>
        </p:spPr>
        <p:txBody>
          <a:bodyPr anchor="b">
            <a:noAutofit/>
          </a:bodyPr>
          <a:lstStyle>
            <a:lvl1pPr>
              <a:defRPr sz="5900" b="0" i="0" spc="-10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Autofit/>
          </a:bodyPr>
          <a:lstStyle>
            <a:lvl1pPr marL="0" indent="0">
              <a:buNone/>
              <a:defRPr sz="2200" b="0" i="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ibson" panose="02000000000000000000" pitchFamily="2" charset="77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7141DA-E188-3453-A1C1-BAA349A89C1D}"/>
              </a:ext>
            </a:extLst>
          </p:cNvPr>
          <p:cNvSpPr txBox="1">
            <a:spLocks/>
          </p:cNvSpPr>
          <p:nvPr/>
        </p:nvSpPr>
        <p:spPr>
          <a:xfrm>
            <a:off x="252919" y="768096"/>
            <a:ext cx="2947482" cy="53218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4D0DF-71A1-F5CA-877F-D049C338A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894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 userDrawn="1"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>
                <a:solidFill>
                  <a:schemeClr val="accent1"/>
                </a:solidFill>
              </a:rPr>
              <a:t>“I understand everyone’s roles and responsibilities in the safeguarding process.”</a:t>
            </a:r>
          </a:p>
        </p:txBody>
      </p:sp>
    </p:spTree>
    <p:extLst>
      <p:ext uri="{BB962C8B-B14F-4D97-AF65-F5344CB8AC3E}">
        <p14:creationId xmlns:p14="http://schemas.microsoft.com/office/powerpoint/2010/main" val="138158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355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 userDrawn="1"/>
        </p:nvSpPr>
        <p:spPr>
          <a:xfrm>
            <a:off x="2028825" y="6293870"/>
            <a:ext cx="96282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sz="1700" i="1">
                <a:solidFill>
                  <a:schemeClr val="accent1"/>
                </a:solidFill>
              </a:rPr>
              <a:t>“I understand that having voice and control are key to decision making and person-</a:t>
            </a:r>
            <a:r>
              <a:rPr lang="en-US" sz="1700" i="1" err="1">
                <a:solidFill>
                  <a:schemeClr val="accent1"/>
                </a:solidFill>
              </a:rPr>
              <a:t>centred</a:t>
            </a:r>
            <a:r>
              <a:rPr lang="en-US" sz="1700" i="1">
                <a:solidFill>
                  <a:schemeClr val="accent1"/>
                </a:solidFill>
              </a:rPr>
              <a:t> practice.”</a:t>
            </a:r>
          </a:p>
        </p:txBody>
      </p:sp>
    </p:spTree>
    <p:extLst>
      <p:ext uri="{BB962C8B-B14F-4D97-AF65-F5344CB8AC3E}">
        <p14:creationId xmlns:p14="http://schemas.microsoft.com/office/powerpoint/2010/main" val="17854169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9994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8351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01F615-591D-8503-6B8C-70FB27243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4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DCF236-C5E6-9B8C-EFF3-B75422FE7457}"/>
              </a:ext>
            </a:extLst>
          </p:cNvPr>
          <p:cNvSpPr/>
          <p:nvPr/>
        </p:nvSpPr>
        <p:spPr>
          <a:xfrm>
            <a:off x="0" y="758952"/>
            <a:ext cx="900000" cy="53309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8B88112-40BA-B823-1A51-E9EE7F06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758951"/>
            <a:ext cx="10637240" cy="5330951"/>
          </a:xfrm>
        </p:spPr>
        <p:txBody>
          <a:bodyPr>
            <a:noAutofit/>
          </a:bodyPr>
          <a:lstStyle>
            <a:lvl1pPr marL="354013" indent="-3540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1pPr>
            <a:lvl2pPr marL="895350" indent="-392113"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2pPr>
            <a:lvl3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3pPr>
            <a:lvl4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4pPr>
            <a:lvl5pPr>
              <a:spcBef>
                <a:spcPts val="0"/>
              </a:spcBef>
              <a:spcAft>
                <a:spcPts val="1200"/>
              </a:spcAft>
              <a:defRPr b="0" i="0">
                <a:latin typeface="Gibson" panose="02000000000000000000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05D13A-0F3F-4B28-6DA7-FE3C69DD9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3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understand everyone’s roles and responsibilities in the safeguarding process.”</a:t>
            </a:r>
          </a:p>
        </p:txBody>
      </p:sp>
    </p:spTree>
    <p:extLst>
      <p:ext uri="{BB962C8B-B14F-4D97-AF65-F5344CB8AC3E}">
        <p14:creationId xmlns:p14="http://schemas.microsoft.com/office/powerpoint/2010/main" val="152073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390376" y="6286176"/>
            <a:ext cx="92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i="1" dirty="0">
                <a:solidFill>
                  <a:schemeClr val="accent1"/>
                </a:solidFill>
              </a:rPr>
              <a:t>“I show the ability to make clear and proportionate decisions.”</a:t>
            </a:r>
          </a:p>
        </p:txBody>
      </p:sp>
    </p:spTree>
    <p:extLst>
      <p:ext uri="{BB962C8B-B14F-4D97-AF65-F5344CB8AC3E}">
        <p14:creationId xmlns:p14="http://schemas.microsoft.com/office/powerpoint/2010/main" val="160576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7D828-F12B-728C-2706-D91871756CDB}"/>
              </a:ext>
            </a:extLst>
          </p:cNvPr>
          <p:cNvSpPr txBox="1"/>
          <p:nvPr/>
        </p:nvSpPr>
        <p:spPr>
          <a:xfrm>
            <a:off x="2028825" y="6293870"/>
            <a:ext cx="96282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spcAft>
                <a:spcPts val="0"/>
              </a:spcAft>
              <a:buNone/>
            </a:pPr>
            <a:r>
              <a:rPr lang="en-US" sz="1700" i="1" dirty="0">
                <a:solidFill>
                  <a:schemeClr val="accent1"/>
                </a:solidFill>
              </a:rPr>
              <a:t>“I understand that having voice and control are key to decision making and person-</a:t>
            </a:r>
            <a:r>
              <a:rPr lang="en-US" sz="1700" i="1" dirty="0" err="1">
                <a:solidFill>
                  <a:schemeClr val="accent1"/>
                </a:solidFill>
              </a:rPr>
              <a:t>centred</a:t>
            </a:r>
            <a:r>
              <a:rPr lang="en-US" sz="1700" i="1" dirty="0">
                <a:solidFill>
                  <a:schemeClr val="accent1"/>
                </a:solidFill>
              </a:rPr>
              <a:t> practice.”</a:t>
            </a:r>
          </a:p>
        </p:txBody>
      </p:sp>
    </p:spTree>
    <p:extLst>
      <p:ext uri="{BB962C8B-B14F-4D97-AF65-F5344CB8AC3E}">
        <p14:creationId xmlns:p14="http://schemas.microsoft.com/office/powerpoint/2010/main" val="40334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 anchor="t"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bg2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F9EB9-F496-1C53-8647-51DB3B612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31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B510C8-0817-7810-F89E-F3B400DC780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520686"/>
            <a:ext cx="11122025" cy="4422911"/>
          </a:xfrm>
        </p:spPr>
        <p:txBody>
          <a:bodyPr/>
          <a:lstStyle>
            <a:lvl1pPr marL="354013" indent="-354013">
              <a:defRPr/>
            </a:lvl1pPr>
            <a:lvl2pPr marL="895350" indent="-392113"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7C18239-5B33-7906-2ECD-4F6188DC3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814293"/>
          </a:xfrm>
          <a:solidFill>
            <a:schemeClr val="accent5"/>
          </a:solidFill>
        </p:spPr>
        <p:txBody>
          <a:bodyPr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62260-82A8-4E28-3741-B89A8C441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3" y="6209249"/>
            <a:ext cx="1972268" cy="5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57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758951"/>
            <a:ext cx="2947482" cy="5330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09" y="758951"/>
            <a:ext cx="8006133" cy="5330951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0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1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Gibson" panose="02000000000000000000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40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6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2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5FBA47-48EF-06F3-E599-8F89C36BF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365125"/>
            <a:ext cx="11159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3E091-602E-6AC7-AB93-56D5684B4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02" y="1825625"/>
            <a:ext cx="11159836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13141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None/>
        <a:defRPr sz="6000" kern="1200">
          <a:solidFill>
            <a:schemeClr val="tx2"/>
          </a:solidFill>
          <a:latin typeface="Outfit" pitchFamily="2" charset="0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4400" kern="1200">
          <a:solidFill>
            <a:srgbClr val="000000"/>
          </a:solidFill>
          <a:latin typeface="Outfit" pitchFamily="2" charset="0"/>
          <a:ea typeface="+mn-ea"/>
          <a:cs typeface="+mn-cs"/>
        </a:defRPr>
      </a:lvl1pPr>
      <a:lvl2pPr marL="806450" indent="-3492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4000" kern="1200">
          <a:solidFill>
            <a:srgbClr val="000000"/>
          </a:solidFill>
          <a:latin typeface="Outfit" pitchFamily="2" charset="0"/>
          <a:ea typeface="+mn-ea"/>
          <a:cs typeface="+mn-cs"/>
        </a:defRPr>
      </a:lvl2pPr>
      <a:lvl3pPr marL="1255713" indent="-3413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600" kern="1200">
          <a:solidFill>
            <a:srgbClr val="000000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758951"/>
            <a:ext cx="2947482" cy="5330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6509" y="758951"/>
            <a:ext cx="8006133" cy="5330951"/>
          </a:xfrm>
          <a:prstGeom prst="rect">
            <a:avLst/>
          </a:prstGeom>
        </p:spPr>
        <p:txBody>
          <a:bodyPr vert="horz" lIns="91440" tIns="72000" rIns="91440" bIns="72000" rtlCol="0" anchor="ctr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9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spc="-60" baseline="0">
          <a:solidFill>
            <a:srgbClr val="FFFFFF"/>
          </a:solidFill>
          <a:latin typeface="Gibson" panose="02000000000000000000" pitchFamily="2" charset="77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40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6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32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2800" b="0" i="0" kern="1200">
          <a:solidFill>
            <a:schemeClr val="bg1"/>
          </a:solidFill>
          <a:latin typeface="Gibson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D1720-E393-3B89-4A13-9D5C6D4C1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>
                <a:latin typeface="+mn-lt"/>
              </a:rPr>
              <a:t>Croeso i’r cwrs Gr</a:t>
            </a:r>
            <a:r>
              <a:rPr lang="cy-GB" noProof="0" dirty="0">
                <a:latin typeface="+mn-lt"/>
                <a:cs typeface="Calibri" panose="020F0502020204030204" pitchFamily="34" charset="0"/>
              </a:rPr>
              <a:t>ŵp C diogelu </a:t>
            </a:r>
            <a:endParaRPr lang="cy-GB" noProof="0" dirty="0">
              <a:latin typeface="+mn-lt"/>
            </a:endParaRP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88A37BFB-5456-C0AC-1D79-E5ADFE449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4037" y="759076"/>
            <a:ext cx="8005762" cy="5330825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cy-GB" sz="3600" noProof="0" dirty="0"/>
              <a:t>Mae’r cwrs hwn yn </a:t>
            </a:r>
            <a:r>
              <a:rPr lang="cy-GB" sz="3600" u="sng" noProof="0" dirty="0"/>
              <a:t>un cam</a:t>
            </a:r>
            <a:r>
              <a:rPr lang="cy-GB" sz="3600" noProof="0" dirty="0"/>
              <a:t> ar y ffordd tuag at </a:t>
            </a:r>
            <a:r>
              <a:rPr lang="cy-GB" sz="3600" b="1" noProof="0" dirty="0"/>
              <a:t>safoni diogelu </a:t>
            </a:r>
            <a:r>
              <a:rPr lang="cy-GB" sz="3600" noProof="0" dirty="0"/>
              <a:t>yng Nghymru.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cy-GB" sz="3600" noProof="0" dirty="0"/>
              <a:t>Mae hyn yn cynnwys safoni ein </a:t>
            </a:r>
            <a:r>
              <a:rPr lang="cy-GB" sz="3600" b="1" noProof="0" dirty="0"/>
              <a:t>hethos</a:t>
            </a:r>
            <a:r>
              <a:rPr lang="cy-GB" sz="3600" noProof="0" dirty="0"/>
              <a:t>, ein </a:t>
            </a:r>
            <a:r>
              <a:rPr lang="cy-GB" sz="3600" b="1" noProof="0" dirty="0"/>
              <a:t>gwerthoedd</a:t>
            </a:r>
            <a:r>
              <a:rPr lang="cy-GB" sz="3600" noProof="0" dirty="0"/>
              <a:t> allweddol, ein </a:t>
            </a:r>
            <a:r>
              <a:rPr lang="cy-GB" sz="3600" b="1" noProof="0" dirty="0"/>
              <a:t>hegwyddorion</a:t>
            </a:r>
            <a:r>
              <a:rPr lang="cy-GB" sz="3600" noProof="0" dirty="0"/>
              <a:t> a’n </a:t>
            </a:r>
            <a:r>
              <a:rPr lang="cy-GB" sz="3600" b="1" noProof="0" dirty="0"/>
              <a:t>dull</a:t>
            </a:r>
            <a:r>
              <a:rPr lang="cy-GB" sz="3600" noProof="0" dirty="0"/>
              <a:t> o ddiogelu ym mhob sector, i bawb.</a:t>
            </a:r>
          </a:p>
        </p:txBody>
      </p:sp>
    </p:spTree>
    <p:extLst>
      <p:ext uri="{BB962C8B-B14F-4D97-AF65-F5344CB8AC3E}">
        <p14:creationId xmlns:p14="http://schemas.microsoft.com/office/powerpoint/2010/main" val="653461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C25902-5EA8-27EC-B797-7A1A36D1B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392588" cy="814293"/>
          </a:xfrm>
        </p:spPr>
        <p:txBody>
          <a:bodyPr/>
          <a:lstStyle/>
          <a:p>
            <a:r>
              <a:rPr lang="cy-GB" sz="3600" noProof="0" dirty="0"/>
              <a:t>O ‘</a:t>
            </a:r>
            <a:r>
              <a:rPr lang="cy-GB" sz="3600" b="1" noProof="0" dirty="0"/>
              <a:t>oedolyn agored i niwed</a:t>
            </a:r>
            <a:r>
              <a:rPr lang="cy-GB" sz="3600" noProof="0" dirty="0"/>
              <a:t>’ i oedolyn mewn perygl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49B41D-5FA9-F75F-FF2B-61FE99A4FF6A}"/>
              </a:ext>
            </a:extLst>
          </p:cNvPr>
          <p:cNvSpPr txBox="1"/>
          <p:nvPr/>
        </p:nvSpPr>
        <p:spPr>
          <a:xfrm>
            <a:off x="534953" y="1383847"/>
            <a:ext cx="11392588" cy="8125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601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cy-GB" sz="2600" noProof="0" dirty="0">
                <a:solidFill>
                  <a:schemeClr val="bg1"/>
                </a:solidFill>
              </a:rPr>
              <a:t>Roedd ‘Polisi a Gweithdrefnau Interim Cymru ar gyfer Amddiffyn </a:t>
            </a:r>
            <a:r>
              <a:rPr lang="cy-GB" sz="2600" b="1" noProof="0" dirty="0">
                <a:solidFill>
                  <a:schemeClr val="bg1"/>
                </a:solidFill>
              </a:rPr>
              <a:t>Oedolion Agored i Niwed</a:t>
            </a:r>
            <a:r>
              <a:rPr lang="cy-GB" sz="2600" noProof="0" dirty="0">
                <a:solidFill>
                  <a:schemeClr val="bg1"/>
                </a:solidFill>
              </a:rPr>
              <a:t> rhag Camdriniaeth</a:t>
            </a:r>
            <a:r>
              <a:rPr kumimoji="0" lang="cy-GB" sz="26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’ (</a:t>
            </a:r>
            <a:r>
              <a:rPr kumimoji="0" lang="cy-GB" sz="26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POVA</a:t>
            </a:r>
            <a:r>
              <a:rPr kumimoji="0" lang="cy-GB" sz="26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) yn canolbwyntio ar ddiogelu unrhyw un a oedd: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8B65A2-2FC8-5B00-2F1E-EB9FF09D75D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4953" y="2424874"/>
            <a:ext cx="5561047" cy="3518723"/>
          </a:xfrm>
        </p:spPr>
        <p:txBody>
          <a:bodyPr/>
          <a:lstStyle/>
          <a:p>
            <a:pPr marL="0" indent="0">
              <a:buNone/>
            </a:pPr>
            <a:r>
              <a:rPr lang="cy-GB" sz="2600" noProof="0" dirty="0"/>
              <a:t>“dros 18 oed y mae arno angen neu y gallai fod arno angen gwasanaethau gofal cymunedol </a:t>
            </a:r>
            <a:r>
              <a:rPr lang="cy-GB" sz="2600" b="1" noProof="0" dirty="0"/>
              <a:t>oherwydd anabledd meddyliol neu anabledd arall, oedran neu salwch </a:t>
            </a:r>
            <a:r>
              <a:rPr lang="cy-GB" sz="2600" noProof="0" dirty="0"/>
              <a:t>ac nad yw neu efallai nad yw’n </a:t>
            </a:r>
            <a:r>
              <a:rPr lang="cy-GB" sz="2600" b="1" noProof="0" dirty="0"/>
              <a:t>gallu gofalu amdano ei hun</a:t>
            </a:r>
            <a:r>
              <a:rPr lang="cy-GB" sz="2600" noProof="0" dirty="0"/>
              <a:t>, neu </a:t>
            </a:r>
            <a:r>
              <a:rPr lang="cy-GB" sz="2600" b="1" noProof="0" dirty="0"/>
              <a:t>nad yw’n gallu amddiffyn ei hun</a:t>
            </a:r>
            <a:r>
              <a:rPr lang="cy-GB" sz="2600" noProof="0" dirty="0"/>
              <a:t> rhag niwed arwyddocaol neu </a:t>
            </a:r>
            <a:r>
              <a:rPr lang="cy-GB" sz="2600" noProof="0" dirty="0" err="1"/>
              <a:t>gamfanteisio</a:t>
            </a:r>
            <a:r>
              <a:rPr lang="cy-GB" sz="2600" noProof="0" dirty="0"/>
              <a:t> difrifol.”</a:t>
            </a:r>
          </a:p>
          <a:p>
            <a:endParaRPr lang="cy-GB" sz="2600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71075A-8B1A-4DE5-A2B5-64E693ACB377}"/>
              </a:ext>
            </a:extLst>
          </p:cNvPr>
          <p:cNvSpPr txBox="1"/>
          <p:nvPr/>
        </p:nvSpPr>
        <p:spPr>
          <a:xfrm>
            <a:off x="6256726" y="2225450"/>
            <a:ext cx="5670815" cy="417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y-GB" sz="2400" noProof="0" dirty="0">
                <a:solidFill>
                  <a:srgbClr val="000000"/>
                </a:solidFill>
              </a:rPr>
              <a:t>a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g anableddau dysgu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y-GB" sz="2400" noProof="0" dirty="0">
                <a:solidFill>
                  <a:srgbClr val="000000"/>
                </a:solidFill>
              </a:rPr>
              <a:t>â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phroblemau iechyd meddwl, gan gynnwys dementia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yn h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rPr>
              <a:t>ŷn gydag anghenion cymorth/gofal</a:t>
            </a:r>
            <a:endParaRPr kumimoji="0" lang="cy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y-GB" sz="2400" noProof="0" dirty="0">
                <a:solidFill>
                  <a:srgbClr val="000000"/>
                </a:solidFill>
              </a:rPr>
              <a:t>y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 gorfforol eiddil neu â salwch cronig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y-GB" sz="2400" noProof="0" dirty="0">
                <a:solidFill>
                  <a:srgbClr val="000000"/>
                </a:solidFill>
              </a:rPr>
              <a:t>ag anabledd corfforol neu synhwyraidd</a:t>
            </a:r>
            <a:endParaRPr kumimoji="0" lang="cy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y-GB" sz="2400" noProof="0" dirty="0">
                <a:solidFill>
                  <a:srgbClr val="000000"/>
                </a:solidFill>
              </a:rPr>
              <a:t>w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edi camddefnyddio cyffuriau neu alcohol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y-GB" sz="2400" noProof="0" dirty="0">
                <a:solidFill>
                  <a:srgbClr val="000000"/>
                </a:solidFill>
              </a:rPr>
              <a:t>â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phroblemau cymdeithasol neu emosiynol</a:t>
            </a:r>
          </a:p>
          <a:p>
            <a:pPr marL="342900" marR="0" lvl="0" indent="-3429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11846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ag anhwylder sbectrwm awtistiaeth</a:t>
            </a:r>
            <a:endParaRPr lang="cy-GB" sz="2400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F329692-A227-99DB-1BE9-E6F4125CA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95679" y="1410066"/>
            <a:ext cx="11122093" cy="4625788"/>
          </a:xfrm>
          <a:prstGeom prst="line">
            <a:avLst/>
          </a:prstGeom>
          <a:ln w="1968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922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F5B48C-6DDB-711E-BADF-FFACC2392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6000" y="1845039"/>
            <a:ext cx="5615610" cy="4422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 noProof="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BDB896C-41F8-6C87-2ACB-8DFDD15145D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89517" y="433153"/>
            <a:ext cx="11343982" cy="814293"/>
          </a:xfrm>
          <a:prstGeom prst="rect">
            <a:avLst/>
          </a:prstGeom>
          <a:solidFill>
            <a:schemeClr val="bg2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spc="-60" baseline="0">
                <a:solidFill>
                  <a:schemeClr val="tx1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cy-GB" sz="3600" noProof="0" dirty="0"/>
              <a:t>O ‘oedolyn agored i niwed’ i </a:t>
            </a:r>
            <a:r>
              <a:rPr lang="cy-GB" sz="3600" b="1" noProof="0" dirty="0"/>
              <a:t>oedolyn mewn perygl</a:t>
            </a:r>
            <a:endParaRPr kumimoji="0" lang="cy-GB" sz="3600" b="1" i="0" u="none" strike="noStrike" kern="1200" cap="none" spc="-60" normalizeH="0" baseline="0" noProof="0" dirty="0">
              <a:ln>
                <a:noFill/>
              </a:ln>
              <a:effectLst/>
              <a:uLnTx/>
              <a:uFillTx/>
              <a:latin typeface="Gibso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61AB53-6A0D-C292-33F2-1148A65F10A6}"/>
              </a:ext>
            </a:extLst>
          </p:cNvPr>
          <p:cNvSpPr txBox="1"/>
          <p:nvPr/>
        </p:nvSpPr>
        <p:spPr>
          <a:xfrm>
            <a:off x="534953" y="1309508"/>
            <a:ext cx="11231223" cy="4801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4601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8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Mae</a:t>
            </a:r>
            <a:r>
              <a:rPr kumimoji="0" lang="cy-GB" sz="28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Gweithdrefnau Diogelu Cymru </a:t>
            </a:r>
            <a:r>
              <a:rPr kumimoji="0" lang="cy-GB" sz="2800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yn canolbwyntio ar ddiogelu: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464543-21F5-E4FE-CA1A-8E7B1AC36514}"/>
              </a:ext>
            </a:extLst>
          </p:cNvPr>
          <p:cNvSpPr txBox="1">
            <a:spLocks noGrp="1"/>
          </p:cNvSpPr>
          <p:nvPr>
            <p:ph sz="quarter" idx="12"/>
          </p:nvPr>
        </p:nvSpPr>
        <p:spPr>
          <a:xfrm>
            <a:off x="589517" y="1845040"/>
            <a:ext cx="5407871" cy="4422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1pPr>
            <a:lvl2pPr marL="536575" indent="-358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2pPr>
            <a:lvl3pPr marL="896938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20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600" noProof="0" dirty="0">
                <a:solidFill>
                  <a:schemeClr val="bg1"/>
                </a:solidFill>
                <a:latin typeface="+mn-lt"/>
              </a:rPr>
              <a:t>“</a:t>
            </a:r>
            <a:r>
              <a:rPr lang="cy-GB" sz="2600" b="1" noProof="0" dirty="0">
                <a:solidFill>
                  <a:schemeClr val="bg1"/>
                </a:solidFill>
                <a:latin typeface="+mn-lt"/>
              </a:rPr>
              <a:t>unrhyw un </a:t>
            </a:r>
            <a:r>
              <a:rPr lang="cy-GB" sz="2600" noProof="0" dirty="0">
                <a:solidFill>
                  <a:schemeClr val="bg1"/>
                </a:solidFill>
                <a:latin typeface="+mn-lt"/>
              </a:rPr>
              <a:t>dros 18 oed sy’n profi</a:t>
            </a:r>
            <a:r>
              <a:rPr lang="cy-GB" sz="2600" b="1" noProof="0" dirty="0">
                <a:solidFill>
                  <a:schemeClr val="bg1"/>
                </a:solidFill>
                <a:latin typeface="+mn-lt"/>
              </a:rPr>
              <a:t> neu sydd mewn perygl o gamdriniaeth neu esgeulustod </a:t>
            </a:r>
            <a:r>
              <a:rPr lang="cy-GB" sz="2600" noProof="0" dirty="0">
                <a:solidFill>
                  <a:schemeClr val="bg1"/>
                </a:solidFill>
                <a:latin typeface="+mn-lt"/>
              </a:rPr>
              <a:t>ac y mae ganddo anghenion gofal a chymorth (</a:t>
            </a:r>
            <a:r>
              <a:rPr lang="cy-GB" sz="2600" u="sng" noProof="0" dirty="0">
                <a:solidFill>
                  <a:schemeClr val="bg1"/>
                </a:solidFill>
                <a:uFill>
                  <a:solidFill>
                    <a:schemeClr val="accent3">
                      <a:lumMod val="75000"/>
                    </a:schemeClr>
                  </a:solidFill>
                </a:uFill>
                <a:latin typeface="+mn-lt"/>
              </a:rPr>
              <a:t>p’un a</a:t>
            </a:r>
            <a:r>
              <a:rPr lang="cy-GB" sz="2600" noProof="0" dirty="0">
                <a:solidFill>
                  <a:schemeClr val="bg1"/>
                </a:solidFill>
                <a:uFill>
                  <a:solidFill>
                    <a:schemeClr val="accent3">
                      <a:lumMod val="75000"/>
                    </a:schemeClr>
                  </a:solidFill>
                </a:uFill>
                <a:latin typeface="+mn-lt"/>
              </a:rPr>
              <a:t> yw’r awdurdod yn bodloni unrhyw un o’r anghenion hynny </a:t>
            </a:r>
            <a:r>
              <a:rPr lang="cy-GB" sz="2600" u="sng" noProof="0" dirty="0">
                <a:solidFill>
                  <a:schemeClr val="bg1"/>
                </a:solidFill>
                <a:uFill>
                  <a:solidFill>
                    <a:schemeClr val="accent3">
                      <a:lumMod val="75000"/>
                    </a:schemeClr>
                  </a:solidFill>
                </a:uFill>
                <a:latin typeface="+mn-lt"/>
              </a:rPr>
              <a:t>ai peidio</a:t>
            </a:r>
            <a:r>
              <a:rPr lang="cy-GB" sz="2600" noProof="0" dirty="0">
                <a:solidFill>
                  <a:schemeClr val="bg1"/>
                </a:solidFill>
                <a:latin typeface="+mn-lt"/>
              </a:rPr>
              <a:t>), ac, o ganlyniad i’r anghenion hynny, nad yw’n gallu amddiffyn ei hun rhag y gamdriniaeth neu’r esgeulustod neu’r perygl o hynny.”</a:t>
            </a:r>
            <a:endParaRPr lang="cy-GB" sz="2600" i="1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3266D-E534-4B75-FE82-8FBF15E8E8CD}"/>
              </a:ext>
            </a:extLst>
          </p:cNvPr>
          <p:cNvSpPr txBox="1"/>
          <p:nvPr/>
        </p:nvSpPr>
        <p:spPr>
          <a:xfrm>
            <a:off x="6194614" y="2279052"/>
            <a:ext cx="5571562" cy="3736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cy-GB" sz="2800" b="1" noProof="0" dirty="0">
                <a:solidFill>
                  <a:schemeClr val="bg1"/>
                </a:solidFill>
              </a:rPr>
              <a:t>Nid ydym yn defnyddio POVA yng Nghymru mwyach.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y-GB" sz="2800" b="1" noProof="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y-GB" sz="2800" b="1" noProof="0" dirty="0">
                <a:solidFill>
                  <a:schemeClr val="bg1"/>
                </a:solidFill>
              </a:rPr>
              <a:t>Rydym bellach yn defnyddio diffiniad ehangach o lawer ar gyfer diogelu </a:t>
            </a:r>
            <a:r>
              <a:rPr lang="cy-GB" sz="2800" noProof="0" dirty="0">
                <a:solidFill>
                  <a:schemeClr val="bg1"/>
                </a:solidFill>
              </a:rPr>
              <a:t>sy’n golygu y gall </a:t>
            </a:r>
            <a:r>
              <a:rPr lang="cy-GB" sz="2800" b="1" noProof="0" dirty="0">
                <a:solidFill>
                  <a:schemeClr val="bg1"/>
                </a:solidFill>
              </a:rPr>
              <a:t>unrhyw un</a:t>
            </a:r>
            <a:r>
              <a:rPr lang="cy-GB" sz="2800" noProof="0" dirty="0">
                <a:solidFill>
                  <a:schemeClr val="bg1"/>
                </a:solidFill>
              </a:rPr>
              <a:t> fod yn oedolyn mewn perygl </a:t>
            </a:r>
            <a:r>
              <a:rPr lang="cy-GB" sz="2800" b="1" noProof="0" dirty="0">
                <a:solidFill>
                  <a:schemeClr val="bg1"/>
                </a:solidFill>
              </a:rPr>
              <a:t>ar unrhyw adeg </a:t>
            </a:r>
            <a:r>
              <a:rPr lang="cy-GB" sz="2800" noProof="0" dirty="0">
                <a:solidFill>
                  <a:schemeClr val="bg1"/>
                </a:solidFill>
              </a:rPr>
              <a:t>o’i fywyd a bod angen ymyrraeth ddiogelu. </a:t>
            </a:r>
          </a:p>
        </p:txBody>
      </p:sp>
    </p:spTree>
    <p:extLst>
      <p:ext uri="{BB962C8B-B14F-4D97-AF65-F5344CB8AC3E}">
        <p14:creationId xmlns:p14="http://schemas.microsoft.com/office/powerpoint/2010/main" val="28733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C8884-5AF8-47E8-27EC-27B4991FB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47BB8F6-C8E6-ACD1-0194-14E0EEDB7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901810" y="3733986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421DFA8-4F49-2AB6-CFE9-1E9F9E0D9C8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4953" y="260764"/>
            <a:ext cx="11122093" cy="814293"/>
          </a:xfrm>
          <a:prstGeom prst="rect">
            <a:avLst/>
          </a:prstGeom>
          <a:solidFill>
            <a:srgbClr val="EB5E57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Sut daethom ni yma?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19A99F-7683-E386-1438-807877E59100}"/>
              </a:ext>
            </a:extLst>
          </p:cNvPr>
          <p:cNvSpPr txBox="1"/>
          <p:nvPr/>
        </p:nvSpPr>
        <p:spPr>
          <a:xfrm>
            <a:off x="616051" y="4177105"/>
            <a:ext cx="1943749" cy="1338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Gweithdrefnau Amddiffyn Plant Cymru Gyfan </a:t>
            </a:r>
            <a:r>
              <a:rPr kumimoji="0" lang="cy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2008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7B4549F-D08A-CB71-3395-5FD541B55239}"/>
              </a:ext>
            </a:extLst>
          </p:cNvPr>
          <p:cNvSpPr txBox="1">
            <a:spLocks/>
          </p:cNvSpPr>
          <p:nvPr/>
        </p:nvSpPr>
        <p:spPr>
          <a:xfrm>
            <a:off x="1757981" y="1435191"/>
            <a:ext cx="2897095" cy="16550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1pPr>
            <a:lvl2pPr marL="536575" indent="-358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2pPr>
            <a:lvl3pPr marL="896938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cy-GB" sz="2000" noProof="0" dirty="0"/>
              <a:t>Polisi a Gweithdrefnau Interim Cymru ar gyfer Amddiffyn Oedolion Agored i Niwed rhag Camdriniaeth </a:t>
            </a:r>
            <a:r>
              <a:rPr lang="cy-GB" sz="2000" b="1" noProof="0" dirty="0"/>
              <a:t>2010</a:t>
            </a:r>
            <a:r>
              <a:rPr lang="cy-GB" sz="2000" noProof="0" dirty="0"/>
              <a:t> </a:t>
            </a:r>
            <a:br>
              <a:rPr lang="cy-GB" sz="2000" noProof="0" dirty="0"/>
            </a:br>
            <a:r>
              <a:rPr lang="cy-GB" sz="2000" noProof="0" dirty="0"/>
              <a:t>(diweddarwyd yn </a:t>
            </a:r>
            <a:r>
              <a:rPr kumimoji="0" lang="cy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2013</a:t>
            </a:r>
            <a:r>
              <a:rPr kumimoji="0" lang="cy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D7D7ED-E243-ED15-C87A-1167A8A99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429000"/>
            <a:ext cx="12191999" cy="306847"/>
            <a:chOff x="1" y="3429000"/>
            <a:chExt cx="11767634" cy="306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22142A-1D96-C1F4-6260-F6C0EC341F2C}"/>
                </a:ext>
              </a:extLst>
            </p:cNvPr>
            <p:cNvSpPr/>
            <p:nvPr/>
          </p:nvSpPr>
          <p:spPr>
            <a:xfrm>
              <a:off x="1" y="3429000"/>
              <a:ext cx="11263280" cy="306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3E6FBB2A-9F25-4B83-103D-B2FD5F96C241}"/>
                </a:ext>
              </a:extLst>
            </p:cNvPr>
            <p:cNvSpPr/>
            <p:nvPr/>
          </p:nvSpPr>
          <p:spPr>
            <a:xfrm rot="5400000">
              <a:off x="11362035" y="3330248"/>
              <a:ext cx="306845" cy="5043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</p:grp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5EA3F82-44AF-DDCA-A3EA-40AECA3E6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36084" y="3035600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833EEA4E-31B2-14B4-5B63-687C3B3F8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417868" y="3733987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DED8C9C-1FE7-D6AD-5454-6A99628F2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69380" y="3139629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CB6E81D-EFE4-C46D-912D-EDDEFAFCB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3824">
            <a:off x="1862527" y="2026889"/>
            <a:ext cx="2688003" cy="4035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2E3E25-E78A-A042-A481-E168E4A9B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0870">
            <a:off x="689816" y="4813724"/>
            <a:ext cx="1796213" cy="26966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97BEBAC-0F8A-8845-9126-2BA4995DB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99193" y="1670830"/>
            <a:ext cx="3080485" cy="1333250"/>
            <a:chOff x="3451327" y="1660853"/>
            <a:chExt cx="3080485" cy="133325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25815A-B07A-19BF-6FF8-FEA512322090}"/>
                </a:ext>
              </a:extLst>
            </p:cNvPr>
            <p:cNvSpPr txBox="1"/>
            <p:nvPr/>
          </p:nvSpPr>
          <p:spPr>
            <a:xfrm>
              <a:off x="4461586" y="1660853"/>
              <a:ext cx="2070226" cy="12572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indent="0"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400">
                  <a:solidFill>
                    <a:srgbClr val="000000"/>
                  </a:solidFill>
                  <a:latin typeface="Outfit" pitchFamily="2" charset="0"/>
                </a:defRPr>
              </a:lvl1pPr>
              <a:lvl2pPr marL="536575" indent="-358775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4000">
                  <a:solidFill>
                    <a:srgbClr val="000000"/>
                  </a:solidFill>
                  <a:latin typeface="Outfit" pitchFamily="2" charset="0"/>
                </a:defRPr>
              </a:lvl2pPr>
              <a:lvl3pPr marL="896938" indent="-360363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  <a:defRPr sz="3600">
                  <a:solidFill>
                    <a:srgbClr val="000000"/>
                  </a:solidFill>
                  <a:latin typeface="Outfit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cy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Gweithdrefnau Diogelu Cymru</a:t>
              </a:r>
              <a:br>
                <a:rPr kumimoji="0" lang="cy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</a:br>
              <a:r>
                <a:rPr kumimoji="0" lang="cy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2020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72483A1-28B2-5D10-E6AF-F20AB953AD2D}"/>
                </a:ext>
              </a:extLst>
            </p:cNvPr>
            <p:cNvGrpSpPr/>
            <p:nvPr/>
          </p:nvGrpSpPr>
          <p:grpSpPr>
            <a:xfrm>
              <a:off x="3451327" y="1696243"/>
              <a:ext cx="1297860" cy="1297860"/>
              <a:chOff x="1853064" y="3533288"/>
              <a:chExt cx="2939716" cy="2939716"/>
            </a:xfrm>
          </p:grpSpPr>
          <p:pic>
            <p:nvPicPr>
              <p:cNvPr id="41" name="Graphic 40" descr="Smart Phone">
                <a:extLst>
                  <a:ext uri="{FF2B5EF4-FFF2-40B4-BE49-F238E27FC236}">
                    <a16:creationId xmlns:a16="http://schemas.microsoft.com/office/drawing/2014/main" id="{3F5E7FB4-C684-A541-97A2-A766A3196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853064" y="3533288"/>
                <a:ext cx="2939716" cy="2939716"/>
              </a:xfrm>
              <a:prstGeom prst="rect">
                <a:avLst/>
              </a:prstGeom>
            </p:spPr>
          </p:pic>
          <p:pic>
            <p:nvPicPr>
              <p:cNvPr id="42" name="Content Placeholder 4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B5FD0073-0310-AEC9-F1D3-FEA54FCD13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99"/>
              <a:stretch/>
            </p:blipFill>
            <p:spPr>
              <a:xfrm>
                <a:off x="2707210" y="4012003"/>
                <a:ext cx="1231424" cy="2130119"/>
              </a:xfrm>
              <a:prstGeom prst="roundRect">
                <a:avLst>
                  <a:gd name="adj" fmla="val 4063"/>
                </a:avLst>
              </a:prstGeom>
            </p:spPr>
          </p:pic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64D01BC-82B3-2698-9BC4-FBC54A5CDE43}"/>
              </a:ext>
            </a:extLst>
          </p:cNvPr>
          <p:cNvSpPr txBox="1"/>
          <p:nvPr/>
        </p:nvSpPr>
        <p:spPr>
          <a:xfrm>
            <a:off x="3810877" y="4276015"/>
            <a:ext cx="25219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Deddf Gwasanaethau Cymdeithasol a Llesiant (Cymru) </a:t>
            </a: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9DADAF-78E1-5FD3-E601-AB543624D787}"/>
              </a:ext>
            </a:extLst>
          </p:cNvPr>
          <p:cNvSpPr txBox="1"/>
          <p:nvPr/>
        </p:nvSpPr>
        <p:spPr>
          <a:xfrm>
            <a:off x="6430851" y="4326845"/>
            <a:ext cx="4860001" cy="124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cy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Dyletswydd i adrodd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cy-GB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Oedolyn mewn perygl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cy-GB" sz="2400" noProof="0" dirty="0">
                <a:solidFill>
                  <a:schemeClr val="tx1">
                    <a:lumMod val="50000"/>
                  </a:schemeClr>
                </a:solidFill>
                <a:latin typeface="Outfit" pitchFamily="2" charset="0"/>
              </a:rPr>
              <a:t> mewn perygl</a:t>
            </a:r>
            <a:endParaRPr kumimoji="0" lang="cy-GB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07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8451F-E7BB-E907-6EFF-3809A9895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09CB28A-FA69-E432-F198-61C883CE5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429000"/>
            <a:ext cx="12191999" cy="306847"/>
            <a:chOff x="1" y="3429000"/>
            <a:chExt cx="11767634" cy="306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A58728-1983-57DF-01AD-E77EC9F4C1E7}"/>
                </a:ext>
              </a:extLst>
            </p:cNvPr>
            <p:cNvSpPr/>
            <p:nvPr/>
          </p:nvSpPr>
          <p:spPr>
            <a:xfrm>
              <a:off x="1" y="3429000"/>
              <a:ext cx="11263280" cy="306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5BF0AA3-7DB9-38A6-E1CE-136DBBD90FFB}"/>
                </a:ext>
              </a:extLst>
            </p:cNvPr>
            <p:cNvSpPr/>
            <p:nvPr/>
          </p:nvSpPr>
          <p:spPr>
            <a:xfrm rot="5400000">
              <a:off x="11362035" y="3330248"/>
              <a:ext cx="306845" cy="5043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</p:grpSp>
      <p:sp>
        <p:nvSpPr>
          <p:cNvPr id="6" name="Title 3">
            <a:extLst>
              <a:ext uri="{FF2B5EF4-FFF2-40B4-BE49-F238E27FC236}">
                <a16:creationId xmlns:a16="http://schemas.microsoft.com/office/drawing/2014/main" id="{3C3A0B86-6671-DD35-AB63-F068A868AF2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4953" y="260764"/>
            <a:ext cx="11122093" cy="814293"/>
          </a:xfrm>
          <a:prstGeom prst="rect">
            <a:avLst/>
          </a:prstGeom>
          <a:solidFill>
            <a:srgbClr val="EB5E57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Sut daethom ni yma?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0F7B47-DE6A-27BC-03E3-7D23836AC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6051" y="1435191"/>
            <a:ext cx="10023787" cy="4595150"/>
            <a:chOff x="616051" y="1435191"/>
            <a:chExt cx="10023787" cy="4595150"/>
          </a:xfrm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FCC4C0D4-A840-7A0E-7FEC-D34D3A40B1C3}"/>
                </a:ext>
              </a:extLst>
            </p:cNvPr>
            <p:cNvSpPr/>
            <p:nvPr/>
          </p:nvSpPr>
          <p:spPr>
            <a:xfrm rot="10800000">
              <a:off x="4901810" y="3733986"/>
              <a:ext cx="340113" cy="43489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0" name="Content Placeholder 4">
              <a:extLst>
                <a:ext uri="{FF2B5EF4-FFF2-40B4-BE49-F238E27FC236}">
                  <a16:creationId xmlns:a16="http://schemas.microsoft.com/office/drawing/2014/main" id="{C1C0041D-E57D-A589-3E55-B83A8F0FC80B}"/>
                </a:ext>
              </a:extLst>
            </p:cNvPr>
            <p:cNvSpPr txBox="1">
              <a:spLocks/>
            </p:cNvSpPr>
            <p:nvPr/>
          </p:nvSpPr>
          <p:spPr>
            <a:xfrm>
              <a:off x="1757981" y="1435191"/>
              <a:ext cx="2897095" cy="165501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4400" kern="1200">
                  <a:solidFill>
                    <a:srgbClr val="000000"/>
                  </a:solidFill>
                  <a:latin typeface="Outfit" pitchFamily="2" charset="0"/>
                  <a:ea typeface="+mn-ea"/>
                  <a:cs typeface="+mn-cs"/>
                </a:defRPr>
              </a:lvl1pPr>
              <a:lvl2pPr marL="536575" indent="-358775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4000" kern="1200">
                  <a:solidFill>
                    <a:srgbClr val="000000"/>
                  </a:solidFill>
                  <a:latin typeface="Outfit" pitchFamily="2" charset="0"/>
                  <a:ea typeface="+mn-ea"/>
                  <a:cs typeface="+mn-cs"/>
                </a:defRPr>
              </a:lvl2pPr>
              <a:lvl3pPr marL="896938" indent="-360363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  <a:defRPr sz="3600" kern="1200">
                  <a:solidFill>
                    <a:srgbClr val="000000"/>
                  </a:solidFill>
                  <a:latin typeface="Outfit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Outfit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Outfit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defRPr/>
              </a:pPr>
              <a:r>
                <a:rPr lang="cy-GB" sz="2000" noProof="0" dirty="0"/>
                <a:t>Polisi a Gweithdrefnau Interim Cymru ar gyfer Amddiffyn Oedolion Agored i Niwed rhag Camdriniaeth </a:t>
              </a:r>
              <a:r>
                <a:rPr lang="cy-GB" sz="2000" b="1" noProof="0" dirty="0"/>
                <a:t>2010</a:t>
              </a:r>
              <a:r>
                <a:rPr lang="cy-GB" sz="2000" noProof="0" dirty="0"/>
                <a:t> </a:t>
              </a:r>
              <a:br>
                <a:rPr lang="cy-GB" sz="2000" noProof="0" dirty="0"/>
              </a:br>
              <a:r>
                <a:rPr lang="cy-GB" sz="2000" noProof="0" dirty="0"/>
                <a:t>(diweddarwyd yn </a:t>
              </a:r>
              <a:r>
                <a:rPr kumimoji="0" lang="cy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2013</a:t>
              </a:r>
              <a:r>
                <a:rPr kumimoji="0" lang="cy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3A6E44-0BB1-2F30-C91E-D775B5B266FC}"/>
                </a:ext>
              </a:extLst>
            </p:cNvPr>
            <p:cNvSpPr txBox="1"/>
            <p:nvPr/>
          </p:nvSpPr>
          <p:spPr>
            <a:xfrm>
              <a:off x="616051" y="4177105"/>
              <a:ext cx="1943749" cy="133882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defPPr>
                <a:defRPr lang="en-US"/>
              </a:defPPr>
              <a:lvl1pPr indent="0"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>
                  <a:solidFill>
                    <a:srgbClr val="000000"/>
                  </a:solidFill>
                  <a:latin typeface="Outfit" pitchFamily="2" charset="0"/>
                </a:defRPr>
              </a:lvl1pPr>
              <a:lvl2pPr marL="536575" indent="-358775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4000">
                  <a:solidFill>
                    <a:srgbClr val="000000"/>
                  </a:solidFill>
                  <a:latin typeface="Outfit" pitchFamily="2" charset="0"/>
                </a:defRPr>
              </a:lvl2pPr>
              <a:lvl3pPr marL="896938" indent="-360363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  <a:defRPr sz="3600">
                  <a:solidFill>
                    <a:srgbClr val="000000"/>
                  </a:solidFill>
                  <a:latin typeface="Outfit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lvl="0" defTabSz="914400">
                <a:defRPr/>
              </a:pPr>
              <a:r>
                <a:rPr lang="cy-GB" sz="2000" noProof="0" dirty="0"/>
                <a:t>Gweithdrefnau Amddiffyn Plant Cymru Gyfan </a:t>
              </a:r>
              <a:r>
                <a:rPr kumimoji="0" lang="cy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2008</a:t>
              </a: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78A499E-A013-F1C3-FDD0-1520D14C855C}"/>
                </a:ext>
              </a:extLst>
            </p:cNvPr>
            <p:cNvSpPr/>
            <p:nvPr/>
          </p:nvSpPr>
          <p:spPr>
            <a:xfrm>
              <a:off x="3236084" y="3035600"/>
              <a:ext cx="340113" cy="43489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C08F1FE-DFEF-CC08-216A-5FB270AD0375}"/>
                </a:ext>
              </a:extLst>
            </p:cNvPr>
            <p:cNvSpPr/>
            <p:nvPr/>
          </p:nvSpPr>
          <p:spPr>
            <a:xfrm rot="10800000">
              <a:off x="1417868" y="3733987"/>
              <a:ext cx="340113" cy="43489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A91EB7A2-7DE5-1C34-20EB-E239C929257B}"/>
                </a:ext>
              </a:extLst>
            </p:cNvPr>
            <p:cNvSpPr/>
            <p:nvPr/>
          </p:nvSpPr>
          <p:spPr>
            <a:xfrm>
              <a:off x="7669380" y="3139629"/>
              <a:ext cx="340113" cy="434897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pic>
          <p:nvPicPr>
            <p:cNvPr id="33" name="Picture 32" descr="A blue and black background&#10;&#10;AI-generated content may be incorrect.">
              <a:extLst>
                <a:ext uri="{FF2B5EF4-FFF2-40B4-BE49-F238E27FC236}">
                  <a16:creationId xmlns:a16="http://schemas.microsoft.com/office/drawing/2014/main" id="{50393D96-73B3-3657-809D-0D6A73B71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3824">
              <a:off x="1862527" y="2026889"/>
              <a:ext cx="2688003" cy="403543"/>
            </a:xfrm>
            <a:prstGeom prst="rect">
              <a:avLst/>
            </a:prstGeom>
          </p:spPr>
        </p:pic>
        <p:pic>
          <p:nvPicPr>
            <p:cNvPr id="36" name="Picture 35" descr="A blue and black background&#10;&#10;AI-generated content may be incorrect.">
              <a:extLst>
                <a:ext uri="{FF2B5EF4-FFF2-40B4-BE49-F238E27FC236}">
                  <a16:creationId xmlns:a16="http://schemas.microsoft.com/office/drawing/2014/main" id="{1ED4AD4A-7CF5-E01C-66E4-86F859E4F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00870">
              <a:off x="689816" y="4813724"/>
              <a:ext cx="1796213" cy="269660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D86D87F-5742-6483-EEF9-7D1180B27FBA}"/>
                </a:ext>
              </a:extLst>
            </p:cNvPr>
            <p:cNvGrpSpPr/>
            <p:nvPr/>
          </p:nvGrpSpPr>
          <p:grpSpPr>
            <a:xfrm>
              <a:off x="6299193" y="1670830"/>
              <a:ext cx="3080485" cy="1333250"/>
              <a:chOff x="3451327" y="1660853"/>
              <a:chExt cx="3080485" cy="1333250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FBFDA48-D7D6-72D6-9F83-157AA449765A}"/>
                  </a:ext>
                </a:extLst>
              </p:cNvPr>
              <p:cNvSpPr txBox="1"/>
              <p:nvPr/>
            </p:nvSpPr>
            <p:spPr>
              <a:xfrm>
                <a:off x="4461586" y="1660853"/>
                <a:ext cx="2070226" cy="1257275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indent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400">
                    <a:solidFill>
                      <a:srgbClr val="000000"/>
                    </a:solidFill>
                    <a:latin typeface="Outfit" pitchFamily="2" charset="0"/>
                  </a:defRPr>
                </a:lvl1pPr>
                <a:lvl2pPr marL="536575" indent="-358775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4000">
                    <a:solidFill>
                      <a:srgbClr val="000000"/>
                    </a:solidFill>
                    <a:latin typeface="Outfit" pitchFamily="2" charset="0"/>
                  </a:defRPr>
                </a:lvl2pPr>
                <a:lvl3pPr marL="896938" indent="-360363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  <a:defRPr sz="3600">
                    <a:solidFill>
                      <a:srgbClr val="000000"/>
                    </a:solidFill>
                    <a:latin typeface="Outfit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3200">
                    <a:latin typeface="Outfit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3200">
                    <a:latin typeface="Outfit" pitchFamily="2" charset="0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cy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Gweithdrefnau Diogelu Cymru</a:t>
                </a:r>
                <a:br>
                  <a:rPr kumimoji="0" lang="cy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</a:br>
                <a:r>
                  <a:rPr kumimoji="0" lang="cy-GB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Outfit" pitchFamily="2" charset="0"/>
                    <a:ea typeface="+mn-ea"/>
                    <a:cs typeface="+mn-cs"/>
                  </a:rPr>
                  <a:t>2020</a:t>
                </a: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2A124CFE-E599-134C-C905-9768B5726188}"/>
                  </a:ext>
                </a:extLst>
              </p:cNvPr>
              <p:cNvGrpSpPr/>
              <p:nvPr/>
            </p:nvGrpSpPr>
            <p:grpSpPr>
              <a:xfrm>
                <a:off x="3451327" y="1696243"/>
                <a:ext cx="1297860" cy="1297860"/>
                <a:chOff x="1853064" y="3533288"/>
                <a:chExt cx="2939716" cy="2939716"/>
              </a:xfrm>
            </p:grpSpPr>
            <p:pic>
              <p:nvPicPr>
                <p:cNvPr id="41" name="Graphic 40" descr="Smart Phone">
                  <a:extLst>
                    <a:ext uri="{FF2B5EF4-FFF2-40B4-BE49-F238E27FC236}">
                      <a16:creationId xmlns:a16="http://schemas.microsoft.com/office/drawing/2014/main" id="{DEF36CF2-0CAD-4406-1AC0-5FA5B25573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53064" y="3533288"/>
                  <a:ext cx="2939716" cy="2939716"/>
                </a:xfrm>
                <a:prstGeom prst="rect">
                  <a:avLst/>
                </a:prstGeom>
              </p:spPr>
            </p:pic>
            <p:pic>
              <p:nvPicPr>
                <p:cNvPr id="42" name="Content Placeholder 4" descr="A screenshot of a cell phone&#10;&#10;Description automatically generated">
                  <a:extLst>
                    <a:ext uri="{FF2B5EF4-FFF2-40B4-BE49-F238E27FC236}">
                      <a16:creationId xmlns:a16="http://schemas.microsoft.com/office/drawing/2014/main" id="{6FD3CD2F-A096-5519-F794-E4AF0B11DE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699"/>
                <a:stretch/>
              </p:blipFill>
              <p:spPr>
                <a:xfrm>
                  <a:off x="2707210" y="4012003"/>
                  <a:ext cx="1231424" cy="2130119"/>
                </a:xfrm>
                <a:prstGeom prst="roundRect">
                  <a:avLst>
                    <a:gd name="adj" fmla="val 4063"/>
                  </a:avLst>
                </a:prstGeom>
              </p:spPr>
            </p:pic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F98C3C-9062-F80C-2304-2FF7F55A3467}"/>
                </a:ext>
              </a:extLst>
            </p:cNvPr>
            <p:cNvSpPr txBox="1"/>
            <p:nvPr/>
          </p:nvSpPr>
          <p:spPr>
            <a:xfrm>
              <a:off x="3810877" y="4276015"/>
              <a:ext cx="2521977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914400">
                <a:lnSpc>
                  <a:spcPct val="90000"/>
                </a:lnSpc>
                <a:spcAft>
                  <a:spcPts val="1200"/>
                </a:spcAft>
                <a:defRPr/>
              </a:pPr>
              <a:r>
                <a:rPr lang="cy-GB" sz="2400" noProof="0" dirty="0">
                  <a:solidFill>
                    <a:srgbClr val="000000"/>
                  </a:solidFill>
                  <a:latin typeface="Outfit" pitchFamily="2" charset="0"/>
                </a:rPr>
                <a:t>Deddf Gwasanaethau Cymdeithasol a Llesiant (Cymru</a:t>
              </a:r>
              <a:r>
                <a:rPr kumimoji="0" lang="cy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) </a:t>
              </a:r>
              <a:r>
                <a:rPr kumimoji="0" lang="cy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2014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90297B-43D1-BE44-B562-E115FF8F03AD}"/>
                </a:ext>
              </a:extLst>
            </p:cNvPr>
            <p:cNvSpPr txBox="1"/>
            <p:nvPr/>
          </p:nvSpPr>
          <p:spPr>
            <a:xfrm>
              <a:off x="6420911" y="4224810"/>
              <a:ext cx="4218927" cy="12434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à"/>
                <a:tabLst/>
                <a:defRPr/>
              </a:pPr>
              <a:r>
                <a:rPr kumimoji="0" lang="cy-GB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Dyletswydd i Adrodd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à"/>
                <a:tabLst/>
                <a:defRPr/>
              </a:pPr>
              <a:r>
                <a:rPr kumimoji="0" lang="cy-GB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Oedolyn mewn Perygl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Wingdings" panose="05000000000000000000" pitchFamily="2" charset="2"/>
                <a:buChar char="à"/>
                <a:tabLst/>
                <a:defRPr/>
              </a:pPr>
              <a:r>
                <a:rPr kumimoji="0" lang="cy-GB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</a:schemeClr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 mewn Perygl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66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52696 -0.000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021FB-42B9-AB80-9228-FDB12B1C0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14F5C2D-431A-3C20-8F25-18261473B3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4953" y="260764"/>
            <a:ext cx="11122093" cy="814293"/>
          </a:xfrm>
          <a:prstGeom prst="rect">
            <a:avLst/>
          </a:prstGeom>
          <a:solidFill>
            <a:srgbClr val="EB5E57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Sut daethom ni yma?</a:t>
            </a:r>
          </a:p>
        </p:txBody>
      </p:sp>
      <p:grpSp>
        <p:nvGrpSpPr>
          <p:cNvPr id="10" name="Group 9" descr="Wales Safeguarding Procedures 2020">
            <a:extLst>
              <a:ext uri="{FF2B5EF4-FFF2-40B4-BE49-F238E27FC236}">
                <a16:creationId xmlns:a16="http://schemas.microsoft.com/office/drawing/2014/main" id="{524A3014-961C-C4E4-D406-E1AB928D0A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-116346" y="1672617"/>
            <a:ext cx="3080485" cy="1333250"/>
            <a:chOff x="3451327" y="1660853"/>
            <a:chExt cx="3080485" cy="133325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EEFBE8-56BB-CF0D-F7E6-F1E2D5A8372C}"/>
                </a:ext>
              </a:extLst>
            </p:cNvPr>
            <p:cNvSpPr txBox="1"/>
            <p:nvPr/>
          </p:nvSpPr>
          <p:spPr>
            <a:xfrm>
              <a:off x="4461586" y="1660853"/>
              <a:ext cx="2070226" cy="12394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indent="0"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400">
                  <a:solidFill>
                    <a:srgbClr val="000000"/>
                  </a:solidFill>
                  <a:latin typeface="Outfit" pitchFamily="2" charset="0"/>
                </a:defRPr>
              </a:lvl1pPr>
              <a:lvl2pPr marL="536575" indent="-358775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4000">
                  <a:solidFill>
                    <a:srgbClr val="000000"/>
                  </a:solidFill>
                  <a:latin typeface="Outfit" pitchFamily="2" charset="0"/>
                </a:defRPr>
              </a:lvl2pPr>
              <a:lvl3pPr marL="896938" indent="-360363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  <a:defRPr sz="3600">
                  <a:solidFill>
                    <a:srgbClr val="000000"/>
                  </a:solidFill>
                  <a:latin typeface="Outfit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cy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Gweithdrefnau Diogelu Cymru</a:t>
              </a:r>
              <a:br>
                <a:rPr kumimoji="0" lang="cy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</a:br>
              <a:r>
                <a:rPr kumimoji="0" lang="cy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2020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7B33D33-8582-F34F-0E81-36157953B533}"/>
                </a:ext>
              </a:extLst>
            </p:cNvPr>
            <p:cNvGrpSpPr/>
            <p:nvPr/>
          </p:nvGrpSpPr>
          <p:grpSpPr>
            <a:xfrm>
              <a:off x="3451327" y="1696243"/>
              <a:ext cx="1297860" cy="1297860"/>
              <a:chOff x="1853064" y="3533288"/>
              <a:chExt cx="2939716" cy="2939716"/>
            </a:xfrm>
          </p:grpSpPr>
          <p:pic>
            <p:nvPicPr>
              <p:cNvPr id="16" name="Graphic 15" descr="Smart Phone">
                <a:extLst>
                  <a:ext uri="{FF2B5EF4-FFF2-40B4-BE49-F238E27FC236}">
                    <a16:creationId xmlns:a16="http://schemas.microsoft.com/office/drawing/2014/main" id="{EEF9078D-C149-C592-985F-FCD232A59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853064" y="3533288"/>
                <a:ext cx="2939716" cy="2939716"/>
              </a:xfrm>
              <a:prstGeom prst="rect">
                <a:avLst/>
              </a:prstGeom>
            </p:spPr>
          </p:pic>
          <p:pic>
            <p:nvPicPr>
              <p:cNvPr id="17" name="Content Placeholder 4" descr="Wales Safeguarding Procedures 2020">
                <a:extLst>
                  <a:ext uri="{FF2B5EF4-FFF2-40B4-BE49-F238E27FC236}">
                    <a16:creationId xmlns:a16="http://schemas.microsoft.com/office/drawing/2014/main" id="{B51954B5-A603-01A7-7BF9-FB8FFED06F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99"/>
              <a:stretch/>
            </p:blipFill>
            <p:spPr>
              <a:xfrm>
                <a:off x="2707210" y="4012003"/>
                <a:ext cx="1231424" cy="2130119"/>
              </a:xfrm>
              <a:prstGeom prst="roundRect">
                <a:avLst>
                  <a:gd name="adj" fmla="val 4063"/>
                </a:avLst>
              </a:prstGeom>
            </p:spPr>
          </p:pic>
        </p:grpSp>
      </p:grp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F5E899B5-F9ED-CDDA-0318-126CABAEDE66}"/>
              </a:ext>
            </a:extLst>
          </p:cNvPr>
          <p:cNvSpPr txBox="1">
            <a:spLocks/>
          </p:cNvSpPr>
          <p:nvPr/>
        </p:nvSpPr>
        <p:spPr>
          <a:xfrm>
            <a:off x="1423897" y="4175055"/>
            <a:ext cx="2349804" cy="2049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1pPr>
            <a:lvl2pPr marL="536575" indent="-358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2pPr>
            <a:lvl3pPr marL="896938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Fframwaith Ymarfer</a:t>
            </a:r>
            <a:r>
              <a:rPr kumimoji="0" lang="cy-GB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Cymru sy’n Ystyriol o Drawma</a:t>
            </a:r>
            <a:b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y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7CCC826-98B0-05AB-C8B8-682AB718D03E}"/>
              </a:ext>
            </a:extLst>
          </p:cNvPr>
          <p:cNvSpPr txBox="1">
            <a:spLocks/>
          </p:cNvSpPr>
          <p:nvPr/>
        </p:nvSpPr>
        <p:spPr>
          <a:xfrm>
            <a:off x="2846561" y="1517195"/>
            <a:ext cx="3464354" cy="2049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1pPr>
            <a:lvl2pPr marL="536575" indent="-358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2pPr>
            <a:lvl3pPr marL="896938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Safonau a Fframwaith</a:t>
            </a:r>
            <a:r>
              <a:rPr kumimoji="0" lang="cy-GB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Hyfforddiant, Dysgu a Datblygiad Diogelu Cenedlaethol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2022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y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utfit" pitchFamily="2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531C5B-C8C5-64CA-C0A5-197DAD49F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847850" y="3451852"/>
            <a:ext cx="14039850" cy="306845"/>
            <a:chOff x="1" y="3429000"/>
            <a:chExt cx="11767634" cy="306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E9157EB-F9F7-7A45-D1B6-50388CBC9430}"/>
                </a:ext>
              </a:extLst>
            </p:cNvPr>
            <p:cNvSpPr/>
            <p:nvPr/>
          </p:nvSpPr>
          <p:spPr>
            <a:xfrm>
              <a:off x="1" y="3429000"/>
              <a:ext cx="11263280" cy="306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1EF9574-D311-D579-313D-6F423339D2A0}"/>
                </a:ext>
              </a:extLst>
            </p:cNvPr>
            <p:cNvSpPr/>
            <p:nvPr/>
          </p:nvSpPr>
          <p:spPr>
            <a:xfrm rot="5400000">
              <a:off x="11362035" y="3330248"/>
              <a:ext cx="306845" cy="5043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44E54F1-0373-4654-5C39-92C0AEAFDF4F}"/>
              </a:ext>
            </a:extLst>
          </p:cNvPr>
          <p:cNvSpPr txBox="1"/>
          <p:nvPr/>
        </p:nvSpPr>
        <p:spPr>
          <a:xfrm>
            <a:off x="4591345" y="4211237"/>
            <a:ext cx="2223797" cy="1725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Adolygiad Diogelu Unedig Sengl (SUSR) </a:t>
            </a:r>
            <a:b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2024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7F5484-0D65-2F1B-DDDD-EF4F405F09F9}"/>
              </a:ext>
            </a:extLst>
          </p:cNvPr>
          <p:cNvSpPr txBox="1"/>
          <p:nvPr/>
        </p:nvSpPr>
        <p:spPr>
          <a:xfrm>
            <a:off x="6571746" y="1261370"/>
            <a:ext cx="1983551" cy="1725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Gr</a:t>
            </a: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ŵ</a:t>
            </a: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 A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Hyfforddiant</a:t>
            </a:r>
            <a:r>
              <a:rPr kumimoji="0" lang="cy-GB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Diogelu           E-ddysgu</a:t>
            </a:r>
            <a:b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478D2D-0CFD-C370-3E4F-C0FC89AD0278}"/>
              </a:ext>
            </a:extLst>
          </p:cNvPr>
          <p:cNvSpPr txBox="1"/>
          <p:nvPr/>
        </p:nvSpPr>
        <p:spPr>
          <a:xfrm>
            <a:off x="7675435" y="4293177"/>
            <a:ext cx="2779945" cy="14193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Gr</a:t>
            </a: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ŵ</a:t>
            </a: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 B 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Hyfforddiant Diogelu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Tachwedd 2024</a:t>
            </a: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C667F7DC-092A-45F8-D7C8-CD679F0C2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93464" y="3035493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6C1020-7FA6-D46E-84D5-35F2894F70C3}"/>
              </a:ext>
            </a:extLst>
          </p:cNvPr>
          <p:cNvSpPr txBox="1"/>
          <p:nvPr/>
        </p:nvSpPr>
        <p:spPr>
          <a:xfrm>
            <a:off x="9220489" y="1280744"/>
            <a:ext cx="2233094" cy="17254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Gr</a:t>
            </a: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ŵ</a:t>
            </a: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 C 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Hyfforddiant Diogelu</a:t>
            </a:r>
            <a:b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lang="cy-GB" b="1" noProof="0" dirty="0"/>
              <a:t>Tachwedd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2025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B78D56E9-5781-F6AC-D9C3-B71DDA4BB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5533188" y="3727468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0867157D-762D-E02C-E42C-4D768C975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10100520" y="3004230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1E41E11-1F7A-D9B2-A61F-507594444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21288" y="3061643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830FFCD-AEE4-312F-AFE5-67438B043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53841" y="3061643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0FDAD235-06FC-0E64-A802-DDED396CC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2430126" y="3687248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E31ADF0D-5734-6852-7F98-1658D164C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895352" y="3758696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078BA3F-0732-6739-C131-2A926FD11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429000"/>
            <a:ext cx="12191999" cy="306847"/>
            <a:chOff x="1" y="3429000"/>
            <a:chExt cx="11767634" cy="30684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E3BE435-FCEC-1CF6-E16E-C5C748B61597}"/>
                </a:ext>
              </a:extLst>
            </p:cNvPr>
            <p:cNvSpPr/>
            <p:nvPr/>
          </p:nvSpPr>
          <p:spPr>
            <a:xfrm>
              <a:off x="1" y="3429000"/>
              <a:ext cx="11263280" cy="306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71454674-D7FB-FFCE-D18A-94C4E771F04B}"/>
                </a:ext>
              </a:extLst>
            </p:cNvPr>
            <p:cNvSpPr/>
            <p:nvPr/>
          </p:nvSpPr>
          <p:spPr>
            <a:xfrm rot="5400000">
              <a:off x="11362035" y="3330248"/>
              <a:ext cx="306845" cy="5043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D6745D3F-711F-0ADD-FB7A-E6DEE6C33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20489" y="1097906"/>
            <a:ext cx="2233094" cy="1990307"/>
          </a:xfrm>
          <a:prstGeom prst="ellips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64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" grpId="0"/>
      <p:bldP spid="6" grpId="0"/>
      <p:bldP spid="23" grpId="0"/>
      <p:bldP spid="24" grpId="0"/>
      <p:bldP spid="25" grpId="0" animBg="1"/>
      <p:bldP spid="27" grpId="0"/>
      <p:bldP spid="11" grpId="0" animBg="1"/>
      <p:bldP spid="18" grpId="0" animBg="1"/>
      <p:bldP spid="2" grpId="0" animBg="1"/>
      <p:bldP spid="32" grpId="0" animBg="1"/>
      <p:bldP spid="3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F8712-CE64-7991-903E-5F190E26E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3455B-C6D8-B474-B1A0-476DE7AB65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lang="cy-GB" sz="4800" spc="0" dirty="0">
                <a:solidFill>
                  <a:schemeClr val="bg1"/>
                </a:solidFill>
                <a:ea typeface="+mn-ea"/>
                <a:cs typeface="+mn-cs"/>
              </a:rPr>
              <a:t>A</a:t>
            </a:r>
            <a:r>
              <a:rPr kumimoji="0" lang="cy-GB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tebwch</a:t>
            </a: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</a:t>
            </a:r>
            <a:b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lang="cy-GB" sz="4800" b="1" spc="0" noProof="0" dirty="0">
                <a:solidFill>
                  <a:schemeClr val="accent1"/>
                </a:solidFill>
                <a:ea typeface="+mn-ea"/>
                <a:cs typeface="+mn-cs"/>
              </a:rPr>
              <a:t>gwestiynau</a:t>
            </a:r>
            <a:r>
              <a:rPr kumimoji="0" lang="cy-GB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 1 i 4 </a:t>
            </a:r>
            <a:b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</a:b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yn eich llyfr gwaith.</a:t>
            </a:r>
          </a:p>
        </p:txBody>
      </p:sp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6C7A96DE-8205-5084-C068-3342F2C96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47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62653-2655-7F4C-45BC-56C41A32B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176081" cy="5321805"/>
          </a:xfrm>
        </p:spPr>
        <p:txBody>
          <a:bodyPr/>
          <a:lstStyle/>
          <a:p>
            <a:r>
              <a:rPr lang="cy-GB" sz="4000" noProof="0" dirty="0">
                <a:solidFill>
                  <a:schemeClr val="tx1"/>
                </a:solidFill>
              </a:rPr>
              <a:t>Ymarfer Diogelu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D604F-523A-4ADC-A09C-33C67CEB6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5868" y="758950"/>
            <a:ext cx="8283213" cy="5330951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cy-GB" sz="2500" noProof="0" dirty="0">
                <a:latin typeface="+mn-lt"/>
              </a:rPr>
              <a:t>Roedd Gweithdrefnau Diogelu Cymru yn </a:t>
            </a:r>
            <a:r>
              <a:rPr lang="cy-GB" sz="2500" b="1" noProof="0" dirty="0">
                <a:latin typeface="+mn-lt"/>
              </a:rPr>
              <a:t>newid arwyddocaol </a:t>
            </a:r>
            <a:r>
              <a:rPr lang="cy-GB" sz="2500" noProof="0" dirty="0">
                <a:latin typeface="+mn-lt"/>
              </a:rPr>
              <a:t>i ymarfer diogelu:</a:t>
            </a:r>
          </a:p>
          <a:p>
            <a:pPr>
              <a:spcAft>
                <a:spcPts val="600"/>
              </a:spcAft>
            </a:pPr>
            <a:r>
              <a:rPr lang="cy-GB" sz="2500" noProof="0" dirty="0">
                <a:latin typeface="+mn-lt"/>
              </a:rPr>
              <a:t>o ddull sy’n cael ei ysgogi gan broses i ddull sy’n canolbwyntio ar wella </a:t>
            </a:r>
            <a:r>
              <a:rPr lang="cy-GB" sz="2500" b="1" noProof="0" dirty="0">
                <a:latin typeface="+mn-lt"/>
              </a:rPr>
              <a:t>profiadau a chanlyniadau </a:t>
            </a:r>
            <a:r>
              <a:rPr lang="cy-GB" sz="2500" noProof="0" dirty="0">
                <a:latin typeface="+mn-lt"/>
              </a:rPr>
              <a:t>pobl</a:t>
            </a:r>
            <a:endParaRPr lang="cy-GB" sz="2500" b="1" noProof="0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cy-GB" sz="2500" noProof="0" dirty="0">
                <a:latin typeface="+mn-lt"/>
              </a:rPr>
              <a:t>o weithdrefnau rhagnodol i bwyslais cryf ar ddefnyddio </a:t>
            </a:r>
            <a:r>
              <a:rPr lang="cy-GB" sz="2500" b="1" noProof="0" dirty="0">
                <a:latin typeface="+mn-lt"/>
              </a:rPr>
              <a:t>barn broffesiynol</a:t>
            </a:r>
          </a:p>
          <a:p>
            <a:pPr>
              <a:spcAft>
                <a:spcPts val="600"/>
              </a:spcAft>
            </a:pPr>
            <a:r>
              <a:rPr lang="cy-GB" sz="2500" noProof="0" dirty="0">
                <a:latin typeface="+mn-lt"/>
              </a:rPr>
              <a:t>o fynd i’r afael â phryderon arwynebol i ddefnyddio </a:t>
            </a:r>
            <a:r>
              <a:rPr lang="cy-GB" sz="2500" b="1" noProof="0" dirty="0">
                <a:latin typeface="+mn-lt"/>
              </a:rPr>
              <a:t>chwilfrydedd proffesiynol </a:t>
            </a:r>
            <a:r>
              <a:rPr lang="cy-GB" sz="2500" noProof="0" dirty="0">
                <a:latin typeface="+mn-lt"/>
              </a:rPr>
              <a:t>i geisio canfod </a:t>
            </a:r>
            <a:r>
              <a:rPr lang="cy-GB" sz="2500" b="1" noProof="0" dirty="0">
                <a:latin typeface="+mn-lt"/>
                <a:cs typeface="Arial" panose="020B0604020202020204" pitchFamily="34" charset="0"/>
              </a:rPr>
              <a:t>gwraidd y broblem</a:t>
            </a:r>
            <a:r>
              <a:rPr lang="cy-GB" sz="2500" noProof="0" dirty="0">
                <a:latin typeface="+mn-lt"/>
                <a:cs typeface="Arial" panose="020B0604020202020204" pitchFamily="34" charset="0"/>
              </a:rPr>
              <a:t>, </a:t>
            </a:r>
            <a:r>
              <a:rPr lang="cy-GB" sz="2500" b="1" noProof="0" dirty="0">
                <a:latin typeface="+mn-lt"/>
                <a:cs typeface="Arial" panose="020B0604020202020204" pitchFamily="34" charset="0"/>
              </a:rPr>
              <a:t>patrymau</a:t>
            </a:r>
            <a:r>
              <a:rPr lang="cy-GB" sz="2500" noProof="0" dirty="0">
                <a:latin typeface="+mn-lt"/>
                <a:cs typeface="Arial" panose="020B0604020202020204" pitchFamily="34" charset="0"/>
              </a:rPr>
              <a:t> ymddygiad, ac effaith </a:t>
            </a:r>
            <a:r>
              <a:rPr lang="cy-GB" sz="2500" b="1" noProof="0" dirty="0">
                <a:latin typeface="+mn-lt"/>
                <a:cs typeface="Arial" panose="020B0604020202020204" pitchFamily="34" charset="0"/>
              </a:rPr>
              <a:t>ystyrlon</a:t>
            </a:r>
            <a:endParaRPr lang="cy-GB" sz="2500" b="1" noProof="0" dirty="0">
              <a:latin typeface="+mn-lt"/>
            </a:endParaRPr>
          </a:p>
          <a:p>
            <a:pPr>
              <a:spcAft>
                <a:spcPts val="600"/>
              </a:spcAft>
              <a:buClrTx/>
              <a:defRPr/>
            </a:pPr>
            <a:r>
              <a:rPr lang="cy-GB" sz="2500" noProof="0" dirty="0">
                <a:latin typeface="+mn-lt"/>
              </a:rPr>
              <a:t>o ganolbwyntio ar wasanaethau (lle y gwelwyd pobl fel ‘gwrthrychau pryder’ ac yr oedd diogelu’n broses a oedd yn cael ei gwneud ‘iddynt’) i </a:t>
            </a:r>
            <a:r>
              <a:rPr lang="cy-GB" sz="2500" b="1" noProof="0" dirty="0">
                <a:latin typeface="+mn-lt"/>
              </a:rPr>
              <a:t>ganolbwyntio ar yr unigolyn</a:t>
            </a:r>
            <a:r>
              <a:rPr lang="cy-GB" sz="2500" noProof="0" dirty="0">
                <a:latin typeface="+mn-lt"/>
              </a:rPr>
              <a:t> (gweld unigolyn unigryw a chynllunio </a:t>
            </a:r>
            <a:r>
              <a:rPr lang="cy-GB" sz="2500" u="sng" noProof="0" dirty="0">
                <a:latin typeface="+mn-lt"/>
              </a:rPr>
              <a:t>gydag</a:t>
            </a:r>
            <a:r>
              <a:rPr lang="cy-GB" sz="2500" noProof="0" dirty="0">
                <a:latin typeface="+mn-lt"/>
              </a:rPr>
              <a:t> ef).</a:t>
            </a:r>
            <a:endParaRPr lang="cy-GB" sz="2500" b="1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762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2EDCB-1B85-3727-2EB2-FC37E0EAB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83B22-93A1-66DC-3F7A-C51D5AC06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206973" cy="5321805"/>
          </a:xfrm>
        </p:spPr>
        <p:txBody>
          <a:bodyPr/>
          <a:lstStyle/>
          <a:p>
            <a:r>
              <a:rPr lang="cy-GB" noProof="0" dirty="0"/>
              <a:t>Diogelu sy’n canolbwyntio ar y plentyn/yr unigolyn</a:t>
            </a:r>
          </a:p>
        </p:txBody>
      </p:sp>
      <p:pic>
        <p:nvPicPr>
          <p:cNvPr id="5" name="Content Placeholder 4" descr="Women and child sitting on stoop">
            <a:extLst>
              <a:ext uri="{FF2B5EF4-FFF2-40B4-BE49-F238E27FC236}">
                <a16:creationId xmlns:a16="http://schemas.microsoft.com/office/drawing/2014/main" id="{6B2CD974-FE20-0DEE-B7E7-C0905FC06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t="12554" r="9195" b="467"/>
          <a:stretch>
            <a:fillRect/>
          </a:stretch>
        </p:blipFill>
        <p:spPr>
          <a:xfrm>
            <a:off x="3724102" y="768096"/>
            <a:ext cx="8064244" cy="5321805"/>
          </a:xfrm>
        </p:spPr>
      </p:pic>
    </p:spTree>
    <p:extLst>
      <p:ext uri="{BB962C8B-B14F-4D97-AF65-F5344CB8AC3E}">
        <p14:creationId xmlns:p14="http://schemas.microsoft.com/office/powerpoint/2010/main" val="3856105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5CD86-2E32-2DAF-5762-57C917E17D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y-GB" noProof="0" dirty="0"/>
              <a:t>Diogelu sy’n canolbwyntio ar y plentyn /yr unigolyn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845A0-F76A-5069-300A-03ECB3239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sz="3600" noProof="0" dirty="0"/>
              <a:t>Mae defnyddio dull sy’n canolbwyntio ar y plentyn/yr unigolyn yn </a:t>
            </a:r>
            <a:r>
              <a:rPr lang="cy-GB" sz="3600" b="1" noProof="0" dirty="0"/>
              <a:t>egwyddor allweddol </a:t>
            </a:r>
            <a:r>
              <a:rPr lang="cy-GB" sz="3600" noProof="0" dirty="0"/>
              <a:t>sy’n sail i ymarfer diogelu yng Nghymru.</a:t>
            </a:r>
          </a:p>
          <a:p>
            <a:pPr marL="0" indent="0">
              <a:buNone/>
            </a:pPr>
            <a:r>
              <a:rPr lang="cy-GB" sz="3600" noProof="0" dirty="0"/>
              <a:t>Mae’n ein galluogi i ddilyn yr egwyddorion diogelu ar yr un pryd â chynnal hawliau pobl.</a:t>
            </a:r>
          </a:p>
          <a:p>
            <a:pPr marL="0" indent="0">
              <a:buNone/>
            </a:pPr>
            <a:r>
              <a:rPr lang="cy-GB" sz="3600" b="1" noProof="0" dirty="0">
                <a:latin typeface="+mn-lt"/>
              </a:rPr>
              <a:t>Rhan o’ch rôl fel ymarferydd Gr</a:t>
            </a:r>
            <a:r>
              <a:rPr lang="cy-GB" sz="3600" b="1" noProof="0" dirty="0">
                <a:latin typeface="+mn-lt"/>
                <a:cs typeface="Calibri" panose="020F0502020204030204" pitchFamily="34" charset="0"/>
              </a:rPr>
              <a:t>ŵp C</a:t>
            </a:r>
            <a:r>
              <a:rPr lang="cy-GB" sz="3600" b="1" noProof="0" dirty="0">
                <a:latin typeface="+mn-lt"/>
              </a:rPr>
              <a:t> </a:t>
            </a:r>
            <a:r>
              <a:rPr lang="cy-GB" sz="3600" noProof="0" dirty="0">
                <a:latin typeface="+mn-lt"/>
              </a:rPr>
              <a:t>yw sicrhau bod yr </a:t>
            </a:r>
            <a:r>
              <a:rPr lang="cy-GB" sz="3600" b="1" noProof="0" dirty="0">
                <a:latin typeface="+mn-lt"/>
              </a:rPr>
              <a:t>holl</a:t>
            </a:r>
            <a:r>
              <a:rPr lang="cy-GB" sz="3600" noProof="0" dirty="0">
                <a:latin typeface="+mn-lt"/>
              </a:rPr>
              <a:t> staff a gwirfoddolwyr yn </a:t>
            </a:r>
            <a:r>
              <a:rPr lang="cy-GB" sz="3600" b="1" noProof="0" dirty="0">
                <a:latin typeface="+mn-lt"/>
              </a:rPr>
              <a:t>canolbwyntio ar y plentyn/yr oedolyn sydd mewn perygl</a:t>
            </a:r>
            <a:r>
              <a:rPr lang="cy-GB" sz="3600" noProof="0" dirty="0">
                <a:latin typeface="+mn-lt"/>
              </a:rPr>
              <a:t>, ni waeth pa anghenion neu faterion eraill a ddaw i’r amlwg, trwy…</a:t>
            </a:r>
          </a:p>
        </p:txBody>
      </p:sp>
    </p:spTree>
    <p:extLst>
      <p:ext uri="{BB962C8B-B14F-4D97-AF65-F5344CB8AC3E}">
        <p14:creationId xmlns:p14="http://schemas.microsoft.com/office/powerpoint/2010/main" val="629320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17F71B-C588-7A45-D4A6-9DE32642A6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y-GB" noProof="0" dirty="0"/>
              <a:t>Diogelu sy’n canolbwyntio ar y plentyn/yr unigolyn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11CE8F-AB0F-EB55-7F60-48CA2D5F3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sz="3200" b="1" noProof="0" dirty="0"/>
              <a:t>Cymryd camau pendant i geisio </a:t>
            </a:r>
            <a:r>
              <a:rPr lang="cy-GB" sz="3200" noProof="0" dirty="0"/>
              <a:t>eu safbwyntiau, eu dymuniadau a’u teimladau a </a:t>
            </a:r>
            <a:r>
              <a:rPr lang="cy-GB" sz="3200" b="1" noProof="0" dirty="0"/>
              <a:t>gweithio gyda’r</a:t>
            </a:r>
            <a:r>
              <a:rPr lang="cy-GB" sz="3200" noProof="0" dirty="0"/>
              <a:t> plentyn/yr oedolyn sydd mewn perygl i ganfod y ffordd orau o fodloni ei anghenion</a:t>
            </a:r>
          </a:p>
          <a:p>
            <a:r>
              <a:rPr lang="cy-GB" sz="3200" b="1" noProof="0" dirty="0"/>
              <a:t>Sicrhau bod eu llais yn cael ei glywed </a:t>
            </a:r>
            <a:r>
              <a:rPr lang="cy-GB" sz="3200" noProof="0" dirty="0"/>
              <a:t>wrth weithio gyda nhw, eu teulu/gofalwyr ac ymarferwyr eraill</a:t>
            </a:r>
          </a:p>
          <a:p>
            <a:r>
              <a:rPr lang="cy-GB" sz="3200" b="1" noProof="0" dirty="0"/>
              <a:t>Hyrwyddo a pharchu </a:t>
            </a:r>
            <a:r>
              <a:rPr lang="cy-GB" sz="3200" noProof="0" dirty="0"/>
              <a:t>eu hurddas, eu nodweddion, eu diwylliant, a’u credoau</a:t>
            </a:r>
          </a:p>
          <a:p>
            <a:r>
              <a:rPr lang="cy-GB" sz="3200" noProof="0" dirty="0"/>
              <a:t>Eu</a:t>
            </a:r>
            <a:r>
              <a:rPr lang="cy-GB" sz="3200" b="1" noProof="0" dirty="0"/>
              <a:t> galluogi </a:t>
            </a:r>
            <a:r>
              <a:rPr lang="cy-GB" sz="3200" noProof="0" dirty="0"/>
              <a:t>i ymwneud gymaint â phosibl â gwneud penderfyniadau a’u </a:t>
            </a:r>
            <a:r>
              <a:rPr lang="cy-GB" sz="3200" b="1" noProof="0" dirty="0"/>
              <a:t>grymuso</a:t>
            </a:r>
            <a:r>
              <a:rPr lang="cy-GB" sz="3200" noProof="0" dirty="0"/>
              <a:t> i fynegi pryderon</a:t>
            </a:r>
          </a:p>
          <a:p>
            <a:r>
              <a:rPr lang="cy-GB" sz="3200" b="1" noProof="0" dirty="0"/>
              <a:t>Blaenoriaethu</a:t>
            </a:r>
            <a:r>
              <a:rPr lang="cy-GB" sz="3200" noProof="0" dirty="0"/>
              <a:t> eu pennaf les a’u hawliau.</a:t>
            </a:r>
          </a:p>
        </p:txBody>
      </p:sp>
    </p:spTree>
    <p:extLst>
      <p:ext uri="{BB962C8B-B14F-4D97-AF65-F5344CB8AC3E}">
        <p14:creationId xmlns:p14="http://schemas.microsoft.com/office/powerpoint/2010/main" val="67061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50A0E-8FC6-5E8F-B543-E170A1688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D8209-FEFB-6D4B-62BF-0E06D0B1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>
                <a:latin typeface="+mn-lt"/>
              </a:rPr>
              <a:t>Cwrs Gr</a:t>
            </a:r>
            <a:r>
              <a:rPr lang="cy-GB" noProof="0" dirty="0">
                <a:latin typeface="+mn-lt"/>
                <a:cs typeface="Calibri" panose="020F0502020204030204" pitchFamily="34" charset="0"/>
              </a:rPr>
              <a:t>ŵp C diogelu</a:t>
            </a:r>
            <a:endParaRPr lang="cy-GB" noProof="0" dirty="0">
              <a:latin typeface="+mn-lt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EE1D9D5-D74E-7BCC-2E0D-B703D864F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80522" cy="533095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y-GB" sz="3400" noProof="0" dirty="0">
                <a:latin typeface="+mn-lt"/>
              </a:rPr>
              <a:t>Mae’r sesiwn hon yn </a:t>
            </a:r>
            <a:r>
              <a:rPr lang="cy-GB" sz="3400" b="1" noProof="0" dirty="0">
                <a:latin typeface="+mn-lt"/>
              </a:rPr>
              <a:t>un rhan</a:t>
            </a:r>
            <a:r>
              <a:rPr lang="cy-GB" sz="3400" noProof="0" dirty="0">
                <a:latin typeface="+mn-lt"/>
              </a:rPr>
              <a:t> o ofyniad hyfforddiant Gr</a:t>
            </a:r>
            <a:r>
              <a:rPr lang="cy-GB" sz="3400" noProof="0" dirty="0">
                <a:latin typeface="+mn-lt"/>
                <a:cs typeface="Calibri" panose="020F0502020204030204" pitchFamily="34" charset="0"/>
              </a:rPr>
              <a:t>ŵp C</a:t>
            </a:r>
            <a:r>
              <a:rPr lang="cy-GB" sz="3400" noProof="0" dirty="0">
                <a:latin typeface="+mn-lt"/>
              </a:rPr>
              <a:t>. </a:t>
            </a:r>
          </a:p>
          <a:p>
            <a:pPr marL="0" indent="0">
              <a:buNone/>
            </a:pPr>
            <a:r>
              <a:rPr lang="cy-GB" sz="3400" noProof="0" dirty="0">
                <a:latin typeface="+mn-lt"/>
              </a:rPr>
              <a:t>Ei nod yw:</a:t>
            </a:r>
          </a:p>
          <a:p>
            <a:r>
              <a:rPr lang="cy-GB" sz="3400" b="1" noProof="0" dirty="0">
                <a:latin typeface="+mn-lt"/>
              </a:rPr>
              <a:t>gloywi’r</a:t>
            </a:r>
            <a:r>
              <a:rPr lang="cy-GB" sz="3400" noProof="0" dirty="0">
                <a:latin typeface="+mn-lt"/>
              </a:rPr>
              <a:t> elfennau allweddol yr ymdriniwyd â nhw yn yr hyfforddiant Gr</a:t>
            </a:r>
            <a:r>
              <a:rPr lang="cy-GB" sz="3400" noProof="0" dirty="0">
                <a:latin typeface="+mn-lt"/>
                <a:cs typeface="Calibri" panose="020F0502020204030204" pitchFamily="34" charset="0"/>
              </a:rPr>
              <a:t>ŵp B</a:t>
            </a:r>
            <a:endParaRPr lang="cy-GB" sz="3400" noProof="0" dirty="0">
              <a:latin typeface="+mn-lt"/>
            </a:endParaRPr>
          </a:p>
          <a:p>
            <a:r>
              <a:rPr lang="cy-GB" sz="3400" noProof="0" dirty="0">
                <a:latin typeface="+mn-lt"/>
              </a:rPr>
              <a:t>cynnig </a:t>
            </a:r>
            <a:r>
              <a:rPr lang="cy-GB" sz="3400" b="1" noProof="0" dirty="0">
                <a:latin typeface="+mn-lt"/>
              </a:rPr>
              <a:t>cymorth</a:t>
            </a:r>
            <a:r>
              <a:rPr lang="cy-GB" sz="3400" noProof="0" dirty="0">
                <a:latin typeface="+mn-lt"/>
              </a:rPr>
              <a:t> ar gyfer cwblhau’r llyfr gwaith cyn y cwrs.</a:t>
            </a:r>
          </a:p>
        </p:txBody>
      </p:sp>
    </p:spTree>
    <p:extLst>
      <p:ext uri="{BB962C8B-B14F-4D97-AF65-F5344CB8AC3E}">
        <p14:creationId xmlns:p14="http://schemas.microsoft.com/office/powerpoint/2010/main" val="4269567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3CAB1-66B7-0B9A-28DB-8DC8A481D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3E75-92DB-9526-68A1-2019D5833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2" y="750770"/>
            <a:ext cx="10618597" cy="5361272"/>
          </a:xfrm>
        </p:spPr>
        <p:txBody>
          <a:bodyPr anchor="t"/>
          <a:lstStyle/>
          <a:p>
            <a:pPr marL="0" indent="0">
              <a:spcAft>
                <a:spcPts val="600"/>
              </a:spcAft>
              <a:buNone/>
            </a:pPr>
            <a:r>
              <a:rPr lang="cy-GB" sz="2600" noProof="0" dirty="0"/>
              <a:t>Pryd bynnag y bydd </a:t>
            </a:r>
            <a:r>
              <a:rPr lang="cy-GB" sz="2600" b="1" noProof="0" dirty="0"/>
              <a:t>pryderon diogelu</a:t>
            </a:r>
            <a:r>
              <a:rPr lang="cy-GB" sz="2600" noProof="0" dirty="0"/>
              <a:t>, mae’n </a:t>
            </a:r>
            <a:r>
              <a:rPr lang="cy-GB" sz="2600" b="1" noProof="0" dirty="0"/>
              <a:t>arfer gorau </a:t>
            </a:r>
            <a:r>
              <a:rPr lang="cy-GB" sz="2600" noProof="0" dirty="0"/>
              <a:t>defnyddio dull sy’n canolbwyntio ar y plentyn/yr unigolyn i </a:t>
            </a:r>
            <a:r>
              <a:rPr lang="cy-GB" sz="2600" b="1" noProof="0" dirty="0"/>
              <a:t>ymgysylltu â’r </a:t>
            </a:r>
            <a:r>
              <a:rPr lang="cy-GB" sz="2600" noProof="0" dirty="0"/>
              <a:t>plentyn neu’r oedolyn sydd mewn perygl, sy’n golygu:</a:t>
            </a:r>
          </a:p>
          <a:p>
            <a:pPr>
              <a:spcAft>
                <a:spcPts val="600"/>
              </a:spcAft>
            </a:pPr>
            <a:r>
              <a:rPr lang="cy-GB" sz="2600" noProof="0" dirty="0"/>
              <a:t>gwneud beth fydd yn </a:t>
            </a:r>
            <a:r>
              <a:rPr lang="cy-GB" sz="2600" b="1" noProof="0" dirty="0"/>
              <a:t>fwyaf buddiol </a:t>
            </a:r>
            <a:r>
              <a:rPr lang="cy-GB" sz="2600" noProof="0" dirty="0"/>
              <a:t>i’r unigolyn ar yr un pryd â gwrando ar ei safbwyntiau gymaint â phosibl – nid dim ond beth sydd hawsaf neu’n fwyaf cyfleus </a:t>
            </a:r>
          </a:p>
          <a:p>
            <a:pPr>
              <a:spcAft>
                <a:spcPts val="600"/>
              </a:spcAft>
            </a:pPr>
            <a:r>
              <a:rPr lang="cy-GB" sz="2600" b="1" noProof="0" dirty="0"/>
              <a:t>mwy nag amddiffyn yn unig</a:t>
            </a:r>
            <a:r>
              <a:rPr lang="cy-GB" sz="2600" noProof="0" dirty="0"/>
              <a:t> – mae’n cynnwys eu llesiant emosiynol, eu hurddas, eu perthnasoedd, eu hymreolaeth, a’u hawliau</a:t>
            </a:r>
          </a:p>
          <a:p>
            <a:pPr>
              <a:spcAft>
                <a:spcPts val="600"/>
              </a:spcAft>
            </a:pPr>
            <a:r>
              <a:rPr lang="cy-GB" sz="2600" b="1" noProof="0" dirty="0"/>
              <a:t>ystyriaethau ychwanegol </a:t>
            </a:r>
            <a:r>
              <a:rPr lang="cy-GB" sz="2600" noProof="0" dirty="0"/>
              <a:t>o dan y Ddeddf Galluedd Meddyliol ar gyfer gweithwyr cymdeithasol a rhai ymarferwyr iechyd.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y-GB" sz="2600" noProof="0" dirty="0"/>
              <a:t>Mae </a:t>
            </a:r>
            <a:r>
              <a:rPr lang="cy-GB" sz="2600" b="1" noProof="0" dirty="0"/>
              <a:t>angen</a:t>
            </a:r>
            <a:r>
              <a:rPr lang="cy-GB" sz="2600" noProof="0" dirty="0"/>
              <a:t> i ddulliau sy’n canolbwyntio ar y plentyn/yr unigolyn o weithio gyda risg </a:t>
            </a:r>
            <a:r>
              <a:rPr lang="cy-GB" sz="2600" b="1" noProof="0" dirty="0"/>
              <a:t>ystyried</a:t>
            </a:r>
            <a:r>
              <a:rPr lang="cy-GB" sz="2600" noProof="0" dirty="0"/>
              <a:t> yr amgylchiadau unigryw, </a:t>
            </a:r>
            <a:r>
              <a:rPr lang="cy-GB" sz="2600" b="1" noProof="0" dirty="0"/>
              <a:t>barn broffesiynol </a:t>
            </a:r>
            <a:r>
              <a:rPr lang="cy-GB" sz="2600" noProof="0" dirty="0"/>
              <a:t>ar sail achosion unigol, </a:t>
            </a:r>
            <a:r>
              <a:rPr lang="cy-GB" sz="2600" b="1" noProof="0" dirty="0"/>
              <a:t>dogfennaeth</a:t>
            </a:r>
            <a:r>
              <a:rPr lang="cy-GB" sz="2600" noProof="0" dirty="0"/>
              <a:t> dryloyw, ac yn aml </a:t>
            </a:r>
            <a:r>
              <a:rPr lang="cy-GB" sz="2600" b="1" noProof="0" dirty="0"/>
              <a:t>cydweithio </a:t>
            </a:r>
            <a:r>
              <a:rPr lang="cy-GB" sz="2600" b="1" noProof="0" dirty="0" err="1"/>
              <a:t>amlasiantaethol</a:t>
            </a:r>
            <a:r>
              <a:rPr lang="cy-GB" sz="2600" noProof="0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80A8E6-88B2-8192-F198-C4BAE7F4FB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y-GB" noProof="0" dirty="0"/>
              <a:t>Diogelu sy’n canolbwyntio ar y plentyn/yr unigolyn</a:t>
            </a:r>
          </a:p>
        </p:txBody>
      </p:sp>
    </p:spTree>
    <p:extLst>
      <p:ext uri="{BB962C8B-B14F-4D97-AF65-F5344CB8AC3E}">
        <p14:creationId xmlns:p14="http://schemas.microsoft.com/office/powerpoint/2010/main" val="220950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2FF0F3-2260-D3F8-85D2-1DD9D5C0681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65402" y="297099"/>
            <a:ext cx="10873678" cy="201593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Sicrhau hawliau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Rhan o’ch rôl fel ymarferydd Gr</a:t>
            </a:r>
            <a:r>
              <a:rPr kumimoji="0" lang="cy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ŵp C</a:t>
            </a:r>
            <a:r>
              <a:rPr kumimoji="0" lang="cy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cy-GB" sz="3000" spc="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yw sicrhau bod yr </a:t>
            </a:r>
            <a:r>
              <a:rPr lang="cy-GB" sz="3000" b="1" spc="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ho</a:t>
            </a:r>
            <a:r>
              <a:rPr kumimoji="0" lang="cy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ll</a:t>
            </a:r>
            <a:r>
              <a:rPr kumimoji="0" lang="cy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staff a gwirfoddolwyr yn</a:t>
            </a:r>
            <a:r>
              <a:rPr kumimoji="0" lang="cy-GB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cy-GB" sz="3000" b="1" spc="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cefnogi hawliau pobl</a:t>
            </a:r>
            <a:r>
              <a:rPr kumimoji="0" lang="cy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cy-GB" sz="3000" spc="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pan fydd pryder diogelu, gan gynnwys</a:t>
            </a:r>
            <a:r>
              <a:rPr kumimoji="0" lang="cy-GB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D5914-3480-A43C-50EB-26C0FE4EB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2" y="2445089"/>
            <a:ext cx="10873677" cy="3674226"/>
          </a:xfrm>
        </p:spPr>
        <p:txBody>
          <a:bodyPr anchor="t"/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cy-GB" sz="2800" b="1" noProof="0" dirty="0"/>
              <a:t>Hawliau plant a phobl ifanc sydd mewn perygl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800" noProof="0" dirty="0"/>
              <a:t>Yr hawl i gael eu hamddiffyn rhag niwed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800" noProof="0" dirty="0"/>
              <a:t>Yr hawl i gael eu clywed a chymryd rhan 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800" noProof="0" dirty="0"/>
              <a:t>Yr hawl i eiriolaeth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800" noProof="0" dirty="0"/>
              <a:t>Yr hawl i gael gwybodaeth a’u hysbysu, mewn ffordd maen nhw’n ei deall, am brosesau diogelu a phenderfyniadau sy’n effeithio arnynt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800" noProof="0" dirty="0"/>
              <a:t>Yr hawl i breifatrwydd a chyfrinachedd ac i’w gwybodaeth bersonol gael ei thrin mewn modd sensitif.</a:t>
            </a:r>
          </a:p>
        </p:txBody>
      </p:sp>
    </p:spTree>
    <p:extLst>
      <p:ext uri="{BB962C8B-B14F-4D97-AF65-F5344CB8AC3E}">
        <p14:creationId xmlns:p14="http://schemas.microsoft.com/office/powerpoint/2010/main" val="321697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58700-7543-FDD2-279A-616307007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575D2-7513-FF6A-2E72-43D5B32345F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65402" y="297099"/>
            <a:ext cx="10873678" cy="20621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cy-GB" sz="4400" b="1" spc="0" noProof="0" dirty="0">
                <a:solidFill>
                  <a:schemeClr val="accent1"/>
                </a:solidFill>
              </a:rPr>
              <a:t>Sicrhau hawliau</a:t>
            </a:r>
            <a:br>
              <a:rPr lang="cy-GB" sz="6000" b="1" spc="0" noProof="0" dirty="0">
                <a:solidFill>
                  <a:schemeClr val="accent1"/>
                </a:solidFill>
              </a:rPr>
            </a:br>
            <a:r>
              <a:rPr lang="cy-GB" sz="2800" b="1" spc="0" noProof="0" dirty="0">
                <a:solidFill>
                  <a:schemeClr val="bg1"/>
                </a:solidFill>
                <a:latin typeface="+mn-lt"/>
              </a:rPr>
              <a:t>Rhan o’ch rôl fel ymarferydd Gr</a:t>
            </a:r>
            <a:r>
              <a:rPr lang="cy-GB" sz="2800" b="1" spc="0" noProof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ŵp C</a:t>
            </a:r>
            <a:r>
              <a:rPr lang="cy-GB" sz="2800" b="1" spc="0" noProof="0" dirty="0">
                <a:solidFill>
                  <a:schemeClr val="bg1"/>
                </a:solidFill>
                <a:latin typeface="+mn-lt"/>
              </a:rPr>
              <a:t> </a:t>
            </a:r>
            <a:r>
              <a:rPr lang="cy-GB" sz="2800" spc="0" noProof="0" dirty="0">
                <a:solidFill>
                  <a:schemeClr val="bg1"/>
                </a:solidFill>
                <a:latin typeface="+mn-lt"/>
              </a:rPr>
              <a:t>yw sicrhau bod yr </a:t>
            </a:r>
            <a:r>
              <a:rPr lang="cy-GB" sz="2800" b="1" spc="0" noProof="0" dirty="0">
                <a:solidFill>
                  <a:schemeClr val="bg1"/>
                </a:solidFill>
                <a:latin typeface="+mn-lt"/>
              </a:rPr>
              <a:t>holl</a:t>
            </a:r>
            <a:r>
              <a:rPr lang="cy-GB" sz="2800" spc="0" noProof="0" dirty="0">
                <a:solidFill>
                  <a:schemeClr val="bg1"/>
                </a:solidFill>
                <a:latin typeface="+mn-lt"/>
              </a:rPr>
              <a:t> staff a gwirfoddolwyr yn</a:t>
            </a:r>
            <a:r>
              <a:rPr lang="cy-GB" sz="2800" b="1" spc="0" noProof="0" dirty="0">
                <a:solidFill>
                  <a:schemeClr val="bg1"/>
                </a:solidFill>
                <a:latin typeface="+mn-lt"/>
              </a:rPr>
              <a:t> cefnogi hawliau pobl</a:t>
            </a:r>
            <a:r>
              <a:rPr lang="cy-GB" sz="2800" spc="0" noProof="0" dirty="0">
                <a:solidFill>
                  <a:schemeClr val="bg1"/>
                </a:solidFill>
                <a:latin typeface="+mn-lt"/>
              </a:rPr>
              <a:t> pan fydd pryder diogelu, gan gynnwys</a:t>
            </a:r>
            <a:r>
              <a:rPr kumimoji="0" lang="cy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54942-736C-B04B-A150-9ACF7FA2E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2" y="2313034"/>
            <a:ext cx="10873677" cy="3938909"/>
          </a:xfrm>
        </p:spPr>
        <p:txBody>
          <a:bodyPr anchor="t"/>
          <a:lstStyle/>
          <a:p>
            <a:pPr marL="0" indent="0">
              <a:spcAft>
                <a:spcPts val="0"/>
              </a:spcAft>
              <a:buNone/>
            </a:pPr>
            <a:r>
              <a:rPr lang="cy-GB" sz="2600" b="1" noProof="0" dirty="0"/>
              <a:t>Hawliau oedolion sydd mewn perygl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600" noProof="0" dirty="0"/>
              <a:t>Yr hawl i gael eu hamddiffyn rhag camdriniaeth ac esgeulustod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600" noProof="0" dirty="0"/>
              <a:t>Yr hawl i’w llesiant corfforol, meddyliol, emosiynol, a chymdeithasol gael ei barchu yn ystod prosesau diogelu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600" noProof="0" dirty="0"/>
              <a:t>Yr hawl i eiriolaeth, cyfranogiad a chydsyniad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600" noProof="0" dirty="0"/>
              <a:t>Yr hawl i gael gwybodaeth, cymorth a gwybodaeth glir a hygyrch am bryderon diogelu, eu hawliau, a’r gweithdrefnau sy’n gysylltiedig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cy-GB" sz="2600" noProof="0" dirty="0"/>
              <a:t>Yr hawl i ryddid a bywyd teuluol (Erthygl 8 y Confensiwn Ewropeaidd ar Hawliau Dynol)</a:t>
            </a:r>
          </a:p>
          <a:p>
            <a:pPr>
              <a:spcAft>
                <a:spcPts val="600"/>
              </a:spcAft>
            </a:pPr>
            <a:endParaRPr lang="cy-GB" sz="2800" noProof="0" dirty="0"/>
          </a:p>
        </p:txBody>
      </p:sp>
    </p:spTree>
    <p:extLst>
      <p:ext uri="{BB962C8B-B14F-4D97-AF65-F5344CB8AC3E}">
        <p14:creationId xmlns:p14="http://schemas.microsoft.com/office/powerpoint/2010/main" val="367522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623F6-2792-3E16-9B0D-B661E814D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Llais trwy eiriolaeth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C09A6-A4FE-85C3-CAEE-71BEAB908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cy-GB" sz="3000" b="1" noProof="0" dirty="0"/>
              <a:t>Mae eiriolaeth yn chwarae rôl allweddol </a:t>
            </a:r>
            <a:r>
              <a:rPr lang="cy-GB" sz="3000" noProof="0" dirty="0"/>
              <a:t>wrth alluogi </a:t>
            </a:r>
            <a:r>
              <a:rPr lang="cy-GB" sz="3000" b="1" noProof="0" dirty="0"/>
              <a:t>llais </a:t>
            </a:r>
            <a:r>
              <a:rPr lang="cy-GB" sz="3000" noProof="0" dirty="0"/>
              <a:t>a sicrhau </a:t>
            </a:r>
            <a:r>
              <a:rPr lang="cy-GB" sz="3000" b="1" noProof="0" dirty="0"/>
              <a:t>hawliau </a:t>
            </a:r>
            <a:r>
              <a:rPr lang="cy-GB" sz="3000" noProof="0" dirty="0"/>
              <a:t>unigolion a allai gael trafferth cynrychioli eu hunain mewn prosesau diogelu.</a:t>
            </a:r>
          </a:p>
          <a:p>
            <a:pPr marL="0" indent="0">
              <a:buNone/>
            </a:pPr>
            <a:r>
              <a:rPr lang="cy-GB" sz="3000" noProof="0" dirty="0"/>
              <a:t>Mae eiriolaeth yn hyrwyddo cynrychiolaeth, yn sicrhau bod penderfyniadau’n adlewyrchu dymuniadau’r plentyn /yr oedolyn ac yn amddiffyn ei hawliau.</a:t>
            </a:r>
          </a:p>
          <a:p>
            <a:pPr marL="0" indent="0">
              <a:buNone/>
            </a:pPr>
            <a:r>
              <a:rPr lang="cy-GB" sz="3000" noProof="0" dirty="0"/>
              <a:t>Bydd angen ystyried </a:t>
            </a:r>
            <a:r>
              <a:rPr lang="cy-GB" sz="3000" b="1" noProof="0" dirty="0"/>
              <a:t>eiriolaeth </a:t>
            </a:r>
            <a:r>
              <a:rPr lang="cy-GB" sz="3000" noProof="0" dirty="0"/>
              <a:t>pryd bynnag y bydd ffactorau sy’n </a:t>
            </a:r>
            <a:r>
              <a:rPr lang="cy-GB" sz="3000" b="1" noProof="0" dirty="0"/>
              <a:t>rhwystro</a:t>
            </a:r>
            <a:r>
              <a:rPr lang="cy-GB" sz="3000" noProof="0" dirty="0"/>
              <a:t> gallu rhywun i </a:t>
            </a:r>
            <a:r>
              <a:rPr lang="cy-GB" sz="3000" b="1" noProof="0" dirty="0"/>
              <a:t>ymgysylltu a chyfranogi’n llawn</a:t>
            </a:r>
            <a:r>
              <a:rPr lang="cy-GB" sz="3000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1272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CB557-A56A-3458-5DEE-704C4AC94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934694-0A9E-19D8-2037-BCE2A9549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69200" y="0"/>
            <a:ext cx="46228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82F3E0-05EC-85B9-946B-4377C1B08E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y-GB" noProof="0" dirty="0"/>
              <a:t>Llais trwy eiriolaeth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9D6D7E-B5E4-D1DC-D8F1-F1B33EED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0"/>
            <a:ext cx="6503797" cy="6857999"/>
          </a:xfrm>
        </p:spPr>
        <p:txBody>
          <a:bodyPr anchor="ctr"/>
          <a:lstStyle/>
          <a:p>
            <a:pPr marL="0" indent="0">
              <a:spcAft>
                <a:spcPts val="600"/>
              </a:spcAft>
              <a:buNone/>
            </a:pPr>
            <a:r>
              <a:rPr lang="cy-GB" sz="2800" noProof="0" dirty="0"/>
              <a:t>Mae</a:t>
            </a:r>
            <a:r>
              <a:rPr lang="cy-GB" sz="2800" b="1" noProof="0" dirty="0"/>
              <a:t> rhwystrau posibl</a:t>
            </a:r>
            <a:r>
              <a:rPr lang="cy-GB" sz="2800" noProof="0" dirty="0"/>
              <a:t> rhag ymgysylltu a chyfranogi’n llawn yn cynnwys y gallu i:</a:t>
            </a:r>
          </a:p>
          <a:p>
            <a:pPr lvl="0">
              <a:spcAft>
                <a:spcPts val="600"/>
              </a:spcAft>
            </a:pPr>
            <a:r>
              <a:rPr lang="cy-GB" sz="2800" b="1" noProof="0" dirty="0"/>
              <a:t>ddeall</a:t>
            </a:r>
            <a:r>
              <a:rPr lang="cy-GB" sz="2800" noProof="0" dirty="0"/>
              <a:t> gwybodaeth berthnasol</a:t>
            </a:r>
          </a:p>
          <a:p>
            <a:pPr lvl="0">
              <a:spcAft>
                <a:spcPts val="600"/>
              </a:spcAft>
            </a:pPr>
            <a:r>
              <a:rPr lang="cy-GB" sz="2800" b="1" noProof="0" dirty="0"/>
              <a:t>cofio gwybodaeth </a:t>
            </a:r>
            <a:r>
              <a:rPr lang="cy-GB" sz="2800" noProof="0" dirty="0"/>
              <a:t>yn ddigon hir i allu pwyso a mesur yr opsiynau a gwneud penderfyniadau</a:t>
            </a:r>
          </a:p>
          <a:p>
            <a:pPr lvl="0">
              <a:spcAft>
                <a:spcPts val="600"/>
              </a:spcAft>
            </a:pPr>
            <a:r>
              <a:rPr lang="cy-GB" sz="2800" b="1" noProof="0" dirty="0"/>
              <a:t>pwyso a mesur gwybodaeth</a:t>
            </a:r>
            <a:r>
              <a:rPr lang="cy-GB" sz="2800" noProof="0" dirty="0"/>
              <a:t>, i gymryd rhan yn llawn a mynegi blaenoriaeth am opsiynau neu ddewis rhyngddynt</a:t>
            </a:r>
          </a:p>
          <a:p>
            <a:pPr lvl="0">
              <a:spcAft>
                <a:spcPts val="600"/>
              </a:spcAft>
            </a:pPr>
            <a:r>
              <a:rPr lang="cy-GB" sz="2800" b="1" noProof="0" dirty="0"/>
              <a:t>cyfleu</a:t>
            </a:r>
            <a:r>
              <a:rPr lang="cy-GB" sz="2800" noProof="0" dirty="0"/>
              <a:t> eu safbwyntiau, eu dymuniadau a’u teimladau, i helpu’r broses benderfynu ac egluro blaenoriaethau.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E9B346-9394-E2BC-4DBB-B84064E9E20E}"/>
              </a:ext>
            </a:extLst>
          </p:cNvPr>
          <p:cNvSpPr txBox="1"/>
          <p:nvPr/>
        </p:nvSpPr>
        <p:spPr>
          <a:xfrm>
            <a:off x="7708900" y="0"/>
            <a:ext cx="4165600" cy="6858000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cy-GB" sz="2800" b="1" noProof="0" dirty="0">
                <a:latin typeface="Gibson" panose="02000000000000000000" pitchFamily="2" charset="77"/>
              </a:rPr>
              <a:t>Cofiwch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cy-GB" sz="2800" b="1" noProof="0" dirty="0">
                <a:latin typeface="Gibson" panose="02000000000000000000" pitchFamily="2" charset="77"/>
              </a:rPr>
              <a:t>Mae gan </a:t>
            </a:r>
            <a:r>
              <a:rPr lang="cy-GB" sz="2800" b="1" u="sng" noProof="0" dirty="0">
                <a:latin typeface="Gibson" panose="02000000000000000000" pitchFamily="2" charset="77"/>
              </a:rPr>
              <a:t>bob</a:t>
            </a:r>
            <a:r>
              <a:rPr lang="cy-GB" sz="2800" b="1" noProof="0" dirty="0">
                <a:latin typeface="Gibson" panose="02000000000000000000" pitchFamily="2" charset="77"/>
              </a:rPr>
              <a:t> plentyn a pherson ifanc yr hawl i gynnig gweithredol eiriolaeth </a:t>
            </a:r>
            <a:r>
              <a:rPr lang="cy-GB" sz="2800" noProof="0" dirty="0">
                <a:latin typeface="Gibson" panose="02000000000000000000" pitchFamily="2" charset="77"/>
              </a:rPr>
              <a:t>gan Eiriolwr Proffesiynol Annibynnol (IPA) statudol pan ddaw’n destun ymholiadau amddiffyn plant sy’n arwain at gynhadledd amddiffyn plant gychwynnol neu pan fydd yn derbyn gofal.</a:t>
            </a:r>
          </a:p>
        </p:txBody>
      </p:sp>
    </p:spTree>
    <p:extLst>
      <p:ext uri="{BB962C8B-B14F-4D97-AF65-F5344CB8AC3E}">
        <p14:creationId xmlns:p14="http://schemas.microsoft.com/office/powerpoint/2010/main" val="1781125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6F46F-4442-924A-AE35-2C3830BC20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y-GB" noProof="0" dirty="0"/>
              <a:t>Llais trwy eiriolaeth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13A4D7-E0A6-3BE3-9D82-7B11BDB7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2" y="758951"/>
            <a:ext cx="4788745" cy="5330951"/>
          </a:xfrm>
        </p:spPr>
        <p:txBody>
          <a:bodyPr anchor="t"/>
          <a:lstStyle/>
          <a:p>
            <a:pPr>
              <a:spcAft>
                <a:spcPts val="2400"/>
              </a:spcAft>
            </a:pPr>
            <a:r>
              <a:rPr lang="cy-GB" sz="2600" b="1" noProof="0" dirty="0" err="1"/>
              <a:t>Hunaneiriolaeth</a:t>
            </a:r>
            <a:endParaRPr lang="cy-GB" sz="2600" noProof="0" dirty="0"/>
          </a:p>
          <a:p>
            <a:pPr>
              <a:spcAft>
                <a:spcPts val="2400"/>
              </a:spcAft>
            </a:pPr>
            <a:r>
              <a:rPr lang="cy-GB" sz="2600" noProof="0" dirty="0"/>
              <a:t>Eiriolaeth </a:t>
            </a:r>
            <a:r>
              <a:rPr lang="cy-GB" sz="2600" b="1" noProof="0" dirty="0"/>
              <a:t>anffurfiol</a:t>
            </a:r>
            <a:r>
              <a:rPr lang="cy-GB" sz="2600" noProof="0" dirty="0"/>
              <a:t> </a:t>
            </a:r>
            <a:br>
              <a:rPr lang="cy-GB" sz="2600" noProof="0" dirty="0"/>
            </a:br>
            <a:r>
              <a:rPr lang="cy-GB" sz="2600" noProof="0" dirty="0"/>
              <a:t>(teulu, ffrindiau, cymdogion) </a:t>
            </a:r>
          </a:p>
          <a:p>
            <a:pPr>
              <a:spcAft>
                <a:spcPts val="2400"/>
              </a:spcAft>
            </a:pPr>
            <a:r>
              <a:rPr lang="cy-GB" sz="2600" noProof="0" dirty="0"/>
              <a:t>Eiriolaeth </a:t>
            </a:r>
            <a:r>
              <a:rPr lang="cy-GB" sz="2600" b="1" noProof="0" dirty="0"/>
              <a:t>ar y cyd</a:t>
            </a:r>
            <a:endParaRPr lang="cy-GB" sz="2600" noProof="0" dirty="0"/>
          </a:p>
          <a:p>
            <a:pPr>
              <a:spcAft>
                <a:spcPts val="2400"/>
              </a:spcAft>
            </a:pPr>
            <a:r>
              <a:rPr lang="cy-GB" sz="2600" noProof="0" dirty="0"/>
              <a:t>Eiriolaeth gan </a:t>
            </a:r>
            <a:r>
              <a:rPr lang="cy-GB" sz="2600" b="1" noProof="0" dirty="0"/>
              <a:t>gymheiriaid</a:t>
            </a:r>
            <a:r>
              <a:rPr lang="cy-GB" sz="2600" noProof="0" dirty="0"/>
              <a:t> </a:t>
            </a:r>
          </a:p>
          <a:p>
            <a:pPr>
              <a:spcAft>
                <a:spcPts val="2400"/>
              </a:spcAft>
            </a:pPr>
            <a:r>
              <a:rPr lang="cy-GB" sz="2600" noProof="0" dirty="0"/>
              <a:t>Eiriolaeth gan </a:t>
            </a:r>
            <a:r>
              <a:rPr lang="cy-GB" sz="2600" b="1" noProof="0" dirty="0"/>
              <a:t>ddinesydd</a:t>
            </a:r>
            <a:br>
              <a:rPr lang="cy-GB" sz="2600" noProof="0" dirty="0"/>
            </a:br>
            <a:r>
              <a:rPr lang="cy-GB" sz="2600" noProof="0" dirty="0"/>
              <a:t>(dinesydd-eiriolwr gwirfoddol sydd wedi cael hyfforddiant neu sy’n cael ei gefnogi)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A10B4C97-2AA3-48C0-4298-2D972B87B709}"/>
              </a:ext>
            </a:extLst>
          </p:cNvPr>
          <p:cNvSpPr txBox="1">
            <a:spLocks/>
          </p:cNvSpPr>
          <p:nvPr/>
        </p:nvSpPr>
        <p:spPr>
          <a:xfrm>
            <a:off x="5918201" y="758950"/>
            <a:ext cx="5702300" cy="5330951"/>
          </a:xfrm>
          <a:prstGeom prst="rect">
            <a:avLst/>
          </a:prstGeom>
        </p:spPr>
        <p:txBody>
          <a:bodyPr vert="horz" lIns="91440" tIns="72000" rIns="91440" bIns="72000" rtlCol="0" anchor="t">
            <a:noAutofit/>
          </a:bodyPr>
          <a:lstStyle>
            <a:lvl1pPr marL="354013" indent="-3540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895350" indent="-3921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y-GB" sz="2600" noProof="0" dirty="0"/>
              <a:t>Eiriolaeth gan </a:t>
            </a:r>
            <a:r>
              <a:rPr lang="cy-GB" sz="2600" b="1" noProof="0" dirty="0"/>
              <a:t>wirfoddolwr annibynnol</a:t>
            </a:r>
            <a:br>
              <a:rPr lang="cy-GB" sz="2600" noProof="0" dirty="0"/>
            </a:br>
            <a:r>
              <a:rPr lang="cy-GB" sz="2600" noProof="0" dirty="0"/>
              <a:t>(eiriolwr annibynnol, di-dâl) </a:t>
            </a:r>
          </a:p>
          <a:p>
            <a:r>
              <a:rPr lang="cy-GB" sz="2600" noProof="0" dirty="0"/>
              <a:t>Eiriolaeth </a:t>
            </a:r>
            <a:r>
              <a:rPr lang="cy-GB" sz="2600" b="1" noProof="0" dirty="0"/>
              <a:t>ffurfiol</a:t>
            </a:r>
            <a:r>
              <a:rPr lang="cy-GB" sz="2600" noProof="0" dirty="0"/>
              <a:t> </a:t>
            </a:r>
            <a:br>
              <a:rPr lang="cy-GB" sz="2600" noProof="0" dirty="0"/>
            </a:br>
            <a:r>
              <a:rPr lang="cy-GB" sz="2600" noProof="0" dirty="0"/>
              <a:t>(rôl eirioli staff ym maes iechyd, gofal cymdeithasol, ac ati)</a:t>
            </a:r>
          </a:p>
          <a:p>
            <a:r>
              <a:rPr lang="cy-GB" sz="2600" b="1" noProof="0" dirty="0"/>
              <a:t>Eiriolaeth broffesiynol annibynnol (IPA)</a:t>
            </a:r>
            <a:br>
              <a:rPr lang="cy-GB" sz="2600" noProof="0" dirty="0"/>
            </a:br>
            <a:r>
              <a:rPr lang="cy-GB" sz="2600" noProof="0" dirty="0"/>
              <a:t>(eiriolwr proffesiynol, hyfforddedig; yn benodol i gefnogi unigolyn mewn perthynas â’i anghenion gofal a/neu gymorth)</a:t>
            </a:r>
          </a:p>
        </p:txBody>
      </p:sp>
    </p:spTree>
    <p:extLst>
      <p:ext uri="{BB962C8B-B14F-4D97-AF65-F5344CB8AC3E}">
        <p14:creationId xmlns:p14="http://schemas.microsoft.com/office/powerpoint/2010/main" val="220741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061215-E2CA-90CE-C93D-98E68FF0068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65295" y="758951"/>
            <a:ext cx="3182816" cy="53309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Croestoriad: </a:t>
            </a:r>
            <a:r>
              <a:rPr lang="cy-GB" sz="2800" noProof="0" dirty="0"/>
              <a:t>Y Ddeddf Galluedd Meddyliol</a:t>
            </a:r>
            <a:r>
              <a:rPr kumimoji="0" lang="cy-GB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 </a:t>
            </a:r>
            <a:br>
              <a:rPr kumimoji="0" lang="cy-GB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</a:br>
            <a:r>
              <a:rPr kumimoji="0" lang="cy-GB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a </a:t>
            </a:r>
            <a:br>
              <a:rPr kumimoji="0" lang="cy-GB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</a:br>
            <a:r>
              <a:rPr kumimoji="0" lang="cy-GB" sz="2800" b="0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bson" panose="02000000000000000000" pitchFamily="2" charset="77"/>
                <a:ea typeface="+mj-ea"/>
                <a:cs typeface="+mj-cs"/>
              </a:rPr>
              <a:t>Gweithdrefnau Diogelu Cymru</a:t>
            </a: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1CB7C-7B59-A7EE-A0F7-34621DB12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10" y="758951"/>
            <a:ext cx="4856476" cy="5330951"/>
          </a:xfrm>
        </p:spPr>
        <p:txBody>
          <a:bodyPr/>
          <a:lstStyle/>
          <a:p>
            <a:pPr marL="0" indent="0">
              <a:buNone/>
            </a:pPr>
            <a:r>
              <a:rPr lang="cy-GB" sz="2600" b="1" noProof="0" dirty="0">
                <a:latin typeface="+mn-lt"/>
              </a:rPr>
              <a:t>Y Ddeddf Galluedd Meddyliol (MCA) </a:t>
            </a:r>
            <a:r>
              <a:rPr lang="cy-GB" sz="2600" noProof="0" dirty="0">
                <a:latin typeface="+mn-lt"/>
              </a:rPr>
              <a:t>a</a:t>
            </a:r>
            <a:r>
              <a:rPr lang="cy-GB" sz="2600" b="1" noProof="0" dirty="0">
                <a:latin typeface="+mn-lt"/>
              </a:rPr>
              <a:t> Gweithdrefnau Diogelu Cymru </a:t>
            </a:r>
          </a:p>
          <a:p>
            <a:pPr marL="0" indent="0">
              <a:buNone/>
            </a:pPr>
            <a:r>
              <a:rPr lang="cy-GB" sz="2600" noProof="0" dirty="0">
                <a:latin typeface="+mn-lt"/>
              </a:rPr>
              <a:t>Er eu bod yn gwasanaethu dibenion cyfreithiol gwahanol, maen nhw’n </a:t>
            </a:r>
            <a:r>
              <a:rPr lang="cy-GB" sz="2600" b="1" noProof="0" dirty="0">
                <a:latin typeface="+mn-lt"/>
              </a:rPr>
              <a:t>aml yn croestorri </a:t>
            </a:r>
            <a:r>
              <a:rPr lang="cy-GB" sz="2600" noProof="0" dirty="0">
                <a:latin typeface="+mn-lt"/>
              </a:rPr>
              <a:t>mewn ymarfer diogelu yn y byd go iawn. </a:t>
            </a:r>
          </a:p>
          <a:p>
            <a:pPr marL="0" indent="0">
              <a:buNone/>
            </a:pPr>
            <a:r>
              <a:rPr lang="cy-GB" sz="2600" noProof="0" dirty="0">
                <a:latin typeface="+mn-lt"/>
              </a:rPr>
              <a:t>Mae deall </a:t>
            </a:r>
            <a:r>
              <a:rPr lang="cy-GB" sz="2600" b="1" noProof="0" dirty="0">
                <a:latin typeface="+mn-lt"/>
              </a:rPr>
              <a:t>ble a sut </a:t>
            </a:r>
            <a:r>
              <a:rPr lang="cy-GB" sz="2600" noProof="0" dirty="0">
                <a:latin typeface="+mn-lt"/>
              </a:rPr>
              <a:t>maen nhw’n gorgyffwrdd yn hanfodol i wneud penderfyniadau </a:t>
            </a:r>
            <a:r>
              <a:rPr lang="cy-GB" sz="2600" b="1" noProof="0" dirty="0">
                <a:latin typeface="+mn-lt"/>
              </a:rPr>
              <a:t>moesegol, cyfreithlon sy’n canolbwyntio ar yr unigolyn </a:t>
            </a:r>
            <a:r>
              <a:rPr lang="cy-GB" sz="2600" noProof="0" dirty="0">
                <a:latin typeface="+mn-lt"/>
              </a:rPr>
              <a:t>ar gyfer pobl 16 oed a h</a:t>
            </a:r>
            <a:r>
              <a:rPr lang="cy-GB" sz="2600" noProof="0" dirty="0">
                <a:latin typeface="+mn-lt"/>
                <a:cs typeface="Calibri" panose="020F0502020204030204" pitchFamily="34" charset="0"/>
              </a:rPr>
              <a:t>ŷn</a:t>
            </a:r>
            <a:r>
              <a:rPr lang="cy-GB" sz="2600" noProof="0" dirty="0">
                <a:latin typeface="+mn-lt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237251-0B1A-902A-CF0D-E823267C34EE}"/>
              </a:ext>
            </a:extLst>
          </p:cNvPr>
          <p:cNvSpPr txBox="1"/>
          <p:nvPr/>
        </p:nvSpPr>
        <p:spPr>
          <a:xfrm>
            <a:off x="8617959" y="768097"/>
            <a:ext cx="3574041" cy="532180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216000" rIns="360000"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y-GB" sz="2400" i="1" noProof="0" dirty="0">
                <a:solidFill>
                  <a:schemeClr val="bg1"/>
                </a:solidFill>
                <a:latin typeface="Gibson" panose="02000000000000000000" pitchFamily="2" charset="77"/>
              </a:rPr>
              <a:t>Er enghraifft: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y-GB" sz="2400" b="1" noProof="0" dirty="0">
                <a:solidFill>
                  <a:schemeClr val="bg1"/>
                </a:solidFill>
                <a:latin typeface="Gibson" panose="02000000000000000000" pitchFamily="2" charset="77"/>
              </a:rPr>
              <a:t>Efallai na fydd </a:t>
            </a:r>
            <a:r>
              <a:rPr lang="cy-GB" sz="2400" noProof="0" dirty="0">
                <a:solidFill>
                  <a:schemeClr val="bg1"/>
                </a:solidFill>
                <a:latin typeface="Gibson" panose="02000000000000000000" pitchFamily="2" charset="77"/>
              </a:rPr>
              <a:t>gan unigolyn </a:t>
            </a:r>
            <a:r>
              <a:rPr lang="cy-GB" sz="2400" noProof="0" dirty="0" err="1">
                <a:solidFill>
                  <a:schemeClr val="bg1"/>
                </a:solidFill>
                <a:latin typeface="Gibson" panose="02000000000000000000" pitchFamily="2" charset="77"/>
              </a:rPr>
              <a:t>alluedd</a:t>
            </a:r>
            <a:r>
              <a:rPr lang="cy-GB" sz="2400" noProof="0" dirty="0">
                <a:solidFill>
                  <a:schemeClr val="bg1"/>
                </a:solidFill>
                <a:latin typeface="Gibson" panose="02000000000000000000" pitchFamily="2" charset="77"/>
              </a:rPr>
              <a:t> i benderfynu </a:t>
            </a:r>
            <a:r>
              <a:rPr lang="cy-GB" sz="2400" u="sng" noProof="0" dirty="0">
                <a:solidFill>
                  <a:schemeClr val="bg1"/>
                </a:solidFill>
                <a:latin typeface="Gibson" panose="02000000000000000000" pitchFamily="2" charset="77"/>
              </a:rPr>
              <a:t>p’un a</a:t>
            </a:r>
            <a:r>
              <a:rPr lang="cy-GB" sz="2400" noProof="0" dirty="0">
                <a:solidFill>
                  <a:schemeClr val="bg1"/>
                </a:solidFill>
                <a:latin typeface="Gibson" panose="02000000000000000000" pitchFamily="2" charset="77"/>
              </a:rPr>
              <a:t> ddylid cwblhau adroddiad (atgyfeiriad),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y-GB" sz="2400" noProof="0" dirty="0">
                <a:solidFill>
                  <a:schemeClr val="bg1"/>
                </a:solidFill>
                <a:latin typeface="Gibson" panose="02000000000000000000" pitchFamily="2" charset="77"/>
              </a:rPr>
              <a:t>ond </a:t>
            </a:r>
            <a:r>
              <a:rPr lang="cy-GB" sz="2400" b="1" noProof="0" dirty="0">
                <a:solidFill>
                  <a:schemeClr val="bg1"/>
                </a:solidFill>
                <a:latin typeface="Gibson" panose="02000000000000000000" pitchFamily="2" charset="77"/>
              </a:rPr>
              <a:t>efallai bydd yn gallu </a:t>
            </a:r>
            <a:r>
              <a:rPr lang="cy-GB" sz="2400" noProof="0" dirty="0">
                <a:solidFill>
                  <a:schemeClr val="bg1"/>
                </a:solidFill>
                <a:latin typeface="Gibson" panose="02000000000000000000" pitchFamily="2" charset="77"/>
              </a:rPr>
              <a:t>nodi </a:t>
            </a:r>
            <a:r>
              <a:rPr lang="cy-GB" sz="2400" u="sng" noProof="0" dirty="0">
                <a:solidFill>
                  <a:schemeClr val="bg1"/>
                </a:solidFill>
                <a:latin typeface="Gibson" panose="02000000000000000000" pitchFamily="2" charset="77"/>
              </a:rPr>
              <a:t>ble</a:t>
            </a:r>
            <a:r>
              <a:rPr lang="cy-GB" sz="2400" noProof="0" dirty="0">
                <a:solidFill>
                  <a:schemeClr val="bg1"/>
                </a:solidFill>
                <a:latin typeface="Gibson" panose="02000000000000000000" pitchFamily="2" charset="77"/>
              </a:rPr>
              <a:t> yr hoffai i unrhyw ymyriadau dilynol ddigwydd a </a:t>
            </a:r>
            <a:r>
              <a:rPr lang="cy-GB" sz="2400" u="sng" noProof="0" dirty="0">
                <a:solidFill>
                  <a:schemeClr val="bg1"/>
                </a:solidFill>
                <a:latin typeface="Gibson" panose="02000000000000000000" pitchFamily="2" charset="77"/>
              </a:rPr>
              <a:t>phwy</a:t>
            </a:r>
            <a:r>
              <a:rPr lang="cy-GB" sz="2400" noProof="0" dirty="0">
                <a:solidFill>
                  <a:schemeClr val="bg1"/>
                </a:solidFill>
                <a:latin typeface="Gibson" panose="02000000000000000000" pitchFamily="2" charset="77"/>
              </a:rPr>
              <a:t> yr hoffai iddo fod yn bresennol.</a:t>
            </a:r>
          </a:p>
        </p:txBody>
      </p:sp>
    </p:spTree>
    <p:extLst>
      <p:ext uri="{BB962C8B-B14F-4D97-AF65-F5344CB8AC3E}">
        <p14:creationId xmlns:p14="http://schemas.microsoft.com/office/powerpoint/2010/main" val="44540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A08573-EDE6-E4AD-D9DC-4AE01418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53" y="507256"/>
            <a:ext cx="11122093" cy="1013430"/>
          </a:xfrm>
        </p:spPr>
        <p:txBody>
          <a:bodyPr anchor="t"/>
          <a:lstStyle/>
          <a:p>
            <a:r>
              <a:rPr lang="cy-GB" sz="6000" noProof="0" dirty="0"/>
              <a:t>Negeseuon allweddol i’w cofio…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7014BA-1354-92A4-8BAF-0320C0AA17A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5021" y="1689498"/>
            <a:ext cx="11122025" cy="442291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y-GB" sz="2600" noProof="0" dirty="0">
                <a:latin typeface="+mn-lt"/>
              </a:rPr>
              <a:t>Nid yw diogelu’n </a:t>
            </a:r>
            <a:r>
              <a:rPr lang="cy-GB" sz="2600" b="1" noProof="0" dirty="0">
                <a:latin typeface="+mn-lt"/>
              </a:rPr>
              <a:t>benodol i benderfyniad</a:t>
            </a:r>
            <a:r>
              <a:rPr lang="cy-GB" sz="2600" noProof="0" dirty="0">
                <a:latin typeface="+mn-lt"/>
              </a:rPr>
              <a:t>, yn benodol i unigolyn nac yn benodol i gr</a:t>
            </a:r>
            <a:r>
              <a:rPr lang="cy-GB" sz="2600" noProof="0" dirty="0">
                <a:latin typeface="+mn-lt"/>
                <a:cs typeface="Calibri" panose="020F0502020204030204" pitchFamily="34" charset="0"/>
              </a:rPr>
              <a:t>ŵp</a:t>
            </a:r>
            <a:r>
              <a:rPr lang="cy-GB" sz="2600" noProof="0" dirty="0">
                <a:latin typeface="+mn-lt"/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y-GB" sz="2600" noProof="0" dirty="0">
                <a:latin typeface="+mn-lt"/>
              </a:rPr>
              <a:t>Mae’r MCA a Gweithdrefnau Diogelu Cymru yn mynnu </a:t>
            </a:r>
            <a:r>
              <a:rPr lang="cy-GB" sz="2600" b="1" noProof="0" dirty="0">
                <a:latin typeface="+mn-lt"/>
              </a:rPr>
              <a:t>rhagdybio galluedd </a:t>
            </a:r>
            <a:r>
              <a:rPr lang="cy-GB" sz="2600" noProof="0" dirty="0">
                <a:latin typeface="+mn-lt"/>
              </a:rPr>
              <a:t>oni bai y profwyd fel arall.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y-GB" sz="2600" noProof="0" dirty="0">
                <a:latin typeface="+mn-lt"/>
              </a:rPr>
              <a:t>Mae’n rhaid i </a:t>
            </a:r>
            <a:r>
              <a:rPr lang="cy-GB" sz="2600" b="1" noProof="0" dirty="0">
                <a:latin typeface="+mn-lt"/>
              </a:rPr>
              <a:t>benderfyniadau</a:t>
            </a:r>
            <a:r>
              <a:rPr lang="cy-GB" sz="2600" noProof="0" dirty="0">
                <a:latin typeface="+mn-lt"/>
              </a:rPr>
              <a:t> er mwyn pennaf les gynnwys yr unigolyn sydd mewn perygl, lle bo’n bosibl.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y-GB" sz="2600" noProof="0" dirty="0">
                <a:latin typeface="+mn-lt"/>
              </a:rPr>
              <a:t>Mae’n rhaid i chi asesu galluedd (MCA) </a:t>
            </a:r>
            <a:r>
              <a:rPr lang="cy-GB" sz="2600" u="sng" noProof="0" dirty="0">
                <a:latin typeface="+mn-lt"/>
              </a:rPr>
              <a:t>ar yr un pryd â</a:t>
            </a:r>
            <a:r>
              <a:rPr lang="cy-GB" sz="2600" noProof="0" dirty="0">
                <a:latin typeface="+mn-lt"/>
              </a:rPr>
              <a:t> chychwyn ymholiad diogelu A47 neu A126 (Gweithdrefnau Diogelu Cymru) pan amheuir camdriniaeth neu esgeulustod.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y-GB" sz="2600" noProof="0" dirty="0">
                <a:latin typeface="+mn-lt"/>
              </a:rPr>
              <a:t>Er bod yr MCA yn cefnogi </a:t>
            </a:r>
            <a:r>
              <a:rPr lang="cy-GB" sz="2600" b="1" noProof="0" dirty="0">
                <a:latin typeface="+mn-lt"/>
              </a:rPr>
              <a:t>ymreolaeth</a:t>
            </a:r>
            <a:r>
              <a:rPr lang="cy-GB" sz="2600" noProof="0" dirty="0">
                <a:latin typeface="+mn-lt"/>
              </a:rPr>
              <a:t>, efallai y bydd </a:t>
            </a:r>
            <a:r>
              <a:rPr lang="cy-GB" sz="2600" b="1" noProof="0" dirty="0">
                <a:latin typeface="+mn-lt"/>
              </a:rPr>
              <a:t>angen ei diystyru </a:t>
            </a:r>
            <a:r>
              <a:rPr lang="cy-GB" sz="2600" noProof="0" dirty="0">
                <a:latin typeface="+mn-lt"/>
              </a:rPr>
              <a:t>er mwyn diogelu pan fydd y risgiau’n cyfiawnhau hynny.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y-GB" sz="2600" noProof="0" dirty="0">
                <a:latin typeface="+mn-lt"/>
              </a:rPr>
              <a:t>Mae</a:t>
            </a:r>
            <a:r>
              <a:rPr lang="cy-GB" sz="2600" b="1" noProof="0" dirty="0">
                <a:latin typeface="+mn-lt"/>
              </a:rPr>
              <a:t> eiriolaeth</a:t>
            </a:r>
            <a:r>
              <a:rPr lang="cy-GB" sz="2600" noProof="0" dirty="0">
                <a:latin typeface="+mn-lt"/>
              </a:rPr>
              <a:t> yn chwarae rôl bwysig yn y ddau.</a:t>
            </a:r>
          </a:p>
          <a:p>
            <a:pPr marL="0" indent="0">
              <a:buNone/>
            </a:pPr>
            <a:endParaRPr lang="cy-GB" sz="2800" noProof="0" dirty="0"/>
          </a:p>
        </p:txBody>
      </p:sp>
    </p:spTree>
    <p:extLst>
      <p:ext uri="{BB962C8B-B14F-4D97-AF65-F5344CB8AC3E}">
        <p14:creationId xmlns:p14="http://schemas.microsoft.com/office/powerpoint/2010/main" val="213208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B1F1C-FDA8-2366-DC50-62E16C527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5DCC7-E085-CB46-F38D-B318083CCA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y-GB" noProof="0" dirty="0"/>
              <a:t>Negeseuon allweddol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8D51606-8A6C-82BC-DDAB-A7C325D7B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1"/>
            <a:ext cx="10637240" cy="6858000"/>
          </a:xfrm>
        </p:spPr>
        <p:txBody>
          <a:bodyPr/>
          <a:lstStyle/>
          <a:p>
            <a:pPr marL="353695" indent="-353695"/>
            <a:r>
              <a:rPr lang="cy-GB" sz="2600" noProof="0" dirty="0">
                <a:latin typeface="+mn-lt"/>
              </a:rPr>
              <a:t>Mae’n</a:t>
            </a:r>
            <a:r>
              <a:rPr lang="cy-GB" sz="2600" b="1" noProof="0" dirty="0">
                <a:latin typeface="+mn-lt"/>
              </a:rPr>
              <a:t> bosibl </a:t>
            </a:r>
            <a:r>
              <a:rPr lang="cy-GB" sz="2600" noProof="0" dirty="0">
                <a:latin typeface="+mn-lt"/>
              </a:rPr>
              <a:t>y bydd oedolion sydd ag anghenion gofal a chymorth </a:t>
            </a:r>
            <a:r>
              <a:rPr lang="cy-GB" sz="2600" b="1" noProof="0" dirty="0">
                <a:latin typeface="+mn-lt"/>
              </a:rPr>
              <a:t>yn gallu amddiffyn eu hunain</a:t>
            </a:r>
            <a:r>
              <a:rPr lang="cy-GB" sz="2600" noProof="0" dirty="0">
                <a:latin typeface="+mn-lt"/>
              </a:rPr>
              <a:t> rhag camdriniaeth, esgeulustod a </a:t>
            </a:r>
            <a:r>
              <a:rPr lang="cy-GB" sz="2600" noProof="0" dirty="0" err="1">
                <a:latin typeface="+mn-lt"/>
              </a:rPr>
              <a:t>chamfanteisio</a:t>
            </a:r>
            <a:r>
              <a:rPr lang="cy-GB" sz="2600" noProof="0" dirty="0">
                <a:latin typeface="+mn-lt"/>
              </a:rPr>
              <a:t> gan eraill. </a:t>
            </a:r>
          </a:p>
          <a:p>
            <a:pPr marL="353695" lvl="0" indent="-353695"/>
            <a:r>
              <a:rPr lang="cy-GB" sz="2600" b="1" noProof="0" dirty="0">
                <a:latin typeface="+mn-lt"/>
              </a:rPr>
              <a:t>Nid </a:t>
            </a:r>
            <a:r>
              <a:rPr lang="cy-GB" sz="2600" noProof="0" dirty="0">
                <a:latin typeface="+mn-lt"/>
              </a:rPr>
              <a:t>yw</a:t>
            </a:r>
            <a:r>
              <a:rPr lang="cy-GB" sz="2600" b="1" noProof="0" dirty="0">
                <a:latin typeface="+mn-lt"/>
              </a:rPr>
              <a:t> </a:t>
            </a:r>
            <a:r>
              <a:rPr lang="cy-GB" sz="2600" noProof="0" dirty="0">
                <a:latin typeface="+mn-lt"/>
              </a:rPr>
              <a:t>eiddilwch, oedran neu anabledd, er enghraifft, yn </a:t>
            </a:r>
            <a:r>
              <a:rPr lang="cy-GB" sz="2600" b="1" noProof="0" dirty="0">
                <a:latin typeface="+mn-lt"/>
              </a:rPr>
              <a:t>atal</a:t>
            </a:r>
            <a:r>
              <a:rPr lang="cy-GB" sz="2600" noProof="0" dirty="0">
                <a:latin typeface="+mn-lt"/>
              </a:rPr>
              <a:t> unigolyn rhag amddiffyn ei hun </a:t>
            </a:r>
            <a:r>
              <a:rPr lang="cy-GB" sz="2600" b="1" noProof="0" dirty="0">
                <a:latin typeface="+mn-lt"/>
              </a:rPr>
              <a:t>yn awtomatig</a:t>
            </a:r>
            <a:r>
              <a:rPr lang="cy-GB" sz="2600" noProof="0" dirty="0">
                <a:latin typeface="+mn-lt"/>
              </a:rPr>
              <a:t>.</a:t>
            </a:r>
            <a:r>
              <a:rPr lang="cy-GB" sz="2600" b="1" noProof="0" dirty="0">
                <a:latin typeface="+mn-lt"/>
              </a:rPr>
              <a:t> </a:t>
            </a:r>
            <a:endParaRPr lang="cy-GB" sz="2600" noProof="0" dirty="0">
              <a:latin typeface="+mn-lt"/>
            </a:endParaRPr>
          </a:p>
          <a:p>
            <a:pPr marL="353695" lvl="0" indent="-353695"/>
            <a:r>
              <a:rPr lang="cy-GB" sz="2600" noProof="0" dirty="0">
                <a:latin typeface="+mn-lt"/>
              </a:rPr>
              <a:t>Mae asesiadau galluedd meddyliol yn </a:t>
            </a:r>
            <a:r>
              <a:rPr lang="cy-GB" sz="2600" b="1" noProof="0" dirty="0">
                <a:latin typeface="+mn-lt"/>
              </a:rPr>
              <a:t>benodol i’r sefyllfa </a:t>
            </a:r>
            <a:r>
              <a:rPr lang="cy-GB" sz="2600" noProof="0" dirty="0">
                <a:latin typeface="+mn-lt"/>
              </a:rPr>
              <a:t>bob amser.</a:t>
            </a:r>
          </a:p>
          <a:p>
            <a:pPr marL="353695" lvl="0" indent="-353695"/>
            <a:r>
              <a:rPr lang="cy-GB" sz="2600" noProof="0" dirty="0">
                <a:latin typeface="+mn-lt"/>
              </a:rPr>
              <a:t>Dylai ymarferwyr bob amser geisio parchu </a:t>
            </a:r>
            <a:r>
              <a:rPr lang="cy-GB" sz="2600" b="1" noProof="0" dirty="0">
                <a:latin typeface="+mn-lt"/>
              </a:rPr>
              <a:t>dymuniadau personol ac ymreolaeth</a:t>
            </a:r>
            <a:r>
              <a:rPr lang="cy-GB" sz="2600" noProof="0" dirty="0">
                <a:latin typeface="+mn-lt"/>
              </a:rPr>
              <a:t> yr oedolyn. </a:t>
            </a:r>
          </a:p>
          <a:p>
            <a:pPr marL="353695" lvl="0" indent="-353695"/>
            <a:r>
              <a:rPr lang="cy-GB" sz="2600" noProof="0" dirty="0">
                <a:latin typeface="+mn-lt"/>
              </a:rPr>
              <a:t>Dylai ymarferwyr </a:t>
            </a:r>
            <a:r>
              <a:rPr lang="cy-GB" sz="2600" b="1" noProof="0" dirty="0">
                <a:latin typeface="+mn-lt"/>
              </a:rPr>
              <a:t>sicrhau</a:t>
            </a:r>
            <a:r>
              <a:rPr lang="cy-GB" sz="2600" noProof="0" dirty="0">
                <a:latin typeface="+mn-lt"/>
              </a:rPr>
              <a:t> bod yr unigolyn yn </a:t>
            </a:r>
            <a:r>
              <a:rPr lang="cy-GB" sz="2600" b="1" noProof="0" dirty="0">
                <a:latin typeface="+mn-lt"/>
              </a:rPr>
              <a:t>ymwybodol o unrhyw risgiau a’r effaith bosibl </a:t>
            </a:r>
            <a:r>
              <a:rPr lang="cy-GB" sz="2600" noProof="0" dirty="0">
                <a:latin typeface="+mn-lt"/>
              </a:rPr>
              <a:t>ar ei ddiogelwch a’i les, a’i </a:t>
            </a:r>
            <a:r>
              <a:rPr lang="cy-GB" sz="2600" b="1" noProof="0" dirty="0">
                <a:latin typeface="+mn-lt"/>
              </a:rPr>
              <a:t>annog i ddatblygu strategaethau </a:t>
            </a:r>
            <a:r>
              <a:rPr lang="cy-GB" sz="2600" noProof="0" dirty="0">
                <a:latin typeface="+mn-lt"/>
              </a:rPr>
              <a:t>i’w amddiffyn ei hun. </a:t>
            </a:r>
          </a:p>
          <a:p>
            <a:pPr marL="353695" lvl="0" indent="-353695"/>
            <a:r>
              <a:rPr lang="cy-GB" sz="2600" noProof="0" dirty="0">
                <a:latin typeface="+mn-lt"/>
              </a:rPr>
              <a:t>Ond, mae angen arfer </a:t>
            </a:r>
            <a:r>
              <a:rPr lang="cy-GB" sz="2600" b="1" noProof="0" dirty="0">
                <a:latin typeface="+mn-lt"/>
              </a:rPr>
              <a:t>barn broffesiynol </a:t>
            </a:r>
            <a:r>
              <a:rPr lang="cy-GB" sz="2600" noProof="0" dirty="0">
                <a:latin typeface="+mn-lt"/>
              </a:rPr>
              <a:t>yngl</a:t>
            </a:r>
            <a:r>
              <a:rPr lang="cy-GB" sz="2600" noProof="0" dirty="0">
                <a:latin typeface="+mn-lt"/>
                <a:cs typeface="Calibri" panose="020F0502020204030204" pitchFamily="34" charset="0"/>
              </a:rPr>
              <a:t>ŷ</a:t>
            </a:r>
            <a:r>
              <a:rPr lang="cy-GB" sz="2600" noProof="0" dirty="0">
                <a:latin typeface="+mn-lt"/>
              </a:rPr>
              <a:t>n â </a:t>
            </a:r>
            <a:r>
              <a:rPr lang="cy-GB" sz="2600" b="1" noProof="0" dirty="0">
                <a:latin typeface="+mn-lt"/>
              </a:rPr>
              <a:t>gallu oedolyn i wneud dewis ar sail gwybodaeth</a:t>
            </a:r>
            <a:r>
              <a:rPr lang="cy-GB" sz="2600" noProof="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513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48CE7F-7576-6F47-329A-ABAF73F40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470059"/>
              </p:ext>
            </p:extLst>
          </p:nvPr>
        </p:nvGraphicFramePr>
        <p:xfrm>
          <a:off x="398417" y="205996"/>
          <a:ext cx="11285121" cy="639074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740583">
                  <a:extLst>
                    <a:ext uri="{9D8B030D-6E8A-4147-A177-3AD203B41FA5}">
                      <a16:colId xmlns:a16="http://schemas.microsoft.com/office/drawing/2014/main" val="2686220027"/>
                    </a:ext>
                  </a:extLst>
                </a:gridCol>
                <a:gridCol w="2930783">
                  <a:extLst>
                    <a:ext uri="{9D8B030D-6E8A-4147-A177-3AD203B41FA5}">
                      <a16:colId xmlns:a16="http://schemas.microsoft.com/office/drawing/2014/main" val="1203061137"/>
                    </a:ext>
                  </a:extLst>
                </a:gridCol>
                <a:gridCol w="3005086">
                  <a:extLst>
                    <a:ext uri="{9D8B030D-6E8A-4147-A177-3AD203B41FA5}">
                      <a16:colId xmlns:a16="http://schemas.microsoft.com/office/drawing/2014/main" val="2209137245"/>
                    </a:ext>
                  </a:extLst>
                </a:gridCol>
                <a:gridCol w="3608669">
                  <a:extLst>
                    <a:ext uri="{9D8B030D-6E8A-4147-A177-3AD203B41FA5}">
                      <a16:colId xmlns:a16="http://schemas.microsoft.com/office/drawing/2014/main" val="3513500471"/>
                    </a:ext>
                  </a:extLst>
                </a:gridCol>
              </a:tblGrid>
              <a:tr h="51944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Maes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Deddf Galluedd Meddyliol 2005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Gweithdrefnau Diogelu Cymru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Croestoriad mewn ymarfer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549727769"/>
                  </a:ext>
                </a:extLst>
              </a:tr>
              <a:tr h="127500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Cydsyniad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Mae’n rhaid ei gael os oes gan oedolyn </a:t>
                      </a:r>
                      <a:r>
                        <a:rPr lang="cy-GB" sz="1600" kern="100" noProof="0" dirty="0" err="1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alluedd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Mae angen cydsyniad </a:t>
                      </a:r>
                      <a:r>
                        <a:rPr lang="cy-GB" sz="1600" u="sng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oni bai</a:t>
                      </a: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 bod pobl eraill mewn perygl, neu yr amheuir gorfodaeth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Perchir egwyddorion cydsyniad, ond gellir eu </a:t>
                      </a:r>
                      <a:r>
                        <a:rPr lang="cy-GB" sz="1600" b="1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diystyru</a:t>
                      </a: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 os oes angen gweithredu ar unwaith i ddiogelu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800252741"/>
                  </a:ext>
                </a:extLst>
              </a:tr>
              <a:tr h="127500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Asesiad Galluedd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Penodol i benderfyniad; cefnogi ymreolaeth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Nid yw’n dibynnu ar </a:t>
                      </a:r>
                      <a:r>
                        <a:rPr lang="cy-GB" sz="1600" kern="100" noProof="0" dirty="0" err="1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alluedd</a:t>
                      </a: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 ar gyfer ymholiadau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Gall y ddau ddigwydd yn gyfochrog; mae diffyg galluedd yn sbarduno gwneud penderfyniadau er pennaf les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366653958"/>
                  </a:ext>
                </a:extLst>
              </a:tr>
              <a:tr h="127500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Cyfranogiad Oedolyn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Cynnwys yr oedolyn gymaint â phosibl, hyd yn oed os nad oes ganddo </a:t>
                      </a:r>
                      <a:r>
                        <a:rPr lang="cy-GB" sz="1600" kern="100" noProof="0" dirty="0" err="1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alluedd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Mae hyn yn ganolog i’r broses ddiogelu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Dylai’r oedolyn cael ei gynorthwyo neu ei gynrychioli (e.e. trwy Eiriolwr Galluedd Meddyliol Annibynnol (IMCA))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215002455"/>
                  </a:ext>
                </a:extLst>
              </a:tr>
              <a:tr h="1275001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  <a:cs typeface="Times New Roman" panose="02020603050405020304" pitchFamily="18" charset="0"/>
                        </a:rPr>
                        <a:t>Eiriolaeth</a:t>
                      </a: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Bydd angen IMCA os nad oes unigolyn priodol ar gyfer penderfyniadau er pennaf les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Mae eiriolaeth annibynnol yn hyrwyddo llais a chynrychiolaeth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Defnyddir eiriolaeth i gynnal hawliau yn y ddau fframwaith cyfreithiol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3940679865"/>
                  </a:ext>
                </a:extLst>
              </a:tr>
              <a:tr h="771297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Hawl i Wrthod Cymorth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Mae’n rhaid ei pharchu os oes gan yr unigolyn </a:t>
                      </a:r>
                      <a:r>
                        <a:rPr lang="cy-GB" sz="1600" kern="100" noProof="0" dirty="0" err="1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alluedd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Ystyrir ymyrraeth o hyd os yw’r risgiau’n cyfiawnhau hynny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  <a:buNone/>
                      </a:pPr>
                      <a:r>
                        <a:rPr lang="cy-GB" sz="1600" kern="100" noProof="0" dirty="0">
                          <a:solidFill>
                            <a:srgbClr val="000000"/>
                          </a:solidFill>
                          <a:effectLst/>
                          <a:latin typeface="Gibson" pitchFamily="50" charset="0"/>
                          <a:ea typeface="Gibson" pitchFamily="50" charset="0"/>
                        </a:rPr>
                        <a:t>Cydbwyso ymreolaeth ag amddiffyn pan amheuir niwed difrifol</a:t>
                      </a:r>
                      <a:endParaRPr lang="cy-GB" sz="1600" kern="100" noProof="0" dirty="0">
                        <a:solidFill>
                          <a:srgbClr val="000000"/>
                        </a:solidFill>
                        <a:effectLst/>
                        <a:latin typeface="Gibson" pitchFamily="50" charset="0"/>
                        <a:ea typeface="Gibson" pitchFamily="50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/>
                </a:tc>
                <a:extLst>
                  <a:ext uri="{0D108BD9-81ED-4DB2-BD59-A6C34878D82A}">
                    <a16:rowId xmlns:a16="http://schemas.microsoft.com/office/drawing/2014/main" val="1080047196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892714B8-98EB-1E30-F09A-A52F822E1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2" y="-904117"/>
            <a:ext cx="11159836" cy="904117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cy-GB" noProof="0" dirty="0">
                <a:solidFill>
                  <a:schemeClr val="bg1"/>
                </a:solidFill>
              </a:rPr>
              <a:t>Negeseuon allweddol</a:t>
            </a:r>
          </a:p>
        </p:txBody>
      </p:sp>
    </p:spTree>
    <p:extLst>
      <p:ext uri="{BB962C8B-B14F-4D97-AF65-F5344CB8AC3E}">
        <p14:creationId xmlns:p14="http://schemas.microsoft.com/office/powerpoint/2010/main" val="3105006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FCD701-DDD2-3B72-AAF8-B615076C7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>
                <a:latin typeface="+mn-lt"/>
              </a:rPr>
              <a:t>Croeso i’r cwrs Gr</a:t>
            </a:r>
            <a:r>
              <a:rPr lang="cy-GB" noProof="0" dirty="0">
                <a:latin typeface="+mn-lt"/>
                <a:cs typeface="Calibri" panose="020F0502020204030204" pitchFamily="34" charset="0"/>
              </a:rPr>
              <a:t>ŵp C diogelu</a:t>
            </a:r>
            <a:endParaRPr lang="cy-GB" noProof="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BF201-4B17-2342-E99C-7F2960204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8581" y="758951"/>
            <a:ext cx="6639700" cy="5330951"/>
          </a:xfrm>
        </p:spPr>
        <p:txBody>
          <a:bodyPr/>
          <a:lstStyle/>
          <a:p>
            <a:pPr marL="0" lvl="0" indent="0">
              <a:spcAft>
                <a:spcPts val="600"/>
              </a:spcAft>
              <a:buClr>
                <a:srgbClr val="257D86"/>
              </a:buClr>
              <a:buNone/>
              <a:defRPr/>
            </a:pPr>
            <a:endParaRPr lang="cy-GB" sz="3600" noProof="0" dirty="0">
              <a:solidFill>
                <a:srgbClr val="37394C"/>
              </a:solidFill>
            </a:endParaRPr>
          </a:p>
          <a:p>
            <a:pPr marL="0" lvl="0" indent="0">
              <a:spcAft>
                <a:spcPts val="600"/>
              </a:spcAft>
              <a:buClr>
                <a:srgbClr val="257D86"/>
              </a:buClr>
              <a:buNone/>
              <a:defRPr/>
            </a:pPr>
            <a:r>
              <a:rPr lang="cy-GB" sz="3600" noProof="0" dirty="0">
                <a:solidFill>
                  <a:srgbClr val="37394C"/>
                </a:solidFill>
              </a:rPr>
              <a:t>Bydd cyfleoedd i aros a throi at eich </a:t>
            </a:r>
            <a:r>
              <a:rPr lang="cy-GB" sz="3600" b="1" noProof="0" dirty="0">
                <a:solidFill>
                  <a:srgbClr val="37394C"/>
                </a:solidFill>
              </a:rPr>
              <a:t>llyfr gwaith cysylltiedig </a:t>
            </a:r>
            <a:r>
              <a:rPr lang="cy-GB" sz="3600" noProof="0" dirty="0">
                <a:solidFill>
                  <a:srgbClr val="37394C"/>
                </a:solidFill>
              </a:rPr>
              <a:t>ar adegau penodol.</a:t>
            </a:r>
            <a:endParaRPr lang="cy-GB" sz="3600" noProof="0" dirty="0"/>
          </a:p>
        </p:txBody>
      </p:sp>
      <p:pic>
        <p:nvPicPr>
          <p:cNvPr id="8" name="Graphic 7" descr="Storytelling with solid fill">
            <a:extLst>
              <a:ext uri="{FF2B5EF4-FFF2-40B4-BE49-F238E27FC236}">
                <a16:creationId xmlns:a16="http://schemas.microsoft.com/office/drawing/2014/main" id="{64420208-C2FF-D939-2BC3-5C60FA200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12291" y="3064844"/>
            <a:ext cx="1120348" cy="11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47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38093-8D08-1DDD-680B-1529C3187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53761-FA75-B126-C031-E63D11BEE5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defRPr/>
            </a:pPr>
            <a:r>
              <a:rPr lang="cy-GB" sz="4800" spc="0" noProof="0" dirty="0">
                <a:solidFill>
                  <a:schemeClr val="bg1"/>
                </a:solidFill>
              </a:rPr>
              <a:t>Atebwch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b="1" spc="0" noProof="0" dirty="0">
                <a:solidFill>
                  <a:schemeClr val="accent1"/>
                </a:solidFill>
              </a:rPr>
              <a:t>gwestiynau 5 i 7 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spc="0" noProof="0" dirty="0">
                <a:solidFill>
                  <a:schemeClr val="bg1"/>
                </a:solidFill>
              </a:rPr>
              <a:t>yn eich llyfr gwaith</a:t>
            </a: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.</a:t>
            </a:r>
          </a:p>
        </p:txBody>
      </p:sp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67A91883-8717-0FF8-B5A4-7CF5B23D0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95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8208D-7133-9FB6-ACB5-68C3940D4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768096"/>
            <a:ext cx="3130361" cy="5321805"/>
          </a:xfrm>
        </p:spPr>
        <p:txBody>
          <a:bodyPr anchor="ctr">
            <a:normAutofit/>
          </a:bodyPr>
          <a:lstStyle/>
          <a:p>
            <a:r>
              <a:rPr lang="cy-GB" noProof="0" dirty="0"/>
              <a:t>Polisïau a gweithdrefnau diogelu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98DD0E-63AE-1FCF-B168-AD68EDD93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" b="101"/>
          <a:stretch/>
        </p:blipFill>
        <p:spPr>
          <a:xfrm>
            <a:off x="3696509" y="758951"/>
            <a:ext cx="8006133" cy="5330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2014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2BCBB-79BD-CBD4-30EF-DB3D2BFD60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4178532" cy="6858000"/>
          </a:xfrm>
          <a:solidFill>
            <a:schemeClr val="bg2"/>
          </a:solidFill>
        </p:spPr>
        <p:txBody>
          <a:bodyPr lIns="360000" tIns="360000" rIns="360000" bIns="360000">
            <a:normAutofit fontScale="90000"/>
          </a:bodyPr>
          <a:lstStyle/>
          <a:p>
            <a:r>
              <a:rPr lang="cy-GB" sz="3200" b="1" noProof="0" dirty="0"/>
              <a:t>Dyletswydd gonestrwydd:</a:t>
            </a:r>
            <a:br>
              <a:rPr lang="cy-GB" sz="3200" noProof="0" dirty="0"/>
            </a:br>
            <a:r>
              <a:rPr lang="cy-GB" sz="3200" noProof="0" dirty="0"/>
              <a:t>gwirfoddoli’r holl wybodaeth berthnasol i unigolion sydd wedi, neu a allai fod wedi cael eu niweidio gan ddarparu gwasanaethau, p’un a ofynnwyd am y wybodaeth ai peidio, a </a:t>
            </a:r>
            <a:r>
              <a:rPr lang="cy-GB" sz="3200" noProof="0" dirty="0" err="1"/>
              <a:t>ph’un</a:t>
            </a:r>
            <a:r>
              <a:rPr lang="cy-GB" sz="3200" noProof="0" dirty="0"/>
              <a:t> a wnaed cwyn neu adroddiad am y ddarpariaeth honno ai peidio.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E1588B-85F4-1520-CE85-8DD2BD8AE17B}"/>
              </a:ext>
            </a:extLst>
          </p:cNvPr>
          <p:cNvSpPr txBox="1"/>
          <p:nvPr/>
        </p:nvSpPr>
        <p:spPr>
          <a:xfrm>
            <a:off x="4178532" y="595192"/>
            <a:ext cx="8138326" cy="5667616"/>
          </a:xfrm>
          <a:prstGeom prst="rect">
            <a:avLst/>
          </a:prstGeom>
          <a:noFill/>
        </p:spPr>
        <p:txBody>
          <a:bodyPr wrap="square" lIns="360000" tIns="360000" rIns="360000" bIns="360000" rtlCol="0" anchor="ctr">
            <a:noAutofit/>
          </a:bodyPr>
          <a:lstStyle/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cy-GB" sz="2200" noProof="0" dirty="0">
                <a:solidFill>
                  <a:schemeClr val="bg1"/>
                </a:solidFill>
              </a:rPr>
              <a:t>Disgwylir i </a:t>
            </a:r>
            <a:r>
              <a:rPr lang="cy-GB" sz="2200" b="1" noProof="0" dirty="0">
                <a:solidFill>
                  <a:schemeClr val="bg1"/>
                </a:solidFill>
              </a:rPr>
              <a:t>ymarferwyr Gr</a:t>
            </a:r>
            <a:r>
              <a:rPr lang="cy-GB" sz="2200" b="1" noProof="0" dirty="0">
                <a:solidFill>
                  <a:schemeClr val="bg1"/>
                </a:solidFill>
                <a:cs typeface="Calibri" panose="020F0502020204030204" pitchFamily="34" charset="0"/>
              </a:rPr>
              <a:t>ŵp C sicrhau bod pawb yn cydymffurfio</a:t>
            </a:r>
            <a:r>
              <a:rPr lang="cy-GB" sz="2200" noProof="0" dirty="0">
                <a:solidFill>
                  <a:schemeClr val="bg1"/>
                </a:solidFill>
              </a:rPr>
              <a:t> â’u dyletswydd gonestrwydd – yn enwedig pan fu pryder diogelu. </a:t>
            </a:r>
          </a:p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cy-GB" sz="2200" b="1" noProof="0" dirty="0">
                <a:solidFill>
                  <a:schemeClr val="bg1"/>
                </a:solidFill>
              </a:rPr>
              <a:t>Ar y cwrs Gr</a:t>
            </a:r>
            <a:r>
              <a:rPr lang="cy-GB" sz="2200" b="1" noProof="0" dirty="0">
                <a:solidFill>
                  <a:schemeClr val="bg1"/>
                </a:solidFill>
                <a:cs typeface="Calibri" panose="020F0502020204030204" pitchFamily="34" charset="0"/>
              </a:rPr>
              <a:t>ŵp C, byddwch yn trafod</a:t>
            </a:r>
            <a:r>
              <a:rPr lang="cy-GB" sz="2200" b="1" noProof="0" dirty="0">
                <a:solidFill>
                  <a:schemeClr val="bg1"/>
                </a:solidFill>
              </a:rPr>
              <a:t>:</a:t>
            </a:r>
          </a:p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cy-GB" sz="2200" noProof="0" dirty="0">
                <a:solidFill>
                  <a:schemeClr val="bg1"/>
                </a:solidFill>
              </a:rPr>
              <a:t>1.	Sut ydych chi’n </a:t>
            </a:r>
            <a:r>
              <a:rPr lang="cy-GB" sz="2200" b="1" noProof="0" dirty="0">
                <a:solidFill>
                  <a:schemeClr val="bg1"/>
                </a:solidFill>
              </a:rPr>
              <a:t>dangos</a:t>
            </a:r>
            <a:r>
              <a:rPr lang="cy-GB" sz="2200" noProof="0" dirty="0">
                <a:solidFill>
                  <a:schemeClr val="bg1"/>
                </a:solidFill>
              </a:rPr>
              <a:t> eich ymrwymiad i sicrhau bod y </a:t>
            </a:r>
            <a:r>
              <a:rPr lang="cy-GB" sz="2200" b="1" noProof="0" dirty="0">
                <a:solidFill>
                  <a:schemeClr val="bg1"/>
                </a:solidFill>
              </a:rPr>
              <a:t>ddyletswydd gonestrwydd </a:t>
            </a:r>
            <a:r>
              <a:rPr lang="cy-GB" sz="2200" noProof="0" dirty="0">
                <a:solidFill>
                  <a:schemeClr val="bg1"/>
                </a:solidFill>
              </a:rPr>
              <a:t>yn cael ei </a:t>
            </a:r>
            <a:r>
              <a:rPr lang="cy-GB" sz="2200" b="1" noProof="0" dirty="0">
                <a:solidFill>
                  <a:schemeClr val="bg1"/>
                </a:solidFill>
              </a:rPr>
              <a:t>hymgorffori o fewn </a:t>
            </a:r>
            <a:r>
              <a:rPr lang="cy-GB" sz="2200" noProof="0" dirty="0">
                <a:solidFill>
                  <a:schemeClr val="bg1"/>
                </a:solidFill>
              </a:rPr>
              <a:t>eich diwylliant sefydliadol, ymarfer, polisïau a gweithdrefnau, a disgwyliadau gwasanaeth?</a:t>
            </a:r>
          </a:p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cy-GB" sz="2200" noProof="0" dirty="0">
                <a:solidFill>
                  <a:schemeClr val="bg1"/>
                </a:solidFill>
              </a:rPr>
              <a:t>2.	 Sut gallwch chi </a:t>
            </a:r>
            <a:r>
              <a:rPr lang="cy-GB" sz="2200" b="1" noProof="0" dirty="0">
                <a:solidFill>
                  <a:schemeClr val="bg1"/>
                </a:solidFill>
              </a:rPr>
              <a:t>gynorthwyo staff </a:t>
            </a:r>
            <a:r>
              <a:rPr lang="cy-GB" sz="2200" noProof="0" dirty="0">
                <a:solidFill>
                  <a:schemeClr val="bg1"/>
                </a:solidFill>
              </a:rPr>
              <a:t>i adnabod pryderon a chamgymeriadau ac adrodd amdanynt/sut rydych yn eu cynorthwyo i wneud hynny?</a:t>
            </a:r>
          </a:p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cy-GB" sz="2200" noProof="0" dirty="0">
                <a:solidFill>
                  <a:schemeClr val="bg1"/>
                </a:solidFill>
              </a:rPr>
              <a:t>3.	 Sut mae’r ddyletswydd gonestrwydd yn cael ei </a:t>
            </a:r>
            <a:r>
              <a:rPr lang="cy-GB" sz="2200" b="1" noProof="0" dirty="0">
                <a:solidFill>
                  <a:schemeClr val="bg1"/>
                </a:solidFill>
              </a:rPr>
              <a:t>hadlewyrchu</a:t>
            </a:r>
            <a:r>
              <a:rPr lang="cy-GB" sz="2200" noProof="0" dirty="0">
                <a:solidFill>
                  <a:schemeClr val="bg1"/>
                </a:solidFill>
              </a:rPr>
              <a:t> mewn polisïau a gweithdrefnau sefydliadol? </a:t>
            </a:r>
          </a:p>
          <a:p>
            <a:pPr marL="82550">
              <a:lnSpc>
                <a:spcPct val="90000"/>
              </a:lnSpc>
              <a:spcAft>
                <a:spcPts val="1200"/>
              </a:spcAft>
            </a:pPr>
            <a:r>
              <a:rPr lang="cy-GB" sz="2200" noProof="0" dirty="0">
                <a:solidFill>
                  <a:schemeClr val="bg1"/>
                </a:solidFill>
              </a:rPr>
              <a:t>4.	 Sut gall </a:t>
            </a:r>
            <a:r>
              <a:rPr lang="cy-GB" sz="2200" b="1" noProof="0" dirty="0">
                <a:solidFill>
                  <a:schemeClr val="bg1"/>
                </a:solidFill>
              </a:rPr>
              <a:t>eich gwasanaeth </a:t>
            </a:r>
            <a:r>
              <a:rPr lang="cy-GB" sz="2200" noProof="0" dirty="0">
                <a:solidFill>
                  <a:schemeClr val="bg1"/>
                </a:solidFill>
              </a:rPr>
              <a:t>ddefnyddio hyn i osod disgwyliadau/sut mae’n ei ddefnyddio i osod disgwyliadau?</a:t>
            </a:r>
          </a:p>
        </p:txBody>
      </p:sp>
    </p:spTree>
    <p:extLst>
      <p:ext uri="{BB962C8B-B14F-4D97-AF65-F5344CB8AC3E}">
        <p14:creationId xmlns:p14="http://schemas.microsoft.com/office/powerpoint/2010/main" val="2421395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9DD3A-2119-DA02-8161-07CDC5C4E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93C34D-17A7-1C03-6B20-4C55EDEAA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y-GB" sz="4400" noProof="0" dirty="0"/>
              <a:t>‘Methiant i fynychu’ </a:t>
            </a:r>
            <a:br>
              <a:rPr lang="cy-GB" sz="4400" noProof="0" dirty="0"/>
            </a:br>
            <a:r>
              <a:rPr lang="cy-GB" sz="4400" noProof="0" dirty="0"/>
              <a:t>o gymharu â</a:t>
            </a:r>
            <a:br>
              <a:rPr lang="cy-GB" sz="4400" noProof="0" dirty="0"/>
            </a:br>
            <a:r>
              <a:rPr lang="cy-GB" sz="4400" noProof="0" dirty="0"/>
              <a:t>‘Methiant i fynd ag unigolyn’ </a:t>
            </a:r>
            <a:endParaRPr lang="cy-GB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797BF8A-A184-E146-DE81-F01D3F50B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cy-GB" sz="3200" noProof="0" dirty="0">
                <a:latin typeface="+mn-lt"/>
              </a:rPr>
              <a:t>Mae gan bob term oblygiadau gwahanol, a gallant gael effaith arwyddocaol ar ddealltwriaeth broffesiynol, atebolrwydd, a chamau gweithredu.</a:t>
            </a:r>
          </a:p>
          <a:p>
            <a:pPr marL="0" indent="0">
              <a:buNone/>
            </a:pPr>
            <a:r>
              <a:rPr lang="cy-GB" sz="3200" noProof="0" dirty="0">
                <a:latin typeface="+mn-lt"/>
              </a:rPr>
              <a:t>Er mwyn sicrhau nad yw </a:t>
            </a:r>
            <a:r>
              <a:rPr lang="cy-GB" sz="3200" b="1" noProof="0" dirty="0">
                <a:latin typeface="+mn-lt"/>
              </a:rPr>
              <a:t>arwyddion posibl </a:t>
            </a:r>
            <a:r>
              <a:rPr lang="cy-GB" sz="3200" noProof="0" dirty="0">
                <a:latin typeface="+mn-lt"/>
              </a:rPr>
              <a:t>angen heb ei fodloni neu risg uwch yn cael eu colli, mae’n bwysig eich bod yn </a:t>
            </a:r>
            <a:r>
              <a:rPr lang="cy-GB" sz="3200" b="1" noProof="0" dirty="0">
                <a:latin typeface="+mn-lt"/>
              </a:rPr>
              <a:t>sicrhau bod pawb yn eich sefydliad </a:t>
            </a:r>
            <a:r>
              <a:rPr lang="cy-GB" sz="3200" noProof="0" dirty="0">
                <a:latin typeface="+mn-lt"/>
              </a:rPr>
              <a:t>yn deall pwysigrwydd gwybod a dilyn gweithdrefnau sefydliadol clir ar gyfer cymryd camau dilynol </a:t>
            </a:r>
            <a:r>
              <a:rPr lang="cy-GB" sz="3200" b="1" noProof="0" dirty="0">
                <a:latin typeface="+mn-lt"/>
              </a:rPr>
              <a:t>rhagweithiol</a:t>
            </a:r>
            <a:r>
              <a:rPr lang="cy-GB" sz="3200" noProof="0" dirty="0">
                <a:latin typeface="+mn-lt"/>
              </a:rPr>
              <a:t> yngl</a:t>
            </a:r>
            <a:r>
              <a:rPr lang="cy-GB" sz="3200" noProof="0" dirty="0">
                <a:latin typeface="+mn-lt"/>
                <a:cs typeface="Calibri" panose="020F0502020204030204" pitchFamily="34" charset="0"/>
              </a:rPr>
              <a:t>ŷ</a:t>
            </a:r>
            <a:r>
              <a:rPr lang="cy-GB" sz="3200" noProof="0" dirty="0">
                <a:latin typeface="+mn-lt"/>
              </a:rPr>
              <a:t>n â diffyg presenoldeb a diffyg ymgysylltu.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DF95D5-BB5A-FEDF-77E6-E64388AB44A8}"/>
              </a:ext>
            </a:extLst>
          </p:cNvPr>
          <p:cNvSpPr txBox="1"/>
          <p:nvPr/>
        </p:nvSpPr>
        <p:spPr>
          <a:xfrm>
            <a:off x="3696509" y="758951"/>
            <a:ext cx="8328982" cy="557167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Yn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rhan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o’n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Dull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sy’n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Ystyriol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o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Drawma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yng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Nghymru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,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rydyn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ni’n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dod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yn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fwy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ymwybodol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o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sut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mae’r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iaith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a’r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derminoleg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a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ddefnyddiwn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yn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gallu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effeithio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ar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ganfyddiadau</a:t>
            </a:r>
            <a:r>
              <a:rPr lang="en-US" sz="3100" dirty="0">
                <a:solidFill>
                  <a:schemeClr val="bg1"/>
                </a:solidFill>
                <a:latin typeface="Gibson" panose="02000000000000000000" pitchFamily="2" charset="77"/>
              </a:rPr>
              <a:t> o </a:t>
            </a:r>
            <a:r>
              <a:rPr lang="en-US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risg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Un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enghraifft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o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hyn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yw’r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derminoleg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a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ddefnyddir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pan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na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fydd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rhywun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wedi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mynychu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apwyntiad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Defnyddir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yr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ymadroddion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“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methiant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i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fynychu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” a “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methiant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i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fynd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ag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unigolyn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”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yn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aml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ym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maes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diogelu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,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yn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enwedig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mewn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lleoliadau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iechyd,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addysg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, a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gofal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cymdeithasol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,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i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ddisgrifio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absenoldeb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rhywun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o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apwyntiad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 neu </a:t>
            </a:r>
            <a:r>
              <a:rPr lang="en-GB" sz="3100" dirty="0" err="1">
                <a:solidFill>
                  <a:schemeClr val="bg1"/>
                </a:solidFill>
                <a:latin typeface="Gibson" panose="02000000000000000000" pitchFamily="2" charset="77"/>
              </a:rPr>
              <a:t>leoliad</a:t>
            </a:r>
            <a:r>
              <a:rPr lang="en-GB" sz="3100" dirty="0">
                <a:solidFill>
                  <a:schemeClr val="bg1"/>
                </a:solidFill>
                <a:latin typeface="Gibson" panose="02000000000000000000" pitchFamily="2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0786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1F18B-E504-8FC7-D4B0-94B947D94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23DCA5-47C7-21B2-E254-48FBB4EA6576}"/>
              </a:ext>
            </a:extLst>
          </p:cNvPr>
          <p:cNvSpPr txBox="1"/>
          <p:nvPr/>
        </p:nvSpPr>
        <p:spPr>
          <a:xfrm>
            <a:off x="332509" y="1"/>
            <a:ext cx="4738255" cy="68579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endParaRPr lang="cy-GB" sz="3200" b="1" noProof="0" dirty="0">
              <a:solidFill>
                <a:sysClr val="windowText" lastClr="000000"/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cy-GB" sz="2600" b="1" noProof="0" dirty="0">
                <a:solidFill>
                  <a:sysClr val="windowText" lastClr="000000"/>
                </a:solidFill>
              </a:rPr>
              <a:t>‘Methiant i fynychu’ (DNA)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y-GB" sz="2400" noProof="0" dirty="0">
                <a:solidFill>
                  <a:sysClr val="windowText" lastClr="000000"/>
                </a:solidFill>
              </a:rPr>
              <a:t>Mae’n </a:t>
            </a:r>
            <a:r>
              <a:rPr lang="cy-GB" sz="2400" b="1" noProof="0" dirty="0">
                <a:solidFill>
                  <a:sysClr val="windowText" lastClr="000000"/>
                </a:solidFill>
              </a:rPr>
              <a:t>amwys</a:t>
            </a:r>
            <a:r>
              <a:rPr lang="cy-GB" sz="2400" noProof="0" dirty="0">
                <a:solidFill>
                  <a:sysClr val="windowText" lastClr="000000"/>
                </a:solidFill>
              </a:rPr>
              <a:t> mewn cyd-destunau diogelu, yn enwedig i blant.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y-GB" sz="2400" noProof="0" dirty="0">
                <a:solidFill>
                  <a:sysClr val="windowText" lastClr="000000"/>
                </a:solidFill>
              </a:rPr>
              <a:t>Mae’n rhoi’r cyfrifoldeb ar y plentyn/yr oedolyn sydd mewn perygl, hyd yn oed </a:t>
            </a:r>
            <a:r>
              <a:rPr lang="cy-GB" sz="2400" b="1" noProof="0" dirty="0">
                <a:solidFill>
                  <a:sysClr val="windowText" lastClr="000000"/>
                </a:solidFill>
              </a:rPr>
              <a:t>pan nad yw hyn o fewn ei reolaeth</a:t>
            </a:r>
            <a:r>
              <a:rPr lang="cy-GB" sz="2400" noProof="0" dirty="0">
                <a:solidFill>
                  <a:sysClr val="windowText" lastClr="000000"/>
                </a:solidFill>
              </a:rPr>
              <a:t>.</a:t>
            </a:r>
            <a:endParaRPr lang="cy-GB" sz="2400" b="1" noProof="0" dirty="0">
              <a:solidFill>
                <a:sysClr val="windowText" lastClr="000000"/>
              </a:solidFill>
            </a:endParaRP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y-GB" sz="2400" noProof="0" dirty="0">
                <a:solidFill>
                  <a:sysClr val="windowText" lastClr="000000"/>
                </a:solidFill>
              </a:rPr>
              <a:t>Mae’n </a:t>
            </a:r>
            <a:r>
              <a:rPr lang="cy-GB" sz="2400" b="1" noProof="0" dirty="0">
                <a:solidFill>
                  <a:sysClr val="windowText" lastClr="000000"/>
                </a:solidFill>
              </a:rPr>
              <a:t>cuddio</a:t>
            </a:r>
            <a:r>
              <a:rPr lang="cy-GB" sz="2400" noProof="0" dirty="0">
                <a:solidFill>
                  <a:sysClr val="windowText" lastClr="000000"/>
                </a:solidFill>
              </a:rPr>
              <a:t> rhwystrau neu esgeulustod posibl – fe allai ddiystyru cyfrifoldeb y gofalwr neu bryderon diogelu.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3AA61D-148B-E6FA-37D4-7938E9A185F8}"/>
              </a:ext>
            </a:extLst>
          </p:cNvPr>
          <p:cNvSpPr txBox="1"/>
          <p:nvPr/>
        </p:nvSpPr>
        <p:spPr>
          <a:xfrm>
            <a:off x="5286894" y="1"/>
            <a:ext cx="6754541" cy="6857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endParaRPr lang="cy-GB" sz="2600" b="1" noProof="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cy-GB" sz="2600" b="1" noProof="0" dirty="0">
                <a:solidFill>
                  <a:schemeClr val="bg1"/>
                </a:solidFill>
              </a:rPr>
              <a:t>‘</a:t>
            </a:r>
            <a:r>
              <a:rPr lang="cy-GB" sz="2600" b="1" noProof="0" dirty="0">
                <a:solidFill>
                  <a:srgbClr val="37394C"/>
                </a:solidFill>
              </a:rPr>
              <a:t>Methiant i fynd ag unigolyn’ (WNB)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y-GB" sz="2400" b="1" noProof="0" dirty="0">
                <a:solidFill>
                  <a:srgbClr val="37394C"/>
                </a:solidFill>
              </a:rPr>
              <a:t>Iaith sy’n canolbwyntio ar yr unigolyn </a:t>
            </a:r>
            <a:r>
              <a:rPr lang="cy-GB" sz="2400" noProof="0" dirty="0">
                <a:solidFill>
                  <a:srgbClr val="37394C"/>
                </a:solidFill>
              </a:rPr>
              <a:t>– Mae’n ystyried safbwynt y plentyn/yr oedolyn sydd mewn perygl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y-GB" sz="2400" noProof="0" dirty="0">
                <a:solidFill>
                  <a:srgbClr val="37394C"/>
                </a:solidFill>
              </a:rPr>
              <a:t>Mae’n hyrwyddo </a:t>
            </a:r>
            <a:r>
              <a:rPr lang="cy-GB" sz="2400" b="1" noProof="0" dirty="0">
                <a:solidFill>
                  <a:srgbClr val="37394C"/>
                </a:solidFill>
              </a:rPr>
              <a:t>chwilfrydedd proffesiynol</a:t>
            </a:r>
            <a:r>
              <a:rPr lang="cy-GB" sz="2400" noProof="0" dirty="0">
                <a:solidFill>
                  <a:srgbClr val="37394C"/>
                </a:solidFill>
              </a:rPr>
              <a:t>: Pam na aethpwyd ag ef? A oes patrwm? A allai hyn ddangos esgeulustod? 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y-GB" sz="2400" noProof="0" dirty="0">
                <a:solidFill>
                  <a:srgbClr val="37394C"/>
                </a:solidFill>
              </a:rPr>
              <a:t>Mae’n</a:t>
            </a:r>
            <a:r>
              <a:rPr lang="cy-GB" sz="2400" b="1" noProof="0" dirty="0">
                <a:solidFill>
                  <a:srgbClr val="37394C"/>
                </a:solidFill>
              </a:rPr>
              <a:t> amlygu </a:t>
            </a:r>
            <a:r>
              <a:rPr lang="cy-GB" sz="2400" noProof="0" dirty="0">
                <a:solidFill>
                  <a:srgbClr val="37394C"/>
                </a:solidFill>
              </a:rPr>
              <a:t>cyfrifoldeb y gofalwr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y-GB" sz="2400" noProof="0" dirty="0">
                <a:solidFill>
                  <a:srgbClr val="37394C"/>
                </a:solidFill>
              </a:rPr>
              <a:t>Mae’n</a:t>
            </a:r>
            <a:r>
              <a:rPr lang="cy-GB" sz="2400" b="1" noProof="0" dirty="0">
                <a:solidFill>
                  <a:srgbClr val="37394C"/>
                </a:solidFill>
              </a:rPr>
              <a:t> datgelu rhwystrau </a:t>
            </a:r>
            <a:r>
              <a:rPr lang="cy-GB" sz="2400" noProof="0" dirty="0">
                <a:solidFill>
                  <a:srgbClr val="37394C"/>
                </a:solidFill>
              </a:rPr>
              <a:t>rhag ymgysylltu 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y-GB" sz="2400" noProof="0" dirty="0">
                <a:solidFill>
                  <a:srgbClr val="37394C"/>
                </a:solidFill>
              </a:rPr>
              <a:t>Mae’n </a:t>
            </a:r>
            <a:r>
              <a:rPr lang="cy-GB" sz="2400" b="1" noProof="0" dirty="0">
                <a:solidFill>
                  <a:srgbClr val="37394C"/>
                </a:solidFill>
              </a:rPr>
              <a:t>cefnogi</a:t>
            </a:r>
            <a:r>
              <a:rPr lang="cy-GB" sz="2400" noProof="0" dirty="0">
                <a:solidFill>
                  <a:srgbClr val="37394C"/>
                </a:solidFill>
              </a:rPr>
              <a:t> gwell dogfennaeth ac </a:t>
            </a:r>
            <a:r>
              <a:rPr lang="cy-GB" sz="2400" noProof="0" dirty="0" err="1">
                <a:solidFill>
                  <a:srgbClr val="37394C"/>
                </a:solidFill>
              </a:rPr>
              <a:t>uwchgyfeirio</a:t>
            </a:r>
            <a:r>
              <a:rPr lang="cy-GB" sz="2400" noProof="0" dirty="0">
                <a:solidFill>
                  <a:srgbClr val="37394C"/>
                </a:solidFill>
              </a:rPr>
              <a:t> pan fydd angen</a:t>
            </a:r>
          </a:p>
          <a:p>
            <a:pPr marL="457200" indent="-4572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y-GB" sz="2400" noProof="0" dirty="0">
                <a:solidFill>
                  <a:srgbClr val="37394C"/>
                </a:solidFill>
              </a:rPr>
              <a:t>Mae’n cefnogi’r angen i </a:t>
            </a:r>
            <a:r>
              <a:rPr lang="cy-GB" sz="2400" b="1" noProof="0" dirty="0">
                <a:solidFill>
                  <a:srgbClr val="37394C"/>
                </a:solidFill>
              </a:rPr>
              <a:t>rannu gwybodaeth </a:t>
            </a:r>
            <a:r>
              <a:rPr lang="cy-GB" sz="2400" noProof="0" dirty="0">
                <a:solidFill>
                  <a:srgbClr val="37394C"/>
                </a:solidFill>
              </a:rPr>
              <a:t>ag ymarferwyr eraill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F7C988-5D34-7396-E1A3-9C03E593F1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y-GB" noProof="0" dirty="0"/>
              <a:t>‘Methiant i fynychu’ o gymharu â ‘Methiant i fynd ag unigolyn’</a:t>
            </a:r>
          </a:p>
        </p:txBody>
      </p:sp>
    </p:spTree>
    <p:extLst>
      <p:ext uri="{BB962C8B-B14F-4D97-AF65-F5344CB8AC3E}">
        <p14:creationId xmlns:p14="http://schemas.microsoft.com/office/powerpoint/2010/main" val="469274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25DC2-190F-F6F0-1196-DEC565F04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3D631-EA62-7732-3FD9-2FEDC01A38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defRPr/>
            </a:pPr>
            <a:r>
              <a:rPr lang="cy-GB" sz="4800" spc="0" noProof="0" dirty="0">
                <a:solidFill>
                  <a:schemeClr val="bg1"/>
                </a:solidFill>
              </a:rPr>
              <a:t>Atebwch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b="1" spc="0" noProof="0" dirty="0">
                <a:solidFill>
                  <a:schemeClr val="accent1"/>
                </a:solidFill>
              </a:rPr>
              <a:t>gwestiynau 8 i 16 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spc="0" noProof="0" dirty="0">
                <a:solidFill>
                  <a:schemeClr val="bg1"/>
                </a:solidFill>
              </a:rPr>
              <a:t>yn eich llyfr gwaith</a:t>
            </a: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.</a:t>
            </a:r>
          </a:p>
        </p:txBody>
      </p:sp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1787FEF3-2313-8588-4790-3FC3468CD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06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382BE-243E-BB20-D5F3-9091BCDEC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2821-B88D-02D6-6E1E-1676DF9B9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sz="4000" noProof="0" dirty="0"/>
              <a:t>Ymateb i bryder</a:t>
            </a:r>
          </a:p>
        </p:txBody>
      </p:sp>
      <p:pic>
        <p:nvPicPr>
          <p:cNvPr id="5" name="Content Placeholder 4" descr="Close-up of woman's hands typing and using a trackpad on a laptop with mug">
            <a:extLst>
              <a:ext uri="{FF2B5EF4-FFF2-40B4-BE49-F238E27FC236}">
                <a16:creationId xmlns:a16="http://schemas.microsoft.com/office/drawing/2014/main" id="{F2504954-8874-2440-0688-8A696F720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4" r="19190"/>
          <a:stretch>
            <a:fillRect/>
          </a:stretch>
        </p:blipFill>
        <p:spPr>
          <a:xfrm>
            <a:off x="3724102" y="768096"/>
            <a:ext cx="8063346" cy="5321805"/>
          </a:xfrm>
        </p:spPr>
      </p:pic>
    </p:spTree>
    <p:extLst>
      <p:ext uri="{BB962C8B-B14F-4D97-AF65-F5344CB8AC3E}">
        <p14:creationId xmlns:p14="http://schemas.microsoft.com/office/powerpoint/2010/main" val="2761979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939E8-64BB-3542-BB45-1B7A9D37D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sz="4000" noProof="0" dirty="0"/>
              <a:t>Rhwystrau rhag adrodd am bryderon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1EABF-B14A-F62C-3427-9900CB690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sz="3600" noProof="0" dirty="0">
                <a:latin typeface="+mn-lt"/>
              </a:rPr>
              <a:t>Disgwylir i ymarferwyr Gr</a:t>
            </a:r>
            <a:r>
              <a:rPr lang="cy-GB" sz="3600" noProof="0" dirty="0">
                <a:latin typeface="+mn-lt"/>
                <a:cs typeface="Calibri" panose="020F0502020204030204" pitchFamily="34" charset="0"/>
              </a:rPr>
              <a:t>ŵp C </a:t>
            </a:r>
            <a:r>
              <a:rPr lang="cy-GB" sz="3600" b="1" noProof="0" dirty="0">
                <a:latin typeface="+mn-lt"/>
                <a:cs typeface="Calibri" panose="020F0502020204030204" pitchFamily="34" charset="0"/>
              </a:rPr>
              <a:t>alluogi ac annog</a:t>
            </a:r>
            <a:r>
              <a:rPr lang="cy-GB" sz="3600" noProof="0" dirty="0">
                <a:latin typeface="+mn-lt"/>
                <a:cs typeface="Calibri" panose="020F0502020204030204" pitchFamily="34" charset="0"/>
              </a:rPr>
              <a:t> staff a gwirfoddolwyr i fyfyrio ar </a:t>
            </a:r>
            <a:r>
              <a:rPr lang="cy-GB" sz="3600" b="1" noProof="0" dirty="0">
                <a:latin typeface="+mn-lt"/>
                <a:cs typeface="Calibri" panose="020F0502020204030204" pitchFamily="34" charset="0"/>
              </a:rPr>
              <a:t>unrhyw rwystrau </a:t>
            </a:r>
            <a:r>
              <a:rPr lang="cy-GB" sz="3600" noProof="0" dirty="0">
                <a:latin typeface="+mn-lt"/>
                <a:cs typeface="Calibri" panose="020F0502020204030204" pitchFamily="34" charset="0"/>
              </a:rPr>
              <a:t>rhag adrodd am bryder, eu hamlygu a’u goresgyn</a:t>
            </a:r>
            <a:r>
              <a:rPr lang="cy-GB" sz="3600" noProof="0" dirty="0">
                <a:latin typeface="+mn-lt"/>
              </a:rPr>
              <a:t>.</a:t>
            </a:r>
          </a:p>
          <a:p>
            <a:pPr marL="0" indent="0">
              <a:buNone/>
            </a:pPr>
            <a:r>
              <a:rPr lang="cy-GB" sz="3600" noProof="0" dirty="0">
                <a:latin typeface="+mn-lt"/>
              </a:rPr>
              <a:t>Dylai hyn fod yn rhan o’ch </a:t>
            </a:r>
            <a:r>
              <a:rPr lang="cy-GB" sz="3600" b="1" noProof="0" dirty="0">
                <a:latin typeface="+mn-lt"/>
              </a:rPr>
              <a:t>adolygiad rheolaidd, cofnodedig </a:t>
            </a:r>
            <a:r>
              <a:rPr lang="cy-GB" sz="3600" noProof="0" dirty="0">
                <a:latin typeface="+mn-lt"/>
              </a:rPr>
              <a:t>o’ch ymarfer diogelu.</a:t>
            </a:r>
          </a:p>
        </p:txBody>
      </p:sp>
    </p:spTree>
    <p:extLst>
      <p:ext uri="{BB962C8B-B14F-4D97-AF65-F5344CB8AC3E}">
        <p14:creationId xmlns:p14="http://schemas.microsoft.com/office/powerpoint/2010/main" val="22123706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9DC7B-9071-499C-0567-6128E9228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3D938-71E8-8F30-AF15-EAFEBCA82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sz="4000" noProof="0" dirty="0"/>
              <a:t>Ymateb i bryderon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F72D9-EAE8-2D8E-9FC5-5100D7E4B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sz="2800" noProof="0" dirty="0">
                <a:latin typeface="+mn-lt"/>
              </a:rPr>
              <a:t>Mae gan ymarferwyr Gr</a:t>
            </a:r>
            <a:r>
              <a:rPr lang="cy-GB" sz="2800" noProof="0" dirty="0">
                <a:latin typeface="+mn-lt"/>
                <a:cs typeface="Calibri" panose="020F0502020204030204" pitchFamily="34" charset="0"/>
              </a:rPr>
              <a:t>ŵp C hefyd </a:t>
            </a:r>
            <a:r>
              <a:rPr lang="cy-GB" sz="2800" b="1" noProof="0" dirty="0">
                <a:latin typeface="+mn-lt"/>
                <a:cs typeface="Calibri" panose="020F0502020204030204" pitchFamily="34" charset="0"/>
              </a:rPr>
              <a:t>gyfrifoldeb proffesiynol </a:t>
            </a:r>
            <a:r>
              <a:rPr lang="cy-GB" sz="2800" noProof="0" dirty="0">
                <a:latin typeface="+mn-lt"/>
                <a:cs typeface="Calibri" panose="020F0502020204030204" pitchFamily="34" charset="0"/>
              </a:rPr>
              <a:t>i g</a:t>
            </a:r>
            <a:r>
              <a:rPr lang="cy-GB" sz="2800" noProof="0" dirty="0">
                <a:latin typeface="+mn-lt"/>
              </a:rPr>
              <a:t>ydnabod bod eu </a:t>
            </a:r>
            <a:r>
              <a:rPr lang="cy-GB" sz="2800" b="1" noProof="0" dirty="0">
                <a:latin typeface="+mn-lt"/>
              </a:rPr>
              <a:t>hymatebion</a:t>
            </a:r>
            <a:r>
              <a:rPr lang="cy-GB" sz="2800" noProof="0" dirty="0">
                <a:latin typeface="+mn-lt"/>
              </a:rPr>
              <a:t> eu hunain </a:t>
            </a:r>
            <a:r>
              <a:rPr lang="cy-GB" sz="2800" b="1" noProof="0" dirty="0">
                <a:latin typeface="+mn-lt"/>
              </a:rPr>
              <a:t>i bryderon </a:t>
            </a:r>
            <a:r>
              <a:rPr lang="cy-GB" sz="2800" noProof="0" dirty="0">
                <a:latin typeface="+mn-lt"/>
              </a:rPr>
              <a:t>yn gallu cael eu ffurfio gan ffactorau sy’n gallu</a:t>
            </a:r>
            <a:r>
              <a:rPr lang="cy-GB" sz="2800" b="1" noProof="0" dirty="0">
                <a:latin typeface="+mn-lt"/>
              </a:rPr>
              <a:t> tynnu’r sylw oddi ar </a:t>
            </a:r>
            <a:r>
              <a:rPr lang="cy-GB" sz="2800" noProof="0" dirty="0">
                <a:latin typeface="+mn-lt"/>
              </a:rPr>
              <a:t>yr unigolyn sydd mewn perygl </a:t>
            </a:r>
            <a:r>
              <a:rPr lang="cy-GB" sz="2800" b="1" noProof="0" dirty="0">
                <a:latin typeface="+mn-lt"/>
              </a:rPr>
              <a:t>a dylanwadu</a:t>
            </a:r>
            <a:r>
              <a:rPr lang="cy-GB" sz="2800" noProof="0" dirty="0">
                <a:latin typeface="+mn-lt"/>
              </a:rPr>
              <a:t> ar y ffordd y mae penderfyniadau’n cael eu gwneud am y camau nesaf. </a:t>
            </a:r>
          </a:p>
          <a:p>
            <a:pPr marL="0" indent="0">
              <a:buNone/>
            </a:pPr>
            <a:r>
              <a:rPr lang="cy-GB" sz="2800" noProof="0" dirty="0">
                <a:latin typeface="+mn-lt"/>
              </a:rPr>
              <a:t>Fe allai’r rhain gynnwys:</a:t>
            </a:r>
          </a:p>
          <a:p>
            <a:r>
              <a:rPr lang="cy-GB" sz="2800" b="1" noProof="0" dirty="0">
                <a:latin typeface="+mn-lt"/>
              </a:rPr>
              <a:t>ffactorau goddrychol </a:t>
            </a:r>
            <a:r>
              <a:rPr lang="cy-GB" sz="2800" noProof="0" dirty="0">
                <a:latin typeface="+mn-lt"/>
              </a:rPr>
              <a:t>fel cefndir, safbwyntiau personol, lefel profiad neu ragfarn ddiarwybod</a:t>
            </a:r>
          </a:p>
          <a:p>
            <a:r>
              <a:rPr lang="cy-GB" sz="2800" b="1" noProof="0" dirty="0">
                <a:latin typeface="+mn-lt"/>
              </a:rPr>
              <a:t>ffactorau allanol </a:t>
            </a:r>
            <a:r>
              <a:rPr lang="cy-GB" sz="2800" noProof="0" dirty="0">
                <a:latin typeface="+mn-lt"/>
              </a:rPr>
              <a:t>fel rhwystrau systemig, cyfyngiadau adnoddau neu faterion gweithredol.</a:t>
            </a:r>
          </a:p>
        </p:txBody>
      </p:sp>
    </p:spTree>
    <p:extLst>
      <p:ext uri="{BB962C8B-B14F-4D97-AF65-F5344CB8AC3E}">
        <p14:creationId xmlns:p14="http://schemas.microsoft.com/office/powerpoint/2010/main" val="610997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2EB81-8B3D-B012-3BFE-15C3A4003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BB3B9-5928-7F67-8BDA-D0B8833B7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Rhannu gwybodaeth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1B98A-1B39-2BE1-2B14-E4DD98882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cy-GB" sz="2800" noProof="0" dirty="0">
                <a:latin typeface="+mn-lt"/>
              </a:rPr>
              <a:t>Mae gan ymarferwyr Gr</a:t>
            </a:r>
            <a:r>
              <a:rPr lang="cy-GB" sz="2800" noProof="0" dirty="0">
                <a:latin typeface="+mn-lt"/>
                <a:cs typeface="Calibri" panose="020F0502020204030204" pitchFamily="34" charset="0"/>
              </a:rPr>
              <a:t>ŵp C </a:t>
            </a:r>
            <a:r>
              <a:rPr lang="cy-GB" sz="2800" b="1" noProof="0" dirty="0">
                <a:latin typeface="+mn-lt"/>
                <a:cs typeface="Calibri" panose="020F0502020204030204" pitchFamily="34" charset="0"/>
              </a:rPr>
              <a:t>ddyletswydd i sicrhau cydweithio rhyngasiantaethol </a:t>
            </a:r>
            <a:r>
              <a:rPr lang="cy-GB" sz="2800" noProof="0" dirty="0">
                <a:latin typeface="+mn-lt"/>
                <a:cs typeface="Calibri" panose="020F0502020204030204" pitchFamily="34" charset="0"/>
              </a:rPr>
              <a:t>llwyddiannus wrth amddiffyn pobl sydd wedi’i wreiddio mewn </a:t>
            </a:r>
            <a:r>
              <a:rPr lang="cy-GB" sz="2800" b="1" noProof="0" dirty="0">
                <a:latin typeface="+mn-lt"/>
                <a:cs typeface="Calibri" panose="020F0502020204030204" pitchFamily="34" charset="0"/>
              </a:rPr>
              <a:t>cyfnewid a rhannu gwybodaeth berthnasol </a:t>
            </a:r>
            <a:r>
              <a:rPr lang="cy-GB" sz="2800" noProof="0" dirty="0">
                <a:latin typeface="+mn-lt"/>
                <a:cs typeface="Calibri" panose="020F0502020204030204" pitchFamily="34" charset="0"/>
              </a:rPr>
              <a:t>(dyletswydd a osodir ar bob asiantaeth bartner</a:t>
            </a:r>
            <a:r>
              <a:rPr lang="cy-GB" sz="2800" noProof="0" dirty="0">
                <a:latin typeface="+mn-lt"/>
              </a:rPr>
              <a:t>).</a:t>
            </a:r>
            <a:endParaRPr lang="cy-GB" sz="1600" noProof="0" dirty="0"/>
          </a:p>
          <a:p>
            <a:pPr marL="0" indent="0">
              <a:buNone/>
            </a:pPr>
            <a:r>
              <a:rPr lang="cy-GB" sz="2800" noProof="0" dirty="0"/>
              <a:t>“Mae </a:t>
            </a:r>
            <a:r>
              <a:rPr lang="cy-GB" sz="2800" b="1" noProof="0" dirty="0"/>
              <a:t>rhannu gwybodaeth</a:t>
            </a:r>
            <a:r>
              <a:rPr lang="cy-GB" sz="2800" noProof="0" dirty="0"/>
              <a:t> yn ganolog i ymarfer diogelu da … Pan na fydd gwybodaeth yn cael ei rhannu mewn ffordd amserol ac effeithiol, mae’n bosibl na fydd penderfyniadau am sut i ymateb wedi’u seilio ar wybodaeth dda ac fe allai hyn arwain at ymarfer diogelu gwael a gadael (pobl) mewn perygl o niwed.”</a:t>
            </a:r>
          </a:p>
          <a:p>
            <a:pPr marL="0" indent="0" algn="r">
              <a:buNone/>
            </a:pPr>
            <a:r>
              <a:rPr lang="cy-GB" sz="2400" i="1" noProof="0" dirty="0"/>
              <a:t>Canllawiau Ymarfer Cymru Gyfan</a:t>
            </a:r>
          </a:p>
          <a:p>
            <a:pPr marL="0" indent="0">
              <a:buNone/>
            </a:pPr>
            <a:endParaRPr lang="cy-GB" sz="2800" noProof="0" dirty="0"/>
          </a:p>
        </p:txBody>
      </p:sp>
    </p:spTree>
    <p:extLst>
      <p:ext uri="{BB962C8B-B14F-4D97-AF65-F5344CB8AC3E}">
        <p14:creationId xmlns:p14="http://schemas.microsoft.com/office/powerpoint/2010/main" val="861994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6C54B-EEC7-6190-58BC-123617BCD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913F9-C1A9-D6E8-2A24-B0802F213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>
                <a:latin typeface="+mn-lt"/>
              </a:rPr>
              <a:t>Cwrs Gr</a:t>
            </a:r>
            <a:r>
              <a:rPr lang="cy-GB" noProof="0" dirty="0">
                <a:latin typeface="+mn-lt"/>
                <a:cs typeface="Calibri" panose="020F0502020204030204" pitchFamily="34" charset="0"/>
              </a:rPr>
              <a:t>ŵp C diogelu</a:t>
            </a:r>
            <a:endParaRPr lang="cy-GB" noProof="0" dirty="0">
              <a:latin typeface="+mn-lt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7AEC40B-2E44-7C4D-10F2-287E2D4B8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0"/>
            <a:ext cx="8006133" cy="6857999"/>
          </a:xfrm>
        </p:spPr>
        <p:txBody>
          <a:bodyPr anchor="ctr">
            <a:noAutofit/>
          </a:bodyPr>
          <a:lstStyle/>
          <a:p>
            <a:pPr marL="0" indent="0" algn="l">
              <a:spcAft>
                <a:spcPts val="3000"/>
              </a:spcAft>
              <a:buNone/>
            </a:pPr>
            <a:r>
              <a:rPr lang="cy-GB" sz="4400" b="1" noProof="0" dirty="0"/>
              <a:t>Llyfr gwaith</a:t>
            </a:r>
          </a:p>
          <a:p>
            <a:pPr marL="0" indent="0">
              <a:spcAft>
                <a:spcPts val="3000"/>
              </a:spcAft>
              <a:buNone/>
            </a:pPr>
            <a:r>
              <a:rPr lang="cy-GB" sz="3200" noProof="0" dirty="0">
                <a:latin typeface="+mn-lt"/>
              </a:rPr>
              <a:t>Mae’r llyfr gwaith yn </a:t>
            </a:r>
            <a:r>
              <a:rPr lang="cy-GB" sz="3200" b="1" noProof="0" dirty="0">
                <a:latin typeface="+mn-lt"/>
              </a:rPr>
              <a:t>un rhan</a:t>
            </a:r>
            <a:r>
              <a:rPr lang="cy-GB" sz="3200" noProof="0" dirty="0">
                <a:latin typeface="+mn-lt"/>
              </a:rPr>
              <a:t> o ofyniad hyfforddiant Gr</a:t>
            </a:r>
            <a:r>
              <a:rPr lang="cy-GB" sz="3200" noProof="0" dirty="0">
                <a:latin typeface="+mn-lt"/>
                <a:cs typeface="Calibri" panose="020F0502020204030204" pitchFamily="34" charset="0"/>
              </a:rPr>
              <a:t>ŵp C</a:t>
            </a:r>
            <a:r>
              <a:rPr lang="cy-GB" sz="3200" noProof="0" dirty="0">
                <a:latin typeface="+mn-lt"/>
              </a:rPr>
              <a:t>. </a:t>
            </a:r>
          </a:p>
          <a:p>
            <a:pPr marL="0" indent="0">
              <a:spcAft>
                <a:spcPts val="3000"/>
              </a:spcAft>
              <a:buNone/>
            </a:pPr>
            <a:r>
              <a:rPr lang="cy-GB" sz="3200" noProof="0" dirty="0">
                <a:latin typeface="+mn-lt"/>
              </a:rPr>
              <a:t>Mae’n ceisio </a:t>
            </a:r>
            <a:r>
              <a:rPr lang="cy-GB" sz="3200" b="1" noProof="0" dirty="0">
                <a:latin typeface="+mn-lt"/>
              </a:rPr>
              <a:t>eich paratoi </a:t>
            </a:r>
            <a:r>
              <a:rPr lang="cy-GB" sz="3200" noProof="0" dirty="0">
                <a:latin typeface="+mn-lt"/>
              </a:rPr>
              <a:t>ar gyfer trafodaethau a fydd yn digwydd yn ystod y cwrs Gr</a:t>
            </a:r>
            <a:r>
              <a:rPr lang="cy-GB" sz="3200" noProof="0" dirty="0">
                <a:latin typeface="+mn-lt"/>
                <a:cs typeface="Calibri" panose="020F0502020204030204" pitchFamily="34" charset="0"/>
              </a:rPr>
              <a:t>ŵp C byw</a:t>
            </a:r>
            <a:r>
              <a:rPr lang="cy-GB" sz="3200" noProof="0" dirty="0">
                <a:latin typeface="+mn-lt"/>
              </a:rPr>
              <a:t>.</a:t>
            </a:r>
          </a:p>
          <a:p>
            <a:pPr marL="1162050" indent="0">
              <a:buNone/>
            </a:pPr>
            <a:r>
              <a:rPr lang="cy-GB" sz="3200" noProof="0" dirty="0"/>
              <a:t>Mae’n </a:t>
            </a:r>
            <a:r>
              <a:rPr lang="cy-GB" sz="3200" b="1" noProof="0" dirty="0"/>
              <a:t>rhaid</a:t>
            </a:r>
            <a:r>
              <a:rPr lang="cy-GB" sz="3200" noProof="0" dirty="0"/>
              <a:t> i chi gwblhau’r llyfr gwaith cyn mynychu’r cwrs byw.</a:t>
            </a:r>
          </a:p>
        </p:txBody>
      </p:sp>
      <p:pic>
        <p:nvPicPr>
          <p:cNvPr id="3" name="Graphic 2" descr="Storytelling with solid fill">
            <a:extLst>
              <a:ext uri="{FF2B5EF4-FFF2-40B4-BE49-F238E27FC236}">
                <a16:creationId xmlns:a16="http://schemas.microsoft.com/office/drawing/2014/main" id="{AB298C79-88FB-DB44-0C47-BC4364205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96509" y="4616852"/>
            <a:ext cx="1120348" cy="112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275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EB258-0299-3691-E65A-BB0E4FA73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Cyfrinachedd ym maes diogelu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33DFD-A52C-BA65-081F-C7C7992EB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10" y="654590"/>
            <a:ext cx="8242571" cy="2098549"/>
          </a:xfrm>
        </p:spPr>
        <p:txBody>
          <a:bodyPr anchor="t"/>
          <a:lstStyle/>
          <a:p>
            <a:pPr marL="0" indent="0">
              <a:buNone/>
            </a:pPr>
            <a:r>
              <a:rPr lang="cy-GB" sz="2800" noProof="0" dirty="0"/>
              <a:t>Mae</a:t>
            </a:r>
            <a:r>
              <a:rPr lang="cy-GB" sz="2800" b="1" noProof="0" dirty="0"/>
              <a:t> Swyddfa’r Comisiynydd Gwybodaeth (ICO) </a:t>
            </a:r>
            <a:r>
              <a:rPr lang="cy-GB" sz="2800" noProof="0" dirty="0"/>
              <a:t>a </a:t>
            </a:r>
            <a:r>
              <a:rPr lang="cy-GB" sz="2800" b="1" noProof="0" dirty="0"/>
              <a:t>Gweithdrefnau Diogelu Cymru </a:t>
            </a:r>
            <a:r>
              <a:rPr lang="cy-GB" sz="2800" noProof="0" dirty="0"/>
              <a:t>yn cyfeirio at wybodaeth gyfrinachol fel data personol sy’n cael ei amddiffyn gan y gyfraith ac mae’n rhaid ei drin yn briodol i ddiogelu hawliau unigolion.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2AF852-6B52-9C7B-922E-5BAF20C63286}"/>
              </a:ext>
            </a:extLst>
          </p:cNvPr>
          <p:cNvSpPr txBox="1"/>
          <p:nvPr/>
        </p:nvSpPr>
        <p:spPr>
          <a:xfrm>
            <a:off x="3756143" y="2753139"/>
            <a:ext cx="800613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2800" noProof="0" dirty="0">
                <a:solidFill>
                  <a:schemeClr val="bg1"/>
                </a:solidFill>
              </a:rPr>
              <a:t>Gwybodaeth sy’n ymwneud ag unigolyn adnabyddedig neu adnabyddadwy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y-GB" sz="2800" noProof="0" dirty="0">
                <a:solidFill>
                  <a:schemeClr val="bg1"/>
                </a:solidFill>
              </a:rPr>
              <a:t>Gwybodaeth bersonol sensitif, fel: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cy-GB" sz="2800" noProof="0" dirty="0">
                <a:solidFill>
                  <a:schemeClr val="bg1"/>
                </a:solidFill>
              </a:rPr>
              <a:t>tarddiad hiliol neu ethnig, data iechyd, bywyd rhywiol neu gyfeiriadedd rhywiol, data genetig neu </a:t>
            </a:r>
            <a:r>
              <a:rPr lang="cy-GB" sz="2800" noProof="0" dirty="0" err="1">
                <a:solidFill>
                  <a:schemeClr val="bg1"/>
                </a:solidFill>
              </a:rPr>
              <a:t>fiometrig</a:t>
            </a:r>
            <a:r>
              <a:rPr lang="cy-GB" sz="2800" noProof="0" dirty="0">
                <a:solidFill>
                  <a:schemeClr val="bg1"/>
                </a:solidFill>
              </a:rPr>
              <a:t>, credoau crefyddol neu athronyddol, safbwyntiau gwleidyddol.</a:t>
            </a:r>
          </a:p>
        </p:txBody>
      </p:sp>
    </p:spTree>
    <p:extLst>
      <p:ext uri="{BB962C8B-B14F-4D97-AF65-F5344CB8AC3E}">
        <p14:creationId xmlns:p14="http://schemas.microsoft.com/office/powerpoint/2010/main" val="3013680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3EC66B-2030-5D8A-748B-5EE155E15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403" y="888159"/>
            <a:ext cx="10637240" cy="5330951"/>
          </a:xfrm>
        </p:spPr>
        <p:txBody>
          <a:bodyPr/>
          <a:lstStyle/>
          <a:p>
            <a:pPr marL="0" indent="0">
              <a:buNone/>
            </a:pPr>
            <a:r>
              <a:rPr lang="cy-GB" sz="3000" noProof="0" dirty="0"/>
              <a:t>Mae’n rhaid i ni barchu cyfrinachedd, </a:t>
            </a:r>
            <a:r>
              <a:rPr lang="cy-GB" sz="3000" b="1" noProof="0" dirty="0"/>
              <a:t>ond nid ar draul diogelu</a:t>
            </a:r>
            <a:r>
              <a:rPr lang="cy-GB" sz="3000" noProof="0" dirty="0"/>
              <a:t>.</a:t>
            </a:r>
          </a:p>
          <a:p>
            <a:pPr marL="0" indent="0">
              <a:buNone/>
            </a:pPr>
            <a:r>
              <a:rPr lang="cy-GB" sz="3000" b="1" noProof="0" dirty="0"/>
              <a:t>Gellir rhannu gwybodaeth gydag ymarferwyr / sefydliadau eraill, a dylid ei rhannu â nhw</a:t>
            </a:r>
            <a:endParaRPr lang="cy-GB" sz="3000" noProof="0" dirty="0"/>
          </a:p>
          <a:p>
            <a:r>
              <a:rPr lang="cy-GB" sz="3000" noProof="0" dirty="0"/>
              <a:t>Pan fydd risg niwed arwyddocaol i blentyn neu oedolyn sydd mewn perygl</a:t>
            </a:r>
          </a:p>
          <a:p>
            <a:r>
              <a:rPr lang="cy-GB" sz="3000" noProof="0" dirty="0"/>
              <a:t>Heb gydsyniad os oes angen, ar yr amod bod rhannu’n gymesur ac yn unol â dyletswyddau cyfreithiol</a:t>
            </a:r>
          </a:p>
          <a:p>
            <a:pPr marL="0" indent="0">
              <a:buNone/>
            </a:pPr>
            <a:r>
              <a:rPr lang="cy-GB" sz="3000" noProof="0" dirty="0"/>
              <a:t>“Pan fydd pryder bod plentyn neu oedolyn sydd mewn perygl yn dioddef niwed neu’n debygol o’i ddioddef, yr amcan trechaf fydd ei amddiffyn rhag niwed.”</a:t>
            </a:r>
          </a:p>
          <a:p>
            <a:pPr marL="0" indent="0" algn="r">
              <a:buNone/>
            </a:pPr>
            <a:r>
              <a:rPr lang="cy-GB" sz="2800" noProof="0" dirty="0"/>
              <a:t> </a:t>
            </a:r>
            <a:r>
              <a:rPr lang="cy-GB" sz="2800" i="1" noProof="0" dirty="0"/>
              <a:t>– Gweithdrefnau Diogelu Cymru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021DD4-3CFF-BFEE-9516-78A34E05A2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y-GB" noProof="0" dirty="0"/>
              <a:t>Cyfrinachedd ym maes diogelu</a:t>
            </a:r>
          </a:p>
        </p:txBody>
      </p:sp>
    </p:spTree>
    <p:extLst>
      <p:ext uri="{BB962C8B-B14F-4D97-AF65-F5344CB8AC3E}">
        <p14:creationId xmlns:p14="http://schemas.microsoft.com/office/powerpoint/2010/main" val="2727287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7CA4D9-0E55-311B-0E2B-9992216163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5213" y="649357"/>
            <a:ext cx="10637837" cy="563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cy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Ffiniau gwybodaeth gyfrinachol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cy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Mae’r canlynol yn wir am gyfraith y Deyrnas Unedig, canllawiau’r GMC, canllawiau’r ICO ac egwyddorion </a:t>
            </a:r>
            <a:r>
              <a:rPr kumimoji="0" lang="cy-GB" sz="2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Caldicott</a:t>
            </a:r>
            <a:r>
              <a:rPr kumimoji="0" lang="cy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 </a:t>
            </a: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cy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nid ydynt yn atal </a:t>
            </a:r>
            <a:r>
              <a:rPr lang="cy-GB" sz="2600" spc="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rhannu gwybodaeth bersonol er mwyn diogelu</a:t>
            </a:r>
            <a:endParaRPr kumimoji="0" lang="cy-GB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cy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maen nhw’n darparu</a:t>
            </a:r>
            <a:r>
              <a:rPr kumimoji="0" lang="cy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fframwaith fel bod gwybodaeth bersonol berthnasol a chymesur yn cael ei rhannu’n ddiogel ac yn briodol, pan fydd angen.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cy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Disgwylir i ymarferwyr Gr</a:t>
            </a:r>
            <a:r>
              <a:rPr kumimoji="0" lang="cy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ŵp C</a:t>
            </a:r>
            <a:r>
              <a:rPr kumimoji="0" lang="cy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 </a:t>
            </a: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cy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ddefnyddio eu </a:t>
            </a:r>
            <a:r>
              <a:rPr kumimoji="0" lang="cy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barn broffesiynol </a:t>
            </a:r>
            <a:r>
              <a:rPr kumimoji="0" lang="cy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wrth benderfynu pa wybodaeth i’w rhannu a phryd</a:t>
            </a:r>
          </a:p>
          <a:p>
            <a:pPr marL="354013" marR="0" lvl="0" indent="-35401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cy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dilyn </a:t>
            </a:r>
            <a:r>
              <a:rPr lang="cy-GB" sz="2600" b="1" spc="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gweithdrefnau eu sefydliad</a:t>
            </a:r>
            <a:r>
              <a:rPr kumimoji="0" lang="cy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 unrhyw </a:t>
            </a:r>
            <a:r>
              <a:rPr lang="cy-GB" sz="2600" b="1" spc="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gytundebau rhannu gwybodaeth</a:t>
            </a:r>
            <a:r>
              <a:rPr kumimoji="0" lang="cy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cy-GB" sz="2600" spc="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sydd ar waith</a:t>
            </a:r>
            <a:r>
              <a:rPr kumimoji="0" lang="cy-GB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4457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FBB73-A788-4FFF-E2D1-1115BDFC6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7F7B4-6BC7-F425-D13D-AFD19A6AC18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96000" y="603249"/>
            <a:ext cx="5691104" cy="5330825"/>
          </a:xfrm>
        </p:spPr>
        <p:txBody>
          <a:bodyPr/>
          <a:lstStyle/>
          <a:p>
            <a:pPr marL="0" indent="0">
              <a:buNone/>
            </a:pPr>
            <a:r>
              <a:rPr lang="cy-GB" sz="3200" noProof="0" dirty="0">
                <a:latin typeface="+mn-lt"/>
              </a:rPr>
              <a:t>Bydd diogelwch a llesiant plentyn/oedolyn sydd mewn perygl </a:t>
            </a:r>
            <a:r>
              <a:rPr lang="cy-GB" sz="3200" b="1" noProof="0" dirty="0">
                <a:latin typeface="+mn-lt"/>
              </a:rPr>
              <a:t>bob amser yn drech </a:t>
            </a:r>
            <a:r>
              <a:rPr lang="cy-GB" sz="3200" noProof="0" dirty="0">
                <a:latin typeface="+mn-lt"/>
              </a:rPr>
              <a:t>na’r angen i gynnal cyfrinachedd proffesiynol. </a:t>
            </a:r>
          </a:p>
          <a:p>
            <a:pPr marL="0" indent="0">
              <a:buNone/>
            </a:pPr>
            <a:r>
              <a:rPr lang="cy-GB" sz="3200" b="1" noProof="0" dirty="0">
                <a:latin typeface="+mn-lt"/>
              </a:rPr>
              <a:t>Gwnewch yn si</a:t>
            </a:r>
            <a:r>
              <a:rPr lang="cy-GB" sz="3200" b="1" noProof="0" dirty="0">
                <a:latin typeface="+mn-lt"/>
                <a:cs typeface="Calibri" panose="020F0502020204030204" pitchFamily="34" charset="0"/>
              </a:rPr>
              <a:t>ŵr eich bod yn cofnodi </a:t>
            </a:r>
            <a:r>
              <a:rPr lang="cy-GB" sz="3200" noProof="0" dirty="0">
                <a:latin typeface="+mn-lt"/>
                <a:cs typeface="Calibri" panose="020F0502020204030204" pitchFamily="34" charset="0"/>
              </a:rPr>
              <a:t>unrhyw gais a’ch ymateb yn ysgrifenedig, gan sicrhau bod natur a diben dilys rhannu yn glir</a:t>
            </a:r>
            <a:r>
              <a:rPr lang="cy-GB" sz="3200" noProof="0" dirty="0">
                <a:latin typeface="+mn-lt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CE72D-6BC4-FECA-FC7C-91F40BFD2F42}"/>
              </a:ext>
            </a:extLst>
          </p:cNvPr>
          <p:cNvSpPr txBox="1"/>
          <p:nvPr/>
        </p:nvSpPr>
        <p:spPr>
          <a:xfrm>
            <a:off x="1" y="457200"/>
            <a:ext cx="5691104" cy="5622925"/>
          </a:xfrm>
          <a:prstGeom prst="rect">
            <a:avLst/>
          </a:prstGeom>
          <a:solidFill>
            <a:srgbClr val="EB5E57"/>
          </a:solidFill>
        </p:spPr>
        <p:txBody>
          <a:bodyPr wrap="square" lIns="360000" tIns="360000" rIns="360000" bIns="36000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“Mewn amgylchiadau eithriadol, </a:t>
            </a:r>
            <a:r>
              <a:rPr kumimoji="0" lang="cy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gellir rhannu gwybodaeth bersonol yn gyfreithlon heb gydsyniad </a:t>
            </a:r>
            <a:r>
              <a:rPr kumimoji="0" lang="cy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pan fydd gofyniad cyfreithiol neu pan fydd y gweithiwr proffesiynol yn ystyried bod hynny er budd y cyhoedd. 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Un o’r amgylchiadau eithriadol yw </a:t>
            </a:r>
            <a:r>
              <a:rPr kumimoji="0" lang="cy-GB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er mwyn atal camdriniaeth neu niwed difrifol i bobl eraill</a:t>
            </a:r>
            <a:r>
              <a:rPr kumimoji="0" lang="cy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.” </a:t>
            </a:r>
            <a:endParaRPr lang="cy-GB" sz="2800" noProof="0" dirty="0">
              <a:solidFill>
                <a:srgbClr val="FFFFFF"/>
              </a:solidFill>
            </a:endParaRP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cy-GB" noProof="0" dirty="0"/>
              <a:t>Gweithio gyda’n Gilydd i Ddiogelu Pobl – Cyfrol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F357A-4925-1874-C4D3-A2A8DDC458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Cyfrinachedd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2154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C267D-6D43-24C9-4CC0-B0CC84FC1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B8A1F-8200-9E04-D4AF-ED43BF57E3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defRPr/>
            </a:pPr>
            <a:r>
              <a:rPr lang="cy-GB" sz="4800" spc="0" noProof="0" dirty="0">
                <a:solidFill>
                  <a:schemeClr val="bg1"/>
                </a:solidFill>
              </a:rPr>
              <a:t>Stopiwch ac atebwch 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b="1" spc="0" noProof="0" dirty="0">
                <a:solidFill>
                  <a:schemeClr val="accent1"/>
                </a:solidFill>
              </a:rPr>
              <a:t>gwestiynau 17 i 20 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spc="0" noProof="0" dirty="0">
                <a:solidFill>
                  <a:schemeClr val="bg1"/>
                </a:solidFill>
              </a:rPr>
              <a:t>yn eich llyfr gwaith</a:t>
            </a: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.</a:t>
            </a:r>
          </a:p>
        </p:txBody>
      </p:sp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646D035B-9C0D-DD5F-3B7C-88A1D0B74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670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B850-80A4-5F67-D6D0-1996AFF5C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274AA-CAC4-5BF0-1A4F-F2906006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 anchor="ctr">
            <a:normAutofit/>
          </a:bodyPr>
          <a:lstStyle/>
          <a:p>
            <a:r>
              <a:rPr lang="cy-GB" noProof="0" dirty="0"/>
              <a:t>Gweithio mewn ffyrdd sy’n eich cadw chi a phobl eraill yn ddiogel</a:t>
            </a:r>
            <a:endParaRPr lang="cy-GB" sz="2000" noProof="0" dirty="0"/>
          </a:p>
        </p:txBody>
      </p:sp>
      <p:pic>
        <p:nvPicPr>
          <p:cNvPr id="6" name="Picture 5" descr="Man teaching girl skateboarding">
            <a:extLst>
              <a:ext uri="{FF2B5EF4-FFF2-40B4-BE49-F238E27FC236}">
                <a16:creationId xmlns:a16="http://schemas.microsoft.com/office/drawing/2014/main" id="{EBCD8565-A800-343A-82D6-A007F5882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108"/>
          <a:stretch/>
        </p:blipFill>
        <p:spPr>
          <a:xfrm>
            <a:off x="3696509" y="758951"/>
            <a:ext cx="8006133" cy="5330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40130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C78A3-D0F2-DD11-17BC-F4124A26B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Gweithio mewn ffyrdd sy’n eich cadw chi a phobl eraill yn ddiogel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89377-4596-0694-B5FA-A9B83E2CC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cy-GB" sz="3200" noProof="0" dirty="0">
                <a:latin typeface="+mn-lt"/>
              </a:rPr>
              <a:t>A </a:t>
            </a:r>
            <a:r>
              <a:rPr lang="cy-GB" sz="3200" noProof="0" dirty="0" err="1">
                <a:latin typeface="+mn-lt"/>
              </a:rPr>
              <a:t>chithau’n</a:t>
            </a:r>
            <a:r>
              <a:rPr lang="cy-GB" sz="3200" noProof="0" dirty="0">
                <a:latin typeface="+mn-lt"/>
              </a:rPr>
              <a:t> </a:t>
            </a:r>
            <a:r>
              <a:rPr lang="cy-GB" sz="3200" b="1" noProof="0" dirty="0">
                <a:latin typeface="+mn-lt"/>
              </a:rPr>
              <a:t>ymarferydd Gr</a:t>
            </a:r>
            <a:r>
              <a:rPr lang="cy-GB" sz="3200" b="1" noProof="0" dirty="0">
                <a:latin typeface="+mn-lt"/>
                <a:cs typeface="Calibri" panose="020F0502020204030204" pitchFamily="34" charset="0"/>
              </a:rPr>
              <a:t>ŵp C</a:t>
            </a:r>
            <a:r>
              <a:rPr lang="cy-GB" sz="3200" noProof="0" dirty="0">
                <a:latin typeface="+mn-lt"/>
                <a:cs typeface="Calibri" panose="020F0502020204030204" pitchFamily="34" charset="0"/>
              </a:rPr>
              <a:t>, disgwylir i chi weithio mewn ffyrdd sy’n </a:t>
            </a:r>
            <a:r>
              <a:rPr lang="cy-GB" sz="3200" b="1" noProof="0" dirty="0">
                <a:latin typeface="+mn-lt"/>
                <a:cs typeface="Calibri" panose="020F0502020204030204" pitchFamily="34" charset="0"/>
              </a:rPr>
              <a:t>eich cadw chi a phobl eraill yn ddiogel</a:t>
            </a:r>
            <a:r>
              <a:rPr lang="cy-GB" sz="3200" noProof="0" dirty="0">
                <a:latin typeface="+mn-lt"/>
                <a:cs typeface="Calibri" panose="020F0502020204030204" pitchFamily="34" charset="0"/>
              </a:rPr>
              <a:t> rhag camdriniaeth, niwed neu esgeulustod</a:t>
            </a:r>
            <a:r>
              <a:rPr lang="cy-GB" sz="3200" noProof="0" dirty="0">
                <a:latin typeface="+mn-lt"/>
              </a:rPr>
              <a:t>.</a:t>
            </a:r>
          </a:p>
          <a:p>
            <a:pPr marL="0" indent="0">
              <a:spcAft>
                <a:spcPts val="1800"/>
              </a:spcAft>
              <a:buNone/>
            </a:pPr>
            <a:r>
              <a:rPr lang="cy-GB" sz="3200" noProof="0" dirty="0">
                <a:latin typeface="+mn-lt"/>
              </a:rPr>
              <a:t>Mae hyn yn cynnwys sicrhau bod </a:t>
            </a:r>
            <a:r>
              <a:rPr lang="cy-GB" sz="3200" b="1" noProof="0" dirty="0">
                <a:latin typeface="+mn-lt"/>
              </a:rPr>
              <a:t>polisïau a strategaethau </a:t>
            </a:r>
            <a:r>
              <a:rPr lang="cy-GB" sz="3200" noProof="0" dirty="0">
                <a:latin typeface="+mn-lt"/>
              </a:rPr>
              <a:t>ar waith i </a:t>
            </a:r>
            <a:r>
              <a:rPr lang="cy-GB" sz="3200" b="1" noProof="0" dirty="0">
                <a:latin typeface="+mn-lt"/>
              </a:rPr>
              <a:t>asesu a rheoli risgiau </a:t>
            </a:r>
            <a:r>
              <a:rPr lang="cy-GB" sz="3200" noProof="0" dirty="0">
                <a:latin typeface="+mn-lt"/>
              </a:rPr>
              <a:t>i ddiogelwch ymarferwyr wrth weithio gydag unigolion neu mewn amgylcheddau a allai fod yn heriol, gan gynnwys gweithio’n unigol.</a:t>
            </a:r>
          </a:p>
        </p:txBody>
      </p:sp>
    </p:spTree>
    <p:extLst>
      <p:ext uri="{BB962C8B-B14F-4D97-AF65-F5344CB8AC3E}">
        <p14:creationId xmlns:p14="http://schemas.microsoft.com/office/powerpoint/2010/main" val="5466440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48DD8-9F5D-1602-99F2-CCF7C0475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1B631-5C30-A1BD-C2F5-3A4F8E24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Gweithio mewn ffyrdd sy’n eich cadw chi a phobl eraill yn ddiogel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7FBEB-08EC-B91D-CB41-2FC02203C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y-GB" sz="3200" noProof="0" dirty="0">
                <a:latin typeface="Gibson"/>
              </a:rPr>
              <a:t>Fe allai hyn gynnwys sicrhau bod staff a gwirfoddolwyr </a:t>
            </a:r>
            <a:r>
              <a:rPr lang="cy-GB" sz="3200" b="1" noProof="0" dirty="0">
                <a:latin typeface="Gibson"/>
              </a:rPr>
              <a:t>yn deall ac yn dilyn</a:t>
            </a:r>
            <a:r>
              <a:rPr lang="cy-GB" sz="3200" noProof="0" dirty="0">
                <a:latin typeface="Gibson"/>
              </a:rPr>
              <a:t>:</a:t>
            </a:r>
          </a:p>
          <a:p>
            <a:pPr marL="353695" indent="-353695"/>
            <a:r>
              <a:rPr lang="cy-GB" sz="3200" noProof="0" dirty="0"/>
              <a:t>swydd-ddisgrifiadau a chodau ymddygiad</a:t>
            </a:r>
          </a:p>
          <a:p>
            <a:pPr marL="353695" indent="-353695"/>
            <a:r>
              <a:rPr lang="cy-GB" sz="3200" noProof="0" dirty="0"/>
              <a:t>polisïau a gweithdrefnau sefydliadol</a:t>
            </a:r>
          </a:p>
          <a:p>
            <a:pPr marL="353695" indent="-353695"/>
            <a:r>
              <a:rPr lang="cy-GB" sz="3200" noProof="0" dirty="0"/>
              <a:t>contractau/cytundebau lefel gwasanaeth </a:t>
            </a:r>
          </a:p>
          <a:p>
            <a:pPr marL="353695" indent="-353695"/>
            <a:r>
              <a:rPr lang="cy-GB" sz="3200" noProof="0" dirty="0"/>
              <a:t>canllawiau’r llywodraeth</a:t>
            </a:r>
          </a:p>
          <a:p>
            <a:pPr marL="353695" indent="-353695"/>
            <a:r>
              <a:rPr lang="cy-GB" sz="3200" dirty="0">
                <a:latin typeface="Gibson"/>
              </a:rPr>
              <a:t>d</a:t>
            </a:r>
            <a:r>
              <a:rPr lang="cy-GB" sz="3200" noProof="0" dirty="0" err="1">
                <a:latin typeface="Gibson"/>
              </a:rPr>
              <a:t>eddfwriaeth</a:t>
            </a:r>
            <a:r>
              <a:rPr lang="cy-GB" sz="3200" noProof="0" dirty="0">
                <a:latin typeface="Gibso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30775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2CAF6-70E2-91D7-CB56-A9B430957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2D3A3-2342-5E5C-41D4-35DD7A97A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425" y="820882"/>
            <a:ext cx="10637240" cy="5216236"/>
          </a:xfrm>
        </p:spPr>
        <p:txBody>
          <a:bodyPr anchor="ctr"/>
          <a:lstStyle/>
          <a:p>
            <a:pPr marL="0" indent="0">
              <a:spcAft>
                <a:spcPts val="600"/>
              </a:spcAft>
              <a:buNone/>
            </a:pPr>
            <a:r>
              <a:rPr lang="cy-GB" sz="3200" noProof="0" dirty="0">
                <a:latin typeface="+mn-lt"/>
              </a:rPr>
              <a:t>Mae </a:t>
            </a:r>
            <a:r>
              <a:rPr lang="cy-GB" sz="3200" b="1" noProof="0" dirty="0">
                <a:latin typeface="+mn-lt"/>
              </a:rPr>
              <a:t>chwythu’r chwiban </a:t>
            </a:r>
            <a:r>
              <a:rPr lang="cy-GB" sz="3200" noProof="0" dirty="0">
                <a:latin typeface="+mn-lt"/>
              </a:rPr>
              <a:t>yn </a:t>
            </a:r>
            <a:r>
              <a:rPr lang="cy-GB" sz="3200" b="1" noProof="0" dirty="0">
                <a:latin typeface="+mn-lt"/>
              </a:rPr>
              <a:t>broses allweddol</a:t>
            </a:r>
            <a:r>
              <a:rPr lang="cy-GB" sz="3200" noProof="0" dirty="0">
                <a:latin typeface="+mn-lt"/>
              </a:rPr>
              <a:t> ar gyfer amlygu risgiau i ddiogelwch pobl.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y-GB" sz="3200" noProof="0" dirty="0">
                <a:latin typeface="+mn-lt"/>
              </a:rPr>
              <a:t>Mae rhan o’ch rôl fel </a:t>
            </a:r>
            <a:r>
              <a:rPr lang="cy-GB" sz="3200" b="1" noProof="0" dirty="0">
                <a:latin typeface="+mn-lt"/>
              </a:rPr>
              <a:t>ymarferydd Gr</a:t>
            </a:r>
            <a:r>
              <a:rPr lang="cy-GB" sz="3200" b="1" noProof="0" dirty="0">
                <a:latin typeface="+mn-lt"/>
                <a:cs typeface="Calibri" panose="020F0502020204030204" pitchFamily="34" charset="0"/>
              </a:rPr>
              <a:t>ŵp C </a:t>
            </a:r>
            <a:r>
              <a:rPr lang="cy-GB" sz="3200" noProof="0" dirty="0">
                <a:latin typeface="+mn-lt"/>
                <a:cs typeface="Calibri" panose="020F0502020204030204" pitchFamily="34" charset="0"/>
              </a:rPr>
              <a:t>yn golygu helpu i sicrhau bod yr </a:t>
            </a:r>
            <a:r>
              <a:rPr lang="cy-GB" sz="3200" b="1" noProof="0" dirty="0">
                <a:latin typeface="+mn-lt"/>
                <a:cs typeface="Calibri" panose="020F0502020204030204" pitchFamily="34" charset="0"/>
              </a:rPr>
              <a:t>holl staff a gwirfoddolwyr</a:t>
            </a:r>
            <a:r>
              <a:rPr lang="cy-GB" sz="3200" noProof="0" dirty="0">
                <a:latin typeface="+mn-lt"/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cy-GB" sz="3200" noProof="0" dirty="0">
                <a:latin typeface="+mn-lt"/>
              </a:rPr>
              <a:t>yn ymwybodol o’u </a:t>
            </a:r>
            <a:r>
              <a:rPr lang="cy-GB" sz="3200" b="1" noProof="0" dirty="0">
                <a:latin typeface="+mn-lt"/>
              </a:rPr>
              <a:t>dyletswydd</a:t>
            </a:r>
            <a:r>
              <a:rPr lang="cy-GB" sz="3200" noProof="0" dirty="0">
                <a:latin typeface="+mn-lt"/>
              </a:rPr>
              <a:t> i adrodd am bryderon yngl</a:t>
            </a:r>
            <a:r>
              <a:rPr lang="cy-GB" sz="3200" noProof="0" dirty="0">
                <a:latin typeface="+mn-lt"/>
                <a:cs typeface="Calibri" panose="020F0502020204030204" pitchFamily="34" charset="0"/>
              </a:rPr>
              <a:t>ŷ</a:t>
            </a:r>
            <a:r>
              <a:rPr lang="cy-GB" sz="3200" noProof="0" dirty="0">
                <a:latin typeface="+mn-lt"/>
              </a:rPr>
              <a:t>n ag ymddygiad pobl </a:t>
            </a:r>
          </a:p>
          <a:p>
            <a:pPr>
              <a:spcAft>
                <a:spcPts val="600"/>
              </a:spcAft>
            </a:pPr>
            <a:r>
              <a:rPr lang="cy-GB" sz="3200" noProof="0" dirty="0">
                <a:latin typeface="+mn-lt"/>
              </a:rPr>
              <a:t>yn ymwybodol o weithdrefnau </a:t>
            </a:r>
            <a:r>
              <a:rPr lang="cy-GB" sz="3200" b="1" noProof="0" dirty="0">
                <a:latin typeface="+mn-lt"/>
              </a:rPr>
              <a:t>chwythu’r chwiban </a:t>
            </a:r>
            <a:r>
              <a:rPr lang="cy-GB" sz="3200" noProof="0" dirty="0">
                <a:latin typeface="+mn-lt"/>
              </a:rPr>
              <a:t>eich sefydliad</a:t>
            </a:r>
          </a:p>
          <a:p>
            <a:pPr>
              <a:spcAft>
                <a:spcPts val="600"/>
              </a:spcAft>
            </a:pPr>
            <a:r>
              <a:rPr lang="cy-GB" sz="3200" noProof="0" dirty="0">
                <a:latin typeface="+mn-lt"/>
              </a:rPr>
              <a:t>yn cael eu hannog i </a:t>
            </a:r>
            <a:r>
              <a:rPr lang="cy-GB" sz="3200" b="1" noProof="0" dirty="0">
                <a:latin typeface="+mn-lt"/>
              </a:rPr>
              <a:t>fynegi pryder </a:t>
            </a:r>
            <a:r>
              <a:rPr lang="cy-GB" sz="3200" noProof="0" dirty="0">
                <a:latin typeface="+mn-lt"/>
              </a:rPr>
              <a:t>am unrhyw fath o gamymddwyn ac yn gallu gwneud hynny.</a:t>
            </a:r>
            <a:endParaRPr lang="cy-GB" sz="3200" b="1" noProof="0" dirty="0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E5FC8-DEB0-AC14-15F6-C83C7D43C16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19" y="-5330951"/>
            <a:ext cx="2947482" cy="53309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y-GB" noProof="0" dirty="0"/>
              <a:t>Gweithio mewn ffyrdd sy’n eich cadw chi a phobl eraill yn ddiogel</a:t>
            </a:r>
          </a:p>
        </p:txBody>
      </p:sp>
    </p:spTree>
    <p:extLst>
      <p:ext uri="{BB962C8B-B14F-4D97-AF65-F5344CB8AC3E}">
        <p14:creationId xmlns:p14="http://schemas.microsoft.com/office/powerpoint/2010/main" val="10932389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919CA-1782-587C-B445-4D48C7940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C49E145E-2B2F-149B-E6A4-A24ED2CCD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018E9A-85D7-52C7-E8FF-777E0D568A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defRPr/>
            </a:pPr>
            <a:r>
              <a:rPr lang="cy-GB" sz="4800" spc="0" noProof="0" dirty="0">
                <a:solidFill>
                  <a:schemeClr val="bg1"/>
                </a:solidFill>
              </a:rPr>
              <a:t>Stopiwch ac atebwch 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b="1" spc="0" noProof="0" dirty="0">
                <a:solidFill>
                  <a:schemeClr val="accent1"/>
                </a:solidFill>
              </a:rPr>
              <a:t>gwestiynau 21 i 23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spc="0" noProof="0" dirty="0">
                <a:solidFill>
                  <a:schemeClr val="bg1"/>
                </a:solidFill>
              </a:rPr>
              <a:t>yn eich llyfr gwaith</a:t>
            </a: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5391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7E367-65F9-C7A2-CB61-79178389D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732BB-6818-45F6-0866-2724B5DF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>
                <a:latin typeface="+mn-lt"/>
              </a:rPr>
              <a:t>Cwrs Gr</a:t>
            </a:r>
            <a:r>
              <a:rPr lang="cy-GB" noProof="0" dirty="0">
                <a:latin typeface="+mn-lt"/>
                <a:cs typeface="Calibri" panose="020F0502020204030204" pitchFamily="34" charset="0"/>
              </a:rPr>
              <a:t>ŵp C diogelu</a:t>
            </a:r>
            <a:endParaRPr lang="cy-GB" noProof="0" dirty="0">
              <a:latin typeface="+mn-lt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955D12CF-C37D-3FFD-FCBC-34658DB5F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2310712"/>
            <a:ext cx="8242572" cy="3779189"/>
          </a:xfrm>
          <a:noFill/>
        </p:spPr>
        <p:txBody>
          <a:bodyPr anchor="t"/>
          <a:lstStyle/>
          <a:p>
            <a:pPr marL="0" indent="0">
              <a:spcAft>
                <a:spcPts val="3000"/>
              </a:spcAft>
              <a:buNone/>
            </a:pPr>
            <a:r>
              <a:rPr lang="cy-GB" sz="3200" noProof="0" dirty="0">
                <a:solidFill>
                  <a:srgbClr val="000000"/>
                </a:solidFill>
                <a:latin typeface="+mn-lt"/>
              </a:rPr>
              <a:t>Bwriedir i’r sesiynau byw eich galluogi i drafod a mynd i’r afael ag </a:t>
            </a:r>
            <a:r>
              <a:rPr lang="cy-GB" sz="3200" b="1" noProof="0" dirty="0">
                <a:solidFill>
                  <a:srgbClr val="000000"/>
                </a:solidFill>
                <a:latin typeface="+mn-lt"/>
              </a:rPr>
              <a:t>elfennau sylfaenol </a:t>
            </a:r>
            <a:r>
              <a:rPr lang="cy-GB" sz="3200" noProof="0" dirty="0">
                <a:solidFill>
                  <a:srgbClr val="000000"/>
                </a:solidFill>
                <a:latin typeface="+mn-lt"/>
              </a:rPr>
              <a:t>gwybodaeth ac ymarfer diogelu sy’n gyffredin i </a:t>
            </a:r>
            <a:r>
              <a:rPr lang="cy-GB" sz="3200" u="sng" noProof="0" dirty="0">
                <a:solidFill>
                  <a:srgbClr val="000000"/>
                </a:solidFill>
                <a:latin typeface="+mn-lt"/>
              </a:rPr>
              <a:t>holl</a:t>
            </a:r>
            <a:r>
              <a:rPr lang="cy-GB" sz="3200" noProof="0" dirty="0">
                <a:solidFill>
                  <a:srgbClr val="000000"/>
                </a:solidFill>
                <a:latin typeface="+mn-lt"/>
              </a:rPr>
              <a:t> ymarferwyr Gr</a:t>
            </a:r>
            <a:r>
              <a:rPr lang="cy-GB" sz="3200" noProof="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ŵp C</a:t>
            </a:r>
            <a:r>
              <a:rPr lang="cy-GB" sz="3200" noProof="0" dirty="0">
                <a:solidFill>
                  <a:srgbClr val="000000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r>
              <a:rPr lang="cy-GB" sz="3200" b="1" noProof="0" dirty="0">
                <a:solidFill>
                  <a:srgbClr val="000000"/>
                </a:solidFill>
                <a:latin typeface="+mn-lt"/>
              </a:rPr>
              <a:t>Sylfaen</a:t>
            </a:r>
            <a:r>
              <a:rPr lang="cy-GB" sz="3200" noProof="0" dirty="0">
                <a:solidFill>
                  <a:srgbClr val="000000"/>
                </a:solidFill>
                <a:latin typeface="+mn-lt"/>
              </a:rPr>
              <a:t> yw’r sesiynau, y dylid eu dilyn gan hyfforddiant pellach penodol ac arbenigol.</a:t>
            </a:r>
          </a:p>
        </p:txBody>
      </p:sp>
      <p:pic>
        <p:nvPicPr>
          <p:cNvPr id="4" name="Graphic 3" descr="Teacher with solid fill">
            <a:extLst>
              <a:ext uri="{FF2B5EF4-FFF2-40B4-BE49-F238E27FC236}">
                <a16:creationId xmlns:a16="http://schemas.microsoft.com/office/drawing/2014/main" id="{A4333CEF-3593-B97D-E533-7FAA4A6D2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89415" y="549874"/>
            <a:ext cx="1760839" cy="1760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A64730-83D0-8229-B520-C681A5AACA86}"/>
              </a:ext>
            </a:extLst>
          </p:cNvPr>
          <p:cNvSpPr txBox="1"/>
          <p:nvPr/>
        </p:nvSpPr>
        <p:spPr>
          <a:xfrm>
            <a:off x="3923872" y="1081406"/>
            <a:ext cx="7787846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04975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257D86"/>
              </a:buClr>
              <a:buSzTx/>
              <a:buFont typeface="Wingdings 2" pitchFamily="18" charset="2"/>
              <a:buNone/>
              <a:tabLst/>
              <a:defRPr/>
            </a:pPr>
            <a:r>
              <a:rPr kumimoji="0" lang="cy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Sesiynau Gr</a:t>
            </a:r>
            <a:r>
              <a:rPr kumimoji="0" lang="cy-GB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rPr>
              <a:t>ŵp C byw</a:t>
            </a:r>
            <a:endParaRPr kumimoji="0" lang="cy-GB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68981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F50DB-0C83-96E2-FFF9-FA5549209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A240C-D2BC-2427-AD89-92F03A0E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 anchor="ctr">
            <a:normAutofit/>
          </a:bodyPr>
          <a:lstStyle/>
          <a:p>
            <a:r>
              <a:rPr lang="cy-GB" noProof="0" dirty="0"/>
              <a:t>Deddfwriaeth, canllawiau statudol, polisïau cenedlaethol a chodau ymddygiad ac </a:t>
            </a:r>
            <a:r>
              <a:rPr lang="cy-GB" b="1" noProof="0" dirty="0"/>
              <a:t>ymarfer proffesiynol </a:t>
            </a:r>
            <a:endParaRPr lang="cy-GB" sz="2000" b="1" noProof="0" dirty="0"/>
          </a:p>
        </p:txBody>
      </p:sp>
      <p:pic>
        <p:nvPicPr>
          <p:cNvPr id="6" name="Picture 5" descr="Statue on top of building">
            <a:extLst>
              <a:ext uri="{FF2B5EF4-FFF2-40B4-BE49-F238E27FC236}">
                <a16:creationId xmlns:a16="http://schemas.microsoft.com/office/drawing/2014/main" id="{3AC9084D-6225-AF1D-7995-FF46DA607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" b="48"/>
          <a:stretch/>
        </p:blipFill>
        <p:spPr>
          <a:xfrm>
            <a:off x="3696509" y="758951"/>
            <a:ext cx="8006133" cy="5330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69716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CA3EC-51DD-2881-AB71-7B1FAC757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Deddfwriaeth, canllawiau statudol, polisïau cenedlaethol a chodau ymddygiad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80D36-39E7-4A32-B397-DA3725F6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45218" cy="5330951"/>
          </a:xfrm>
        </p:spPr>
        <p:txBody>
          <a:bodyPr/>
          <a:lstStyle/>
          <a:p>
            <a:pPr marL="0" indent="0">
              <a:buNone/>
            </a:pPr>
            <a:r>
              <a:rPr lang="cy-GB" sz="2800" noProof="0" dirty="0">
                <a:latin typeface="+mn-lt"/>
              </a:rPr>
              <a:t>Mae llawer iawn o ddeddfwriaeth, canllawiau statudol, polisïau cenedlaethol, safonau a chodau ymddygiad y mae’n rhaid </a:t>
            </a:r>
            <a:r>
              <a:rPr lang="cy-GB" sz="2800" b="1" noProof="0" dirty="0">
                <a:latin typeface="+mn-lt"/>
              </a:rPr>
              <a:t>cyfeirio atynt a chydymffurfio â nhw wrth ddiogelu</a:t>
            </a:r>
            <a:r>
              <a:rPr lang="cy-GB" sz="2800" noProof="0" dirty="0">
                <a:latin typeface="+mn-lt"/>
              </a:rPr>
              <a:t>. </a:t>
            </a:r>
          </a:p>
          <a:p>
            <a:pPr marL="0" indent="0">
              <a:buNone/>
            </a:pPr>
            <a:r>
              <a:rPr lang="cy-GB" sz="2800" noProof="0" dirty="0">
                <a:latin typeface="+mn-lt"/>
              </a:rPr>
              <a:t>A </a:t>
            </a:r>
            <a:r>
              <a:rPr lang="cy-GB" sz="2800" noProof="0" dirty="0" err="1">
                <a:latin typeface="+mn-lt"/>
              </a:rPr>
              <a:t>chithau’n</a:t>
            </a:r>
            <a:r>
              <a:rPr lang="cy-GB" sz="2800" noProof="0" dirty="0">
                <a:latin typeface="+mn-lt"/>
              </a:rPr>
              <a:t> ymarferydd Gr</a:t>
            </a:r>
            <a:r>
              <a:rPr lang="cy-GB" sz="2800" noProof="0" dirty="0">
                <a:latin typeface="+mn-lt"/>
                <a:cs typeface="Calibri" panose="020F0502020204030204" pitchFamily="34" charset="0"/>
              </a:rPr>
              <a:t>ŵp C, mae’n bwysig gwybod pa rai sy’n</a:t>
            </a:r>
            <a:r>
              <a:rPr lang="cy-GB" sz="2800" noProof="0" dirty="0">
                <a:latin typeface="+mn-lt"/>
              </a:rPr>
              <a:t> </a:t>
            </a:r>
            <a:r>
              <a:rPr lang="cy-GB" sz="2800" b="1" noProof="0" dirty="0">
                <a:latin typeface="+mn-lt"/>
              </a:rPr>
              <a:t>arbennig o berthnasol </a:t>
            </a:r>
            <a:r>
              <a:rPr lang="cy-GB" sz="2800" noProof="0" dirty="0">
                <a:latin typeface="+mn-lt"/>
              </a:rPr>
              <a:t>i’ch rôl ac i’ch gwasanaeth neu’ch sefydliad.</a:t>
            </a:r>
          </a:p>
          <a:p>
            <a:pPr marL="0" indent="0">
              <a:buNone/>
            </a:pPr>
            <a:r>
              <a:rPr lang="cy-GB" sz="2800" noProof="0" dirty="0">
                <a:latin typeface="+mn-lt"/>
              </a:rPr>
              <a:t>Dylech hefyd fod yn ymwybodol o </a:t>
            </a:r>
            <a:r>
              <a:rPr lang="cy-GB" sz="2800" b="1" noProof="0" dirty="0">
                <a:latin typeface="+mn-lt"/>
              </a:rPr>
              <a:t>sut mae eich ymarfer diogelu</a:t>
            </a:r>
            <a:r>
              <a:rPr lang="cy-GB" sz="2800" noProof="0" dirty="0">
                <a:latin typeface="+mn-lt"/>
              </a:rPr>
              <a:t> a pholisïau a gweithdrefnau diogelu eich sefydliad yn </a:t>
            </a:r>
            <a:r>
              <a:rPr lang="cy-GB" sz="2800" b="1" noProof="0" dirty="0">
                <a:latin typeface="+mn-lt"/>
              </a:rPr>
              <a:t>integreiddio â</a:t>
            </a:r>
            <a:r>
              <a:rPr lang="cy-GB" sz="2800" noProof="0" dirty="0">
                <a:latin typeface="+mn-lt"/>
              </a:rPr>
              <a:t> nhw i gefnogi hawl pobl i gael eu hamddiffyn rhag camdriniaeth, niwed ac esgeulustod.</a:t>
            </a:r>
          </a:p>
        </p:txBody>
      </p:sp>
    </p:spTree>
    <p:extLst>
      <p:ext uri="{BB962C8B-B14F-4D97-AF65-F5344CB8AC3E}">
        <p14:creationId xmlns:p14="http://schemas.microsoft.com/office/powerpoint/2010/main" val="27167386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8D593-026A-169B-A261-416747C9B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Ymarfer a datblygiad proffesiynol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F5555D-18CE-225B-2E9A-B7A5BC780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242572" cy="5330951"/>
          </a:xfrm>
        </p:spPr>
        <p:txBody>
          <a:bodyPr anchor="ctr"/>
          <a:lstStyle/>
          <a:p>
            <a:pPr marL="0" indent="0">
              <a:buNone/>
            </a:pPr>
            <a:r>
              <a:rPr lang="cy-GB" sz="3000" noProof="0" dirty="0">
                <a:latin typeface="+mn-lt"/>
              </a:rPr>
              <a:t>Yn ogystal â bod yn </a:t>
            </a:r>
            <a:r>
              <a:rPr lang="cy-GB" sz="3000" b="1" noProof="0" dirty="0">
                <a:latin typeface="+mn-lt"/>
              </a:rPr>
              <a:t>gyfrifol am eich </a:t>
            </a:r>
            <a:r>
              <a:rPr lang="cy-GB" sz="3000" noProof="0" dirty="0">
                <a:latin typeface="+mn-lt"/>
              </a:rPr>
              <a:t>ymarfer a’ch datblygiad diogelu </a:t>
            </a:r>
            <a:r>
              <a:rPr lang="cy-GB" sz="3000" b="1" noProof="0" dirty="0">
                <a:latin typeface="+mn-lt"/>
              </a:rPr>
              <a:t>eich hun</a:t>
            </a:r>
            <a:r>
              <a:rPr lang="cy-GB" sz="3000" noProof="0" dirty="0">
                <a:latin typeface="+mn-lt"/>
              </a:rPr>
              <a:t>, disgwylir i ymarferwyr Gr</a:t>
            </a:r>
            <a:r>
              <a:rPr lang="cy-GB" sz="3000" noProof="0" dirty="0">
                <a:latin typeface="+mn-lt"/>
                <a:cs typeface="Calibri" panose="020F0502020204030204" pitchFamily="34" charset="0"/>
              </a:rPr>
              <a:t>ŵp C </a:t>
            </a:r>
            <a:r>
              <a:rPr lang="cy-GB" sz="3000" b="1" noProof="0" dirty="0">
                <a:latin typeface="+mn-lt"/>
                <a:cs typeface="Calibri" panose="020F0502020204030204" pitchFamily="34" charset="0"/>
              </a:rPr>
              <a:t>gefnogi ymarfer diogelu pobl eraill</a:t>
            </a:r>
            <a:r>
              <a:rPr lang="cy-GB" sz="3000" noProof="0" dirty="0">
                <a:latin typeface="+mn-lt"/>
                <a:cs typeface="Calibri" panose="020F0502020204030204" pitchFamily="34" charset="0"/>
              </a:rPr>
              <a:t>.</a:t>
            </a:r>
            <a:endParaRPr lang="cy-GB" sz="3000" b="1" noProof="0" dirty="0">
              <a:latin typeface="+mn-lt"/>
            </a:endParaRPr>
          </a:p>
          <a:p>
            <a:pPr marL="0" indent="0">
              <a:buNone/>
            </a:pPr>
            <a:r>
              <a:rPr lang="cy-GB" sz="3000" noProof="0" dirty="0">
                <a:latin typeface="+mn-lt"/>
              </a:rPr>
              <a:t>Gellir gwneud hyn trwy: </a:t>
            </a:r>
          </a:p>
          <a:p>
            <a:r>
              <a:rPr lang="cy-GB" sz="3000" noProof="0" dirty="0">
                <a:latin typeface="+mn-lt"/>
              </a:rPr>
              <a:t>gynnal adolygiadau rheolaidd, wedi’u cofnodi, o’ch ymarfer diogelu er mwyn amlygu bylchau mewn gwybodaeth, profiad neu sgiliau</a:t>
            </a:r>
          </a:p>
          <a:p>
            <a:r>
              <a:rPr lang="cy-GB" sz="3000" noProof="0" dirty="0">
                <a:latin typeface="+mn-lt"/>
              </a:rPr>
              <a:t>gwella gwybodaeth, sgiliau ac ymarfer diogelu yn barhaus trwy hyfforddiant, datblygiad proffesiynol parhaus (DPP) a dysgu annibynnol. </a:t>
            </a:r>
          </a:p>
        </p:txBody>
      </p:sp>
    </p:spTree>
    <p:extLst>
      <p:ext uri="{BB962C8B-B14F-4D97-AF65-F5344CB8AC3E}">
        <p14:creationId xmlns:p14="http://schemas.microsoft.com/office/powerpoint/2010/main" val="32973473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2FE60-9F38-9D09-D40B-BB95E8AEB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Pause with solid fill">
            <a:extLst>
              <a:ext uri="{FF2B5EF4-FFF2-40B4-BE49-F238E27FC236}">
                <a16:creationId xmlns:a16="http://schemas.microsoft.com/office/drawing/2014/main" id="{46873CB2-2005-F101-74F0-5061A5967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0428" y="2354992"/>
            <a:ext cx="1784745" cy="178474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D7EF09-7FDC-DDFC-87D5-668ACEE828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7288" y="758825"/>
            <a:ext cx="8005762" cy="53308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72000" rIns="9144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defRPr/>
            </a:pPr>
            <a:r>
              <a:rPr lang="cy-GB" sz="4800" spc="0" noProof="0" dirty="0">
                <a:solidFill>
                  <a:schemeClr val="bg1"/>
                </a:solidFill>
              </a:rPr>
              <a:t>Stopiwch ac atebwch 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b="1" spc="0" noProof="0" dirty="0">
                <a:solidFill>
                  <a:schemeClr val="accent1"/>
                </a:solidFill>
              </a:rPr>
              <a:t>gwestiynau 24 i 27</a:t>
            </a:r>
            <a:br>
              <a:rPr lang="cy-GB" sz="4800" spc="0" noProof="0" dirty="0">
                <a:solidFill>
                  <a:schemeClr val="bg1"/>
                </a:solidFill>
              </a:rPr>
            </a:br>
            <a:r>
              <a:rPr lang="cy-GB" sz="4800" spc="0" noProof="0" dirty="0">
                <a:solidFill>
                  <a:schemeClr val="bg1"/>
                </a:solidFill>
              </a:rPr>
              <a:t>yn eich llyfr gwaith</a:t>
            </a: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bson" panose="02000000000000000000" pitchFamily="2" charset="77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33741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20A6E-8D97-2E2B-411C-5CAA30DC6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5B2AA-D7F3-EDFE-2E73-D719E06A2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768096"/>
            <a:ext cx="2947482" cy="5321805"/>
          </a:xfrm>
        </p:spPr>
        <p:txBody>
          <a:bodyPr anchor="ctr">
            <a:normAutofit/>
          </a:bodyPr>
          <a:lstStyle/>
          <a:p>
            <a:r>
              <a:rPr lang="cy-GB" noProof="0" dirty="0"/>
              <a:t>Y camau nesaf</a:t>
            </a:r>
            <a:endParaRPr lang="cy-GB" sz="2000" b="1" noProof="0" dirty="0"/>
          </a:p>
        </p:txBody>
      </p:sp>
      <p:pic>
        <p:nvPicPr>
          <p:cNvPr id="6" name="Picture 5" descr="Hands writing in notebook">
            <a:extLst>
              <a:ext uri="{FF2B5EF4-FFF2-40B4-BE49-F238E27FC236}">
                <a16:creationId xmlns:a16="http://schemas.microsoft.com/office/drawing/2014/main" id="{DAAC71B7-4F8C-D961-6745-487E35CE9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" b="202"/>
          <a:stretch/>
        </p:blipFill>
        <p:spPr>
          <a:xfrm>
            <a:off x="3696509" y="758951"/>
            <a:ext cx="8006133" cy="5330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16521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A88A4-9984-C3D5-70F8-1461E94D2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>
                <a:latin typeface="+mn-lt"/>
              </a:rPr>
              <a:t>Cwrs Gr</a:t>
            </a:r>
            <a:r>
              <a:rPr lang="cy-GB" noProof="0" dirty="0">
                <a:latin typeface="+mn-lt"/>
                <a:cs typeface="Calibri" panose="020F0502020204030204" pitchFamily="34" charset="0"/>
              </a:rPr>
              <a:t>ŵp C</a:t>
            </a:r>
            <a:endParaRPr lang="cy-GB" noProof="0" dirty="0">
              <a:latin typeface="+mn-lt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F066E45-61A1-F53D-E926-B1F9AFE26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242572" cy="533095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cy-GB" sz="3200" noProof="0" dirty="0">
                <a:latin typeface="+mn-lt"/>
              </a:rPr>
              <a:t>Mae’r adnodd hwn yn </a:t>
            </a:r>
            <a:r>
              <a:rPr lang="cy-GB" sz="3200" b="1" noProof="0" dirty="0">
                <a:latin typeface="+mn-lt"/>
              </a:rPr>
              <a:t>un rhan</a:t>
            </a:r>
            <a:r>
              <a:rPr lang="cy-GB" sz="3200" noProof="0" dirty="0">
                <a:latin typeface="+mn-lt"/>
              </a:rPr>
              <a:t> o ofyniad hyfforddiant Gr</a:t>
            </a:r>
            <a:r>
              <a:rPr lang="cy-GB" sz="3200" noProof="0" dirty="0">
                <a:latin typeface="+mn-lt"/>
                <a:cs typeface="Calibri" panose="020F0502020204030204" pitchFamily="34" charset="0"/>
              </a:rPr>
              <a:t>ŵp C</a:t>
            </a:r>
            <a:r>
              <a:rPr lang="cy-GB" sz="3200" noProof="0" dirty="0">
                <a:latin typeface="+mn-lt"/>
              </a:rPr>
              <a:t>. </a:t>
            </a:r>
          </a:p>
          <a:p>
            <a:pPr marL="0" indent="0">
              <a:buNone/>
            </a:pPr>
            <a:r>
              <a:rPr lang="cy-GB" sz="3200" noProof="0" dirty="0">
                <a:latin typeface="+mn-lt"/>
              </a:rPr>
              <a:t>Ei nod oedd:</a:t>
            </a:r>
          </a:p>
          <a:p>
            <a:r>
              <a:rPr lang="cy-GB" sz="3200" b="1" noProof="0" dirty="0">
                <a:latin typeface="+mn-lt"/>
              </a:rPr>
              <a:t>gloywi’r</a:t>
            </a:r>
            <a:r>
              <a:rPr lang="cy-GB" sz="3200" noProof="0" dirty="0">
                <a:latin typeface="+mn-lt"/>
              </a:rPr>
              <a:t> elfennau allweddol yr ymdriniwyd â nhw yng Ngr</a:t>
            </a:r>
            <a:r>
              <a:rPr lang="cy-GB" sz="3200" noProof="0" dirty="0">
                <a:latin typeface="+mn-lt"/>
                <a:cs typeface="Calibri" panose="020F0502020204030204" pitchFamily="34" charset="0"/>
              </a:rPr>
              <a:t>ŵp B</a:t>
            </a:r>
            <a:endParaRPr lang="cy-GB" sz="3200" noProof="0" dirty="0">
              <a:latin typeface="+mn-lt"/>
            </a:endParaRPr>
          </a:p>
          <a:p>
            <a:r>
              <a:rPr lang="cy-GB" sz="3200" noProof="0" dirty="0">
                <a:latin typeface="+mn-lt"/>
              </a:rPr>
              <a:t>cynnig </a:t>
            </a:r>
            <a:r>
              <a:rPr lang="cy-GB" sz="3200" b="1" noProof="0" dirty="0">
                <a:latin typeface="+mn-lt"/>
              </a:rPr>
              <a:t>cymorth</a:t>
            </a:r>
            <a:r>
              <a:rPr lang="cy-GB" sz="3200" noProof="0" dirty="0">
                <a:latin typeface="+mn-lt"/>
              </a:rPr>
              <a:t> ar gyfer cwblhau’r llyfr gwaith cyn y cwrs.</a:t>
            </a:r>
          </a:p>
        </p:txBody>
      </p:sp>
    </p:spTree>
    <p:extLst>
      <p:ext uri="{BB962C8B-B14F-4D97-AF65-F5344CB8AC3E}">
        <p14:creationId xmlns:p14="http://schemas.microsoft.com/office/powerpoint/2010/main" val="5236574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0AA46-E118-5BC2-76C2-DF2F1E747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FE6CF-3BF0-6FD1-BB60-F3C12086D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>
                <a:latin typeface="+mn-lt"/>
              </a:rPr>
              <a:t>Cwrs Gr</a:t>
            </a:r>
            <a:r>
              <a:rPr lang="cy-GB" noProof="0" dirty="0">
                <a:latin typeface="+mn-lt"/>
                <a:cs typeface="Calibri" panose="020F0502020204030204" pitchFamily="34" charset="0"/>
              </a:rPr>
              <a:t>ŵp C</a:t>
            </a:r>
            <a:endParaRPr lang="cy-GB" noProof="0" dirty="0">
              <a:latin typeface="+mn-lt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996658F-00EC-177D-BDC0-D60E14F7C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1092530"/>
            <a:ext cx="8006133" cy="5765469"/>
          </a:xfrm>
        </p:spPr>
        <p:txBody>
          <a:bodyPr anchor="t">
            <a:noAutofit/>
          </a:bodyPr>
          <a:lstStyle/>
          <a:p>
            <a:pPr marL="0" indent="0" algn="l">
              <a:spcAft>
                <a:spcPts val="1200"/>
              </a:spcAft>
              <a:buNone/>
            </a:pPr>
            <a:r>
              <a:rPr lang="cy-GB" sz="4400" b="1" noProof="0" dirty="0"/>
              <a:t>L</a:t>
            </a:r>
            <a:r>
              <a:rPr lang="cy-GB" sz="4400" b="1" noProof="0" dirty="0">
                <a:latin typeface="+mn-lt"/>
              </a:rPr>
              <a:t>lyfr gwaith</a:t>
            </a:r>
          </a:p>
          <a:p>
            <a:pPr marL="0" indent="0">
              <a:buNone/>
            </a:pPr>
            <a:r>
              <a:rPr lang="cy-GB" sz="3600" noProof="0" dirty="0">
                <a:latin typeface="+mn-lt"/>
              </a:rPr>
              <a:t>Mae’r adnodd hwn yn </a:t>
            </a:r>
            <a:r>
              <a:rPr lang="cy-GB" sz="3600" b="1" noProof="0" dirty="0">
                <a:latin typeface="+mn-lt"/>
              </a:rPr>
              <a:t>un rhan</a:t>
            </a:r>
            <a:r>
              <a:rPr lang="cy-GB" sz="3600" noProof="0" dirty="0">
                <a:latin typeface="+mn-lt"/>
              </a:rPr>
              <a:t> o ofyniad hyfforddiant Gr</a:t>
            </a:r>
            <a:r>
              <a:rPr lang="cy-GB" sz="3600" noProof="0" dirty="0">
                <a:latin typeface="+mn-lt"/>
                <a:cs typeface="Calibri" panose="020F0502020204030204" pitchFamily="34" charset="0"/>
              </a:rPr>
              <a:t>ŵp C</a:t>
            </a:r>
            <a:r>
              <a:rPr lang="cy-GB" sz="3600" noProof="0" dirty="0">
                <a:latin typeface="+mn-lt"/>
              </a:rPr>
              <a:t>. </a:t>
            </a:r>
          </a:p>
          <a:p>
            <a:pPr marL="0" indent="0">
              <a:buNone/>
            </a:pPr>
            <a:r>
              <a:rPr lang="cy-GB" sz="3600" noProof="0" dirty="0">
                <a:latin typeface="+mn-lt"/>
              </a:rPr>
              <a:t>Ei nod yw eich </a:t>
            </a:r>
            <a:r>
              <a:rPr lang="cy-GB" sz="3600" b="1" noProof="0" dirty="0">
                <a:latin typeface="+mn-lt"/>
              </a:rPr>
              <a:t>paratoi</a:t>
            </a:r>
            <a:r>
              <a:rPr lang="cy-GB" sz="3600" noProof="0" dirty="0">
                <a:latin typeface="+mn-lt"/>
              </a:rPr>
              <a:t> ar gyfer trafodaethau a fydd yn digwydd yn ystod y cwrs Gr</a:t>
            </a:r>
            <a:r>
              <a:rPr lang="cy-GB" sz="3600" noProof="0" dirty="0">
                <a:latin typeface="+mn-lt"/>
                <a:cs typeface="Calibri" panose="020F0502020204030204" pitchFamily="34" charset="0"/>
              </a:rPr>
              <a:t>ŵp C byw</a:t>
            </a:r>
            <a:r>
              <a:rPr lang="cy-GB" sz="3600" noProof="0" dirty="0">
                <a:latin typeface="+mn-lt"/>
              </a:rPr>
              <a:t>.</a:t>
            </a:r>
          </a:p>
          <a:p>
            <a:pPr marL="0" indent="0">
              <a:buNone/>
            </a:pPr>
            <a:r>
              <a:rPr lang="cy-GB" sz="3600" b="1" noProof="0" dirty="0">
                <a:latin typeface="+mn-lt"/>
              </a:rPr>
              <a:t>Mae’n rhaid i chi gwblhau’r llyfr gwaith cyn mynychu’r cwrs byw.</a:t>
            </a:r>
          </a:p>
        </p:txBody>
      </p:sp>
    </p:spTree>
    <p:extLst>
      <p:ext uri="{BB962C8B-B14F-4D97-AF65-F5344CB8AC3E}">
        <p14:creationId xmlns:p14="http://schemas.microsoft.com/office/powerpoint/2010/main" val="13700551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4D8B7-EA0C-B3B4-584B-B023D3864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>
                <a:latin typeface="+mn-lt"/>
              </a:rPr>
              <a:t>Cwrs Gr</a:t>
            </a:r>
            <a:r>
              <a:rPr lang="cy-GB" noProof="0" dirty="0">
                <a:latin typeface="+mn-lt"/>
                <a:cs typeface="Calibri" panose="020F0502020204030204" pitchFamily="34" charset="0"/>
              </a:rPr>
              <a:t>ŵp C</a:t>
            </a:r>
            <a:endParaRPr lang="cy-GB" noProof="0" dirty="0">
              <a:latin typeface="+mn-lt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5F42993D-319E-C5CE-320F-92EB4A3D1457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0" indent="0">
              <a:buNone/>
            </a:pPr>
            <a:r>
              <a:rPr lang="cy-GB" sz="4400" b="1" noProof="0" dirty="0">
                <a:latin typeface="+mn-lt"/>
              </a:rPr>
              <a:t>Y cwrs Gr</a:t>
            </a:r>
            <a:r>
              <a:rPr lang="cy-GB" sz="4400" b="1" noProof="0" dirty="0">
                <a:latin typeface="+mn-lt"/>
                <a:cs typeface="Calibri" panose="020F0502020204030204" pitchFamily="34" charset="0"/>
              </a:rPr>
              <a:t>ŵp C byw</a:t>
            </a:r>
            <a:endParaRPr lang="cy-GB" sz="4400" b="1" noProof="0" dirty="0">
              <a:latin typeface="+mn-lt"/>
            </a:endParaRPr>
          </a:p>
          <a:p>
            <a:pPr marL="0" indent="0">
              <a:buNone/>
            </a:pPr>
            <a:r>
              <a:rPr lang="cy-GB" sz="3600" noProof="0" dirty="0">
                <a:latin typeface="+mn-lt"/>
              </a:rPr>
              <a:t>Bwriedir iddo </a:t>
            </a:r>
            <a:r>
              <a:rPr lang="cy-GB" sz="3600" noProof="0" dirty="0">
                <a:solidFill>
                  <a:srgbClr val="000000"/>
                </a:solidFill>
                <a:latin typeface="+mn-lt"/>
              </a:rPr>
              <a:t>drafod a mynd i’r afael ag elfennau sylfaenol gwybodaeth ac ymarfer diogelu sy’n gyffredin i </a:t>
            </a:r>
            <a:r>
              <a:rPr lang="cy-GB" sz="3600" u="sng" noProof="0" dirty="0">
                <a:solidFill>
                  <a:srgbClr val="000000"/>
                </a:solidFill>
                <a:latin typeface="+mn-lt"/>
              </a:rPr>
              <a:t>holl</a:t>
            </a:r>
            <a:r>
              <a:rPr lang="cy-GB" sz="3600" noProof="0" dirty="0">
                <a:solidFill>
                  <a:srgbClr val="000000"/>
                </a:solidFill>
                <a:latin typeface="+mn-lt"/>
              </a:rPr>
              <a:t> ymarferwyr Gr</a:t>
            </a:r>
            <a:r>
              <a:rPr lang="cy-GB" sz="3600" noProof="0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ŵp C</a:t>
            </a:r>
            <a:r>
              <a:rPr lang="cy-GB" sz="3600" noProof="0" dirty="0">
                <a:latin typeface="+mn-lt"/>
              </a:rPr>
              <a:t>.</a:t>
            </a:r>
          </a:p>
          <a:p>
            <a:pPr marL="0" indent="0">
              <a:buNone/>
            </a:pPr>
            <a:r>
              <a:rPr lang="cy-GB" sz="3600" b="1" noProof="0" dirty="0">
                <a:solidFill>
                  <a:srgbClr val="000000"/>
                </a:solidFill>
                <a:latin typeface="+mn-lt"/>
              </a:rPr>
              <a:t>Sylfaen</a:t>
            </a:r>
            <a:r>
              <a:rPr lang="cy-GB" sz="3600" noProof="0" dirty="0">
                <a:solidFill>
                  <a:srgbClr val="000000"/>
                </a:solidFill>
                <a:latin typeface="+mn-lt"/>
              </a:rPr>
              <a:t> ydyw, a </a:t>
            </a:r>
            <a:r>
              <a:rPr lang="cy-GB" sz="3600" b="1" noProof="0" dirty="0">
                <a:solidFill>
                  <a:srgbClr val="000000"/>
                </a:solidFill>
                <a:latin typeface="+mn-lt"/>
              </a:rPr>
              <a:t>disgwylir</a:t>
            </a:r>
            <a:r>
              <a:rPr lang="cy-GB" sz="3600" noProof="0" dirty="0">
                <a:solidFill>
                  <a:srgbClr val="000000"/>
                </a:solidFill>
                <a:latin typeface="+mn-lt"/>
              </a:rPr>
              <a:t> iddo gael ei ddilyn gan hyfforddiant pellach penodol ac arbenigol</a:t>
            </a:r>
            <a:r>
              <a:rPr lang="cy-GB" sz="3600" noProof="0" dirty="0">
                <a:latin typeface="+mn-l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91650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50B72-406C-30EE-95CF-63FD0B37D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Rhagor o wybodaeth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D4DB-4D9E-83BA-8C3D-FE9E0D6BF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006133" cy="1256885"/>
          </a:xfrm>
        </p:spPr>
        <p:txBody>
          <a:bodyPr anchor="t"/>
          <a:lstStyle/>
          <a:p>
            <a:pPr marL="0" indent="0">
              <a:buNone/>
            </a:pPr>
            <a:r>
              <a:rPr lang="cy-GB" sz="2400" noProof="0" dirty="0"/>
              <a:t>Mae rhagor o wybodaeth am rolau, cyfrifoldebau a gofynion hyfforddiant, gwybodaeth a sgiliau Gr</a:t>
            </a:r>
            <a:r>
              <a:rPr lang="cy-GB" sz="2400" noProof="0" dirty="0">
                <a:latin typeface="Calibri" panose="020F0502020204030204" pitchFamily="34" charset="0"/>
                <a:cs typeface="Calibri" panose="020F0502020204030204" pitchFamily="34" charset="0"/>
              </a:rPr>
              <a:t>ŵp C ar gael ar wefan</a:t>
            </a:r>
            <a:r>
              <a:rPr lang="cy-GB" sz="2400" noProof="0" dirty="0"/>
              <a:t> </a:t>
            </a:r>
            <a:r>
              <a:rPr lang="cy-GB" sz="2400" b="1" noProof="0" dirty="0"/>
              <a:t>Gofal Cymdeithasol Cymru</a:t>
            </a:r>
            <a:r>
              <a:rPr lang="cy-GB" sz="2400" noProof="0" dirty="0"/>
              <a:t>: </a:t>
            </a:r>
          </a:p>
          <a:p>
            <a:pPr marL="0" indent="0">
              <a:buNone/>
            </a:pPr>
            <a:endParaRPr lang="cy-GB" sz="2800" noProof="0" dirty="0"/>
          </a:p>
          <a:p>
            <a:endParaRPr lang="cy-GB" sz="2800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0F093-7CB9-5908-A9AC-F5363B1F40C4}"/>
              </a:ext>
            </a:extLst>
          </p:cNvPr>
          <p:cNvSpPr txBox="1"/>
          <p:nvPr/>
        </p:nvSpPr>
        <p:spPr>
          <a:xfrm>
            <a:off x="4084391" y="4367627"/>
            <a:ext cx="73983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sz="2400" noProof="0" dirty="0">
                <a:solidFill>
                  <a:schemeClr val="accent1"/>
                </a:solidFill>
              </a:rPr>
              <a:t>https://gofalcymdeithasol.cymru/adnoddau-canllawiau/diogelu-rhestr/safonau-hyfforddiant-dysgu-a-datblygu-cenedlaethol/</a:t>
            </a:r>
            <a:r>
              <a:rPr lang="cy-GB" sz="2400" b="1" noProof="0" dirty="0">
                <a:solidFill>
                  <a:schemeClr val="accent1"/>
                </a:solidFill>
              </a:rPr>
              <a:t>safonau-diogelu-grwp-c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3E908A-5E0D-C530-1E05-495F754406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423" y="2078067"/>
            <a:ext cx="4890304" cy="222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93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969E3-7BB2-7798-FDA5-ED26B310C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-5321805"/>
            <a:ext cx="2947482" cy="532180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y-GB" noProof="0" dirty="0"/>
              <a:t>Gweithdrefnau Diogelu Cymru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3662D-B18B-59BE-447B-8463F070E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578" y="0"/>
            <a:ext cx="7444030" cy="685800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cy-GB" sz="2800" noProof="0" dirty="0">
                <a:latin typeface="+mn-lt"/>
              </a:rPr>
              <a:t>Y </a:t>
            </a:r>
            <a:r>
              <a:rPr lang="cy-GB" sz="2800" b="1" noProof="0" dirty="0">
                <a:latin typeface="+mn-lt"/>
              </a:rPr>
              <a:t>prif adnodd </a:t>
            </a:r>
            <a:r>
              <a:rPr lang="cy-GB" sz="2800" noProof="0" dirty="0">
                <a:latin typeface="+mn-lt"/>
              </a:rPr>
              <a:t>ar gyfer y cwrs hwn a’r holl waith diogelu yng Nghymru yw </a:t>
            </a:r>
            <a:r>
              <a:rPr lang="cy-GB" sz="2800" b="1" noProof="0" dirty="0">
                <a:latin typeface="+mn-lt"/>
              </a:rPr>
              <a:t>Gweithdrefnau Diogelu Cymru</a:t>
            </a:r>
            <a:r>
              <a:rPr lang="cy-GB" sz="2800" noProof="0" dirty="0">
                <a:latin typeface="+mn-lt"/>
              </a:rPr>
              <a:t>. </a:t>
            </a:r>
            <a:endParaRPr lang="cy-GB" sz="2800" b="1" noProof="0" dirty="0">
              <a:latin typeface="+mn-lt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cy-GB" sz="2800" noProof="0" dirty="0">
                <a:latin typeface="+mn-lt"/>
              </a:rPr>
              <a:t>Maen nhw’n cynnwys mwy o fanylion am yr holl wybodaeth weithdrefnol.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y-GB" sz="2800" noProof="0" dirty="0">
                <a:latin typeface="+mn-lt"/>
              </a:rPr>
              <a:t>Bydd hefyd angen i chi gyfeirio at eich polisïau a’ch gweithdrefnau diogelu eich hun.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cy-GB" sz="2800" b="1" noProof="0" dirty="0">
                <a:latin typeface="+mn-lt"/>
              </a:rPr>
              <a:t>A </a:t>
            </a:r>
            <a:r>
              <a:rPr lang="cy-GB" sz="2800" b="1" noProof="0" dirty="0" err="1">
                <a:latin typeface="+mn-lt"/>
              </a:rPr>
              <a:t>chithau’n</a:t>
            </a:r>
            <a:r>
              <a:rPr lang="cy-GB" sz="2800" b="1" noProof="0" dirty="0">
                <a:latin typeface="+mn-lt"/>
              </a:rPr>
              <a:t> ymarferydd Gr</a:t>
            </a:r>
            <a:r>
              <a:rPr lang="cy-GB" sz="2800" b="1" noProof="0" dirty="0">
                <a:latin typeface="+mn-lt"/>
                <a:cs typeface="Calibri" panose="020F0502020204030204" pitchFamily="34" charset="0"/>
              </a:rPr>
              <a:t>ŵp C</a:t>
            </a:r>
            <a:r>
              <a:rPr lang="cy-GB" sz="2800" noProof="0" dirty="0">
                <a:latin typeface="+mn-lt"/>
              </a:rPr>
              <a:t>, disgwylir i chi sicrhau bod yr </a:t>
            </a:r>
            <a:r>
              <a:rPr lang="cy-GB" sz="2800" b="1" noProof="0" dirty="0">
                <a:latin typeface="+mn-lt"/>
              </a:rPr>
              <a:t>holl</a:t>
            </a:r>
            <a:r>
              <a:rPr lang="cy-GB" sz="2800" noProof="0" dirty="0">
                <a:latin typeface="+mn-lt"/>
              </a:rPr>
              <a:t> staff a gwirfoddolwyr: </a:t>
            </a:r>
          </a:p>
          <a:p>
            <a:pPr>
              <a:spcAft>
                <a:spcPts val="600"/>
              </a:spcAft>
            </a:pPr>
            <a:r>
              <a:rPr lang="cy-GB" sz="2800" noProof="0" dirty="0">
                <a:latin typeface="+mn-lt"/>
              </a:rPr>
              <a:t>yn gallu cael at Weithdrefnau Diogelu Cymru yn gyflym</a:t>
            </a:r>
          </a:p>
          <a:p>
            <a:pPr>
              <a:spcAft>
                <a:spcPts val="600"/>
              </a:spcAft>
            </a:pPr>
            <a:r>
              <a:rPr lang="cy-GB" sz="2800" noProof="0" dirty="0">
                <a:latin typeface="+mn-lt"/>
              </a:rPr>
              <a:t>yn gallu defnyddio’r gweithdrefnau mewn ffordd ymarferol.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8CF070-D96C-A00F-3887-99083E426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741"/>
            <a:ext cx="4248524" cy="578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46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ACA8C-0B05-3083-1C62-5591FF709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noProof="0" dirty="0"/>
              <a:t>Amlinelliad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0CBA6-342C-EC3C-F1C7-039534CB2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09" y="758951"/>
            <a:ext cx="8366961" cy="5330951"/>
          </a:xfrm>
        </p:spPr>
        <p:txBody>
          <a:bodyPr/>
          <a:lstStyle/>
          <a:p>
            <a:r>
              <a:rPr lang="cy-GB" sz="3200" noProof="0" dirty="0"/>
              <a:t>Cefndir</a:t>
            </a:r>
          </a:p>
          <a:p>
            <a:r>
              <a:rPr lang="cy-GB" sz="3200" noProof="0" dirty="0"/>
              <a:t>Sicrhau llais</a:t>
            </a:r>
          </a:p>
          <a:p>
            <a:r>
              <a:rPr lang="cy-GB" sz="3200" noProof="0" dirty="0"/>
              <a:t>Polisïau a gweithdrefnau</a:t>
            </a:r>
          </a:p>
          <a:p>
            <a:r>
              <a:rPr lang="cy-GB" sz="3200" noProof="0" dirty="0"/>
              <a:t>Ymateb i bryder</a:t>
            </a:r>
          </a:p>
          <a:p>
            <a:r>
              <a:rPr lang="cy-GB" sz="3200" noProof="0" dirty="0"/>
              <a:t>Diogelu sy’n canolbwyntio ar y plentyn/yr unigolyn</a:t>
            </a:r>
          </a:p>
          <a:p>
            <a:r>
              <a:rPr lang="cy-GB" sz="3200" noProof="0" dirty="0"/>
              <a:t>Gweithio i’ch cadw chi a phobl eraill yn ddiogel</a:t>
            </a:r>
          </a:p>
          <a:p>
            <a:r>
              <a:rPr lang="cy-GB" sz="3200" noProof="0" dirty="0"/>
              <a:t>Deddfwriaeth, canllawiau statudol, polisïau cenedlaethol a chodau ymddygiad ac ymarfer proffesiynol</a:t>
            </a:r>
          </a:p>
        </p:txBody>
      </p:sp>
    </p:spTree>
    <p:extLst>
      <p:ext uri="{BB962C8B-B14F-4D97-AF65-F5344CB8AC3E}">
        <p14:creationId xmlns:p14="http://schemas.microsoft.com/office/powerpoint/2010/main" val="251974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DFA3B-BF8E-EFE7-FF36-0B86E28C5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BE9DAD98-8B08-656F-CB67-A41AEC54A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901810" y="3733986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6FD84DE6-948B-406A-1F9F-5C602BD7E1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4953" y="260764"/>
            <a:ext cx="11122093" cy="814293"/>
          </a:xfrm>
          <a:prstGeom prst="rect">
            <a:avLst/>
          </a:prstGeom>
          <a:solidFill>
            <a:srgbClr val="EB5E57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spc="-60" baseline="0">
                <a:solidFill>
                  <a:srgbClr val="FFFFFF"/>
                </a:solidFill>
                <a:latin typeface="Gibson" panose="02000000000000000000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y-GB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bson"/>
                <a:ea typeface="+mj-ea"/>
                <a:cs typeface="+mj-cs"/>
              </a:rPr>
              <a:t>Sut daethom ni yma?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2566EC-05E9-4C49-462E-E2C1D7963DE6}"/>
              </a:ext>
            </a:extLst>
          </p:cNvPr>
          <p:cNvSpPr txBox="1"/>
          <p:nvPr/>
        </p:nvSpPr>
        <p:spPr>
          <a:xfrm>
            <a:off x="616051" y="4177105"/>
            <a:ext cx="1943749" cy="1338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>
                <a:solidFill>
                  <a:srgbClr val="000000"/>
                </a:solidFill>
                <a:latin typeface="Outfit" pitchFamily="2" charset="0"/>
              </a:defRPr>
            </a:lvl1pPr>
            <a:lvl2pPr marL="536575" indent="-3587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>
                <a:solidFill>
                  <a:srgbClr val="000000"/>
                </a:solidFill>
                <a:latin typeface="Outfit" pitchFamily="2" charset="0"/>
              </a:defRPr>
            </a:lvl2pPr>
            <a:lvl3pPr marL="896938" indent="-360363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>
                <a:solidFill>
                  <a:srgbClr val="000000"/>
                </a:solidFill>
                <a:latin typeface="Outfit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>
                <a:latin typeface="Outfit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Gweithdrefnau Amddiffyn Plant Cymru Gyfan</a:t>
            </a:r>
            <a:r>
              <a:rPr kumimoji="0" lang="cy-GB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  <a:r>
              <a:rPr kumimoji="0" lang="cy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2008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76D7687-A6B3-3209-8ED1-1033B83EB8EF}"/>
              </a:ext>
            </a:extLst>
          </p:cNvPr>
          <p:cNvSpPr txBox="1">
            <a:spLocks/>
          </p:cNvSpPr>
          <p:nvPr/>
        </p:nvSpPr>
        <p:spPr>
          <a:xfrm>
            <a:off x="1757981" y="1435191"/>
            <a:ext cx="2897095" cy="16550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44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1pPr>
            <a:lvl2pPr marL="536575" indent="-358775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40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2pPr>
            <a:lvl3pPr marL="896938" indent="-36036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600" kern="1200">
                <a:solidFill>
                  <a:srgbClr val="000000"/>
                </a:solidFill>
                <a:latin typeface="Outfit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Polisi a Gweithdrefnau Interim Cymru ar gyfer Amddiffyn Oedolion Agored i Niwed rhag Camdriniaeth </a:t>
            </a:r>
            <a:r>
              <a:rPr kumimoji="0" lang="cy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2010</a:t>
            </a:r>
            <a:r>
              <a:rPr kumimoji="0" lang="cy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  <a:br>
              <a:rPr kumimoji="0" lang="cy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</a:br>
            <a:r>
              <a:rPr kumimoji="0" lang="cy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(diweddarwyd yn </a:t>
            </a:r>
            <a:r>
              <a:rPr kumimoji="0" lang="cy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2013</a:t>
            </a:r>
            <a:r>
              <a:rPr kumimoji="0" lang="cy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A738BE-D374-EF23-98A9-A6A0AC3FD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3429000"/>
            <a:ext cx="12191999" cy="306847"/>
            <a:chOff x="1" y="3429000"/>
            <a:chExt cx="11767634" cy="3068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F562C86-7D29-C392-17C1-59EC736A28D9}"/>
                </a:ext>
              </a:extLst>
            </p:cNvPr>
            <p:cNvSpPr/>
            <p:nvPr/>
          </p:nvSpPr>
          <p:spPr>
            <a:xfrm>
              <a:off x="1" y="3429000"/>
              <a:ext cx="11263280" cy="30684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B223D327-8BC8-BC83-C914-D7E721120193}"/>
                </a:ext>
              </a:extLst>
            </p:cNvPr>
            <p:cNvSpPr/>
            <p:nvPr/>
          </p:nvSpPr>
          <p:spPr>
            <a:xfrm rot="5400000">
              <a:off x="11362035" y="3330248"/>
              <a:ext cx="306845" cy="504354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y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utfit"/>
                <a:ea typeface="+mn-ea"/>
                <a:cs typeface="+mn-cs"/>
              </a:endParaRPr>
            </a:p>
          </p:txBody>
        </p:sp>
      </p:grp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99755F28-EA5E-A7D7-93B6-FBFEE5A7A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36084" y="3035600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F3AFC6A7-BC13-95AE-3662-BBD5B2726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417868" y="3733987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639853E3-795D-C9CA-B068-AC0675F27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69380" y="3139629"/>
            <a:ext cx="340113" cy="434897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y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utfit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FE74AEC-F63D-3F93-2865-26E8B152A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3824">
            <a:off x="1811515" y="2019614"/>
            <a:ext cx="2688003" cy="4035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3BFCF7E-0F10-EADE-E623-BD84E8AD9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0870">
            <a:off x="689816" y="4813724"/>
            <a:ext cx="1796213" cy="26966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56FBFC42-AA3C-94A8-E16C-C53CC711E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99193" y="1670830"/>
            <a:ext cx="3080485" cy="1333250"/>
            <a:chOff x="3451327" y="1660853"/>
            <a:chExt cx="3080485" cy="133325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7D2F129-2CA1-AC73-AC1F-EF1428AFFD55}"/>
                </a:ext>
              </a:extLst>
            </p:cNvPr>
            <p:cNvSpPr txBox="1"/>
            <p:nvPr/>
          </p:nvSpPr>
          <p:spPr>
            <a:xfrm>
              <a:off x="4461586" y="1660853"/>
              <a:ext cx="2070226" cy="121800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indent="0" algn="ctr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400">
                  <a:solidFill>
                    <a:srgbClr val="000000"/>
                  </a:solidFill>
                  <a:latin typeface="Outfit" pitchFamily="2" charset="0"/>
                </a:defRPr>
              </a:lvl1pPr>
              <a:lvl2pPr marL="536575" indent="-358775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4000">
                  <a:solidFill>
                    <a:srgbClr val="000000"/>
                  </a:solidFill>
                  <a:latin typeface="Outfit" pitchFamily="2" charset="0"/>
                </a:defRPr>
              </a:lvl2pPr>
              <a:lvl3pPr marL="896938" indent="-360363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Courier New" panose="02070309020205020404" pitchFamily="49" charset="0"/>
                <a:buChar char="o"/>
                <a:defRPr sz="3600">
                  <a:solidFill>
                    <a:srgbClr val="000000"/>
                  </a:solidFill>
                  <a:latin typeface="Outfit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3200">
                  <a:latin typeface="Outfit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cy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Gweithdrefnau Diogelu Cymru</a:t>
              </a:r>
              <a:br>
                <a:rPr kumimoji="0" lang="cy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</a:br>
              <a:r>
                <a:rPr kumimoji="0" lang="cy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utfit" pitchFamily="2" charset="0"/>
                  <a:ea typeface="+mn-ea"/>
                  <a:cs typeface="+mn-cs"/>
                </a:rPr>
                <a:t>2020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CD5146C-CFA6-4DC1-E995-76E9AE4DACA7}"/>
                </a:ext>
              </a:extLst>
            </p:cNvPr>
            <p:cNvGrpSpPr/>
            <p:nvPr/>
          </p:nvGrpSpPr>
          <p:grpSpPr>
            <a:xfrm>
              <a:off x="3451327" y="1696243"/>
              <a:ext cx="1297860" cy="1297860"/>
              <a:chOff x="1853064" y="3533288"/>
              <a:chExt cx="2939716" cy="2939716"/>
            </a:xfrm>
          </p:grpSpPr>
          <p:pic>
            <p:nvPicPr>
              <p:cNvPr id="41" name="Graphic 40" descr="Smart Phone">
                <a:extLst>
                  <a:ext uri="{FF2B5EF4-FFF2-40B4-BE49-F238E27FC236}">
                    <a16:creationId xmlns:a16="http://schemas.microsoft.com/office/drawing/2014/main" id="{45D28662-7945-01B3-27EA-4B2A50D51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853064" y="3533288"/>
                <a:ext cx="2939716" cy="2939716"/>
              </a:xfrm>
              <a:prstGeom prst="rect">
                <a:avLst/>
              </a:prstGeom>
            </p:spPr>
          </p:pic>
          <p:pic>
            <p:nvPicPr>
              <p:cNvPr id="42" name="Content Placeholder 4" descr="A screenshot of a cell phone&#10;&#10;Description automatically generated">
                <a:extLst>
                  <a:ext uri="{FF2B5EF4-FFF2-40B4-BE49-F238E27FC236}">
                    <a16:creationId xmlns:a16="http://schemas.microsoft.com/office/drawing/2014/main" id="{66411F50-6630-3A36-3971-6A0D165C1F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99"/>
              <a:stretch/>
            </p:blipFill>
            <p:spPr>
              <a:xfrm>
                <a:off x="2707210" y="4012003"/>
                <a:ext cx="1231424" cy="2130119"/>
              </a:xfrm>
              <a:prstGeom prst="roundRect">
                <a:avLst>
                  <a:gd name="adj" fmla="val 4063"/>
                </a:avLst>
              </a:prstGeom>
            </p:spPr>
          </p:pic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B3EAE4E-79F5-BDAF-1319-315459EA61F0}"/>
              </a:ext>
            </a:extLst>
          </p:cNvPr>
          <p:cNvSpPr txBox="1"/>
          <p:nvPr/>
        </p:nvSpPr>
        <p:spPr>
          <a:xfrm>
            <a:off x="3810877" y="4276015"/>
            <a:ext cx="25219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Deddf Gwasanaethau</a:t>
            </a:r>
            <a:r>
              <a:rPr kumimoji="0" lang="cy-GB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Cymdeithasol a Llesiant (Cymru)</a:t>
            </a:r>
            <a:r>
              <a:rPr kumimoji="0" lang="cy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</a:t>
            </a: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2014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A78D1-AD03-410D-8A73-FD1DDD452395}"/>
              </a:ext>
            </a:extLst>
          </p:cNvPr>
          <p:cNvSpPr txBox="1"/>
          <p:nvPr/>
        </p:nvSpPr>
        <p:spPr>
          <a:xfrm>
            <a:off x="6401032" y="4326845"/>
            <a:ext cx="5108479" cy="124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Dyletswydd i adrodd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Oedolyn mewn perygl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cy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utfit" pitchFamily="2" charset="0"/>
                <a:ea typeface="+mn-ea"/>
                <a:cs typeface="+mn-cs"/>
              </a:rPr>
              <a:t> mewn perygl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925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0" grpId="0"/>
      <p:bldP spid="15" grpId="0" animBg="1"/>
      <p:bldP spid="16" grpId="0" animBg="1"/>
      <p:bldP spid="21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0D87F2-6C38-CA46-9A3E-4B0EBFE23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y-GB" sz="4800" b="1" noProof="0" dirty="0"/>
              <a:t>Dyletswydd i adrodd ac mewn perygl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3FA07A-D846-87E4-D340-9EDE23229478}"/>
              </a:ext>
            </a:extLst>
          </p:cNvPr>
          <p:cNvSpPr txBox="1">
            <a:spLocks/>
          </p:cNvSpPr>
          <p:nvPr/>
        </p:nvSpPr>
        <p:spPr>
          <a:xfrm>
            <a:off x="534953" y="1433384"/>
            <a:ext cx="11065375" cy="4917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40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6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32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2800" b="0" i="0" kern="1200">
                <a:solidFill>
                  <a:schemeClr val="bg1"/>
                </a:solidFill>
                <a:latin typeface="Gibson" panose="02000000000000000000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cy-GB" sz="2600" noProof="0" dirty="0">
                <a:latin typeface="+mn-lt"/>
              </a:rPr>
              <a:t>Mae’r</a:t>
            </a:r>
            <a:r>
              <a:rPr lang="cy-GB" sz="2600" b="1" noProof="0" dirty="0">
                <a:latin typeface="+mn-lt"/>
              </a:rPr>
              <a:t> ddyletswydd i adrodd </a:t>
            </a:r>
            <a:r>
              <a:rPr lang="cy-GB" sz="2600" noProof="0" dirty="0">
                <a:latin typeface="+mn-lt"/>
              </a:rPr>
              <a:t>yn cynnwys </a:t>
            </a:r>
            <a:r>
              <a:rPr lang="cy-GB" sz="2600" b="1" noProof="0" dirty="0">
                <a:latin typeface="+mn-lt"/>
              </a:rPr>
              <a:t>‘achos rhesymol i amau’ </a:t>
            </a:r>
            <a:r>
              <a:rPr lang="cy-GB" sz="2600" noProof="0" dirty="0">
                <a:latin typeface="+mn-lt"/>
              </a:rPr>
              <a:t>bod plentyn/oedolyn </a:t>
            </a:r>
            <a:r>
              <a:rPr lang="cy-GB" sz="2600" b="1" noProof="0" dirty="0">
                <a:latin typeface="+mn-lt"/>
              </a:rPr>
              <a:t>mewn perygl</a:t>
            </a:r>
            <a:r>
              <a:rPr lang="cy-GB" sz="2600" noProof="0" dirty="0">
                <a:latin typeface="+mn-lt"/>
              </a:rPr>
              <a:t>, ac mae’n golygu: </a:t>
            </a:r>
          </a:p>
          <a:p>
            <a:pPr marL="358775" indent="-358775">
              <a:spcBef>
                <a:spcPts val="0"/>
              </a:spcBef>
              <a:spcAft>
                <a:spcPts val="600"/>
              </a:spcAft>
            </a:pPr>
            <a:r>
              <a:rPr lang="cy-GB" sz="2600" b="1" noProof="0" dirty="0">
                <a:latin typeface="+mn-lt"/>
              </a:rPr>
              <a:t>trothwy is </a:t>
            </a:r>
            <a:r>
              <a:rPr lang="cy-GB" sz="2600" noProof="0" dirty="0">
                <a:latin typeface="+mn-lt"/>
              </a:rPr>
              <a:t>nag ‘achos rhesymol i gredu’</a:t>
            </a:r>
          </a:p>
          <a:p>
            <a:pPr marL="358775" lvl="0" indent="-358775">
              <a:spcBef>
                <a:spcPts val="0"/>
              </a:spcBef>
              <a:spcAft>
                <a:spcPts val="600"/>
              </a:spcAft>
            </a:pPr>
            <a:r>
              <a:rPr lang="cy-GB" sz="2600" b="1" noProof="0" dirty="0">
                <a:latin typeface="+mn-lt"/>
              </a:rPr>
              <a:t>nid</a:t>
            </a:r>
            <a:r>
              <a:rPr lang="cy-GB" sz="2600" noProof="0" dirty="0">
                <a:latin typeface="+mn-lt"/>
              </a:rPr>
              <a:t> oes angen i gamdriniaeth, esgeulustod neu niwed gwirioneddol o fath arall ddigwydd cyn i chi ymyrryd</a:t>
            </a:r>
          </a:p>
          <a:p>
            <a:pPr marL="358775" indent="-358775">
              <a:spcBef>
                <a:spcPts val="0"/>
              </a:spcBef>
              <a:spcAft>
                <a:spcPts val="600"/>
              </a:spcAft>
            </a:pPr>
            <a:r>
              <a:rPr lang="cy-GB" sz="2600" noProof="0" dirty="0">
                <a:latin typeface="+mn-lt"/>
              </a:rPr>
              <a:t>fe allai risg camdriniaeth neu esgeulustod ddeillio o </a:t>
            </a:r>
            <a:r>
              <a:rPr lang="cy-GB" sz="2600" b="1" noProof="0" dirty="0">
                <a:latin typeface="+mn-lt"/>
              </a:rPr>
              <a:t>un pryder </a:t>
            </a:r>
            <a:r>
              <a:rPr lang="cy-GB" sz="2600" noProof="0" dirty="0">
                <a:latin typeface="+mn-lt"/>
              </a:rPr>
              <a:t>neu </a:t>
            </a:r>
            <a:r>
              <a:rPr lang="cy-GB" sz="2600" b="1" noProof="0" dirty="0">
                <a:latin typeface="+mn-lt"/>
              </a:rPr>
              <a:t>lawer o wahanol ffactorau</a:t>
            </a:r>
            <a:r>
              <a:rPr lang="cy-GB" sz="2600" noProof="0" dirty="0">
                <a:latin typeface="+mn-lt"/>
              </a:rPr>
              <a:t>, gan gynnwys y cyd-destun a chyfnodau trosiannol</a:t>
            </a:r>
          </a:p>
          <a:p>
            <a:pPr marL="358775" lvl="0" indent="-358775">
              <a:spcBef>
                <a:spcPts val="0"/>
              </a:spcBef>
              <a:spcAft>
                <a:spcPts val="600"/>
              </a:spcAft>
            </a:pPr>
            <a:r>
              <a:rPr lang="cy-GB" sz="2600" b="1" noProof="0" dirty="0">
                <a:latin typeface="+mn-lt"/>
              </a:rPr>
              <a:t>nid oes </a:t>
            </a:r>
            <a:r>
              <a:rPr lang="cy-GB" sz="2600" noProof="0" dirty="0">
                <a:latin typeface="+mn-lt"/>
              </a:rPr>
              <a:t>angen i chi gadarnhau yn ôl yr hyn sy’n debygol bod ffaith benodol wedi’i chadarnhau</a:t>
            </a:r>
          </a:p>
          <a:p>
            <a:pPr marL="358775" indent="-358775">
              <a:spcBef>
                <a:spcPts val="0"/>
              </a:spcBef>
              <a:spcAft>
                <a:spcPts val="600"/>
              </a:spcAft>
            </a:pPr>
            <a:r>
              <a:rPr lang="cy-GB" sz="2600" noProof="0" dirty="0">
                <a:latin typeface="+mn-lt"/>
              </a:rPr>
              <a:t>dylech ystyried </a:t>
            </a:r>
            <a:r>
              <a:rPr lang="cy-GB" sz="2600" b="1" noProof="0" dirty="0">
                <a:latin typeface="+mn-lt"/>
              </a:rPr>
              <a:t>cymorth cynnar </a:t>
            </a:r>
            <a:r>
              <a:rPr lang="cy-GB" sz="2600" noProof="0" dirty="0">
                <a:latin typeface="+mn-lt"/>
              </a:rPr>
              <a:t>i </a:t>
            </a:r>
            <a:r>
              <a:rPr lang="cy-GB" sz="2600" b="1" noProof="0" dirty="0">
                <a:latin typeface="+mn-lt"/>
              </a:rPr>
              <a:t>ddiogelu</a:t>
            </a:r>
            <a:r>
              <a:rPr lang="cy-GB" sz="2600" noProof="0" dirty="0">
                <a:latin typeface="+mn-lt"/>
              </a:rPr>
              <a:t> rhywun sydd mewn perygl er mwyn </a:t>
            </a:r>
            <a:r>
              <a:rPr lang="cy-GB" sz="2600" b="1" noProof="0" dirty="0">
                <a:latin typeface="+mn-lt"/>
              </a:rPr>
              <a:t>atal</a:t>
            </a:r>
            <a:r>
              <a:rPr lang="cy-GB" sz="2600" noProof="0" dirty="0">
                <a:latin typeface="+mn-lt"/>
              </a:rPr>
              <a:t> camdriniaeth, esgeulustod neu niwed</a:t>
            </a:r>
            <a:r>
              <a:rPr lang="cy-GB" sz="2800" noProof="0" dirty="0">
                <a:latin typeface="+mn-lt"/>
              </a:rPr>
              <a:t> gwirioneddol</a:t>
            </a:r>
            <a:endParaRPr lang="cy-GB" sz="2800" noProof="0" dirty="0">
              <a:latin typeface="+mn-lt"/>
              <a:cs typeface="Arial"/>
            </a:endParaRPr>
          </a:p>
          <a:p>
            <a:pPr marL="171450" indent="-171450"/>
            <a:endParaRPr lang="cy-GB" sz="2800" noProof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646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8.8|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2.1|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8.8|6.6"/>
</p:tagLst>
</file>

<file path=ppt/theme/theme1.xml><?xml version="1.0" encoding="utf-8"?>
<a:theme xmlns:a="http://schemas.openxmlformats.org/drawingml/2006/main" name="SCW GroupC">
  <a:themeElements>
    <a:clrScheme name="SCW 2025">
      <a:dk1>
        <a:srgbClr val="FFFFFF"/>
      </a:dk1>
      <a:lt1>
        <a:srgbClr val="37394C"/>
      </a:lt1>
      <a:dk2>
        <a:srgbClr val="16AD85"/>
      </a:dk2>
      <a:lt2>
        <a:srgbClr val="EB5E57"/>
      </a:lt2>
      <a:accent1>
        <a:srgbClr val="257D86"/>
      </a:accent1>
      <a:accent2>
        <a:srgbClr val="F7AB64"/>
      </a:accent2>
      <a:accent3>
        <a:srgbClr val="86BC25"/>
      </a:accent3>
      <a:accent4>
        <a:srgbClr val="C6C6C6"/>
      </a:accent4>
      <a:accent5>
        <a:srgbClr val="11846A"/>
      </a:accent5>
      <a:accent6>
        <a:srgbClr val="CB4B44"/>
      </a:accent6>
      <a:hlink>
        <a:srgbClr val="0563C1"/>
      </a:hlink>
      <a:folHlink>
        <a:srgbClr val="954F72"/>
      </a:folHlink>
    </a:clrScheme>
    <a:fontScheme name="SCW Brand Font">
      <a:majorFont>
        <a:latin typeface="Gibson"/>
        <a:ea typeface=""/>
        <a:cs typeface=""/>
      </a:majorFont>
      <a:minorFont>
        <a:latin typeface="Gibson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W GroupC" id="{4F98BE8E-FCEF-43C2-A94B-1BC684DCA3C6}" vid="{65AE86F9-35CC-4AC3-BC1D-D0B3C0C3ED89}"/>
    </a:ext>
  </a:extLst>
</a:theme>
</file>

<file path=ppt/theme/theme2.xml><?xml version="1.0" encoding="utf-8"?>
<a:theme xmlns:a="http://schemas.openxmlformats.org/drawingml/2006/main" name="Branded 2023">
  <a:themeElements>
    <a:clrScheme name="New Pathways NEW Branding">
      <a:dk1>
        <a:srgbClr val="004535"/>
      </a:dk1>
      <a:lt1>
        <a:sysClr val="window" lastClr="FFFFFF"/>
      </a:lt1>
      <a:dk2>
        <a:srgbClr val="01816A"/>
      </a:dk2>
      <a:lt2>
        <a:srgbClr val="00A570"/>
      </a:lt2>
      <a:accent1>
        <a:srgbClr val="4CA796"/>
      </a:accent1>
      <a:accent2>
        <a:srgbClr val="3F408F"/>
      </a:accent2>
      <a:accent3>
        <a:srgbClr val="DC4913"/>
      </a:accent3>
      <a:accent4>
        <a:srgbClr val="00ACD3"/>
      </a:accent4>
      <a:accent5>
        <a:srgbClr val="5B9BD5"/>
      </a:accent5>
      <a:accent6>
        <a:srgbClr val="70AD47"/>
      </a:accent6>
      <a:hlink>
        <a:srgbClr val="00ACD3"/>
      </a:hlink>
      <a:folHlink>
        <a:srgbClr val="00ACD3"/>
      </a:folHlink>
    </a:clrScheme>
    <a:fontScheme name="NewPathways">
      <a:majorFont>
        <a:latin typeface="Outfit Black"/>
        <a:ea typeface=""/>
        <a:cs typeface=""/>
      </a:majorFont>
      <a:minorFont>
        <a:latin typeface="Outf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anded 2023" id="{5AB42DA5-DFFD-4908-A13D-2C8FF34DE96D}" vid="{1D036DE9-A4CA-4599-AAD0-9FA5D22EA1D7}"/>
    </a:ext>
  </a:extLst>
</a:theme>
</file>

<file path=ppt/theme/theme3.xml><?xml version="1.0" encoding="utf-8"?>
<a:theme xmlns:a="http://schemas.openxmlformats.org/drawingml/2006/main" name="SCW 2025">
  <a:themeElements>
    <a:clrScheme name="SCW 2025">
      <a:dk1>
        <a:srgbClr val="FFFFFF"/>
      </a:dk1>
      <a:lt1>
        <a:srgbClr val="37394C"/>
      </a:lt1>
      <a:dk2>
        <a:srgbClr val="16AD85"/>
      </a:dk2>
      <a:lt2>
        <a:srgbClr val="EB5E57"/>
      </a:lt2>
      <a:accent1>
        <a:srgbClr val="257D86"/>
      </a:accent1>
      <a:accent2>
        <a:srgbClr val="F7AB64"/>
      </a:accent2>
      <a:accent3>
        <a:srgbClr val="86BC25"/>
      </a:accent3>
      <a:accent4>
        <a:srgbClr val="C6C6C6"/>
      </a:accent4>
      <a:accent5>
        <a:srgbClr val="11846A"/>
      </a:accent5>
      <a:accent6>
        <a:srgbClr val="CB4B44"/>
      </a:accent6>
      <a:hlink>
        <a:srgbClr val="0563C1"/>
      </a:hlink>
      <a:folHlink>
        <a:srgbClr val="954F72"/>
      </a:folHlink>
    </a:clrScheme>
    <a:fontScheme name="SCW Brand Font">
      <a:majorFont>
        <a:latin typeface="Gibson"/>
        <a:ea typeface=""/>
        <a:cs typeface=""/>
      </a:majorFont>
      <a:minorFont>
        <a:latin typeface="Gibson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W 2025" id="{366F7A47-93EE-4FFA-A608-FECF4ECC42F9}" vid="{33C27F77-3AFD-40CF-A047-EEE4AD1D769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ae90e7c-63f0-4b78-9693-f885bf52efec">
      <Terms xmlns="http://schemas.microsoft.com/office/infopath/2007/PartnerControls"/>
    </lcf76f155ced4ddcb4097134ff3c332f>
    <TaxCatchAll xmlns="2eb6c961-0411-4c11-a4f7-86c83aac671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68B61DC02148489DA4D1495ADA8EF9" ma:contentTypeVersion="16" ma:contentTypeDescription="Create a new document." ma:contentTypeScope="" ma:versionID="48e1b22eb252b6221dee7799f7883278">
  <xsd:schema xmlns:xsd="http://www.w3.org/2001/XMLSchema" xmlns:xs="http://www.w3.org/2001/XMLSchema" xmlns:p="http://schemas.microsoft.com/office/2006/metadata/properties" xmlns:ns2="eae90e7c-63f0-4b78-9693-f885bf52efec" xmlns:ns3="2eb6c961-0411-4c11-a4f7-86c83aac671d" targetNamespace="http://schemas.microsoft.com/office/2006/metadata/properties" ma:root="true" ma:fieldsID="24b5666002faff4d144486fb67cf3d61" ns2:_="" ns3:_="">
    <xsd:import namespace="eae90e7c-63f0-4b78-9693-f885bf52efec"/>
    <xsd:import namespace="2eb6c961-0411-4c11-a4f7-86c83aac67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90e7c-63f0-4b78-9693-f885bf52ef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5a8199c-9c8d-4127-b58e-5dceb5d4bf6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6c961-0411-4c11-a4f7-86c83aac671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cef1cc5-5ba0-4383-87b6-23ba793f21f2}" ma:internalName="TaxCatchAll" ma:showField="CatchAllData" ma:web="2eb6c961-0411-4c11-a4f7-86c83aac67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A90945-85EE-4BB4-A38B-E40DB7974EDC}">
  <ds:schemaRefs>
    <ds:schemaRef ds:uri="http://schemas.microsoft.com/office/2006/documentManagement/types"/>
    <ds:schemaRef ds:uri="http://www.w3.org/XML/1998/namespace"/>
    <ds:schemaRef ds:uri="http://purl.org/dc/terms/"/>
    <ds:schemaRef ds:uri="eae90e7c-63f0-4b78-9693-f885bf52efec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2eb6c961-0411-4c11-a4f7-86c83aac671d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135EB9E-0F41-48EA-AE39-CD2579663C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5079B6-7CE2-4192-A223-BF262A5A16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e90e7c-63f0-4b78-9693-f885bf52efec"/>
    <ds:schemaRef ds:uri="2eb6c961-0411-4c11-a4f7-86c83aac67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SCW GroupC</Template>
  <TotalTime>33</TotalTime>
  <Words>4280</Words>
  <Application>Microsoft Office PowerPoint</Application>
  <PresentationFormat>Widescreen</PresentationFormat>
  <Paragraphs>388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71" baseType="lpstr">
      <vt:lpstr>Aptos</vt:lpstr>
      <vt:lpstr>Arial</vt:lpstr>
      <vt:lpstr>Calibri</vt:lpstr>
      <vt:lpstr>Courier New</vt:lpstr>
      <vt:lpstr>Gibson</vt:lpstr>
      <vt:lpstr>Gibson Light</vt:lpstr>
      <vt:lpstr>Outfit</vt:lpstr>
      <vt:lpstr>Outfit SemiBold</vt:lpstr>
      <vt:lpstr>Wingdings</vt:lpstr>
      <vt:lpstr>Wingdings 2</vt:lpstr>
      <vt:lpstr>SCW GroupC</vt:lpstr>
      <vt:lpstr>Branded 2023</vt:lpstr>
      <vt:lpstr>SCW 2025</vt:lpstr>
      <vt:lpstr>Croeso i’r cwrs Grŵp C diogelu </vt:lpstr>
      <vt:lpstr>Cwrs Grŵp C diogelu</vt:lpstr>
      <vt:lpstr>Croeso i’r cwrs Grŵp C diogelu</vt:lpstr>
      <vt:lpstr>Cwrs Grŵp C diogelu</vt:lpstr>
      <vt:lpstr>Cwrs Grŵp C diogelu</vt:lpstr>
      <vt:lpstr>Gweithdrefnau Diogelu Cymru</vt:lpstr>
      <vt:lpstr>Amlinelliad</vt:lpstr>
      <vt:lpstr>Sut daethom ni yma?</vt:lpstr>
      <vt:lpstr>Dyletswydd i adrodd ac mewn perygl</vt:lpstr>
      <vt:lpstr>O ‘oedolyn agored i niwed’ i oedolyn mewn perygl</vt:lpstr>
      <vt:lpstr>O ‘oedolyn agored i niwed’ i oedolyn mewn perygl</vt:lpstr>
      <vt:lpstr>Sut daethom ni yma?</vt:lpstr>
      <vt:lpstr>Sut daethom ni yma?</vt:lpstr>
      <vt:lpstr>Sut daethom ni yma?</vt:lpstr>
      <vt:lpstr>Atebwch  gwestiynau 1 i 4  yn eich llyfr gwaith.</vt:lpstr>
      <vt:lpstr>Ymarfer Diogelu</vt:lpstr>
      <vt:lpstr>Diogelu sy’n canolbwyntio ar y plentyn/yr unigolyn</vt:lpstr>
      <vt:lpstr>Diogelu sy’n canolbwyntio ar y plentyn /yr unigolyn</vt:lpstr>
      <vt:lpstr>Diogelu sy’n canolbwyntio ar y plentyn/yr unigolyn</vt:lpstr>
      <vt:lpstr>Diogelu sy’n canolbwyntio ar y plentyn/yr unigolyn</vt:lpstr>
      <vt:lpstr>Sicrhau hawliau Rhan o’ch rôl fel ymarferydd Grŵp C yw sicrhau bod yr holl staff a gwirfoddolwyr yn cefnogi hawliau pobl pan fydd pryder diogelu, gan gynnwys:</vt:lpstr>
      <vt:lpstr>Sicrhau hawliau Rhan o’ch rôl fel ymarferydd Grŵp C yw sicrhau bod yr holl staff a gwirfoddolwyr yn cefnogi hawliau pobl pan fydd pryder diogelu, gan gynnwys:</vt:lpstr>
      <vt:lpstr>Llais trwy eiriolaeth</vt:lpstr>
      <vt:lpstr>Llais trwy eiriolaeth</vt:lpstr>
      <vt:lpstr>Llais trwy eiriolaeth</vt:lpstr>
      <vt:lpstr>Croestoriad: Y Ddeddf Galluedd Meddyliol  a  Gweithdrefnau Diogelu Cymru</vt:lpstr>
      <vt:lpstr>Negeseuon allweddol i’w cofio…</vt:lpstr>
      <vt:lpstr>Negeseuon allweddol</vt:lpstr>
      <vt:lpstr>Negeseuon allweddol</vt:lpstr>
      <vt:lpstr>Atebwch gwestiynau 5 i 7  yn eich llyfr gwaith.</vt:lpstr>
      <vt:lpstr>Polisïau a gweithdrefnau diogelu</vt:lpstr>
      <vt:lpstr>Dyletswydd gonestrwydd: gwirfoddoli’r holl wybodaeth berthnasol i unigolion sydd wedi, neu a allai fod wedi cael eu niweidio gan ddarparu gwasanaethau, p’un a ofynnwyd am y wybodaeth ai peidio, a ph’un a wnaed cwyn neu adroddiad am y ddarpariaeth honno ai peidio. </vt:lpstr>
      <vt:lpstr>‘Methiant i fynychu’  o gymharu â ‘Methiant i fynd ag unigolyn’ </vt:lpstr>
      <vt:lpstr>‘Methiant i fynychu’ o gymharu â ‘Methiant i fynd ag unigolyn’</vt:lpstr>
      <vt:lpstr>Atebwch gwestiynau 8 i 16  yn eich llyfr gwaith.</vt:lpstr>
      <vt:lpstr>Ymateb i bryder</vt:lpstr>
      <vt:lpstr>Rhwystrau rhag adrodd am bryderon</vt:lpstr>
      <vt:lpstr>Ymateb i bryderon</vt:lpstr>
      <vt:lpstr>Rhannu gwybodaeth</vt:lpstr>
      <vt:lpstr>Cyfrinachedd ym maes diogelu</vt:lpstr>
      <vt:lpstr>Cyfrinachedd ym maes diogelu</vt:lpstr>
      <vt:lpstr>Ffiniau gwybodaeth gyfrinachol Mae’r canlynol yn wir am gyfraith y Deyrnas Unedig, canllawiau’r GMC, canllawiau’r ICO ac egwyddorion Caldicott:  nid ydynt yn atal rhannu gwybodaeth bersonol er mwyn diogelu maen nhw’n darparu fframwaith fel bod gwybodaeth bersonol berthnasol a chymesur yn cael ei rhannu’n ddiogel ac yn briodol, pan fydd angen. Disgwylir i ymarferwyr Grŵp C:   ddefnyddio eu barn broffesiynol wrth benderfynu pa wybodaeth i’w rhannu a phryd dilyn gweithdrefnau eu sefydliad ac unrhyw gytundebau rhannu gwybodaeth sydd ar waith.</vt:lpstr>
      <vt:lpstr>Cyfrinachedd</vt:lpstr>
      <vt:lpstr>Stopiwch ac atebwch  gwestiynau 17 i 20  yn eich llyfr gwaith.</vt:lpstr>
      <vt:lpstr>Gweithio mewn ffyrdd sy’n eich cadw chi a phobl eraill yn ddiogel</vt:lpstr>
      <vt:lpstr>Gweithio mewn ffyrdd sy’n eich cadw chi a phobl eraill yn ddiogel</vt:lpstr>
      <vt:lpstr>Gweithio mewn ffyrdd sy’n eich cadw chi a phobl eraill yn ddiogel</vt:lpstr>
      <vt:lpstr>Gweithio mewn ffyrdd sy’n eich cadw chi a phobl eraill yn ddiogel</vt:lpstr>
      <vt:lpstr>Stopiwch ac atebwch  gwestiynau 21 i 23 yn eich llyfr gwaith.</vt:lpstr>
      <vt:lpstr>Deddfwriaeth, canllawiau statudol, polisïau cenedlaethol a chodau ymddygiad ac ymarfer proffesiynol </vt:lpstr>
      <vt:lpstr>Deddfwriaeth, canllawiau statudol, polisïau cenedlaethol a chodau ymddygiad</vt:lpstr>
      <vt:lpstr>Ymarfer a datblygiad proffesiynol</vt:lpstr>
      <vt:lpstr>Stopiwch ac atebwch  gwestiynau 24 i 27 yn eich llyfr gwaith.</vt:lpstr>
      <vt:lpstr>Y camau nesaf</vt:lpstr>
      <vt:lpstr>Cwrs Grŵp C</vt:lpstr>
      <vt:lpstr>Cwrs Grŵp C</vt:lpstr>
      <vt:lpstr>Cwrs Grŵp C</vt:lpstr>
      <vt:lpstr>Rhagor o wybodaeth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Nicole James, Senior Training Lead</dc:creator>
  <cp:lastModifiedBy>Emma Pritchard</cp:lastModifiedBy>
  <cp:revision>35</cp:revision>
  <cp:lastPrinted>2025-11-14T09:27:44Z</cp:lastPrinted>
  <dcterms:created xsi:type="dcterms:W3CDTF">2025-06-04T09:59:59Z</dcterms:created>
  <dcterms:modified xsi:type="dcterms:W3CDTF">2026-02-10T08:04:07Z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0x0101002168B61DC02148489DA4D1495ADA8EF9</vt:lpwstr>
  </property>
  <property fmtid="{D5CDD505-2E9C-101B-9397-08002B2CF9AE}" pid="3" name="MediaServiceImageTags">
    <vt:lpwstr/>
  </property>
  <property fmtid="{D5CDD505-2E9C-101B-9397-08002B2CF9AE}" pid="4" name="MSIP_Label_d3f1612d-fb9f-4910-9745-3218a93e4acc_Enabled">
    <vt:lpwstr>true</vt:lpwstr>
  </property>
  <property fmtid="{D5CDD505-2E9C-101B-9397-08002B2CF9AE}" pid="5" name="MSIP_Label_d3f1612d-fb9f-4910-9745-3218a93e4acc_SetDate">
    <vt:lpwstr>2025-08-29T11:27:09Z</vt:lpwstr>
  </property>
  <property fmtid="{D5CDD505-2E9C-101B-9397-08002B2CF9AE}" pid="6" name="MSIP_Label_d3f1612d-fb9f-4910-9745-3218a93e4acc_Method">
    <vt:lpwstr>Standard</vt:lpwstr>
  </property>
  <property fmtid="{D5CDD505-2E9C-101B-9397-08002B2CF9AE}" pid="7" name="MSIP_Label_d3f1612d-fb9f-4910-9745-3218a93e4acc_Name">
    <vt:lpwstr>defa4170-0d19-0005-0004-bc88714345d2</vt:lpwstr>
  </property>
  <property fmtid="{D5CDD505-2E9C-101B-9397-08002B2CF9AE}" pid="8" name="MSIP_Label_d3f1612d-fb9f-4910-9745-3218a93e4acc_SiteId">
    <vt:lpwstr>4bc2de22-9b97-4eb6-8e88-2254190748e2</vt:lpwstr>
  </property>
  <property fmtid="{D5CDD505-2E9C-101B-9397-08002B2CF9AE}" pid="9" name="MSIP_Label_d3f1612d-fb9f-4910-9745-3218a93e4acc_ActionId">
    <vt:lpwstr>ebd39cc9-87f8-4ad2-a72f-152650ae3110</vt:lpwstr>
  </property>
  <property fmtid="{D5CDD505-2E9C-101B-9397-08002B2CF9AE}" pid="10" name="MSIP_Label_d3f1612d-fb9f-4910-9745-3218a93e4acc_ContentBits">
    <vt:lpwstr>0</vt:lpwstr>
  </property>
  <property fmtid="{D5CDD505-2E9C-101B-9397-08002B2CF9AE}" pid="11" name="MSIP_Label_d3f1612d-fb9f-4910-9745-3218a93e4acc_Tag">
    <vt:lpwstr>10, 3, 0, 1</vt:lpwstr>
  </property>
</Properties>
</file>