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ppt/tags/tag48.xml" ContentType="application/vnd.openxmlformats-officedocument.presentationml.tags+xml"/>
  <Override PartName="/ppt/notesSlides/notesSlide50.xml" ContentType="application/vnd.openxmlformats-officedocument.presentationml.notesSlide+xml"/>
  <Override PartName="/ppt/tags/tag49.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50.xml" ContentType="application/vnd.openxmlformats-officedocument.presentationml.tags+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tags/tag52.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53.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54.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5.xml" ContentType="application/vnd.openxmlformats-officedocument.presentationml.tags+xml"/>
  <Override PartName="/ppt/notesSlides/notesSlide65.xml" ContentType="application/vnd.openxmlformats-officedocument.presentationml.notesSlide+xml"/>
  <Override PartName="/ppt/tags/tag56.xml" ContentType="application/vnd.openxmlformats-officedocument.presentationml.tags+xml"/>
  <Override PartName="/ppt/notesSlides/notesSlide66.xml" ContentType="application/vnd.openxmlformats-officedocument.presentationml.notesSlide+xml"/>
  <Override PartName="/ppt/tags/tag57.xml" ContentType="application/vnd.openxmlformats-officedocument.presentationml.tags+xml"/>
  <Override PartName="/ppt/notesSlides/notesSlide67.xml" ContentType="application/vnd.openxmlformats-officedocument.presentationml.notesSlide+xml"/>
  <Override PartName="/ppt/tags/tag58.xml" ContentType="application/vnd.openxmlformats-officedocument.presentationml.tags+xml"/>
  <Override PartName="/ppt/notesSlides/notesSlide68.xml" ContentType="application/vnd.openxmlformats-officedocument.presentationml.notesSlide+xml"/>
  <Override PartName="/ppt/tags/tag59.xml" ContentType="application/vnd.openxmlformats-officedocument.presentationml.tags+xml"/>
  <Override PartName="/ppt/notesSlides/notesSlide69.xml" ContentType="application/vnd.openxmlformats-officedocument.presentationml.notesSlide+xml"/>
  <Override PartName="/ppt/tags/tag60.xml" ContentType="application/vnd.openxmlformats-officedocument.presentationml.tags+xml"/>
  <Override PartName="/ppt/notesSlides/notesSlide70.xml" ContentType="application/vnd.openxmlformats-officedocument.presentationml.notesSlide+xml"/>
  <Override PartName="/ppt/tags/tag61.xml" ContentType="application/vnd.openxmlformats-officedocument.presentationml.tags+xml"/>
  <Override PartName="/ppt/notesSlides/notesSlide71.xml" ContentType="application/vnd.openxmlformats-officedocument.presentationml.notesSlide+xml"/>
  <Override PartName="/ppt/tags/tag62.xml" ContentType="application/vnd.openxmlformats-officedocument.presentationml.tags+xml"/>
  <Override PartName="/ppt/notesSlides/notesSlide72.xml" ContentType="application/vnd.openxmlformats-officedocument.presentationml.notesSlide+xml"/>
  <Override PartName="/ppt/tags/tag63.xml" ContentType="application/vnd.openxmlformats-officedocument.presentationml.tags+xml"/>
  <Override PartName="/ppt/notesSlides/notesSlide73.xml" ContentType="application/vnd.openxmlformats-officedocument.presentationml.notesSlide+xml"/>
  <Override PartName="/ppt/tags/tag64.xml" ContentType="application/vnd.openxmlformats-officedocument.presentationml.tags+xml"/>
  <Override PartName="/ppt/notesSlides/notesSlide74.xml" ContentType="application/vnd.openxmlformats-officedocument.presentationml.notesSlide+xml"/>
  <Override PartName="/ppt/tags/tag65.xml" ContentType="application/vnd.openxmlformats-officedocument.presentationml.tags+xml"/>
  <Override PartName="/ppt/notesSlides/notesSlide75.xml" ContentType="application/vnd.openxmlformats-officedocument.presentationml.notesSlide+xml"/>
  <Override PartName="/ppt/tags/tag66.xml" ContentType="application/vnd.openxmlformats-officedocument.presentationml.tags+xml"/>
  <Override PartName="/ppt/notesSlides/notesSlide76.xml" ContentType="application/vnd.openxmlformats-officedocument.presentationml.notesSlide+xml"/>
  <Override PartName="/ppt/tags/tag67.xml" ContentType="application/vnd.openxmlformats-officedocument.presentationml.tags+xml"/>
  <Override PartName="/ppt/notesSlides/notesSlide77.xml" ContentType="application/vnd.openxmlformats-officedocument.presentationml.notesSlide+xml"/>
  <Override PartName="/ppt/tags/tag68.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69.xml" ContentType="application/vnd.openxmlformats-officedocument.presentationml.tags+xml"/>
  <Override PartName="/ppt/notesSlides/notesSlide81.xml" ContentType="application/vnd.openxmlformats-officedocument.presentationml.notesSlide+xml"/>
  <Override PartName="/ppt/tags/tag70.xml" ContentType="application/vnd.openxmlformats-officedocument.presentationml.tags+xml"/>
  <Override PartName="/ppt/notesSlides/notesSlide82.xml" ContentType="application/vnd.openxmlformats-officedocument.presentationml.notesSlide+xml"/>
  <Override PartName="/ppt/tags/tag71.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72.xml" ContentType="application/vnd.openxmlformats-officedocument.presentationml.tags+xml"/>
  <Override PartName="/ppt/notesSlides/notesSlide85.xml" ContentType="application/vnd.openxmlformats-officedocument.presentationml.notesSlide+xml"/>
  <Override PartName="/ppt/tags/tag73.xml" ContentType="application/vnd.openxmlformats-officedocument.presentationml.tags+xml"/>
  <Override PartName="/ppt/notesSlides/notesSlide8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74.xml" ContentType="application/vnd.openxmlformats-officedocument.presentationml.tags+xml"/>
  <Override PartName="/ppt/notesSlides/notesSlide90.xml" ContentType="application/vnd.openxmlformats-officedocument.presentationml.notesSlide+xml"/>
  <Override PartName="/ppt/tags/tag75.xml" ContentType="application/vnd.openxmlformats-officedocument.presentationml.tags+xml"/>
  <Override PartName="/ppt/notesSlides/notesSlide91.xml" ContentType="application/vnd.openxmlformats-officedocument.presentationml.notesSlide+xml"/>
  <Override PartName="/ppt/tags/tag76.xml" ContentType="application/vnd.openxmlformats-officedocument.presentationml.tags+xml"/>
  <Override PartName="/ppt/notesSlides/notesSlide92.xml" ContentType="application/vnd.openxmlformats-officedocument.presentationml.notesSlide+xml"/>
  <Override PartName="/ppt/tags/tag77.xml" ContentType="application/vnd.openxmlformats-officedocument.presentationml.tags+xml"/>
  <Override PartName="/ppt/notesSlides/notesSlide93.xml" ContentType="application/vnd.openxmlformats-officedocument.presentationml.notesSlide+xml"/>
  <Override PartName="/ppt/tags/tag78.xml" ContentType="application/vnd.openxmlformats-officedocument.presentationml.tags+xml"/>
  <Override PartName="/ppt/notesSlides/notesSlide94.xml" ContentType="application/vnd.openxmlformats-officedocument.presentationml.notesSlide+xml"/>
  <Override PartName="/ppt/tags/tag79.xml" ContentType="application/vnd.openxmlformats-officedocument.presentationml.tags+xml"/>
  <Override PartName="/ppt/notesSlides/notesSlide95.xml" ContentType="application/vnd.openxmlformats-officedocument.presentationml.notesSlide+xml"/>
  <Override PartName="/ppt/tags/tag80.xml" ContentType="application/vnd.openxmlformats-officedocument.presentationml.tags+xml"/>
  <Override PartName="/ppt/notesSlides/notesSlide9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06"/>
  </p:notesMasterIdLst>
  <p:handoutMasterIdLst>
    <p:handoutMasterId r:id="rId107"/>
  </p:handoutMasterIdLst>
  <p:sldIdLst>
    <p:sldId id="256" r:id="rId5"/>
    <p:sldId id="390" r:id="rId6"/>
    <p:sldId id="257" r:id="rId7"/>
    <p:sldId id="258" r:id="rId8"/>
    <p:sldId id="391" r:id="rId9"/>
    <p:sldId id="384" r:id="rId10"/>
    <p:sldId id="342" r:id="rId11"/>
    <p:sldId id="382" r:id="rId12"/>
    <p:sldId id="411" r:id="rId13"/>
    <p:sldId id="352" r:id="rId14"/>
    <p:sldId id="267" r:id="rId15"/>
    <p:sldId id="265" r:id="rId16"/>
    <p:sldId id="408" r:id="rId17"/>
    <p:sldId id="322" r:id="rId18"/>
    <p:sldId id="394" r:id="rId19"/>
    <p:sldId id="323" r:id="rId20"/>
    <p:sldId id="324" r:id="rId21"/>
    <p:sldId id="377" r:id="rId22"/>
    <p:sldId id="262" r:id="rId23"/>
    <p:sldId id="259" r:id="rId24"/>
    <p:sldId id="616" r:id="rId25"/>
    <p:sldId id="605" r:id="rId26"/>
    <p:sldId id="344" r:id="rId27"/>
    <p:sldId id="339" r:id="rId28"/>
    <p:sldId id="307" r:id="rId29"/>
    <p:sldId id="635" r:id="rId30"/>
    <p:sldId id="263" r:id="rId31"/>
    <p:sldId id="347" r:id="rId32"/>
    <p:sldId id="275" r:id="rId33"/>
    <p:sldId id="399" r:id="rId34"/>
    <p:sldId id="636" r:id="rId35"/>
    <p:sldId id="334" r:id="rId36"/>
    <p:sldId id="335" r:id="rId37"/>
    <p:sldId id="336" r:id="rId38"/>
    <p:sldId id="386" r:id="rId39"/>
    <p:sldId id="277" r:id="rId40"/>
    <p:sldId id="371" r:id="rId41"/>
    <p:sldId id="346" r:id="rId42"/>
    <p:sldId id="400" r:id="rId43"/>
    <p:sldId id="619" r:id="rId44"/>
    <p:sldId id="401" r:id="rId45"/>
    <p:sldId id="357" r:id="rId46"/>
    <p:sldId id="409" r:id="rId47"/>
    <p:sldId id="280" r:id="rId48"/>
    <p:sldId id="638" r:id="rId49"/>
    <p:sldId id="348" r:id="rId50"/>
    <p:sldId id="350" r:id="rId51"/>
    <p:sldId id="396" r:id="rId52"/>
    <p:sldId id="281" r:id="rId53"/>
    <p:sldId id="385" r:id="rId54"/>
    <p:sldId id="397" r:id="rId55"/>
    <p:sldId id="282" r:id="rId56"/>
    <p:sldId id="407" r:id="rId57"/>
    <p:sldId id="354" r:id="rId58"/>
    <p:sldId id="378" r:id="rId59"/>
    <p:sldId id="379" r:id="rId60"/>
    <p:sldId id="380" r:id="rId61"/>
    <p:sldId id="381" r:id="rId62"/>
    <p:sldId id="623" r:id="rId63"/>
    <p:sldId id="624" r:id="rId64"/>
    <p:sldId id="639" r:id="rId65"/>
    <p:sldId id="404" r:id="rId66"/>
    <p:sldId id="405" r:id="rId67"/>
    <p:sldId id="620" r:id="rId68"/>
    <p:sldId id="621" r:id="rId69"/>
    <p:sldId id="622" r:id="rId70"/>
    <p:sldId id="356" r:id="rId71"/>
    <p:sldId id="351" r:id="rId72"/>
    <p:sldId id="329" r:id="rId73"/>
    <p:sldId id="402" r:id="rId74"/>
    <p:sldId id="403" r:id="rId75"/>
    <p:sldId id="410" r:id="rId76"/>
    <p:sldId id="387" r:id="rId77"/>
    <p:sldId id="358" r:id="rId78"/>
    <p:sldId id="373" r:id="rId79"/>
    <p:sldId id="374" r:id="rId80"/>
    <p:sldId id="375" r:id="rId81"/>
    <p:sldId id="376" r:id="rId82"/>
    <p:sldId id="370" r:id="rId83"/>
    <p:sldId id="372" r:id="rId84"/>
    <p:sldId id="627" r:id="rId85"/>
    <p:sldId id="629" r:id="rId86"/>
    <p:sldId id="631" r:id="rId87"/>
    <p:sldId id="632" r:id="rId88"/>
    <p:sldId id="337" r:id="rId89"/>
    <p:sldId id="289" r:id="rId90"/>
    <p:sldId id="290" r:id="rId91"/>
    <p:sldId id="618" r:id="rId92"/>
    <p:sldId id="617" r:id="rId93"/>
    <p:sldId id="406" r:id="rId94"/>
    <p:sldId id="298" r:id="rId95"/>
    <p:sldId id="600" r:id="rId96"/>
    <p:sldId id="633" r:id="rId97"/>
    <p:sldId id="634" r:id="rId98"/>
    <p:sldId id="383" r:id="rId99"/>
    <p:sldId id="388" r:id="rId100"/>
    <p:sldId id="366" r:id="rId101"/>
    <p:sldId id="367" r:id="rId102"/>
    <p:sldId id="369" r:id="rId103"/>
    <p:sldId id="328" r:id="rId104"/>
    <p:sldId id="393" r:id="rId105"/>
  </p:sldIdLst>
  <p:sldSz cx="12192000" cy="6858000"/>
  <p:notesSz cx="7104063" cy="10234613"/>
  <p:custDataLst>
    <p:tags r:id="rId10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 Taylor" initials="RT" lastIdx="1" clrIdx="0">
    <p:extLst>
      <p:ext uri="{19B8F6BF-5375-455C-9EA6-DF929625EA0E}">
        <p15:presenceInfo xmlns:p15="http://schemas.microsoft.com/office/powerpoint/2012/main" userId="S-1-5-21-1547161642-651377827-725345543-2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B64"/>
    <a:srgbClr val="16AD85"/>
    <a:srgbClr val="EB5E57"/>
    <a:srgbClr val="16AB64"/>
    <a:srgbClr val="11846A"/>
    <a:srgbClr val="FF9900"/>
    <a:srgbClr val="F7F7C7"/>
    <a:srgbClr val="CEF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2FCA3A-C1E4-45AB-8800-48CAE1152671}" v="1" dt="2024-09-20T13:57:11.168"/>
    <p1510:client id="{CC1C5C6F-9E99-43E0-A6B5-0966C9ED1698}" v="3" dt="2024-09-20T13:47:25.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786" autoAdjust="0"/>
  </p:normalViewPr>
  <p:slideViewPr>
    <p:cSldViewPr snapToGrid="0">
      <p:cViewPr varScale="1">
        <p:scale>
          <a:sx n="54" d="100"/>
          <a:sy n="54" d="100"/>
        </p:scale>
        <p:origin x="2754" y="60"/>
      </p:cViewPr>
      <p:guideLst/>
    </p:cSldViewPr>
  </p:slideViewPr>
  <p:notesTextViewPr>
    <p:cViewPr>
      <p:scale>
        <a:sx n="1" d="1"/>
        <a:sy n="1" d="1"/>
      </p:scale>
      <p:origin x="0" y="-396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ags" Target="tags/tag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14"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commentAuthors" Target="commen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F7935-D3EC-8048-B15F-2AA3E2528592}"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GB"/>
        </a:p>
      </dgm:t>
    </dgm:pt>
    <dgm:pt modelId="{92AA4AF9-3570-8F48-BD32-BE8516025CC0}">
      <dgm:prSet phldrT="[Text]" custT="1"/>
      <dgm:spPr>
        <a:solidFill>
          <a:srgbClr val="16AD85"/>
        </a:solidFill>
      </dgm:spPr>
      <dgm:t>
        <a:bodyPr/>
        <a:lstStyle/>
        <a:p>
          <a:r>
            <a:rPr lang="en-GB" sz="1800">
              <a:solidFill>
                <a:sysClr val="windowText" lastClr="000000"/>
              </a:solidFill>
            </a:rPr>
            <a:t>Cymdeithas</a:t>
          </a:r>
          <a:endParaRPr lang="en-GB" sz="1800" dirty="0">
            <a:solidFill>
              <a:sysClr val="windowText" lastClr="000000"/>
            </a:solidFill>
          </a:endParaRPr>
        </a:p>
      </dgm:t>
    </dgm:pt>
    <dgm:pt modelId="{BFB944D2-BBB0-BF48-95B7-E3DCDB9C611C}" type="parTrans" cxnId="{26DCF5FC-7B90-4647-902C-C2540687B1AD}">
      <dgm:prSet/>
      <dgm:spPr/>
      <dgm:t>
        <a:bodyPr/>
        <a:lstStyle/>
        <a:p>
          <a:endParaRPr lang="en-GB" sz="1800"/>
        </a:p>
      </dgm:t>
    </dgm:pt>
    <dgm:pt modelId="{502ED1D2-4B86-424D-9B43-ED26F0D87E33}" type="sibTrans" cxnId="{26DCF5FC-7B90-4647-902C-C2540687B1AD}">
      <dgm:prSet/>
      <dgm:spPr/>
      <dgm:t>
        <a:bodyPr/>
        <a:lstStyle/>
        <a:p>
          <a:endParaRPr lang="en-GB" sz="1800"/>
        </a:p>
      </dgm:t>
    </dgm:pt>
    <dgm:pt modelId="{9482BDD9-082F-5840-9E77-A28BC196A424}">
      <dgm:prSet phldrT="[Text]" custT="1"/>
      <dgm:spPr>
        <a:solidFill>
          <a:schemeClr val="accent2"/>
        </a:solidFill>
      </dgm:spPr>
      <dgm:t>
        <a:bodyPr/>
        <a:lstStyle/>
        <a:p>
          <a:r>
            <a:rPr lang="en-GB" sz="1800" dirty="0" err="1">
              <a:solidFill>
                <a:sysClr val="windowText" lastClr="000000"/>
              </a:solidFill>
            </a:rPr>
            <a:t>Cymheiriaid</a:t>
          </a:r>
          <a:endParaRPr lang="en-GB" sz="1800" dirty="0">
            <a:solidFill>
              <a:sysClr val="windowText" lastClr="000000"/>
            </a:solidFill>
          </a:endParaRPr>
        </a:p>
      </dgm:t>
    </dgm:pt>
    <dgm:pt modelId="{E9F1CED0-ABF0-A64B-8CD9-1995AD154F82}" type="parTrans" cxnId="{D49FECBA-762E-EC4E-8F57-8D41EF281F17}">
      <dgm:prSet/>
      <dgm:spPr/>
      <dgm:t>
        <a:bodyPr/>
        <a:lstStyle/>
        <a:p>
          <a:endParaRPr lang="en-GB" sz="1800"/>
        </a:p>
      </dgm:t>
    </dgm:pt>
    <dgm:pt modelId="{3C3D53BE-B0E0-A546-B656-EAB4AE41AB61}" type="sibTrans" cxnId="{D49FECBA-762E-EC4E-8F57-8D41EF281F17}">
      <dgm:prSet/>
      <dgm:spPr/>
      <dgm:t>
        <a:bodyPr/>
        <a:lstStyle/>
        <a:p>
          <a:endParaRPr lang="en-GB" sz="1800"/>
        </a:p>
      </dgm:t>
    </dgm:pt>
    <dgm:pt modelId="{D85C9F32-BA34-224F-9B78-504CFA4CC6BF}">
      <dgm:prSet phldrT="[Text]" custT="1"/>
      <dgm:spPr>
        <a:solidFill>
          <a:srgbClr val="16AD85"/>
        </a:solidFill>
      </dgm:spPr>
      <dgm:t>
        <a:bodyPr/>
        <a:lstStyle/>
        <a:p>
          <a:r>
            <a:rPr lang="en-GB" sz="1800" dirty="0" err="1">
              <a:solidFill>
                <a:sysClr val="windowText" lastClr="000000"/>
              </a:solidFill>
            </a:rPr>
            <a:t>Cartref</a:t>
          </a:r>
          <a:r>
            <a:rPr lang="en-GB" sz="1800" dirty="0">
              <a:solidFill>
                <a:sysClr val="windowText" lastClr="000000"/>
              </a:solidFill>
            </a:rPr>
            <a:t> /</a:t>
          </a:r>
          <a:r>
            <a:rPr lang="en-GB" sz="1800" dirty="0" err="1">
              <a:solidFill>
                <a:sysClr val="windowText" lastClr="000000"/>
              </a:solidFill>
            </a:rPr>
            <a:t>teulu</a:t>
          </a:r>
          <a:endParaRPr lang="en-GB" sz="1800" dirty="0">
            <a:solidFill>
              <a:sysClr val="windowText" lastClr="000000"/>
            </a:solidFill>
          </a:endParaRPr>
        </a:p>
      </dgm:t>
    </dgm:pt>
    <dgm:pt modelId="{678843EB-3B17-9C43-AB9A-05EF6A3929B5}" type="parTrans" cxnId="{01984941-08A6-424E-B824-BC9AA638B8E5}">
      <dgm:prSet/>
      <dgm:spPr/>
      <dgm:t>
        <a:bodyPr/>
        <a:lstStyle/>
        <a:p>
          <a:endParaRPr lang="en-GB" sz="1800"/>
        </a:p>
      </dgm:t>
    </dgm:pt>
    <dgm:pt modelId="{D5064383-6609-7944-A6AA-E2EF93489008}" type="sibTrans" cxnId="{01984941-08A6-424E-B824-BC9AA638B8E5}">
      <dgm:prSet/>
      <dgm:spPr/>
      <dgm:t>
        <a:bodyPr/>
        <a:lstStyle/>
        <a:p>
          <a:endParaRPr lang="en-GB" sz="1800"/>
        </a:p>
      </dgm:t>
    </dgm:pt>
    <dgm:pt modelId="{FD94BE30-7700-EC4B-94E9-2F4A8CC8CEA3}">
      <dgm:prSet phldrT="[Text]" custT="1"/>
      <dgm:spPr>
        <a:solidFill>
          <a:schemeClr val="accent2"/>
        </a:solidFill>
      </dgm:spPr>
      <dgm:t>
        <a:bodyPr/>
        <a:lstStyle/>
        <a:p>
          <a:r>
            <a:rPr lang="en-GB" sz="1700" dirty="0" err="1">
              <a:solidFill>
                <a:sysClr val="windowText" lastClr="000000"/>
              </a:solidFill>
            </a:rPr>
            <a:t>Plentyn</a:t>
          </a:r>
          <a:r>
            <a:rPr lang="en-GB" sz="1700" dirty="0">
              <a:solidFill>
                <a:sysClr val="windowText" lastClr="000000"/>
              </a:solidFill>
            </a:rPr>
            <a:t>/ person </a:t>
          </a:r>
          <a:r>
            <a:rPr lang="en-GB" sz="1700" dirty="0" err="1">
              <a:solidFill>
                <a:sysClr val="windowText" lastClr="000000"/>
              </a:solidFill>
            </a:rPr>
            <a:t>ifanc</a:t>
          </a:r>
          <a:endParaRPr lang="en-GB" sz="1700" dirty="0">
            <a:solidFill>
              <a:sysClr val="windowText" lastClr="000000"/>
            </a:solidFill>
          </a:endParaRPr>
        </a:p>
      </dgm:t>
    </dgm:pt>
    <dgm:pt modelId="{8BCAF865-B89E-134E-885A-363A872FDE33}" type="parTrans" cxnId="{00CBC744-35BC-8947-AF91-1CAE2F6A77AA}">
      <dgm:prSet/>
      <dgm:spPr/>
      <dgm:t>
        <a:bodyPr/>
        <a:lstStyle/>
        <a:p>
          <a:endParaRPr lang="en-GB" sz="1800"/>
        </a:p>
      </dgm:t>
    </dgm:pt>
    <dgm:pt modelId="{E5DADA42-03B9-5A45-BA6E-B509CCA14F75}" type="sibTrans" cxnId="{00CBC744-35BC-8947-AF91-1CAE2F6A77AA}">
      <dgm:prSet/>
      <dgm:spPr/>
      <dgm:t>
        <a:bodyPr/>
        <a:lstStyle/>
        <a:p>
          <a:endParaRPr lang="en-GB" sz="1800"/>
        </a:p>
      </dgm:t>
    </dgm:pt>
    <dgm:pt modelId="{39EB72E7-FAC6-0740-88AB-FD609BD9B5E5}">
      <dgm:prSet custT="1"/>
      <dgm:spPr>
        <a:solidFill>
          <a:schemeClr val="accent2"/>
        </a:solidFill>
      </dgm:spPr>
      <dgm:t>
        <a:bodyPr/>
        <a:lstStyle/>
        <a:p>
          <a:r>
            <a:rPr lang="en-GB" sz="1800" dirty="0" err="1">
              <a:solidFill>
                <a:sysClr val="windowText" lastClr="000000"/>
              </a:solidFill>
            </a:rPr>
            <a:t>Cymdogaeth</a:t>
          </a:r>
          <a:r>
            <a:rPr lang="en-GB" sz="1800" dirty="0">
              <a:solidFill>
                <a:sysClr val="windowText" lastClr="000000"/>
              </a:solidFill>
            </a:rPr>
            <a:t> / </a:t>
          </a:r>
          <a:r>
            <a:rPr lang="en-GB" sz="1800" dirty="0" err="1">
              <a:solidFill>
                <a:sysClr val="windowText" lastClr="000000"/>
              </a:solidFill>
            </a:rPr>
            <a:t>cymuned</a:t>
          </a:r>
          <a:endParaRPr lang="en-GB" sz="1800" dirty="0">
            <a:solidFill>
              <a:sysClr val="windowText" lastClr="000000"/>
            </a:solidFill>
          </a:endParaRPr>
        </a:p>
      </dgm:t>
    </dgm:pt>
    <dgm:pt modelId="{1038BD93-B915-2C4F-B829-0903F872FE57}" type="parTrans" cxnId="{5550B3C8-7698-2649-9226-3CE3887D0EF9}">
      <dgm:prSet/>
      <dgm:spPr/>
      <dgm:t>
        <a:bodyPr/>
        <a:lstStyle/>
        <a:p>
          <a:endParaRPr lang="en-GB" sz="1800"/>
        </a:p>
      </dgm:t>
    </dgm:pt>
    <dgm:pt modelId="{3075EFBA-004C-C046-A463-7FE2EA3A63B9}" type="sibTrans" cxnId="{5550B3C8-7698-2649-9226-3CE3887D0EF9}">
      <dgm:prSet/>
      <dgm:spPr/>
      <dgm:t>
        <a:bodyPr/>
        <a:lstStyle/>
        <a:p>
          <a:endParaRPr lang="en-GB" sz="1800"/>
        </a:p>
      </dgm:t>
    </dgm:pt>
    <dgm:pt modelId="{2F8C3B41-8AB8-424A-8850-3A2F44EBEF93}">
      <dgm:prSet custT="1"/>
      <dgm:spPr>
        <a:solidFill>
          <a:srgbClr val="16AD85"/>
        </a:solidFill>
      </dgm:spPr>
      <dgm:t>
        <a:bodyPr/>
        <a:lstStyle/>
        <a:p>
          <a:r>
            <a:rPr lang="en-GB" sz="1800" dirty="0">
              <a:solidFill>
                <a:sysClr val="windowText" lastClr="000000"/>
              </a:solidFill>
            </a:rPr>
            <a:t>Ysgol</a:t>
          </a:r>
        </a:p>
      </dgm:t>
    </dgm:pt>
    <dgm:pt modelId="{FEBC20AD-4C54-5249-AACF-B1274B11021A}" type="parTrans" cxnId="{E2BE40B5-83FE-754D-BE0F-4159FFF985FC}">
      <dgm:prSet/>
      <dgm:spPr/>
      <dgm:t>
        <a:bodyPr/>
        <a:lstStyle/>
        <a:p>
          <a:endParaRPr lang="en-GB" sz="1800"/>
        </a:p>
      </dgm:t>
    </dgm:pt>
    <dgm:pt modelId="{477A268A-7773-9A45-864F-64B5BED9B9DF}" type="sibTrans" cxnId="{E2BE40B5-83FE-754D-BE0F-4159FFF985FC}">
      <dgm:prSet/>
      <dgm:spPr/>
      <dgm:t>
        <a:bodyPr/>
        <a:lstStyle/>
        <a:p>
          <a:endParaRPr lang="en-GB" sz="1800"/>
        </a:p>
      </dgm:t>
    </dgm:pt>
    <dgm:pt modelId="{40974C35-F151-3E48-B1F9-702B0B4E586C}" type="pres">
      <dgm:prSet presAssocID="{316F7935-D3EC-8048-B15F-2AA3E2528592}" presName="Name0" presStyleCnt="0">
        <dgm:presLayoutVars>
          <dgm:chMax val="7"/>
          <dgm:resizeHandles val="exact"/>
        </dgm:presLayoutVars>
      </dgm:prSet>
      <dgm:spPr/>
    </dgm:pt>
    <dgm:pt modelId="{DE4C7D18-18C4-D647-A2CE-415E042D3854}" type="pres">
      <dgm:prSet presAssocID="{316F7935-D3EC-8048-B15F-2AA3E2528592}" presName="comp1" presStyleCnt="0"/>
      <dgm:spPr/>
    </dgm:pt>
    <dgm:pt modelId="{1B0826F8-E11C-8241-AA02-8D8FF50C3347}" type="pres">
      <dgm:prSet presAssocID="{316F7935-D3EC-8048-B15F-2AA3E2528592}" presName="circle1" presStyleLbl="node1" presStyleIdx="0" presStyleCnt="6"/>
      <dgm:spPr/>
    </dgm:pt>
    <dgm:pt modelId="{E26A89BA-E4BA-8C43-9419-ED9C56109AC3}" type="pres">
      <dgm:prSet presAssocID="{316F7935-D3EC-8048-B15F-2AA3E2528592}" presName="c1text" presStyleLbl="node1" presStyleIdx="0" presStyleCnt="6">
        <dgm:presLayoutVars>
          <dgm:bulletEnabled val="1"/>
        </dgm:presLayoutVars>
      </dgm:prSet>
      <dgm:spPr/>
    </dgm:pt>
    <dgm:pt modelId="{97E16070-052F-0940-83AE-655D8D196D0A}" type="pres">
      <dgm:prSet presAssocID="{316F7935-D3EC-8048-B15F-2AA3E2528592}" presName="comp2" presStyleCnt="0"/>
      <dgm:spPr/>
    </dgm:pt>
    <dgm:pt modelId="{B1B35B97-A6A7-0540-A2B8-B1B492695A3C}" type="pres">
      <dgm:prSet presAssocID="{316F7935-D3EC-8048-B15F-2AA3E2528592}" presName="circle2" presStyleLbl="node1" presStyleIdx="1" presStyleCnt="6"/>
      <dgm:spPr/>
    </dgm:pt>
    <dgm:pt modelId="{92523FC5-97DE-DE48-868B-6C3A6E72FA99}" type="pres">
      <dgm:prSet presAssocID="{316F7935-D3EC-8048-B15F-2AA3E2528592}" presName="c2text" presStyleLbl="node1" presStyleIdx="1" presStyleCnt="6">
        <dgm:presLayoutVars>
          <dgm:bulletEnabled val="1"/>
        </dgm:presLayoutVars>
      </dgm:prSet>
      <dgm:spPr/>
    </dgm:pt>
    <dgm:pt modelId="{A98FFE19-8170-F54B-BC45-397AEE2C0164}" type="pres">
      <dgm:prSet presAssocID="{316F7935-D3EC-8048-B15F-2AA3E2528592}" presName="comp3" presStyleCnt="0"/>
      <dgm:spPr/>
    </dgm:pt>
    <dgm:pt modelId="{D9285B9B-E474-5B4A-9B8E-75DDF8821CF1}" type="pres">
      <dgm:prSet presAssocID="{316F7935-D3EC-8048-B15F-2AA3E2528592}" presName="circle3" presStyleLbl="node1" presStyleIdx="2" presStyleCnt="6"/>
      <dgm:spPr/>
    </dgm:pt>
    <dgm:pt modelId="{35490B74-987A-6244-9076-A107B3396D17}" type="pres">
      <dgm:prSet presAssocID="{316F7935-D3EC-8048-B15F-2AA3E2528592}" presName="c3text" presStyleLbl="node1" presStyleIdx="2" presStyleCnt="6">
        <dgm:presLayoutVars>
          <dgm:bulletEnabled val="1"/>
        </dgm:presLayoutVars>
      </dgm:prSet>
      <dgm:spPr/>
    </dgm:pt>
    <dgm:pt modelId="{E4B9BA67-6318-9F4B-8FE7-BFD0B618D3DA}" type="pres">
      <dgm:prSet presAssocID="{316F7935-D3EC-8048-B15F-2AA3E2528592}" presName="comp4" presStyleCnt="0"/>
      <dgm:spPr/>
    </dgm:pt>
    <dgm:pt modelId="{45F95C32-2306-5E43-9458-F26DCF9F70C1}" type="pres">
      <dgm:prSet presAssocID="{316F7935-D3EC-8048-B15F-2AA3E2528592}" presName="circle4" presStyleLbl="node1" presStyleIdx="3" presStyleCnt="6"/>
      <dgm:spPr/>
    </dgm:pt>
    <dgm:pt modelId="{856EC337-BF53-9648-BEDC-43CFFB124F15}" type="pres">
      <dgm:prSet presAssocID="{316F7935-D3EC-8048-B15F-2AA3E2528592}" presName="c4text" presStyleLbl="node1" presStyleIdx="3" presStyleCnt="6">
        <dgm:presLayoutVars>
          <dgm:bulletEnabled val="1"/>
        </dgm:presLayoutVars>
      </dgm:prSet>
      <dgm:spPr/>
    </dgm:pt>
    <dgm:pt modelId="{B27A3147-CB4D-9341-B8C3-FF27F3C99C15}" type="pres">
      <dgm:prSet presAssocID="{316F7935-D3EC-8048-B15F-2AA3E2528592}" presName="comp5" presStyleCnt="0"/>
      <dgm:spPr/>
    </dgm:pt>
    <dgm:pt modelId="{4215E661-C6E5-2E48-A0DF-7450C56F913A}" type="pres">
      <dgm:prSet presAssocID="{316F7935-D3EC-8048-B15F-2AA3E2528592}" presName="circle5" presStyleLbl="node1" presStyleIdx="4" presStyleCnt="6"/>
      <dgm:spPr/>
    </dgm:pt>
    <dgm:pt modelId="{4669895F-D617-0443-8A1E-B5B77655CADC}" type="pres">
      <dgm:prSet presAssocID="{316F7935-D3EC-8048-B15F-2AA3E2528592}" presName="c5text" presStyleLbl="node1" presStyleIdx="4" presStyleCnt="6">
        <dgm:presLayoutVars>
          <dgm:bulletEnabled val="1"/>
        </dgm:presLayoutVars>
      </dgm:prSet>
      <dgm:spPr/>
    </dgm:pt>
    <dgm:pt modelId="{BA94DD1E-8EA2-554C-B53F-B6D0F735A5B6}" type="pres">
      <dgm:prSet presAssocID="{316F7935-D3EC-8048-B15F-2AA3E2528592}" presName="comp6" presStyleCnt="0"/>
      <dgm:spPr/>
    </dgm:pt>
    <dgm:pt modelId="{82E1E3C4-6CAE-324C-8254-DCBB8DB205BF}" type="pres">
      <dgm:prSet presAssocID="{316F7935-D3EC-8048-B15F-2AA3E2528592}" presName="circle6" presStyleLbl="node1" presStyleIdx="5" presStyleCnt="6" custScaleX="131530"/>
      <dgm:spPr/>
    </dgm:pt>
    <dgm:pt modelId="{25F46B52-1146-E841-AB65-25AB882E2E32}" type="pres">
      <dgm:prSet presAssocID="{316F7935-D3EC-8048-B15F-2AA3E2528592}" presName="c6text" presStyleLbl="node1" presStyleIdx="5" presStyleCnt="6">
        <dgm:presLayoutVars>
          <dgm:bulletEnabled val="1"/>
        </dgm:presLayoutVars>
      </dgm:prSet>
      <dgm:spPr/>
    </dgm:pt>
  </dgm:ptLst>
  <dgm:cxnLst>
    <dgm:cxn modelId="{03A8BA0B-4068-874E-A160-9FA6CC4280B8}" type="presOf" srcId="{2F8C3B41-8AB8-424A-8850-3A2F44EBEF93}" destId="{D9285B9B-E474-5B4A-9B8E-75DDF8821CF1}" srcOrd="0" destOrd="0" presId="urn:microsoft.com/office/officeart/2005/8/layout/venn2"/>
    <dgm:cxn modelId="{7F96E71D-88DD-A94D-826B-AEE459D41A08}" type="presOf" srcId="{9482BDD9-082F-5840-9E77-A28BC196A424}" destId="{45F95C32-2306-5E43-9458-F26DCF9F70C1}" srcOrd="0" destOrd="0" presId="urn:microsoft.com/office/officeart/2005/8/layout/venn2"/>
    <dgm:cxn modelId="{DDA31F25-19D3-8D46-9DEF-F4DB95940BF7}" type="presOf" srcId="{FD94BE30-7700-EC4B-94E9-2F4A8CC8CEA3}" destId="{25F46B52-1146-E841-AB65-25AB882E2E32}" srcOrd="1" destOrd="0" presId="urn:microsoft.com/office/officeart/2005/8/layout/venn2"/>
    <dgm:cxn modelId="{38EE8929-7EA2-AE47-8511-BA60051E2B20}" type="presOf" srcId="{FD94BE30-7700-EC4B-94E9-2F4A8CC8CEA3}" destId="{82E1E3C4-6CAE-324C-8254-DCBB8DB205BF}" srcOrd="0" destOrd="0" presId="urn:microsoft.com/office/officeart/2005/8/layout/venn2"/>
    <dgm:cxn modelId="{62329F32-6CDF-144C-9106-035EB874D08C}" type="presOf" srcId="{39EB72E7-FAC6-0740-88AB-FD609BD9B5E5}" destId="{B1B35B97-A6A7-0540-A2B8-B1B492695A3C}" srcOrd="0" destOrd="0" presId="urn:microsoft.com/office/officeart/2005/8/layout/venn2"/>
    <dgm:cxn modelId="{9123B65D-2969-9A4A-A6BC-217FBCEDBE8D}" type="presOf" srcId="{9482BDD9-082F-5840-9E77-A28BC196A424}" destId="{856EC337-BF53-9648-BEDC-43CFFB124F15}" srcOrd="1" destOrd="0" presId="urn:microsoft.com/office/officeart/2005/8/layout/venn2"/>
    <dgm:cxn modelId="{BB5FE95E-397D-0340-B2B4-93BCD4B5F6D3}" type="presOf" srcId="{D85C9F32-BA34-224F-9B78-504CFA4CC6BF}" destId="{4215E661-C6E5-2E48-A0DF-7450C56F913A}" srcOrd="0" destOrd="0" presId="urn:microsoft.com/office/officeart/2005/8/layout/venn2"/>
    <dgm:cxn modelId="{01984941-08A6-424E-B824-BC9AA638B8E5}" srcId="{316F7935-D3EC-8048-B15F-2AA3E2528592}" destId="{D85C9F32-BA34-224F-9B78-504CFA4CC6BF}" srcOrd="4" destOrd="0" parTransId="{678843EB-3B17-9C43-AB9A-05EF6A3929B5}" sibTransId="{D5064383-6609-7944-A6AA-E2EF93489008}"/>
    <dgm:cxn modelId="{00CBC744-35BC-8947-AF91-1CAE2F6A77AA}" srcId="{316F7935-D3EC-8048-B15F-2AA3E2528592}" destId="{FD94BE30-7700-EC4B-94E9-2F4A8CC8CEA3}" srcOrd="5" destOrd="0" parTransId="{8BCAF865-B89E-134E-885A-363A872FDE33}" sibTransId="{E5DADA42-03B9-5A45-BA6E-B509CCA14F75}"/>
    <dgm:cxn modelId="{C9135445-E6A2-DF41-AC95-E47DD1A3824B}" type="presOf" srcId="{316F7935-D3EC-8048-B15F-2AA3E2528592}" destId="{40974C35-F151-3E48-B1F9-702B0B4E586C}" srcOrd="0" destOrd="0" presId="urn:microsoft.com/office/officeart/2005/8/layout/venn2"/>
    <dgm:cxn modelId="{74141751-5CB8-7C4E-AEBF-EC226A3603FF}" type="presOf" srcId="{92AA4AF9-3570-8F48-BD32-BE8516025CC0}" destId="{E26A89BA-E4BA-8C43-9419-ED9C56109AC3}" srcOrd="1" destOrd="0" presId="urn:microsoft.com/office/officeart/2005/8/layout/venn2"/>
    <dgm:cxn modelId="{AB6D8157-1DA0-8746-BC6F-6DB6AA175AF1}" type="presOf" srcId="{2F8C3B41-8AB8-424A-8850-3A2F44EBEF93}" destId="{35490B74-987A-6244-9076-A107B3396D17}" srcOrd="1" destOrd="0" presId="urn:microsoft.com/office/officeart/2005/8/layout/venn2"/>
    <dgm:cxn modelId="{F93C7C8F-11DE-794A-ABAA-2D3A3A5861CF}" type="presOf" srcId="{92AA4AF9-3570-8F48-BD32-BE8516025CC0}" destId="{1B0826F8-E11C-8241-AA02-8D8FF50C3347}" srcOrd="0" destOrd="0" presId="urn:microsoft.com/office/officeart/2005/8/layout/venn2"/>
    <dgm:cxn modelId="{316652A5-8A04-5B43-9ABD-176E35B38335}" type="presOf" srcId="{D85C9F32-BA34-224F-9B78-504CFA4CC6BF}" destId="{4669895F-D617-0443-8A1E-B5B77655CADC}" srcOrd="1" destOrd="0" presId="urn:microsoft.com/office/officeart/2005/8/layout/venn2"/>
    <dgm:cxn modelId="{E2BE40B5-83FE-754D-BE0F-4159FFF985FC}" srcId="{316F7935-D3EC-8048-B15F-2AA3E2528592}" destId="{2F8C3B41-8AB8-424A-8850-3A2F44EBEF93}" srcOrd="2" destOrd="0" parTransId="{FEBC20AD-4C54-5249-AACF-B1274B11021A}" sibTransId="{477A268A-7773-9A45-864F-64B5BED9B9DF}"/>
    <dgm:cxn modelId="{D49FECBA-762E-EC4E-8F57-8D41EF281F17}" srcId="{316F7935-D3EC-8048-B15F-2AA3E2528592}" destId="{9482BDD9-082F-5840-9E77-A28BC196A424}" srcOrd="3" destOrd="0" parTransId="{E9F1CED0-ABF0-A64B-8CD9-1995AD154F82}" sibTransId="{3C3D53BE-B0E0-A546-B656-EAB4AE41AB61}"/>
    <dgm:cxn modelId="{5550B3C8-7698-2649-9226-3CE3887D0EF9}" srcId="{316F7935-D3EC-8048-B15F-2AA3E2528592}" destId="{39EB72E7-FAC6-0740-88AB-FD609BD9B5E5}" srcOrd="1" destOrd="0" parTransId="{1038BD93-B915-2C4F-B829-0903F872FE57}" sibTransId="{3075EFBA-004C-C046-A463-7FE2EA3A63B9}"/>
    <dgm:cxn modelId="{5FF7B2D6-A08F-294E-9407-391688398920}" type="presOf" srcId="{39EB72E7-FAC6-0740-88AB-FD609BD9B5E5}" destId="{92523FC5-97DE-DE48-868B-6C3A6E72FA99}" srcOrd="1" destOrd="0" presId="urn:microsoft.com/office/officeart/2005/8/layout/venn2"/>
    <dgm:cxn modelId="{26DCF5FC-7B90-4647-902C-C2540687B1AD}" srcId="{316F7935-D3EC-8048-B15F-2AA3E2528592}" destId="{92AA4AF9-3570-8F48-BD32-BE8516025CC0}" srcOrd="0" destOrd="0" parTransId="{BFB944D2-BBB0-BF48-95B7-E3DCDB9C611C}" sibTransId="{502ED1D2-4B86-424D-9B43-ED26F0D87E33}"/>
    <dgm:cxn modelId="{4D931E86-0D0E-3941-9026-14E09FA79FF9}" type="presParOf" srcId="{40974C35-F151-3E48-B1F9-702B0B4E586C}" destId="{DE4C7D18-18C4-D647-A2CE-415E042D3854}" srcOrd="0" destOrd="0" presId="urn:microsoft.com/office/officeart/2005/8/layout/venn2"/>
    <dgm:cxn modelId="{0CFACDB4-086D-814E-BA7F-3F729C7A64CA}" type="presParOf" srcId="{DE4C7D18-18C4-D647-A2CE-415E042D3854}" destId="{1B0826F8-E11C-8241-AA02-8D8FF50C3347}" srcOrd="0" destOrd="0" presId="urn:microsoft.com/office/officeart/2005/8/layout/venn2"/>
    <dgm:cxn modelId="{B545096B-A71A-AE42-9409-F2A09FC55EC5}" type="presParOf" srcId="{DE4C7D18-18C4-D647-A2CE-415E042D3854}" destId="{E26A89BA-E4BA-8C43-9419-ED9C56109AC3}" srcOrd="1" destOrd="0" presId="urn:microsoft.com/office/officeart/2005/8/layout/venn2"/>
    <dgm:cxn modelId="{220911DB-18EA-6E4A-A3D0-DFA5B38F37BE}" type="presParOf" srcId="{40974C35-F151-3E48-B1F9-702B0B4E586C}" destId="{97E16070-052F-0940-83AE-655D8D196D0A}" srcOrd="1" destOrd="0" presId="urn:microsoft.com/office/officeart/2005/8/layout/venn2"/>
    <dgm:cxn modelId="{9054CA1D-E66F-9141-A876-31EF8E1FBBBE}" type="presParOf" srcId="{97E16070-052F-0940-83AE-655D8D196D0A}" destId="{B1B35B97-A6A7-0540-A2B8-B1B492695A3C}" srcOrd="0" destOrd="0" presId="urn:microsoft.com/office/officeart/2005/8/layout/venn2"/>
    <dgm:cxn modelId="{EB60D7BA-C953-7640-8BD3-17A92B2EEDA0}" type="presParOf" srcId="{97E16070-052F-0940-83AE-655D8D196D0A}" destId="{92523FC5-97DE-DE48-868B-6C3A6E72FA99}" srcOrd="1" destOrd="0" presId="urn:microsoft.com/office/officeart/2005/8/layout/venn2"/>
    <dgm:cxn modelId="{AD17B016-1564-D64F-9D25-37E1A2917025}" type="presParOf" srcId="{40974C35-F151-3E48-B1F9-702B0B4E586C}" destId="{A98FFE19-8170-F54B-BC45-397AEE2C0164}" srcOrd="2" destOrd="0" presId="urn:microsoft.com/office/officeart/2005/8/layout/venn2"/>
    <dgm:cxn modelId="{B9BA33F0-5403-1642-940E-8D8A59311083}" type="presParOf" srcId="{A98FFE19-8170-F54B-BC45-397AEE2C0164}" destId="{D9285B9B-E474-5B4A-9B8E-75DDF8821CF1}" srcOrd="0" destOrd="0" presId="urn:microsoft.com/office/officeart/2005/8/layout/venn2"/>
    <dgm:cxn modelId="{147EBDF2-302F-C246-B978-A329CCF3AFEE}" type="presParOf" srcId="{A98FFE19-8170-F54B-BC45-397AEE2C0164}" destId="{35490B74-987A-6244-9076-A107B3396D17}" srcOrd="1" destOrd="0" presId="urn:microsoft.com/office/officeart/2005/8/layout/venn2"/>
    <dgm:cxn modelId="{FCB624E6-08EE-A240-991D-5F6A12FD2B75}" type="presParOf" srcId="{40974C35-F151-3E48-B1F9-702B0B4E586C}" destId="{E4B9BA67-6318-9F4B-8FE7-BFD0B618D3DA}" srcOrd="3" destOrd="0" presId="urn:microsoft.com/office/officeart/2005/8/layout/venn2"/>
    <dgm:cxn modelId="{BA945132-83C8-2745-B12F-CFC32068293E}" type="presParOf" srcId="{E4B9BA67-6318-9F4B-8FE7-BFD0B618D3DA}" destId="{45F95C32-2306-5E43-9458-F26DCF9F70C1}" srcOrd="0" destOrd="0" presId="urn:microsoft.com/office/officeart/2005/8/layout/venn2"/>
    <dgm:cxn modelId="{2E70FE56-C5F0-1141-A54B-7BF4CC2429DD}" type="presParOf" srcId="{E4B9BA67-6318-9F4B-8FE7-BFD0B618D3DA}" destId="{856EC337-BF53-9648-BEDC-43CFFB124F15}" srcOrd="1" destOrd="0" presId="urn:microsoft.com/office/officeart/2005/8/layout/venn2"/>
    <dgm:cxn modelId="{C6AEF99C-47B0-D040-AE2C-5E749DBFABA5}" type="presParOf" srcId="{40974C35-F151-3E48-B1F9-702B0B4E586C}" destId="{B27A3147-CB4D-9341-B8C3-FF27F3C99C15}" srcOrd="4" destOrd="0" presId="urn:microsoft.com/office/officeart/2005/8/layout/venn2"/>
    <dgm:cxn modelId="{3986E6DD-35FC-CC4D-B759-33BA669ADB73}" type="presParOf" srcId="{B27A3147-CB4D-9341-B8C3-FF27F3C99C15}" destId="{4215E661-C6E5-2E48-A0DF-7450C56F913A}" srcOrd="0" destOrd="0" presId="urn:microsoft.com/office/officeart/2005/8/layout/venn2"/>
    <dgm:cxn modelId="{F621B74B-35A9-4A4B-A384-C04F794587F1}" type="presParOf" srcId="{B27A3147-CB4D-9341-B8C3-FF27F3C99C15}" destId="{4669895F-D617-0443-8A1E-B5B77655CADC}" srcOrd="1" destOrd="0" presId="urn:microsoft.com/office/officeart/2005/8/layout/venn2"/>
    <dgm:cxn modelId="{396D6D13-F7CA-6E4F-94E4-30537AF83A4D}" type="presParOf" srcId="{40974C35-F151-3E48-B1F9-702B0B4E586C}" destId="{BA94DD1E-8EA2-554C-B53F-B6D0F735A5B6}" srcOrd="5" destOrd="0" presId="urn:microsoft.com/office/officeart/2005/8/layout/venn2"/>
    <dgm:cxn modelId="{0948AD22-F973-884D-B4E7-AEE6E589C6CE}" type="presParOf" srcId="{BA94DD1E-8EA2-554C-B53F-B6D0F735A5B6}" destId="{82E1E3C4-6CAE-324C-8254-DCBB8DB205BF}" srcOrd="0" destOrd="0" presId="urn:microsoft.com/office/officeart/2005/8/layout/venn2"/>
    <dgm:cxn modelId="{D628BE72-C0FD-B242-81F7-15DB3FB75A64}" type="presParOf" srcId="{BA94DD1E-8EA2-554C-B53F-B6D0F735A5B6}" destId="{25F46B52-1146-E841-AB65-25AB882E2E32}"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C4953B-B2C9-4E53-92A8-5C66302B989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691026AE-BFCB-4BBF-9BF4-05C93EAB1E5D}">
      <dgm:prSet phldrT="[Text]" custT="1"/>
      <dgm:spPr/>
      <dgm:t>
        <a:bodyPr/>
        <a:lstStyle/>
        <a:p>
          <a:r>
            <a:rPr lang="cy-GB" sz="1800" b="0" i="0" noProof="0" dirty="0">
              <a:latin typeface="Gibson" panose="02000000000000000000" pitchFamily="2" charset="77"/>
              <a:cs typeface="Arial" panose="020B0604020202020204" pitchFamily="34" charset="0"/>
            </a:rPr>
            <a:t>Credu y gall cam-drin ddigwydd a pheidio byth ag anwybyddu eich greddf</a:t>
          </a:r>
          <a:endParaRPr lang="en-US" sz="1800" b="0" i="0" dirty="0">
            <a:latin typeface="Gibson" panose="02000000000000000000" pitchFamily="2" charset="77"/>
            <a:cs typeface="Arial" panose="020B0604020202020204" pitchFamily="34" charset="0"/>
          </a:endParaRPr>
        </a:p>
      </dgm:t>
    </dgm:pt>
    <dgm:pt modelId="{4AD84BE7-48E9-4C37-A3D2-5D0CBAEB99B8}" type="parTrans" cxnId="{B1B56CA7-905A-4DA9-92CB-0DBEF015A7C6}">
      <dgm:prSet/>
      <dgm:spPr/>
      <dgm:t>
        <a:bodyPr/>
        <a:lstStyle/>
        <a:p>
          <a:endParaRPr lang="en-US" sz="1800"/>
        </a:p>
      </dgm:t>
    </dgm:pt>
    <dgm:pt modelId="{57D7CF19-C380-43E2-AB8D-97DA1B5D0EDE}" type="sibTrans" cxnId="{B1B56CA7-905A-4DA9-92CB-0DBEF015A7C6}">
      <dgm:prSet/>
      <dgm:spPr/>
      <dgm:t>
        <a:bodyPr/>
        <a:lstStyle/>
        <a:p>
          <a:endParaRPr lang="en-US" sz="1800"/>
        </a:p>
      </dgm:t>
    </dgm:pt>
    <dgm:pt modelId="{4773B43A-F3B1-4CE9-8B48-5ED518BADF6F}">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Rhannu eich  pryderon â’ch rheolwr neu unigolyn priodol arall</a:t>
          </a:r>
        </a:p>
      </dgm:t>
    </dgm:pt>
    <dgm:pt modelId="{229E5399-A910-4571-AF5C-4032CC2086D0}" type="parTrans" cxnId="{A9F60CE4-C6E1-49B0-A4CC-FA7B553A505E}">
      <dgm:prSet/>
      <dgm:spPr/>
      <dgm:t>
        <a:bodyPr/>
        <a:lstStyle/>
        <a:p>
          <a:endParaRPr lang="en-US" sz="1800"/>
        </a:p>
      </dgm:t>
    </dgm:pt>
    <dgm:pt modelId="{C7F9647F-514E-40E3-B90F-67CD99D3C751}" type="sibTrans" cxnId="{A9F60CE4-C6E1-49B0-A4CC-FA7B553A505E}">
      <dgm:prSet/>
      <dgm:spPr>
        <a:solidFill>
          <a:schemeClr val="accent4"/>
        </a:solidFill>
      </dgm:spPr>
      <dgm:t>
        <a:bodyPr/>
        <a:lstStyle/>
        <a:p>
          <a:endParaRPr lang="en-US" sz="1800"/>
        </a:p>
      </dgm:t>
    </dgm:pt>
    <dgm:pt modelId="{104DB9AF-EDE6-40F1-B0C9-3CF9F69CEFAF}">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Peidiwch â chymryd y bai dros bobl eraill</a:t>
          </a:r>
        </a:p>
      </dgm:t>
    </dgm:pt>
    <dgm:pt modelId="{56F62B37-7ECD-49F7-B2E5-8E47885E99A5}" type="parTrans" cxnId="{63966023-5F05-43A1-936A-4FA37825BF10}">
      <dgm:prSet/>
      <dgm:spPr/>
      <dgm:t>
        <a:bodyPr/>
        <a:lstStyle/>
        <a:p>
          <a:endParaRPr lang="en-US" sz="1800"/>
        </a:p>
      </dgm:t>
    </dgm:pt>
    <dgm:pt modelId="{FBB1D1C6-24FF-43BC-962D-0EF8CC6067F0}" type="sibTrans" cxnId="{63966023-5F05-43A1-936A-4FA37825BF10}">
      <dgm:prSet/>
      <dgm:spPr>
        <a:solidFill>
          <a:schemeClr val="accent4"/>
        </a:solidFill>
      </dgm:spPr>
      <dgm:t>
        <a:bodyPr/>
        <a:lstStyle/>
        <a:p>
          <a:endParaRPr lang="en-US" sz="1800"/>
        </a:p>
      </dgm:t>
    </dgm:pt>
    <dgm:pt modelId="{79C494AF-5398-4408-A523-AABE36857286}">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Gwnewch yn siŵr eich bod yn gyfarwydd â’r polisi a’r gweithdrefnau</a:t>
          </a:r>
          <a:endParaRPr lang="cy-GB" sz="1800" b="0" i="0" noProof="0" dirty="0">
            <a:solidFill>
              <a:schemeClr val="bg1"/>
            </a:solidFill>
            <a:latin typeface="Gibson" panose="02000000000000000000" pitchFamily="2" charset="77"/>
            <a:cs typeface="Arial" panose="020B0604020202020204" pitchFamily="34" charset="0"/>
          </a:endParaRPr>
        </a:p>
      </dgm:t>
    </dgm:pt>
    <dgm:pt modelId="{A89DD790-A6D8-4EF6-82A7-F383BE287B0A}" type="parTrans" cxnId="{89440984-FDD9-4010-9AE4-25A949EAB7B4}">
      <dgm:prSet/>
      <dgm:spPr/>
      <dgm:t>
        <a:bodyPr/>
        <a:lstStyle/>
        <a:p>
          <a:endParaRPr lang="en-US" sz="1800"/>
        </a:p>
      </dgm:t>
    </dgm:pt>
    <dgm:pt modelId="{952BEE4E-3AF6-46A3-81A0-1E50527DA83D}" type="sibTrans" cxnId="{89440984-FDD9-4010-9AE4-25A949EAB7B4}">
      <dgm:prSet/>
      <dgm:spPr>
        <a:solidFill>
          <a:schemeClr val="accent4"/>
        </a:solidFill>
      </dgm:spPr>
      <dgm:t>
        <a:bodyPr/>
        <a:lstStyle/>
        <a:p>
          <a:endParaRPr lang="en-US" sz="1800"/>
        </a:p>
      </dgm:t>
    </dgm:pt>
    <dgm:pt modelId="{8C28D72D-74FF-44F8-8810-F8B90FD7B0BC}">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Byddwch yn ymwybodol o derfynau eich cyfrifoldeb</a:t>
          </a:r>
        </a:p>
      </dgm:t>
    </dgm:pt>
    <dgm:pt modelId="{C5A1D04A-30DA-4536-AF77-01C576377D95}" type="parTrans" cxnId="{AB4AB007-D23E-4ADF-93A2-5730F99F43C6}">
      <dgm:prSet/>
      <dgm:spPr/>
      <dgm:t>
        <a:bodyPr/>
        <a:lstStyle/>
        <a:p>
          <a:endParaRPr lang="en-US" sz="1800"/>
        </a:p>
      </dgm:t>
    </dgm:pt>
    <dgm:pt modelId="{F190CEAC-4A1F-429C-BFCC-8B7E8D19CAAA}" type="sibTrans" cxnId="{AB4AB007-D23E-4ADF-93A2-5730F99F43C6}">
      <dgm:prSet/>
      <dgm:spPr>
        <a:solidFill>
          <a:schemeClr val="accent4"/>
        </a:solidFill>
      </dgm:spPr>
      <dgm:t>
        <a:bodyPr/>
        <a:lstStyle/>
        <a:p>
          <a:endParaRPr lang="en-US" sz="1800"/>
        </a:p>
      </dgm:t>
    </dgm:pt>
    <dgm:pt modelId="{ED0343B7-2921-47C3-B200-50B45665A47E}">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Adroddwch a chofnodwch eich amheuon cyn gynted â phosibl</a:t>
          </a:r>
        </a:p>
      </dgm:t>
    </dgm:pt>
    <dgm:pt modelId="{E24FFF2C-3C1C-49C3-8186-29D145BA3982}" type="parTrans" cxnId="{3BD65A5F-FB01-4D4F-9673-6EE04E5F807B}">
      <dgm:prSet/>
      <dgm:spPr/>
      <dgm:t>
        <a:bodyPr/>
        <a:lstStyle/>
        <a:p>
          <a:endParaRPr lang="en-US" sz="1800"/>
        </a:p>
      </dgm:t>
    </dgm:pt>
    <dgm:pt modelId="{40E4841E-9DFF-4DDF-B28E-E05A84914D12}" type="sibTrans" cxnId="{3BD65A5F-FB01-4D4F-9673-6EE04E5F807B}">
      <dgm:prSet/>
      <dgm:spPr>
        <a:solidFill>
          <a:schemeClr val="accent4"/>
        </a:solidFill>
      </dgm:spPr>
      <dgm:t>
        <a:bodyPr/>
        <a:lstStyle/>
        <a:p>
          <a:endParaRPr lang="en-US" sz="1800"/>
        </a:p>
      </dgm:t>
    </dgm:pt>
    <dgm:pt modelId="{631C0FB9-E42A-4E96-AF64-D7651CD783A8}">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Peidiwch â mynd i’r afael â chyflawnwr honedig eich hun</a:t>
          </a:r>
        </a:p>
      </dgm:t>
    </dgm:pt>
    <dgm:pt modelId="{E4A27753-1714-4235-A4B3-376076BE7714}" type="parTrans" cxnId="{7D69F300-9157-4781-822D-17F679DAA240}">
      <dgm:prSet/>
      <dgm:spPr/>
      <dgm:t>
        <a:bodyPr/>
        <a:lstStyle/>
        <a:p>
          <a:endParaRPr lang="en-US" sz="1800"/>
        </a:p>
      </dgm:t>
    </dgm:pt>
    <dgm:pt modelId="{799480E1-FE1A-4A8C-930F-3F87F4FE6F9B}" type="sibTrans" cxnId="{7D69F300-9157-4781-822D-17F679DAA240}">
      <dgm:prSet/>
      <dgm:spPr>
        <a:solidFill>
          <a:schemeClr val="accent4"/>
        </a:solidFill>
      </dgm:spPr>
      <dgm:t>
        <a:bodyPr/>
        <a:lstStyle/>
        <a:p>
          <a:endParaRPr lang="en-US" sz="1800"/>
        </a:p>
      </dgm:t>
    </dgm:pt>
    <dgm:pt modelId="{DB2A3F7D-326C-4268-9BC3-2BD4E2A851FF}">
      <dgm:prSet phldrT="[Text]" custT="1"/>
      <dgm:spPr>
        <a:solidFill>
          <a:schemeClr val="accent4"/>
        </a:solidFill>
      </dgm:spPr>
      <dgm:t>
        <a:bodyPr/>
        <a:lstStyle/>
        <a:p>
          <a:r>
            <a:rPr lang="cy-GB" sz="1800" b="0" i="0" noProof="0" dirty="0">
              <a:solidFill>
                <a:schemeClr val="bg1"/>
              </a:solidFill>
              <a:latin typeface="Gibson" panose="02000000000000000000" pitchFamily="2" charset="77"/>
              <a:cs typeface="Arial" panose="020B0604020202020204" pitchFamily="34" charset="0"/>
            </a:rPr>
            <a:t>Os yn bosibl, gadewch i’r unigolyn rydych yn bryderus yn ei gylch wybod beth yw’r broses a’r camau nesaf</a:t>
          </a:r>
        </a:p>
      </dgm:t>
    </dgm:pt>
    <dgm:pt modelId="{75DA71DB-F82C-4801-9980-9CEB7C4B33C7}" type="parTrans" cxnId="{2F8B4CEE-BCEC-4ACD-AF6F-19D50D9B12DB}">
      <dgm:prSet/>
      <dgm:spPr/>
      <dgm:t>
        <a:bodyPr/>
        <a:lstStyle/>
        <a:p>
          <a:endParaRPr lang="en-US" sz="1800"/>
        </a:p>
      </dgm:t>
    </dgm:pt>
    <dgm:pt modelId="{C3E10A5E-02F4-4ABE-AC1D-853EF6B22989}" type="sibTrans" cxnId="{2F8B4CEE-BCEC-4ACD-AF6F-19D50D9B12DB}">
      <dgm:prSet/>
      <dgm:spPr>
        <a:solidFill>
          <a:schemeClr val="accent4"/>
        </a:solidFill>
      </dgm:spPr>
      <dgm:t>
        <a:bodyPr/>
        <a:lstStyle/>
        <a:p>
          <a:endParaRPr lang="en-US" sz="1800"/>
        </a:p>
      </dgm:t>
    </dgm:pt>
    <dgm:pt modelId="{A6134D97-4992-484D-B9DE-7148B703FBE8}">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Cadwch mewn cysylltiad</a:t>
          </a:r>
        </a:p>
      </dgm:t>
    </dgm:pt>
    <dgm:pt modelId="{0C0C3A30-C52B-4AB4-98B2-3DF977B54036}" type="sibTrans" cxnId="{ACD4E826-D359-4160-BFF1-8971BA6F34AC}">
      <dgm:prSet/>
      <dgm:spPr/>
      <dgm:t>
        <a:bodyPr/>
        <a:lstStyle/>
        <a:p>
          <a:endParaRPr lang="en-US" sz="1800"/>
        </a:p>
      </dgm:t>
    </dgm:pt>
    <dgm:pt modelId="{4A0FB084-6EC7-4950-B13C-C872A431CAB9}" type="parTrans" cxnId="{ACD4E826-D359-4160-BFF1-8971BA6F34AC}">
      <dgm:prSet/>
      <dgm:spPr/>
      <dgm:t>
        <a:bodyPr/>
        <a:lstStyle/>
        <a:p>
          <a:endParaRPr lang="en-US" sz="1800"/>
        </a:p>
      </dgm:t>
    </dgm:pt>
    <dgm:pt modelId="{0E8C9991-3039-4663-ABCD-9EC16E08B39F}" type="pres">
      <dgm:prSet presAssocID="{93C4953B-B2C9-4E53-92A8-5C66302B989B}" presName="diagram" presStyleCnt="0">
        <dgm:presLayoutVars>
          <dgm:dir/>
          <dgm:resizeHandles val="exact"/>
        </dgm:presLayoutVars>
      </dgm:prSet>
      <dgm:spPr/>
    </dgm:pt>
    <dgm:pt modelId="{2022E128-CA82-4629-97E5-85E837B9A3B0}" type="pres">
      <dgm:prSet presAssocID="{691026AE-BFCB-4BBF-9BF4-05C93EAB1E5D}" presName="node" presStyleLbl="node1" presStyleIdx="0" presStyleCnt="9">
        <dgm:presLayoutVars>
          <dgm:bulletEnabled val="1"/>
        </dgm:presLayoutVars>
      </dgm:prSet>
      <dgm:spPr/>
    </dgm:pt>
    <dgm:pt modelId="{CF0DC1A7-7FE2-44EC-B5D9-B0E10F2BC3C2}" type="pres">
      <dgm:prSet presAssocID="{57D7CF19-C380-43E2-AB8D-97DA1B5D0EDE}" presName="sibTrans" presStyleCnt="0"/>
      <dgm:spPr/>
    </dgm:pt>
    <dgm:pt modelId="{D8F8CCE2-DDDD-49D3-9F78-8AB8A95A5B31}" type="pres">
      <dgm:prSet presAssocID="{4773B43A-F3B1-4CE9-8B48-5ED518BADF6F}" presName="node" presStyleLbl="node1" presStyleIdx="1" presStyleCnt="9">
        <dgm:presLayoutVars>
          <dgm:bulletEnabled val="1"/>
        </dgm:presLayoutVars>
      </dgm:prSet>
      <dgm:spPr/>
    </dgm:pt>
    <dgm:pt modelId="{60F1CFB1-B7AD-46FE-AAC8-6F4282552FEE}" type="pres">
      <dgm:prSet presAssocID="{C7F9647F-514E-40E3-B90F-67CD99D3C751}" presName="sibTrans" presStyleCnt="0"/>
      <dgm:spPr/>
    </dgm:pt>
    <dgm:pt modelId="{CF86609D-77B2-4D56-9935-DA178B8B71F5}" type="pres">
      <dgm:prSet presAssocID="{104DB9AF-EDE6-40F1-B0C9-3CF9F69CEFAF}" presName="node" presStyleLbl="node1" presStyleIdx="2" presStyleCnt="9">
        <dgm:presLayoutVars>
          <dgm:bulletEnabled val="1"/>
        </dgm:presLayoutVars>
      </dgm:prSet>
      <dgm:spPr/>
    </dgm:pt>
    <dgm:pt modelId="{4E1B3680-006E-40F5-9A91-9E33CC94299B}" type="pres">
      <dgm:prSet presAssocID="{FBB1D1C6-24FF-43BC-962D-0EF8CC6067F0}" presName="sibTrans" presStyleCnt="0"/>
      <dgm:spPr/>
    </dgm:pt>
    <dgm:pt modelId="{0A9534E3-6314-4D3B-88B9-B5ED337B40EE}" type="pres">
      <dgm:prSet presAssocID="{79C494AF-5398-4408-A523-AABE36857286}" presName="node" presStyleLbl="node1" presStyleIdx="3" presStyleCnt="9">
        <dgm:presLayoutVars>
          <dgm:bulletEnabled val="1"/>
        </dgm:presLayoutVars>
      </dgm:prSet>
      <dgm:spPr/>
    </dgm:pt>
    <dgm:pt modelId="{3956D61E-DEA6-4B0B-A191-703183E105E2}" type="pres">
      <dgm:prSet presAssocID="{952BEE4E-3AF6-46A3-81A0-1E50527DA83D}" presName="sibTrans" presStyleCnt="0"/>
      <dgm:spPr/>
    </dgm:pt>
    <dgm:pt modelId="{33B300EC-9AB9-4856-81BD-48F388C18196}" type="pres">
      <dgm:prSet presAssocID="{8C28D72D-74FF-44F8-8810-F8B90FD7B0BC}" presName="node" presStyleLbl="node1" presStyleIdx="4" presStyleCnt="9">
        <dgm:presLayoutVars>
          <dgm:bulletEnabled val="1"/>
        </dgm:presLayoutVars>
      </dgm:prSet>
      <dgm:spPr/>
    </dgm:pt>
    <dgm:pt modelId="{0A2422FB-2755-4348-9DF8-912019D8DB4E}" type="pres">
      <dgm:prSet presAssocID="{F190CEAC-4A1F-429C-BFCC-8B7E8D19CAAA}" presName="sibTrans" presStyleCnt="0"/>
      <dgm:spPr/>
    </dgm:pt>
    <dgm:pt modelId="{ACA38C4E-8A4C-4EE0-954A-212D992D05FF}" type="pres">
      <dgm:prSet presAssocID="{ED0343B7-2921-47C3-B200-50B45665A47E}" presName="node" presStyleLbl="node1" presStyleIdx="5" presStyleCnt="9">
        <dgm:presLayoutVars>
          <dgm:bulletEnabled val="1"/>
        </dgm:presLayoutVars>
      </dgm:prSet>
      <dgm:spPr/>
    </dgm:pt>
    <dgm:pt modelId="{7A3C1C66-40C7-4CD7-B11B-D4FC465FC5E5}" type="pres">
      <dgm:prSet presAssocID="{40E4841E-9DFF-4DDF-B28E-E05A84914D12}" presName="sibTrans" presStyleCnt="0"/>
      <dgm:spPr/>
    </dgm:pt>
    <dgm:pt modelId="{686ED7C3-9484-4737-82D9-313535FAC048}" type="pres">
      <dgm:prSet presAssocID="{631C0FB9-E42A-4E96-AF64-D7651CD783A8}" presName="node" presStyleLbl="node1" presStyleIdx="6" presStyleCnt="9">
        <dgm:presLayoutVars>
          <dgm:bulletEnabled val="1"/>
        </dgm:presLayoutVars>
      </dgm:prSet>
      <dgm:spPr/>
    </dgm:pt>
    <dgm:pt modelId="{114A48FE-9DB1-48DB-ADB2-455F5ACDD324}" type="pres">
      <dgm:prSet presAssocID="{799480E1-FE1A-4A8C-930F-3F87F4FE6F9B}" presName="sibTrans" presStyleCnt="0"/>
      <dgm:spPr/>
    </dgm:pt>
    <dgm:pt modelId="{2AE8415D-1029-4EB8-8ECB-9F626930458E}" type="pres">
      <dgm:prSet presAssocID="{DB2A3F7D-326C-4268-9BC3-2BD4E2A851FF}" presName="node" presStyleLbl="node1" presStyleIdx="7" presStyleCnt="9">
        <dgm:presLayoutVars>
          <dgm:bulletEnabled val="1"/>
        </dgm:presLayoutVars>
      </dgm:prSet>
      <dgm:spPr/>
    </dgm:pt>
    <dgm:pt modelId="{A9EFC4FC-A07C-48AC-81C3-CACF38D55105}" type="pres">
      <dgm:prSet presAssocID="{C3E10A5E-02F4-4ABE-AC1D-853EF6B22989}" presName="sibTrans" presStyleCnt="0"/>
      <dgm:spPr/>
    </dgm:pt>
    <dgm:pt modelId="{59CE8950-1EBD-44E3-B842-7B508762312B}" type="pres">
      <dgm:prSet presAssocID="{A6134D97-4992-484D-B9DE-7148B703FBE8}" presName="node" presStyleLbl="node1" presStyleIdx="8" presStyleCnt="9">
        <dgm:presLayoutVars>
          <dgm:bulletEnabled val="1"/>
        </dgm:presLayoutVars>
      </dgm:prSet>
      <dgm:spPr/>
    </dgm:pt>
  </dgm:ptLst>
  <dgm:cxnLst>
    <dgm:cxn modelId="{7D69F300-9157-4781-822D-17F679DAA240}" srcId="{93C4953B-B2C9-4E53-92A8-5C66302B989B}" destId="{631C0FB9-E42A-4E96-AF64-D7651CD783A8}" srcOrd="6" destOrd="0" parTransId="{E4A27753-1714-4235-A4B3-376076BE7714}" sibTransId="{799480E1-FE1A-4A8C-930F-3F87F4FE6F9B}"/>
    <dgm:cxn modelId="{AB4AB007-D23E-4ADF-93A2-5730F99F43C6}" srcId="{93C4953B-B2C9-4E53-92A8-5C66302B989B}" destId="{8C28D72D-74FF-44F8-8810-F8B90FD7B0BC}" srcOrd="4" destOrd="0" parTransId="{C5A1D04A-30DA-4536-AF77-01C576377D95}" sibTransId="{F190CEAC-4A1F-429C-BFCC-8B7E8D19CAAA}"/>
    <dgm:cxn modelId="{5A8C9320-73E8-4DE8-A380-861ED1DA55DB}" type="presOf" srcId="{104DB9AF-EDE6-40F1-B0C9-3CF9F69CEFAF}" destId="{CF86609D-77B2-4D56-9935-DA178B8B71F5}" srcOrd="0" destOrd="0" presId="urn:microsoft.com/office/officeart/2005/8/layout/default"/>
    <dgm:cxn modelId="{A9F93421-CD31-4171-8747-BD4AC3B81FB1}" type="presOf" srcId="{4773B43A-F3B1-4CE9-8B48-5ED518BADF6F}" destId="{D8F8CCE2-DDDD-49D3-9F78-8AB8A95A5B31}" srcOrd="0" destOrd="0" presId="urn:microsoft.com/office/officeart/2005/8/layout/default"/>
    <dgm:cxn modelId="{63966023-5F05-43A1-936A-4FA37825BF10}" srcId="{93C4953B-B2C9-4E53-92A8-5C66302B989B}" destId="{104DB9AF-EDE6-40F1-B0C9-3CF9F69CEFAF}" srcOrd="2" destOrd="0" parTransId="{56F62B37-7ECD-49F7-B2E5-8E47885E99A5}" sibTransId="{FBB1D1C6-24FF-43BC-962D-0EF8CC6067F0}"/>
    <dgm:cxn modelId="{ACD4E826-D359-4160-BFF1-8971BA6F34AC}" srcId="{93C4953B-B2C9-4E53-92A8-5C66302B989B}" destId="{A6134D97-4992-484D-B9DE-7148B703FBE8}" srcOrd="8" destOrd="0" parTransId="{4A0FB084-6EC7-4950-B13C-C872A431CAB9}" sibTransId="{0C0C3A30-C52B-4AB4-98B2-3DF977B54036}"/>
    <dgm:cxn modelId="{4A26FF2B-567F-4650-A13B-7406F8BE2D63}" type="presOf" srcId="{ED0343B7-2921-47C3-B200-50B45665A47E}" destId="{ACA38C4E-8A4C-4EE0-954A-212D992D05FF}" srcOrd="0" destOrd="0" presId="urn:microsoft.com/office/officeart/2005/8/layout/default"/>
    <dgm:cxn modelId="{3BD65A5F-FB01-4D4F-9673-6EE04E5F807B}" srcId="{93C4953B-B2C9-4E53-92A8-5C66302B989B}" destId="{ED0343B7-2921-47C3-B200-50B45665A47E}" srcOrd="5" destOrd="0" parTransId="{E24FFF2C-3C1C-49C3-8186-29D145BA3982}" sibTransId="{40E4841E-9DFF-4DDF-B28E-E05A84914D12}"/>
    <dgm:cxn modelId="{9C01BC46-DD08-4BC3-AD27-350914C852F9}" type="presOf" srcId="{DB2A3F7D-326C-4268-9BC3-2BD4E2A851FF}" destId="{2AE8415D-1029-4EB8-8ECB-9F626930458E}" srcOrd="0" destOrd="0" presId="urn:microsoft.com/office/officeart/2005/8/layout/default"/>
    <dgm:cxn modelId="{E5631A47-14DB-47EE-A0DF-62E1C0CBA4E3}" type="presOf" srcId="{93C4953B-B2C9-4E53-92A8-5C66302B989B}" destId="{0E8C9991-3039-4663-ABCD-9EC16E08B39F}" srcOrd="0" destOrd="0" presId="urn:microsoft.com/office/officeart/2005/8/layout/default"/>
    <dgm:cxn modelId="{DC998F70-0030-4A78-B1F9-3BFBF1DBBF70}" type="presOf" srcId="{8C28D72D-74FF-44F8-8810-F8B90FD7B0BC}" destId="{33B300EC-9AB9-4856-81BD-48F388C18196}" srcOrd="0" destOrd="0" presId="urn:microsoft.com/office/officeart/2005/8/layout/default"/>
    <dgm:cxn modelId="{13C99382-73D3-46B2-A154-EF033AF6B219}" type="presOf" srcId="{79C494AF-5398-4408-A523-AABE36857286}" destId="{0A9534E3-6314-4D3B-88B9-B5ED337B40EE}" srcOrd="0" destOrd="0" presId="urn:microsoft.com/office/officeart/2005/8/layout/default"/>
    <dgm:cxn modelId="{89440984-FDD9-4010-9AE4-25A949EAB7B4}" srcId="{93C4953B-B2C9-4E53-92A8-5C66302B989B}" destId="{79C494AF-5398-4408-A523-AABE36857286}" srcOrd="3" destOrd="0" parTransId="{A89DD790-A6D8-4EF6-82A7-F383BE287B0A}" sibTransId="{952BEE4E-3AF6-46A3-81A0-1E50527DA83D}"/>
    <dgm:cxn modelId="{9577FD8B-D805-4322-BA02-FFE862A0251E}" type="presOf" srcId="{A6134D97-4992-484D-B9DE-7148B703FBE8}" destId="{59CE8950-1EBD-44E3-B842-7B508762312B}" srcOrd="0" destOrd="0" presId="urn:microsoft.com/office/officeart/2005/8/layout/default"/>
    <dgm:cxn modelId="{3F9B989E-4D42-4B24-9F0C-10B06E04E447}" type="presOf" srcId="{691026AE-BFCB-4BBF-9BF4-05C93EAB1E5D}" destId="{2022E128-CA82-4629-97E5-85E837B9A3B0}" srcOrd="0" destOrd="0" presId="urn:microsoft.com/office/officeart/2005/8/layout/default"/>
    <dgm:cxn modelId="{FAC4F8A2-9D1D-4B48-BE6B-7852E907D095}" type="presOf" srcId="{631C0FB9-E42A-4E96-AF64-D7651CD783A8}" destId="{686ED7C3-9484-4737-82D9-313535FAC048}" srcOrd="0" destOrd="0" presId="urn:microsoft.com/office/officeart/2005/8/layout/default"/>
    <dgm:cxn modelId="{B1B56CA7-905A-4DA9-92CB-0DBEF015A7C6}" srcId="{93C4953B-B2C9-4E53-92A8-5C66302B989B}" destId="{691026AE-BFCB-4BBF-9BF4-05C93EAB1E5D}" srcOrd="0" destOrd="0" parTransId="{4AD84BE7-48E9-4C37-A3D2-5D0CBAEB99B8}" sibTransId="{57D7CF19-C380-43E2-AB8D-97DA1B5D0EDE}"/>
    <dgm:cxn modelId="{A9F60CE4-C6E1-49B0-A4CC-FA7B553A505E}" srcId="{93C4953B-B2C9-4E53-92A8-5C66302B989B}" destId="{4773B43A-F3B1-4CE9-8B48-5ED518BADF6F}" srcOrd="1" destOrd="0" parTransId="{229E5399-A910-4571-AF5C-4032CC2086D0}" sibTransId="{C7F9647F-514E-40E3-B90F-67CD99D3C751}"/>
    <dgm:cxn modelId="{2F8B4CEE-BCEC-4ACD-AF6F-19D50D9B12DB}" srcId="{93C4953B-B2C9-4E53-92A8-5C66302B989B}" destId="{DB2A3F7D-326C-4268-9BC3-2BD4E2A851FF}" srcOrd="7" destOrd="0" parTransId="{75DA71DB-F82C-4801-9980-9CEB7C4B33C7}" sibTransId="{C3E10A5E-02F4-4ABE-AC1D-853EF6B22989}"/>
    <dgm:cxn modelId="{549E6029-A211-474D-AF4C-A27458A55BD7}" type="presParOf" srcId="{0E8C9991-3039-4663-ABCD-9EC16E08B39F}" destId="{2022E128-CA82-4629-97E5-85E837B9A3B0}" srcOrd="0" destOrd="0" presId="urn:microsoft.com/office/officeart/2005/8/layout/default"/>
    <dgm:cxn modelId="{973BFB5E-D296-486B-A030-09AED39FA329}" type="presParOf" srcId="{0E8C9991-3039-4663-ABCD-9EC16E08B39F}" destId="{CF0DC1A7-7FE2-44EC-B5D9-B0E10F2BC3C2}" srcOrd="1" destOrd="0" presId="urn:microsoft.com/office/officeart/2005/8/layout/default"/>
    <dgm:cxn modelId="{7386CB55-896F-484A-86D4-C6C3D659A160}" type="presParOf" srcId="{0E8C9991-3039-4663-ABCD-9EC16E08B39F}" destId="{D8F8CCE2-DDDD-49D3-9F78-8AB8A95A5B31}" srcOrd="2" destOrd="0" presId="urn:microsoft.com/office/officeart/2005/8/layout/default"/>
    <dgm:cxn modelId="{80213C38-53FA-42FB-9250-4EAB26DD5FEE}" type="presParOf" srcId="{0E8C9991-3039-4663-ABCD-9EC16E08B39F}" destId="{60F1CFB1-B7AD-46FE-AAC8-6F4282552FEE}" srcOrd="3" destOrd="0" presId="urn:microsoft.com/office/officeart/2005/8/layout/default"/>
    <dgm:cxn modelId="{4B900607-061D-4BBC-AE65-B14B933BCC5D}" type="presParOf" srcId="{0E8C9991-3039-4663-ABCD-9EC16E08B39F}" destId="{CF86609D-77B2-4D56-9935-DA178B8B71F5}" srcOrd="4" destOrd="0" presId="urn:microsoft.com/office/officeart/2005/8/layout/default"/>
    <dgm:cxn modelId="{A90713CF-1E2E-4827-8CF9-FD2EE03A4945}" type="presParOf" srcId="{0E8C9991-3039-4663-ABCD-9EC16E08B39F}" destId="{4E1B3680-006E-40F5-9A91-9E33CC94299B}" srcOrd="5" destOrd="0" presId="urn:microsoft.com/office/officeart/2005/8/layout/default"/>
    <dgm:cxn modelId="{94753152-38D0-4CB1-8FCD-8954494C1511}" type="presParOf" srcId="{0E8C9991-3039-4663-ABCD-9EC16E08B39F}" destId="{0A9534E3-6314-4D3B-88B9-B5ED337B40EE}" srcOrd="6" destOrd="0" presId="urn:microsoft.com/office/officeart/2005/8/layout/default"/>
    <dgm:cxn modelId="{8ADC3CFD-5DA7-42F0-A6E5-ED0F766BA7DD}" type="presParOf" srcId="{0E8C9991-3039-4663-ABCD-9EC16E08B39F}" destId="{3956D61E-DEA6-4B0B-A191-703183E105E2}" srcOrd="7" destOrd="0" presId="urn:microsoft.com/office/officeart/2005/8/layout/default"/>
    <dgm:cxn modelId="{D1F40386-C572-4B4E-B150-B6691E21F5D9}" type="presParOf" srcId="{0E8C9991-3039-4663-ABCD-9EC16E08B39F}" destId="{33B300EC-9AB9-4856-81BD-48F388C18196}" srcOrd="8" destOrd="0" presId="urn:microsoft.com/office/officeart/2005/8/layout/default"/>
    <dgm:cxn modelId="{0C96690D-EF1C-4DBD-863C-352C0EFEF3F3}" type="presParOf" srcId="{0E8C9991-3039-4663-ABCD-9EC16E08B39F}" destId="{0A2422FB-2755-4348-9DF8-912019D8DB4E}" srcOrd="9" destOrd="0" presId="urn:microsoft.com/office/officeart/2005/8/layout/default"/>
    <dgm:cxn modelId="{EA9855E1-BB21-4B1A-942D-6F11A349661B}" type="presParOf" srcId="{0E8C9991-3039-4663-ABCD-9EC16E08B39F}" destId="{ACA38C4E-8A4C-4EE0-954A-212D992D05FF}" srcOrd="10" destOrd="0" presId="urn:microsoft.com/office/officeart/2005/8/layout/default"/>
    <dgm:cxn modelId="{5126DB1D-B272-41F8-8097-15FFD2A1D748}" type="presParOf" srcId="{0E8C9991-3039-4663-ABCD-9EC16E08B39F}" destId="{7A3C1C66-40C7-4CD7-B11B-D4FC465FC5E5}" srcOrd="11" destOrd="0" presId="urn:microsoft.com/office/officeart/2005/8/layout/default"/>
    <dgm:cxn modelId="{AF7CD355-DAFF-4298-96FB-A9829B8EE458}" type="presParOf" srcId="{0E8C9991-3039-4663-ABCD-9EC16E08B39F}" destId="{686ED7C3-9484-4737-82D9-313535FAC048}" srcOrd="12" destOrd="0" presId="urn:microsoft.com/office/officeart/2005/8/layout/default"/>
    <dgm:cxn modelId="{0FB4987C-E081-4378-8EFD-7E6068387CEB}" type="presParOf" srcId="{0E8C9991-3039-4663-ABCD-9EC16E08B39F}" destId="{114A48FE-9DB1-48DB-ADB2-455F5ACDD324}" srcOrd="13" destOrd="0" presId="urn:microsoft.com/office/officeart/2005/8/layout/default"/>
    <dgm:cxn modelId="{C70CE99E-8926-4536-B440-A491CB58E9B0}" type="presParOf" srcId="{0E8C9991-3039-4663-ABCD-9EC16E08B39F}" destId="{2AE8415D-1029-4EB8-8ECB-9F626930458E}" srcOrd="14" destOrd="0" presId="urn:microsoft.com/office/officeart/2005/8/layout/default"/>
    <dgm:cxn modelId="{37799F72-6A40-4CE9-89AD-DAA73991578B}" type="presParOf" srcId="{0E8C9991-3039-4663-ABCD-9EC16E08B39F}" destId="{A9EFC4FC-A07C-48AC-81C3-CACF38D55105}" srcOrd="15" destOrd="0" presId="urn:microsoft.com/office/officeart/2005/8/layout/default"/>
    <dgm:cxn modelId="{18ADF8D5-4C10-406F-8B9F-D79001FE3057}" type="presParOf" srcId="{0E8C9991-3039-4663-ABCD-9EC16E08B39F}" destId="{59CE8950-1EBD-44E3-B842-7B508762312B}" srcOrd="16"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826F8-E11C-8241-AA02-8D8FF50C3347}">
      <dsp:nvSpPr>
        <dsp:cNvPr id="0" name=""/>
        <dsp:cNvSpPr/>
      </dsp:nvSpPr>
      <dsp:spPr>
        <a:xfrm>
          <a:off x="213308" y="0"/>
          <a:ext cx="5005353" cy="5005353"/>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Text" lastClr="000000"/>
              </a:solidFill>
            </a:rPr>
            <a:t>Cymdeithas</a:t>
          </a:r>
          <a:endParaRPr lang="en-GB" sz="1800" kern="1200" dirty="0">
            <a:solidFill>
              <a:sysClr val="windowText" lastClr="000000"/>
            </a:solidFill>
          </a:endParaRPr>
        </a:p>
      </dsp:txBody>
      <dsp:txXfrm>
        <a:off x="1777481" y="250267"/>
        <a:ext cx="1877007" cy="500535"/>
      </dsp:txXfrm>
    </dsp:sp>
    <dsp:sp modelId="{B1B35B97-A6A7-0540-A2B8-B1B492695A3C}">
      <dsp:nvSpPr>
        <dsp:cNvPr id="0" name=""/>
        <dsp:cNvSpPr/>
      </dsp:nvSpPr>
      <dsp:spPr>
        <a:xfrm>
          <a:off x="588710" y="750802"/>
          <a:ext cx="4254550" cy="4254550"/>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ysClr val="windowText" lastClr="000000"/>
              </a:solidFill>
            </a:rPr>
            <a:t>Cymdogaeth</a:t>
          </a:r>
          <a:r>
            <a:rPr lang="en-GB" sz="1800" kern="1200" dirty="0">
              <a:solidFill>
                <a:sysClr val="windowText" lastClr="000000"/>
              </a:solidFill>
            </a:rPr>
            <a:t> / </a:t>
          </a:r>
          <a:r>
            <a:rPr lang="en-GB" sz="1800" kern="1200" dirty="0" err="1">
              <a:solidFill>
                <a:sysClr val="windowText" lastClr="000000"/>
              </a:solidFill>
            </a:rPr>
            <a:t>cymuned</a:t>
          </a:r>
          <a:endParaRPr lang="en-GB" sz="1800" kern="1200" dirty="0">
            <a:solidFill>
              <a:sysClr val="windowText" lastClr="000000"/>
            </a:solidFill>
          </a:endParaRPr>
        </a:p>
      </dsp:txBody>
      <dsp:txXfrm>
        <a:off x="1798598" y="995439"/>
        <a:ext cx="1834774" cy="489273"/>
      </dsp:txXfrm>
    </dsp:sp>
    <dsp:sp modelId="{D9285B9B-E474-5B4A-9B8E-75DDF8821CF1}">
      <dsp:nvSpPr>
        <dsp:cNvPr id="0" name=""/>
        <dsp:cNvSpPr/>
      </dsp:nvSpPr>
      <dsp:spPr>
        <a:xfrm>
          <a:off x="964111" y="1501605"/>
          <a:ext cx="3503747" cy="3503747"/>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Ysgol</a:t>
          </a:r>
        </a:p>
      </dsp:txBody>
      <dsp:txXfrm>
        <a:off x="1809390" y="1743364"/>
        <a:ext cx="1813189" cy="483517"/>
      </dsp:txXfrm>
    </dsp:sp>
    <dsp:sp modelId="{45F95C32-2306-5E43-9458-F26DCF9F70C1}">
      <dsp:nvSpPr>
        <dsp:cNvPr id="0" name=""/>
        <dsp:cNvSpPr/>
      </dsp:nvSpPr>
      <dsp:spPr>
        <a:xfrm>
          <a:off x="1339513" y="2252408"/>
          <a:ext cx="2752944" cy="2752944"/>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ysClr val="windowText" lastClr="000000"/>
              </a:solidFill>
            </a:rPr>
            <a:t>Cymheiriaid</a:t>
          </a:r>
          <a:endParaRPr lang="en-GB" sz="1800" kern="1200" dirty="0">
            <a:solidFill>
              <a:sysClr val="windowText" lastClr="000000"/>
            </a:solidFill>
          </a:endParaRPr>
        </a:p>
      </dsp:txBody>
      <dsp:txXfrm>
        <a:off x="1972690" y="2500173"/>
        <a:ext cx="1486589" cy="495529"/>
      </dsp:txXfrm>
    </dsp:sp>
    <dsp:sp modelId="{4215E661-C6E5-2E48-A0DF-7450C56F913A}">
      <dsp:nvSpPr>
        <dsp:cNvPr id="0" name=""/>
        <dsp:cNvSpPr/>
      </dsp:nvSpPr>
      <dsp:spPr>
        <a:xfrm>
          <a:off x="1714914" y="3003211"/>
          <a:ext cx="2002141" cy="2002141"/>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ysClr val="windowText" lastClr="000000"/>
              </a:solidFill>
            </a:rPr>
            <a:t>Cartref</a:t>
          </a:r>
          <a:r>
            <a:rPr lang="en-GB" sz="1800" kern="1200" dirty="0">
              <a:solidFill>
                <a:sysClr val="windowText" lastClr="000000"/>
              </a:solidFill>
            </a:rPr>
            <a:t> /</a:t>
          </a:r>
          <a:r>
            <a:rPr lang="en-GB" sz="1800" kern="1200" dirty="0" err="1">
              <a:solidFill>
                <a:sysClr val="windowText" lastClr="000000"/>
              </a:solidFill>
            </a:rPr>
            <a:t>teulu</a:t>
          </a:r>
          <a:endParaRPr lang="en-GB" sz="1800" kern="1200" dirty="0">
            <a:solidFill>
              <a:sysClr val="windowText" lastClr="000000"/>
            </a:solidFill>
          </a:endParaRPr>
        </a:p>
      </dsp:txBody>
      <dsp:txXfrm>
        <a:off x="2065289" y="3253479"/>
        <a:ext cx="1301391" cy="500535"/>
      </dsp:txXfrm>
    </dsp:sp>
    <dsp:sp modelId="{82E1E3C4-6CAE-324C-8254-DCBB8DB205BF}">
      <dsp:nvSpPr>
        <dsp:cNvPr id="0" name=""/>
        <dsp:cNvSpPr/>
      </dsp:nvSpPr>
      <dsp:spPr>
        <a:xfrm>
          <a:off x="1893042" y="3754014"/>
          <a:ext cx="1645885" cy="1251338"/>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err="1">
              <a:solidFill>
                <a:sysClr val="windowText" lastClr="000000"/>
              </a:solidFill>
            </a:rPr>
            <a:t>Plentyn</a:t>
          </a:r>
          <a:r>
            <a:rPr lang="en-GB" sz="1700" kern="1200" dirty="0">
              <a:solidFill>
                <a:sysClr val="windowText" lastClr="000000"/>
              </a:solidFill>
            </a:rPr>
            <a:t>/ person </a:t>
          </a:r>
          <a:r>
            <a:rPr lang="en-GB" sz="1700" kern="1200" dirty="0" err="1">
              <a:solidFill>
                <a:sysClr val="windowText" lastClr="000000"/>
              </a:solidFill>
            </a:rPr>
            <a:t>ifanc</a:t>
          </a:r>
          <a:endParaRPr lang="en-GB" sz="1700" kern="1200" dirty="0">
            <a:solidFill>
              <a:sysClr val="windowText" lastClr="000000"/>
            </a:solidFill>
          </a:endParaRPr>
        </a:p>
      </dsp:txBody>
      <dsp:txXfrm>
        <a:off x="2134077" y="4066849"/>
        <a:ext cx="1163816" cy="62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2E128-CA82-4629-97E5-85E837B9A3B0}">
      <dsp:nvSpPr>
        <dsp:cNvPr id="0" name=""/>
        <dsp:cNvSpPr/>
      </dsp:nvSpPr>
      <dsp:spPr>
        <a:xfrm>
          <a:off x="206375" y="1465"/>
          <a:ext cx="2372533" cy="142352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Credu y gall cam-drin ddigwydd a pheidio byth ag anwybyddu eich greddf</a:t>
          </a:r>
          <a:endParaRPr lang="en-US" sz="1800" b="0" i="0" kern="1200" dirty="0">
            <a:latin typeface="Gibson" panose="02000000000000000000" pitchFamily="2" charset="77"/>
            <a:cs typeface="Arial" panose="020B0604020202020204" pitchFamily="34" charset="0"/>
          </a:endParaRPr>
        </a:p>
      </dsp:txBody>
      <dsp:txXfrm>
        <a:off x="206375" y="1465"/>
        <a:ext cx="2372533" cy="1423520"/>
      </dsp:txXfrm>
    </dsp:sp>
    <dsp:sp modelId="{D8F8CCE2-DDDD-49D3-9F78-8AB8A95A5B31}">
      <dsp:nvSpPr>
        <dsp:cNvPr id="0" name=""/>
        <dsp:cNvSpPr/>
      </dsp:nvSpPr>
      <dsp:spPr>
        <a:xfrm>
          <a:off x="2816162" y="1465"/>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Rhannu eich  pryderon â’ch rheolwr neu unigolyn priodol arall</a:t>
          </a:r>
        </a:p>
      </dsp:txBody>
      <dsp:txXfrm>
        <a:off x="2816162" y="1465"/>
        <a:ext cx="2372533" cy="1423520"/>
      </dsp:txXfrm>
    </dsp:sp>
    <dsp:sp modelId="{CF86609D-77B2-4D56-9935-DA178B8B71F5}">
      <dsp:nvSpPr>
        <dsp:cNvPr id="0" name=""/>
        <dsp:cNvSpPr/>
      </dsp:nvSpPr>
      <dsp:spPr>
        <a:xfrm>
          <a:off x="5425949" y="1465"/>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Peidiwch â chymryd y bai dros bobl eraill</a:t>
          </a:r>
        </a:p>
      </dsp:txBody>
      <dsp:txXfrm>
        <a:off x="5425949" y="1465"/>
        <a:ext cx="2372533" cy="1423520"/>
      </dsp:txXfrm>
    </dsp:sp>
    <dsp:sp modelId="{0A9534E3-6314-4D3B-88B9-B5ED337B40EE}">
      <dsp:nvSpPr>
        <dsp:cNvPr id="0" name=""/>
        <dsp:cNvSpPr/>
      </dsp:nvSpPr>
      <dsp:spPr>
        <a:xfrm>
          <a:off x="206375"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Gwnewch yn siŵr eich bod yn gyfarwydd â’r polisi a’r gweithdrefnau</a:t>
          </a:r>
          <a:endParaRPr lang="cy-GB" sz="1800" b="0" i="0" kern="1200" noProof="0" dirty="0">
            <a:solidFill>
              <a:schemeClr val="bg1"/>
            </a:solidFill>
            <a:latin typeface="Gibson" panose="02000000000000000000" pitchFamily="2" charset="77"/>
            <a:cs typeface="Arial" panose="020B0604020202020204" pitchFamily="34" charset="0"/>
          </a:endParaRPr>
        </a:p>
      </dsp:txBody>
      <dsp:txXfrm>
        <a:off x="206375" y="1662239"/>
        <a:ext cx="2372533" cy="1423520"/>
      </dsp:txXfrm>
    </dsp:sp>
    <dsp:sp modelId="{33B300EC-9AB9-4856-81BD-48F388C18196}">
      <dsp:nvSpPr>
        <dsp:cNvPr id="0" name=""/>
        <dsp:cNvSpPr/>
      </dsp:nvSpPr>
      <dsp:spPr>
        <a:xfrm>
          <a:off x="2816162"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Byddwch yn ymwybodol o derfynau eich cyfrifoldeb</a:t>
          </a:r>
        </a:p>
      </dsp:txBody>
      <dsp:txXfrm>
        <a:off x="2816162" y="1662239"/>
        <a:ext cx="2372533" cy="1423520"/>
      </dsp:txXfrm>
    </dsp:sp>
    <dsp:sp modelId="{ACA38C4E-8A4C-4EE0-954A-212D992D05FF}">
      <dsp:nvSpPr>
        <dsp:cNvPr id="0" name=""/>
        <dsp:cNvSpPr/>
      </dsp:nvSpPr>
      <dsp:spPr>
        <a:xfrm>
          <a:off x="5425949"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Adroddwch a chofnodwch eich amheuon cyn gynted â phosibl</a:t>
          </a:r>
        </a:p>
      </dsp:txBody>
      <dsp:txXfrm>
        <a:off x="5425949" y="1662239"/>
        <a:ext cx="2372533" cy="1423520"/>
      </dsp:txXfrm>
    </dsp:sp>
    <dsp:sp modelId="{686ED7C3-9484-4737-82D9-313535FAC048}">
      <dsp:nvSpPr>
        <dsp:cNvPr id="0" name=""/>
        <dsp:cNvSpPr/>
      </dsp:nvSpPr>
      <dsp:spPr>
        <a:xfrm>
          <a:off x="206375"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Peidiwch â mynd i’r afael â chyflawnwr honedig eich hun</a:t>
          </a:r>
        </a:p>
      </dsp:txBody>
      <dsp:txXfrm>
        <a:off x="206375" y="3323012"/>
        <a:ext cx="2372533" cy="1423520"/>
      </dsp:txXfrm>
    </dsp:sp>
    <dsp:sp modelId="{2AE8415D-1029-4EB8-8ECB-9F626930458E}">
      <dsp:nvSpPr>
        <dsp:cNvPr id="0" name=""/>
        <dsp:cNvSpPr/>
      </dsp:nvSpPr>
      <dsp:spPr>
        <a:xfrm>
          <a:off x="2816162"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solidFill>
                <a:schemeClr val="bg1"/>
              </a:solidFill>
              <a:latin typeface="Gibson" panose="02000000000000000000" pitchFamily="2" charset="77"/>
              <a:cs typeface="Arial" panose="020B0604020202020204" pitchFamily="34" charset="0"/>
            </a:rPr>
            <a:t>Os yn bosibl, gadewch i’r unigolyn rydych yn bryderus yn ei gylch wybod beth yw’r broses a’r camau nesaf</a:t>
          </a:r>
        </a:p>
      </dsp:txBody>
      <dsp:txXfrm>
        <a:off x="2816162" y="3323012"/>
        <a:ext cx="2372533" cy="1423520"/>
      </dsp:txXfrm>
    </dsp:sp>
    <dsp:sp modelId="{59CE8950-1EBD-44E3-B842-7B508762312B}">
      <dsp:nvSpPr>
        <dsp:cNvPr id="0" name=""/>
        <dsp:cNvSpPr/>
      </dsp:nvSpPr>
      <dsp:spPr>
        <a:xfrm>
          <a:off x="5425949"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Cadwch mewn cysylltiad</a:t>
          </a:r>
        </a:p>
      </dsp:txBody>
      <dsp:txXfrm>
        <a:off x="5425949" y="3323012"/>
        <a:ext cx="2372533" cy="142352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latin typeface="Gibson" panose="02000000000000000000" pitchFamily="2" charset="77"/>
            </a:endParaRPr>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89881DFF-24F5-4C36-8942-A74213496F54}" type="datetimeFigureOut">
              <a:rPr lang="en-GB" smtClean="0">
                <a:latin typeface="Gibson" panose="02000000000000000000" pitchFamily="2" charset="77"/>
              </a:rPr>
              <a:t>29/01/2025</a:t>
            </a:fld>
            <a:endParaRPr lang="en-GB">
              <a:latin typeface="Gibson" panose="02000000000000000000" pitchFamily="2" charset="77"/>
            </a:endParaRPr>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latin typeface="Gibson" panose="02000000000000000000" pitchFamily="2" charset="77"/>
            </a:endParaRPr>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9B2ADEE5-FC9C-4AE7-BB78-62A2A67AB859}" type="slidenum">
              <a:rPr lang="en-GB" smtClean="0">
                <a:latin typeface="Gibson" panose="02000000000000000000" pitchFamily="2" charset="77"/>
              </a:rPr>
              <a:t>‹#›</a:t>
            </a:fld>
            <a:endParaRPr lang="en-GB">
              <a:latin typeface="Gibson" panose="02000000000000000000" pitchFamily="2" charset="77"/>
            </a:endParaRPr>
          </a:p>
        </p:txBody>
      </p:sp>
    </p:spTree>
    <p:extLst>
      <p:ext uri="{BB962C8B-B14F-4D97-AF65-F5344CB8AC3E}">
        <p14:creationId xmlns:p14="http://schemas.microsoft.com/office/powerpoint/2010/main" val="1173219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b="0" i="0">
                <a:latin typeface="Gibson" panose="02000000000000000000" pitchFamily="2" charset="77"/>
              </a:defRPr>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b="0" i="0">
                <a:latin typeface="Gibson" panose="02000000000000000000" pitchFamily="2" charset="77"/>
              </a:defRPr>
            </a:lvl1pPr>
          </a:lstStyle>
          <a:p>
            <a:fld id="{419D0C39-67EE-43B4-9DDD-80D46B7FDC68}" type="datetimeFigureOut">
              <a:rPr lang="en-GB" smtClean="0"/>
              <a:pPr/>
              <a:t>29/01/2025</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b="0" i="0">
                <a:latin typeface="Gibson" panose="02000000000000000000" pitchFamily="2" charset="77"/>
              </a:defRPr>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b="0" i="0">
                <a:latin typeface="Gibson" panose="02000000000000000000" pitchFamily="2" charset="77"/>
              </a:defRPr>
            </a:lvl1pPr>
          </a:lstStyle>
          <a:p>
            <a:fld id="{7E7BAE3E-8AB1-45C4-927C-03CAD95C5513}" type="slidenum">
              <a:rPr lang="en-GB" smtClean="0"/>
              <a:pPr/>
              <a:t>‹#›</a:t>
            </a:fld>
            <a:endParaRPr lang="en-GB"/>
          </a:p>
        </p:txBody>
      </p:sp>
    </p:spTree>
    <p:extLst>
      <p:ext uri="{BB962C8B-B14F-4D97-AF65-F5344CB8AC3E}">
        <p14:creationId xmlns:p14="http://schemas.microsoft.com/office/powerpoint/2010/main" val="210943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ibson" panose="02000000000000000000" pitchFamily="2" charset="77"/>
        <a:ea typeface="+mn-ea"/>
        <a:cs typeface="+mn-cs"/>
      </a:defRPr>
    </a:lvl1pPr>
    <a:lvl2pPr marL="457200" algn="l" defTabSz="914400" rtl="0" eaLnBrk="1" latinLnBrk="0" hangingPunct="1">
      <a:defRPr sz="1200" b="0" i="0" kern="1200">
        <a:solidFill>
          <a:schemeClr val="tx1"/>
        </a:solidFill>
        <a:latin typeface="Gibson" panose="02000000000000000000" pitchFamily="2" charset="77"/>
        <a:ea typeface="+mn-ea"/>
        <a:cs typeface="+mn-cs"/>
      </a:defRPr>
    </a:lvl2pPr>
    <a:lvl3pPr marL="914400" algn="l" defTabSz="914400" rtl="0" eaLnBrk="1" latinLnBrk="0" hangingPunct="1">
      <a:defRPr sz="1200" b="0" i="0" kern="1200">
        <a:solidFill>
          <a:schemeClr val="tx1"/>
        </a:solidFill>
        <a:latin typeface="Gibson" panose="02000000000000000000" pitchFamily="2" charset="77"/>
        <a:ea typeface="+mn-ea"/>
        <a:cs typeface="+mn-cs"/>
      </a:defRPr>
    </a:lvl3pPr>
    <a:lvl4pPr marL="1371600" algn="l" defTabSz="914400" rtl="0" eaLnBrk="1" latinLnBrk="0" hangingPunct="1">
      <a:defRPr sz="1200" b="0" i="0" kern="1200">
        <a:solidFill>
          <a:schemeClr val="tx1"/>
        </a:solidFill>
        <a:latin typeface="Gibson" panose="02000000000000000000" pitchFamily="2" charset="77"/>
        <a:ea typeface="+mn-ea"/>
        <a:cs typeface="+mn-cs"/>
      </a:defRPr>
    </a:lvl4pPr>
    <a:lvl5pPr marL="1828800" algn="l" defTabSz="914400" rtl="0" eaLnBrk="1" latinLnBrk="0" hangingPunct="1">
      <a:defRPr sz="1200" b="0" i="0" kern="1200">
        <a:solidFill>
          <a:schemeClr val="tx1"/>
        </a:solidFill>
        <a:latin typeface="Gibson"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3.w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4.wmf"/></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ofalcymdeithasol.cymru/adnoddau-canllawiau/hyb-gwybodaeth-a-dysgu/deddf-sswb/trowsolw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hyperlink" Target="https://gofalcymdeithasol.cymru/adnoddau-canllawiau/hyb-gwybodaeth-a-dysgu/deddf-sswb/arweiniad-statudol?_gl=1*z2yxow*_ga*MTg3NzM3NjkzOC4xNzI1MjkzNzUx*_ga_NZV6WMW0HJ*MTcyNjIwODQ4NS4yLjEuMTcyNjIwODUwNC4wLjAuM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lyw.cymru/canllawiau-diogel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ofalcymdeithasol.cymru/cms_assets/file-uploads/SCW-DutyofCandour-WELSH-V01.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6.wmf"/></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ofalcymdeithasol.cymru/delio-a-phryderon/codau-ymarfer-a-chanllawiau"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llyw.cymru/canllawiau-diogelu"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image" Target="../media/image7.wmf"/></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learning.nhs.wales/course/view.php?id=1152&amp;lang=cy"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llyw.cymru/pecyn-eddysgu-llywodraeth-cymru-ar-drais-yn-erbyn-menywod-cam-drin-domestig-thrais-rhywiol?_gl=1*1e6zpdv*_ga*MzM3ODE5ODcxLjE3MDMwNTczMDg.*_ga_L1471V4N02*MTcyNjIwODU3My4xMDguMS4xNzI2MjA4NjU5LjAuMC4w"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researchinpractice.org.uk/media/bddo334f/67346_dhsc_trans-safe-report_bridging-the-gap_web.pdf"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image" Target="../media/image15.wmf"/></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legislation.gov.uk/cy/ukpga/2005/9/contents"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s://www.gov.uk/government/publications/mental-capacity-act-code-of-practice.c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image" Target="../media/image21.wmf"/></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cialcare.wales/resources-guidance/safeguarding-list/national-safeguarding-training-learning-and-development-framewor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image" Target="../media/image24.wmf"/></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image" Target="../media/image25.w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60400"/>
            <a:ext cx="6140450" cy="3454400"/>
          </a:xfrm>
        </p:spPr>
      </p:sp>
      <p:sp>
        <p:nvSpPr>
          <p:cNvPr id="3" name="Notes Placeholder 2"/>
          <p:cNvSpPr>
            <a:spLocks noGrp="1"/>
          </p:cNvSpPr>
          <p:nvPr>
            <p:ph type="body" idx="1"/>
          </p:nvPr>
        </p:nvSpPr>
        <p:spPr>
          <a:xfrm>
            <a:off x="386557" y="4287232"/>
            <a:ext cx="6140450" cy="5506588"/>
          </a:xfrm>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Croeso a chyflwyniad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Mae’r hyfforddwr yn cyflwyno’i hun.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Grŵp B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Grŵp B yn cynnwys yr holl ymarferwyr sy’n cael cyswllt rheolaidd ag oedolion, plant ac aelodau o’r cyhoedd yn eu rolau. Mae hyn yn cynnwys ymarferwyr sydd wedi cofrestru neu heb gofrestru, a gwirfoddolwyr.</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gennych chi ychydig mwy o wybodaeth o ran beth i gadw llygad amdano ac rydych chi’n meithrin perthnasoedd. Rydych chi’n cael ychydig mwy o fewnwelediad i fywydau pobl, ond os ydych chi’n pryderu neu’n poeni, rydych chi’n adrodd amdano. Gallech gael trafodaeth gyda’ch rheolwr llinell neu berson diogelu dynodedig neu adrodd yn uniongyrchol i’r gwasanaethau cymdeithasol.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t>
            </a:r>
            <a:r>
              <a:rPr lang="cy-GB" sz="1800" b="1" dirty="0">
                <a:effectLst/>
                <a:latin typeface="Arial" panose="020B0604020202020204" pitchFamily="34" charset="0"/>
                <a:ea typeface="Aptos" panose="020B0004020202020204" pitchFamily="34" charset="0"/>
                <a:cs typeface="Arial" panose="020B0604020202020204" pitchFamily="34" charset="0"/>
              </a:rPr>
              <a:t>pobl yng Ngrŵp B </a:t>
            </a:r>
            <a:r>
              <a:rPr lang="cy-GB" sz="1800" dirty="0">
                <a:effectLst/>
                <a:latin typeface="Arial" panose="020B0604020202020204" pitchFamily="34" charset="0"/>
                <a:ea typeface="Aptos" panose="020B0004020202020204" pitchFamily="34" charset="0"/>
                <a:cs typeface="Arial" panose="020B0604020202020204" pitchFamily="34" charset="0"/>
              </a:rPr>
              <a:t>yn gwybod beth i chwilio amdano a bod ganddynt wybodaeth glir am y broses adrodd a’u cyfrifoldebau eu hunain.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Enghreifftiau o bobl yng Ngrŵp B:</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gweithwyr cartref gofal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gweithwyr meithrinfa, nanis a chynorthwywyr gwarchodwyr plant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gweithwyr gofal cartref</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staff neu wirfoddolwyr mewn rolau sydd â chysylltiad uniongyrchol â phlant ac oedolion y gwyddys eu bod ‘mewn perygl’, neu sy’n debygol o fod ‘mewn perygl’.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atgoffa’r cyfranogwyr y dylent fod wedi cwblhau hyfforddiant diogelu Grŵp A cyn dilyn cwrs Grŵp B</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rPr>
              <a:t>bod yn gyfarwydd â pholisïau diogelu eu sefydliad eu hunain cyn cynnal yr hyfforddiant.</a:t>
            </a:r>
            <a:endParaRPr lang="en-GB" sz="2000" dirty="0"/>
          </a:p>
        </p:txBody>
      </p:sp>
      <p:sp>
        <p:nvSpPr>
          <p:cNvPr id="4" name="Slide Number Placeholder 3"/>
          <p:cNvSpPr>
            <a:spLocks noGrp="1"/>
          </p:cNvSpPr>
          <p:nvPr>
            <p:ph type="sldNum" sz="quarter" idx="10"/>
          </p:nvPr>
        </p:nvSpPr>
        <p:spPr/>
        <p:txBody>
          <a:bodyPr/>
          <a:lstStyle/>
          <a:p>
            <a:fld id="{7E7BAE3E-8AB1-45C4-927C-03CAD95C5513}" type="slidenum">
              <a:rPr lang="en-GB" smtClean="0"/>
              <a:t>1</a:t>
            </a:fld>
            <a:endParaRPr lang="en-GB" dirty="0"/>
          </a:p>
        </p:txBody>
      </p:sp>
    </p:spTree>
    <p:extLst>
      <p:ext uri="{BB962C8B-B14F-4D97-AF65-F5344CB8AC3E}">
        <p14:creationId xmlns:p14="http://schemas.microsoft.com/office/powerpoint/2010/main" val="326290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8"/>
            <a:ext cx="6368255" cy="4550138"/>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awgrymu bod pawb yn lawrlwytho’r ap. Gall y grŵp ei ddefnyddio fel cyfeiriad drwy gydol y cwrs a thu hwnt i wirio gweithdrefnau a diffiniadau.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Lansiwyd </a:t>
            </a:r>
            <a:r>
              <a:rPr lang="cy-GB" sz="1800" b="1">
                <a:effectLst/>
                <a:latin typeface="Arial" panose="020B0604020202020204" pitchFamily="34" charset="0"/>
                <a:ea typeface="Aptos" panose="020B0004020202020204" pitchFamily="34" charset="0"/>
                <a:cs typeface="Arial" panose="020B0604020202020204" pitchFamily="34" charset="0"/>
              </a:rPr>
              <a:t>Gweithdrefnau Diogelu Cymru</a:t>
            </a:r>
            <a:r>
              <a:rPr lang="cy-GB" sz="1800">
                <a:effectLst/>
                <a:latin typeface="Arial" panose="020B0604020202020204" pitchFamily="34" charset="0"/>
                <a:ea typeface="Aptos" panose="020B0004020202020204" pitchFamily="34" charset="0"/>
                <a:cs typeface="Arial" panose="020B0604020202020204" pitchFamily="34" charset="0"/>
              </a:rPr>
              <a:t> yn 2019. Maent wedi disodli’r Polisi a’r Gweithdrefnau Interim ar gyfer Amddiffyn Oedolion Agored i Niwed.</a:t>
            </a:r>
            <a:r>
              <a:rPr lang="cy-GB" sz="1800" b="1">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rial" panose="020B0604020202020204" pitchFamily="34" charset="0"/>
                <a:ea typeface="Aptos" panose="020B0004020202020204" pitchFamily="34" charset="0"/>
                <a:cs typeface="Arial" panose="020B0604020202020204" pitchFamily="34" charset="0"/>
              </a:rPr>
              <a:t>Gallwch gael gafael arnynt: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ar-lein </a:t>
            </a:r>
            <a:r>
              <a:rPr lang="cy-GB" sz="1800" u="sng">
                <a:effectLst/>
                <a:latin typeface="Arial" panose="020B0604020202020204" pitchFamily="34" charset="0"/>
                <a:ea typeface="Aptos" panose="020B0004020202020204" pitchFamily="34" charset="0"/>
                <a:cs typeface="Arial" panose="020B0604020202020204" pitchFamily="34" charset="0"/>
              </a:rPr>
              <a:t>www.safeguarding.wales</a:t>
            </a:r>
            <a:r>
              <a:rPr lang="cy-GB" sz="1800">
                <a:effectLst/>
                <a:latin typeface="Arial" panose="020B0604020202020204" pitchFamily="34" charset="0"/>
                <a:ea typeface="Aptos" panose="020B0004020202020204" pitchFamily="34" charset="0"/>
                <a:cs typeface="Arial" panose="020B0604020202020204" pitchFamily="34" charset="0"/>
              </a:rPr>
              <a:t> neu </a:t>
            </a:r>
            <a:r>
              <a:rPr lang="cy-GB" sz="1800" u="sng">
                <a:effectLst/>
                <a:latin typeface="Arial" panose="020B0604020202020204" pitchFamily="34" charset="0"/>
                <a:ea typeface="Aptos" panose="020B0004020202020204" pitchFamily="34" charset="0"/>
                <a:cs typeface="Arial" panose="020B0604020202020204" pitchFamily="34" charset="0"/>
              </a:rPr>
              <a:t>www.diogelu.cymru.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fel ap dwyieithog am ddim sydd ar gael ar gyfer Android ac iOS. (Chwiliwch am ‘Gweithdrefnau Diogelu Cymru’).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10</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635139427"/>
              </p:ext>
            </p:extLst>
          </p:nvPr>
        </p:nvGraphicFramePr>
        <p:xfrm>
          <a:off x="3080071" y="9014811"/>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5" name="Object 4"/>
                      <p:cNvPicPr/>
                      <p:nvPr/>
                    </p:nvPicPr>
                    <p:blipFill>
                      <a:blip r:embed="rId4"/>
                      <a:stretch>
                        <a:fillRect/>
                      </a:stretch>
                    </p:blipFill>
                    <p:spPr>
                      <a:xfrm>
                        <a:off x="3080071" y="9014811"/>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59225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482600" y="4925407"/>
            <a:ext cx="628014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yn rhaid i bob ymarferydd, fel rhan o’u rôl, rannu unrhyw bryderon sydd ganddynt am ddiogelwch a llesiant dinasyddion, gan gynnwys 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y bydd y cwrs yn mynd i fanylder ynghylch beth mae diogelu yn ei olygu.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Rhaid i bob ymarferydd a sefydliad: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gyfrannu at ddiogelu a hyrwyddo lles yr unigolyn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rhannu gwybodaeth gan ddefnyddio canllawiau diogelu data</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gweithio gydag ymarferwyr yn eu tîm ac asiantaethau eraill i ddeall yr unigolyn, ei amgylchiadau a'i anghenion yn well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datblygu perthynas waith gynhyrchiol gyda’r unigolyn sydd mewn perygl, ei deulu a’i ofalwyr i ganfod beth sy’n bwysig iddo a gwneud yn siŵr ei fod yn teimlo ei fod yn cael ei barchu a’i hysbysu.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50000"/>
              </a:lnSpc>
              <a:spcBef>
                <a:spcPct val="0"/>
              </a:spcBef>
              <a:buFont typeface="Wingdings" panose="05000000000000000000" pitchFamily="2" charset="2"/>
              <a:buNone/>
            </a:pPr>
            <a:endParaRPr lang="en-GB" altLang="en-US" sz="1300" dirty="0"/>
          </a:p>
        </p:txBody>
      </p:sp>
    </p:spTree>
    <p:extLst>
      <p:ext uri="{BB962C8B-B14F-4D97-AF65-F5344CB8AC3E}">
        <p14:creationId xmlns:p14="http://schemas.microsoft.com/office/powerpoint/2010/main" val="176538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087438"/>
            <a:ext cx="6140450" cy="3454400"/>
          </a:xfrm>
        </p:spPr>
      </p:sp>
      <p:sp>
        <p:nvSpPr>
          <p:cNvPr id="3" name="Notes Placeholder 2"/>
          <p:cNvSpPr>
            <a:spLocks noGrp="1"/>
          </p:cNvSpPr>
          <p:nvPr>
            <p:ph type="body" idx="1"/>
          </p:nvPr>
        </p:nvSpPr>
        <p:spPr>
          <a:xfrm>
            <a:off x="481013" y="4934932"/>
            <a:ext cx="5911056"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dibynnu ar amser, gellir gwneud yr ymarfer hwn fel ‘ymarfer llafar’, neu gall grwpiau neu fyrddau llai ddefnyddio siart troi a marcwyr i lunio eu rhestrau eu hunain a rhoi adborth i weddill y grŵp.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yw hon yn rhestr gyflawn.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u="sng">
                <a:effectLst/>
                <a:latin typeface="Arial" panose="020B0604020202020204" pitchFamily="34" charset="0"/>
                <a:ea typeface="Aptos" panose="020B0004020202020204" pitchFamily="34" charset="0"/>
                <a:cs typeface="Arial" panose="020B0604020202020204" pitchFamily="34" charset="0"/>
              </a:rPr>
              <a:t>Diogelu: beth yw fy rôl?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diogelu yn fusnes i bawb.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gan yr holl staff ddyletswydd foesegol a phroffesiynol i adrodd os ydynt yn: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gweld unrhyw gam-drin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cael gwybodaeth am gam-drin, amheuaeth o gam-drin neu bryderon am ofal neu driniaeth oedolyn mewn perygl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os oes pryderon neu amheuon ynghylch cam-drin posibl neu ofal amhriodol.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dynnu sylw at y ffaith bod gan asiantaethau statudol allweddol, o dan adrannau 126 a 130 y Ddeddf Gwasanaethau Cymdeithasol a Llesiant, ddyletswydd i drosglwyddo pryderon am oedolion neu blant a allai fod mewn perygl o gael eu cam-drin. Mae hyn yn cynnwys awdurdodau lleol, y GIG, yr heddlu, y gwasanaeth prawf a gwasanaethau troseddau ieuenctid. Ceir cyfrifoldebau penodol hefyd mewn perthynas ag amddiffyn plant dan Ddeddf Plant 1989, 2004.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nad oes angen i staff wybod manylion y ddeddfwriaeth yn yr hyfforddiant hwn, ond mae’n bwysig eu bod </a:t>
            </a:r>
            <a:r>
              <a:rPr lang="cy-GB" sz="1800" b="1">
                <a:effectLst/>
                <a:latin typeface="Arial" panose="020B0604020202020204" pitchFamily="34" charset="0"/>
                <a:ea typeface="Aptos" panose="020B0004020202020204" pitchFamily="34" charset="0"/>
                <a:cs typeface="Arial" panose="020B0604020202020204" pitchFamily="34" charset="0"/>
              </a:rPr>
              <a:t>yn siarad â’u rheolwr neu’r Person Diogelu Dynodedig</a:t>
            </a:r>
            <a:r>
              <a:rPr lang="cy-GB" sz="1800">
                <a:effectLst/>
                <a:latin typeface="Arial" panose="020B0604020202020204" pitchFamily="34" charset="0"/>
                <a:ea typeface="Aptos" panose="020B0004020202020204" pitchFamily="34" charset="0"/>
                <a:cs typeface="Arial" panose="020B0604020202020204" pitchFamily="34" charset="0"/>
              </a:rPr>
              <a:t> os oes ganddynt unrhyw bryderon.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12</a:t>
            </a:fld>
            <a:endParaRPr lang="en-GB" dirty="0"/>
          </a:p>
        </p:txBody>
      </p:sp>
    </p:spTree>
    <p:extLst>
      <p:ext uri="{BB962C8B-B14F-4D97-AF65-F5344CB8AC3E}">
        <p14:creationId xmlns:p14="http://schemas.microsoft.com/office/powerpoint/2010/main" val="58812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808038"/>
            <a:ext cx="6140450" cy="3454400"/>
          </a:xfrm>
        </p:spPr>
      </p:sp>
      <p:sp>
        <p:nvSpPr>
          <p:cNvPr id="3" name="Notes Placeholder 2"/>
          <p:cNvSpPr>
            <a:spLocks noGrp="1"/>
          </p:cNvSpPr>
          <p:nvPr>
            <p:ph type="body" idx="1"/>
          </p:nvPr>
        </p:nvSpPr>
        <p:spPr>
          <a:xfrm>
            <a:off x="481013" y="4668232"/>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Gellir gwneud yr ymarfer hwn naill ai: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grŵp cyfan: gall hyfforddwyr ofyn i’r grŵp enwi rhai o’r rhwystrau allweddol, ac maen nhw’n adrodd yn ôl i’r grŵp cyfan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mewn dau grŵp: gall yr hyfforddwr ofyn i hanner yr ystafell ystyried y cwestiwn cyntaf, a hanner yr ystafell i ystyried yr ail. Rhaid i gyfranogwyr fod yn barod i roi adborth i’r grŵp ehangach.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taflen i fynd gyda’r sleid hon o’r enw ‘rhwystrau i rhannu honiadau ac amheuon’. Mae’r taflen ar gael i lawrlwytho o dudalen we’r pecyn ar wefan Gofal Cymdeithasol Cymru, o dan ‘</a:t>
            </a:r>
            <a:r>
              <a:rPr lang="cy-GB" sz="1800" b="1">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13</a:t>
            </a:fld>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1557597027"/>
              </p:ext>
            </p:extLst>
          </p:nvPr>
        </p:nvGraphicFramePr>
        <p:xfrm>
          <a:off x="3076784" y="7054563"/>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8" name="Object 7"/>
                      <p:cNvPicPr/>
                      <p:nvPr/>
                    </p:nvPicPr>
                    <p:blipFill>
                      <a:blip r:embed="rId4"/>
                      <a:stretch>
                        <a:fillRect/>
                      </a:stretch>
                    </p:blipFill>
                    <p:spPr>
                      <a:xfrm>
                        <a:off x="3076784" y="7054563"/>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246265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647700" y="428625"/>
            <a:ext cx="5807075" cy="3267075"/>
          </a:xfrm>
          <a:ln/>
        </p:spPr>
      </p:sp>
      <p:sp>
        <p:nvSpPr>
          <p:cNvPr id="22531" name="Notes Placeholder 2"/>
          <p:cNvSpPr>
            <a:spLocks noGrp="1"/>
          </p:cNvSpPr>
          <p:nvPr>
            <p:ph type="body" idx="1"/>
          </p:nvPr>
        </p:nvSpPr>
        <p:spPr>
          <a:xfrm>
            <a:off x="501965" y="3534468"/>
            <a:ext cx="632745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wneud y grŵp yn ymwybodol o’u cyfrifoldebau statudol allweddol. Dyma’r hyn y mae’n RHAID i ni ei wneud o dan y gyfraith.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ydym yn disgwyl i’r grŵp gofio holl egwyddorion allweddol y ddeddfwriaeth ar y sleid hon. Ond bydd angen i’r hyfforddwr fod yn gyfarwydd â’r holl ddeddfwriaeth a sut mae’n berthnasol i ddiogelu er mwyn iddo allu cysylltu’r gyfraith â’r hyfforddiant a’r senarios a nodir yn ddiweddarach yn y cwrs. Bydd y wybodaeth gefndir ychwanegol hon hefyd yn helpu’r hyfforddwr i ateb cwestiynau’r grŵp yn gywir.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llawer o gyfreithiau gwahanol yn sail i ddiogelu. Nid oes angen i’r bobl sy’n mynychu’r cwrs boeni am yr holl gyfreithiau hyn, na’u cofio. Mae angen i’r hyfforddwr egluro wrth aelodau’r grŵp mai’r cyfan sydd angen iddynt ei wybod yw bod y cyfreithiau hyn yn bodoli a thynnu sylw at y dyletswyddau allweddol sydd ar awdurdodau lleol.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Gweithgaredd dewisol: paru parau — cyfateb pob darn o ddeddfwriaeth â’i ddisgrifiad</a:t>
            </a:r>
            <a:r>
              <a:rPr lang="cy-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Trais yn erbyn menywod yw’r ymadrodd swyddogol a ddefnyddir gan Lywodraeth Cymru i ddisgrifio cam-drin sy’n digwydd i fenywod yn unig oherwydd eu bod yn fenywod, er enghraifft: anffurfio organau cenhedlu benywod (FGM). Mae’r teitl yn adlewyrchu ystadegau byd-eang a chenedlaethol bod pob math o gam-drin (y Cenhedloedd Unedig) yn effeithio’n anghymesur ar fenywod. Cafodd FGM ei wneud yn anghyfreithlon yn y DU dros 30 mlynedd yn ôl.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Gallwch gael rhagor o wybodaeth am gyfrifoldebau statudol awdurdodau lleol o dan ran 7 Deddf Gwasanaethau Cymdeithasol a Llesiant 2014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ar ein gwefan</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ptos" panose="020B0004020202020204" pitchFamily="34" charset="0"/>
                <a:ea typeface="Aptos" panose="020B0004020202020204" pitchFamily="34" charset="0"/>
                <a:cs typeface="Arial" panose="020B0604020202020204" pitchFamily="34" charset="0"/>
              </a:rPr>
              <a:t>Gallwch hefyd ddod o hyd i wybodaeth am ganllawiau statudol o dan y Ddeddf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ar ein gwefan</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905179970"/>
              </p:ext>
            </p:extLst>
          </p:nvPr>
        </p:nvGraphicFramePr>
        <p:xfrm>
          <a:off x="3077633" y="6892322"/>
          <a:ext cx="947208" cy="963049"/>
        </p:xfrm>
        <a:graphic>
          <a:graphicData uri="http://schemas.openxmlformats.org/presentationml/2006/ole">
            <mc:AlternateContent xmlns:mc="http://schemas.openxmlformats.org/markup-compatibility/2006">
              <mc:Choice xmlns:v="urn:schemas-microsoft-com:vml" Requires="v">
                <p:oleObj name="Document" showAsIcon="1" r:id="rId5" imgW="914400" imgH="861120" progId="Word.Document.12">
                  <p:embed/>
                </p:oleObj>
              </mc:Choice>
              <mc:Fallback>
                <p:oleObj name="Document" showAsIcon="1" r:id="rId5" imgW="914400" imgH="861120" progId="Word.Document.12">
                  <p:embed/>
                  <p:pic>
                    <p:nvPicPr>
                      <p:cNvPr id="2" name="Object 1"/>
                      <p:cNvPicPr/>
                      <p:nvPr/>
                    </p:nvPicPr>
                    <p:blipFill>
                      <a:blip r:embed="rId6"/>
                      <a:stretch>
                        <a:fillRect/>
                      </a:stretch>
                    </p:blipFill>
                    <p:spPr>
                      <a:xfrm>
                        <a:off x="3077633" y="6892322"/>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126512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2669484" y="9490045"/>
            <a:ext cx="3078427" cy="513507"/>
          </a:xfrm>
          <a:noFill/>
        </p:spPr>
        <p:txBody>
          <a:bodyPr/>
          <a:lstStyle>
            <a:lvl1pPr defTabSz="982153">
              <a:spcBef>
                <a:spcPct val="30000"/>
              </a:spcBef>
              <a:defRPr sz="1300">
                <a:solidFill>
                  <a:schemeClr val="tx1"/>
                </a:solidFill>
                <a:latin typeface="Arial" panose="020B0604020202020204" pitchFamily="34" charset="0"/>
              </a:defRPr>
            </a:lvl1pPr>
            <a:lvl2pPr marL="804986" indent="-309610" defTabSz="982153">
              <a:spcBef>
                <a:spcPct val="30000"/>
              </a:spcBef>
              <a:defRPr sz="1300">
                <a:solidFill>
                  <a:schemeClr val="tx1"/>
                </a:solidFill>
                <a:latin typeface="Arial" panose="020B0604020202020204" pitchFamily="34" charset="0"/>
              </a:defRPr>
            </a:lvl2pPr>
            <a:lvl3pPr marL="1238441" indent="-247688" defTabSz="982153">
              <a:spcBef>
                <a:spcPct val="30000"/>
              </a:spcBef>
              <a:defRPr sz="1300">
                <a:solidFill>
                  <a:schemeClr val="tx1"/>
                </a:solidFill>
                <a:latin typeface="Arial" panose="020B0604020202020204" pitchFamily="34" charset="0"/>
              </a:defRPr>
            </a:lvl3pPr>
            <a:lvl4pPr marL="1733817" indent="-247688" defTabSz="982153">
              <a:spcBef>
                <a:spcPct val="30000"/>
              </a:spcBef>
              <a:defRPr sz="1300">
                <a:solidFill>
                  <a:schemeClr val="tx1"/>
                </a:solidFill>
                <a:latin typeface="Arial" panose="020B0604020202020204" pitchFamily="34" charset="0"/>
              </a:defRPr>
            </a:lvl4pPr>
            <a:lvl5pPr marL="2229193" indent="-247688" defTabSz="982153">
              <a:spcBef>
                <a:spcPct val="30000"/>
              </a:spcBef>
              <a:defRPr sz="1300">
                <a:solidFill>
                  <a:schemeClr val="tx1"/>
                </a:solidFill>
                <a:latin typeface="Arial" panose="020B0604020202020204" pitchFamily="34" charset="0"/>
              </a:defRPr>
            </a:lvl5pPr>
            <a:lvl6pPr marL="2724569" indent="-247688" defTabSz="982153" eaLnBrk="0" fontAlgn="base" hangingPunct="0">
              <a:spcBef>
                <a:spcPct val="30000"/>
              </a:spcBef>
              <a:spcAft>
                <a:spcPct val="0"/>
              </a:spcAft>
              <a:defRPr sz="1300">
                <a:solidFill>
                  <a:schemeClr val="tx1"/>
                </a:solidFill>
                <a:latin typeface="Arial" panose="020B0604020202020204" pitchFamily="34" charset="0"/>
              </a:defRPr>
            </a:lvl6pPr>
            <a:lvl7pPr marL="3219945" indent="-247688" defTabSz="982153" eaLnBrk="0" fontAlgn="base" hangingPunct="0">
              <a:spcBef>
                <a:spcPct val="30000"/>
              </a:spcBef>
              <a:spcAft>
                <a:spcPct val="0"/>
              </a:spcAft>
              <a:defRPr sz="1300">
                <a:solidFill>
                  <a:schemeClr val="tx1"/>
                </a:solidFill>
                <a:latin typeface="Arial" panose="020B0604020202020204" pitchFamily="34" charset="0"/>
              </a:defRPr>
            </a:lvl7pPr>
            <a:lvl8pPr marL="3715322" indent="-247688" defTabSz="982153" eaLnBrk="0" fontAlgn="base" hangingPunct="0">
              <a:spcBef>
                <a:spcPct val="30000"/>
              </a:spcBef>
              <a:spcAft>
                <a:spcPct val="0"/>
              </a:spcAft>
              <a:defRPr sz="1300">
                <a:solidFill>
                  <a:schemeClr val="tx1"/>
                </a:solidFill>
                <a:latin typeface="Arial" panose="020B0604020202020204" pitchFamily="34" charset="0"/>
              </a:defRPr>
            </a:lvl8pPr>
            <a:lvl9pPr marL="4210698" indent="-247688" defTabSz="9821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E1C65702-4EEB-4B3D-9C98-886118CB4C5C}" type="slidenum">
              <a:rPr lang="en-GB" altLang="en-US" smtClean="0">
                <a:latin typeface="Gibson" panose="02000000000000000000" pitchFamily="2" charset="77"/>
              </a:rPr>
              <a:pPr>
                <a:spcBef>
                  <a:spcPct val="0"/>
                </a:spcBef>
              </a:pPr>
              <a:t>15</a:t>
            </a:fld>
            <a:endParaRPr lang="en-GB" altLang="en-US" dirty="0">
              <a:latin typeface="Gibson" panose="02000000000000000000" pitchFamily="2" charset="77"/>
            </a:endParaRPr>
          </a:p>
        </p:txBody>
      </p:sp>
      <p:sp>
        <p:nvSpPr>
          <p:cNvPr id="21507" name="Rectangle 2"/>
          <p:cNvSpPr>
            <a:spLocks noGrp="1" noRot="1" noChangeAspect="1" noChangeArrowheads="1" noTextEdit="1"/>
          </p:cNvSpPr>
          <p:nvPr>
            <p:ph type="sldImg"/>
          </p:nvPr>
        </p:nvSpPr>
        <p:spPr>
          <a:xfrm>
            <a:off x="785813" y="1323975"/>
            <a:ext cx="5530850" cy="3111500"/>
          </a:xfrm>
          <a:ln/>
        </p:spPr>
      </p:sp>
      <p:sp>
        <p:nvSpPr>
          <p:cNvPr id="21508" name="Rectangle 3"/>
          <p:cNvSpPr>
            <a:spLocks noGrp="1" noChangeArrowheads="1"/>
          </p:cNvSpPr>
          <p:nvPr>
            <p:ph type="body" idx="1"/>
          </p:nvPr>
        </p:nvSpPr>
        <p:spPr>
          <a:xfrm>
            <a:off x="709613" y="4880759"/>
            <a:ext cx="5683250" cy="4029879"/>
          </a:xfrm>
          <a:noFill/>
        </p:spPr>
        <p:txBody>
          <a:bodyPr/>
          <a:lstStyle/>
          <a:p>
            <a:pPr eaLnBrk="1" hangingPunct="1"/>
            <a:r>
              <a:rPr lang="cy-GB" sz="1800">
                <a:effectLst/>
                <a:latin typeface="Arial" panose="020B0604020202020204" pitchFamily="34" charset="0"/>
                <a:ea typeface="Aptos" panose="020B0004020202020204" pitchFamily="34" charset="0"/>
              </a:rPr>
              <a:t>Dylai’r hyfforddwr fynd drwy’r negeseuon allweddol ar y sleid hon. </a:t>
            </a:r>
            <a:endParaRPr lang="en-GB" altLang="en-US" dirty="0"/>
          </a:p>
        </p:txBody>
      </p:sp>
    </p:spTree>
    <p:extLst>
      <p:ext uri="{BB962C8B-B14F-4D97-AF65-F5344CB8AC3E}">
        <p14:creationId xmlns:p14="http://schemas.microsoft.com/office/powerpoint/2010/main" val="261924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774700"/>
            <a:ext cx="5486400" cy="3086100"/>
          </a:xfrm>
        </p:spPr>
      </p:sp>
      <p:sp>
        <p:nvSpPr>
          <p:cNvPr id="3" name="Notes Placeholder 2"/>
          <p:cNvSpPr>
            <a:spLocks noGrp="1"/>
          </p:cNvSpPr>
          <p:nvPr>
            <p:ph type="body" idx="1"/>
          </p:nvPr>
        </p:nvSpPr>
        <p:spPr>
          <a:xfrm>
            <a:off x="794756" y="4002048"/>
            <a:ext cx="5499682" cy="3997348"/>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fod yn ymwybodol bod SSWBA yn cyfeirio at “bartneriaid perthnasol” fel: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yr heddlu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awdurdodau lleol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gwasanaethau prawf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byrddau iechyd lleol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Ymddiriedolaethau’r GIG</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unrhyw bersonau eraill sy'n gorfod dilyn y rheoliadau.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Ond dywed Gweithdrefnau Diogelu Cymru fod gan bawb sy’n gweithio ym maes iechyd a gofal cymdeithasol, gan gynnwys gwirfoddolwyr, ddyletswydd i fynegi pryderon. Ni ellir gwarantu anhysbysrwydd.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ptos" panose="020B0004020202020204" pitchFamily="34" charset="0"/>
                <a:ea typeface="Aptos" panose="020B0004020202020204" pitchFamily="34" charset="0"/>
                <a:cs typeface="Arial" panose="020B0604020202020204" pitchFamily="34" charset="0"/>
              </a:rPr>
              <a:t>Mae rhagor o wybodaeth am y sleid hon ar gael ar </a:t>
            </a:r>
            <a:r>
              <a:rPr lang="cy-GB" sz="1800" u="sng" dirty="0">
                <a:solidFill>
                  <a:srgbClr val="0070C0"/>
                </a:solidFill>
                <a:effectLst/>
                <a:latin typeface="Arial" panose="020B0604020202020204" pitchFamily="34" charset="0"/>
                <a:ea typeface="Aptos" panose="020B0004020202020204" pitchFamily="34" charset="0"/>
                <a:cs typeface="Arial" panose="020B0604020202020204" pitchFamily="34" charset="0"/>
                <a:hlinkClick r:id="rId3"/>
              </a:rPr>
              <a:t>wefan Llywodraeth Cymru</a:t>
            </a:r>
            <a:r>
              <a:rPr lang="cy-GB" sz="1800" dirty="0">
                <a:effectLst/>
                <a:latin typeface="Aptos" panose="020B0004020202020204" pitchFamily="34" charset="0"/>
                <a:ea typeface="Aptos" panose="020B0004020202020204" pitchFamily="34" charset="0"/>
                <a:cs typeface="Arial" panose="020B0604020202020204" pitchFamily="34" charset="0"/>
              </a:rPr>
              <a:t> neu ap Gweithdrefnau Diogelu Cymru.</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16</a:t>
            </a:fld>
            <a:endParaRPr lang="en-GB" dirty="0"/>
          </a:p>
        </p:txBody>
      </p:sp>
    </p:spTree>
    <p:extLst>
      <p:ext uri="{BB962C8B-B14F-4D97-AF65-F5344CB8AC3E}">
        <p14:creationId xmlns:p14="http://schemas.microsoft.com/office/powerpoint/2010/main" val="213486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17</a:t>
            </a:fld>
            <a:endParaRPr lang="en-GB" dirty="0"/>
          </a:p>
        </p:txBody>
      </p:sp>
    </p:spTree>
    <p:extLst>
      <p:ext uri="{BB962C8B-B14F-4D97-AF65-F5344CB8AC3E}">
        <p14:creationId xmlns:p14="http://schemas.microsoft.com/office/powerpoint/2010/main" val="2095067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7"/>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wneud yr ymarfer hwn naill ai: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llafar’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ar fyrddau gyda siart troi a phinnau ffelt a darllen y nodiadau a wnaed gan bob grŵp ar y diwedd.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66700">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i’r grŵp beth maen nhw’n ei feddwl yw’r ddyletswydd gonestrwydd </a:t>
            </a:r>
            <a:r>
              <a:rPr lang="cy-GB" sz="1800" b="1">
                <a:effectLst/>
                <a:latin typeface="Arial" panose="020B0604020202020204" pitchFamily="34" charset="0"/>
                <a:ea typeface="Aptos" panose="020B0004020202020204" pitchFamily="34" charset="0"/>
                <a:cs typeface="Arial" panose="020B0604020202020204" pitchFamily="34" charset="0"/>
              </a:rPr>
              <a:t>cyn</a:t>
            </a:r>
            <a:r>
              <a:rPr lang="cy-GB" sz="1800">
                <a:effectLst/>
                <a:latin typeface="Arial" panose="020B0604020202020204" pitchFamily="34" charset="0"/>
                <a:ea typeface="Aptos" panose="020B0004020202020204" pitchFamily="34" charset="0"/>
                <a:cs typeface="Arial" panose="020B0604020202020204" pitchFamily="34" charset="0"/>
              </a:rPr>
              <a:t> dangos y wybodaeth ar y sleid.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ddyletswydd gonestrwydd broffesiynol yn berthnasol i bob gweithiwr gofal cymdeithasol proffesiynol sydd wedi cofrestru â Gofal Cymdeithasol Cymru. Mae mwy o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wybodaeth ar gael ar ein gwefan.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18</a:t>
            </a:fld>
            <a:endParaRPr lang="en-GB" dirty="0"/>
          </a:p>
        </p:txBody>
      </p:sp>
    </p:spTree>
    <p:extLst>
      <p:ext uri="{BB962C8B-B14F-4D97-AF65-F5344CB8AC3E}">
        <p14:creationId xmlns:p14="http://schemas.microsoft.com/office/powerpoint/2010/main" val="821368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7"/>
            <a:ext cx="6140450"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Sleid ddewisol. Dylai’r hyfforddwr allu egluro bod yr egwyddorion hyn yn benodol i Weithdrefnau Diogelu Cymru, ond eu bod yn ategu pum egwyddor allweddol Deddf Gwasanaethau Cymdeithasol a Llesiant 2014.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rPr>
              <a:t>Gweithgaredd egwyddorion dewisol. Mewn parau, nodwch pa egwyddorion sy’n rhagweithiol a pha rai sy’n adweithiol. Ydy rhai yn perthyn i’r ddau? Defnyddiwch y cardiau i ddangos dealltwriaeth o ba egwyddorion sy’n rhagweithiol (gwyrdd) neu adweithiol (coch).</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19</a:t>
            </a:fld>
            <a:endParaRPr lang="en-GB" dirty="0"/>
          </a:p>
        </p:txBody>
      </p:sp>
    </p:spTree>
    <p:extLst>
      <p:ext uri="{BB962C8B-B14F-4D97-AF65-F5344CB8AC3E}">
        <p14:creationId xmlns:p14="http://schemas.microsoft.com/office/powerpoint/2010/main" val="404049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565150" y="266700"/>
            <a:ext cx="5973763" cy="3360738"/>
          </a:xfrm>
        </p:spPr>
      </p:sp>
      <p:sp>
        <p:nvSpPr>
          <p:cNvPr id="9219" name="Rectangle 3"/>
          <p:cNvSpPr>
            <a:spLocks noGrp="1" noChangeArrowheads="1"/>
          </p:cNvSpPr>
          <p:nvPr>
            <p:ph type="body" idx="1"/>
          </p:nvPr>
        </p:nvSpPr>
        <p:spPr>
          <a:xfrm>
            <a:off x="402124" y="3917669"/>
            <a:ext cx="6389201" cy="537901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hyfforddwr yn mynd drwy’r trefniadau ar gyfer y diwrnod (y rheolau nad ydynt yn agored i drafodaeth).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Pwysleisiwch ‘gyfrinachedd’ – peidiwch â sôn am unrhyw bethau all ddatgelu hunaniaeth, er enghraifft: enwau. Peidiwch â rhannu unrhyw wybodaeth bersonol yn ystod yr hyfforddiant.</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ailadrodd os bydd yn clywed unrhyw beth sy’n peri pryder iddo, efallai y bydd angen iddynt adrodd am y wybodaeth hon.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Mae’r rhybudd sbardun yn hollbwysig.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angen i hyfforddwyr wneud y canlynol:</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monitro ymateb y grŵp</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gwneud yn siŵr nad yw pobl yn mynd yn rhy ofidus oherwydd y cynnwys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bod yn ymwybodol y gallai fod angen amser i ffwrdd o’r sesiwn ar gyfranogwyr, neu gymorth, cyngor ac arweiniad ychwanegol, a chyfeirio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atgoffa’r bobl sy’n cymryd rhan y byddant ar gael yn ystod egwyliau ac ar ôl yr hyfforddiant i gwrdd ag unrhyw un a allai fod angen cymorth neu gyngor ychwanegol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atgoffa staff ei bod yn bwysig bod yr holl staff yn teimlo eu bod yn cael eu cefnogi wrth reoli a delio â materion diogelu.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Dylai staff fod yn hyderus eu bod yn gwybod wrth bwy i roi gwybod, eu bod yn teimlo y byddant yn cael eu credu ac y byddant yn cael eu cefnogi.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 staff allu defnyddio goruchwyliaeth i gael ôl-drafodaeth a cheisio cymorth, naill ai gan reolwyr neu gan Berson Diogelu Dynodedig.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b="1">
                <a:effectLst/>
                <a:latin typeface="Arial" panose="020B0604020202020204" pitchFamily="34" charset="0"/>
                <a:ea typeface="Aptos" panose="020B0004020202020204" pitchFamily="34" charset="0"/>
              </a:rPr>
              <a:t>Fel hyfforddwr, mae hefyd yn bwysig eich bod yn defnyddio pethau fel goruchwyliaeth ar gyfer eich anghenion cymorth a’ch lles eich hun, a chael cymorth os oes ei angen arnoch. </a:t>
            </a:r>
            <a:endParaRPr lang="en-US" altLang="en-US" sz="1300" dirty="0"/>
          </a:p>
        </p:txBody>
      </p:sp>
    </p:spTree>
    <p:extLst>
      <p:ext uri="{BB962C8B-B14F-4D97-AF65-F5344CB8AC3E}">
        <p14:creationId xmlns:p14="http://schemas.microsoft.com/office/powerpoint/2010/main" val="3214067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209"/>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Gweithgaredd: cardiau gwerthoedd. Nod yr ymarfer yw nodi nad oes ateb cywir nac anghywir. Mae pob gwerth yn bwysig a dylanwadir arnynt gan brofiad a chredoau’r unigolyn ei hun, lle mae’n gweithio a’r sefyllfa. Mae’r ymarfer hwn yn annog trafodaeth dda, a gwaith aml-asiantaeth.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sicrhau bod unrhyw herio mewn grwpiau yn barchus ac yn cael ei reoli’n briodol.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tair ffordd o wneud yr ymarfer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rhoi pecyn o gardiau i bob grŵp, a gofyn i’r grŵp restru pwysigrwydd yr egwyddorion hyn o ran diogelu o’r pwysicaf i’r lleiaf pwysig. Rhaid i’r grŵp fod yn barod i egluro eu penderfyniad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rhowch ddau gerdyn i bob bwrdd a gofyn iddyn nhw beth mae’r gair yn ei olygu iddyn nhw o ran diogelu yn eu rolau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ailedrychwch ar egwyddorion diogelu drwy ddarllen pob egwyddor yn ei thro a gofyn i’r dysgwyr ddal eu cerdyn gwerth i fyny os ydyn nhw’n meddwl ei fod yn berthnasol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a:xfrm>
            <a:off x="5114925" y="9721107"/>
            <a:ext cx="1987494" cy="513507"/>
          </a:xfrm>
        </p:spPr>
        <p:txBody>
          <a:bodyPr/>
          <a:lstStyle/>
          <a:p>
            <a:fld id="{7E7BAE3E-8AB1-45C4-927C-03CAD95C5513}" type="slidenum">
              <a:rPr lang="en-GB" smtClean="0"/>
              <a:t>20</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965257233"/>
              </p:ext>
            </p:extLst>
          </p:nvPr>
        </p:nvGraphicFramePr>
        <p:xfrm>
          <a:off x="3067099" y="9228066"/>
          <a:ext cx="969863" cy="986081"/>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5" name="Object 4"/>
                      <p:cNvPicPr/>
                      <p:nvPr/>
                    </p:nvPicPr>
                    <p:blipFill>
                      <a:blip r:embed="rId4"/>
                      <a:stretch>
                        <a:fillRect/>
                      </a:stretch>
                    </p:blipFill>
                    <p:spPr>
                      <a:xfrm>
                        <a:off x="3067099" y="9228066"/>
                        <a:ext cx="969863" cy="986081"/>
                      </a:xfrm>
                      <a:prstGeom prst="rect">
                        <a:avLst/>
                      </a:prstGeom>
                    </p:spPr>
                  </p:pic>
                </p:oleObj>
              </mc:Fallback>
            </mc:AlternateContent>
          </a:graphicData>
        </a:graphic>
      </p:graphicFrame>
    </p:spTree>
    <p:extLst>
      <p:ext uri="{BB962C8B-B14F-4D97-AF65-F5344CB8AC3E}">
        <p14:creationId xmlns:p14="http://schemas.microsoft.com/office/powerpoint/2010/main" val="365832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21</a:t>
            </a:fld>
            <a:endParaRPr lang="en-GB" dirty="0"/>
          </a:p>
        </p:txBody>
      </p:sp>
    </p:spTree>
    <p:extLst>
      <p:ext uri="{BB962C8B-B14F-4D97-AF65-F5344CB8AC3E}">
        <p14:creationId xmlns:p14="http://schemas.microsoft.com/office/powerpoint/2010/main" val="343488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Tynnwch sylw at pam mae angen cymorth ac atal cynnar effeithiol arnom: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yn well i osgoi gwaethygu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gwneud y system yn fwy cynaliadwy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gwell canlyniadau.</a:t>
            </a:r>
            <a:endParaRPr lang="en-GB"/>
          </a:p>
        </p:txBody>
      </p:sp>
      <p:sp>
        <p:nvSpPr>
          <p:cNvPr id="4" name="Slide Number Placeholder 3"/>
          <p:cNvSpPr>
            <a:spLocks noGrp="1"/>
          </p:cNvSpPr>
          <p:nvPr>
            <p:ph type="sldNum" sz="quarter" idx="5"/>
          </p:nvPr>
        </p:nvSpPr>
        <p:spPr/>
        <p:txBody>
          <a:bodyPr/>
          <a:lstStyle/>
          <a:p>
            <a:fld id="{65F60B23-5E4E-4EAC-B846-B46776DA6037}" type="slidenum">
              <a:rPr lang="en-GB" smtClean="0"/>
              <a:t>22</a:t>
            </a:fld>
            <a:endParaRPr lang="en-GB"/>
          </a:p>
        </p:txBody>
      </p:sp>
    </p:spTree>
    <p:extLst>
      <p:ext uri="{BB962C8B-B14F-4D97-AF65-F5344CB8AC3E}">
        <p14:creationId xmlns:p14="http://schemas.microsoft.com/office/powerpoint/2010/main" val="434396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22300"/>
            <a:ext cx="6140450" cy="3454400"/>
          </a:xfrm>
        </p:spPr>
      </p:sp>
      <p:sp>
        <p:nvSpPr>
          <p:cNvPr id="3" name="Notes Placeholder 2"/>
          <p:cNvSpPr>
            <a:spLocks noGrp="1"/>
          </p:cNvSpPr>
          <p:nvPr>
            <p:ph type="body" idx="1"/>
          </p:nvPr>
        </p:nvSpPr>
        <p:spPr>
          <a:xfrm>
            <a:off x="481012" y="4458682"/>
            <a:ext cx="6140449"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naill ai wneud yr ymarfer hwn fel ymarfer ‘taflenni llafar’ neu 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Mae’n ddiddorol cymharu “canolbwyntio ar y plentyn” â “chanolbwyntio ar yr oedolyn”.</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23</a:t>
            </a:fld>
            <a:endParaRPr lang="en-GB" dirty="0"/>
          </a:p>
        </p:txBody>
      </p:sp>
    </p:spTree>
    <p:extLst>
      <p:ext uri="{BB962C8B-B14F-4D97-AF65-F5344CB8AC3E}">
        <p14:creationId xmlns:p14="http://schemas.microsoft.com/office/powerpoint/2010/main" val="90866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dirty="0"/>
          </a:p>
        </p:txBody>
      </p:sp>
      <p:sp>
        <p:nvSpPr>
          <p:cNvPr id="18436" name="Slide Number Placeholder 3"/>
          <p:cNvSpPr>
            <a:spLocks noGrp="1"/>
          </p:cNvSpPr>
          <p:nvPr>
            <p:ph type="sldNum" sz="quarter" idx="5"/>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fld id="{63B9D94C-21A3-4C69-80FD-B6FA82962EFD}" type="slidenum">
              <a:rPr lang="en-GB" altLang="en-US" smtClean="0">
                <a:latin typeface="Gibson" panose="02000000000000000000" pitchFamily="2" charset="77"/>
              </a:rPr>
              <a:pPr/>
              <a:t>24</a:t>
            </a:fld>
            <a:endParaRPr lang="en-GB" altLang="en-US" dirty="0">
              <a:latin typeface="Gibson" panose="02000000000000000000" pitchFamily="2" charset="77"/>
            </a:endParaRPr>
          </a:p>
        </p:txBody>
      </p:sp>
    </p:spTree>
    <p:extLst>
      <p:ext uri="{BB962C8B-B14F-4D97-AF65-F5344CB8AC3E}">
        <p14:creationId xmlns:p14="http://schemas.microsoft.com/office/powerpoint/2010/main" val="718340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25</a:t>
            </a:fld>
            <a:endParaRPr lang="en-GB" dirty="0"/>
          </a:p>
        </p:txBody>
      </p:sp>
    </p:spTree>
    <p:extLst>
      <p:ext uri="{BB962C8B-B14F-4D97-AF65-F5344CB8AC3E}">
        <p14:creationId xmlns:p14="http://schemas.microsoft.com/office/powerpoint/2010/main" val="2291948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79425"/>
            <a:ext cx="6140450" cy="3454400"/>
          </a:xfrm>
        </p:spPr>
      </p:sp>
      <p:sp>
        <p:nvSpPr>
          <p:cNvPr id="3" name="Notes Placeholder 2"/>
          <p:cNvSpPr>
            <a:spLocks noGrp="1"/>
          </p:cNvSpPr>
          <p:nvPr>
            <p:ph type="body" idx="1"/>
          </p:nvPr>
        </p:nvSpPr>
        <p:spPr>
          <a:xfrm>
            <a:off x="481013" y="4285848"/>
            <a:ext cx="6140450"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bwysleisio bod disgwyl i bob ymarferydd ymddwyn yn briodol </a:t>
            </a:r>
            <a:r>
              <a:rPr lang="cy-GB" sz="1800" b="1" dirty="0">
                <a:effectLst/>
                <a:latin typeface="Arial" panose="020B0604020202020204" pitchFamily="34" charset="0"/>
                <a:ea typeface="Aptos" panose="020B0004020202020204" pitchFamily="34" charset="0"/>
                <a:cs typeface="Arial" panose="020B0604020202020204" pitchFamily="34" charset="0"/>
              </a:rPr>
              <a:t>y tu mewn a’r tu allan i’r sefydliad</a:t>
            </a:r>
            <a:r>
              <a:rPr lang="cy-GB" sz="1800" dirty="0">
                <a:effectLst/>
                <a:latin typeface="Arial" panose="020B0604020202020204" pitchFamily="34" charset="0"/>
                <a:ea typeface="Aptos" panose="020B0004020202020204" pitchFamily="34" charset="0"/>
                <a:cs typeface="Arial" panose="020B0604020202020204" pitchFamily="34" charset="0"/>
              </a:rPr>
              <a:t>.</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rial" panose="020B0604020202020204" pitchFamily="34" charset="0"/>
                <a:ea typeface="Aptos" panose="020B0004020202020204" pitchFamily="34" charset="0"/>
                <a:cs typeface="Arial" panose="020B0604020202020204" pitchFamily="34" charset="0"/>
              </a:rPr>
              <a:t>Rhaid iddynt hwy, fel unigolion, gadw at bolisïau’r sefydliad. </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yr hyfforddwr roi enghreifftiau, er enghraifft, mae’n annerbyniol:</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ymosodol neu’n anghwrtais tuag at aelodau o’r cyhoedd neu gyd-weithiwr</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cael eich arestio am fod yn feddw ac afreolus</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rhoi sylwadau amhriodol ar gyfryngau cymdeithasol sy’n torri polisi cyfryngau cymdeithasol y sefydliad.</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rial" panose="020B06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Dylai’r hyfforddwr ddweud bod yn rhaid i ymarferwyr sicrhau eu bod yn ymwybodol o bolisïau sy’n ymwneud â rhannu gwybodaeth a defnyddio cyfryngau cymdeithasol a cydymffurfio â nhw.</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t>
            </a:r>
            <a:r>
              <a:rPr lang="cy-GB" sz="1800" b="1"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Y Cod Ymarfer Proffesiynol ar gyfer Gofal Cymdeithasol</a:t>
            </a:r>
            <a:r>
              <a:rPr lang="cy-GB" sz="1800" dirty="0">
                <a:effectLst/>
                <a:latin typeface="Arial" panose="020B0604020202020204" pitchFamily="34" charset="0"/>
                <a:ea typeface="Aptos" panose="020B0004020202020204" pitchFamily="34" charset="0"/>
                <a:cs typeface="Arial" panose="020B0604020202020204" pitchFamily="34" charset="0"/>
              </a:rPr>
              <a:t> yn atgyfnerthu eich cyfrifoldebau i atal a rhoi gwybod am gam-drin, yn enwedig adrannau 3 a 6.</a:t>
            </a:r>
            <a:r>
              <a:rPr lang="cy-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cs typeface="Arial" panose="020B0604020202020204" pitchFamily="34" charset="0"/>
              </a:rPr>
              <a:t>Mae </a:t>
            </a:r>
            <a:r>
              <a:rPr lang="cy-GB" sz="18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cod ymarfer ar gyfer asiantaethau anstatudol ar wefan Llywodraeth Cymru</a:t>
            </a:r>
            <a:r>
              <a:rPr lang="cy-GB" sz="1800" dirty="0">
                <a:effectLst/>
                <a:latin typeface="Arial" panose="020B0604020202020204" pitchFamily="34" charset="0"/>
                <a:ea typeface="Aptos" panose="020B0004020202020204" pitchFamily="34" charset="0"/>
                <a:cs typeface="Arial" panose="020B0604020202020204" pitchFamily="34" charset="0"/>
              </a:rPr>
              <a:t>. Mae’r cyngor hwn ar gyfer unigolion, grwpiau a mudiadau sy’n cynnig gweithgareddau neu wasanaethau i blant ac oedolion yng Nghymru.</a:t>
            </a:r>
            <a:endParaRPr lang="en-GB"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27</a:t>
            </a:fld>
            <a:endParaRPr lang="en-GB" dirty="0"/>
          </a:p>
        </p:txBody>
      </p:sp>
    </p:spTree>
    <p:extLst>
      <p:ext uri="{BB962C8B-B14F-4D97-AF65-F5344CB8AC3E}">
        <p14:creationId xmlns:p14="http://schemas.microsoft.com/office/powerpoint/2010/main" val="1864697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rial" panose="020B0604020202020204" pitchFamily="34" charset="0"/>
                <a:ea typeface="Aptos" panose="020B0004020202020204" pitchFamily="34" charset="0"/>
              </a:rPr>
              <a:t>Dylai’r hyfforddwr drafod y gwerthoedd allweddol gyda’r grŵp.</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28</a:t>
            </a:fld>
            <a:endParaRPr lang="en-GB" dirty="0"/>
          </a:p>
        </p:txBody>
      </p:sp>
    </p:spTree>
    <p:extLst>
      <p:ext uri="{BB962C8B-B14F-4D97-AF65-F5344CB8AC3E}">
        <p14:creationId xmlns:p14="http://schemas.microsoft.com/office/powerpoint/2010/main" val="424448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917575" y="241300"/>
            <a:ext cx="5122863" cy="2882900"/>
          </a:xfrm>
          <a:ln/>
        </p:spPr>
      </p:sp>
      <p:sp>
        <p:nvSpPr>
          <p:cNvPr id="14339" name="Notes Placeholder 2"/>
          <p:cNvSpPr>
            <a:spLocks noGrp="1"/>
          </p:cNvSpPr>
          <p:nvPr>
            <p:ph type="body" idx="1"/>
          </p:nvPr>
        </p:nvSpPr>
        <p:spPr>
          <a:xfrm>
            <a:off x="637380" y="3319611"/>
            <a:ext cx="612536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 sicrhau bod cyfranogwyr yn ymwybodol bod diogelu yn cynnwys agweddau amddiffynnol ac ataliol. Pwysleisiwch y cyfeirir at blant ac oedolion fel ‘pobl’ yn ystod yr hyfforddiant hwn.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Ymarfer grŵp: dylai’r hyfforddwr ofyn i’r grŵp ‘Beth mae diogelu yn ei olygu i chi?’ yn gyntaf a gofyn i’r cyfranogwyr weiddi syniadau cyn datgelu’r atebion ar y sleid hon.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Dylai’r hyfforddwr fynd drwy’r pwyntiau ar y sleid hon ac egluro beth maen nhw’n ei olygu. Er enghraifft: gall yr hyfforddwr gyfeirio at ddatblygiad plant ac anghenion sylfaenol oedolion a phlant fel bwyd, dillad, lloches, anwyldeb, iechyd ac addysg, teimlo’n ddiogel a byw heb niwed.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Os nad yw anghenion yn cael eu diwallu, gall gael effaith fawr ar iechyd a lles plentyn neu oedolyn. Er enghraifft: effaith ar hunan-barch plentyn ac o bosibl arwain at broblemau yn ystod y glasoed ac fel oedolyn.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diogelu yn cynnwys amddiffyn plant yn ogystal â gwasanaethau atal ac ymyrryd yn gynnar.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Efallai y bydd sgyrsiau â theuluoedd yn dangos yn yr adroddiad neu’r cam atgyfeirio bod angen gwasanaethau ymyrraeth gynnar.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diogelu oedolion yn cynnwys: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atal ac amddiffyn oedolion sydd mewn perygl o gael eu cam-drin neu eu hesgeuluso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b="1" dirty="0">
                <a:effectLst/>
                <a:latin typeface="Arial" panose="020B0604020202020204" pitchFamily="34" charset="0"/>
                <a:ea typeface="Aptos" panose="020B0004020202020204" pitchFamily="34" charset="0"/>
                <a:cs typeface="Arial" panose="020B0604020202020204" pitchFamily="34" charset="0"/>
              </a:rPr>
              <a:t>addysgu</a:t>
            </a:r>
            <a:r>
              <a:rPr lang="cy-GB" sz="1800" dirty="0">
                <a:effectLst/>
                <a:latin typeface="Arial" panose="020B0604020202020204" pitchFamily="34" charset="0"/>
                <a:ea typeface="Aptos" panose="020B0004020202020204" pitchFamily="34" charset="0"/>
                <a:cs typeface="Arial" panose="020B0604020202020204" pitchFamily="34" charset="0"/>
              </a:rPr>
              <a:t> pobl o’u cwmpas i adnabod arwyddion a pheryglon camdriniaeth ac esgeulustod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b="1" dirty="0">
                <a:effectLst/>
                <a:latin typeface="Arial" panose="020B0604020202020204" pitchFamily="34" charset="0"/>
                <a:ea typeface="Aptos" panose="020B0004020202020204" pitchFamily="34" charset="0"/>
                <a:cs typeface="Arial" panose="020B0604020202020204" pitchFamily="34" charset="0"/>
              </a:rPr>
              <a:t>hyrwyddo</a:t>
            </a:r>
            <a:r>
              <a:rPr lang="cy-GB" sz="1800" dirty="0">
                <a:effectLst/>
                <a:latin typeface="Arial" panose="020B0604020202020204" pitchFamily="34" charset="0"/>
                <a:ea typeface="Aptos" panose="020B0004020202020204" pitchFamily="34" charset="0"/>
                <a:cs typeface="Arial" panose="020B0604020202020204" pitchFamily="34" charset="0"/>
              </a:rPr>
              <a:t> eu lles.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rPr>
              <a:t>Un gwahaniaeth pwysig rhwng diogelu oedolion a diogelu plant yw hawl oedolyn i benderfynu drosto’i hun. Gall oedolion ddewis peidio â gweithredu o gwbl i amddiffyn eu hunain. </a:t>
            </a:r>
            <a:endParaRPr lang="en-GB" altLang="en-US" dirty="0"/>
          </a:p>
        </p:txBody>
      </p:sp>
    </p:spTree>
    <p:extLst>
      <p:ext uri="{BB962C8B-B14F-4D97-AF65-F5344CB8AC3E}">
        <p14:creationId xmlns:p14="http://schemas.microsoft.com/office/powerpoint/2010/main" val="348435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3700"/>
            <a:ext cx="5683250" cy="3197225"/>
          </a:xfrm>
        </p:spPr>
      </p:sp>
      <p:sp>
        <p:nvSpPr>
          <p:cNvPr id="3" name="Notes Placeholder 2"/>
          <p:cNvSpPr>
            <a:spLocks noGrp="1"/>
          </p:cNvSpPr>
          <p:nvPr>
            <p:ph type="body" idx="1"/>
          </p:nvPr>
        </p:nvSpPr>
        <p:spPr>
          <a:xfrm>
            <a:off x="623888" y="3868132"/>
            <a:ext cx="6081712"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Gellir trafod y cwestiwn hwn mewn grwpiau, ac mae’r hyfforddwr yn gwahodd grwpiau i roi adborth ar ôl pum munud. Yr hyfforddwr i sicrhau bod y wybodaeth ganlynol yn cael ei thynnu allan: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dynnu sylw at y ffaith bod amddiffyn plant yn berthnasol i bob plentyn dan 18 oed.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amddiffyn oedolion yn berthnasol i unrhyw un sy’n 18 oed neu’n hŷn.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Nid oes gan niwed arwyddocaol yr un ystyr gyfreithiol ym maes amddiffyn oedolion ag sydd iddo ym maes amddiffyn plant.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Gallai hefyd fod yn ddefnyddiol i’r hyfforddwr fod yn gyfarwydd â’r diffiniad o oedolyn mewn perygl: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Adran 126 Deddf Gwasanaethau Cymdeithasol a Llesiant (2014) yn diffinio oedolyn mewn perygl fel rhywun dros 18 oed sydd: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(a) yn cael ei gam-drin neu ei esgeuluso neu mewn perygl o hynny, </a:t>
            </a:r>
            <a:r>
              <a:rPr lang="cy-GB" sz="1800" b="1" dirty="0">
                <a:effectLst/>
                <a:latin typeface="Arial" panose="020B0604020202020204" pitchFamily="34" charset="0"/>
                <a:ea typeface="Aptos" panose="020B0004020202020204" pitchFamily="34" charset="0"/>
                <a:cs typeface="Arial" panose="020B0604020202020204" pitchFamily="34" charset="0"/>
              </a:rPr>
              <a:t>a</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(b) sydd ag anghenion gofal a chymorth (pa un a yw’r awdurdod yn diwallu unrhyw un o’r anghenion hynny ai peidio) </a:t>
            </a:r>
            <a:r>
              <a:rPr lang="cy-GB" sz="1800" b="1" dirty="0">
                <a:effectLst/>
                <a:latin typeface="Arial" panose="020B0604020202020204" pitchFamily="34" charset="0"/>
                <a:ea typeface="Aptos" panose="020B0004020202020204" pitchFamily="34" charset="0"/>
                <a:cs typeface="Arial" panose="020B0604020202020204" pitchFamily="34" charset="0"/>
              </a:rPr>
              <a:t>ac</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rPr>
              <a:t>(c) o ganlyniad i’r anghenion hynny, yn methu ag amddiffyn ei hun rhag y gamdriniaeth neu’r esgeulustod neu’r risg o hynny.</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30</a:t>
            </a:fld>
            <a:endParaRPr lang="en-GB" dirty="0"/>
          </a:p>
        </p:txBody>
      </p:sp>
    </p:spTree>
    <p:extLst>
      <p:ext uri="{BB962C8B-B14F-4D97-AF65-F5344CB8AC3E}">
        <p14:creationId xmlns:p14="http://schemas.microsoft.com/office/powerpoint/2010/main" val="420109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298450"/>
            <a:ext cx="6140450" cy="3454400"/>
          </a:xfrm>
        </p:spPr>
      </p:sp>
      <p:sp>
        <p:nvSpPr>
          <p:cNvPr id="3" name="Notes Placeholder 2"/>
          <p:cNvSpPr>
            <a:spLocks noGrp="1"/>
          </p:cNvSpPr>
          <p:nvPr>
            <p:ph type="body" idx="1"/>
          </p:nvPr>
        </p:nvSpPr>
        <p:spPr>
          <a:xfrm>
            <a:off x="481012" y="4344382"/>
            <a:ext cx="6140449" cy="40298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Mae’r hyfforddwr yn gweithio gyda’r grŵp i nodi’r hyn a ddisgwylir ganddynt, a threfniadau’r diwrnod sy’n agored i drafodaeth.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3</a:t>
            </a:fld>
            <a:endParaRPr lang="en-GB" dirty="0"/>
          </a:p>
        </p:txBody>
      </p:sp>
    </p:spTree>
    <p:extLst>
      <p:ext uri="{BB962C8B-B14F-4D97-AF65-F5344CB8AC3E}">
        <p14:creationId xmlns:p14="http://schemas.microsoft.com/office/powerpoint/2010/main" val="223425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3700"/>
            <a:ext cx="5683250" cy="3197225"/>
          </a:xfrm>
        </p:spPr>
      </p:sp>
      <p:sp>
        <p:nvSpPr>
          <p:cNvPr id="3" name="Notes Placeholder 2"/>
          <p:cNvSpPr>
            <a:spLocks noGrp="1"/>
          </p:cNvSpPr>
          <p:nvPr>
            <p:ph type="body" idx="1"/>
          </p:nvPr>
        </p:nvSpPr>
        <p:spPr>
          <a:xfrm>
            <a:off x="623888" y="3868132"/>
            <a:ext cx="6081712"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Gellir trafod y cwestiwn hwn mewn grwpiau, ac mae’r hyfforddwr yn gwahodd grwpiau i roi adborth ar ôl pum munud. Yr hyfforddwr i sicrhau bod y wybodaeth ganlynol yn cael ei thynnu allan: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dynnu sylw at y ffaith bod amddiffyn plant yn berthnasol i bob plentyn dan 18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amddiffyn oedolion yn berthnasol i unrhyw un sy’n 18 oed neu’n hŷn.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oes gan niwed arwyddocaol yr un ystyr gyfreithiol ym maes amddiffyn oedolion ag sydd iddo ym maes amddiffyn plant.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 hefyd fod yn ddefnyddiol i’r hyfforddwr fod yn gyfarwydd â’r diffiniad o oedolyn mewn perygl: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Adran 126 Deddf Gwasanaethau Cymdeithasol a Llesiant (2014) yn diffinio oedolyn mewn perygl fel rhywun dros 18 oed sydd: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 yn cael ei gam-drin neu ei esgeuluso neu mewn perygl o hynny, </a:t>
            </a:r>
            <a:r>
              <a:rPr lang="cy-GB" sz="1800" b="1">
                <a:effectLst/>
                <a:latin typeface="Arial" panose="020B0604020202020204" pitchFamily="34" charset="0"/>
                <a:ea typeface="Aptos" panose="020B0004020202020204" pitchFamily="34" charset="0"/>
                <a:cs typeface="Arial" panose="020B0604020202020204" pitchFamily="34" charset="0"/>
              </a:rPr>
              <a:t>a</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 sydd ag anghenion gofal a chymorth (pa un a yw’r awdurdod yn diwallu unrhyw un o’r anghenion hynny ai peidio) </a:t>
            </a:r>
            <a:r>
              <a:rPr lang="cy-GB" sz="1800" b="1">
                <a:effectLst/>
                <a:latin typeface="Arial" panose="020B0604020202020204" pitchFamily="34" charset="0"/>
                <a:ea typeface="Aptos" panose="020B0004020202020204" pitchFamily="34" charset="0"/>
                <a:cs typeface="Arial" panose="020B0604020202020204" pitchFamily="34" charset="0"/>
              </a:rPr>
              <a:t>ac</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(c) o ganlyniad i’r anghenion hynny, yn methu ag amddiffyn ei hun rhag y gamdriniaeth neu’r esgeulustod neu’r risg o hynny.</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31</a:t>
            </a:fld>
            <a:endParaRPr lang="en-GB" dirty="0"/>
          </a:p>
        </p:txBody>
      </p:sp>
    </p:spTree>
    <p:extLst>
      <p:ext uri="{BB962C8B-B14F-4D97-AF65-F5344CB8AC3E}">
        <p14:creationId xmlns:p14="http://schemas.microsoft.com/office/powerpoint/2010/main" val="3615290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81013" y="412750"/>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481806" y="4352523"/>
            <a:ext cx="6140450"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Mae hwn yn ymarfer y gellir ei wneud mewn dwy ffordd: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fel ‘ymarfer llafar’ neu ar fyrddau gyda siart troi a phinnau ffelt a darllen y rhestrau a wnaed gan bob grŵp ar y diwedd.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drwy ofyn i’r cyfranogwyr weithio mewn grwpiau neu’n unigol, a darllen eu diffiniad i’r grŵp ehangach.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Rhaid i’r hyfforddwr dynnu sylw at y ffaith mai’r awdurdod lleol yn unig sy’n gyfrifol am benderfynu a yw’r trothwy niwed sylweddol wedi’i gyrraedd.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BF92AD-1E85-4985-A2E4-1B7DAF32E1FE}" type="slidenum">
              <a:rPr lang="en-GB" altLang="en-US" smtClean="0">
                <a:latin typeface="Gibson" panose="02000000000000000000" pitchFamily="2" charset="77"/>
              </a:rPr>
              <a:pPr/>
              <a:t>32</a:t>
            </a:fld>
            <a:endParaRPr lang="en-GB" altLang="en-US" dirty="0">
              <a:latin typeface="Gibson" panose="02000000000000000000" pitchFamily="2" charset="77"/>
            </a:endParaRPr>
          </a:p>
        </p:txBody>
      </p:sp>
    </p:spTree>
    <p:extLst>
      <p:ext uri="{BB962C8B-B14F-4D97-AF65-F5344CB8AC3E}">
        <p14:creationId xmlns:p14="http://schemas.microsoft.com/office/powerpoint/2010/main" val="1528847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482600" y="4925209"/>
            <a:ext cx="6140450"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gwybodaeth am ddatblygiad plant ‘normal’ yn helpu i ddeall patrymau datblygiad plant ‘normal’.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Bydd gan bob plentyn sydd ag anghenion cymwys gynllun gofal a chymorth waeth beth yw ei statws.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Deddf Plant (1989 a 2004) yn diffinio niwed fel: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triniaeth wael, gan gynnwys cam-drin rhywiol, cam-drin corfforol a mathau o driniaeth wael nad ydynt yn gorfforol, er enghraifft, cam-drin emosiynol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nam ar iechyd (corfforol neu feddyliol)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nam ar ddatblygiad (corfforol, deallusol, emosiynol, cymdeithasol neu ymddygiadol). Mae’r Ddeddf Hawliau Dynol (2000) yn ychwanegu “Achos difrifol o dorri uniondeb personol”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nam a ddioddefwyd o ganlyniad i weld neu glywed rhywun arall yn cael ei drin yn wael.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Gall “nam” gynnwys niwed, poen, gwanhau, anaf neu golled.</a:t>
            </a: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F687A5-5789-4C01-91E9-310B2CFB4D96}" type="slidenum">
              <a:rPr lang="en-GB" altLang="en-US" smtClean="0">
                <a:latin typeface="Gibson" panose="02000000000000000000" pitchFamily="2" charset="77"/>
              </a:rPr>
              <a:pPr/>
              <a:t>33</a:t>
            </a:fld>
            <a:endParaRPr lang="en-GB" altLang="en-US" dirty="0">
              <a:latin typeface="Gibson" panose="02000000000000000000" pitchFamily="2" charset="77"/>
            </a:endParaRPr>
          </a:p>
        </p:txBody>
      </p:sp>
    </p:spTree>
    <p:extLst>
      <p:ext uri="{BB962C8B-B14F-4D97-AF65-F5344CB8AC3E}">
        <p14:creationId xmlns:p14="http://schemas.microsoft.com/office/powerpoint/2010/main" val="271211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in Practice</a:t>
            </a:r>
          </a:p>
        </p:txBody>
      </p:sp>
      <p:sp>
        <p:nvSpPr>
          <p:cNvPr id="4" name="Slide Number Placeholder 3"/>
          <p:cNvSpPr>
            <a:spLocks noGrp="1"/>
          </p:cNvSpPr>
          <p:nvPr>
            <p:ph type="sldNum" sz="quarter" idx="10"/>
          </p:nvPr>
        </p:nvSpPr>
        <p:spPr/>
        <p:txBody>
          <a:bodyPr/>
          <a:lstStyle/>
          <a:p>
            <a:fld id="{2EBCDE63-8631-4A8C-A400-DF62DBF9A709}" type="slidenum">
              <a:rPr lang="en-GB" smtClean="0"/>
              <a:t>34</a:t>
            </a:fld>
            <a:endParaRPr lang="en-GB" dirty="0"/>
          </a:p>
        </p:txBody>
      </p:sp>
    </p:spTree>
    <p:extLst>
      <p:ext uri="{BB962C8B-B14F-4D97-AF65-F5344CB8AC3E}">
        <p14:creationId xmlns:p14="http://schemas.microsoft.com/office/powerpoint/2010/main" val="432907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306388"/>
            <a:ext cx="4940300" cy="2779712"/>
          </a:xfrm>
        </p:spPr>
      </p:sp>
      <p:sp>
        <p:nvSpPr>
          <p:cNvPr id="3" name="Notes Placeholder 2"/>
          <p:cNvSpPr>
            <a:spLocks noGrp="1"/>
          </p:cNvSpPr>
          <p:nvPr>
            <p:ph type="body" idx="1"/>
          </p:nvPr>
        </p:nvSpPr>
        <p:spPr>
          <a:xfrm>
            <a:off x="524836" y="3251454"/>
            <a:ext cx="6052804" cy="530362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35</a:t>
            </a:fld>
            <a:endParaRPr lang="en-GB" dirty="0"/>
          </a:p>
        </p:txBody>
      </p:sp>
    </p:spTree>
    <p:extLst>
      <p:ext uri="{BB962C8B-B14F-4D97-AF65-F5344CB8AC3E}">
        <p14:creationId xmlns:p14="http://schemas.microsoft.com/office/powerpoint/2010/main" val="3022345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089025" y="1279525"/>
            <a:ext cx="4816475" cy="2709863"/>
          </a:xfrm>
          <a:ln/>
        </p:spPr>
      </p:sp>
      <p:sp>
        <p:nvSpPr>
          <p:cNvPr id="27651" name="Notes Placeholder 2"/>
          <p:cNvSpPr>
            <a:spLocks noGrp="1"/>
          </p:cNvSpPr>
          <p:nvPr>
            <p:ph type="body" idx="1"/>
          </p:nvPr>
        </p:nvSpPr>
        <p:spPr>
          <a:xfrm>
            <a:off x="655153" y="4166340"/>
            <a:ext cx="6250472"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tair ffordd o wneud yr ymarfer hwn: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fel ‘ymarfer llafar’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diffiniadau wedi’u torri allan ar bapur a’u glynu ar y wal, bydd y dysgwyr yn symud o amgylch yr ystafell i nodi eu hateb.</a:t>
            </a:r>
            <a:br>
              <a:rPr lang="cy-GB" sz="18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na ddylai camdriniaeth ac esgeulustod ddigwydd i unrhyw un. Ond, yn anffodus, mae’n digwydd. Weithiau, efallai fod pobl wedi arfer cael eu trin yn wael, neu ddim yn deall bod yr hyn sy’n cael ei wneud iddyn nhw yn anghywir, a dydyn nhw ddim yn sylweddoli mai cam-drin ydy hyn mewn gwirionedd. Mae gan bawb yr hawl i fyw’n ddiogel.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cam-drin yn gallu bod yn ddigwyddiad untro sy’n gallu cael effaith enfawr ar berson, neu fod yn gyfres o ddigwyddiadau. Gall hyd yn oed digwyddiadau sy’n ymddangos yn fach ac sy’n digwydd dros gyfnod o amser gael effaith enfawr. Gall hyn gael effaith negyddol iawn ar hunan-barch, hunan-werth ac iechyd rhywun.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nad oes rhaid i gam-drin fod yn fwriadol bob amser – gall ddigwydd oherwydd bod rhywun dan straen, yn profi tlodi, yn cael problemau gydag iechyd meddwl neu gamddefnyddio sylweddau, neu nad oes ganddo’r hyfforddiant na’r ddealltwriaeth i gefnogi person arall.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Gall cam-drin ddigwydd i unrhyw un – gan gynnwys ni fel unigolion – beth bynnag fo’n hethnigrwydd, crefydd, cefndir neu hunaniaeth rhywedd.</a:t>
            </a:r>
            <a:endParaRPr lang="en-GB" altLang="en-US" dirty="0"/>
          </a:p>
        </p:txBody>
      </p:sp>
    </p:spTree>
    <p:extLst>
      <p:ext uri="{BB962C8B-B14F-4D97-AF65-F5344CB8AC3E}">
        <p14:creationId xmlns:p14="http://schemas.microsoft.com/office/powerpoint/2010/main" val="424381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93700"/>
            <a:ext cx="6140450" cy="3454400"/>
          </a:xfrm>
        </p:spPr>
      </p:sp>
      <p:sp>
        <p:nvSpPr>
          <p:cNvPr id="3" name="Notes Placeholder 2"/>
          <p:cNvSpPr>
            <a:spLocks noGrp="1"/>
          </p:cNvSpPr>
          <p:nvPr>
            <p:ph type="body" idx="1"/>
          </p:nvPr>
        </p:nvSpPr>
        <p:spPr>
          <a:xfrm>
            <a:off x="481013" y="4187236"/>
            <a:ext cx="5683250" cy="4029879"/>
          </a:xfrm>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37</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730492568"/>
              </p:ext>
            </p:extLst>
          </p:nvPr>
        </p:nvGraphicFramePr>
        <p:xfrm>
          <a:off x="2849034" y="5340030"/>
          <a:ext cx="947208" cy="963049"/>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8">
                  <p:embed/>
                </p:oleObj>
              </mc:Choice>
              <mc:Fallback>
                <p:oleObj name="Document" showAsIcon="1" r:id="rId3" imgW="914400" imgH="861120" progId="Word.Document.8">
                  <p:embed/>
                  <p:pic>
                    <p:nvPicPr>
                      <p:cNvPr id="5" name="Object 4"/>
                      <p:cNvPicPr/>
                      <p:nvPr/>
                    </p:nvPicPr>
                    <p:blipFill>
                      <a:blip r:embed="rId4"/>
                      <a:stretch>
                        <a:fillRect/>
                      </a:stretch>
                    </p:blipFill>
                    <p:spPr>
                      <a:xfrm>
                        <a:off x="2849034" y="5340030"/>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656430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935038" y="330200"/>
            <a:ext cx="5233987" cy="2944813"/>
          </a:xfrm>
          <a:ln/>
        </p:spPr>
      </p:sp>
      <p:sp>
        <p:nvSpPr>
          <p:cNvPr id="131075" name="Notes Placeholder 2"/>
          <p:cNvSpPr>
            <a:spLocks noGrp="1"/>
          </p:cNvSpPr>
          <p:nvPr>
            <p:ph type="body" idx="1"/>
          </p:nvPr>
        </p:nvSpPr>
        <p:spPr>
          <a:xfrm>
            <a:off x="284797" y="3484366"/>
            <a:ext cx="6478905"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a:t>
            </a:r>
            <a:r>
              <a:rPr lang="cy-GB" sz="1800" b="1">
                <a:effectLst/>
                <a:latin typeface="Arial" panose="020B0604020202020204" pitchFamily="34" charset="0"/>
                <a:ea typeface="Aptos" panose="020B0004020202020204" pitchFamily="34" charset="0"/>
                <a:cs typeface="Arial" panose="020B0604020202020204" pitchFamily="34" charset="0"/>
              </a:rPr>
              <a:t>hyfforddwr</a:t>
            </a:r>
            <a:r>
              <a:rPr lang="cy-GB" sz="1800">
                <a:effectLst/>
                <a:latin typeface="Arial" panose="020B0604020202020204" pitchFamily="34" charset="0"/>
                <a:ea typeface="Aptos" panose="020B0004020202020204" pitchFamily="34" charset="0"/>
                <a:cs typeface="Arial" panose="020B0604020202020204" pitchFamily="34" charset="0"/>
              </a:rPr>
              <a:t> ddweud nad yw’r grŵp yn chwilio am y mathau go iawn o gam-drin sydd wedi digwydd yn erbyn y person, ond sut mae’r person yn ymateb, arwyddion corfforol, arwyddion emosiynol neu ddangosyddion cymdeithasol.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 dwy ffordd o wneud yr ymarfer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cael pum darn o bapur siart troi – pob un â phennawd un o’r categorïau o gam-drin wedi’u rhoi ar wahanol fyrddau, un ar gyfer pob grŵp. Gofynnir i bob unigolyn neu grŵp symud o gwmpas i bob categori o gam-drin yn ei dro, ac am uchafswm o ddau funud, ysgrifennwch gymaint o ddangosyddion ag y gallant feddwl amdanynt mewn perthynas â’r categori hwnnw o gam-drin ar gyfer plant ac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07000"/>
              </a:lnSpc>
              <a:spcAft>
                <a:spcPts val="800"/>
              </a:spcAft>
              <a:buFont typeface="+mj-lt"/>
              <a:buNone/>
            </a:pPr>
            <a:r>
              <a:rPr lang="cy-GB" sz="1800" dirty="0">
                <a:effectLst/>
                <a:latin typeface="Arial" panose="020B0604020202020204" pitchFamily="34" charset="0"/>
                <a:ea typeface="Aptos" panose="020B0004020202020204" pitchFamily="34" charset="0"/>
                <a:cs typeface="Arial" panose="020B0604020202020204" pitchFamily="34" charset="0"/>
              </a:rPr>
              <a:t>2.     </a:t>
            </a:r>
            <a:r>
              <a:rPr lang="cy-GB" sz="1800">
                <a:effectLst/>
                <a:latin typeface="Arial" panose="020B0604020202020204" pitchFamily="34" charset="0"/>
                <a:ea typeface="Aptos" panose="020B0004020202020204" pitchFamily="34" charset="0"/>
                <a:cs typeface="Arial" panose="020B0604020202020204" pitchFamily="34" charset="0"/>
              </a:rPr>
              <a:t> Fel uchod, ond gall dalennau o bapur symud yn hytrach na chyfranogwyr, sy’n aros ar eu heistedd.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geisio cael y grŵp cyfan i rannu eu gwybodaeth. Dylai pob grŵp enwebu llefarydd i roi adborth ar yr hyn a drafodwyd a mynd drwy’r hyn a gofnodwyd ganddynt ar y siart troi. Yr hyfforddwr i nodi enghreifftiau a dangosyddion sy’n berthnasol i blant ac oedolion. Dylai’r hyfforddwr sicrhau ei fod yn hyderus gyda’r mathau, yr arwyddion a’r dangosyddion cam-drin ei hun cyn cwblhau’r ymarfer hwn. Cyfeiriwch at Weithdrefnau Diogelu Cymru i gael rhagor o 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Deddf Gwasanaethau Cymdeithasol a Llesiant 2014 yn nodi pum prif gategori o gam-drin – corfforol, rhywiol, ariannol, emosiynol a seicolegol.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plentyn neu oedolyn mewn perygl gael ei gam-drin mewn mwy nag un ffordd – mae angen ystyried dangosyddion gyda’i gilydd ac ar y cyd. Gall cam-drin fod yn ddigwyddiad untro, neu’n gyfres o bryderon lefel is. Does dim rhaid i gam-drin fod yn fwriadol.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 hefyd yn bwysig cofio nad yw gweld unrhyw un o’r ffactorau hyn yn golygu bod cam-drin wedi digwydd. Dim ond dangosyddion rhybudd ydynt. Dylai’r hyfforddwr ddweud wrth y cyfranogwyr, os ydynt yn poeni, y dylent ofyn am gyngor gan eu rheolwr llinell neu’r Person Diogelu Dynodedig yn y lle cyntaf.</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3931468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912938" y="0"/>
            <a:ext cx="3278187" cy="1844675"/>
          </a:xfrm>
          <a:ln/>
        </p:spPr>
      </p:sp>
      <p:sp>
        <p:nvSpPr>
          <p:cNvPr id="31747" name="Notes Placeholder 2"/>
          <p:cNvSpPr>
            <a:spLocks noGrp="1"/>
          </p:cNvSpPr>
          <p:nvPr>
            <p:ph type="body" idx="1"/>
          </p:nvPr>
        </p:nvSpPr>
        <p:spPr>
          <a:xfrm>
            <a:off x="0" y="1844675"/>
            <a:ext cx="7104063"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 fynd drwy bob pwynt ar y sleid i wneud yn siŵr bod cyfranogwyr yn deall prif bwyntiau pob diffiniad o gam-drin.</a:t>
            </a:r>
            <a:r>
              <a:rPr lang="cy-GB" sz="1800" dirty="0">
                <a:effectLst/>
                <a:latin typeface="Arial" panose="020B0604020202020204" pitchFamily="34" charset="0"/>
                <a:ea typeface="Aptos" panose="020B0004020202020204" pitchFamily="34" charset="0"/>
                <a:cs typeface="Arial" panose="020B0604020202020204" pitchFamily="34" charset="0"/>
              </a:rPr>
              <a:t> Nid oes angen i’r hyfforddwr ddefnyddio’r holl enghreifftiau.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dirty="0">
                <a:effectLst/>
                <a:latin typeface="Arial" panose="020B0604020202020204" pitchFamily="34" charset="0"/>
                <a:ea typeface="Aptos" panose="020B0004020202020204" pitchFamily="34" charset="0"/>
                <a:cs typeface="Arial" panose="020B0604020202020204" pitchFamily="34" charset="0"/>
              </a:rPr>
              <a:t>Mae taflen i fynd gyda’r sleid hon o’r enw ‘cam-drin corfforol’. Mae’r taflen ar gael i lawrlwytho o dudalen we’r pecyn ar wefan Gofal Cymdeithasol Cymru, o dan ‘</a:t>
            </a:r>
            <a:r>
              <a:rPr lang="cy-GB" sz="1800" b="1" dirty="0">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dirty="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R="202565">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Dylai’r hyfforddwr bwysleisio nad yw’r ffaith bod rhywun yn gweld un neu ddau o arwyddion posibl yn golygu bod rhywun wedi cael ei gam-drin.</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rial" panose="020B0604020202020204" pitchFamily="34" charset="0"/>
                <a:ea typeface="Aptos" panose="020B0004020202020204" pitchFamily="34" charset="0"/>
                <a:cs typeface="Arial" panose="020B0604020202020204" pitchFamily="34" charset="0"/>
              </a:rPr>
              <a:t>Dylent ofyn am gyngor gan y rheolwr, neu’r person diogelu a enwir yn eu hadran, yn hytrach nag anwybyddu’r pryderon hyn. Os na all gweithwyr gael gafael ar eu rheolwr na’r UDD yn eu hadran, rhaid iddynt gysylltu â thimau derbyn y gwasanaethau cymdeithasol i gael cyngor.</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cam-drin corfforol gynnwys pob math o niwed corfforol gan gynnwys: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ysgwyd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gwenwyno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dyrnu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taro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slapio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cicio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brathu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llusgo rhywun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atal rhywun gan ddefnyddio gormod o rym</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defnyddio meddyginiaeth i reoli rhywun neu i’w cadw’n dawel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gwneud plentyn yn sâl yn fwriadol (gelwir hyn yn 'salwch ffug').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solidFill>
                  <a:srgbClr val="1F1F1F"/>
                </a:solidFill>
                <a:effectLst/>
                <a:latin typeface="Arial" panose="020B0604020202020204" pitchFamily="34" charset="0"/>
                <a:ea typeface="Aptos" panose="020B0004020202020204" pitchFamily="34" charset="0"/>
                <a:cs typeface="Arial" panose="020B0604020202020204" pitchFamily="34" charset="0"/>
              </a:rPr>
              <a:t>Mae llawer o fathau o gosbau corfforol ac nid yw'n bosibl cynnwys rhestr gyflawn. Mae’n cynnwys unrhyw beth lle mae plentyn yn cael ei gosbi gan ddefnyddio grym corfforol, gan gynnwys smacio, taro, slapio ac ysgwyd.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cam-drin rhywiol gynnwys gorfodi neu gymell person i gymryd rhan mewn gweithgareddau rhywiol, er enghraifft: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treisio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ymosodiad anweddus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gorfodi rhywun i wylio delweddau rhywiol neu bornograffi.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y cam-drin hwn ddigwydd wyneb yn wyneb (gweithredoedd uniongyrchol o gam-drin rhywiol) neu dros y rhyngrwyd (gweithredoedd anuniongyrchol o gam-drin rhywiol).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 sicrhau ei fod yn cyfeirio at gamfanteisio’n rhywiol ar blant fel math o gam-drin rhywiol.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camfanteisio’n rhywiol ar blant a meithrin perthynas amhriodol yn fath o gam-drin rhywiol sy’n cynnwys cyfnewid neu ryw fath o daliad sy’n gallu cynnwys arian, ffonau symudol ac eitemau eraill, cyffuriau, alcohol, lle i aros, ‘diogelu’ neu anwyldeb.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modd meithrin perthynas amhriodol â phobl dros y rhyngrwyd. Mae natur fregus y person a’r broses o feithrin perthynas amhriodol yn golygu nad yw’r person sy’n cael ei hudo yn gallu adnabod natur gamfanteisiol perthnasoedd. Mae hyn yn golygu na allant roi cydsyniad ar sail gwybodaeth. Mae cydsyniad yn amherthnasol os yw rhywun wedi cael ei hudo, ei orfodi neu ei ddylanwadu. Os nad yw person yn deall beth mae rhyw yn ei olygu, neu’n dweud na, yna mae hyn yn ymosodiad rhywiol neu’n drais rhywiol.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Mae’n bwysig cydnabod bod camfanteisio ar oedolion yn gallu digwydd am yr un rhesymau’n union. Gellir camfanteisio ar bobl mewn nifer o ffyrdd (er enghraifft: at ddibenion llafur neu droseddol).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a:t>
            </a:r>
            <a:r>
              <a:rPr lang="cy-GB" sz="1800" b="1" u="sng" dirty="0">
                <a:effectLst/>
                <a:latin typeface="Arial" panose="020B0604020202020204" pitchFamily="34" charset="0"/>
                <a:ea typeface="Aptos" panose="020B0004020202020204" pitchFamily="34" charset="0"/>
                <a:cs typeface="Arial" panose="020B0604020202020204" pitchFamily="34" charset="0"/>
              </a:rPr>
              <a:t>cam-drin emosiynol neu seicolegol</a:t>
            </a:r>
            <a:r>
              <a:rPr lang="cy-GB" sz="1800" dirty="0">
                <a:effectLst/>
                <a:latin typeface="Arial" panose="020B0604020202020204" pitchFamily="34" charset="0"/>
                <a:ea typeface="Aptos" panose="020B0004020202020204" pitchFamily="34" charset="0"/>
                <a:cs typeface="Arial" panose="020B0604020202020204" pitchFamily="34" charset="0"/>
              </a:rPr>
              <a:t> olygu dangos i berson ei fod yn </a:t>
            </a:r>
            <a:r>
              <a:rPr lang="cy-GB" sz="1800" b="1" dirty="0">
                <a:effectLst/>
                <a:latin typeface="Arial" panose="020B0604020202020204" pitchFamily="34" charset="0"/>
                <a:ea typeface="Aptos" panose="020B0004020202020204" pitchFamily="34" charset="0"/>
                <a:cs typeface="Arial" panose="020B0604020202020204" pitchFamily="34" charset="0"/>
              </a:rPr>
              <a:t>ddiwerth, yn ddi-gariad neu’n annigonol</a:t>
            </a:r>
            <a:r>
              <a:rPr lang="cy-GB" sz="1800" dirty="0">
                <a:effectLst/>
                <a:latin typeface="Arial" panose="020B0604020202020204" pitchFamily="34" charset="0"/>
                <a:ea typeface="Aptos" panose="020B0004020202020204" pitchFamily="34" charset="0"/>
                <a:cs typeface="Arial" panose="020B0604020202020204" pitchFamily="34" charset="0"/>
              </a:rPr>
              <a:t> fel bod y person yn wyliadwrus, yn ofnus, yn ynysig – gall fod yn anodd iawn ei adnabod. Dyma rai enghreifftiau: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gweiddi neu sgrechian ar berson yn rheolaidd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galw enwau ar berson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beio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bychanu rhywun o flaen pobl eraill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feirniadol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anghariadus iawn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dweud wrth berson nad yw’n ei hoffi neu’n ei garu.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bod yn dyst i gam-drin domestig yn y cartref, hyd yn oed os nad yw wedi’i anelu’n uniongyrchol at y person, gael effaith negyddol arwyddocaol ar iechyd a lles person.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egluro:</a:t>
            </a:r>
            <a:br>
              <a:rPr lang="cy-GB" sz="18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gall cam-drin/esgeulustod gael effeithiau tymor hir a thymor byr ar y plentyn neu’r oedolyn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rPr>
              <a:t>mae cam-drin emosiynol </a:t>
            </a:r>
            <a:r>
              <a:rPr lang="cy-GB" sz="1800" b="1" dirty="0">
                <a:effectLst/>
                <a:latin typeface="Arial" panose="020B0604020202020204" pitchFamily="34" charset="0"/>
                <a:ea typeface="Aptos" panose="020B0004020202020204" pitchFamily="34" charset="0"/>
              </a:rPr>
              <a:t>bob amser</a:t>
            </a:r>
            <a:r>
              <a:rPr lang="cy-GB" sz="1800" dirty="0">
                <a:effectLst/>
                <a:latin typeface="Arial" panose="020B0604020202020204" pitchFamily="34" charset="0"/>
                <a:ea typeface="Aptos" panose="020B0004020202020204" pitchFamily="34" charset="0"/>
              </a:rPr>
              <a:t> yn cyd-fynd â mathau eraill o gam-drin, oherwydd yr effaith emosiynol ar y person, er y gall fod yn un o’r rhai anoddaf i’w weld.</a:t>
            </a:r>
            <a:r>
              <a:rPr lang="cy-GB" sz="1800" dirty="0">
                <a:solidFill>
                  <a:srgbClr val="FF0000"/>
                </a:solidFill>
                <a:effectLst/>
                <a:latin typeface="Arial" panose="020B0604020202020204" pitchFamily="34" charset="0"/>
                <a:ea typeface="Aptos" panose="020B0004020202020204" pitchFamily="34" charset="0"/>
              </a:rPr>
              <a:t> </a:t>
            </a:r>
            <a:endParaRPr lang="en-GB" altLang="en-US" dirty="0"/>
          </a:p>
        </p:txBody>
      </p:sp>
    </p:spTree>
    <p:extLst>
      <p:ext uri="{BB962C8B-B14F-4D97-AF65-F5344CB8AC3E}">
        <p14:creationId xmlns:p14="http://schemas.microsoft.com/office/powerpoint/2010/main" val="4180289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912938" y="0"/>
            <a:ext cx="3278187" cy="1844675"/>
          </a:xfrm>
          <a:ln/>
        </p:spPr>
      </p:sp>
      <p:sp>
        <p:nvSpPr>
          <p:cNvPr id="31747" name="Notes Placeholder 2"/>
          <p:cNvSpPr>
            <a:spLocks noGrp="1"/>
          </p:cNvSpPr>
          <p:nvPr>
            <p:ph type="body" idx="1"/>
          </p:nvPr>
        </p:nvSpPr>
        <p:spPr>
          <a:xfrm>
            <a:off x="0" y="1844675"/>
            <a:ext cx="7104063"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cy-GB" sz="1800" dirty="0">
                <a:effectLst/>
                <a:latin typeface="Arial" panose="020B0604020202020204" pitchFamily="34" charset="0"/>
                <a:ea typeface="Aptos" panose="020B0004020202020204" pitchFamily="34" charset="0"/>
                <a:cs typeface="Arial" panose="020B0604020202020204" pitchFamily="34" charset="0"/>
              </a:rPr>
              <a:t>Mae taflenni i fynd gyda’r sleid hon o’r enw ‘cam-drin rhywiol’ a ‘cam-drin emosiynol a seciolegol’. Mae’r taflenni ar gael i lawrlwytho o dudalen we’r pecyn ar wefan Gofal Cymdeithasol Cymru, o dan ‘</a:t>
            </a:r>
            <a:r>
              <a:rPr lang="cy-GB" sz="1800" b="1" dirty="0">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dirty="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rial" panose="020B06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cam-drin corfforol gynnwys pob math o niwed corfforol gan gynnwys: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ysgwyd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gwenwyno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dyrnu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taro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slapio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cicio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brathu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llusgo rhywun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atal rhywun gan ddefnyddio gormod o rym</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defnyddio meddyginiaeth i reoli rhywun neu i’w cadw’n dawel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gwneud plentyn yn sâl yn fwriadol (gelwir hyn weithiau yn 'salwch ffug').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cam-drin rhywiol gynnwys gorfodi neu gymell person i gymryd rhan mewn gweithgareddau rhywiol, er enghraifft: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treisio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ymosodiad anweddus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gorfodi rhywun i wylio delweddau rhywiol neu bornograffi</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y cam-drin hwn ddigwydd wyneb yn wyneb (gweithredoedd uniongyrchol o gam-drin rhywiol) neu dros y rhyngrwyd (gweithredoedd anuniongyrchol o gam-drin rhywiol).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 sicrhau ei fod yn cyfeirio at gamfanteisio’n rhywiol ar blant fel math o gam-drin rhywiol.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camfanteisio’n rhywiol ar blant a meithrin perthynas amhriodol yn fath o gam-drin rhywiol sy’n cynnwys cyfnewid neu ryw fath o daliad sy’n gallu cynnwys arian, ffonau symudol ac eitemau eraill, cyffuriau, alcohol, lle i aros, ‘diogelu’ neu anwyldeb.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modd meithrin perthynas amhriodol â phobl dros y rhyngrwyd. </a:t>
            </a:r>
            <a:br>
              <a:rPr lang="cy-GB" sz="1800" dirty="0">
                <a:effectLst/>
                <a:latin typeface="Aptos" panose="020B0004020202020204" pitchFamily="34" charset="0"/>
                <a:ea typeface="Aptos" panose="020B0004020202020204" pitchFamily="34" charset="0"/>
                <a:cs typeface="Arial" panose="020B0604020202020204" pitchFamily="34" charset="0"/>
              </a:rPr>
            </a:b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Mae bregusrwydd y person, a’r ffordd y mae’r cyflawnwr yn meithrin perthynas amhriodol ag ef, yn golygu nad yw’n gallu adnabod natur gamfanteisiol perthnasoedd ac nad yw’n gallu rhoi cydsyniad ar sail gwybodaeth. Mae cydsyniad yn amherthnasol os yw rhywun wedi cael ei hudo, ei orfodi neu ei ddylanwadu. Os nad yw person yn deall beth mae rhyw yn ei olygu, neu’n dweud na, yna mae hyn yn ymosodiad rhywiol neu’n drais rhywiol. Mae’n bwysig cydnabod bod camfanteisio ar oedolion yn gallu digwydd am yr un rhesymau’n union. Gellir camfanteisio ar bobl mewn nifer o ffyrdd (er enghraifft: at ddibenion llafur neu droseddol).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a:t>
            </a:r>
            <a:r>
              <a:rPr lang="cy-GB" sz="1800" b="1" u="sng" dirty="0">
                <a:effectLst/>
                <a:latin typeface="Arial" panose="020B0604020202020204" pitchFamily="34" charset="0"/>
                <a:ea typeface="Aptos" panose="020B0004020202020204" pitchFamily="34" charset="0"/>
                <a:cs typeface="Arial" panose="020B0604020202020204" pitchFamily="34" charset="0"/>
              </a:rPr>
              <a:t>cam-drin emosiynol neu seicolegol</a:t>
            </a:r>
            <a:r>
              <a:rPr lang="cy-GB" sz="1800" dirty="0">
                <a:effectLst/>
                <a:latin typeface="Arial" panose="020B0604020202020204" pitchFamily="34" charset="0"/>
                <a:ea typeface="Aptos" panose="020B0004020202020204" pitchFamily="34" charset="0"/>
                <a:cs typeface="Arial" panose="020B0604020202020204" pitchFamily="34" charset="0"/>
              </a:rPr>
              <a:t> olygu dangos i berson ei fod yn </a:t>
            </a:r>
            <a:r>
              <a:rPr lang="cy-GB" sz="1800" b="1" dirty="0">
                <a:effectLst/>
                <a:latin typeface="Arial" panose="020B0604020202020204" pitchFamily="34" charset="0"/>
                <a:ea typeface="Aptos" panose="020B0004020202020204" pitchFamily="34" charset="0"/>
                <a:cs typeface="Arial" panose="020B0604020202020204" pitchFamily="34" charset="0"/>
              </a:rPr>
              <a:t>ddiwerth, yn ddi-gariad neu’n annigonol</a:t>
            </a:r>
            <a:r>
              <a:rPr lang="cy-GB" sz="1800" dirty="0">
                <a:effectLst/>
                <a:latin typeface="Arial" panose="020B0604020202020204" pitchFamily="34" charset="0"/>
                <a:ea typeface="Aptos" panose="020B0004020202020204" pitchFamily="34" charset="0"/>
                <a:cs typeface="Arial" panose="020B0604020202020204" pitchFamily="34" charset="0"/>
              </a:rPr>
              <a:t> fel bod y person yn wyliadwrus, yn ofnus, yn ynysig – gall fod yn anodd iawn ei adnabod.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Dyma rai enghreifftiau: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gweiddi neu sgrechian ar berson yn rheolaidd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galw enwau ar berson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beio rhywun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bychanu rhywun o flaen pobl eraill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feirniadol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anghariadus iawn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dweud wrth berson nad yw’n ei hoffi neu’n ei garu.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bod yn dyst i gam-drin domestig yn y cartref, hyd yn oed yn uniongyrchol, gael effaith negyddol arwyddocaol ar iechyd a lles person.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102557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dirty="0">
                <a:effectLst/>
                <a:latin typeface="Arial" panose="020B0604020202020204" pitchFamily="34" charset="0"/>
                <a:ea typeface="Aptos" panose="020B0004020202020204" pitchFamily="34" charset="0"/>
                <a:cs typeface="Arial" panose="020B0604020202020204" pitchFamily="34" charset="0"/>
              </a:rPr>
              <a:t>Mae’r hyfforddwr yn mynd drwy’r deilliannau dysgu ar gyfer Grŵp B.</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a:t>
            </a:fld>
            <a:endParaRPr lang="en-GB" dirty="0"/>
          </a:p>
        </p:txBody>
      </p:sp>
    </p:spTree>
    <p:extLst>
      <p:ext uri="{BB962C8B-B14F-4D97-AF65-F5344CB8AC3E}">
        <p14:creationId xmlns:p14="http://schemas.microsoft.com/office/powerpoint/2010/main" val="2613569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77875" y="301625"/>
            <a:ext cx="5546725" cy="3121025"/>
          </a:xfrm>
          <a:ln/>
        </p:spPr>
      </p:sp>
      <p:sp>
        <p:nvSpPr>
          <p:cNvPr id="33795" name="Notes Placeholder 2"/>
          <p:cNvSpPr>
            <a:spLocks noGrp="1"/>
          </p:cNvSpPr>
          <p:nvPr>
            <p:ph type="body" idx="1"/>
          </p:nvPr>
        </p:nvSpPr>
        <p:spPr>
          <a:xfrm>
            <a:off x="641350" y="3551592"/>
            <a:ext cx="5982734"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taflenni i fynd gyda’r sleid hon o’r enw ‘cam-drin ariannol’ a ‘esgeulustod’. Mae’r taflen ar gael i lawrlwytho o dudalen we’r pecyn ar wefan Gofal Cymdeithasol Cymru, o dan ‘</a:t>
            </a:r>
            <a:r>
              <a:rPr lang="cy-GB" sz="1800" b="1">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Cafodd cam-drin ariannol ei gynnwys fel categori o gam-drin plant o dan Ddeddf Gwasanaethau Cymdeithasol a Llesiant (Cymru) 2014.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Enghraifft o gam-drin ariannol fyddai pan fydd rhiant neu ofalwr yn derbyn budd-daliadau a thaliadau uniongyrchol gan y gwasanaethau cymdeithasol i’w gwario ar eu plentyn anabl, ond yn hytrach yn gwario’r arian arnynt eu hunain. Mae hyn yn golygu nad yw’r plentyn yn cael y gofal na’r gefnogaeth ychwanegol sydd eu hangen arno. Mae hyn yn debygol o gael effaith niweidiol ar eu bywyd, eu lles neu eu diogelwch. Gall enghreifftiau eraill gynnwys plant sy’n cael eu gorfodi i weithio, gwerthu eiddo plentyn, neu ffugio salwch plentyn i hawlio budd-daliadau.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I oedolion, efallai y bydd dangosyddion tebyg, ond gall enghreifftiau hefyd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dwyn arian neu eiddo personol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trosglwyddo eiddo neu orfodi rhywun i newid ewyllys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trefnu cardiau credyd neu fenthyciadau yn enw rhywun heb eu caniatâd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camddefnyddio Atwrneiaeth Arhosol.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Ystyr esgeulustod yw methiant i ddiwallu anghenion corfforol, emosiynol, cymdeithasol neu seicolegol sylfaenol person, sy’n debygol o arwain at amharu ar les y person.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arwyddion a symptomau gynnwys:</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person yn dweud nad yw wedi cael unrhyw beth i’w fwyta, neu nad oes ganddo arian i brynu cinio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arogl corff neu edrychiad anniben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person wedi gwisgo dillad amhriodol, er enghraifft: dim côt pan fydd hi’n bwrw glaw</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plentyn hŷn yn gorfod paratoi ei frawd neu’i chwaer ar gyfer yr ysgol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efallai bod person yn cael ei adael mewn cyflwr gwael o ran o hylendid (er enghraifft: dillad budr, wedi baeddu, heb gael cymorth i ymolchi)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rhywun yn cael ei adael ar ei ben ei hun am gyfnodau hir neu efallai na fydd rhywun yn cysylltu â meddyg pan fydd person yn sâl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gofal deintyddol gwael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colli pwysau.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Mae pob math o gam-drin, niwed neu esgeulustod yn cael effaith negyddol ar berson a gall gael effeithiau tymor byr neu hirdymor.</a:t>
            </a:r>
            <a:endParaRPr lang="en-GB" altLang="en-US" dirty="0"/>
          </a:p>
        </p:txBody>
      </p:sp>
    </p:spTree>
    <p:extLst>
      <p:ext uri="{BB962C8B-B14F-4D97-AF65-F5344CB8AC3E}">
        <p14:creationId xmlns:p14="http://schemas.microsoft.com/office/powerpoint/2010/main" val="1756942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a:xfrm>
            <a:off x="482600" y="4925209"/>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tair ffordd o wneud yr ymarfer hwn: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fel ‘ymarfer llafar’ neu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diffiniadau wedi’u torri allan ar bapur a’u glynu ar y wal, bydd y dysgwyr yn symud o amgylch yr ystafell i nodi eu hateb.</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fod yn ymwybodol y gall esgeulustod hefyd gynnwys gweithredoedd o hepgor (er enghraifft: nid yw aelod o staff wedi cael ei hyfforddi i ddarparu’r gofal sydd ei angen, neu nid oes rhywun wedi sicrhau bod offer priodol ar gael). </a:t>
            </a:r>
            <a:endParaRPr lang="en-GB" sz="1800">
              <a:effectLst/>
              <a:latin typeface="Aptos" panose="020B0004020202020204" pitchFamily="34" charset="0"/>
              <a:ea typeface="Aptos" panose="020B0004020202020204" pitchFamily="34" charset="0"/>
              <a:cs typeface="Arial" panose="020B0604020202020204" pitchFamily="34" charset="0"/>
            </a:endParaRPr>
          </a:p>
          <a:p>
            <a:pPr defTabSz="990752">
              <a:defRPr/>
            </a:pP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42</a:t>
            </a:fld>
            <a:endParaRPr lang="en-GB" dirty="0"/>
          </a:p>
        </p:txBody>
      </p:sp>
    </p:spTree>
    <p:extLst>
      <p:ext uri="{BB962C8B-B14F-4D97-AF65-F5344CB8AC3E}">
        <p14:creationId xmlns:p14="http://schemas.microsoft.com/office/powerpoint/2010/main" val="3692971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508000"/>
            <a:ext cx="5913437" cy="3325813"/>
          </a:xfrm>
        </p:spPr>
      </p:sp>
      <p:sp>
        <p:nvSpPr>
          <p:cNvPr id="3" name="Notes Placeholder 2"/>
          <p:cNvSpPr>
            <a:spLocks noGrp="1"/>
          </p:cNvSpPr>
          <p:nvPr>
            <p:ph type="body" idx="1"/>
          </p:nvPr>
        </p:nvSpPr>
        <p:spPr>
          <a:xfrm>
            <a:off x="595312" y="4296757"/>
            <a:ext cx="5913437"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i’r dysgwyr edrych ar eu apiau ac enwi pob un o’r chwe math o esgeulustod, a rhoi enghreifftiau.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nad oes digon o amser, neu os nad yw’r cynnwys yn berthnasol i’r rhai sy’n bresennol, mae angen i hyfforddwyr roi sylw i’r sleid hon a gwneud yn siŵr bod y grŵp yn gadael gyda’r ddealltwriaeth hon.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chwe is-bennawd dan esgeulustod yn berthnasol i blant yn unig.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43</a:t>
            </a:fld>
            <a:endParaRPr lang="en-GB" dirty="0"/>
          </a:p>
        </p:txBody>
      </p:sp>
    </p:spTree>
    <p:extLst>
      <p:ext uri="{BB962C8B-B14F-4D97-AF65-F5344CB8AC3E}">
        <p14:creationId xmlns:p14="http://schemas.microsoft.com/office/powerpoint/2010/main" val="1470688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46150" y="782638"/>
            <a:ext cx="5211763" cy="2932112"/>
          </a:xfrm>
          <a:ln/>
        </p:spPr>
      </p:sp>
      <p:sp>
        <p:nvSpPr>
          <p:cNvPr id="39939" name="Notes Placeholder 2"/>
          <p:cNvSpPr>
            <a:spLocks noGrp="1"/>
          </p:cNvSpPr>
          <p:nvPr>
            <p:ph type="body" idx="1"/>
          </p:nvPr>
        </p:nvSpPr>
        <p:spPr>
          <a:xfrm>
            <a:off x="259130" y="3955271"/>
            <a:ext cx="6753596"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GB" altLang="en-US" sz="1300" dirty="0"/>
          </a:p>
        </p:txBody>
      </p:sp>
    </p:spTree>
    <p:extLst>
      <p:ext uri="{BB962C8B-B14F-4D97-AF65-F5344CB8AC3E}">
        <p14:creationId xmlns:p14="http://schemas.microsoft.com/office/powerpoint/2010/main" val="1017293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46150" y="782638"/>
            <a:ext cx="5211763" cy="2932112"/>
          </a:xfrm>
          <a:ln/>
        </p:spPr>
      </p:sp>
      <p:sp>
        <p:nvSpPr>
          <p:cNvPr id="39939" name="Notes Placeholder 2"/>
          <p:cNvSpPr>
            <a:spLocks noGrp="1"/>
          </p:cNvSpPr>
          <p:nvPr>
            <p:ph type="body" idx="1"/>
          </p:nvPr>
        </p:nvSpPr>
        <p:spPr>
          <a:xfrm>
            <a:off x="259130" y="3955271"/>
            <a:ext cx="6753596"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dirty="0">
                <a:effectLst/>
                <a:latin typeface="Arial" panose="020B0604020202020204" pitchFamily="34" charset="0"/>
                <a:ea typeface="Aptos" panose="020B0004020202020204" pitchFamily="34" charset="0"/>
                <a:cs typeface="Arial" panose="020B0604020202020204" pitchFamily="34" charset="0"/>
              </a:rPr>
              <a:t>Gall hyfforddwyr gyfeirio cyfranogwyr at Weithdrefnau Diogelu Cymru i gael rhagor o wybodaeth am y termau hyn ac adrodd yn ôl ar y wybodaeth y maent wedi dod o hyd iddi i’r grŵp ehangach.</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sz="1300" dirty="0"/>
          </a:p>
        </p:txBody>
      </p:sp>
    </p:spTree>
    <p:extLst>
      <p:ext uri="{BB962C8B-B14F-4D97-AF65-F5344CB8AC3E}">
        <p14:creationId xmlns:p14="http://schemas.microsoft.com/office/powerpoint/2010/main" val="2612486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0"/>
            <a:ext cx="1703388" cy="958850"/>
          </a:xfrm>
        </p:spPr>
      </p:sp>
      <p:sp>
        <p:nvSpPr>
          <p:cNvPr id="3" name="Notes Placeholder 2"/>
          <p:cNvSpPr>
            <a:spLocks noGrp="1"/>
          </p:cNvSpPr>
          <p:nvPr>
            <p:ph type="body" idx="1"/>
          </p:nvPr>
        </p:nvSpPr>
        <p:spPr>
          <a:xfrm>
            <a:off x="0" y="980041"/>
            <a:ext cx="7102419" cy="4029879"/>
          </a:xfrm>
        </p:spPr>
        <p:txBody>
          <a:bodyPr/>
          <a:lstStyle/>
          <a:p>
            <a:pPr>
              <a:lnSpc>
                <a:spcPct val="107000"/>
              </a:lnSpc>
              <a:spcAft>
                <a:spcPts val="800"/>
              </a:spcAft>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Mae perthynas bersonol rhwng y dioddefwr a’r cyflawnwr yn allweddol i’r diffiniad o gam-drin domestig. Dyma sut mae’r cyhoedd ac asiantaethau’n deall cam-drin domestig yn gyffredinol.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Rydyn ni’n diffinio pobl sydd â ‘chysylltiad personol’ fel: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partneriaid agos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cyn-bartneriaid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aelodau o’r teulu neu unigolion sy’n rhannu cyfrifoldeb rhiant dros blentyn.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solidFill>
                  <a:srgbClr val="0B0C0C"/>
                </a:solidFill>
                <a:effectLst/>
                <a:latin typeface="Arial" panose="020B0604020202020204" pitchFamily="34" charset="0"/>
                <a:ea typeface="Aptos" panose="020B0004020202020204" pitchFamily="34" charset="0"/>
                <a:cs typeface="Arial" panose="020B0604020202020204" pitchFamily="34" charset="0"/>
              </a:rPr>
              <a:t>Does dim rhaid i’r dioddefwr a’r cyflawnwr fod yn byw yn yr un cartref.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 hyfforddwyr ddadansoddi’r diffiniadau o gam-drin er mwyn hwyluso dealltwriaeth.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Gallai’r hyfforddwr ofyn i’r grŵp beth maen nhw’n meddwl yw ystyr y term cam-drin domestig cyn hwyluso trafodaeth grŵp cyfan, ac yna datgelu’r wybodaeth ar y sleid.</a:t>
            </a:r>
            <a:br>
              <a:rPr lang="cy-GB" sz="1800">
                <a:effectLst/>
                <a:latin typeface="Aptos" panose="020B0004020202020204" pitchFamily="34" charset="0"/>
                <a:ea typeface="Aptos" panose="020B0004020202020204" pitchFamily="34" charset="0"/>
                <a:cs typeface="Arial" panose="020B0604020202020204" pitchFamily="34" charset="0"/>
              </a:rPr>
            </a:b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ptos" panose="020B0004020202020204" pitchFamily="34" charset="0"/>
                <a:ea typeface="Aptos" panose="020B0004020202020204" pitchFamily="34" charset="0"/>
                <a:cs typeface="Arial" panose="020B0604020202020204" pitchFamily="34" charset="0"/>
              </a:rPr>
              <a:t>Gallai hyfforddwyr gwblhau modiwl e-ddysgu’r GIG am ddim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Hyfforddiant Grŵp 1 ar drais yn erbyn menywod, cam-drin domestig a thrais rhywiol</a:t>
            </a:r>
            <a:r>
              <a:rPr lang="cy-GB" sz="1800">
                <a:effectLst/>
                <a:latin typeface="Aptos" panose="020B0004020202020204" pitchFamily="34" charset="0"/>
                <a:ea typeface="Aptos" panose="020B0004020202020204" pitchFamily="34" charset="0"/>
                <a:cs typeface="Arial" panose="020B0604020202020204" pitchFamily="34" charset="0"/>
              </a:rPr>
              <a:t> i’w helpu i ateb cwestiynau ar y sleid hon yn hyderus, a chyfeirio dioddefwyr a staff at ddolenni cymorth priodol.</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rheolwyr llinell ddod o hyd i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ganllawiau e-ddysgu ar wefan Llywodraeth Cymru</a:t>
            </a:r>
            <a:r>
              <a:rPr lang="cy-GB" sz="1800" u="sng">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cam-drin domestig yn gallu digwydd pan fydd rhywun yn cael ei frifo gan rywun maen nhw’n ei garu, fel cariad, partner, gŵr neu wraig. Gall cam-drin domestig ddigwydd mewn pob math o berthynas.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menywod yn fwy tebygol yn ystadegol o ddioddef cam-drin domestig neu o fod wedi goroesi hynny. Nid yw hyn yn golygu nad yw dynion yn gallu bod yn ddioddefwyr, a gall y naill a’r llall brofi cam-drin gan gyflawnwyr sy’n ddynion a menywod, neu bartneriaid o’r un rhyw.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Ond mae ystadegau’n dangos bod dros 90 y cant o’r rhai sy’n cyflawni cam-drin domestig yn ddynion. Gall cam-drin domestig hefyd gynnwys cam-drin rhwng y glasoed a rhieni, a gall pobl hŷn gael eu cam-drin gan aelodau eraill o’r teulu.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Anaml iawn y mae’n ddigwyddiad untro a gall ddigwydd i bobl o bob oed. Os yw person wedi cyflawni gweithred dreisgar unwaith, mae'n debygol y bydd yn gwneud hynny eto. Yn yr achosion hyn, bydd y cyflawnwr yn hysbys i’r unigolyn. Gall y niwed hwn, neu’r ‘boen’, gynnwys gwahanol fathau o gam-drin ar yr un pryd. Dyma rai enghreifftiau: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cam-drin corfforol: taro, cicio, gwthio, tagu neu daflu pethau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cam-drin rhywiol: trais, ymosodiad rhywiol, pornograffi dial, camfanteisio rhywiol neu waith rhywiol gorfodol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cam-drin ariannol: rheoli budd-daliadau neu gyflogau, mynd i ddyled neu ddwyn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cam-drin emosiynol neu seicolegol: galw enwau, dibwyllo, bygythiadau, codi braw, beirniadu, tanseilio, blacmel emosiynol, ‘creu euogrwydd’, bwlio, galw enwau ar rywun, sarhau neu fygythiadau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gorfodaeth a rheolaeth: ynysu rhywun oddi wrth gymorth neu wneud person yn is- israddol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gall drwgweithredwyr yn aml fygwth trais corfforol neu rywiol gyda mathau eraill o gam-drin i reoli’r dioddefwr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math o gam-drin yw dibwyllo, lle mae rhywun yn defnyddio gwadu, cam-gyfeirio, gwrth-ddweud a dweud celwydd i wneud i’r dioddefwr gwestiynu ei gof, ei sefydlogrwydd a’i bwyll ei hun (er enghraifft, drwy wadu bod y digwyddiad erioed wedi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diffiniad hwn yn cynnwys cam-drin ar sail anrhydedd a phriodas dan orfod. Nid yw dioddefwyr bob amser yn perthyn i un rhyw neu grŵp ethnig.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amlder a difrifoldeb trais domestig amrywio’n sylweddol. Mae’n dal yn gam-drin hyd yn oed os mai dim ond unwaith mae’n digwydd, a gall fod yn batrwm parhaus o ymddygiad. Ond yr un elfen gyson o gam-drin domestig yw ymdrechion cyson y camdriniwr i gynnal grym a rheolaeth dros y dioddefwr.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I gael rhagor o wybodaeth neu gyngor, cysylltwch â’r gwasanaethau cam-drin domestig lleol, adrannau gwasanaethau cymdeithasol lleol, neu llinell gymorth Byw Heb Ofn ar 0808 80 10 800.</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46</a:t>
            </a:fld>
            <a:endParaRPr lang="en-GB"/>
          </a:p>
        </p:txBody>
      </p:sp>
    </p:spTree>
    <p:extLst>
      <p:ext uri="{BB962C8B-B14F-4D97-AF65-F5344CB8AC3E}">
        <p14:creationId xmlns:p14="http://schemas.microsoft.com/office/powerpoint/2010/main" val="26509810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301625"/>
            <a:ext cx="4679950" cy="2633663"/>
          </a:xfrm>
        </p:spPr>
      </p:sp>
      <p:sp>
        <p:nvSpPr>
          <p:cNvPr id="3" name="Notes Placeholder 2"/>
          <p:cNvSpPr>
            <a:spLocks noGrp="1"/>
          </p:cNvSpPr>
          <p:nvPr>
            <p:ph type="body" idx="1"/>
          </p:nvPr>
        </p:nvSpPr>
        <p:spPr>
          <a:xfrm>
            <a:off x="156289" y="3102366"/>
            <a:ext cx="6791484"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ddarllen y wybodaeth a gyflwynir ar y sleid. Mae’n bwysig dadansoddi’r diffiniadau ac archwilio dealltwriaeth o drais rhywiol.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Cyn y Ddeddf hon, nid oedd unrhyw gydnabyddiaeth swyddogol yn y gyfraith i blant fel dioddefwyr cam-drin domestig yn eu rhinwedd eu hunain.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plant yn unigolion a gallant ymateb i weld camdriniaeth mewn gwahanol ffyrdd. Dyma rai enghreifftiau: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teimlo’n bryderus neu’n isel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trafferth cysgu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hunllefau neu ôl-fflachiadau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peidio â mynd i’r ysgol mor aml ag y dylent, neu beidio â pherfformio cystal yn yr ysgol.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bydd rhywun yn poeni bod plentyn yn byw mewn sefyllfa bosibl o gam-drin domestig, dylai siarad â’i arweinydd diogelu ar unwaith gan fod hwn yn fater sy’n ymwneud ag amddiffyn plant.</a:t>
            </a:r>
            <a:endParaRPr lang="en-GB" sz="1800">
              <a:effectLst/>
              <a:latin typeface="Aptos" panose="020B0004020202020204" pitchFamily="34" charset="0"/>
              <a:ea typeface="Aptos" panose="020B0004020202020204" pitchFamily="34" charset="0"/>
              <a:cs typeface="Arial" panose="020B0604020202020204" pitchFamily="34" charset="0"/>
            </a:endParaRPr>
          </a:p>
          <a:p>
            <a:pPr>
              <a:defRPr/>
            </a:pPr>
            <a:endParaRPr lang="en-GB" alt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47</a:t>
            </a:fld>
            <a:endParaRPr lang="en-GB"/>
          </a:p>
        </p:txBody>
      </p:sp>
    </p:spTree>
    <p:extLst>
      <p:ext uri="{BB962C8B-B14F-4D97-AF65-F5344CB8AC3E}">
        <p14:creationId xmlns:p14="http://schemas.microsoft.com/office/powerpoint/2010/main" val="320546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48</a:t>
            </a:fld>
            <a:endParaRPr lang="en-GB"/>
          </a:p>
        </p:txBody>
      </p:sp>
    </p:spTree>
    <p:extLst>
      <p:ext uri="{BB962C8B-B14F-4D97-AF65-F5344CB8AC3E}">
        <p14:creationId xmlns:p14="http://schemas.microsoft.com/office/powerpoint/2010/main" val="3710826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482600" y="4925407"/>
            <a:ext cx="5911057"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Gellir gwneud y gweithgaredd hwn mewn tair ffordd: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gallai’r hyfforddwr ofyn y cwestiwn i’r grŵp cyfan yn gyntaf, “Beth sy’n gwneud person yn fwy agored i risg o gael ei gam-drin?” ac yna gofyn i’r grŵp ystyried a llefaru eu barn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gallai’r hyfforddwr ofyn i’r grŵp rannu’n barau a rhoi ychydig funudau iddynt drafod y cwestiwn, ac yna adrodd yn ôl i’r grŵp ehangach.</a:t>
            </a:r>
          </a:p>
          <a:p>
            <a:pPr marL="342900" lvl="0" indent="-342900">
              <a:lnSpc>
                <a:spcPct val="107000"/>
              </a:lnSpc>
              <a:spcAft>
                <a:spcPts val="800"/>
              </a:spcAft>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fel ymarfer llafar, lle mae’r hyfforddwr yn gofyn i’r grŵp pa sefyllfaoedd allai gynyddu’r risg o gam-drin, niwed neu esgeulustod.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Nid yw’r ffaith bod person wedi profi un neu fwy o’r ffactorau hyn yn golygu y BYDD yn cael ei gam-drin, gan fod angen ystyried ffactorau eraill. Er enghraifft: gwytnwch personol unigolyn, ei gryfderau a ffactorau amddiffynnol eraill.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angen i’r hyfforddwr hefyd dynnu sylw at y ffaith y gallai unrhyw un ohonom brofi cam-drin rywbryd yn ein bywydau, gan y bydd adegau pan fydd pob un ohonom yn agored i niwed.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1002987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3275" y="288925"/>
            <a:ext cx="5495925" cy="3092450"/>
          </a:xfrm>
        </p:spPr>
      </p:sp>
      <p:sp>
        <p:nvSpPr>
          <p:cNvPr id="3" name="Notes Placeholder 2"/>
          <p:cNvSpPr>
            <a:spLocks noGrp="1"/>
          </p:cNvSpPr>
          <p:nvPr>
            <p:ph type="body" idx="1"/>
          </p:nvPr>
        </p:nvSpPr>
        <p:spPr>
          <a:xfrm>
            <a:off x="441492" y="3548593"/>
            <a:ext cx="6052804" cy="5303620"/>
          </a:xfrm>
          <a:prstGeom prst="rect">
            <a:avLst/>
          </a:prstGeom>
        </p:spPr>
        <p:txBody>
          <a:bodyPr/>
          <a:lstStyle/>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Ymarfer grŵp yw hwn. Dylid rhoi siart troi i bob grŵp. Mae’r cwrs bywyd yn ystyried pedwar maes allweddol: </a:t>
            </a:r>
            <a:br>
              <a:rPr lang="cy-GB" sz="1100" dirty="0">
                <a:effectLst/>
                <a:latin typeface="Aptos" panose="020B0004020202020204" pitchFamily="34" charset="0"/>
                <a:ea typeface="Aptos" panose="020B0004020202020204" pitchFamily="34" charset="0"/>
                <a:cs typeface="Arial" panose="020B0604020202020204" pitchFamily="34" charset="0"/>
              </a:rPr>
            </a:b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plentyn (0 i 12 oed)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person ifanc (13 i 19 oed)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canol bywyd (20 i 60 oed)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60 oed a hŷn.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spcAft>
                <a:spcPts val="800"/>
              </a:spcAft>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Gall yr hyfforddwr newid yr ystod oedran neu ychwanegu mwy o oedrannau os yw’r grŵp hyfforddi yn fawr iawn.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Mae tair ffordd o gynnal y drafodaeth: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gofynnir i bob grŵp ystyried y cwrs bywyd cyfan, ac adrodd yn ôl ar ba achlysuron allweddol yn ystod cwrs bywyd y gallai bregusrwydd person gynyddu, a’r rhesymau y tu ôl i hyn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gellir rhoi un ystod oedran benodol i bob grŵp, a gofyn iddynt adrodd yn ôl ar y prif ffynonellau bregusrwydd, a’r rhesymau y tu ôl i hynny, yn y grŵp oedran penodol hwn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mae pob darn o bapur yn cyfeirio at ystod oedran benodol, a phob un yn cael ei roi i un grŵp.</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07000"/>
              </a:lnSpc>
              <a:spcAft>
                <a:spcPts val="800"/>
              </a:spcAft>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Dylai cyfranogwyr gwblhau cymaint o fanylion ag y gallant mewn dau funud cyn i bapurau gael eu pasio o gwmpas eto, fel bod pob grŵp yn cael cyfle i ystyried yr holl grwpiau oedran.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Dylai’r hyfforddwr annog grwpiau i feddwl am adegau allweddol sy’n gwneud rhywun yn agored i niwed. Ydy hyn yr un fath i bawb? Beth yw’r ffactorau cyffredin?</a:t>
            </a:r>
            <a:br>
              <a:rPr lang="cy-GB" sz="1200" dirty="0">
                <a:effectLst/>
                <a:latin typeface="Arial" panose="020B0604020202020204" pitchFamily="34" charset="0"/>
                <a:ea typeface="Aptos" panose="020B0004020202020204" pitchFamily="34" charset="0"/>
                <a:cs typeface="Arial" panose="020B0604020202020204" pitchFamily="34" charset="0"/>
              </a:rPr>
            </a:b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Mae mwy o ddibyniaeth a mwy o ynysu yn golygu bod mwy o risg o gam-drin.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Mae bod yn agored i niwed yn ddeinamig ac nid yn statig.</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dirty="0">
                <a:effectLst/>
                <a:latin typeface="Arial" panose="020B0604020202020204" pitchFamily="34" charset="0"/>
                <a:ea typeface="Aptos" panose="020B0004020202020204" pitchFamily="34" charset="0"/>
              </a:rPr>
              <a:t>Mae bod yn agored i niwed yn gysylltiedig â ffactorau eraill ym mywyd unigolyn.</a:t>
            </a:r>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50</a:t>
            </a:fld>
            <a:endParaRPr lang="en-GB"/>
          </a:p>
        </p:txBody>
      </p:sp>
    </p:spTree>
    <p:extLst>
      <p:ext uri="{BB962C8B-B14F-4D97-AF65-F5344CB8AC3E}">
        <p14:creationId xmlns:p14="http://schemas.microsoft.com/office/powerpoint/2010/main" val="6828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74725"/>
            <a:ext cx="6140450" cy="3454400"/>
          </a:xfrm>
        </p:spPr>
      </p:sp>
      <p:sp>
        <p:nvSpPr>
          <p:cNvPr id="3" name="Notes Placeholder 2"/>
          <p:cNvSpPr>
            <a:spLocks noGrp="1"/>
          </p:cNvSpPr>
          <p:nvPr>
            <p:ph type="body" idx="1"/>
          </p:nvPr>
        </p:nvSpPr>
        <p:spPr>
          <a:xfrm>
            <a:off x="253207" y="4925407"/>
            <a:ext cx="6140450" cy="4029879"/>
          </a:xfrm>
        </p:spPr>
        <p:txBody>
          <a:bodyPr/>
          <a:lstStyle/>
          <a:p>
            <a:r>
              <a:rPr lang="cy-GB" sz="1800">
                <a:effectLst/>
                <a:latin typeface="Arial" panose="020B0604020202020204" pitchFamily="34" charset="0"/>
                <a:ea typeface="Aptos" panose="020B0004020202020204" pitchFamily="34" charset="0"/>
              </a:rPr>
              <a:t>Dyma le i ychwanegu nodiadau gludiog gan y grŵp gyda chwestiynau, meddyliau a myfyrdodau.</a:t>
            </a:r>
            <a:endParaRPr lang="en-GB" dirty="0"/>
          </a:p>
        </p:txBody>
      </p:sp>
    </p:spTree>
    <p:extLst>
      <p:ext uri="{BB962C8B-B14F-4D97-AF65-F5344CB8AC3E}">
        <p14:creationId xmlns:p14="http://schemas.microsoft.com/office/powerpoint/2010/main" val="3304064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r>
              <a:rPr lang="en-GB" altLang="en-US">
                <a:latin typeface="Gibson" panose="02000000000000000000" pitchFamily="2" charset="77"/>
              </a:rPr>
              <a:t>DRAFT MARCH 2013</a:t>
            </a:r>
          </a:p>
        </p:txBody>
      </p:sp>
      <p:sp>
        <p:nvSpPr>
          <p:cNvPr id="88067" name="Rectangle 6"/>
          <p:cNvSpPr>
            <a:spLocks noGrp="1" noChangeArrowheads="1"/>
          </p:cNvSpPr>
          <p:nvPr>
            <p:ph type="ftr" sz="quarter" idx="4"/>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r>
              <a:rPr lang="en-GB" altLang="en-US">
                <a:latin typeface="Gibson" panose="02000000000000000000" pitchFamily="2" charset="77"/>
              </a:rPr>
              <a:t>DRAFT MARCH 2013</a:t>
            </a:r>
          </a:p>
        </p:txBody>
      </p:sp>
      <p:sp>
        <p:nvSpPr>
          <p:cNvPr id="88068" name="Rectangle 7"/>
          <p:cNvSpPr>
            <a:spLocks noGrp="1" noChangeArrowheads="1"/>
          </p:cNvSpPr>
          <p:nvPr>
            <p:ph type="sldNum" sz="quarter" idx="5"/>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fld id="{53CE11F8-34A5-46D5-ADAA-956B0A758E34}" type="slidenum">
              <a:rPr lang="en-GB" altLang="en-US" smtClean="0">
                <a:latin typeface="Gibson" panose="02000000000000000000" pitchFamily="2" charset="77"/>
              </a:rPr>
              <a:pPr/>
              <a:t>51</a:t>
            </a:fld>
            <a:endParaRPr lang="en-GB" altLang="en-US">
              <a:latin typeface="Gibson" panose="02000000000000000000" pitchFamily="2" charset="77"/>
            </a:endParaRPr>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p:spPr>
        <p:txBody>
          <a:bodyPr/>
          <a:lstStyle/>
          <a:p>
            <a:pPr>
              <a:lnSpc>
                <a:spcPct val="107000"/>
              </a:lnSpc>
              <a:spcAft>
                <a:spcPts val="800"/>
              </a:spcAft>
            </a:pPr>
            <a:endParaRPr lang="en-US" altLang="en-US"/>
          </a:p>
        </p:txBody>
      </p:sp>
    </p:spTree>
    <p:extLst>
      <p:ext uri="{BB962C8B-B14F-4D97-AF65-F5344CB8AC3E}">
        <p14:creationId xmlns:p14="http://schemas.microsoft.com/office/powerpoint/2010/main" val="20664835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ofyn i’r grŵp cyfan fel ymarfer ‘llafar’ pwy allai fod yn cyflawni camdriniaeth. Dylai’r hyfforddwr geisio tynnu sylw at y ffaith bod unrhyw un yn gallu cyflawni camdriniaeth. </a:t>
            </a:r>
          </a:p>
          <a:p>
            <a:pPr>
              <a:lnSpc>
                <a:spcPct val="107000"/>
              </a:lnSpc>
              <a:spcAft>
                <a:spcPts val="800"/>
              </a:spcAft>
            </a:pPr>
            <a:endParaRPr lang="en-GB" sz="1200">
              <a:effectLst/>
              <a:latin typeface="Aptos" panose="020B0004020202020204" pitchFamily="34" charset="0"/>
              <a:ea typeface="Aptos" panose="020B0004020202020204" pitchFamily="34" charset="0"/>
              <a:cs typeface="Arial" panose="020B0604020202020204" pitchFamily="34" charset="0"/>
            </a:endParaRPr>
          </a:p>
          <a:p>
            <a:r>
              <a:rPr lang="cy-GB" sz="1200">
                <a:effectLst/>
                <a:latin typeface="Arial" panose="020B0604020202020204" pitchFamily="34" charset="0"/>
                <a:ea typeface="Aptos" panose="020B0004020202020204" pitchFamily="34" charset="0"/>
              </a:rPr>
              <a:t>Gall hyfforddwyr ychwanegu eu henghreifftiau eu hunain, yn enwedig rhai sy’n fwy perthnasol i’w sefydliadau eu hunain. </a:t>
            </a:r>
            <a:endParaRPr lang="en-US" altLang="en-US"/>
          </a:p>
          <a:p>
            <a:endParaRPr lang="en-GB" altLang="en-US"/>
          </a:p>
        </p:txBody>
      </p:sp>
    </p:spTree>
    <p:extLst>
      <p:ext uri="{BB962C8B-B14F-4D97-AF65-F5344CB8AC3E}">
        <p14:creationId xmlns:p14="http://schemas.microsoft.com/office/powerpoint/2010/main" val="13870397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CYFEIRIR AT YR YCHYDIG SLEIDIAU NESAF.</a:t>
            </a:r>
            <a:r>
              <a:rPr lang="cy-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Cynnwys dewisol: astudiaethau achos dioddefwyr lleol.</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b="1" dirty="0">
                <a:effectLst/>
                <a:latin typeface="Aptos" panose="020B0004020202020204" pitchFamily="34" charset="0"/>
                <a:ea typeface="Aptos" panose="020B0004020202020204" pitchFamily="34" charset="0"/>
                <a:cs typeface="Arial" panose="020B0604020202020204" pitchFamily="34" charset="0"/>
              </a:rPr>
              <a:t>Ceisiwch dynnu sylw at y ffaith bod cam-drin yn gallu digwydd yn unrhyw le.</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b="1" dirty="0">
                <a:effectLst/>
                <a:latin typeface="Aptos" panose="020B0004020202020204" pitchFamily="34" charset="0"/>
                <a:ea typeface="Aptos" panose="020B0004020202020204" pitchFamily="34" charset="0"/>
                <a:cs typeface="Arial" panose="020B0604020202020204" pitchFamily="34" charset="0"/>
              </a:rPr>
              <a:t>Yr hyfforddwr i benderfynu a yw hwn yn weithgaredd priodol i’w ddefnyddio, yn dibynnu ar anghenion y grŵp.</a:t>
            </a:r>
            <a:r>
              <a:rPr lang="cy-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sicrhau, os yw’n bwriadu cynnwys hyn, ei fod yn rhoi rhybudd sbardun. Dylai’r hyfforddwr dynnu sylw at y ffaith bod yr astudiaethau achos yn emosiynol, a gallant fod yn sbardunol oherwydd gwybodaeth am achosion, neu effaith bersonol. Dylai’r hyfforddwr ddweud wrth bobl os nad ydynt yn gyfforddus a’u bod yn dymuno gadael yr ystafell ar gyfer y rhan hon o’r hyfforddiant, eu bod yn gallu gwneud hynny.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Os yw’r hyfforddwr yn defnyddio’r cynnwys, dylai fonitro’r cyfranogwyr am arwyddion di-eiriau o drallod, a chynnig cymorth mewn ffordd briodol os oes angen. Dylai’r hyfforddwr atgoffa’r cyfranogwyr ei bod yn bwysig eu bod yn teimlo’n ddiogel a’u sicrhau bod yr hyfforddwr yno i gynnig cefnogaeth a’u cyfeirio at wasanaethau os oes angen. Dylai’r hyfforddwr ddweud wrth y cyfranogwyr y byddant yn cael rhifau cyswllt ar gyfer llinellau cymorth. </a:t>
            </a:r>
          </a:p>
          <a:p>
            <a:pPr>
              <a:lnSpc>
                <a:spcPct val="107000"/>
              </a:lnSpc>
              <a:spcAft>
                <a:spcPts val="800"/>
              </a:spcAft>
            </a:pPr>
            <a:endParaRPr lang="cy-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Pwrpas yr astudiaethau achos hyn yw rhoi blas i gyfranogwyr o rai erlyniadau ac euogfarnau diweddar sy’n gysylltiedig â cham-drin plant ac oedolion. Efallai y bydd yr hyfforddwr yn dymuno defnyddio rhai neu’r holl enghreifftiau hyn, neu ganolbwyntio ar astudiaethau achos plant neu oedolion sy’n addas i’r gynulleidfa. Gall hyfforddwyr hefyd ddiweddaru deunyddiau gydag astudiaethau achos mwy diweddar, cyn belled â bod y wybodaeth yn gyhoeddus. </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028D048-A393-4C88-A556-A00A27A6AB3B}" type="slidenum">
              <a:rPr lang="en-GB" smtClean="0"/>
              <a:t>53</a:t>
            </a:fld>
            <a:endParaRPr lang="en-GB"/>
          </a:p>
        </p:txBody>
      </p:sp>
    </p:spTree>
    <p:extLst>
      <p:ext uri="{BB962C8B-B14F-4D97-AF65-F5344CB8AC3E}">
        <p14:creationId xmlns:p14="http://schemas.microsoft.com/office/powerpoint/2010/main" val="1943241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77788"/>
            <a:ext cx="1884362" cy="1060450"/>
          </a:xfrm>
        </p:spPr>
      </p:sp>
      <p:sp>
        <p:nvSpPr>
          <p:cNvPr id="3" name="Notes Placeholder 2"/>
          <p:cNvSpPr>
            <a:spLocks noGrp="1"/>
          </p:cNvSpPr>
          <p:nvPr>
            <p:ph type="body" idx="1"/>
          </p:nvPr>
        </p:nvSpPr>
        <p:spPr>
          <a:xfrm>
            <a:off x="171450" y="1138601"/>
            <a:ext cx="6753225"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cwpl priod, David a Kim Crapper, wedi treisio ac wedi cam-drin merch ifanc yn rhywiol. Roeddent yn ei darbwyllo bod eu triniaeth ohoni yn “normal” gan gymryd mantais ohoni dro ar ôl tro.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troseddau i’r amlwg pan ddywedodd y dioddefwr wrth ffrind am ymddygiad y gŵr a’r wraig a chawsant eu harestio gan yr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Wrth ddedfrydu’r pâr, dywedodd y Barnwr David Wynn Morgan: “Mae’n anodd meddwl am (drosedd) fwy ffiaidd.” Clywodd Llys y Goron Caerdydd y dechreuodd y gamdriniaeth pan oedd hi’n ifanc iawn ac aeth ymlaen am flynyddoedd.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ei chyfweliad â’r heddlu, dywedodd y dioddefwr pan ddwedai “na” wrth David Crapper, 38, ei fod yn gwylltio ac yn ei chyhuddo o’i “gymell” a dywedodd wrthi y gallai gael ei garcharu. Dywedodd wrthi am eistedd ar ei lin, ei fod wedi “mynd yn galed” wrth ei chofleidio a’i bod wedi’i weld yn cyffwrdd ei hun. Yn ddiweddarach, cyffyrddodd â hi ac fe’i gorfododd hi i gyffwrdd ynddo ef, a dangosodd bornograffi iddi.</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y dioddefwr: “Roedd yr hyn yr oedd yn ei ddweud yn fy nrysu ac roeddwn i’n teimlo’n ffiaidd.” Gwaethygodd y gamdriniaeth nes i David Crapper dreisio’r dioddefwr a digwyddodd hyn dro ar ôl tro. Yn ddiweddarach, dywedodd David Crapper wrth ei wraig am y cam-drin, a oedd “yn awyddus i ymuno hefyd.”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Dechreuodd Kim Crapper, 39, gam-drin y dioddefwr yn rhywiol drwy ei chyffwrdd, roedd hi’n bresennol pan oedd David Crapper yn treisio’r dioddefwr ac yn cael rhyw gyda’i gŵr o flaen y dioddefwr.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Arestiwyd y Crappers gan yr heddlu ar ôl i’r dioddefwr riporto'r cwpl. Cyfaddefodd David Crapper ei fod wedi treisio a cham-drin y dioddefwr yn rhywiol. Cyfaddefodd Kim Crapper ei bod wedi cam-drin y dioddefwr hefyd. Plediodd y diffynyddion, o Heol y Frenhines yn y Barri, yn euog i ymosodiad rhywiol ar blentyn dan 13 oed, ymosodiad rhywiol, achosi/ysgogi plentyn i gymryd rhan mewn gweithgarwch rhywiol, a chymryd rhan mewn gweithgarwch rhywiol ym mhresenoldeb plentyn. Plediodd David Crapper yn euog hefyd i dreisio ac achosi i blentyn wylio gweithred rywiol.</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Susan Ferrier, ar ran David Crapper, mai “ychydig” oedd i’w ddweud o ran lliniaru ar gyfer ei chleient. Dywedodd ei fod wedi cyfaddef y troseddau ac wedi atal y dioddefwr rhag gorfod rhoi tystiolaeth. Dywedodd fod Crapper wedi “disgyn i batrymau meddwl cyfeiliornus” ac y byddai wedi ei chael yn anodd “rhoi’r gorau” i’r cam-drin pe na bai’r dioddefwr wedi cysylltu â’r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Ruth Smith, ar ran Kim Crapper, fod ei chleient mewn “perthynas reolaethol, wenwynig a chamdriniol” a’i bod yn teimlo’n “ddi-rym a diymadferth”. Dywedodd fod Crapper yn cael ei chamddefnyddio gan ei gŵr a oedd yn ei “chymell” i gyflawni’r camdriniaeth. Cyfaddefodd na fyddai’r dioddefwr “byth yn gallu anghofio” gweithredoedd y diffynyddion.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y Barnwr Wynn Morgan fod y niwed corfforol a achoswyd i’r dioddefwr yn “anfesuradwy” a bod y ddau ddiffynnydd wedi “methu dangos gwir edifeirwch”. Dedfrydodd David Crapper i 17 mlynedd yn y carchar, gyda phedair blynedd estynedig ar drwydded. Dedfrydwyd Kim Crapper i chwe blynedd yn y carchar, gyda thrwydded estynedig o dair blynedd. Bydd y ddau yn treulio dwy ran o dair o’u dedfryd cyn cael eu hystyried ar gyfer parôl. Cafodd y diffynyddion eu gwneud yn destun gofynion hysbysu am droseddwyr rhyw a gorchymyn atal niwed rhywiol am gyfnod amhenodol.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54</a:t>
            </a:fld>
            <a:endParaRPr lang="en-GB"/>
          </a:p>
        </p:txBody>
      </p:sp>
    </p:spTree>
    <p:extLst>
      <p:ext uri="{BB962C8B-B14F-4D97-AF65-F5344CB8AC3E}">
        <p14:creationId xmlns:p14="http://schemas.microsoft.com/office/powerpoint/2010/main" val="29756020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08050"/>
            <a:ext cx="6140450" cy="3454400"/>
          </a:xfrm>
        </p:spPr>
      </p:sp>
      <p:sp>
        <p:nvSpPr>
          <p:cNvPr id="3" name="Notes Placeholder 2"/>
          <p:cNvSpPr>
            <a:spLocks noGrp="1"/>
          </p:cNvSpPr>
          <p:nvPr>
            <p:ph type="body" idx="1"/>
          </p:nvPr>
        </p:nvSpPr>
        <p:spPr>
          <a:xfrm>
            <a:off x="709613" y="4574533"/>
            <a:ext cx="56832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athro drama o dde Cymru ei gyhuddo o lu o droseddau rhywiol yn erbyn bachgen yn ei arddegau. Mae Kelly Burgess, o Gasnewydd, yn wynebu pedwar honiad o weithgarwch rhywiol gyda bachgen rhwng 13 ac 17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digwyddiadau honedig yn cwmpasu cyfnod rhwng mis Ionawr a diwedd mis Awst 2013. Ymddangosodd Burgess, o Gasnewydd, gerbron Llys Ynadon Gogledd Gwlad yr Haf ger Weston-super-Mare lle plediodd yn euog i bedwar honiad o gam-drin gan oedolyn mewn sefyllfa o ymddiriedaeth - gweithgarwch rhywiol gyda bachgen rhwng 13 ac 17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yr erlynydd Michael Collins wrth y llys: “Mae’r berthynas arwyddocaol yn yr achos hwn yn un rhwng athro a disgybl.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“Rydym wedi clywed beth yw oedran y disgybl yn y cyhuddiadau.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“Roedd y diffynnydd ar y pryd yn gweithio fel ei athro.”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Wrth grynhoi’r troseddau ac argymell y dylid anfon yr achos i lys y goron ar gyfer dedfrydu, ychwanegodd Mr Collins: “Roedd y diffynnydd a’r plentyn wedi mynychu clinig iechyd rhywiol lle roedd y plentyn wedi datgelu i’r nyrs practis ei fod neu ei fod wedi bod mewn perthynas rywiol ag athro 25 oed ac wedi enwi’r diffynnydd.”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Plediodd Ms Burgess yn euog i bob un o’r pedwar cyhuddiad a chafodd ddedfryd o ddeg mis yn y carchar, wedi ei gohirio am ddwy flynedd.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Dywedodd y Barnwr Euan Ambrose, a oedd yn eistedd yn Llys y Goron Bryste: “Rydych chi’n ei gwneud hi’n glir bod y ddau ohonoch chi’n cymryd rhan mewn perthynas yr oeddech chi’n tybio oedd rhwng dau berson cyfartal, ond mae’n amlwg nad oedd yn berthynas gyfartal – roeddech chi bob amser yn athro ac roedd ef yn ddisgybl.”</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55</a:t>
            </a:fld>
            <a:endParaRPr lang="en-GB"/>
          </a:p>
        </p:txBody>
      </p:sp>
    </p:spTree>
    <p:extLst>
      <p:ext uri="{BB962C8B-B14F-4D97-AF65-F5344CB8AC3E}">
        <p14:creationId xmlns:p14="http://schemas.microsoft.com/office/powerpoint/2010/main" val="1634449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3175"/>
            <a:ext cx="3959225" cy="2227263"/>
          </a:xfrm>
        </p:spPr>
      </p:sp>
      <p:sp>
        <p:nvSpPr>
          <p:cNvPr id="3" name="Notes Placeholder 2"/>
          <p:cNvSpPr>
            <a:spLocks noGrp="1"/>
          </p:cNvSpPr>
          <p:nvPr>
            <p:ph type="body" idx="1"/>
          </p:nvPr>
        </p:nvSpPr>
        <p:spPr>
          <a:xfrm>
            <a:off x="620948" y="2223470"/>
            <a:ext cx="56832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Cydnabyddiaeth: Heddlu De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Ganwyd Rhian Nokes ym Mhort Talbot. Roedd hi’n gyn bêl-droediwr ac yn chwaraewr rygbi i Gymru. Dechreuodd chwarae pêl-droed gyda Dinas Caerdydd fel gôl-geidwad a bu’n cynrychioli tîm cenedlaethol menywod Cymru. Yn 2018, cafodd ei dyfarnu’n euog o droseddau rhyw yn erbyn plentyn dan oed ar ôl dechrau perthynas â phlentyn wrth weithio fel hyfforddwr chwaraeon.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Cafodd cymhorthydd dysgu, a chyn chwaraewr rhyngwladol a gamddefnyddiodd ei sefyllfa o ymddiriedaeth i hudo a cham-drin disgybl yn rhywiol ei dedfrydu i saith mlynedd yn y carchar.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Defnyddiodd Rhian Nokes ei swydd fel athrawes campfa i greu argraff ar y plentyn a dweud celwydd am gael tiwmor ar yr ymennydd i ddechrau'r berthynas.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I ddechrau, gwadodd y person 29 oed saith cyhuddiad yn ymwneud â gweithgarwch rhywiol gyda phlentyn 13 i 15 oed, ond newidiodd ei phle i euog hanner ffordd drwy dreial yn Llys y Goron Abertawe.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Clywodd y llys fod y dioddefwr yn edmygu Nokes a dechreuodd ei gweld fel ffrind y gellid ymddiried ynddi yn ystod ei blynyddoedd cynnar yn yr ysgol gyfun.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Yn ystod y tair blynedd nesaf, dywedodd Nokes wrth y disgybl am ei hiechyd a’i materion teuluol er mwyn ennyn cydymdeimlad ac ymddiriedaeth.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Aeth ymlaen i annog y disgybl, yna’n 15 oed, i gwrdd y tu allan i’r ysgol a dechrau perthynas rywiol.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Arestiwyd Nokes a dargafnuwyd yn fuan nad oedd hi erioed wedi dioddef o ganser.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“Fe wnaeth Rhian Nokes guddio y tu ôl i’w henw da fel athletwraig chwaraeon fedrus a chamddefnyddio’r ymddiriedaeth a oedd ganddi yn yr ysgol i ddylanwadu ar y dioddefwr a bodloni ei hanghenion rhywiol ei hun.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mwyn hwyluso’r berthynas, roedd y diffynnydd wedi twyllo’r dioddefwr am ei hiechyd, gan ffugio triniaeth ar gyfer tiwmor ar yr ymennydd drwy eillio ei gwallt a ffugio ffitiau ym mhresenoldeb y disgybl.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berthynas i ben ar ôl i’r dioddefwr ddarganfod y celwyddau. Yn ddiweddarach, rhoddodd wybod i’r heddlu am y mater pan oedd hi’n poeni bod Nokes yn ymddwyn yn amhriodol tuag at ddisgybl arall. I ddechrau, gwadodd Noakes iddi fod mewn perthynas rywiol gyda’r disgybl.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“Fodd bynnag, o ganlyniad i ddewrder y dioddefwr yn rhoi tystiolaeth yn y treial a thystiolaeth ffôn sylweddol iawn i gefnogi honiad y disgybl, newidiodd ei phle i euog i’r holl droseddau...” – Nicola Powell, Gwasanaeth Erlyn y Goron.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56</a:t>
            </a:fld>
            <a:endParaRPr lang="en-GB"/>
          </a:p>
        </p:txBody>
      </p:sp>
    </p:spTree>
    <p:extLst>
      <p:ext uri="{BB962C8B-B14F-4D97-AF65-F5344CB8AC3E}">
        <p14:creationId xmlns:p14="http://schemas.microsoft.com/office/powerpoint/2010/main" val="37865368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709613"/>
            <a:ext cx="4030663" cy="2268537"/>
          </a:xfrm>
        </p:spPr>
      </p:sp>
      <p:sp>
        <p:nvSpPr>
          <p:cNvPr id="3" name="Notes Placeholder 2"/>
          <p:cNvSpPr>
            <a:spLocks noGrp="1"/>
          </p:cNvSpPr>
          <p:nvPr>
            <p:ph type="body" idx="1"/>
          </p:nvPr>
        </p:nvSpPr>
        <p:spPr>
          <a:xfrm>
            <a:off x="625157" y="3441389"/>
            <a:ext cx="6105251"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heddwas wedi gadael yr heddlu ar ôl cael rhyw gyda dioddefwr camdriniaeth rywiol tra ar ddyletswydd.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Roedd PC Andrea Griffiths, 44 oed, am gael ei diswyddo am gamymddwyn difrifol am gael perthynas â’r dyn “agored i niwed” yng ngogledd Cymru yn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Ond ymddiswyddodd ar fore gwrandawiad camymddwyn, gan ddweud ei bod “yn difaru’n fawr” am y berthynas â’r dyn di-enw, a oedd wedi dioddef troseddau rhywiol hanesyddol.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Clywodd panel fod PC Griffiths wedi cael rhyw gyda’r dyn – a elwid yn Mr X – tra ar ddyletswydd ac oddi ar ddyletswydd, ond honnodd mai dim ond unwaith yr oedd hi wedi cael rhyw gydag 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Amy Clarke, swyddog cyflwyno Heddlu Gogledd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"Datblygodd berthynas bersonol amhriodol gyda gwryw agored i niwed yr oedd hi'n gyfrifol amdano yn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Miss Griffiths y dasg o fod yn swyddog cyswllt ac roedd hi’n ymwneud â gweithgarwch rhywiol gydag 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“Cytunodd ymhellach fod gweithgarwch rhywiol wedi digwydd ar ddyletswydd.”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y gwrandawiad ym mhencadlys Heddlu Gogledd Cymru ym Mae Colwyn, cyfaddefodd PC Griffiths, a ymunodd â’r heddlu yn 2001, fod camymddwyn difrifol wedi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Nododd datganiad gan PC Griffiths: “Rwy’n cydnabod na ddylwn i fod wedi cael cyswllt rhywiol â Mr X ar 29 Mehefin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“Rwy’n derbyn camymddwyn difrifol ac yn gresynu’n fawr ei fod wedi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mwyn osgoi rhagor o embaras i bawb, rwyf yn ymddiswyddo ar unwaith o Heddlu Gogledd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Dywedwyd wrth y gwrandawiad safonau proffesiynol ei bod "wedi disgyn islaw safonau proffesiynol o ran uniondeb, awdurdod a chwrteisi" ac wedi dangos "ymddygiad annerbyniol".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Ychwanegodd cadeirydd y Panel, Susan Davies: “Roedd PC Griffiths yn gwybod am broblemau personol a meddygol Mr X pan oedd yn cymryd rhan yn y gweithgaredd rhywiol hwnnw, tra oedd ar ddyletswydd.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“Roedd hi wedi torri safonau gonestrwydd ac uniondeb, yn enwedig uniondeb. Roedd hi wedi ymddwyn mewn ffordd a oedd yn dwyn anfri ar Heddlu Gogledd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“Roedd yr ymddygiad mor ddifrifol fel y gellid cyfiawnhau diswyddo ac felly’n mae’n gyfystyr â chamymddwyn difrifol.”</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57</a:t>
            </a:fld>
            <a:endParaRPr lang="en-GB"/>
          </a:p>
        </p:txBody>
      </p:sp>
    </p:spTree>
    <p:extLst>
      <p:ext uri="{BB962C8B-B14F-4D97-AF65-F5344CB8AC3E}">
        <p14:creationId xmlns:p14="http://schemas.microsoft.com/office/powerpoint/2010/main" val="26879414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5550" y="-9525"/>
            <a:ext cx="1981200" cy="1114425"/>
          </a:xfrm>
        </p:spPr>
      </p:sp>
      <p:sp>
        <p:nvSpPr>
          <p:cNvPr id="3" name="Notes Placeholder 2"/>
          <p:cNvSpPr>
            <a:spLocks noGrp="1"/>
          </p:cNvSpPr>
          <p:nvPr>
            <p:ph type="body" idx="1"/>
          </p:nvPr>
        </p:nvSpPr>
        <p:spPr>
          <a:xfrm>
            <a:off x="549381" y="1105338"/>
            <a:ext cx="6223159"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tri aelod o staff mewn cartref gofal yn Abertawe eu carcharu ym mis Ionawr 2022 am drin preswylwyr agored i niwed yn wael. Roedd dau weithiwr o Dre Gŵyr, Abertawe, Douglas Stephens ac Anthony Thomas, wedi’u cael yn euog yn y gorffennol o drin person heb alluedd meddyliol yn wael. Roedd eu cydweithiwr, David Wedlake, eisoes wedi pledio’n euog i’r un trosedd.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Clywodd Llys y Goron Abertawe bod Gower Lodge, a oedd yn cael ei redeg gan gwmni o’r enw TracsCare (sydd bellach yn cael ei alw’n Accomplish), yn gartref preswyl i oedolion ag anawsterau dysgu, problemau ymddygiad cymhleth a chyflyrau iechyd meddwl yr oedd angen gofal un-i-un arnynt.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ystod y treial, cydnabuwyd y gallai ymddygiad y preswylwyr fod yn “heriol” yn aml, ac roedd staff yn defnyddio system o’r enw Studio III a oedd yn pwysleisio dulliau o reoli preswylwyr drwy dechnegau tynnu sylw a dad-ddwysáu gydag ymyriad corfforol ond yn cael ei ddefnyddio fel dewis olaf.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gamdriniaeth, a ddigwyddodd rhwng 2015 a 2017, i’r amlwg pan fynegodd cyn aelod o staff ei phryderon am yr hyn yr oedd wedi’i weld a’i glywed (chwythu’r chwiban). Ymchwiliwyd iddynt i ddechrau gan y cwmni gofal, cyn i berchnogion y cartrefi gofal roi gwybod i’r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barnwr wrth y triawd bod y ffordd yr oeddent wedi trin eu dioddefwyr – pob un ohonynt â phroblemau ymddygiad ac emosiynol cymhleth – wedi bod yn “atgas”. Dywedodd ei bod yn amlwg bod diwylliant wedi bod yn y cartref gofal a oedd, i bob pwrpas, yn anwybyddu’r ffordd yr oedd preswylwyr yn cael eu trin yn wael, a chanmolodd ddewrder y rhai a oedd wedi datgelu camarfer a ddaeth ymlaen gyda thystiolaeth ddamniol am yr hyn a oedd yn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Clywodd y llys sut roedd Stephens, 41 oed, yn cam-drin preswylwyr yn </a:t>
            </a:r>
            <a:r>
              <a:rPr lang="cy-GB" sz="1800" dirty="0">
                <a:effectLst/>
                <a:latin typeface="Arial" panose="020B0604020202020204" pitchFamily="34" charset="0"/>
                <a:ea typeface="Aptos" panose="020B0004020202020204" pitchFamily="34" charset="0"/>
                <a:cs typeface="Arial" panose="020B0604020202020204" pitchFamily="34" charset="0"/>
              </a:rPr>
              <a:t>llafar</a:t>
            </a:r>
            <a:r>
              <a:rPr lang="cy-GB" sz="1800">
                <a:effectLst/>
                <a:latin typeface="Arial" panose="020B0604020202020204" pitchFamily="34" charset="0"/>
                <a:ea typeface="Aptos" panose="020B0004020202020204" pitchFamily="34" charset="0"/>
                <a:cs typeface="Arial" panose="020B0604020202020204" pitchFamily="34" charset="0"/>
              </a:rPr>
              <a:t>, gan wneud sylwadau rhywiol ffiaidd tuag at fenywod. Ar un achlysur, llusgodd un fenyw oddi ar soffa gerfydd ei gwallt, penlinio ar ei stumog, a tharo ei phen ar y llawr sawl gwaith. Roedd hefyd yn defnyddio sarhad hiliol tuag at breswylydd gwrywaidd, ac yn gwneud synau cyfarth y tu allan i’w ystafell. Roedd Thomas, sy’n 65 oed, hefyd yn ymosodol ar lafar, ac un tro fe lusgodd ferch gerfydd ei gwallt allan o lolfa’r cartref.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Gwnaeth Wedlake, a oedd yn arweinydd shifftiau yn y cartref, sylwadau “creulon” i breswylydd mewn trallod a oedd yn bygwth hunanladdiad, ac ar un adeg dywedodd wrthi y byddai’n rhoi “ff**in rhaff” iddi. Pan gyhuddodd y dioddefwr ef o beidio â bod yn ofalgar, atebodd: “Dydw i ddim yn cael fy nhalu i fod yn ofalgar.” Recordiwyd troseddu’r person 38 oed ar ffôn symudol gan gydweithiwr a fyddai wedyn yn chwythu’r chwiban.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Douglas Stephens ac Anthony John Thomas eu dedfrydu i gyfanswm o 15 mis yn y carchar. Cafodd David Michael Wedlake ei ddedfrydu i 18 wythnos yn y carchar. Bydd y diffynyddion yn treulio hyd at hanner y dedfrydau hynny yn y ddalfa cyn cael eu rhyddhau ar drwydded i fwrw'r gweddill yn y gymuned.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Dywedodd y Barnwr Walters fod y rhai a chwythodd y chwiban a ddaeth ymlaen i roi tystiolaeth am yr hyn a oedd yn digwydd yn Gower Lodge i’w canmol am eu dewrder, gan ddweud bod pobl o’r fath yn “rhoi llais i’r rheini nad oes ganddynt lais”.</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58</a:t>
            </a:fld>
            <a:endParaRPr lang="en-GB"/>
          </a:p>
        </p:txBody>
      </p:sp>
    </p:spTree>
    <p:extLst>
      <p:ext uri="{BB962C8B-B14F-4D97-AF65-F5344CB8AC3E}">
        <p14:creationId xmlns:p14="http://schemas.microsoft.com/office/powerpoint/2010/main" val="3339886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Mae </a:t>
            </a:r>
            <a:r>
              <a:rPr lang="cy-GB" sz="1800" dirty="0">
                <a:effectLst/>
                <a:latin typeface="Aptos" panose="020B0004020202020204" pitchFamily="34" charset="0"/>
                <a:ea typeface="Aptos" panose="020B0004020202020204" pitchFamily="34" charset="0"/>
                <a:cs typeface="Arial" panose="020B0604020202020204" pitchFamily="34" charset="0"/>
              </a:rPr>
              <a:t>Adran 5 yn edrych ar y broses y mae’n rhaid ei dilyn os oes pryder am </a:t>
            </a:r>
            <a:r>
              <a:rPr lang="cy-GB" sz="1800" u="sng" dirty="0">
                <a:effectLst/>
                <a:latin typeface="Aptos" panose="020B0004020202020204" pitchFamily="34" charset="0"/>
                <a:ea typeface="Aptos" panose="020B0004020202020204" pitchFamily="34" charset="0"/>
                <a:cs typeface="Arial" panose="020B0604020202020204" pitchFamily="34" charset="0"/>
              </a:rPr>
              <a:t>unrhyw un </a:t>
            </a:r>
            <a:r>
              <a:rPr lang="cy-GB" sz="1800" dirty="0">
                <a:effectLst/>
                <a:latin typeface="Aptos" panose="020B0004020202020204" pitchFamily="34" charset="0"/>
                <a:ea typeface="Aptos" panose="020B0004020202020204" pitchFamily="34" charset="0"/>
                <a:cs typeface="Arial" panose="020B0604020202020204" pitchFamily="34" charset="0"/>
              </a:rPr>
              <a:t>sy’n gweithio gydag oedolion a/neu blant.</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Mae’r gweithdrefnau newydd yn glir bod y broses hon yn berthnasol i bawb sy’n gweithio gyda phlant a/neu oedolion, boed yn weithwyr proffesiynol cymwysedig, yn ymarferwyr sy’n gweithio i’r sector gwirfoddol neu i ddarparwr preifat, neu’n wirfoddolwyr.</a:t>
            </a: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60</a:t>
            </a:fld>
            <a:endParaRPr lang="en-GB"/>
          </a:p>
        </p:txBody>
      </p:sp>
    </p:spTree>
    <p:extLst>
      <p:ext uri="{BB962C8B-B14F-4D97-AF65-F5344CB8AC3E}">
        <p14:creationId xmlns:p14="http://schemas.microsoft.com/office/powerpoint/2010/main" val="3821879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EDE2F-406E-5F1B-DC58-700AAA346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EAB56-7428-8058-490A-FF03B89F6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8C5E1-71AF-0E00-FD79-03CD04F71B17}"/>
              </a:ext>
            </a:extLst>
          </p:cNvPr>
          <p:cNvSpPr>
            <a:spLocks noGrp="1"/>
          </p:cNvSpPr>
          <p:nvPr>
            <p:ph type="body" idx="1"/>
          </p:nvPr>
        </p:nvSpPr>
        <p:spPr/>
        <p:txBody>
          <a:bodyPr/>
          <a:lstStyle/>
          <a:p>
            <a:pPr>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Dywedwch:</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Cyfeiriwch yn ôl at gyflawnwyr sy’n ymarferwyr a oedd yn ymddangos ar sleidiau blaenorol, yn ogystal â’r prifathro o Gymru, Neil Foden, a gafwyd yn euog o gam-drin plant yn rhywiol.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Achos proffil uchel arall am ymarferwr yng Nghymru yw achos Gareth Williams (Dirprwy Bennaeth).</a:t>
            </a: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cy-GB" sz="1800" b="1">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Dywedwch</a:t>
            </a:r>
            <a:r>
              <a:rPr lang="cy-GB" sz="1800" b="1" dirty="0">
                <a:effectLst/>
                <a:latin typeface="Aptos" panose="020B0004020202020204" pitchFamily="34" charset="0"/>
                <a:ea typeface="Aptos" panose="020B0004020202020204" pitchFamily="34" charset="0"/>
                <a:cs typeface="Arial" panose="020B0604020202020204" pitchFamily="34" charset="0"/>
              </a:rPr>
              <a:t>:</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Nesaf, tynnwch sylw at arwyddocâd chwythu’r chwiban.</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Dylai fod gan bob mudiad bolisi chwythu’r chwiban.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cy-GB" sz="1800" b="1">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Dywedwch</a:t>
            </a:r>
            <a:r>
              <a:rPr lang="cy-GB" sz="1800" b="1" dirty="0">
                <a:effectLst/>
                <a:latin typeface="Aptos" panose="020B0004020202020204" pitchFamily="34" charset="0"/>
                <a:ea typeface="Aptos" panose="020B0004020202020204" pitchFamily="34" charset="0"/>
                <a:cs typeface="Arial" panose="020B0604020202020204" pitchFamily="34" charset="0"/>
              </a:rPr>
              <a:t>:</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Dylech grybwyll ....</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Mae Adran 5 y gweithdrefnau newydd yn ymdrin â phryderon am ‘ymarferwyr’.</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Mae Adran 5 yn galluogi i bryderon lefel isel gael eu mynegi a’u hystyried er mwyn creu darlun o’r risgiau.</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Mae Adran 5 yn ymdrin â gwirfoddolwyr, hyfforddwyr chwaraeon ayb. Mae Adran 5 y gweithdrefnau’n cyfeirio at unrhyw un mewn ‘sefyllfa o ymddiriedaeth’.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cy-GB" sz="1800" b="1">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Dywedwch</a:t>
            </a:r>
            <a:r>
              <a:rPr lang="cy-GB" sz="1800" b="1" dirty="0">
                <a:effectLst/>
                <a:latin typeface="Aptos" panose="020B0004020202020204" pitchFamily="34" charset="0"/>
                <a:ea typeface="Aptos" panose="020B0004020202020204" pitchFamily="34" charset="0"/>
                <a:cs typeface="Arial" panose="020B0604020202020204" pitchFamily="34" charset="0"/>
              </a:rPr>
              <a:t>:</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Os oes gennych amser, gallech siarad am/archwilio unrhyw un o'r materion canlynol a all gynnwys achosion sy'n cynnwys gweithwyr proffesiynol/chwythu'r chwiban: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Diwylliant sefydliad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“O, mae’n ddiniwed”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Gadael eich hun yn agored i honiadau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Normaleiddio cam-drin (yn achos staff Winterbourne 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EE5CBFC9-0FFE-4591-0555-7446C1255680}"/>
              </a:ext>
            </a:extLst>
          </p:cNvPr>
          <p:cNvSpPr>
            <a:spLocks noGrp="1"/>
          </p:cNvSpPr>
          <p:nvPr>
            <p:ph type="sldNum" sz="quarter" idx="5"/>
          </p:nvPr>
        </p:nvSpPr>
        <p:spPr/>
        <p:txBody>
          <a:bodyPr/>
          <a:lstStyle/>
          <a:p>
            <a:fld id="{7E7BAE3E-8AB1-45C4-927C-03CAD95C5513}" type="slidenum">
              <a:rPr lang="en-GB" smtClean="0"/>
              <a:t>61</a:t>
            </a:fld>
            <a:endParaRPr lang="en-GB"/>
          </a:p>
        </p:txBody>
      </p:sp>
    </p:spTree>
    <p:extLst>
      <p:ext uri="{BB962C8B-B14F-4D97-AF65-F5344CB8AC3E}">
        <p14:creationId xmlns:p14="http://schemas.microsoft.com/office/powerpoint/2010/main" val="344828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74663" y="433388"/>
            <a:ext cx="6008687" cy="3381375"/>
          </a:xfrm>
        </p:spPr>
      </p:sp>
      <p:sp>
        <p:nvSpPr>
          <p:cNvPr id="12291" name="Notes Placeholder 2"/>
          <p:cNvSpPr>
            <a:spLocks noGrp="1"/>
          </p:cNvSpPr>
          <p:nvPr>
            <p:ph type="body" idx="1"/>
          </p:nvPr>
        </p:nvSpPr>
        <p:spPr>
          <a:xfrm>
            <a:off x="453150" y="4573248"/>
            <a:ext cx="6052804" cy="530362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Cyflwyniadau a thorri’r garw. Gallai’r rhain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beth sy’n bwysig i chi?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beth sy’n gwneud i chi deimlo’n ddiogel?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ble mae eich “lle hapus”?</a:t>
            </a:r>
            <a:endParaRPr lang="en-US" altLang="en-US" dirty="0"/>
          </a:p>
        </p:txBody>
      </p:sp>
    </p:spTree>
    <p:extLst>
      <p:ext uri="{BB962C8B-B14F-4D97-AF65-F5344CB8AC3E}">
        <p14:creationId xmlns:p14="http://schemas.microsoft.com/office/powerpoint/2010/main" val="3785720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398463"/>
            <a:ext cx="5441950" cy="3060700"/>
          </a:xfrm>
        </p:spPr>
      </p:sp>
      <p:sp>
        <p:nvSpPr>
          <p:cNvPr id="3" name="Notes Placeholder 2"/>
          <p:cNvSpPr>
            <a:spLocks noGrp="1"/>
          </p:cNvSpPr>
          <p:nvPr>
            <p:ph type="body" idx="1"/>
          </p:nvPr>
        </p:nvSpPr>
        <p:spPr>
          <a:xfrm>
            <a:off x="79376" y="3576083"/>
            <a:ext cx="6943724"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hwn yn sleid ddewisol a bydd yn dibynnu ar brofiad a gwybodaeth y gynulleidfa. Mae disgwyl y byddai cyfranogwyr yn gyfarwydd â phrofiadau niweidiol yn ystod plentyndod drwy gwblhau hyfforddiant diogelu Grŵp A.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Os nad yw’r gynulleidfa’n gyfarwydd â phrofiadau niweidiol yn ystod plentyndod, efallai y bydd yr hyfforddwr yn dymuno ailedrych yn fyr ar y cysyniad o brofiadau niweidiol yn ystod plentyndod.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Cynhaliodd Iechyd Cyhoeddus Cymru astudiaeth ACE ar gyfer Cymru yn 2015. Rhoddodd 2000 o oedolion 18 i 69 wybodaeth ddienw am eu profiad o brofiadau niweidiol yn ystod plentyndod cyn 18 oed, a’u hiechyd a’u ffordd o fyw fel oedolion. Roedd yr adroddiad yn ystyried: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pa mor gyffredin oedd ACEs, a sut maen nhw’n gysylltiedig ag ymddygiad sy’n niweidio iechyd mewn oedolion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sut mae profiadau niweidiol yn ystod plentyndod yn effeithio ar salwch cronig, defnyddio gwasanaethau iechyd a gofal cymdeithasol, a marwolaeth gynharach mewn oedolion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sut mae profiadau niweidiol yn ystod plentyndod yn effeithio ar iechyd meddwl a lles oedolion.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Dangosodd yr astudiaeth fod tua un o bob saith oedolyn 18 i 69 oed yng Nghymru wedi cael pedwar neu fwy o brofiadau niweidiol yn ystod eu plentyndod a bod ychydig o dan hanner wedi cael o leiaf un profiad niweidiol yn ystod eu plentyndod.</a:t>
            </a: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Mae’r rheini sy’n profi pedwar neu fwy o brofiadau niweidiol yn ystod plentyndod yn: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chwe gwaith yn fwy tebygol o ysmygu e-sigarennau neu dybaco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11 gwaith yn fwy tebygol o fod wedi ysmygu canabis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16 gwaith yn fwy tebygol o fod wedi defnyddio crac cocên neu heroin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20 gwaith yn fwy tebygol o fod wedi cael eu carcharu ar unrhyw adeg yn ystod eu hoes.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rPr>
              <a:t>Dylai’r hyfforddwr bwysleisio y dylid dadansoddi ymchwil yn feirniadol. Rhaid i’r hyfforddwr egluro nad yw’n golygu os yw unigolyn wedi profi un neu fwy o brofiadau niweidiol yn ystod plentyndod y bydd yn mynd ymlaen i gam-drin. Nid yw ychwaith yn golygu y byddant o reidrwydd yn mynd ymlaen i ddatblygu unrhyw un o’r ffactorau risg a amlygwyd gan yr ymchwil. Mae’n bwysig ein bod yn ystyried pob person fel unigolyn, gyda’u cryfderau, eu gwytnwch a’u ffactorau a’u rhwydweithiau cefnogol eu hunain, sydd i gyd yn dylanwadu ar eu datblygiad.</a:t>
            </a:r>
            <a:endParaRPr lang="en-GB" dirty="0"/>
          </a:p>
        </p:txBody>
      </p:sp>
      <p:sp>
        <p:nvSpPr>
          <p:cNvPr id="4" name="Slide Number Placeholder 3"/>
          <p:cNvSpPr>
            <a:spLocks noGrp="1"/>
          </p:cNvSpPr>
          <p:nvPr>
            <p:ph type="sldNum" sz="quarter" idx="10"/>
          </p:nvPr>
        </p:nvSpPr>
        <p:spPr/>
        <p:txBody>
          <a:bodyPr/>
          <a:lstStyle/>
          <a:p>
            <a:fld id="{9B049B66-C1D2-4F9A-8451-77EE1F593A09}" type="slidenum">
              <a:rPr lang="en-GB" smtClean="0"/>
              <a:t>62</a:t>
            </a:fld>
            <a:endParaRPr lang="en-GB"/>
          </a:p>
        </p:txBody>
      </p:sp>
    </p:spTree>
    <p:extLst>
      <p:ext uri="{BB962C8B-B14F-4D97-AF65-F5344CB8AC3E}">
        <p14:creationId xmlns:p14="http://schemas.microsoft.com/office/powerpoint/2010/main" val="4233508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0752">
              <a:defRPr/>
            </a:pPr>
            <a:r>
              <a:rPr lang="cy-GB" sz="1800">
                <a:effectLst/>
                <a:latin typeface="Arial" panose="020B0604020202020204" pitchFamily="34" charset="0"/>
                <a:ea typeface="Aptos" panose="020B0004020202020204" pitchFamily="34" charset="0"/>
              </a:rPr>
              <a:t>Mae’r sleid hon yn ddewisol. Dylai’r hyfforddwr atgoffa cyfranogwyr y gallai’r fideo fod yn sbarduno rhai unigolion, a gall cyfranogwyr gamu allan os nad ydynt yn teimlo’n gyfforddus yn gwylio’r fideo. Dylai’r hyfforddwr atgoffa’r grŵp ei fod ar gael ar ôl y sesiwn i gyfeirio neu gefnogi cyfranogwyr.</a:t>
            </a: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2064CB-9694-4B10-A23D-EDEA70C94F48}" type="slidenum">
              <a:rPr lang="en-GB" altLang="en-US" smtClean="0">
                <a:latin typeface="Gibson" panose="02000000000000000000" pitchFamily="2" charset="77"/>
              </a:rPr>
              <a:pPr/>
              <a:t>63</a:t>
            </a:fld>
            <a:endParaRPr lang="en-GB" altLang="en-US">
              <a:latin typeface="Gibson" panose="02000000000000000000" pitchFamily="2" charset="77"/>
            </a:endParaRPr>
          </a:p>
        </p:txBody>
      </p:sp>
    </p:spTree>
    <p:extLst>
      <p:ext uri="{BB962C8B-B14F-4D97-AF65-F5344CB8AC3E}">
        <p14:creationId xmlns:p14="http://schemas.microsoft.com/office/powerpoint/2010/main" val="32851294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y gwasanaethau plant ac oedolion, mae’n dod yn fwy cyffredin bod ‘cyd-destunau’ risg yn mynd y tu hwnt i gwmpas prosesau amddiffyn plant neu oedolion traddodiadol. Er enghraifft, diogelu trosiannol, diogelu cyd-destunol, ACE ac ymarfer sy’n seiliedig ar drawma (ma sleid ar bob i ddilyn).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annog trafodaeth am weithio gyda phobl ifanc</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enghraifft: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ptos" panose="020B0004020202020204" pitchFamily="34" charset="0"/>
                <a:ea typeface="Aptos" panose="020B0004020202020204" pitchFamily="34" charset="0"/>
                <a:cs typeface="Arial" panose="020B0604020202020204" pitchFamily="34" charset="0"/>
              </a:rPr>
              <a:t>gallai person ifanc sy’n ymwneud â ‘llinellau cyffuriau’ (neu niwed arall sy’n gysylltiedig â gangiau) ganfod eu bod yn cael ymateb gan gyfiawnder troseddol, yn hytrach na chael eu cydnabod fel rhywun sy’n dioddef camfanteisio troseddol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efallai na fydd oedolyn ifanc sy’n dioddef camfanteisio rhywiol yn gymwys i gael ymateb diogelu oni bai fod ganddo anghenion gofal a chymorth</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Efallai y bydd person ifanc sy’n destun cynllun amddiffyn plant yn gweld bod cymorth yn dod i ben yn sydyn pan fydd yn troi’n 18 oed, er bod ei brofiadau o gamdriniaeth yn golygu ei fod yr un mor agored i niwed â phlentyn sy’n gadael gofal a fyddai â hawl i gael cymorth parhaus.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Times New Roman" panose="02020603050405020304" pitchFamily="18"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Adran Iechyd a Gofal Cymdeithasol wedi cyhoeddi papur briffio newydd ar y cyd ar wneud diogelu trosiannol yn realiti. Gallwch ei ddarllen ar</a:t>
            </a:r>
            <a:r>
              <a:rPr lang="cy-GB" sz="1800">
                <a:effectLst/>
                <a:latin typeface="Aptos" panose="020B0004020202020204" pitchFamily="34" charset="0"/>
                <a:ea typeface="Aptos" panose="020B0004020202020204" pitchFamily="34" charset="0"/>
                <a:cs typeface="Arial" panose="020B0604020202020204" pitchFamily="34" charset="0"/>
              </a:rPr>
              <a:t>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wefan llywodraeth y DU</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64</a:t>
            </a:fld>
            <a:endParaRPr lang="en-GB"/>
          </a:p>
        </p:txBody>
      </p:sp>
    </p:spTree>
    <p:extLst>
      <p:ext uri="{BB962C8B-B14F-4D97-AF65-F5344CB8AC3E}">
        <p14:creationId xmlns:p14="http://schemas.microsoft.com/office/powerpoint/2010/main" val="29716748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rial" panose="020B0604020202020204" pitchFamily="34" charset="0"/>
                <a:ea typeface="Aptos" panose="020B0004020202020204" pitchFamily="34" charset="0"/>
              </a:rPr>
              <a:t>Dylai’r hyfforddwr annog trafodaeth am weithio gyda phobl ifanc.</a:t>
            </a:r>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65</a:t>
            </a:fld>
            <a:endParaRPr lang="en-GB"/>
          </a:p>
        </p:txBody>
      </p:sp>
    </p:spTree>
    <p:extLst>
      <p:ext uri="{BB962C8B-B14F-4D97-AF65-F5344CB8AC3E}">
        <p14:creationId xmlns:p14="http://schemas.microsoft.com/office/powerpoint/2010/main" val="1416069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diogelu cyd-destunol yn cydnabod risgiau sydd y tu hwnt i gwmpas prosesau amddiffyn plant traddodiadol. Mae’r maes ymarfer hwn yn datblygu.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66</a:t>
            </a:fld>
            <a:endParaRPr lang="en-GB"/>
          </a:p>
        </p:txBody>
      </p:sp>
    </p:spTree>
    <p:extLst>
      <p:ext uri="{BB962C8B-B14F-4D97-AF65-F5344CB8AC3E}">
        <p14:creationId xmlns:p14="http://schemas.microsoft.com/office/powerpoint/2010/main" val="17312216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39738"/>
            <a:ext cx="6140450" cy="3454400"/>
          </a:xfrm>
        </p:spPr>
      </p:sp>
      <p:sp>
        <p:nvSpPr>
          <p:cNvPr id="3" name="Notes Placeholder 2"/>
          <p:cNvSpPr>
            <a:spLocks noGrp="1"/>
          </p:cNvSpPr>
          <p:nvPr>
            <p:ph type="body" idx="1"/>
          </p:nvPr>
        </p:nvSpPr>
        <p:spPr>
          <a:xfrm>
            <a:off x="481012" y="4325535"/>
            <a:ext cx="6140449"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gynnal yr ymarfer hwn mewn dwy ffordd: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gofynnwch i’r grŵp “beth yw chwilfrydedd proffesiynol?”, a gofynnwch i’r grŵp weiddi atebion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rhannu’r cyfranogwyr yn grwpiau llai a rhoi adborth i’r hyfforddwr, cyn i’r hyfforddwr ddangos y wybodaeth ar y sleid hon.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Chwilfrydedd proffesiynol yw pan fydd ymarferwyr yn ceisio archwilio, yn rhagweithiol, yr hyn sy'n digwydd ym mywyd rhywun a cheisio ei ddeall mewn gwirionedd, yn hytrach na gwneud rhagdybiaethau neu dderbyn un ffynhonnell o wybodaeth ar yr olwg gyntaf.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Mae’n hanfodol defnyddio chwilfrydedd proffesiynol, yn ogystal â gwybod yr arwyddion i chwilio amdanynt </a:t>
            </a:r>
            <a:r>
              <a:rPr lang="cy-GB" sz="1800" b="1">
                <a:effectLst/>
                <a:latin typeface="Arial" panose="020B0604020202020204" pitchFamily="34" charset="0"/>
                <a:ea typeface="Aptos" panose="020B0004020202020204" pitchFamily="34" charset="0"/>
                <a:cs typeface="Arial" panose="020B0604020202020204" pitchFamily="34" charset="0"/>
              </a:rPr>
              <a:t>i adnabod arwyddion cynnar o gam-drin, niwed neu esgeulustod.</a:t>
            </a:r>
            <a:r>
              <a:rPr lang="cy-GB" sz="1800">
                <a:effectLst/>
                <a:latin typeface="Arial" panose="020B0604020202020204" pitchFamily="34" charset="0"/>
                <a:ea typeface="Aptos" panose="020B0004020202020204" pitchFamily="34" charset="0"/>
                <a:cs typeface="Arial" panose="020B0604020202020204" pitchFamily="34" charset="0"/>
              </a:rPr>
              <a:t> Bydd hyn yn galluogi staff i adnabod plant a phobl ifanc a allai fod angen cymorth, amddiffyniad neu gymorth ychwanegol.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hyn yn aml yn ganfyddiad/argymhelliad gan Adolygiadau Ymarfer Plant ac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chwilfrydedd proffesiynol yn golygu bod angen i ni wirio dealltwriaeth y person o sefyllfa. Beth mae’r person wedi’i weld? Beth maen nhw wedi’i glywed sy’n peri pryder iddyn nhw? Atgoffwch bobl i beidio â gwneud rhagdybiaethau. Mae angen i ni ddangos pam mae gennym bryderon, gan ddefnyddio tystiolaeth ac ymchwil i gefnogi ein barn os yw hynny’n briodol.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67</a:t>
            </a:fld>
            <a:endParaRPr lang="en-GB"/>
          </a:p>
        </p:txBody>
      </p:sp>
    </p:spTree>
    <p:extLst>
      <p:ext uri="{BB962C8B-B14F-4D97-AF65-F5344CB8AC3E}">
        <p14:creationId xmlns:p14="http://schemas.microsoft.com/office/powerpoint/2010/main" val="26904216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85763"/>
            <a:ext cx="6140450" cy="3454400"/>
          </a:xfrm>
        </p:spPr>
      </p:sp>
      <p:sp>
        <p:nvSpPr>
          <p:cNvPr id="3" name="Notes Placeholder 2"/>
          <p:cNvSpPr>
            <a:spLocks noGrp="1"/>
          </p:cNvSpPr>
          <p:nvPr>
            <p:ph type="body" idx="1"/>
          </p:nvPr>
        </p:nvSpPr>
        <p:spPr>
          <a:xfrm>
            <a:off x="481013" y="4061419"/>
            <a:ext cx="6140450" cy="4029879"/>
          </a:xfrm>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Nod yr ymarfer hwn yw i gyfranogwyr roi’r hyn a ddysgwyd ar waith a rhannu gwybodaeth/annog chwilfrydedd proffesiynol.  Ymarferiad defnyddiol i ysgogi trafodaeth a dadl a rhannu safbwyntiau.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ddewis sawl senario i’w trafod gyda’r grŵp. Gall y senarios ddibynnu ar y gynulleidfa: er enghraifft, enghreifftiau o oedolion neu blant, neu gymysgedd o enghreifftiau o oedolion a phlant.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ymarfer hwn gymryd tua 15 munud (yn seiliedig ar bedair senario) a gall hyfforddwyr ei gynnal mewn dwy ffordd: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bydd yr hyfforddwr yn darllen yr enghraifft i’r grŵp cyfan ac yn gofyn y cwestiynau ar y sleid i’r cyfranogwyr.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Dylai cyfranogwyr ddefnyddio cardiau ticio gwyrdd neu gardiau croes goch i gytuno neu anghytuno. </a:t>
            </a: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ofyn i’r grwpiau pam eu bod wedi rhoi’r ateb hwnnw.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07000"/>
              </a:lnSpc>
              <a:buFont typeface="+mj-lt"/>
              <a:buNone/>
            </a:pPr>
            <a:r>
              <a:rPr lang="cy-GB" sz="1800" dirty="0">
                <a:effectLst/>
                <a:latin typeface="Arial" panose="020B0604020202020204" pitchFamily="34" charset="0"/>
                <a:ea typeface="Aptos" panose="020B0004020202020204" pitchFamily="34" charset="0"/>
                <a:cs typeface="Arial" panose="020B0604020202020204" pitchFamily="34" charset="0"/>
              </a:rPr>
              <a:t>2.      Mae’r hyfforddwr yn rhoi un senario achos i bob bwrdd ac yn gofyn iddynt ateb y cwestiynau ar y sleid fel grŵp.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Gall yr hyfforddwr ofyn i rai neu bob grŵp ddarllen y senario’n ôl a thrafod eu meddyliau a’u safbwyntiau. Gellid wedyn agor hyn i’r grŵp ehangach i’w drafod ymhellach.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68</a:t>
            </a:fld>
            <a:endParaRPr lang="en-GB"/>
          </a:p>
        </p:txBody>
      </p:sp>
      <p:graphicFrame>
        <p:nvGraphicFramePr>
          <p:cNvPr id="8" name="Object 7">
            <a:extLst>
              <a:ext uri="{FF2B5EF4-FFF2-40B4-BE49-F238E27FC236}">
                <a16:creationId xmlns:a16="http://schemas.microsoft.com/office/drawing/2014/main" id="{B961B4C9-BC58-D002-147C-764FE0083543}"/>
              </a:ext>
            </a:extLst>
          </p:cNvPr>
          <p:cNvGraphicFramePr>
            <a:graphicFrameLocks noChangeAspect="1"/>
          </p:cNvGraphicFramePr>
          <p:nvPr>
            <p:extLst>
              <p:ext uri="{D42A27DB-BD31-4B8C-83A1-F6EECF244321}">
                <p14:modId xmlns:p14="http://schemas.microsoft.com/office/powerpoint/2010/main" val="268575400"/>
              </p:ext>
            </p:extLst>
          </p:nvPr>
        </p:nvGraphicFramePr>
        <p:xfrm>
          <a:off x="2929792" y="8800160"/>
          <a:ext cx="1242892" cy="1048690"/>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8" name="Object 7">
                        <a:extLst>
                          <a:ext uri="{FF2B5EF4-FFF2-40B4-BE49-F238E27FC236}">
                            <a16:creationId xmlns:a16="http://schemas.microsoft.com/office/drawing/2014/main" id="{B961B4C9-BC58-D002-147C-764FE0083543}"/>
                          </a:ext>
                        </a:extLst>
                      </p:cNvPr>
                      <p:cNvPicPr/>
                      <p:nvPr/>
                    </p:nvPicPr>
                    <p:blipFill>
                      <a:blip r:embed="rId4"/>
                      <a:stretch>
                        <a:fillRect/>
                      </a:stretch>
                    </p:blipFill>
                    <p:spPr>
                      <a:xfrm>
                        <a:off x="2929792" y="8800160"/>
                        <a:ext cx="1242892" cy="1048690"/>
                      </a:xfrm>
                      <a:prstGeom prst="rect">
                        <a:avLst/>
                      </a:prstGeom>
                    </p:spPr>
                  </p:pic>
                </p:oleObj>
              </mc:Fallback>
            </mc:AlternateContent>
          </a:graphicData>
        </a:graphic>
      </p:graphicFrame>
    </p:spTree>
    <p:extLst>
      <p:ext uri="{BB962C8B-B14F-4D97-AF65-F5344CB8AC3E}">
        <p14:creationId xmlns:p14="http://schemas.microsoft.com/office/powerpoint/2010/main" val="15685795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509588"/>
            <a:ext cx="4810125" cy="2706687"/>
          </a:xfrm>
        </p:spPr>
      </p:sp>
      <p:sp>
        <p:nvSpPr>
          <p:cNvPr id="3" name="Notes Placeholder 2"/>
          <p:cNvSpPr>
            <a:spLocks noGrp="1"/>
          </p:cNvSpPr>
          <p:nvPr>
            <p:ph type="body" idx="1"/>
          </p:nvPr>
        </p:nvSpPr>
        <p:spPr>
          <a:xfrm>
            <a:off x="709612" y="3395737"/>
            <a:ext cx="6105858"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ofyn i’r grŵp: “sut fyddech chi’n gweithio gyda rhywun i gael cydsyniad?”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nodi bod trafod cydsyniad yn enghraifft o ddefnyddio </a:t>
            </a:r>
            <a:r>
              <a:rPr lang="cy-GB" sz="1800" b="1" dirty="0">
                <a:effectLst/>
                <a:latin typeface="Arial" panose="020B0604020202020204" pitchFamily="34" charset="0"/>
                <a:ea typeface="Aptos" panose="020B0004020202020204" pitchFamily="34" charset="0"/>
                <a:cs typeface="Arial" panose="020B0604020202020204" pitchFamily="34" charset="0"/>
              </a:rPr>
              <a:t>dull sy’n canolbwyntio ar y plentyn</a:t>
            </a:r>
            <a:r>
              <a:rPr lang="cy-GB" sz="1800" dirty="0">
                <a:effectLst/>
                <a:latin typeface="Arial" panose="020B0604020202020204" pitchFamily="34" charset="0"/>
                <a:ea typeface="Aptos" panose="020B0004020202020204" pitchFamily="34" charset="0"/>
                <a:cs typeface="Arial" panose="020B0604020202020204" pitchFamily="34" charset="0"/>
              </a:rPr>
              <a:t> i ymgynghori â’r plentyn a’i gynnwys mewn penderfyniadau.</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Os yw'r plentyn yn gwrthwynebu'r adroddiad</a:t>
            </a:r>
            <a:r>
              <a:rPr lang="cy-GB" sz="1800" dirty="0">
                <a:effectLst/>
                <a:latin typeface="Arial" panose="020B0604020202020204" pitchFamily="34" charset="0"/>
                <a:ea typeface="Aptos" panose="020B0004020202020204" pitchFamily="34" charset="0"/>
                <a:cs typeface="Arial" panose="020B0604020202020204" pitchFamily="34" charset="0"/>
              </a:rPr>
              <a:t>, dylai'r ymarferydd esbonio iddo ei fod yn parchu ei deimladau, ond rhaid iddo wneud yr adroddiad i amddiffyn y plentyn rhag niwed posibl.</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Ceisiwch gael cydsyniad </a:t>
            </a:r>
            <a:r>
              <a:rPr lang="cy-GB" sz="1800" dirty="0">
                <a:effectLst/>
                <a:latin typeface="Arial" panose="020B0604020202020204" pitchFamily="34" charset="0"/>
                <a:ea typeface="Aptos" panose="020B0004020202020204" pitchFamily="34" charset="0"/>
                <a:cs typeface="Arial" panose="020B0604020202020204" pitchFamily="34" charset="0"/>
              </a:rPr>
              <a:t>rhiant/rhieni neu ofalwr y plentyn, oni bai y byddai hynny’n cynyddu'r risg o niwed i'r plentyn.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 ymarferwyr drafod gyda UDD eu hasiantaeth a yw’n briodol cael cydsyniad gan y rhiant/rhieni neu’r gofalwr. Os bydd y rhiant/rhieni neu'r gofalwr yn gwrthod rhoi cydsyniad, gallwch wneud adroddiad o hyd os bydd angen i chi wneud hynny.</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rial" panose="020B06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Yn yr achos hwn, </a:t>
            </a:r>
            <a:r>
              <a:rPr lang="cy-GB" sz="1800" b="1" dirty="0">
                <a:effectLst/>
                <a:latin typeface="Arial" panose="020B0604020202020204" pitchFamily="34" charset="0"/>
                <a:ea typeface="Aptos" panose="020B0004020202020204" pitchFamily="34" charset="0"/>
                <a:cs typeface="Arial" panose="020B0604020202020204" pitchFamily="34" charset="0"/>
              </a:rPr>
              <a:t>rhaid </a:t>
            </a:r>
            <a:r>
              <a:rPr lang="cy-GB" sz="1800" dirty="0">
                <a:effectLst/>
                <a:latin typeface="Arial" panose="020B0604020202020204" pitchFamily="34" charset="0"/>
                <a:ea typeface="Aptos" panose="020B0004020202020204" pitchFamily="34" charset="0"/>
                <a:cs typeface="Arial" panose="020B0604020202020204" pitchFamily="34" charset="0"/>
              </a:rPr>
              <a:t>i chi:</a:t>
            </a:r>
            <a:br>
              <a:rPr lang="cy-GB" sz="18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gofnodi’r rheswm dros barhau heb gydsyniad y rhiant/rhieni</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dweud wrth y gwasanaethau cymdeithasol fod y rhiant/rhieni neu'r gofalwr wedi gwrthod rhoi cydsyniad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dweud wrth y rhiant/rhieni neu'r gofalwr eich bod wedi gwneud adroddiad er gwaethaf eu dymuniadau, oni bai y byddai'n rhoi'r plentyn mewn perygl o niwed neu niwed pellach pe baech yn dweud wrthynt.</a:t>
            </a:r>
            <a:endParaRPr lang="en-GB" sz="1800" dirty="0">
              <a:effectLst/>
              <a:latin typeface="Aptos" panose="020B0004020202020204" pitchFamily="34" charset="0"/>
              <a:ea typeface="Aptos" panose="020B0004020202020204" pitchFamily="34" charset="0"/>
              <a:cs typeface="Arial" panose="020B0604020202020204" pitchFamily="34" charset="0"/>
            </a:endParaRPr>
          </a:p>
          <a:p>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rPr>
              <a:t>Mae rhagor o wybodaeth am hyn ar gael yng Ngweithdrefnau Diogelu Cymru.</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69</a:t>
            </a:fld>
            <a:endParaRPr lang="en-GB"/>
          </a:p>
        </p:txBody>
      </p:sp>
    </p:spTree>
    <p:extLst>
      <p:ext uri="{BB962C8B-B14F-4D97-AF65-F5344CB8AC3E}">
        <p14:creationId xmlns:p14="http://schemas.microsoft.com/office/powerpoint/2010/main" val="7380946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75" y="204788"/>
            <a:ext cx="2087563" cy="1174750"/>
          </a:xfrm>
        </p:spPr>
      </p:sp>
      <p:sp>
        <p:nvSpPr>
          <p:cNvPr id="3" name="Notes Placeholder 2"/>
          <p:cNvSpPr>
            <a:spLocks noGrp="1"/>
          </p:cNvSpPr>
          <p:nvPr>
            <p:ph type="body" idx="1"/>
          </p:nvPr>
        </p:nvSpPr>
        <p:spPr>
          <a:xfrm>
            <a:off x="189442" y="1379114"/>
            <a:ext cx="6912977"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ofyn y cwestiwn hwn i’r grŵp i ddechrau trafodaeth.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atgoffa cyfranogwyr fod gan oedolyn yr hawl i beidio â chydsynio i adroddiad diogelu gael ei wneud amdano ac eithrio mewn amgylchiadau penodol.</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strike="sngStrike" kern="12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gan oedolyn yr hawl i wneud y canlynol:</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gwneud penderfyniadau drostynt eu hunain, hyd yn oed pan allai’r rhain gael eu hystyried yn “rhy beryglus” gan eraill o’u cwmpas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dewis peidio â chymryd unrhyw gamau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dewis pa gamau y gellid eu cymryd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gwrthod cydweithredu ag unrhyw weithdrefnau (oni bai eu bod yn gysylltiedig â gweithgarwch troseddol).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Os oes gennych chi bryderon bod cam-drin, niwed neu esgeulustod wedi digwydd, yn digwydd, neu’n gallu digwydd, </a:t>
            </a:r>
            <a:r>
              <a:rPr lang="cy-GB" sz="1800" b="1" dirty="0">
                <a:effectLst/>
                <a:latin typeface="Arial" panose="020B0604020202020204" pitchFamily="34" charset="0"/>
                <a:ea typeface="Aptos" panose="020B0004020202020204" pitchFamily="34" charset="0"/>
                <a:cs typeface="Arial" panose="020B0604020202020204" pitchFamily="34" charset="0"/>
              </a:rPr>
              <a:t>rhaid i chi rannu’r pryderon hyn â’ch rheolwr neu UDD bob amser.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Yn dibynnu ar y pryder neu’r amheuaeth, gall hyn olygu rhoi gwybod i’r heddlu neu’r gwasanaethau cymdeithasol. Bydd eich rheolwr neu’r UDD yn gallu eich cynghori.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Dylech roi gwybod i’r person rydych chi’n poeni amdano, lle bynnag y bo modd, am y camau y mae angen i chi eu cymryd nesaf.</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gan Weithdrefnau Diogelu Cymru fwy o wybodaeth am alluedd a chydsyniad, gan gynnwys y pwyntiau ar gyfer ymarfer.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Rôl yr ymarferydd yw helpu’r oedolyn i ddeall canlyniadau ei ddewisiadau. Gall fod yn anodd iawn i ni fel gweithwyr proffesiynol dderbyn bod person, a allai fod mewn sefyllfa a allai fod yn gam-drin, yn gwrthod cymorth.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Hyd yn oed os nad oes gan berson alluedd, efallai na fydd eisiau cymorth ymwthiol iawn fel gwahardd rhywun o’i gartref neu gyfeirio person at yr heddlu.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Efallai y byddant am gael cymorth, ond mewn ffyrdd llai ymwthiol megis cyngor am yr opsiynau sydd ar gael, ond nid ar sail statudol. Mae’n bwysig ystyried y wybodaeth sydd gan bobl wrth wneud dewis, er mwyn iddyn nhw allu ystyried opsiynau a chanlyniadau eu penderfyniadau.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canllawiau cyfrinachedd yn tynnu sylw at y ffaith bod gennym ddyletswydd i gadw cyfrinachedd fel gweithwyr proffesiynol, ond nid yw hyn yn absoliwt. Mae sefyllfaoedd lle gallwn ddiystyru gwrthod rhoi cydsyniad, er enghraifft: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b="1" dirty="0">
                <a:effectLst/>
                <a:latin typeface="Arial" panose="020B0604020202020204" pitchFamily="34" charset="0"/>
                <a:ea typeface="Aptos" panose="020B0004020202020204" pitchFamily="34" charset="0"/>
                <a:cs typeface="Arial" panose="020B0604020202020204" pitchFamily="34" charset="0"/>
              </a:rPr>
              <a:t>os nad yw’r oedolyn mewn perygl yn gallu rhoi cydsyniad</a:t>
            </a:r>
            <a:r>
              <a:rPr lang="cy-GB" sz="1800" dirty="0">
                <a:effectLst/>
                <a:latin typeface="Arial" panose="020B0604020202020204" pitchFamily="34" charset="0"/>
                <a:ea typeface="Aptos" panose="020B0004020202020204" pitchFamily="34" charset="0"/>
                <a:cs typeface="Arial" panose="020B0604020202020204" pitchFamily="34" charset="0"/>
              </a:rPr>
              <a:t> oherwydd gorfodaeth neu ddylanwad gormodol gan rywun arall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os oes </a:t>
            </a:r>
            <a:r>
              <a:rPr lang="cy-GB" sz="1800" b="1" dirty="0">
                <a:effectLst/>
                <a:latin typeface="Arial" panose="020B0604020202020204" pitchFamily="34" charset="0"/>
                <a:ea typeface="Aptos" panose="020B0004020202020204" pitchFamily="34" charset="0"/>
                <a:cs typeface="Arial" panose="020B0604020202020204" pitchFamily="34" charset="0"/>
              </a:rPr>
              <a:t>budd tra phwysig i’r cyhoedd</a:t>
            </a:r>
            <a:r>
              <a:rPr lang="cy-GB" sz="1800" dirty="0">
                <a:effectLst/>
                <a:latin typeface="Arial" panose="020B0604020202020204" pitchFamily="34" charset="0"/>
                <a:ea typeface="Aptos" panose="020B0004020202020204" pitchFamily="34" charset="0"/>
                <a:cs typeface="Arial" panose="020B0604020202020204" pitchFamily="34" charset="0"/>
              </a:rPr>
              <a:t> (er enghraifft, risg i eraill)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dyletswydd broffesiynol i ddatgelu (dyletswydd i riportio)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mae’n angenrheidiol i </a:t>
            </a:r>
            <a:r>
              <a:rPr lang="cy-GB" sz="1800" b="1" dirty="0">
                <a:effectLst/>
                <a:latin typeface="Arial" panose="020B0604020202020204" pitchFamily="34" charset="0"/>
                <a:ea typeface="Aptos" panose="020B0004020202020204" pitchFamily="34" charset="0"/>
                <a:cs typeface="Arial" panose="020B0604020202020204" pitchFamily="34" charset="0"/>
              </a:rPr>
              <a:t>atal perygl neu ofid sydd ar fin digwydd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mae’n </a:t>
            </a:r>
            <a:r>
              <a:rPr lang="cy-GB" sz="1800" b="1" dirty="0">
                <a:effectLst/>
                <a:latin typeface="Arial" panose="020B0604020202020204" pitchFamily="34" charset="0"/>
                <a:ea typeface="Aptos" panose="020B0004020202020204" pitchFamily="34" charset="0"/>
                <a:cs typeface="Arial" panose="020B0604020202020204" pitchFamily="34" charset="0"/>
              </a:rPr>
              <a:t>sefyllfa sy’n peryglu bywyd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b="1" dirty="0">
                <a:effectLst/>
                <a:latin typeface="Arial" panose="020B0604020202020204" pitchFamily="34" charset="0"/>
                <a:ea typeface="Aptos" panose="020B0004020202020204" pitchFamily="34" charset="0"/>
                <a:cs typeface="Arial" panose="020B0604020202020204" pitchFamily="34" charset="0"/>
              </a:rPr>
              <a:t>os oes rhaid inni roi gwybod i’r heddlu am drosedd.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b="1" dirty="0">
                <a:effectLst/>
                <a:latin typeface="Arial" panose="020B0604020202020204" pitchFamily="34" charset="0"/>
                <a:ea typeface="Aptos" panose="020B0004020202020204" pitchFamily="34" charset="0"/>
              </a:rPr>
              <a:t>Mae rhagor o wybodaeth am hyn ar gael yng Ngweithdrefnau Diogelu Cymru. </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70</a:t>
            </a:fld>
            <a:endParaRPr lang="en-GB"/>
          </a:p>
        </p:txBody>
      </p:sp>
      <p:graphicFrame>
        <p:nvGraphicFramePr>
          <p:cNvPr id="5" name="Object 4"/>
          <p:cNvGraphicFramePr>
            <a:graphicFrameLocks noChangeAspect="1"/>
          </p:cNvGraphicFramePr>
          <p:nvPr/>
        </p:nvGraphicFramePr>
        <p:xfrm>
          <a:off x="4554427" y="518624"/>
          <a:ext cx="2360194" cy="963049"/>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12">
                  <p:embed/>
                </p:oleObj>
              </mc:Choice>
              <mc:Fallback>
                <p:oleObj name="Document" showAsIcon="1" r:id="rId3" imgW="914400" imgH="861120" progId="Word.Document.12">
                  <p:embed/>
                  <p:pic>
                    <p:nvPicPr>
                      <p:cNvPr id="5" name="Object 4"/>
                      <p:cNvPicPr/>
                      <p:nvPr/>
                    </p:nvPicPr>
                    <p:blipFill>
                      <a:blip r:embed="rId4"/>
                      <a:stretch>
                        <a:fillRect/>
                      </a:stretch>
                    </p:blipFill>
                    <p:spPr>
                      <a:xfrm>
                        <a:off x="4554427" y="518624"/>
                        <a:ext cx="2360194" cy="963049"/>
                      </a:xfrm>
                      <a:prstGeom prst="rect">
                        <a:avLst/>
                      </a:prstGeom>
                    </p:spPr>
                  </p:pic>
                </p:oleObj>
              </mc:Fallback>
            </mc:AlternateContent>
          </a:graphicData>
        </a:graphic>
      </p:graphicFrame>
    </p:spTree>
    <p:extLst>
      <p:ext uri="{BB962C8B-B14F-4D97-AF65-F5344CB8AC3E}">
        <p14:creationId xmlns:p14="http://schemas.microsoft.com/office/powerpoint/2010/main" val="11472156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792288" y="88900"/>
            <a:ext cx="3517900" cy="1979613"/>
          </a:xfrm>
          <a:ln/>
        </p:spPr>
      </p:sp>
      <p:sp>
        <p:nvSpPr>
          <p:cNvPr id="91139" name="Notes Placeholder 2"/>
          <p:cNvSpPr>
            <a:spLocks noGrp="1"/>
          </p:cNvSpPr>
          <p:nvPr>
            <p:ph type="body" idx="1"/>
          </p:nvPr>
        </p:nvSpPr>
        <p:spPr>
          <a:xfrm>
            <a:off x="0" y="2144713"/>
            <a:ext cx="6943725" cy="4029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Pan fyddwn yn gweithio gydag oedolion dros 18 oed (Plant dros 16 - ystyriwch gymhwysedd Gillick), rhaid i ni bob amser gymryd yn ganiataol bod pobl yn gallu gwneud penderfyniadau drostynt eu hunain.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hyn gynnwys yr hawl i wneud penderfyniadau y credwn ni, fel gweithwyr proffesiynol, eu bod yn annoeth.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Weithiau gall pobl fod ag anhwylder ar y meddwl neu’r ymennydd, sy’n effeithio ar eu ffordd o feddwl. Yn yr achosion hyn, rhaid inni ddefnyddio egwyddorion Deddf Galluedd Meddyliol 2005. Gallwch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ddysgu mwy am y Ddeddf</a:t>
            </a:r>
            <a:r>
              <a:rPr lang="cy-GB" sz="1800">
                <a:effectLst/>
                <a:latin typeface="Arial" panose="020B0604020202020204" pitchFamily="34" charset="0"/>
                <a:ea typeface="Aptos" panose="020B0004020202020204" pitchFamily="34" charset="0"/>
                <a:cs typeface="Arial" panose="020B0604020202020204" pitchFamily="34" charset="0"/>
              </a:rPr>
              <a:t> a’r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Cod Ymarfer Galluedd Meddyliol</a:t>
            </a:r>
            <a:r>
              <a:rPr lang="cy-GB" sz="1800">
                <a:effectLst/>
                <a:latin typeface="Arial" panose="020B0604020202020204" pitchFamily="34" charset="0"/>
                <a:ea typeface="Aptos" panose="020B0004020202020204" pitchFamily="34" charset="0"/>
                <a:cs typeface="Arial" panose="020B0604020202020204" pitchFamily="34" charset="0"/>
              </a:rPr>
              <a:t> ar wefan Llywodraeth y DU.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gan bawb y gallu i wneud eu penderfyniadau eu hunain nes y ceir prawf nad ydyn nhw’n gallu gwneud hynny. Mae hynny’n golygu </a:t>
            </a:r>
            <a:r>
              <a:rPr lang="cy-GB" sz="1800" b="1">
                <a:effectLst/>
                <a:latin typeface="Arial" panose="020B0604020202020204" pitchFamily="34" charset="0"/>
                <a:ea typeface="Aptos" panose="020B0004020202020204" pitchFamily="34" charset="0"/>
                <a:cs typeface="Arial" panose="020B0604020202020204" pitchFamily="34" charset="0"/>
              </a:rPr>
              <a:t>na allwn ni gymryd yn ganiataol nad ydyn nhw’n gallu gwneud eu penderfyniadau eu hunain</a:t>
            </a:r>
            <a:r>
              <a:rPr lang="cy-GB" sz="1800">
                <a:effectLst/>
                <a:latin typeface="Arial" panose="020B0604020202020204" pitchFamily="34" charset="0"/>
                <a:ea typeface="Aptos" panose="020B0004020202020204" pitchFamily="34" charset="0"/>
                <a:cs typeface="Arial" panose="020B0604020202020204" pitchFamily="34" charset="0"/>
              </a:rPr>
              <a:t> oherwydd eu: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oedran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ymddangosiad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ymddygiad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cyflwr iechyd corfforol neu iechyd meddwl.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Rhaid i chi gymryd pob cam rhesymol i ymgysylltu â’r unigolyn a rhoi’r wybodaeth sydd ei hangen arno mewn gwahanol ffyrdd i’w helpu i ddeall.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ydych chi wedi gwneud hyn ac yn dal yn bryderus nad yw’r person rydych chi’n ei gefnogi yn gallu:</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deall y penderfyniad y mae angen ei wneud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cofio gwybodaeth i’w helpu i wneud y penderfyniad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defnyddio’r wybodaeth, neu weld manteision ac anfanteision, i’w helpu i wneud y penderfyniad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cyfleu eu penderfyniad mewn unrhyw ffordd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8100">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efallai y bydd angen i chi wneud asesiad galluedd meddyliol i wneud y penderfyniad.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8100">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mwyn i hyn ddigwydd, </a:t>
            </a:r>
            <a:r>
              <a:rPr lang="cy-GB" sz="1800" b="1">
                <a:effectLst/>
                <a:latin typeface="Arial" panose="020B0604020202020204" pitchFamily="34" charset="0"/>
                <a:ea typeface="Aptos" panose="020B0004020202020204" pitchFamily="34" charset="0"/>
                <a:cs typeface="Arial" panose="020B0604020202020204" pitchFamily="34" charset="0"/>
              </a:rPr>
              <a:t>mae angen i chi fod ag achos rhesymol </a:t>
            </a:r>
            <a:r>
              <a:rPr lang="cy-GB" sz="1800">
                <a:effectLst/>
                <a:latin typeface="Arial" panose="020B0604020202020204" pitchFamily="34" charset="0"/>
                <a:ea typeface="Aptos" panose="020B0004020202020204" pitchFamily="34" charset="0"/>
                <a:cs typeface="Arial" panose="020B0604020202020204" pitchFamily="34" charset="0"/>
              </a:rPr>
              <a:t>dros amau bod y person yn cael anhawster gydag unrhyw un o’r camau hyn oherwydd nam ar y meddwl neu’r ymennydd.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penderfyniadau i asesu galluedd yn benodol – mae angen gwneud penderfyniad penodol ar adeg benodol.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br>
              <a:rPr lang="cy-GB" sz="1800">
                <a:effectLst/>
                <a:latin typeface="Arial" panose="020B0604020202020204" pitchFamily="34" charset="0"/>
                <a:ea typeface="Aptos" panose="020B0004020202020204" pitchFamily="34" charset="0"/>
                <a:cs typeface="Arial" panose="020B0604020202020204" pitchFamily="34" charset="0"/>
              </a:rPr>
            </a:br>
            <a:r>
              <a:rPr lang="en-GB" sz="1800">
                <a:latin typeface="Verdana" panose="020B0604030504040204" pitchFamily="34" charset="0"/>
              </a:rPr>
              <a:t>Er mwyn penderfynu a oes gan unigolyn y gallu i wneud penderfyniad penodol, rhaid i chi ateb dau gwestiwn:</a:t>
            </a:r>
          </a:p>
          <a:p>
            <a:endParaRPr lang="en-GB" sz="1800">
              <a:latin typeface="Verdana" panose="020B0604030504040204" pitchFamily="34" charset="0"/>
            </a:endParaRPr>
          </a:p>
          <a:p>
            <a:pPr marL="285750" indent="-285750">
              <a:buFont typeface="Arial" panose="020B0604020202020204" pitchFamily="34" charset="0"/>
              <a:buChar char="•"/>
            </a:pPr>
            <a:r>
              <a:rPr lang="en-GB" sz="1800">
                <a:latin typeface="Verdana" panose="020B0604030504040204" pitchFamily="34" charset="0"/>
              </a:rPr>
              <a:t>cam 1: a yw'r person yn methu â gwneud penderfyniad penodol (y prawf swyddogaethol)?</a:t>
            </a:r>
          </a:p>
          <a:p>
            <a:pPr marL="285750" indent="-285750">
              <a:buFont typeface="Arial" panose="020B0604020202020204" pitchFamily="34" charset="0"/>
              <a:buChar char="•"/>
            </a:pPr>
            <a:endParaRPr lang="en-GB" sz="1800">
              <a:latin typeface="Verdana" panose="020B0604030504040204" pitchFamily="34" charset="0"/>
            </a:endParaRPr>
          </a:p>
          <a:p>
            <a:pPr marL="285750" indent="-285750">
              <a:buFont typeface="Arial" panose="020B0604020202020204" pitchFamily="34" charset="0"/>
              <a:buChar char="•"/>
            </a:pPr>
            <a:r>
              <a:rPr lang="en-GB" sz="1800">
                <a:latin typeface="Verdana" panose="020B0604030504040204" pitchFamily="34" charset="0"/>
              </a:rPr>
              <a:t>cam 2: a yw’r anallu i wneud penderfyniad yn cael ei achosi gan amhariad, neu aflonyddwch yng ngweithrediad, meddwl neu ymennydd person? Gallai hyn fod oherwydd cyflyrau hirdymor fel salwch meddwl, dementia, neu anabledd dysgu, neu gyflyrau dros dro fel dryswch, anymwybyddiaeth, neu effeithiau cyffuriau neu alcohol (y prawf diagnostig).</a:t>
            </a:r>
          </a:p>
          <a:p>
            <a:endParaRPr lang="en-GB" sz="1800">
              <a:latin typeface="Verdana" panose="020B0604030504040204" pitchFamily="34" charset="0"/>
            </a:endParaRPr>
          </a:p>
          <a:p>
            <a:r>
              <a:rPr lang="en-GB" sz="1800">
                <a:latin typeface="Verdana" panose="020B0604030504040204" pitchFamily="34" charset="0"/>
              </a:rPr>
              <a:t>Mae’r Ddeddf Galluedd Meddyliol yn dweud nad yw person yn gallu gwneud ei benderfyniad ei hun os na all wneud un neu fwy o’r pedwar peth canlynol:</a:t>
            </a:r>
            <a:br>
              <a:rPr lang="en-GB" sz="1800">
                <a:latin typeface="Verdana" panose="020B0604030504040204" pitchFamily="34" charset="0"/>
              </a:rPr>
            </a:br>
            <a:endParaRPr lang="en-GB" sz="1800">
              <a:latin typeface="Verdana" panose="020B0604030504040204" pitchFamily="34" charset="0"/>
            </a:endParaRPr>
          </a:p>
          <a:p>
            <a:pPr marL="342900" indent="-342900">
              <a:buFont typeface="+mj-lt"/>
              <a:buAutoNum type="arabicPeriod"/>
            </a:pPr>
            <a:r>
              <a:rPr lang="en-GB" sz="1800">
                <a:latin typeface="Verdana" panose="020B0604030504040204" pitchFamily="34" charset="0"/>
              </a:rPr>
              <a:t> deall gwybodaeth a roddir iddynt</a:t>
            </a:r>
          </a:p>
          <a:p>
            <a:pPr marL="342900" indent="-342900">
              <a:buFont typeface="+mj-lt"/>
              <a:buAutoNum type="arabicPeriod"/>
            </a:pPr>
            <a:r>
              <a:rPr lang="en-GB" sz="1800">
                <a:latin typeface="Verdana" panose="020B0604030504040204" pitchFamily="34" charset="0"/>
              </a:rPr>
              <a:t> cadw'r wybodaeth honno'n ddigon hir i allu gwneud y penderfyniad</a:t>
            </a:r>
          </a:p>
          <a:p>
            <a:pPr marL="342900" indent="-342900">
              <a:buFont typeface="+mj-lt"/>
              <a:buAutoNum type="arabicPeriod"/>
            </a:pPr>
            <a:r>
              <a:rPr lang="en-GB" sz="1800">
                <a:latin typeface="Verdana" panose="020B0604030504040204" pitchFamily="34" charset="0"/>
              </a:rPr>
              <a:t> pwyso a mesur y wybodaeth sydd ar gael i wneud y penderfyniad</a:t>
            </a:r>
          </a:p>
          <a:p>
            <a:pPr marL="342900" indent="-342900">
              <a:buFont typeface="+mj-lt"/>
              <a:buAutoNum type="arabicPeriod"/>
            </a:pPr>
            <a:r>
              <a:rPr lang="en-GB" sz="1800">
                <a:latin typeface="Verdana" panose="020B0604030504040204" pitchFamily="34" charset="0"/>
              </a:rPr>
              <a:t> cyfleu eu penderfyniad – gallai hyn fod trwy siarad, defnyddio iaith arwyddion neu hyd yn oed symudiadau cyhyr syml fel amrantu llygad neu wasgu llaw.</a:t>
            </a:r>
          </a:p>
          <a:p>
            <a:endParaRPr lang="en-GB" sz="1800">
              <a:latin typeface="Verdana" panose="020B0604030504040204" pitchFamily="34" charset="0"/>
            </a:endParaRPr>
          </a:p>
          <a:p>
            <a:r>
              <a:rPr lang="en-GB" sz="1800">
                <a:latin typeface="Verdana" panose="020B0604030504040204" pitchFamily="34" charset="0"/>
              </a:rPr>
              <a:t>Dylid gwneud pob ymdrech i ddod o hyd i ffyrdd o gyfathrebu â rhywun cyn penderfynu nad oes ganddo alluedd i wneud penderfyniad ar sail ei anallu i gyfathrebu yn unig. Hefyd, bydd angen i chi gynnwys teulu, ffrindiau, gofalwyr neu weithwyr proffesiynol eraill.</a:t>
            </a:r>
          </a:p>
          <a:p>
            <a:endParaRPr lang="en-GB" sz="1800">
              <a:latin typeface="Verdana" panose="020B0604030504040204" pitchFamily="34" charset="0"/>
            </a:endParaRPr>
          </a:p>
          <a:p>
            <a:r>
              <a:rPr lang="en-GB" sz="1800">
                <a:latin typeface="Verdana" panose="020B0604030504040204" pitchFamily="34" charset="0"/>
              </a:rPr>
              <a:t>Rhaid gwneud yr asesiad yn ôl pwysau tebygolrwydd – a yw’n fwy tebygol na pheidio bod y person heb alluedd? Dylech allu dangos yn eich cofnodion pam eich bod wedi dod i’ch casgliad bod y galluedd naill ai’n bresennol neu’n ddiffygiol ar gyfer y penderfyniad penodol.</a:t>
            </a:r>
            <a:br>
              <a:rPr lang="cy-GB" sz="1800">
                <a:effectLst/>
                <a:latin typeface="Arial" panose="020B0604020202020204" pitchFamily="34" charset="0"/>
                <a:ea typeface="Aptos" panose="020B0004020202020204" pitchFamily="34" charset="0"/>
                <a:cs typeface="Arial" panose="020B0604020202020204" pitchFamily="34" charset="0"/>
              </a:rPr>
            </a:b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Mae hyn yn golygu y gallai person fod â galluedd i wneud rhai penderfyniadau ond nid penderfyniadau eraill. Er mwyn gallu gwneud penderfyniadau, efallai y bydd angen cymorth ychwanegol ar oedolion mewn perygl megis eiriolaeth, esboniadau syml a chymhorthion gweledol. Rhaid inni gadw at egwyddorion y Ddeddf Galluedd Meddyliol bob amser. Sef: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rhaid rhagdybio bod gan unigolyn alluedd oni sefydlir nad oes ganddo alluedd.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ni ddylid trin person fel pe na bai'n gallu gwneud penderfyniad oni bai bod pob cam ymarferol i'w helpu i wneud hynny wedi'i gymryd, a hynny’n aflwyddiannus.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ni ddylid trin person fel pe na bai’n gallu gwneud penderfyniad dim ond am ei fod yn gwneud penderfyniad annoeth.</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rhaid i weithred neu benderfyniad a wneir, o dan y Ddeddf hon, dros neu ar ran person sydd ag anallu, gael ei wneud, neu fod wedi ei wneud, er ei fudd pennaf.</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cyn i’r weithred gael ei gwneud, neu cyn i’r penderfyniad gael ei wneud, rhaid ystyried a ellir cyflawni’r diben yr un mor effeithiol mewn ffordd sy’n cyfyngu llai ar hawliau a rhyddid y person i weithredu.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37394C"/>
                </a:solidFill>
                <a:effectLst/>
                <a:latin typeface="Arial" panose="020B0604020202020204" pitchFamily="34" charset="0"/>
                <a:ea typeface="Aptos" panose="020B0004020202020204" pitchFamily="34" charset="0"/>
                <a:cs typeface="Arial" panose="020B0604020202020204" pitchFamily="34" charset="0"/>
              </a:rPr>
              <a:t>Rhaid i unrhyw weithred neu benderfyniad a wnewch ar ran person nad oes ganddo alluedd fod er ei </a:t>
            </a:r>
            <a:r>
              <a:rPr lang="cy-GB" sz="1800" b="1">
                <a:solidFill>
                  <a:srgbClr val="37394C"/>
                </a:solidFill>
                <a:effectLst/>
                <a:latin typeface="Arial" panose="020B0604020202020204" pitchFamily="34" charset="0"/>
                <a:ea typeface="Aptos" panose="020B0004020202020204" pitchFamily="34" charset="0"/>
                <a:cs typeface="Arial" panose="020B0604020202020204" pitchFamily="34" charset="0"/>
              </a:rPr>
              <a:t>fudd pennaf.</a:t>
            </a:r>
            <a:endParaRPr lang="en-GB" sz="1800">
              <a:effectLst/>
              <a:latin typeface="Aptos" panose="020B0004020202020204" pitchFamily="34" charset="0"/>
              <a:ea typeface="Aptos" panose="020B0004020202020204" pitchFamily="34" charset="0"/>
              <a:cs typeface="Arial" panose="020B0604020202020204" pitchFamily="34" charset="0"/>
            </a:endParaRPr>
          </a:p>
          <a:p>
            <a:pPr defTabSz="990752" eaLnBrk="0" fontAlgn="base" hangingPunct="0">
              <a:spcBef>
                <a:spcPct val="30000"/>
              </a:spcBef>
              <a:spcAft>
                <a:spcPct val="0"/>
              </a:spcAft>
              <a:defRPr/>
            </a:pPr>
            <a:endParaRPr lang="en-GB" altLang="en-US" baseline="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10058" indent="-311560" eaLnBrk="0" hangingPunct="0">
              <a:spcBef>
                <a:spcPct val="30000"/>
              </a:spcBef>
              <a:defRPr sz="1300">
                <a:solidFill>
                  <a:schemeClr val="tx1"/>
                </a:solidFill>
                <a:latin typeface="Arial" charset="0"/>
              </a:defRPr>
            </a:lvl2pPr>
            <a:lvl3pPr marL="1246243" indent="-249248" eaLnBrk="0" hangingPunct="0">
              <a:spcBef>
                <a:spcPct val="30000"/>
              </a:spcBef>
              <a:defRPr sz="1300">
                <a:solidFill>
                  <a:schemeClr val="tx1"/>
                </a:solidFill>
                <a:latin typeface="Arial" charset="0"/>
              </a:defRPr>
            </a:lvl3pPr>
            <a:lvl4pPr marL="1744739" indent="-249248" eaLnBrk="0" hangingPunct="0">
              <a:spcBef>
                <a:spcPct val="30000"/>
              </a:spcBef>
              <a:defRPr sz="1300">
                <a:solidFill>
                  <a:schemeClr val="tx1"/>
                </a:solidFill>
                <a:latin typeface="Arial" charset="0"/>
              </a:defRPr>
            </a:lvl4pPr>
            <a:lvl5pPr marL="2243237" indent="-249248" eaLnBrk="0" hangingPunct="0">
              <a:spcBef>
                <a:spcPct val="30000"/>
              </a:spcBef>
              <a:defRPr sz="1300">
                <a:solidFill>
                  <a:schemeClr val="tx1"/>
                </a:solidFill>
                <a:latin typeface="Arial" charset="0"/>
              </a:defRPr>
            </a:lvl5pPr>
            <a:lvl6pPr marL="2741734" indent="-249248" eaLnBrk="0" fontAlgn="base" hangingPunct="0">
              <a:spcBef>
                <a:spcPct val="30000"/>
              </a:spcBef>
              <a:spcAft>
                <a:spcPct val="0"/>
              </a:spcAft>
              <a:defRPr sz="1300">
                <a:solidFill>
                  <a:schemeClr val="tx1"/>
                </a:solidFill>
                <a:latin typeface="Arial" charset="0"/>
              </a:defRPr>
            </a:lvl6pPr>
            <a:lvl7pPr marL="3240231" indent="-249248" eaLnBrk="0" fontAlgn="base" hangingPunct="0">
              <a:spcBef>
                <a:spcPct val="30000"/>
              </a:spcBef>
              <a:spcAft>
                <a:spcPct val="0"/>
              </a:spcAft>
              <a:defRPr sz="1300">
                <a:solidFill>
                  <a:schemeClr val="tx1"/>
                </a:solidFill>
                <a:latin typeface="Arial" charset="0"/>
              </a:defRPr>
            </a:lvl7pPr>
            <a:lvl8pPr marL="3738728" indent="-249248" eaLnBrk="0" fontAlgn="base" hangingPunct="0">
              <a:spcBef>
                <a:spcPct val="30000"/>
              </a:spcBef>
              <a:spcAft>
                <a:spcPct val="0"/>
              </a:spcAft>
              <a:defRPr sz="1300">
                <a:solidFill>
                  <a:schemeClr val="tx1"/>
                </a:solidFill>
                <a:latin typeface="Arial" charset="0"/>
              </a:defRPr>
            </a:lvl8pPr>
            <a:lvl9pPr marL="4237225" indent="-249248" eaLnBrk="0" fontAlgn="base" hangingPunct="0">
              <a:spcBef>
                <a:spcPct val="30000"/>
              </a:spcBef>
              <a:spcAft>
                <a:spcPct val="0"/>
              </a:spcAft>
              <a:defRPr sz="1300">
                <a:solidFill>
                  <a:schemeClr val="tx1"/>
                </a:solidFill>
                <a:latin typeface="Arial" charset="0"/>
              </a:defRPr>
            </a:lvl9pPr>
          </a:lstStyle>
          <a:p>
            <a:pPr defTabSz="990752" eaLnBrk="1" fontAlgn="base" hangingPunct="1">
              <a:spcBef>
                <a:spcPct val="0"/>
              </a:spcBef>
              <a:spcAft>
                <a:spcPct val="0"/>
              </a:spcAft>
              <a:defRPr/>
            </a:pPr>
            <a:fld id="{C158378F-6A63-4BCC-95A7-34FDEDED31E9}" type="slidenum">
              <a:rPr lang="en-GB" altLang="en-US">
                <a:solidFill>
                  <a:prstClr val="black"/>
                </a:solidFill>
                <a:latin typeface="Gibson" panose="02000000000000000000" pitchFamily="2" charset="77"/>
              </a:rPr>
              <a:pPr defTabSz="990752" eaLnBrk="1" fontAlgn="base" hangingPunct="1">
                <a:spcBef>
                  <a:spcPct val="0"/>
                </a:spcBef>
                <a:spcAft>
                  <a:spcPct val="0"/>
                </a:spcAft>
                <a:defRPr/>
              </a:pPr>
              <a:t>71</a:t>
            </a:fld>
            <a:endParaRPr lang="en-GB" altLang="en-US">
              <a:solidFill>
                <a:prstClr val="black"/>
              </a:solidFill>
              <a:latin typeface="Gibson" panose="02000000000000000000" pitchFamily="2" charset="77"/>
            </a:endParaRPr>
          </a:p>
        </p:txBody>
      </p:sp>
    </p:spTree>
    <p:extLst>
      <p:ext uri="{BB962C8B-B14F-4D97-AF65-F5344CB8AC3E}">
        <p14:creationId xmlns:p14="http://schemas.microsoft.com/office/powerpoint/2010/main" val="382185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ptos" panose="020B0004020202020204" pitchFamily="34" charset="0"/>
                <a:ea typeface="Aptos" panose="020B0004020202020204" pitchFamily="34" charset="0"/>
                <a:cs typeface="Arial" panose="020B0604020202020204" pitchFamily="34" charset="0"/>
              </a:rPr>
              <a:t>Mae rhywfaint o hyfforddiant yn gyfle i ymarferwyr aml-asiantaeth ddod at ei gilydd i ddysgu a thrafod materion diogelu penodol mewn amgylchedd cydweithredol sy’n galluogi dysgu ar y cyd, dealltwriaeth gyfannol a chyfrifoldeb ar y cyd i gael ei ddatblygu.</a:t>
            </a:r>
            <a:r>
              <a:rPr lang="cy-GB" sz="1800">
                <a:solidFill>
                  <a:srgbClr val="212121"/>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7</a:t>
            </a:fld>
            <a:endParaRPr lang="en-GB" dirty="0"/>
          </a:p>
        </p:txBody>
      </p:sp>
    </p:spTree>
    <p:extLst>
      <p:ext uri="{BB962C8B-B14F-4D97-AF65-F5344CB8AC3E}">
        <p14:creationId xmlns:p14="http://schemas.microsoft.com/office/powerpoint/2010/main" val="509907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ailadrodd na ddylech rannu na throsglwyddo gwybodaeth am rywun, oni bai: </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yr unigolyn wedi rhoi caniatâd i’r wybodaeth gael ei rhannu (er enghraifft: gyda gwasanaethau neu weithwyr proffesiynol eraill)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mae risg i les yr </a:t>
            </a:r>
            <a:r>
              <a:rPr lang="cy-GB" sz="1800" b="1" dirty="0">
                <a:effectLst/>
                <a:latin typeface="Arial" panose="020B0604020202020204" pitchFamily="34" charset="0"/>
                <a:ea typeface="Aptos" panose="020B0004020202020204" pitchFamily="34" charset="0"/>
                <a:cs typeface="Arial" panose="020B0604020202020204" pitchFamily="34" charset="0"/>
              </a:rPr>
              <a:t>unigolyn neu drydydd parti</a:t>
            </a:r>
            <a:r>
              <a:rPr lang="cy-GB" sz="1800" dirty="0">
                <a:effectLst/>
                <a:latin typeface="Arial" panose="020B0604020202020204" pitchFamily="34" charset="0"/>
                <a:ea typeface="Aptos" panose="020B0004020202020204" pitchFamily="34" charset="0"/>
                <a:cs typeface="Arial" panose="020B0604020202020204" pitchFamily="34" charset="0"/>
              </a:rPr>
              <a:t> (er enghraifft: risg o gael ei niweidio neu achosi niwed).</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Daeth y Rheoliad Cyffredinol ar Ddiogelu Data (GDPR) yn gyfraith ym mis Mai 2018.</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Deddfwriaeth y DU yw Deddf Diogelu Data 2018.</a:t>
            </a:r>
            <a:br>
              <a:rPr lang="cy-GB" sz="18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Mae’n golygu y bydd gan bobl ledled y DU ac Ewrop fwy o hawliau o ran sut mae eu gwybodaeth bersonol yn cael ei defnyddio.</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Mae’n golygu bod yn rhaid i sefydliadau gasglu, storio, defnyddio a rhannu data personol yn gyfrifol – gyda dirwyon llawer mwy os ydynt yn torri’r gyfraith.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Mae methu â rhannu gwybodaeth yn ganfyddiad cyffredin mewn adolygiadau ymarfer.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b="1" dirty="0">
                <a:effectLst/>
                <a:latin typeface="Arial" panose="020B0604020202020204" pitchFamily="34" charset="0"/>
                <a:ea typeface="Aptos" panose="020B0004020202020204" pitchFamily="34" charset="0"/>
                <a:cs typeface="Arial" panose="020B0604020202020204" pitchFamily="34" charset="0"/>
              </a:rPr>
              <a:t>Mae Gweithdrefnau Diogelu Cymru yn tynnu sylw at saith rheol euraidd ar gyfer rhannu gwybodaeth yn yr ap.</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72</a:t>
            </a:fld>
            <a:endParaRPr lang="en-GB"/>
          </a:p>
        </p:txBody>
      </p:sp>
    </p:spTree>
    <p:extLst>
      <p:ext uri="{BB962C8B-B14F-4D97-AF65-F5344CB8AC3E}">
        <p14:creationId xmlns:p14="http://schemas.microsoft.com/office/powerpoint/2010/main" val="23450055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277813"/>
            <a:ext cx="4268788" cy="2401887"/>
          </a:xfrm>
        </p:spPr>
      </p:sp>
      <p:sp>
        <p:nvSpPr>
          <p:cNvPr id="3" name="Notes Placeholder 2"/>
          <p:cNvSpPr>
            <a:spLocks noGrp="1"/>
          </p:cNvSpPr>
          <p:nvPr>
            <p:ph type="body" idx="1"/>
          </p:nvPr>
        </p:nvSpPr>
        <p:spPr>
          <a:xfrm>
            <a:off x="178460" y="2956179"/>
            <a:ext cx="6052804" cy="5303620"/>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7C2B6EB3-C063-4258-B7C1-F256DAC99833}" type="slidenum">
              <a:rPr lang="en-GB" smtClean="0"/>
              <a:t>73</a:t>
            </a:fld>
            <a:endParaRPr lang="en-GB"/>
          </a:p>
        </p:txBody>
      </p:sp>
    </p:spTree>
    <p:extLst>
      <p:ext uri="{BB962C8B-B14F-4D97-AF65-F5344CB8AC3E}">
        <p14:creationId xmlns:p14="http://schemas.microsoft.com/office/powerpoint/2010/main" val="26563049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roi rhybudd sbardun i’r grŵp ar gyfer y sleidiau nesaf, oherwydd gallai’r cynnwys beri gofid.</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ddangos y lluniau ac annog trafodaeth ar bob pwynt gyda’r grŵp, gan gynnwys meddyliau, gwerthoedd, barnau a safbwyntiau.</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dynnu sylw at sgyrsiau sy’n seiliedig ar gryfderau a sgyrsiau ‘beth sy’n bwysig’</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ystyried plant ac oedolion, a chwilfrydedd proffesiynol.</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a:effectLst/>
                <a:latin typeface="Arial" panose="020B0604020202020204" pitchFamily="34" charset="0"/>
                <a:ea typeface="Aptos" panose="020B0004020202020204" pitchFamily="34" charset="0"/>
                <a:cs typeface="Arial" panose="020B0604020202020204" pitchFamily="34" charset="0"/>
              </a:rPr>
              <a:t>Bydd angen i’r hyfforddwr herio unrhyw sylwadau neu farn amhriodol.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Dyma’r prif bwyntiau ymarfer i’w hystyried:</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defnyddio iaith barchus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a:effectLst/>
                <a:latin typeface="Arial" panose="020B0604020202020204" pitchFamily="34" charset="0"/>
                <a:ea typeface="Aptos" panose="020B0004020202020204" pitchFamily="34" charset="0"/>
                <a:cs typeface="Arial" panose="020B0604020202020204" pitchFamily="34" charset="0"/>
              </a:rPr>
              <a:t>peidio â galw eu heiddo'n 'sothach' neu'n 'sbwriel' neu ddweud bod y lle'n ffiaidd. Mae hyn yn dangos nad ydych yn deall eu cysylltiad â’r gwrthrychau na pham eu bod eisiau eu cadw, ac y byddant yn teimlo eu bod yn cael eu beirniadu, a bydd yn niweidio eich perthynas â nhw.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gwrando ar yr hyn maen nhw ei eisiau</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a:effectLst/>
                <a:latin typeface="Arial" panose="020B0604020202020204" pitchFamily="34" charset="0"/>
                <a:ea typeface="Aptos" panose="020B0004020202020204" pitchFamily="34" charset="0"/>
                <a:cs typeface="Arial" panose="020B0604020202020204" pitchFamily="34" charset="0"/>
              </a:rPr>
              <a:t>gofyn i’r person sy’n agos atoch beth fydd yn ddefnyddiol yn eu barn nhw. Bydd hyn yn rhoi mwy o reolaeth iddyn nhw dros y sefyllfa ac yn dangos eich bod yn poeni am beth maen nhw ei eisiau.</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bod yn amyneddgar</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eu helpu i gael cymorth</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bod yn onest am eich swydd neu eich rôl fel ymarferydd, a sut y gallwch gefnogi’r person.</a:t>
            </a:r>
            <a:endParaRPr lang="en-GB" sz="1100">
              <a:effectLst/>
              <a:latin typeface="Aptos" panose="020B0004020202020204" pitchFamily="34" charset="0"/>
              <a:ea typeface="Aptos" panose="020B0004020202020204" pitchFamily="34" charset="0"/>
              <a:cs typeface="Arial" panose="020B0604020202020204" pitchFamily="34" charset="0"/>
            </a:endParaRPr>
          </a:p>
          <a:p>
            <a:endParaRPr lang="en-GB" altLang="en-US"/>
          </a:p>
        </p:txBody>
      </p:sp>
    </p:spTree>
    <p:extLst>
      <p:ext uri="{BB962C8B-B14F-4D97-AF65-F5344CB8AC3E}">
        <p14:creationId xmlns:p14="http://schemas.microsoft.com/office/powerpoint/2010/main" val="3037985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75</a:t>
            </a:fld>
            <a:endParaRPr lang="en-GB"/>
          </a:p>
        </p:txBody>
      </p:sp>
    </p:spTree>
    <p:extLst>
      <p:ext uri="{BB962C8B-B14F-4D97-AF65-F5344CB8AC3E}">
        <p14:creationId xmlns:p14="http://schemas.microsoft.com/office/powerpoint/2010/main" val="18961707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76</a:t>
            </a:fld>
            <a:endParaRPr lang="en-GB"/>
          </a:p>
        </p:txBody>
      </p:sp>
    </p:spTree>
    <p:extLst>
      <p:ext uri="{BB962C8B-B14F-4D97-AF65-F5344CB8AC3E}">
        <p14:creationId xmlns:p14="http://schemas.microsoft.com/office/powerpoint/2010/main" val="32724786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77</a:t>
            </a:fld>
            <a:endParaRPr lang="en-GB"/>
          </a:p>
        </p:txBody>
      </p:sp>
    </p:spTree>
    <p:extLst>
      <p:ext uri="{BB962C8B-B14F-4D97-AF65-F5344CB8AC3E}">
        <p14:creationId xmlns:p14="http://schemas.microsoft.com/office/powerpoint/2010/main" val="31643607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78</a:t>
            </a:fld>
            <a:endParaRPr lang="en-GB"/>
          </a:p>
        </p:txBody>
      </p:sp>
    </p:spTree>
    <p:extLst>
      <p:ext uri="{BB962C8B-B14F-4D97-AF65-F5344CB8AC3E}">
        <p14:creationId xmlns:p14="http://schemas.microsoft.com/office/powerpoint/2010/main" val="28705637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“pwy sy’n byw mewn tŷ fel hwn?”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Dyma lun o ystafell artist enwog (Andy Warhol).</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wedi disgrifio sut y byddai’n teimlo ymdeimlad o ‘gyffro’ o brynu pethau a oedd, yn ei farn ef, wedi ei arwain i gelcio.</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B68F8B8-FDDC-C74E-8539-6B19C804A729}" type="slidenum">
              <a:rPr lang="en-US" smtClean="0"/>
              <a:t>79</a:t>
            </a:fld>
            <a:endParaRPr lang="en-US"/>
          </a:p>
        </p:txBody>
      </p:sp>
    </p:spTree>
    <p:extLst>
      <p:ext uri="{BB962C8B-B14F-4D97-AF65-F5344CB8AC3E}">
        <p14:creationId xmlns:p14="http://schemas.microsoft.com/office/powerpoint/2010/main" val="20396319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3987814" y="10552669"/>
            <a:ext cx="3052116" cy="556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804986" indent="-309610">
              <a:spcBef>
                <a:spcPct val="30000"/>
              </a:spcBef>
              <a:defRPr sz="1300">
                <a:solidFill>
                  <a:schemeClr val="tx1"/>
                </a:solidFill>
                <a:latin typeface="Times New Roman" panose="02020603050405020304" pitchFamily="18" charset="0"/>
              </a:defRPr>
            </a:lvl2pPr>
            <a:lvl3pPr marL="1238441" indent="-247688">
              <a:spcBef>
                <a:spcPct val="30000"/>
              </a:spcBef>
              <a:defRPr sz="1300">
                <a:solidFill>
                  <a:schemeClr val="tx1"/>
                </a:solidFill>
                <a:latin typeface="Times New Roman" panose="02020603050405020304" pitchFamily="18" charset="0"/>
              </a:defRPr>
            </a:lvl3pPr>
            <a:lvl4pPr marL="1733817" indent="-247688">
              <a:spcBef>
                <a:spcPct val="30000"/>
              </a:spcBef>
              <a:defRPr sz="1300">
                <a:solidFill>
                  <a:schemeClr val="tx1"/>
                </a:solidFill>
                <a:latin typeface="Times New Roman" panose="02020603050405020304" pitchFamily="18" charset="0"/>
              </a:defRPr>
            </a:lvl4pPr>
            <a:lvl5pPr marL="2229193" indent="-247688">
              <a:spcBef>
                <a:spcPct val="30000"/>
              </a:spcBef>
              <a:defRPr sz="1300">
                <a:solidFill>
                  <a:schemeClr val="tx1"/>
                </a:solidFill>
                <a:latin typeface="Times New Roman" panose="02020603050405020304" pitchFamily="18" charset="0"/>
              </a:defRPr>
            </a:lvl5pPr>
            <a:lvl6pPr marL="2724569" indent="-247688"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eaLnBrk="0" fontAlgn="base" hangingPunct="0">
              <a:spcBef>
                <a:spcPct val="30000"/>
              </a:spcBef>
              <a:spcAft>
                <a:spcPct val="0"/>
              </a:spcAft>
              <a:defRPr sz="1300">
                <a:solidFill>
                  <a:schemeClr val="tx1"/>
                </a:solidFill>
                <a:latin typeface="Times New Roman" panose="02020603050405020304" pitchFamily="18" charset="0"/>
              </a:defRPr>
            </a:lvl9pPr>
          </a:lstStyle>
          <a:p>
            <a:pPr defTabSz="990752" fontAlgn="base">
              <a:spcBef>
                <a:spcPct val="0"/>
              </a:spcBef>
              <a:spcAft>
                <a:spcPct val="0"/>
              </a:spcAft>
              <a:defRPr/>
            </a:pPr>
            <a:fld id="{871B118F-4272-4A1B-9D43-9BA7005907F5}" type="slidenum">
              <a:rPr lang="en-GB" altLang="en-US">
                <a:solidFill>
                  <a:prstClr val="black"/>
                </a:solidFill>
                <a:latin typeface="Gibson" panose="02000000000000000000" pitchFamily="2" charset="77"/>
              </a:rPr>
              <a:pPr defTabSz="990752" fontAlgn="base">
                <a:spcBef>
                  <a:spcPct val="0"/>
                </a:spcBef>
                <a:spcAft>
                  <a:spcPct val="0"/>
                </a:spcAft>
                <a:defRPr/>
              </a:pPr>
              <a:t>80</a:t>
            </a:fld>
            <a:endParaRPr lang="en-GB" altLang="en-US">
              <a:solidFill>
                <a:prstClr val="black"/>
              </a:solidFill>
              <a:latin typeface="Gibson" panose="02000000000000000000" pitchFamily="2" charset="77"/>
            </a:endParaRPr>
          </a:p>
        </p:txBody>
      </p:sp>
      <p:sp>
        <p:nvSpPr>
          <p:cNvPr id="58371" name="Rectangle 2"/>
          <p:cNvSpPr>
            <a:spLocks noGrp="1" noRot="1" noChangeAspect="1" noChangeArrowheads="1" noTextEdit="1"/>
          </p:cNvSpPr>
          <p:nvPr>
            <p:ph type="sldImg"/>
          </p:nvPr>
        </p:nvSpPr>
        <p:spPr>
          <a:xfrm>
            <a:off x="88900" y="269875"/>
            <a:ext cx="2957513" cy="1665288"/>
          </a:xfrm>
          <a:ln cap="flat"/>
        </p:spPr>
      </p:sp>
      <p:sp>
        <p:nvSpPr>
          <p:cNvPr id="58372" name="Rectangle 3"/>
          <p:cNvSpPr>
            <a:spLocks noGrp="1" noChangeArrowheads="1"/>
          </p:cNvSpPr>
          <p:nvPr>
            <p:ph type="body" idx="1"/>
          </p:nvPr>
        </p:nvSpPr>
        <p:spPr>
          <a:xfrm>
            <a:off x="274690" y="2080185"/>
            <a:ext cx="6488378"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26" tIns="48153" rIns="98026" bIns="48153"/>
          <a:lstStyle/>
          <a:p>
            <a:pPr>
              <a:lnSpc>
                <a:spcPct val="107000"/>
              </a:lnSpc>
              <a:spcAft>
                <a:spcPts val="800"/>
              </a:spcAft>
            </a:pPr>
            <a:r>
              <a:rPr lang="cy-GB" sz="1200" b="1" dirty="0">
                <a:effectLst/>
                <a:latin typeface="Arial" panose="020B0604020202020204" pitchFamily="34" charset="0"/>
                <a:ea typeface="Aptos" panose="020B0004020202020204" pitchFamily="34" charset="0"/>
                <a:cs typeface="Arial" panose="020B0604020202020204" pitchFamily="34" charset="0"/>
              </a:rPr>
              <a:t>Nodau: Rhoi’r sgiliau a’r hyder i staff ymdopi pe bai person yn ymddiried ynddynt eu bod wedi cael eu niweidio neu eu cam-drin.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Mae’r sleid hon yn ddewisol. Mae dwy ffordd o gynnal yr ymarfer hwn: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nodi beth i’w wneud a pheidio â’i wneud ar bapur siart troi</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rhoi cardiau i’r grŵp sy’n dweud ‘ie’ neu ‘na’ a gofyn iddynt ddal yr ateb priodol i fyny pan fydd yr hyfforddwr yn gofyn y cwestiwn. Mae’r cardiau hyn ar gael i’w llwytho i lawr yn yr atodiad.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i="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Mae’r hyfforddwr yn dweud os ydych chi mewn sefyllfa lle mae rhywun yn dweud wrthych chi am unrhyw fath o gam-drin maen nhw’n ei ddioddef, mae nifer o gamau y gallwch chi eu cymryd:</a:t>
            </a:r>
            <a:br>
              <a:rPr lang="cy-GB" sz="1100" dirty="0">
                <a:effectLst/>
                <a:latin typeface="Aptos" panose="020B0004020202020204" pitchFamily="34" charset="0"/>
                <a:ea typeface="Aptos" panose="020B0004020202020204" pitchFamily="34" charset="0"/>
                <a:cs typeface="Arial" panose="020B0604020202020204" pitchFamily="34" charset="0"/>
              </a:rPr>
            </a:b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gwrandewch yn astud ar y person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Ceisiwch beidio â rhannu eich barn eich hun. Os ydych chi’n ymateb gyda sioc neu anghrediniaeth, gallai wneud i’r person ‘gau i lawr’, cymryd yr hyn mae wedi’i ddweud yn ôl neu roi’r gorau i siarad.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rhowch wybod iddyn nhw eu bod wedi gwneud y peth iawn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Gall tawelu meddwl gael effaith fawr ar y person a allai fod wedi bod yn cadw’r cam-drin yn gyfrinach.</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dywedwch wrthyn nhw nad eu bai nhw yw hyn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Dydy cam-drin byth yn dderbyniol.</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peidiwch â siarad â’r camdriniwr honedig</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Gallai herio’r camdriniwr honedig ynghylch yr hyn y mae’r person wedi’i ddweud wrthych wneud y sefyllfa’n llawer gwaeth a’ch rhoi mewn perygl.</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esboniwch beth fyddwch chi'n ei wneud nesaf</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Eglurwch wrth y person y bydd angen i chi roi gwybod am y cam-drin i rywun a fydd yn gallu helpu.</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peidiwch ag oedi.</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Rhaid i chi roi gwybod am y cam-drin ar yr un diwrnod ag y clywch amdano.</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dirty="0">
                <a:effectLst/>
                <a:latin typeface="Arial" panose="020B0604020202020204" pitchFamily="34" charset="0"/>
                <a:ea typeface="Aptos" panose="020B0004020202020204" pitchFamily="34" charset="0"/>
                <a:cs typeface="Arial" panose="020B0604020202020204" pitchFamily="34" charset="0"/>
              </a:rPr>
              <a:t>Dylai’r hyfforddwr sicrhau bod y pwyntiau allweddol hyn yn cael sylw: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os gallwch chi, cadwch gofnod o’r drafodaeth a’r hyn y mae’r person wedi’i ddweud, gan ddefnyddio ei union eiriau</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Cofiwch ychwanegu’r lle, y dyddiad a’r amser, a llofnodi eich cofnod.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rhaid cadw’r holl gofnodion yn gyfrinachol, mewn lle diogel a’u cadw yn rhywle lle nad yw cydweithwyr eraill yn gallu eu gweld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Ni ddylech eu gadael o gwmpas (er enghraifft: mewn cerbyd neu ar ddesg).</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rhaid i chi beidio â rhannu’r cofnodion ag unrhyw un heblaw eich rheolwr, uwch reolwr, UDD neu’r gwasanaethau cymdeithasol</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mae sefydliadau’n ddarostyngedig i ddeddfau GDPR (gweler y sleid flaenorol), a rhaid i chi drin y data yn y cofnodion hyn yn unol â’r gyfraith</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gwnewch yn siŵr bod unrhyw sgyrsiau gyda’ch rheolwr llinell, y UDD neu’r gwasanaethau cymdeithasol yn cael eu cynnal mewn lleoliad cyfrinachol lle na fyddwch chi’n cael eich clywed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b="1" dirty="0">
                <a:effectLst/>
                <a:latin typeface="Arial" panose="020B0604020202020204" pitchFamily="34" charset="0"/>
                <a:ea typeface="Aptos" panose="020B0004020202020204" pitchFamily="34" charset="0"/>
                <a:cs typeface="Arial" panose="020B0604020202020204" pitchFamily="34" charset="0"/>
              </a:rPr>
              <a:t>nid eich cyfrifoldeb chi yw ymchwilio.</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Bydd staff hyfforddedig yn ymchwilio (os yw’n briodol) ac efallai y byddant yn cynnwys asiantaethau eraill fel yr heddlu.</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eaLnBrk="1" hangingPunct="1"/>
            <a:endParaRPr lang="en-US"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12535582"/>
              </p:ext>
            </p:extLst>
          </p:nvPr>
        </p:nvGraphicFramePr>
        <p:xfrm>
          <a:off x="4347687" y="621007"/>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2" name="Object 1"/>
                      <p:cNvPicPr/>
                      <p:nvPr/>
                    </p:nvPicPr>
                    <p:blipFill>
                      <a:blip r:embed="rId4"/>
                      <a:stretch>
                        <a:fillRect/>
                      </a:stretch>
                    </p:blipFill>
                    <p:spPr>
                      <a:xfrm>
                        <a:off x="4347687" y="621007"/>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22292602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nad oes ganddynt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gall ymarferwyr Grŵp B ffonio tîm diogelu’r awdurdod lleol i gael cyngor a chymorth.</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Gweithdrefnau Diogelu Cymru yn awgrymu y dylai pob asiantaeth gael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sy’n gyfrifol am ddiogelu.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roi cyngor ac arweiniad. Maent yn gyfrifol am sicrhau bod pawb yn dilyn y gweithdrefnau ar gyfer pryderon diogelu ynghylch plentyn neu oedolyn agored i niwed (gan gynnwys honiadau yn erbyn aelodau o staff).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83</a:t>
            </a:fld>
            <a:endParaRPr lang="en-GB"/>
          </a:p>
        </p:txBody>
      </p:sp>
    </p:spTree>
    <p:extLst>
      <p:ext uri="{BB962C8B-B14F-4D97-AF65-F5344CB8AC3E}">
        <p14:creationId xmlns:p14="http://schemas.microsoft.com/office/powerpoint/2010/main" val="384533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ptos" panose="020B0004020202020204" pitchFamily="34" charset="0"/>
                <a:ea typeface="Aptos" panose="020B0004020202020204" pitchFamily="34" charset="0"/>
                <a:cs typeface="Arial" panose="020B0604020202020204" pitchFamily="34" charset="0"/>
              </a:rPr>
              <a:t>Nodyn i’ch atgoffa o le mae Grŵp B yn ffitio yn y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Fframwaith hyfforddi, dysgu a datblygu cenedlaethol</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8</a:t>
            </a:fld>
            <a:endParaRPr lang="en-GB" dirty="0"/>
          </a:p>
        </p:txBody>
      </p:sp>
    </p:spTree>
    <p:extLst>
      <p:ext uri="{BB962C8B-B14F-4D97-AF65-F5344CB8AC3E}">
        <p14:creationId xmlns:p14="http://schemas.microsoft.com/office/powerpoint/2010/main" val="19580333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ymhelaethu ar y pwyntiau ar y sleid hon ac annog trafodaeth ynghylch pam mae’r agweddau hyn yn bwysig.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atgoffa cyfranogwyr bod angen iddynt wirio eu polisïau mewnol, fel eu bod yn deall y disgwyliadau ar gyfer cofnodi a storio gwybodaeth.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84</a:t>
            </a:fld>
            <a:endParaRPr lang="en-GB"/>
          </a:p>
        </p:txBody>
      </p:sp>
    </p:spTree>
    <p:extLst>
      <p:ext uri="{BB962C8B-B14F-4D97-AF65-F5344CB8AC3E}">
        <p14:creationId xmlns:p14="http://schemas.microsoft.com/office/powerpoint/2010/main" val="3678564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85</a:t>
            </a:fld>
            <a:endParaRPr lang="en-GB"/>
          </a:p>
        </p:txBody>
      </p:sp>
    </p:spTree>
    <p:extLst>
      <p:ext uri="{BB962C8B-B14F-4D97-AF65-F5344CB8AC3E}">
        <p14:creationId xmlns:p14="http://schemas.microsoft.com/office/powerpoint/2010/main" val="1581299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Nod: Sicrhau bod cyfranogwyr yn ymwybodol o’r wybodaeth sylfaenol y bydd ei hangen os bydd angen ymchwilio ymhellach i’r pryder diogelu.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dirty="0">
                <a:effectLst/>
                <a:latin typeface="Arial" panose="020B0604020202020204" pitchFamily="34" charset="0"/>
                <a:ea typeface="Aptos" panose="020B0004020202020204" pitchFamily="34" charset="0"/>
                <a:cs typeface="Arial" panose="020B0604020202020204" pitchFamily="34" charset="0"/>
              </a:rPr>
              <a:t>Gweithgaredd:</a:t>
            </a:r>
            <a:r>
              <a:rPr lang="cy-GB" sz="1800" dirty="0">
                <a:effectLst/>
                <a:latin typeface="Arial" panose="020B0604020202020204" pitchFamily="34" charset="0"/>
                <a:ea typeface="Aptos" panose="020B0004020202020204" pitchFamily="34" charset="0"/>
                <a:cs typeface="Arial" panose="020B0604020202020204" pitchFamily="34" charset="0"/>
              </a:rPr>
              <a:t> Yr hyfforddwr i ofyn i’r grŵp: “pa wybodaeth ydych chi’n meddwl ei bod yn bwysig ei darparu?”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grŵp weiddi’r mathau o wybodaeth maen nhw’n meddwl sy’n bwysig i’w trosglwyddo i’w rheolwr, eu goruchwyliwr neu’r person diogelu dynodedig os ydyn nhw wedi gweld neu glywed rhywbeth maen nhw’n poeni amdano.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Ar ôl hyn, dylai’r hyfforddwr ddatgelu’r atebion ar y sleid. Dylai’r hyfforddwr sicrhau bod pob pwynt yn cael ei nodi gan y grŵp neu, os nad yw, yn cael ei drafod.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wirio a yw cyfranogwyr yn gwybod y gwahaniaeth rhwng ffaith a barn ac egluro hyn oherwydd bod angen i gyfranogwyr fod yn glir ynghylch y gwahaniaeth.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Ffeithiau yw pethau neu ddigwyddiadau y gwyddys eu bod wedi digwydd, darn o wybodaeth y gellir ei wirio neu rywbeth yr ydych wedi’i weld neu ei glywed eich hun.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Mae barn yn gred a allai fod gennych, ond heb ei gweld neu ei chlywed, neu’n farn sydd gennych efallai.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Pan fyddwch yn cofnodi manylion:</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dylech gynnwys manylion y pryder, yr holl drafodaethau rydych chi wedi’u cael gyda phobl eraill amdano, a’r penderfyniadau neu’r camau gweithredu y cytunwyd arnynt (a phwy sy’n gyfrifol am eu gwneud)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bod yn gryno ac yn gywir, fel bod unrhyw un nad yw’n gysylltiedig yn gallu deall yr adroddiad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bod yn glir ynghylch beth yw ffaith, neu farn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defnyddio geiriau’r oedolyn neu’r plentyn ei hun lle bo hynny’n bosibl ac yn berthnasol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storio’r cofnodion (boed wedi’u huwchgyfeirio ai peidio) yn ddiogel, yn unol â pholisïau eich sefydliad ar gyfer storio gwybodaeth a chofnodion personol a chyfrinachol.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Mae taflenni i fynd gyda’r sleid hon o’r enw ‘gwybodaeth i’w chynnwys mewn hysbysiad’ a ‘gair i gall i gadw cofnodion da’. Mae’r taflenni ar gael i lawrlwytho o dudalen we’r pecyn ar wefan Gofal Cymdeithasol Cymru, o dan ‘</a:t>
            </a:r>
            <a:r>
              <a:rPr lang="cy-GB" sz="1800" b="1" dirty="0">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dirty="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43043711"/>
              </p:ext>
            </p:extLst>
          </p:nvPr>
        </p:nvGraphicFramePr>
        <p:xfrm>
          <a:off x="2957643" y="8542440"/>
          <a:ext cx="1188775" cy="1208656"/>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12">
                  <p:embed/>
                </p:oleObj>
              </mc:Choice>
              <mc:Fallback>
                <p:oleObj name="Document" showAsIcon="1" r:id="rId3" imgW="914400" imgH="861120" progId="Word.Document.12">
                  <p:embed/>
                  <p:pic>
                    <p:nvPicPr>
                      <p:cNvPr id="2" name="Object 1"/>
                      <p:cNvPicPr/>
                      <p:nvPr/>
                    </p:nvPicPr>
                    <p:blipFill>
                      <a:blip r:embed="rId4"/>
                      <a:stretch>
                        <a:fillRect/>
                      </a:stretch>
                    </p:blipFill>
                    <p:spPr>
                      <a:xfrm>
                        <a:off x="2957643" y="8542440"/>
                        <a:ext cx="1188775" cy="1208656"/>
                      </a:xfrm>
                      <a:prstGeom prst="rect">
                        <a:avLst/>
                      </a:prstGeom>
                    </p:spPr>
                  </p:pic>
                </p:oleObj>
              </mc:Fallback>
            </mc:AlternateContent>
          </a:graphicData>
        </a:graphic>
      </p:graphicFrame>
    </p:spTree>
    <p:extLst>
      <p:ext uri="{BB962C8B-B14F-4D97-AF65-F5344CB8AC3E}">
        <p14:creationId xmlns:p14="http://schemas.microsoft.com/office/powerpoint/2010/main" val="28745192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Nodau:</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b="1" dirty="0">
                <a:effectLst/>
                <a:latin typeface="Arial" panose="020B0604020202020204" pitchFamily="34" charset="0"/>
                <a:ea typeface="Aptos" panose="020B0004020202020204" pitchFamily="34" charset="0"/>
                <a:cs typeface="Arial" panose="020B0604020202020204" pitchFamily="34" charset="0"/>
              </a:rPr>
              <a:t>Bod cyfranogwyr yn ymwybodol o’r camau nesaf i’w cyflawni ar unwaith yn y broses atgyfeirio.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Efallai na fyddwch yn cael adborth ond gallwch gysylltu i ofyn am hyn.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gysylltu hyn yn ôl â’r ddyletswydd i adrodd.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egluro i’r cyfranogwyr efallai na fyddant yn derbyn unrhyw adborth am eu pryderon. Yn aml, fyddan nhw ddim yn cymryd rhan o gwbl ar ôl iddyn nhw fynegi pryder oni bai fod eu hangen.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ddweud wrth y cyfranogwyr y gall mynegi pryderon weithiau fod yn brofiad emosiynol iawn. Efallai y byddan nhw’n poeni a ydyn nhw’n gwneud y peth iawn, a ydyn nhw wedi gwneud rhywbeth yn anghywir, neu’n teimlo nad ydyn nhw eisiau cymryd rhan.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atgoffa’r grŵp mai eu cyfrifoldeb nhw yw rhoi gwybod am bryder naill ai i’w rheolwr neu i’r UDD. Dylai rheolwyr neu UDD eu sicrhau eu bod wedi gwneud y peth iawn a dylai staff deimlo bod rhywun yn gwrando arnynt a chael cymorth gan eu rheolwr neu’r UDD.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14569942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Adolygiadau diogelu unedig sengl (SUSR). Mae’r rhain yn helpu i sicrhau bod teuluoedd yn cael proses adolygu gyflym a thrylwyr.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1F1F1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Mae’r SUSR yn dileu’r angen i deuluoedd gymryd rhan mewn sawl adolygiad. Bydd hyn yn lleihau’r trawma ac yn golygu y gallwn weithredu ar bethau’n gynt.</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Mae angen i’r meini prawf ar gyfer gwneud SUSR fodloni un o’r canlynol: </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ymarfer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ymarfer plant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o laddiadau domestig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o laddiad cysylltiedig ag iechyd meddwl</a:t>
            </a:r>
            <a:endParaRPr lang="en-GB"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rPr>
              <a:t>adolygiad o laddiad gydag arfau ymosodol.</a:t>
            </a:r>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88</a:t>
            </a:fld>
            <a:endParaRPr lang="en-GB"/>
          </a:p>
        </p:txBody>
      </p:sp>
    </p:spTree>
    <p:extLst>
      <p:ext uri="{BB962C8B-B14F-4D97-AF65-F5344CB8AC3E}">
        <p14:creationId xmlns:p14="http://schemas.microsoft.com/office/powerpoint/2010/main" val="22048687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68400" y="676275"/>
            <a:ext cx="4008438" cy="2255838"/>
          </a:xfrm>
          <a:ln/>
        </p:spPr>
      </p:sp>
      <p:sp>
        <p:nvSpPr>
          <p:cNvPr id="62467" name="Notes Placeholder 2"/>
          <p:cNvSpPr>
            <a:spLocks noGrp="1"/>
          </p:cNvSpPr>
          <p:nvPr>
            <p:ph type="body" idx="1"/>
          </p:nvPr>
        </p:nvSpPr>
        <p:spPr>
          <a:xfrm>
            <a:off x="331523" y="3052473"/>
            <a:ext cx="6281928"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eto i’r cyfranogwyr y dylent siarad â’u rheolwr </a:t>
            </a:r>
            <a:r>
              <a:rPr lang="cy-GB" sz="1800" b="1">
                <a:effectLst/>
                <a:latin typeface="Arial" panose="020B0604020202020204" pitchFamily="34" charset="0"/>
                <a:ea typeface="Aptos" panose="020B0004020202020204" pitchFamily="34" charset="0"/>
                <a:cs typeface="Arial" panose="020B0604020202020204" pitchFamily="34" charset="0"/>
              </a:rPr>
              <a:t>cyn gynted â phosibl a bob amser ar yr un diwrnod.</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os nad yw eu rheolwr ar gael, y dylent gysylltu â’r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a yw’r cyfranogwyr yn gwybod pwy yw eu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a’u cynghori i ganfod hynny os ydynt yn ansicr. Dylent gael yr holl rifau pwysig, gan gynnwys rhifau eu rheolwr, yn eu ffôn.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Bydd eu rheolwr neu’r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yn siarad â nhw ac yn gallu bwrw ymlaen â’r mater gyda’r gwasanaethau cymdeithasol os oes angen.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Dylai’r hyfforddwr egluro, os oes risg uniongyrchol, na ddylent aros i siarad â rheolwr neu </a:t>
            </a:r>
            <a:r>
              <a:rPr lang="cy-GB" sz="1800" b="1" dirty="0">
                <a:effectLst/>
                <a:latin typeface="Arial" panose="020B0604020202020204" pitchFamily="34" charset="0"/>
                <a:ea typeface="Aptos" panose="020B0004020202020204" pitchFamily="34" charset="0"/>
                <a:cs typeface="Arial" panose="020B0604020202020204" pitchFamily="34" charset="0"/>
              </a:rPr>
              <a:t>UDD </a:t>
            </a:r>
            <a:r>
              <a:rPr lang="cy-GB" sz="1800" b="1">
                <a:effectLst/>
                <a:latin typeface="Arial" panose="020B0604020202020204" pitchFamily="34" charset="0"/>
                <a:ea typeface="Aptos" panose="020B0004020202020204" pitchFamily="34" charset="0"/>
                <a:cs typeface="Arial" panose="020B0604020202020204" pitchFamily="34" charset="0"/>
              </a:rPr>
              <a:t>– dylent ffonio’r heddlu neu’r gwasanaethau brys.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roi enghraifft: “os ydych chi’n gweithio mewn eiddo ac yn gweld dyn yn taro menyw gyda phlentyn yn yr ystafell”.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Os nad yw eu rheolwr na’u </a:t>
            </a:r>
            <a:r>
              <a:rPr lang="cy-GB" sz="1800" b="1" dirty="0">
                <a:effectLst/>
                <a:latin typeface="Arial" panose="020B0604020202020204" pitchFamily="34" charset="0"/>
                <a:ea typeface="Aptos" panose="020B0004020202020204" pitchFamily="34" charset="0"/>
                <a:cs typeface="Arial" panose="020B0604020202020204" pitchFamily="34" charset="0"/>
              </a:rPr>
              <a:t>UDD</a:t>
            </a:r>
            <a:r>
              <a:rPr lang="cy-GB" sz="1800" b="1">
                <a:effectLst/>
                <a:latin typeface="Arial" panose="020B0604020202020204" pitchFamily="34" charset="0"/>
                <a:ea typeface="Aptos" panose="020B0004020202020204" pitchFamily="34" charset="0"/>
                <a:cs typeface="Arial" panose="020B0604020202020204" pitchFamily="34" charset="0"/>
              </a:rPr>
              <a:t> ar gael, bydd angen iddynt ffonio Gwasanaethau Plant neu Ddiogelu Oedolion.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sz="1500"/>
          </a:p>
        </p:txBody>
      </p:sp>
    </p:spTree>
    <p:extLst>
      <p:ext uri="{BB962C8B-B14F-4D97-AF65-F5344CB8AC3E}">
        <p14:creationId xmlns:p14="http://schemas.microsoft.com/office/powerpoint/2010/main" val="38900913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5B885-EE17-4BF6-96B3-E17B679A2DAD}" type="slidenum">
              <a:rPr lang="en-GB"/>
              <a:pPr/>
              <a:t>91</a:t>
            </a:fld>
            <a:endParaRPr lang="en-GB"/>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Daw’r sleid hon o wasanaethau cymdeithasol Wrecsam.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Dyma gyfle i’r grŵp adolygu canlyniadau dysgu’r diwrnod, a’r negeseuon allweddol am eu cyfrifoldebau fel ‘rhybuddiwr’. Mae’n gyfle i rannu sicrwydd a rhoi neges glir am sut i gael mwy o gymorth a gwybodaeth.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Efallai y bydd yr hyfforddwr am newid y cynnwys a’i droi’n daflen.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u="none"/>
          </a:p>
        </p:txBody>
      </p:sp>
    </p:spTree>
    <p:extLst>
      <p:ext uri="{BB962C8B-B14F-4D97-AF65-F5344CB8AC3E}">
        <p14:creationId xmlns:p14="http://schemas.microsoft.com/office/powerpoint/2010/main" val="145542916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Diogelwch personol i’w ystyried, er enghraifft: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peidio â herio cyflawnwr wrth reoli datgeliad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Beth yw polisïau eich sefydliad ar weithio ar eich pen eich hun.</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nes ymlaen yn y sesiwn, byddwn yn dod yn ôl at gefnogaeth, goruchwyliaeth a datblygiad personol.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65F60B23-5E4E-4EAC-B846-B46776DA6037}" type="slidenum">
              <a:rPr lang="en-GB" smtClean="0"/>
              <a:t>92</a:t>
            </a:fld>
            <a:endParaRPr lang="en-GB"/>
          </a:p>
        </p:txBody>
      </p:sp>
    </p:spTree>
    <p:extLst>
      <p:ext uri="{BB962C8B-B14F-4D97-AF65-F5344CB8AC3E}">
        <p14:creationId xmlns:p14="http://schemas.microsoft.com/office/powerpoint/2010/main" val="34622545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sleid hon yn cynnwys gweithgareddau dilynol posibl i helpu’r grŵp i ystyried yr hyn maen nhw wedi’i ddysgu. Gallai hyn fod y gwahaniaeth rhwng clywed rhywbeth (ac yna ei anghofio), a newid sut rydyn ni’n ymarfer ac yn ymdrin â phethau o hyn ymlaen. Mae llawer o opsiynau!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Gallai’r hyfforddwr </a:t>
            </a:r>
            <a:r>
              <a:rPr lang="cy-GB" sz="1800">
                <a:effectLst/>
                <a:latin typeface="Arial" panose="020B0604020202020204" pitchFamily="34" charset="0"/>
                <a:ea typeface="Aptos" panose="020B0004020202020204" pitchFamily="34" charset="0"/>
                <a:cs typeface="Arial" panose="020B0604020202020204" pitchFamily="34" charset="0"/>
              </a:rPr>
              <a:t>ofyn i’r rhai sy’n bresennol rannu pa rai o’r gweithgareddau dilynol maen nhw’n meddwl y byddan nhw’n eu gwneud ar ôl y sesiwn heddiw, a fydd yn eu helpu i ‘wella eu gwaith diogelu’ neu wreiddio (derbyn a defnyddio) yr hyn a ddysgwyd heddiw.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Gallai’r gweithgareddau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rhoi pethau ar waith</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gwybod am rywbeth (er enghraifft: ewch i'r ddogfen Threshold)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siarad am arferion neu brosesau diogelu gydag eraill (er enghraifft: mewn cyfarfod tîm neu’n anffurfiol)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gofyn cwestiynau (er enghraifft: y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neu’r tîm 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cofrestru i hyfforddi pobl eraill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dod i adnabod aelodau o’r tîm diogelu lleol neu’r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(os nad ydyn nhw’n eu hadnabod yn barod)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lawrlwytho ap Gweithdrefnau Diogelu Cymru.</a:t>
            </a:r>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93</a:t>
            </a:fld>
            <a:endParaRPr lang="en-GB"/>
          </a:p>
        </p:txBody>
      </p:sp>
    </p:spTree>
    <p:extLst>
      <p:ext uri="{BB962C8B-B14F-4D97-AF65-F5344CB8AC3E}">
        <p14:creationId xmlns:p14="http://schemas.microsoft.com/office/powerpoint/2010/main" val="249812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 ymarferwyr Grŵp B ddysgu mwy am ddiogelu drwy fynychu sesiynau ychwanegol ar bynciau penodol, neu ddigwyddiadau rhwydwaith diogelu lleol</a:t>
            </a:r>
            <a:r>
              <a:rPr lang="en-GB" sz="1800">
                <a:effectLst/>
                <a:latin typeface="Aptos" panose="020B0004020202020204" pitchFamily="34" charset="0"/>
                <a:ea typeface="Aptos" panose="020B0004020202020204" pitchFamily="34" charset="0"/>
                <a:cs typeface="Arial" panose="020B0604020202020204" pitchFamily="34" charset="0"/>
              </a:rPr>
              <a:t>.</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94</a:t>
            </a:fld>
            <a:endParaRPr lang="en-GB"/>
          </a:p>
        </p:txBody>
      </p:sp>
    </p:spTree>
    <p:extLst>
      <p:ext uri="{BB962C8B-B14F-4D97-AF65-F5344CB8AC3E}">
        <p14:creationId xmlns:p14="http://schemas.microsoft.com/office/powerpoint/2010/main" val="1211520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Aptos" panose="020B0004020202020204" pitchFamily="34" charset="0"/>
                <a:ea typeface="Aptos" panose="020B0004020202020204" pitchFamily="34" charset="0"/>
                <a:cs typeface="Arial" panose="020B0604020202020204" pitchFamily="34" charset="0"/>
              </a:rPr>
              <a:t>Tynnwch sylw at bwysigrwydd atgyfnerthu dysgu ar ôl heddiw a gofynnwch i’r dysgwyr feddwl am weithgareddau ymarferol y gallen nhw eu gwneud ar ôl y sesiwn heddiw, i gael rhagor o brofiad a/neu i wreiddio eu dysgu. Rydyn ni’n cynnig rhai awgrymiadau wrth i ni fynd drwy’r sleidiau yn y bocsys oren. Anogwch y cyfranogwyr i nodi unrhyw awgrymiadau sy’n arbennig o berthnasol iddyn nhw yn eu rôl</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a:t>
            </a:fld>
            <a:endParaRPr lang="en-GB" dirty="0"/>
          </a:p>
        </p:txBody>
      </p:sp>
    </p:spTree>
    <p:extLst>
      <p:ext uri="{BB962C8B-B14F-4D97-AF65-F5344CB8AC3E}">
        <p14:creationId xmlns:p14="http://schemas.microsoft.com/office/powerpoint/2010/main" val="21657424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95</a:t>
            </a:fld>
            <a:endParaRPr lang="en-GB"/>
          </a:p>
        </p:txBody>
      </p:sp>
    </p:spTree>
    <p:extLst>
      <p:ext uri="{BB962C8B-B14F-4D97-AF65-F5344CB8AC3E}">
        <p14:creationId xmlns:p14="http://schemas.microsoft.com/office/powerpoint/2010/main" val="41612441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Dylai’r hyfforddwr fynd drwy’r deilliannau dysgu i wneud yn siŵr bod y sesiwn wedi diwallu holl anghenion y grŵp.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96</a:t>
            </a:fld>
            <a:endParaRPr lang="en-GB"/>
          </a:p>
        </p:txBody>
      </p:sp>
    </p:spTree>
    <p:extLst>
      <p:ext uri="{BB962C8B-B14F-4D97-AF65-F5344CB8AC3E}">
        <p14:creationId xmlns:p14="http://schemas.microsoft.com/office/powerpoint/2010/main" val="10128254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Nodau: dysgu ychwanegol a dwyn ynghyd ac ailedrych ar yr hyn a ddysgwyd o’r hyfforddiant hwn. Gwerthuso cynnydd unigolion/grwpiau bach.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dibynnu ar anghenion dysgu unigol y grŵp, mae tair ffordd o gynnal y cwis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unigol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grŵp bach, lle mae un person yn y grŵp yn darllen y cwestiynau ac yn cofnodi’r ateb (mae hyn yn ddefnyddiol mewn grwpiau sydd ag anghenion dysgu ychwanegol fel dyslecsia)</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‘llafar’ i’r grŵp cyfan.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a:p>
        </p:txBody>
      </p:sp>
      <p:sp>
        <p:nvSpPr>
          <p:cNvPr id="4" name="Slide Number Placeholder 3"/>
          <p:cNvSpPr>
            <a:spLocks noGrp="1"/>
          </p:cNvSpPr>
          <p:nvPr>
            <p:ph type="sldNum" sz="quarter" idx="10"/>
          </p:nvPr>
        </p:nvSpPr>
        <p:spPr/>
        <p:txBody>
          <a:bodyPr/>
          <a:lstStyle/>
          <a:p>
            <a:fld id="{E0A16DA3-6EF4-459E-9B0D-18CC4904B437}" type="slidenum">
              <a:rPr lang="en-GB" smtClean="0"/>
              <a:t>97</a:t>
            </a:fld>
            <a:endParaRPr lang="en-GB"/>
          </a:p>
        </p:txBody>
      </p:sp>
    </p:spTree>
    <p:extLst>
      <p:ext uri="{BB962C8B-B14F-4D97-AF65-F5344CB8AC3E}">
        <p14:creationId xmlns:p14="http://schemas.microsoft.com/office/powerpoint/2010/main" val="18112418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A16DA3-6EF4-459E-9B0D-18CC4904B437}" type="slidenum">
              <a:rPr lang="en-GB" smtClean="0"/>
              <a:t>98</a:t>
            </a:fld>
            <a:endParaRPr lang="en-GB"/>
          </a:p>
        </p:txBody>
      </p:sp>
    </p:spTree>
    <p:extLst>
      <p:ext uri="{BB962C8B-B14F-4D97-AF65-F5344CB8AC3E}">
        <p14:creationId xmlns:p14="http://schemas.microsoft.com/office/powerpoint/2010/main" val="10189061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99</a:t>
            </a:fld>
            <a:endParaRPr lang="en-GB"/>
          </a:p>
        </p:txBody>
      </p:sp>
    </p:spTree>
    <p:extLst>
      <p:ext uri="{BB962C8B-B14F-4D97-AF65-F5344CB8AC3E}">
        <p14:creationId xmlns:p14="http://schemas.microsoft.com/office/powerpoint/2010/main" val="36255341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7538" y="76200"/>
            <a:ext cx="3219450" cy="1811338"/>
          </a:xfrm>
        </p:spPr>
      </p:sp>
      <p:sp>
        <p:nvSpPr>
          <p:cNvPr id="3" name="Notes Placeholder 2"/>
          <p:cNvSpPr>
            <a:spLocks noGrp="1"/>
          </p:cNvSpPr>
          <p:nvPr>
            <p:ph type="body" idx="1"/>
          </p:nvPr>
        </p:nvSpPr>
        <p:spPr>
          <a:xfrm>
            <a:off x="384874" y="1887829"/>
            <a:ext cx="56832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a oes gan unrhyw un unrhyw gwestiynau, a chyfeirio at y gwasanaethau isod i gael rhagor o gyngor neu 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u="sng">
                <a:effectLst/>
                <a:latin typeface="Arial" panose="020B0604020202020204" pitchFamily="34" charset="0"/>
                <a:ea typeface="Aptos" panose="020B0004020202020204" pitchFamily="34" charset="0"/>
                <a:cs typeface="Arial" panose="020B0604020202020204" pitchFamily="34" charset="0"/>
              </a:rPr>
              <a:t>Arolygiaeth Gofal Cymru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oes gennych chi bryderon ynghylch lleoliad sy’n cael ei reoleiddio, gallwch gysylltu ag Arolygiaeth Gofal Cymru ar </a:t>
            </a:r>
            <a:r>
              <a:rPr lang="cy-GB" sz="1800" b="1">
                <a:effectLst/>
                <a:latin typeface="Arial" panose="020B0604020202020204" pitchFamily="34" charset="0"/>
                <a:ea typeface="Aptos" panose="020B0004020202020204" pitchFamily="34" charset="0"/>
                <a:cs typeface="Arial" panose="020B0604020202020204" pitchFamily="34" charset="0"/>
              </a:rPr>
              <a:t>0300 7900 126 </a:t>
            </a:r>
            <a:r>
              <a:rPr lang="cy-GB" sz="1800">
                <a:effectLst/>
                <a:latin typeface="Arial" panose="020B0604020202020204" pitchFamily="34" charset="0"/>
                <a:ea typeface="Aptos" panose="020B0004020202020204" pitchFamily="34" charset="0"/>
                <a:cs typeface="Arial" panose="020B0604020202020204" pitchFamily="34" charset="0"/>
              </a:rPr>
              <a:t>neu fynegi pryder drwy eu tudalennau gwe: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u="sng">
                <a:effectLst/>
                <a:latin typeface="Arial" panose="020B0604020202020204" pitchFamily="34" charset="0"/>
                <a:ea typeface="Aptos" panose="020B0004020202020204" pitchFamily="34" charset="0"/>
                <a:cs typeface="Arial" panose="020B0604020202020204" pitchFamily="34" charset="0"/>
              </a:rPr>
              <a:t>https://careinspectorate.wales/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rial" panose="020B0604020202020204" pitchFamily="34" charset="0"/>
                <a:ea typeface="Aptos" panose="020B0004020202020204" pitchFamily="34" charset="0"/>
                <a:cs typeface="Arial" panose="020B0604020202020204" pitchFamily="34" charset="0"/>
              </a:rPr>
              <a:t>a chwilio am “mynegi pryder”.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r>
              <a:rPr lang="cy-GB" sz="1800" i="1">
                <a:effectLst/>
                <a:latin typeface="Arial" panose="020B0604020202020204" pitchFamily="34" charset="0"/>
                <a:ea typeface="Aptos" panose="020B0004020202020204" pitchFamily="34" charset="0"/>
                <a:cs typeface="Arial" panose="020B0604020202020204" pitchFamily="34" charset="0"/>
              </a:rPr>
              <a:t> Cysylltiadau lleol i’w hychwanegu / i’w cynnwys ar gyfer gwasanaethau plant ac oedolion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Os ydych chi’n poeni bod plentyn mewn perygl uniongyrchol o niwed, ffoniwch yr heddlu ar 999.</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Llinell Gymorth yr NSPCC (24 awr y dydd):</a:t>
            </a:r>
            <a:r>
              <a:rPr lang="cy-GB" sz="1800">
                <a:effectLst/>
                <a:latin typeface="Arial" panose="020B0604020202020204" pitchFamily="34" charset="0"/>
                <a:ea typeface="Aptos" panose="020B0004020202020204" pitchFamily="34" charset="0"/>
                <a:cs typeface="Arial" panose="020B0604020202020204" pitchFamily="34" charset="0"/>
              </a:rPr>
              <a:t> 0808 800 5000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u="sng">
                <a:effectLst/>
                <a:latin typeface="Arial" panose="020B0604020202020204" pitchFamily="34" charset="0"/>
                <a:ea typeface="Aptos" panose="020B0004020202020204" pitchFamily="34" charset="0"/>
                <a:cs typeface="Arial" panose="020B0604020202020204" pitchFamily="34" charset="0"/>
              </a:rPr>
              <a:t>Cam-drin Domestig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Llinell Gymorth Byw Heb Ofn (24 awr y dydd)</a:t>
            </a: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Mae’n rhoi cyngor a chymorth i bobl sy’n profi cam-drin domestig, trais rhywiol a rheolaeth orfodol, neu’r rheini sy’n poeni am rywun a allai fod yn dioddef neu mewn perygl o’r math hwn o gam-drin.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Llinell gymorth: 0808 8010 800 neu wasanaeth testun: 07860 077333</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E-bost: </a:t>
            </a:r>
            <a:r>
              <a:rPr lang="cy-GB" sz="1800" u="sng">
                <a:effectLst/>
                <a:latin typeface="Arial" panose="020B0604020202020204" pitchFamily="34" charset="0"/>
                <a:ea typeface="Aptos" panose="020B0004020202020204" pitchFamily="34" charset="0"/>
                <a:cs typeface="Arial" panose="020B0604020202020204" pitchFamily="34" charset="0"/>
              </a:rPr>
              <a:t>info@livefearfreehelpline.wales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gwasanaeth sgwrsio byw hefyd ar gael 24 awr y dydd, saith diwrnod yr wythnos.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Rhagor o wybodaeth: </a:t>
            </a:r>
            <a:r>
              <a:rPr lang="cy-GB" sz="1800" u="sng">
                <a:effectLst/>
                <a:latin typeface="Arial" panose="020B0604020202020204" pitchFamily="34" charset="0"/>
                <a:ea typeface="Aptos" panose="020B0004020202020204" pitchFamily="34" charset="0"/>
              </a:rPr>
              <a:t>https://gov.wales/live-fear-free</a:t>
            </a:r>
            <a:endParaRPr lang="en-GB"/>
          </a:p>
        </p:txBody>
      </p:sp>
      <p:sp>
        <p:nvSpPr>
          <p:cNvPr id="4" name="Slide Number Placeholder 3"/>
          <p:cNvSpPr>
            <a:spLocks noGrp="1"/>
          </p:cNvSpPr>
          <p:nvPr>
            <p:ph type="sldNum" sz="quarter" idx="10"/>
          </p:nvPr>
        </p:nvSpPr>
        <p:spPr/>
        <p:txBody>
          <a:bodyPr/>
          <a:lstStyle/>
          <a:p>
            <a:fld id="{DE68229E-BCEE-4CE3-9FCB-142051C3BF98}" type="slidenum">
              <a:rPr lang="en-GB" smtClean="0"/>
              <a:t>100</a:t>
            </a:fld>
            <a:endParaRPr lang="en-GB"/>
          </a:p>
        </p:txBody>
      </p:sp>
    </p:spTree>
    <p:extLst>
      <p:ext uri="{BB962C8B-B14F-4D97-AF65-F5344CB8AC3E}">
        <p14:creationId xmlns:p14="http://schemas.microsoft.com/office/powerpoint/2010/main" val="10999032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3059270129"/>
              </p:ext>
            </p:extLst>
          </p:nvPr>
        </p:nvGraphicFramePr>
        <p:xfrm>
          <a:off x="2874356" y="6205373"/>
          <a:ext cx="1355350" cy="1378017"/>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8">
                  <p:embed/>
                </p:oleObj>
              </mc:Choice>
              <mc:Fallback>
                <p:oleObj name="Document" showAsIcon="1" r:id="rId3" imgW="914400" imgH="861120" progId="Word.Document.8">
                  <p:embed/>
                  <p:pic>
                    <p:nvPicPr>
                      <p:cNvPr id="4" name="Object 3"/>
                      <p:cNvPicPr/>
                      <p:nvPr/>
                    </p:nvPicPr>
                    <p:blipFill>
                      <a:blip r:embed="rId4"/>
                      <a:stretch>
                        <a:fillRect/>
                      </a:stretch>
                    </p:blipFill>
                    <p:spPr>
                      <a:xfrm>
                        <a:off x="2874356" y="6205373"/>
                        <a:ext cx="1355350" cy="1378017"/>
                      </a:xfrm>
                      <a:prstGeom prst="rect">
                        <a:avLst/>
                      </a:prstGeom>
                    </p:spPr>
                  </p:pic>
                </p:oleObj>
              </mc:Fallback>
            </mc:AlternateContent>
          </a:graphicData>
        </a:graphic>
      </p:graphicFrame>
    </p:spTree>
    <p:extLst>
      <p:ext uri="{BB962C8B-B14F-4D97-AF65-F5344CB8AC3E}">
        <p14:creationId xmlns:p14="http://schemas.microsoft.com/office/powerpoint/2010/main" val="428206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0" i="0" spc="-100" baseline="0">
                <a:solidFill>
                  <a:schemeClr val="tx1"/>
                </a:solidFill>
                <a:latin typeface="Gibson" panose="02000000000000000000" pitchFamily="2" charset="77"/>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b="0" i="0" cap="none" spc="0" baseline="0">
                <a:solidFill>
                  <a:schemeClr val="tx1"/>
                </a:solidFill>
                <a:latin typeface="Gibson" panose="02000000000000000000" pitchFamily="2" charset="77"/>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700163E-B7E5-4ACE-8BBA-4FB18FBAA6B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159548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00163E-B7E5-4ACE-8BBA-4FB18FBAA6B5}" type="datetimeFigureOut">
              <a:rPr lang="en-GB" smtClean="0"/>
              <a:t>29/01/2025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00127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lvl1pPr>
              <a:defRPr b="0" i="0">
                <a:latin typeface="Gibson" panose="02000000000000000000" pitchFamily="2" charset="77"/>
              </a:defRPr>
            </a:lvl1pPr>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00163E-B7E5-4ACE-8BBA-4FB18FBAA6B5}" type="datetimeFigureOut">
              <a:rPr lang="en-GB" smtClean="0"/>
              <a:t>29/01/2025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09015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endParaRPr lang="en-GB"/>
          </a:p>
        </p:txBody>
      </p:sp>
      <p:sp>
        <p:nvSpPr>
          <p:cNvPr id="3" name="Rectangle 3"/>
          <p:cNvSpPr>
            <a:spLocks noGrp="1" noChangeArrowheads="1"/>
          </p:cNvSpPr>
          <p:nvPr>
            <p:ph type="sldNum" idx="10"/>
          </p:nvPr>
        </p:nvSpPr>
        <p:spPr>
          <a:xfrm>
            <a:off x="11569920" y="6303271"/>
            <a:ext cx="475594" cy="413189"/>
          </a:xfrm>
          <a:ln/>
        </p:spPr>
        <p:txBody>
          <a:bodyPr/>
          <a:lstStyle>
            <a:lvl1pPr>
              <a:defRPr/>
            </a:lvl1pPr>
          </a:lstStyle>
          <a:p>
            <a:pPr>
              <a:defRPr/>
            </a:pPr>
            <a:fld id="{DBFC92AB-94D2-4C74-B39F-258829ABEBC4}" type="slidenum">
              <a:rPr lang="en-GB" altLang="en-US"/>
              <a:pPr>
                <a:defRPr/>
              </a:pPr>
              <a:t>‹#›</a:t>
            </a:fld>
            <a:endParaRPr lang="en-GB" altLang="en-US"/>
          </a:p>
        </p:txBody>
      </p:sp>
    </p:spTree>
    <p:extLst>
      <p:ext uri="{BB962C8B-B14F-4D97-AF65-F5344CB8AC3E}">
        <p14:creationId xmlns:p14="http://schemas.microsoft.com/office/powerpoint/2010/main" val="285299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00163E-B7E5-4ACE-8BBA-4FB18FBAA6B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379706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i="0" spc="-100" baseline="0">
                <a:solidFill>
                  <a:schemeClr val="tx1">
                    <a:lumMod val="65000"/>
                    <a:lumOff val="35000"/>
                  </a:schemeClr>
                </a:solidFill>
                <a:latin typeface="Gibson" panose="02000000000000000000" pitchFamily="2" charset="77"/>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b="0" i="0" cap="none" spc="0" baseline="0">
                <a:solidFill>
                  <a:schemeClr val="tx1">
                    <a:lumMod val="65000"/>
                    <a:lumOff val="35000"/>
                  </a:schemeClr>
                </a:solidFill>
                <a:latin typeface="Gibson" panose="02000000000000000000" pitchFamily="2"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00163E-B7E5-4ACE-8BBA-4FB18FBAA6B5}" type="datetimeFigureOut">
              <a:rPr lang="en-GB" smtClean="0"/>
              <a:t>29/01/2025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14359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700163E-B7E5-4ACE-8BBA-4FB18FBAA6B5}" type="datetimeFigureOut">
              <a:rPr lang="en-GB" smtClean="0"/>
              <a:t>29/01/2025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200956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i="0">
                <a:solidFill>
                  <a:schemeClr val="tx1">
                    <a:lumMod val="65000"/>
                    <a:lumOff val="35000"/>
                  </a:schemeClr>
                </a:solidFill>
                <a:latin typeface="Gibson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i="0">
                <a:solidFill>
                  <a:schemeClr val="tx1">
                    <a:lumMod val="65000"/>
                    <a:lumOff val="35000"/>
                  </a:schemeClr>
                </a:solidFill>
                <a:latin typeface="Gibson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4700163E-B7E5-4ACE-8BBA-4FB18FBAA6B5}" type="datetimeFigureOut">
              <a:rPr lang="en-GB" smtClean="0"/>
              <a:t>29/01/2025</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304964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2" name="Date Placeholder 1"/>
          <p:cNvSpPr>
            <a:spLocks noGrp="1"/>
          </p:cNvSpPr>
          <p:nvPr>
            <p:ph type="dt" sz="half" idx="10"/>
          </p:nvPr>
        </p:nvSpPr>
        <p:spPr/>
        <p:txBody>
          <a:bodyPr/>
          <a:lstStyle/>
          <a:p>
            <a:fld id="{4700163E-B7E5-4ACE-8BBA-4FB18FBAA6B5}" type="datetimeFigureOut">
              <a:rPr lang="en-GB" smtClean="0"/>
              <a:t>29/01/2025</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105287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00163E-B7E5-4ACE-8BBA-4FB18FBAA6B5}" type="datetimeFigureOut">
              <a:rPr lang="en-GB" smtClean="0"/>
              <a:t>29/01/2025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5308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i="0" baseline="0">
                <a:latin typeface="Gibson" panose="02000000000000000000" pitchFamily="2" charset="77"/>
              </a:defRPr>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b="0" i="0">
                <a:solidFill>
                  <a:srgbClr val="FFFFFF"/>
                </a:solidFill>
                <a:latin typeface="Gibson"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700163E-B7E5-4ACE-8BBA-4FB18FBAA6B5}" type="datetimeFigureOut">
              <a:rPr lang="en-GB" smtClean="0"/>
              <a:t>29/01/2025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253512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b="0" i="0">
                <a:latin typeface="Gibson" panose="02000000000000000000"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b="0" i="0">
                <a:solidFill>
                  <a:srgbClr val="FFFFFF"/>
                </a:solidFill>
                <a:latin typeface="Gibson"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700163E-B7E5-4ACE-8BBA-4FB18FBAA6B5}" type="datetimeFigureOut">
              <a:rPr lang="en-GB" smtClean="0"/>
              <a:t>29/01/2025</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702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Gibson" panose="02000000000000000000" pitchFamily="2" charset="77"/>
              </a:defRPr>
            </a:lvl1pPr>
          </a:lstStyle>
          <a:p>
            <a:fld id="{4700163E-B7E5-4ACE-8BBA-4FB18FBAA6B5}" type="datetimeFigureOut">
              <a:rPr lang="en-GB" smtClean="0"/>
              <a:pPr/>
              <a:t>29/01/2025</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Gibson" panose="02000000000000000000" pitchFamily="2" charset="77"/>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i="0">
                <a:solidFill>
                  <a:schemeClr val="accent1"/>
                </a:solidFill>
                <a:latin typeface="Gibson" panose="02000000000000000000" pitchFamily="2" charset="77"/>
              </a:defRPr>
            </a:lvl1pPr>
          </a:lstStyle>
          <a:p>
            <a:fld id="{1D7361F7-5627-4E08-BD97-225C8780FEF6}" type="slidenum">
              <a:rPr lang="en-GB" smtClean="0"/>
              <a:pPr/>
              <a:t>‹#›</a:t>
            </a:fld>
            <a:endParaRPr lang="en-GB"/>
          </a:p>
        </p:txBody>
      </p:sp>
    </p:spTree>
    <p:extLst>
      <p:ext uri="{BB962C8B-B14F-4D97-AF65-F5344CB8AC3E}">
        <p14:creationId xmlns:p14="http://schemas.microsoft.com/office/powerpoint/2010/main" val="193603585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3600" b="0" i="0" kern="1200" spc="-60" baseline="0">
          <a:solidFill>
            <a:srgbClr val="FFFFFF"/>
          </a:solidFill>
          <a:latin typeface="Gibson" panose="02000000000000000000" pitchFamily="2" charset="77"/>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www.llyw.cymru/sites/default/files/consultations/2022-10/canllawiau-statudol-dyletswydd-ansawdd-2023-a-safonau-ansawdd-2023.pdf" TargetMode="External"/><Relationship Id="rId4" Type="http://schemas.openxmlformats.org/officeDocument/2006/relationships/hyperlink" Target="https://gofalcymdeithasol.cymru/cms-assets/documents/SCW-DutyofCandour-WELSH-V01.pdf"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gofalcymdeithasol.cymru/delio-a-phryderon/codau-ymarfer-a-chanllawia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s://uk.practicallaw.thomsonreuters.com/4-511-1473?originationContext=document&amp;transitionType=PLDocumentLink&amp;contextData=(sc.Defaul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s://cyfraith.llyw.cymru/diogelu"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hyperlink" Target="https://www.youtube.com/watch?v=YiMjTzCnbNQ"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18.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6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_uEwNg0pFAI?feature=oembed" TargetMode="External"/><Relationship Id="rId1" Type="http://schemas.openxmlformats.org/officeDocument/2006/relationships/video" Target="https://www.youtube.com/embed/bvJ5uBlGYgE?feature=oembed"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hyperlink" Target="https://www.llyw.cymru/stopio-cosbi-corfforol-yng-nghymru-ffilm-i-esbonior-ddeddf" TargetMode="Externa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feguarding children and adults"/>
          <p:cNvSpPr>
            <a:spLocks noGrp="1"/>
          </p:cNvSpPr>
          <p:nvPr>
            <p:ph type="ctrTitle"/>
          </p:nvPr>
        </p:nvSpPr>
        <p:spPr>
          <a:xfrm>
            <a:off x="629172" y="800176"/>
            <a:ext cx="7728622" cy="5751095"/>
          </a:xfrm>
        </p:spPr>
        <p:txBody>
          <a:bodyPr>
            <a:normAutofit/>
          </a:bodyPr>
          <a:lstStyle/>
          <a:p>
            <a:pPr algn="ctr"/>
            <a:r>
              <a:rPr lang="cy-GB" sz="5400" dirty="0">
                <a:solidFill>
                  <a:schemeClr val="bg1"/>
                </a:solidFill>
                <a:latin typeface="Gibson"/>
              </a:rPr>
              <a:t>Diogelu plant ac oedolion</a:t>
            </a:r>
            <a:br>
              <a:rPr lang="cy-GB" sz="4000" dirty="0">
                <a:solidFill>
                  <a:schemeClr val="bg1"/>
                </a:solidFill>
              </a:rPr>
            </a:br>
            <a:br>
              <a:rPr lang="cy-GB" sz="4000" dirty="0">
                <a:solidFill>
                  <a:schemeClr val="bg1"/>
                </a:solidFill>
              </a:rPr>
            </a:br>
            <a:br>
              <a:rPr lang="cy-GB" sz="4000" dirty="0">
                <a:solidFill>
                  <a:schemeClr val="bg1"/>
                </a:solidFill>
              </a:rPr>
            </a:br>
            <a:r>
              <a:rPr lang="cy-GB" sz="4000" dirty="0">
                <a:solidFill>
                  <a:schemeClr val="bg1"/>
                </a:solidFill>
                <a:latin typeface="Gibson"/>
              </a:rPr>
              <a:t> Diogelu Grŵp B</a:t>
            </a:r>
            <a:br>
              <a:rPr lang="cy-GB" sz="4000" dirty="0"/>
            </a:br>
            <a:endParaRPr lang="cy-GB" sz="4000" dirty="0">
              <a:solidFill>
                <a:schemeClr val="tx1"/>
              </a:solidFill>
            </a:endParaRPr>
          </a:p>
        </p:txBody>
      </p:sp>
      <p:pic>
        <p:nvPicPr>
          <p:cNvPr id="4" name="Picture 3">
            <a:extLst>
              <a:ext uri="{FF2B5EF4-FFF2-40B4-BE49-F238E27FC236}">
                <a16:creationId xmlns:a16="http://schemas.microsoft.com/office/drawing/2014/main" id="{E8884553-BF9E-50FB-0747-EC5E410C90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99506" y="959207"/>
            <a:ext cx="4787660" cy="1270030"/>
          </a:xfrm>
          <a:prstGeom prst="rect">
            <a:avLst/>
          </a:prstGeom>
        </p:spPr>
      </p:pic>
    </p:spTree>
    <p:custDataLst>
      <p:tags r:id="rId1"/>
    </p:custDataLst>
    <p:extLst>
      <p:ext uri="{BB962C8B-B14F-4D97-AF65-F5344CB8AC3E}">
        <p14:creationId xmlns:p14="http://schemas.microsoft.com/office/powerpoint/2010/main" val="252043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load the app"/>
          <p:cNvSpPr>
            <a:spLocks noGrp="1"/>
          </p:cNvSpPr>
          <p:nvPr>
            <p:ph type="title"/>
          </p:nvPr>
        </p:nvSpPr>
        <p:spPr>
          <a:xfrm>
            <a:off x="229752" y="793169"/>
            <a:ext cx="2947482" cy="4601183"/>
          </a:xfrm>
        </p:spPr>
        <p:txBody>
          <a:bodyPr>
            <a:normAutofit/>
          </a:bodyPr>
          <a:lstStyle/>
          <a:p>
            <a:pPr algn="ctr"/>
            <a:r>
              <a:rPr lang="en-GB" sz="3200" dirty="0">
                <a:solidFill>
                  <a:schemeClr val="bg1"/>
                </a:solidFill>
              </a:rPr>
              <a:t>Lawrlwythwch yr app</a:t>
            </a:r>
          </a:p>
        </p:txBody>
      </p:sp>
      <p:sp>
        <p:nvSpPr>
          <p:cNvPr id="6" name="Rectangle 5"/>
          <p:cNvSpPr/>
          <p:nvPr/>
        </p:nvSpPr>
        <p:spPr>
          <a:xfrm>
            <a:off x="3887355" y="2657852"/>
            <a:ext cx="4268103" cy="1569660"/>
          </a:xfrm>
          <a:prstGeom prst="rect">
            <a:avLst/>
          </a:prstGeom>
        </p:spPr>
        <p:txBody>
          <a:bodyPr wrap="square">
            <a:spAutoFit/>
          </a:bodyPr>
          <a:lstStyle/>
          <a:p>
            <a:pPr lvl="0"/>
            <a:r>
              <a:rPr lang="cy-GB" sz="4800" dirty="0">
                <a:solidFill>
                  <a:srgbClr val="000000"/>
                </a:solidFill>
                <a:latin typeface="Gibson" panose="02000000000000000000" pitchFamily="2" charset="77"/>
              </a:rPr>
              <a:t>Gweithdrefnau Diogelu Cymru</a:t>
            </a:r>
          </a:p>
        </p:txBody>
      </p:sp>
      <p:pic>
        <p:nvPicPr>
          <p:cNvPr id="4" name="Content Placeholder 3" descr="An image of the Wales Safeguarding Procedures app"/>
          <p:cNvPicPr>
            <a:picLocks noGrp="1" noChangeAspect="1"/>
          </p:cNvPicPr>
          <p:nvPr>
            <p:ph idx="1"/>
          </p:nvPr>
        </p:nvPicPr>
        <p:blipFill>
          <a:blip r:embed="rId4"/>
          <a:stretch>
            <a:fillRect/>
          </a:stretch>
        </p:blipFill>
        <p:spPr>
          <a:xfrm>
            <a:off x="8304645" y="156855"/>
            <a:ext cx="2798129" cy="3974563"/>
          </a:xfrm>
          <a:prstGeom prst="rect">
            <a:avLst/>
          </a:prstGeom>
        </p:spPr>
      </p:pic>
    </p:spTree>
    <p:custDataLst>
      <p:tags r:id="rId1"/>
    </p:custDataLst>
    <p:extLst>
      <p:ext uri="{BB962C8B-B14F-4D97-AF65-F5344CB8AC3E}">
        <p14:creationId xmlns:p14="http://schemas.microsoft.com/office/powerpoint/2010/main" val="2547698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69" y="974148"/>
            <a:ext cx="2947482" cy="4601183"/>
          </a:xfrm>
        </p:spPr>
        <p:txBody>
          <a:bodyPr>
            <a:normAutofit/>
          </a:bodyPr>
          <a:lstStyle/>
          <a:p>
            <a:pPr algn="ctr"/>
            <a:r>
              <a:rPr lang="en-GB" sz="3200" dirty="0" err="1">
                <a:solidFill>
                  <a:schemeClr val="bg1"/>
                </a:solidFill>
              </a:rPr>
              <a:t>Cwestiynau</a:t>
            </a:r>
            <a:endParaRPr lang="en-GB" sz="3200" dirty="0">
              <a:solidFill>
                <a:schemeClr val="bg1"/>
              </a:solidFill>
            </a:endParaRPr>
          </a:p>
        </p:txBody>
      </p:sp>
    </p:spTree>
    <p:custDataLst>
      <p:tags r:id="rId1"/>
    </p:custDataLst>
    <p:extLst>
      <p:ext uri="{BB962C8B-B14F-4D97-AF65-F5344CB8AC3E}">
        <p14:creationId xmlns:p14="http://schemas.microsoft.com/office/powerpoint/2010/main" val="41656602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231494" y="2589383"/>
            <a:ext cx="3020992" cy="1325563"/>
          </a:xfrm>
        </p:spPr>
        <p:txBody>
          <a:bodyPr>
            <a:normAutofit/>
          </a:bodyPr>
          <a:lstStyle/>
          <a:p>
            <a:pPr algn="ctr"/>
            <a:r>
              <a:rPr lang="en-GB" altLang="en-US" sz="3200" dirty="0" err="1">
                <a:solidFill>
                  <a:schemeClr val="bg1"/>
                </a:solidFill>
              </a:rPr>
              <a:t>Diolch</a:t>
            </a:r>
            <a:r>
              <a:rPr lang="en-GB" altLang="en-US" sz="3200" dirty="0">
                <a:solidFill>
                  <a:schemeClr val="bg1"/>
                </a:solidFill>
              </a:rPr>
              <a:t> am </a:t>
            </a:r>
            <a:r>
              <a:rPr lang="en-GB" altLang="en-US" sz="3200" dirty="0" err="1">
                <a:solidFill>
                  <a:schemeClr val="bg1"/>
                </a:solidFill>
              </a:rPr>
              <a:t>wrando</a:t>
            </a:r>
            <a:endParaRPr lang="en-GB" altLang="en-US" sz="3200" dirty="0">
              <a:solidFill>
                <a:schemeClr val="bg1"/>
              </a:solidFill>
            </a:endParaRPr>
          </a:p>
        </p:txBody>
      </p:sp>
      <p:sp>
        <p:nvSpPr>
          <p:cNvPr id="3" name="Content Placeholder 2"/>
          <p:cNvSpPr>
            <a:spLocks noGrp="1"/>
          </p:cNvSpPr>
          <p:nvPr>
            <p:ph idx="4294967295"/>
          </p:nvPr>
        </p:nvSpPr>
        <p:spPr>
          <a:xfrm>
            <a:off x="4381618" y="3149600"/>
            <a:ext cx="6477000" cy="558800"/>
          </a:xfrm>
        </p:spPr>
        <p:txBody>
          <a:bodyPr>
            <a:normAutofit fontScale="92500"/>
          </a:bodyPr>
          <a:lstStyle/>
          <a:p>
            <a:pPr marL="0" indent="0" algn="ctr">
              <a:buNone/>
              <a:defRPr/>
            </a:pPr>
            <a:r>
              <a:rPr lang="cy-GB" sz="2400" dirty="0">
                <a:solidFill>
                  <a:schemeClr val="accent1">
                    <a:lumMod val="75000"/>
                  </a:schemeClr>
                </a:solidFill>
              </a:rPr>
              <a:t>Cwblhewch y ffurflen werthuso, os gwelwch yn dda </a:t>
            </a:r>
            <a:endParaRPr lang="cy-GB" dirty="0"/>
          </a:p>
        </p:txBody>
      </p:sp>
    </p:spTree>
    <p:custDataLst>
      <p:tags r:id="rId1"/>
    </p:custDataLst>
    <p:extLst>
      <p:ext uri="{BB962C8B-B14F-4D97-AF65-F5344CB8AC3E}">
        <p14:creationId xmlns:p14="http://schemas.microsoft.com/office/powerpoint/2010/main" val="292824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hy am I here?"/>
          <p:cNvSpPr>
            <a:spLocks noGrp="1"/>
          </p:cNvSpPr>
          <p:nvPr>
            <p:ph type="title"/>
          </p:nvPr>
        </p:nvSpPr>
        <p:spPr>
          <a:xfrm>
            <a:off x="218196" y="1894823"/>
            <a:ext cx="2947482" cy="2915728"/>
          </a:xfrm>
        </p:spPr>
        <p:txBody>
          <a:bodyPr>
            <a:normAutofit/>
          </a:bodyPr>
          <a:lstStyle/>
          <a:p>
            <a:pPr algn="ctr"/>
            <a:r>
              <a:rPr lang="en-GB" altLang="en-US" sz="3200" dirty="0">
                <a:solidFill>
                  <a:schemeClr val="bg1"/>
                </a:solidFill>
              </a:rPr>
              <a:t>Pam wyf i yma?</a:t>
            </a:r>
          </a:p>
        </p:txBody>
      </p:sp>
      <p:sp>
        <p:nvSpPr>
          <p:cNvPr id="18435" name="Content Placeholder 2"/>
          <p:cNvSpPr>
            <a:spLocks noGrp="1"/>
          </p:cNvSpPr>
          <p:nvPr>
            <p:ph idx="1"/>
          </p:nvPr>
        </p:nvSpPr>
        <p:spPr>
          <a:xfrm>
            <a:off x="3602065" y="1123837"/>
            <a:ext cx="8157813" cy="4457701"/>
          </a:xfrm>
        </p:spPr>
        <p:txBody>
          <a:bodyPr>
            <a:normAutofit/>
          </a:bodyPr>
          <a:lstStyle/>
          <a:p>
            <a:r>
              <a:rPr lang="cy-GB" altLang="en-US" sz="2800" dirty="0">
                <a:solidFill>
                  <a:schemeClr val="tx1"/>
                </a:solidFill>
              </a:rPr>
              <a:t>Rhaid i </a:t>
            </a:r>
            <a:r>
              <a:rPr lang="cy-GB" altLang="en-US" sz="2800" dirty="0">
                <a:solidFill>
                  <a:srgbClr val="11846A"/>
                </a:solidFill>
              </a:rPr>
              <a:t>bawb </a:t>
            </a:r>
            <a:r>
              <a:rPr lang="cy-GB" altLang="en-US" sz="2800" dirty="0">
                <a:solidFill>
                  <a:schemeClr val="tx1"/>
                </a:solidFill>
              </a:rPr>
              <a:t>fod ag ymwybyddiaeth o ddiogelu a gwybod sut i ymateb os oes ganddynt bryderon.</a:t>
            </a:r>
          </a:p>
          <a:p>
            <a:r>
              <a:rPr lang="cy-GB" altLang="en-US" sz="2800" dirty="0">
                <a:solidFill>
                  <a:schemeClr val="tx1"/>
                </a:solidFill>
              </a:rPr>
              <a:t>Mae gan </a:t>
            </a:r>
            <a:r>
              <a:rPr lang="cy-GB" altLang="en-US" sz="2800" dirty="0">
                <a:solidFill>
                  <a:srgbClr val="11846A"/>
                </a:solidFill>
              </a:rPr>
              <a:t>bawb</a:t>
            </a:r>
            <a:r>
              <a:rPr lang="cy-GB" altLang="en-US" sz="2800" dirty="0">
                <a:solidFill>
                  <a:schemeClr val="tx1"/>
                </a:solidFill>
              </a:rPr>
              <a:t> yr hawl i gael eu hamddiffyn rhag camdriniaeth, niwed ac esgeulustod.</a:t>
            </a:r>
          </a:p>
          <a:p>
            <a:r>
              <a:rPr lang="cy-GB" altLang="en-US" sz="2800" dirty="0">
                <a:solidFill>
                  <a:schemeClr val="tx1"/>
                </a:solidFill>
              </a:rPr>
              <a:t>Mae diogelu’n </a:t>
            </a:r>
            <a:r>
              <a:rPr lang="cy-GB" altLang="en-US" sz="2800" dirty="0">
                <a:solidFill>
                  <a:srgbClr val="11846A"/>
                </a:solidFill>
              </a:rPr>
              <a:t>fater i bawb </a:t>
            </a:r>
            <a:r>
              <a:rPr lang="cy-GB" altLang="en-US" sz="2800" dirty="0">
                <a:solidFill>
                  <a:schemeClr val="tx1"/>
                </a:solidFill>
              </a:rPr>
              <a:t>ac mae gan bawb gyfrifoldeb am ddiogelu. </a:t>
            </a:r>
          </a:p>
          <a:p>
            <a:r>
              <a:rPr lang="cy-GB" altLang="en-US" sz="2800" dirty="0">
                <a:solidFill>
                  <a:schemeClr val="tx1"/>
                </a:solidFill>
              </a:rPr>
              <a:t>Mae’n rhan o’ch rôl fel ymarferydd.</a:t>
            </a:r>
          </a:p>
          <a:p>
            <a:endParaRPr lang="cy-GB" altLang="en-US" sz="1800" dirty="0">
              <a:solidFill>
                <a:schemeClr val="tx1"/>
              </a:solidFill>
            </a:endParaRPr>
          </a:p>
        </p:txBody>
      </p:sp>
    </p:spTree>
    <p:custDataLst>
      <p:tags r:id="rId1"/>
    </p:custDataLst>
    <p:extLst>
      <p:ext uri="{BB962C8B-B14F-4D97-AF65-F5344CB8AC3E}">
        <p14:creationId xmlns:p14="http://schemas.microsoft.com/office/powerpoint/2010/main" val="1437000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252919" y="892343"/>
            <a:ext cx="2947482" cy="4601183"/>
          </a:xfrm>
        </p:spPr>
        <p:txBody>
          <a:bodyPr>
            <a:normAutofit/>
          </a:bodyPr>
          <a:lstStyle/>
          <a:p>
            <a:pPr algn="ctr"/>
            <a:r>
              <a:rPr lang="cy-GB" sz="3200" dirty="0">
                <a:solidFill>
                  <a:schemeClr val="bg1"/>
                </a:solidFill>
              </a:rPr>
              <a:t>Ymarferiad</a:t>
            </a:r>
            <a:br>
              <a:rPr lang="cy-GB" sz="3200" dirty="0">
                <a:solidFill>
                  <a:schemeClr val="bg1"/>
                </a:solidFill>
              </a:rPr>
            </a:br>
            <a:br>
              <a:rPr lang="cy-GB" sz="3200" dirty="0">
                <a:solidFill>
                  <a:schemeClr val="bg1"/>
                </a:solidFill>
              </a:rPr>
            </a:br>
            <a:r>
              <a:rPr lang="cy-GB" sz="3200" dirty="0">
                <a:solidFill>
                  <a:schemeClr val="bg1"/>
                </a:solidFill>
              </a:rPr>
              <a:t>Pwy sy’n gyfrifol am amddiffyn plant ac oedolion?</a:t>
            </a:r>
          </a:p>
        </p:txBody>
      </p:sp>
      <p:sp>
        <p:nvSpPr>
          <p:cNvPr id="3" name="Content Placeholder 2"/>
          <p:cNvSpPr>
            <a:spLocks noGrp="1"/>
          </p:cNvSpPr>
          <p:nvPr>
            <p:ph idx="1"/>
          </p:nvPr>
        </p:nvSpPr>
        <p:spPr>
          <a:xfrm>
            <a:off x="3839159" y="844266"/>
            <a:ext cx="7664982" cy="5120640"/>
          </a:xfrm>
        </p:spPr>
        <p:txBody>
          <a:bodyPr>
            <a:noAutofit/>
          </a:bodyPr>
          <a:lstStyle/>
          <a:p>
            <a:r>
              <a:rPr lang="cy-GB" altLang="en-US" sz="2800" dirty="0">
                <a:solidFill>
                  <a:schemeClr val="tx1"/>
                </a:solidFill>
              </a:rPr>
              <a:t>Staff gwasanaethau cymdeithasol</a:t>
            </a:r>
          </a:p>
          <a:p>
            <a:r>
              <a:rPr lang="cy-GB" altLang="en-US" sz="2800" dirty="0">
                <a:solidFill>
                  <a:schemeClr val="tx1"/>
                </a:solidFill>
              </a:rPr>
              <a:t>Staff yn yr Heddlu</a:t>
            </a:r>
          </a:p>
          <a:p>
            <a:r>
              <a:rPr lang="cy-GB" altLang="en-US" sz="2800" dirty="0">
                <a:solidFill>
                  <a:schemeClr val="tx1"/>
                </a:solidFill>
              </a:rPr>
              <a:t>Staff Carchardai a Phrawf EF</a:t>
            </a:r>
          </a:p>
          <a:p>
            <a:r>
              <a:rPr lang="cy-GB" altLang="en-US" sz="2800" dirty="0">
                <a:solidFill>
                  <a:schemeClr val="tx1"/>
                </a:solidFill>
              </a:rPr>
              <a:t>Staff mewn ysgolion ac adrannau addysg</a:t>
            </a:r>
          </a:p>
          <a:p>
            <a:r>
              <a:rPr lang="cy-GB" altLang="en-US" sz="2800" dirty="0">
                <a:solidFill>
                  <a:schemeClr val="tx1"/>
                </a:solidFill>
              </a:rPr>
              <a:t>Staff y gwasanaeth iechyd</a:t>
            </a:r>
          </a:p>
          <a:p>
            <a:r>
              <a:rPr lang="cy-GB" altLang="en-US" sz="2800" dirty="0">
                <a:solidFill>
                  <a:schemeClr val="tx1"/>
                </a:solidFill>
              </a:rPr>
              <a:t>Pobl mewn sefydliadau gwirfoddol a thrydydd sector</a:t>
            </a:r>
          </a:p>
          <a:p>
            <a:r>
              <a:rPr lang="cy-GB" altLang="en-US" sz="2800" dirty="0">
                <a:solidFill>
                  <a:schemeClr val="tx1"/>
                </a:solidFill>
              </a:rPr>
              <a:t>Adnoddau dynol</a:t>
            </a:r>
          </a:p>
          <a:p>
            <a:r>
              <a:rPr lang="cy-GB" altLang="en-US" sz="2800" dirty="0">
                <a:solidFill>
                  <a:schemeClr val="tx1"/>
                </a:solidFill>
              </a:rPr>
              <a:t>Y cyhoedd</a:t>
            </a:r>
          </a:p>
          <a:p>
            <a:r>
              <a:rPr lang="cy-GB" altLang="en-US" sz="2800" dirty="0">
                <a:solidFill>
                  <a:srgbClr val="11846A"/>
                </a:solidFill>
              </a:rPr>
              <a:t>CHI</a:t>
            </a:r>
          </a:p>
          <a:p>
            <a:pPr marL="0" indent="0" algn="ctr">
              <a:buNone/>
            </a:pPr>
            <a:r>
              <a:rPr lang="cy-GB" sz="2800" dirty="0">
                <a:solidFill>
                  <a:srgbClr val="11846A"/>
                </a:solidFill>
              </a:rPr>
              <a:t>Nid yw hyn yn fater o ddewis personol</a:t>
            </a:r>
          </a:p>
        </p:txBody>
      </p:sp>
    </p:spTree>
    <p:custDataLst>
      <p:tags r:id="rId1"/>
    </p:custDataLst>
    <p:extLst>
      <p:ext uri="{BB962C8B-B14F-4D97-AF65-F5344CB8AC3E}">
        <p14:creationId xmlns:p14="http://schemas.microsoft.com/office/powerpoint/2010/main" val="5088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ussion point&#10;Discussion point&#10;Discussion point&#10;Discussion point&#10;Discussion point"/>
          <p:cNvSpPr txBox="1"/>
          <p:nvPr/>
        </p:nvSpPr>
        <p:spPr>
          <a:xfrm>
            <a:off x="312516" y="2569580"/>
            <a:ext cx="2727231" cy="584775"/>
          </a:xfrm>
          <a:prstGeom prst="rect">
            <a:avLst/>
          </a:prstGeom>
          <a:noFill/>
        </p:spPr>
        <p:txBody>
          <a:bodyPr wrap="square" rtlCol="0">
            <a:spAutoFit/>
          </a:bodyPr>
          <a:lstStyle/>
          <a:p>
            <a:pPr algn="ctr"/>
            <a:r>
              <a:rPr lang="en-GB" altLang="en-US" sz="3200" dirty="0">
                <a:solidFill>
                  <a:schemeClr val="bg1"/>
                </a:solidFill>
                <a:latin typeface="Gibson" panose="02000000000000000000" pitchFamily="2" charset="77"/>
              </a:rPr>
              <a:t>Pwynt trafod</a:t>
            </a:r>
            <a:endParaRPr lang="en-GB" sz="3200" dirty="0">
              <a:solidFill>
                <a:schemeClr val="bg1"/>
              </a:solidFill>
              <a:latin typeface="Gibson" panose="02000000000000000000" pitchFamily="2" charset="77"/>
            </a:endParaRPr>
          </a:p>
        </p:txBody>
      </p:sp>
      <p:sp>
        <p:nvSpPr>
          <p:cNvPr id="61442" name="What are the personal and professional barriers that may stop people recognising and reporting abuse, harm or neglect?What are the reasons someone who’s experiencing abuse, harm or neglect might not recognise or share it?"/>
          <p:cNvSpPr>
            <a:spLocks noGrp="1"/>
          </p:cNvSpPr>
          <p:nvPr>
            <p:ph type="title"/>
          </p:nvPr>
        </p:nvSpPr>
        <p:spPr>
          <a:xfrm>
            <a:off x="3632885" y="828232"/>
            <a:ext cx="8138567" cy="5201536"/>
          </a:xfrm>
        </p:spPr>
        <p:txBody>
          <a:bodyPr>
            <a:normAutofit/>
          </a:bodyPr>
          <a:lstStyle/>
          <a:p>
            <a:pPr lvl="0" fontAlgn="base">
              <a:lnSpc>
                <a:spcPct val="100000"/>
              </a:lnSpc>
              <a:spcBef>
                <a:spcPct val="20000"/>
              </a:spcBef>
              <a:spcAft>
                <a:spcPct val="0"/>
              </a:spcAft>
              <a:buClr>
                <a:srgbClr val="333366"/>
              </a:buClr>
              <a:buSzPct val="70000"/>
              <a:defRPr/>
            </a:pPr>
            <a:r>
              <a:rPr lang="cy-GB" altLang="en-US" sz="2800" dirty="0">
                <a:solidFill>
                  <a:schemeClr val="tx1"/>
                </a:solidFill>
                <a:ea typeface="+mn-ea"/>
                <a:cs typeface="Tunga" panose="020B0502040204020203" pitchFamily="34" charset="0"/>
              </a:rPr>
              <a:t>Beth yw’r rhwystrau personol a phroffesiynol sy’n gallu atal pobl rhag adnabod ac adrodd am gamdriniaeth, niwed ac esgeulustod? </a:t>
            </a:r>
            <a:br>
              <a:rPr lang="cy-GB" altLang="en-US" sz="2800" dirty="0">
                <a:solidFill>
                  <a:schemeClr val="tx1"/>
                </a:solidFill>
                <a:ea typeface="+mn-ea"/>
                <a:cs typeface="Tunga" panose="020B0502040204020203" pitchFamily="34" charset="0"/>
              </a:rPr>
            </a:br>
            <a:br>
              <a:rPr lang="cy-GB" altLang="en-US" sz="2800" dirty="0">
                <a:solidFill>
                  <a:schemeClr val="tx1"/>
                </a:solidFill>
                <a:ea typeface="+mn-ea"/>
                <a:cs typeface="Tunga" panose="020B0502040204020203" pitchFamily="34" charset="0"/>
              </a:rPr>
            </a:br>
            <a:r>
              <a:rPr lang="cy-GB" altLang="en-US" sz="2800" dirty="0">
                <a:solidFill>
                  <a:schemeClr val="tx1"/>
                </a:solidFill>
                <a:ea typeface="+mn-ea"/>
                <a:cs typeface="Tunga" panose="020B0502040204020203" pitchFamily="34" charset="0"/>
              </a:rPr>
              <a:t>Beth yw’r rhesymau pam na fyddai rhywun sy’n profi camdriniaeth, niwed ac esgeulustod yn ei adnabod neu’n rhoi gwybod amdano? </a:t>
            </a:r>
          </a:p>
        </p:txBody>
      </p:sp>
    </p:spTree>
    <p:custDataLst>
      <p:tags r:id="rId1"/>
    </p:custDataLst>
    <p:extLst>
      <p:ext uri="{BB962C8B-B14F-4D97-AF65-F5344CB8AC3E}">
        <p14:creationId xmlns:p14="http://schemas.microsoft.com/office/powerpoint/2010/main" val="12537342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hat the law, policy and guidance says"/>
          <p:cNvSpPr>
            <a:spLocks noGrp="1"/>
          </p:cNvSpPr>
          <p:nvPr>
            <p:ph type="title"/>
          </p:nvPr>
        </p:nvSpPr>
        <p:spPr>
          <a:xfrm>
            <a:off x="224361" y="2153574"/>
            <a:ext cx="3027211" cy="2055804"/>
          </a:xfrm>
        </p:spPr>
        <p:txBody>
          <a:bodyPr>
            <a:normAutofit/>
          </a:bodyPr>
          <a:lstStyle/>
          <a:p>
            <a:pPr algn="ctr"/>
            <a:r>
              <a:rPr lang="cy-GB" altLang="en-US" sz="3200" dirty="0">
                <a:solidFill>
                  <a:schemeClr val="bg1"/>
                </a:solidFill>
              </a:rPr>
              <a:t>Yr hyn mae’r gyfraith, polisi a’r canllawiau yn ddweud  </a:t>
            </a:r>
          </a:p>
        </p:txBody>
      </p:sp>
      <p:sp>
        <p:nvSpPr>
          <p:cNvPr id="3" name="Content Placeholder 2"/>
          <p:cNvSpPr>
            <a:spLocks noGrp="1"/>
          </p:cNvSpPr>
          <p:nvPr>
            <p:ph idx="1"/>
          </p:nvPr>
        </p:nvSpPr>
        <p:spPr>
          <a:xfrm>
            <a:off x="3662893" y="696019"/>
            <a:ext cx="7865429" cy="5465962"/>
          </a:xfrm>
        </p:spPr>
        <p:txBody>
          <a:bodyPr>
            <a:normAutofit/>
          </a:bodyPr>
          <a:lstStyle/>
          <a:p>
            <a:pPr>
              <a:defRPr/>
            </a:pPr>
            <a:r>
              <a:rPr lang="cy-GB" sz="2400" dirty="0">
                <a:solidFill>
                  <a:schemeClr val="tx1"/>
                </a:solidFill>
              </a:rPr>
              <a:t>Deddf Gwasanaethau Cymdeithasol a Llesiant (Cymru) 2014  (a adwaenir weithiau fel SSWBA)</a:t>
            </a:r>
          </a:p>
          <a:p>
            <a:pPr>
              <a:defRPr/>
            </a:pPr>
            <a:r>
              <a:rPr lang="cy-GB" sz="2400" dirty="0">
                <a:solidFill>
                  <a:schemeClr val="tx1"/>
                </a:solidFill>
              </a:rPr>
              <a:t>Gweithio gyda’n gilydd i ddiogelu pobl, 2022</a:t>
            </a:r>
          </a:p>
          <a:p>
            <a:pPr>
              <a:defRPr/>
            </a:pPr>
            <a:r>
              <a:rPr lang="cy-GB" sz="2400" dirty="0">
                <a:solidFill>
                  <a:schemeClr val="tx1"/>
                </a:solidFill>
              </a:rPr>
              <a:t>Gweithdrefnau Diogelu Cymru, 2019</a:t>
            </a:r>
          </a:p>
          <a:p>
            <a:pPr>
              <a:defRPr/>
            </a:pPr>
            <a:r>
              <a:rPr lang="cy-GB" sz="2400" dirty="0">
                <a:solidFill>
                  <a:schemeClr val="tx1"/>
                </a:solidFill>
              </a:rPr>
              <a:t>Deddf Hawliau Dynol 1998</a:t>
            </a:r>
          </a:p>
          <a:p>
            <a:pPr>
              <a:defRPr/>
            </a:pPr>
            <a:r>
              <a:rPr lang="cy-GB" sz="2400" dirty="0">
                <a:solidFill>
                  <a:schemeClr val="tx1"/>
                </a:solidFill>
              </a:rPr>
              <a:t>Confensiwn y Cenhedloedd Unedig ar Hawliau’r Plentyn</a:t>
            </a:r>
          </a:p>
          <a:p>
            <a:pPr>
              <a:defRPr/>
            </a:pPr>
            <a:r>
              <a:rPr lang="cy-GB" sz="2400" dirty="0">
                <a:solidFill>
                  <a:schemeClr val="tx1"/>
                </a:solidFill>
              </a:rPr>
              <a:t>Confensiwn y Cenhedloedd Unedig ar Hawliau Pobl Hŷn</a:t>
            </a:r>
          </a:p>
          <a:p>
            <a:pPr>
              <a:defRPr/>
            </a:pPr>
            <a:r>
              <a:rPr lang="cy-GB" sz="2400" dirty="0">
                <a:solidFill>
                  <a:schemeClr val="tx1"/>
                </a:solidFill>
              </a:rPr>
              <a:t>Deddf Plant 1989 a 2004</a:t>
            </a:r>
          </a:p>
          <a:p>
            <a:pPr>
              <a:defRPr/>
            </a:pPr>
            <a:r>
              <a:rPr lang="cy-GB" sz="2400" dirty="0">
                <a:solidFill>
                  <a:schemeClr val="tx1"/>
                </a:solidFill>
              </a:rPr>
              <a:t>Deddf Trais yn Erbyn Menywod, Cam-drin Domestig a Thrais Rhywiol 2015</a:t>
            </a:r>
          </a:p>
          <a:p>
            <a:pPr>
              <a:defRPr/>
            </a:pPr>
            <a:r>
              <a:rPr lang="cy-GB" sz="2400" dirty="0">
                <a:solidFill>
                  <a:schemeClr val="tx1"/>
                </a:solidFill>
              </a:rPr>
              <a:t>Deddf Galluedd Meddyliol 2005</a:t>
            </a:r>
          </a:p>
          <a:p>
            <a:pPr>
              <a:defRPr/>
            </a:pPr>
            <a:r>
              <a:rPr lang="cy-GB" sz="2400" dirty="0">
                <a:solidFill>
                  <a:schemeClr val="tx1"/>
                </a:solidFill>
              </a:rPr>
              <a:t>GDPR</a:t>
            </a:r>
            <a:endParaRPr lang="cy-GB" dirty="0">
              <a:solidFill>
                <a:schemeClr val="tx1"/>
              </a:solidFill>
            </a:endParaRPr>
          </a:p>
        </p:txBody>
      </p:sp>
    </p:spTree>
    <p:custDataLst>
      <p:tags r:id="rId1"/>
    </p:custDataLst>
    <p:extLst>
      <p:ext uri="{BB962C8B-B14F-4D97-AF65-F5344CB8AC3E}">
        <p14:creationId xmlns:p14="http://schemas.microsoft.com/office/powerpoint/2010/main" val="200730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ognising abuse"/>
          <p:cNvSpPr>
            <a:spLocks noGrp="1" noChangeArrowheads="1"/>
          </p:cNvSpPr>
          <p:nvPr>
            <p:ph type="title"/>
          </p:nvPr>
        </p:nvSpPr>
        <p:spPr>
          <a:xfrm>
            <a:off x="157333" y="2551163"/>
            <a:ext cx="2937323" cy="1143000"/>
          </a:xfrm>
          <a:noFill/>
        </p:spPr>
        <p:txBody>
          <a:bodyPr>
            <a:normAutofit/>
          </a:bodyPr>
          <a:lstStyle/>
          <a:p>
            <a:pPr algn="ctr" eaLnBrk="1" hangingPunct="1">
              <a:defRPr/>
            </a:pPr>
            <a:r>
              <a:rPr lang="en-GB" altLang="en-US" sz="3200" dirty="0">
                <a:solidFill>
                  <a:schemeClr val="bg1"/>
                </a:solidFill>
              </a:rPr>
              <a:t>Adnabod camdriniaeth</a:t>
            </a:r>
          </a:p>
        </p:txBody>
      </p:sp>
      <p:sp>
        <p:nvSpPr>
          <p:cNvPr id="4" name="Wave 3"/>
          <p:cNvSpPr/>
          <p:nvPr/>
        </p:nvSpPr>
        <p:spPr>
          <a:xfrm>
            <a:off x="4790411" y="710133"/>
            <a:ext cx="2475053" cy="673181"/>
          </a:xfrm>
          <a:prstGeom prst="wave">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Gibson" panose="02000000000000000000" pitchFamily="2" charset="77"/>
              </a:rPr>
              <a:t>           Byddwch yn ymwybodol!</a:t>
            </a:r>
          </a:p>
        </p:txBody>
      </p:sp>
      <p:sp>
        <p:nvSpPr>
          <p:cNvPr id="20485" name="Rectangle 3"/>
          <p:cNvSpPr>
            <a:spLocks noGrp="1" noChangeArrowheads="1"/>
          </p:cNvSpPr>
          <p:nvPr>
            <p:ph idx="1"/>
          </p:nvPr>
        </p:nvSpPr>
        <p:spPr>
          <a:xfrm>
            <a:off x="3467419" y="1519881"/>
            <a:ext cx="8407749" cy="1376105"/>
          </a:xfrm>
        </p:spPr>
        <p:txBody>
          <a:bodyPr>
            <a:noAutofit/>
          </a:bodyPr>
          <a:lstStyle/>
          <a:p>
            <a:pPr lvl="1">
              <a:lnSpc>
                <a:spcPct val="120000"/>
              </a:lnSpc>
            </a:pPr>
            <a:r>
              <a:rPr lang="cy-GB" altLang="en-US" sz="2200" dirty="0">
                <a:solidFill>
                  <a:schemeClr val="tx1"/>
                </a:solidFill>
              </a:rPr>
              <a:t>Hyd yn oed os oes gennych lawer o brofiad o ddiogelu, nid yw’n hawdd bob amser i adnabod sefyllfa lle gall camdriniaeth, niwed neu esgeulustod ddigwydd neu lle mae wedi digwydd eisoes. </a:t>
            </a:r>
            <a:endParaRPr lang="cy-GB" altLang="en-US" dirty="0">
              <a:solidFill>
                <a:schemeClr val="tx1"/>
              </a:solidFill>
            </a:endParaRPr>
          </a:p>
        </p:txBody>
      </p:sp>
      <p:sp>
        <p:nvSpPr>
          <p:cNvPr id="15" name="Wave 14"/>
          <p:cNvSpPr/>
          <p:nvPr/>
        </p:nvSpPr>
        <p:spPr>
          <a:xfrm>
            <a:off x="4790411" y="2977091"/>
            <a:ext cx="2407536" cy="712628"/>
          </a:xfrm>
          <a:prstGeom prst="wave">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Gibson" panose="02000000000000000000" pitchFamily="2" charset="77"/>
              </a:rPr>
              <a:t>Adroddwch!</a:t>
            </a:r>
          </a:p>
        </p:txBody>
      </p:sp>
      <p:sp>
        <p:nvSpPr>
          <p:cNvPr id="2" name="Rectangle 3">
            <a:extLst>
              <a:ext uri="{FF2B5EF4-FFF2-40B4-BE49-F238E27FC236}">
                <a16:creationId xmlns:a16="http://schemas.microsoft.com/office/drawing/2014/main" id="{81E1B546-9AC1-F93E-D178-B1F163290B42}"/>
              </a:ext>
            </a:extLst>
          </p:cNvPr>
          <p:cNvSpPr txBox="1">
            <a:spLocks noChangeArrowheads="1"/>
          </p:cNvSpPr>
          <p:nvPr/>
        </p:nvSpPr>
        <p:spPr>
          <a:xfrm>
            <a:off x="3467418" y="3640192"/>
            <a:ext cx="8407749" cy="2479479"/>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20000"/>
              </a:lnSpc>
            </a:pPr>
            <a:r>
              <a:rPr lang="cy-GB" altLang="en-US" sz="2400" dirty="0">
                <a:solidFill>
                  <a:schemeClr val="tx1"/>
                </a:solidFill>
              </a:rPr>
              <a:t>Nid ydym yn arbenigwyr ar adnabod camdriniaeth, niwed neu esgeulustod ond dylem rannu unrhyw bryderon sydd gennym </a:t>
            </a:r>
          </a:p>
          <a:p>
            <a:pPr>
              <a:lnSpc>
                <a:spcPct val="120000"/>
              </a:lnSpc>
            </a:pPr>
            <a:r>
              <a:rPr lang="cy-GB" altLang="en-US" sz="2400" dirty="0">
                <a:solidFill>
                  <a:schemeClr val="tx1"/>
                </a:solidFill>
              </a:rPr>
              <a:t>Nid ein gwaith ni yw penderfynu a oedd unrhyw gam-drin wedi digwydd ai peidio. Ond dylem adrodd ar unrhyw bryderon sydd gennym neu os oes rhywun wedi gwneud honiad. </a:t>
            </a:r>
            <a:endParaRPr lang="cy-GB" altLang="en-US" dirty="0">
              <a:solidFill>
                <a:schemeClr val="tx1"/>
              </a:solidFill>
            </a:endParaRPr>
          </a:p>
        </p:txBody>
      </p:sp>
    </p:spTree>
    <p:custDataLst>
      <p:tags r:id="rId1"/>
    </p:custDataLst>
    <p:extLst>
      <p:ext uri="{BB962C8B-B14F-4D97-AF65-F5344CB8AC3E}">
        <p14:creationId xmlns:p14="http://schemas.microsoft.com/office/powerpoint/2010/main" val="3141844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aw: our Duty to Report"/>
          <p:cNvSpPr>
            <a:spLocks noGrp="1"/>
          </p:cNvSpPr>
          <p:nvPr>
            <p:ph type="title"/>
          </p:nvPr>
        </p:nvSpPr>
        <p:spPr>
          <a:xfrm>
            <a:off x="247890" y="2666473"/>
            <a:ext cx="2720941" cy="1122744"/>
          </a:xfrm>
        </p:spPr>
        <p:txBody>
          <a:bodyPr>
            <a:noAutofit/>
          </a:bodyPr>
          <a:lstStyle/>
          <a:p>
            <a:pPr algn="ctr"/>
            <a:r>
              <a:rPr lang="en-GB" sz="3200" dirty="0">
                <a:solidFill>
                  <a:schemeClr val="bg1"/>
                </a:solidFill>
              </a:rPr>
              <a:t>Y gyfraith: ein Dyletswydd i Adrodd</a:t>
            </a:r>
          </a:p>
        </p:txBody>
      </p:sp>
      <p:sp>
        <p:nvSpPr>
          <p:cNvPr id="3" name="Content Placeholder 2"/>
          <p:cNvSpPr>
            <a:spLocks noGrp="1"/>
          </p:cNvSpPr>
          <p:nvPr>
            <p:ph idx="1"/>
          </p:nvPr>
        </p:nvSpPr>
        <p:spPr>
          <a:xfrm>
            <a:off x="3513221" y="741405"/>
            <a:ext cx="8570290" cy="5399904"/>
          </a:xfrm>
        </p:spPr>
        <p:txBody>
          <a:bodyPr>
            <a:normAutofit lnSpcReduction="10000"/>
          </a:bodyPr>
          <a:lstStyle/>
          <a:p>
            <a:pPr>
              <a:lnSpc>
                <a:spcPct val="110000"/>
              </a:lnSpc>
            </a:pPr>
            <a:r>
              <a:rPr lang="cy-GB" sz="2400" dirty="0">
                <a:solidFill>
                  <a:schemeClr val="tx1"/>
                </a:solidFill>
              </a:rPr>
              <a:t>Yn Adrannau 128 a 130 o Ddeddf Gwasanaethau Cymdeithasol a Llesiant (Cymru) 2014 ceir gofyniad ar weithwyr iechyd a gofal cymdeithasol proffesiynol ac athrawon i hysbysu’r awdurdod lleol os oes ganddynt achos rhesymol dros gredu bod unigolyn mewn perygl o brofi camdriniaeth, esgeulustod neu unrhyw fathau eraill o niwed. </a:t>
            </a:r>
          </a:p>
          <a:p>
            <a:pPr>
              <a:lnSpc>
                <a:spcPct val="110000"/>
              </a:lnSpc>
            </a:pPr>
            <a:r>
              <a:rPr lang="cy-GB" sz="2400" dirty="0">
                <a:solidFill>
                  <a:schemeClr val="tx1"/>
                </a:solidFill>
                <a:cs typeface="Arial" panose="020B0604020202020204" pitchFamily="34" charset="0"/>
              </a:rPr>
              <a:t>Rhaid i unrhyw un nad yw’n “bartner perthnasol” </a:t>
            </a:r>
            <a:r>
              <a:rPr lang="cy-GB" sz="2400" dirty="0">
                <a:solidFill>
                  <a:srgbClr val="11846A"/>
                </a:solidFill>
                <a:cs typeface="Arial" panose="020B0604020202020204" pitchFamily="34" charset="0"/>
              </a:rPr>
              <a:t>ddal i adrodd </a:t>
            </a:r>
            <a:r>
              <a:rPr lang="cy-GB" sz="2400" dirty="0">
                <a:solidFill>
                  <a:schemeClr val="tx1"/>
                </a:solidFill>
                <a:cs typeface="Arial" panose="020B0604020202020204" pitchFamily="34" charset="0"/>
              </a:rPr>
              <a:t>ar unrhyw bryderon diogelu sydd ganddynt yn yr un ffordd â rhai sydd â dyletswydd statudol i adrodd. </a:t>
            </a:r>
          </a:p>
          <a:p>
            <a:pPr>
              <a:lnSpc>
                <a:spcPct val="110000"/>
              </a:lnSpc>
            </a:pPr>
            <a:r>
              <a:rPr lang="cy-GB" sz="2400" dirty="0">
                <a:solidFill>
                  <a:srgbClr val="11846A"/>
                </a:solidFill>
                <a:cs typeface="Arial" panose="020B0604020202020204" pitchFamily="34" charset="0"/>
              </a:rPr>
              <a:t>Mae hyn yn cynnwys eich bywyd preifat – rhaid i chi adrodd </a:t>
            </a:r>
            <a:r>
              <a:rPr lang="cy-GB" sz="2400" dirty="0">
                <a:solidFill>
                  <a:schemeClr val="tx1"/>
                </a:solidFill>
                <a:cs typeface="Arial" panose="020B0604020202020204" pitchFamily="34" charset="0"/>
              </a:rPr>
              <a:t>ar ymddygiad ffrind, aelod o’r teulu neu gymydog sydd hefyd yn ymarferydd / unigolyn mewn safle o ymddiriedaeth i’r heddlu a/neu wasanaethau cymdeithasol os oes gennych bryderon.</a:t>
            </a:r>
            <a:endParaRPr lang="cy-GB" sz="16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84950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aw: our duty to co-operate"/>
          <p:cNvSpPr>
            <a:spLocks noGrp="1"/>
          </p:cNvSpPr>
          <p:nvPr>
            <p:ph type="title"/>
          </p:nvPr>
        </p:nvSpPr>
        <p:spPr>
          <a:xfrm>
            <a:off x="115748" y="1123837"/>
            <a:ext cx="3229336" cy="4601183"/>
          </a:xfrm>
        </p:spPr>
        <p:txBody>
          <a:bodyPr>
            <a:normAutofit/>
          </a:bodyPr>
          <a:lstStyle/>
          <a:p>
            <a:pPr algn="ctr"/>
            <a:r>
              <a:rPr lang="cy-GB" sz="3200" dirty="0">
                <a:solidFill>
                  <a:schemeClr val="bg1"/>
                </a:solidFill>
              </a:rPr>
              <a:t>Y gyfraith: ein dyletswydd i gydweithredu</a:t>
            </a:r>
          </a:p>
        </p:txBody>
      </p:sp>
      <p:sp>
        <p:nvSpPr>
          <p:cNvPr id="3" name="Content Placeholder 2"/>
          <p:cNvSpPr>
            <a:spLocks noGrp="1"/>
          </p:cNvSpPr>
          <p:nvPr>
            <p:ph idx="1"/>
          </p:nvPr>
        </p:nvSpPr>
        <p:spPr>
          <a:xfrm>
            <a:off x="3561606" y="1007100"/>
            <a:ext cx="8190053" cy="4834655"/>
          </a:xfrm>
        </p:spPr>
        <p:txBody>
          <a:bodyPr>
            <a:noAutofit/>
          </a:bodyPr>
          <a:lstStyle/>
          <a:p>
            <a:pPr marL="0" indent="0">
              <a:buNone/>
            </a:pPr>
            <a:r>
              <a:rPr lang="cy-GB" sz="2400" dirty="0">
                <a:solidFill>
                  <a:schemeClr val="tx1"/>
                </a:solidFill>
              </a:rPr>
              <a:t>Os yw awdurdod lleol yn gofyn am gydweithrediad partner perthnasol i weithredu unrhyw rai o’i swyddogaethau, rhaid i’r unigolyn gydymffurfio â’r cais oni bai bod yr unigolyn o’r farn y byddai gwneud hynny’n anghydnaws â dyletswyddau’r unigolyn ei hun, neu fel arall yn cael effaith andwyol ar weithredu swyddogaethau’r unigolyn. </a:t>
            </a:r>
          </a:p>
          <a:p>
            <a:pPr marL="0" indent="0" algn="ctr">
              <a:buNone/>
            </a:pPr>
            <a:r>
              <a:rPr lang="cy-GB" sz="2400" dirty="0">
                <a:solidFill>
                  <a:srgbClr val="11846A"/>
                </a:solidFill>
              </a:rPr>
              <a:t>Gweithdrefnau Diogelu Cymru 2019</a:t>
            </a:r>
          </a:p>
          <a:p>
            <a:pPr marL="0" indent="0" algn="ctr">
              <a:buNone/>
            </a:pPr>
            <a:endParaRPr lang="cy-GB" sz="2400" dirty="0">
              <a:solidFill>
                <a:schemeClr val="tx1"/>
              </a:solidFill>
            </a:endParaRPr>
          </a:p>
          <a:p>
            <a:pPr marL="0" indent="0" algn="ctr">
              <a:buNone/>
            </a:pPr>
            <a:r>
              <a:rPr lang="cy-GB" sz="2400" dirty="0">
                <a:solidFill>
                  <a:schemeClr val="tx1"/>
                </a:solidFill>
              </a:rPr>
              <a:t>Mae hyn yn golygu os bydd gwasanaethau cymdeithasol yn gofyn i bartner perthnasol gydweithredu er mwyn iddo allu cyflawni ei gyfrifoldebau diogelu, rhaid i’r unigolyn gytuno – oni bai eu bod o’r farn y byddai hynny’n anghydnaws â’u dyletswyddau eu hunain, neu’n amharu ar eu gwaith.</a:t>
            </a:r>
          </a:p>
        </p:txBody>
      </p:sp>
    </p:spTree>
    <p:custDataLst>
      <p:tags r:id="rId1"/>
    </p:custDataLst>
    <p:extLst>
      <p:ext uri="{BB962C8B-B14F-4D97-AF65-F5344CB8AC3E}">
        <p14:creationId xmlns:p14="http://schemas.microsoft.com/office/powerpoint/2010/main" val="413499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178443" y="2434817"/>
            <a:ext cx="3004595" cy="800735"/>
          </a:xfrm>
        </p:spPr>
        <p:txBody>
          <a:bodyPr>
            <a:noAutofit/>
          </a:bodyPr>
          <a:lstStyle/>
          <a:p>
            <a:pPr algn="ctr"/>
            <a:r>
              <a:rPr lang="cy-GB" sz="3200" dirty="0">
                <a:solidFill>
                  <a:schemeClr val="bg1"/>
                </a:solidFill>
              </a:rPr>
              <a:t>Ymarferiad</a:t>
            </a:r>
            <a:br>
              <a:rPr lang="cy-GB" sz="3200" dirty="0">
                <a:solidFill>
                  <a:schemeClr val="bg1"/>
                </a:solidFill>
              </a:rPr>
            </a:br>
            <a:br>
              <a:rPr lang="cy-GB" sz="3200" dirty="0">
                <a:solidFill>
                  <a:schemeClr val="bg1"/>
                </a:solidFill>
              </a:rPr>
            </a:br>
            <a:br>
              <a:rPr lang="cy-GB" sz="3200" dirty="0">
                <a:solidFill>
                  <a:schemeClr val="bg1"/>
                </a:solidFill>
              </a:rPr>
            </a:br>
            <a:r>
              <a:rPr lang="cy-GB" sz="3200" dirty="0">
                <a:solidFill>
                  <a:schemeClr val="bg1"/>
                </a:solidFill>
              </a:rPr>
              <a:t>Beth yw’r ddyletswydd gonestrwydd? </a:t>
            </a:r>
          </a:p>
        </p:txBody>
      </p:sp>
      <p:sp>
        <p:nvSpPr>
          <p:cNvPr id="3" name="Content Placeholder 2"/>
          <p:cNvSpPr>
            <a:spLocks noGrp="1"/>
          </p:cNvSpPr>
          <p:nvPr>
            <p:ph idx="1"/>
          </p:nvPr>
        </p:nvSpPr>
        <p:spPr>
          <a:xfrm>
            <a:off x="3442504" y="232475"/>
            <a:ext cx="8352099" cy="5855809"/>
          </a:xfrm>
        </p:spPr>
        <p:txBody>
          <a:bodyPr>
            <a:noAutofit/>
          </a:bodyPr>
          <a:lstStyle/>
          <a:p>
            <a:pPr lvl="0"/>
            <a:endParaRPr lang="cy-GB" sz="1800" dirty="0">
              <a:solidFill>
                <a:schemeClr val="tx1"/>
              </a:solidFill>
            </a:endParaRPr>
          </a:p>
          <a:p>
            <a:r>
              <a:rPr lang="cy-GB" sz="1800" dirty="0">
                <a:solidFill>
                  <a:schemeClr val="tx1"/>
                </a:solidFill>
              </a:rPr>
              <a:t>Mae’r ddyletswydd gonestrwydd yn gymwys pan fydd rhywbeth yn mynd o’i le â gofal neu gymorth unigolyn sydd wedi, neu sydd â’r potensial, o gael effaith andwyol ar lesiant yr unigolyn. Er enghraifft, peidio adrodd ar bryderon diogelu a dystiwyd neu a ddatgelwyd. </a:t>
            </a:r>
          </a:p>
          <a:p>
            <a:r>
              <a:rPr lang="cy-GB" sz="1800" dirty="0">
                <a:solidFill>
                  <a:schemeClr val="tx1"/>
                </a:solidFill>
              </a:rPr>
              <a:t>Mae’n golygu bod yn rhaid i weithwyr proffesiynol iechyd a gofal: </a:t>
            </a:r>
          </a:p>
          <a:p>
            <a:pPr lvl="1"/>
            <a:r>
              <a:rPr lang="cy-GB" dirty="0">
                <a:solidFill>
                  <a:schemeClr val="tx1"/>
                </a:solidFill>
              </a:rPr>
              <a:t>Dweud wrth yr unigolyn (neu, lle bydd yn briodol, wrth eu heiriolydd, gofalwr neu deulu) pan fydd rhywbeth wedi mynd o’i le</a:t>
            </a:r>
          </a:p>
          <a:p>
            <a:pPr lvl="1"/>
            <a:r>
              <a:rPr lang="cy-GB" dirty="0">
                <a:solidFill>
                  <a:schemeClr val="tx1"/>
                </a:solidFill>
              </a:rPr>
              <a:t>Ymddiheuro i’r unigolyn (neu, lle bydd yn briodol, wrth eu heiriolydd, gofalwr neu deulu)</a:t>
            </a:r>
          </a:p>
          <a:p>
            <a:pPr lvl="1"/>
            <a:r>
              <a:rPr lang="cy-GB" dirty="0">
                <a:solidFill>
                  <a:schemeClr val="tx1"/>
                </a:solidFill>
              </a:rPr>
              <a:t>Cynnig rhwymedi neu gymorth priodol i wneud pethau’n iawn (os yn bosibl).</a:t>
            </a:r>
          </a:p>
          <a:p>
            <a:r>
              <a:rPr lang="cy-GB" sz="1800" dirty="0">
                <a:solidFill>
                  <a:schemeClr val="tx1"/>
                </a:solidFill>
                <a:latin typeface="Gibson"/>
              </a:rPr>
              <a:t>Mae gan yr heddlu ddyletswydd gonestrwydd fel rhan o’r ymateb i adroddiad teuluoedd (2023).</a:t>
            </a:r>
          </a:p>
          <a:p>
            <a:r>
              <a:rPr lang="cy-GB" sz="1800" dirty="0">
                <a:solidFill>
                  <a:schemeClr val="tx1"/>
                </a:solidFill>
                <a:latin typeface="Gibson"/>
              </a:rPr>
              <a:t>Yn 2024, pasiodd Tŷ’r Arglwyddi welliant i Fil Dioddefwyr a Charcharorion Llywodraeth y DU. Mae hyn yn golygu y bydd gan weision cyhoeddus, gan gynnwys swyddogion carchardai, ddyletswydd gonestrwydd a bydd yn rhaid iddynt roi tystiolaeth lawn a gonest mewn cwestau a gwrandawiadau eraill. </a:t>
            </a:r>
            <a:br>
              <a:rPr lang="cy-GB" sz="1800" dirty="0"/>
            </a:br>
            <a:br>
              <a:rPr lang="cy-GB" sz="1800" dirty="0"/>
            </a:br>
            <a:r>
              <a:rPr lang="cy-GB" sz="1800" dirty="0">
                <a:latin typeface="Gibson"/>
                <a:hlinkClick r:id="rId4"/>
              </a:rPr>
              <a:t>GCC-DyletswyddGonestrwydd-WELSH-V01.pdf (gofalcymdeithasol.cymru)</a:t>
            </a:r>
            <a:endParaRPr lang="cy-GB" sz="1800" dirty="0">
              <a:latin typeface="Gibson"/>
              <a:hlinkClick r:id="rId5"/>
            </a:endParaRPr>
          </a:p>
          <a:p>
            <a:r>
              <a:rPr lang="cy-GB" sz="1800" dirty="0">
                <a:latin typeface="Gibson"/>
                <a:hlinkClick r:id="rId5"/>
              </a:rPr>
              <a:t>the-duty-of-candour-statutory-guidance-2023_0.pdf (llyw.cymru)</a:t>
            </a:r>
            <a:endParaRPr lang="cy-GB" sz="1800" dirty="0">
              <a:latin typeface="Gibson"/>
            </a:endParaRPr>
          </a:p>
        </p:txBody>
      </p:sp>
    </p:spTree>
    <p:custDataLst>
      <p:tags r:id="rId1"/>
    </p:custDataLst>
    <p:extLst>
      <p:ext uri="{BB962C8B-B14F-4D97-AF65-F5344CB8AC3E}">
        <p14:creationId xmlns:p14="http://schemas.microsoft.com/office/powerpoint/2010/main" val="287661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six principles "/>
          <p:cNvSpPr>
            <a:spLocks noGrp="1"/>
          </p:cNvSpPr>
          <p:nvPr>
            <p:ph type="title"/>
          </p:nvPr>
        </p:nvSpPr>
        <p:spPr/>
        <p:txBody>
          <a:bodyPr>
            <a:normAutofit/>
          </a:bodyPr>
          <a:lstStyle/>
          <a:p>
            <a:pPr algn="ctr"/>
            <a:r>
              <a:rPr lang="cy-GB" sz="3200" dirty="0">
                <a:solidFill>
                  <a:schemeClr val="bg1"/>
                </a:solidFill>
              </a:rPr>
              <a:t>Y</a:t>
            </a:r>
            <a:r>
              <a:rPr lang="cy-GB" sz="3200" b="1" dirty="0">
                <a:solidFill>
                  <a:schemeClr val="bg1"/>
                </a:solidFill>
                <a:latin typeface="Gibson Light" pitchFamily="2" charset="77"/>
              </a:rPr>
              <a:t> chwe egwyddor </a:t>
            </a:r>
            <a:r>
              <a:rPr lang="cy-GB" sz="3200" dirty="0">
                <a:solidFill>
                  <a:schemeClr val="bg1"/>
                </a:solidFill>
                <a:latin typeface="Gibson Light" pitchFamily="2" charset="77"/>
              </a:rPr>
              <a:t>sy’n ategu deddfwriaeth, canllawiau a Gweithdrefnau Diogelu Cymru</a:t>
            </a:r>
            <a:endParaRPr lang="cy-GB" sz="3200" dirty="0">
              <a:solidFill>
                <a:schemeClr val="bg1"/>
              </a:solidFill>
            </a:endParaRPr>
          </a:p>
        </p:txBody>
      </p:sp>
      <p:sp>
        <p:nvSpPr>
          <p:cNvPr id="3" name="Content Placeholder 2"/>
          <p:cNvSpPr>
            <a:spLocks noGrp="1"/>
          </p:cNvSpPr>
          <p:nvPr>
            <p:ph idx="1"/>
          </p:nvPr>
        </p:nvSpPr>
        <p:spPr>
          <a:xfrm>
            <a:off x="3658158" y="795938"/>
            <a:ext cx="8109030" cy="5916057"/>
          </a:xfrm>
        </p:spPr>
        <p:txBody>
          <a:bodyPr>
            <a:normAutofit fontScale="77500" lnSpcReduction="20000"/>
          </a:bodyPr>
          <a:lstStyle/>
          <a:p>
            <a:pPr marL="0" lvl="0" indent="0">
              <a:lnSpc>
                <a:spcPct val="110000"/>
              </a:lnSpc>
              <a:spcBef>
                <a:spcPts val="0"/>
              </a:spcBef>
              <a:spcAft>
                <a:spcPts val="1200"/>
              </a:spcAft>
              <a:buNone/>
            </a:pPr>
            <a:r>
              <a:rPr lang="cy-GB" sz="2600" dirty="0">
                <a:solidFill>
                  <a:srgbClr val="11846A"/>
                </a:solidFill>
                <a:cs typeface="Arial" panose="020B0604020202020204" pitchFamily="34" charset="0"/>
              </a:rPr>
              <a:t>Egwyddor 1: </a:t>
            </a:r>
            <a:r>
              <a:rPr lang="cy-GB" sz="2600" dirty="0">
                <a:solidFill>
                  <a:schemeClr val="tx1"/>
                </a:solidFill>
                <a:cs typeface="Arial" panose="020B0604020202020204" pitchFamily="34" charset="0"/>
              </a:rPr>
              <a:t>Rhoi dymuniadau, anghenion a llesiant y plentyn neu ganlyniadau dymunol yr oedolyn yn gyntaf </a:t>
            </a:r>
          </a:p>
          <a:p>
            <a:pPr marL="0" lvl="0" indent="0">
              <a:lnSpc>
                <a:spcPct val="110000"/>
              </a:lnSpc>
              <a:spcBef>
                <a:spcPts val="0"/>
              </a:spcBef>
              <a:spcAft>
                <a:spcPts val="1200"/>
              </a:spcAft>
              <a:buNone/>
            </a:pPr>
            <a:r>
              <a:rPr lang="cy-GB" sz="2600" dirty="0">
                <a:solidFill>
                  <a:srgbClr val="11846A"/>
                </a:solidFill>
                <a:cs typeface="Arial" panose="020B0604020202020204" pitchFamily="34" charset="0"/>
              </a:rPr>
              <a:t>Egwyddor 2: </a:t>
            </a:r>
            <a:r>
              <a:rPr lang="cy-GB" sz="2600" dirty="0">
                <a:solidFill>
                  <a:schemeClr val="tx1"/>
                </a:solidFill>
                <a:cs typeface="Arial" panose="020B0604020202020204" pitchFamily="34" charset="0"/>
              </a:rPr>
              <a:t>Bod yn ymwybodol o anghenion plant neu oedolion mewn perygl (gan gynnwys unrhyw bosibilrwydd neu amheuaeth o gamdriniaeth, neu berygl o gamdriniaeth neu niwed) a deall beth i’w wneud </a:t>
            </a:r>
          </a:p>
          <a:p>
            <a:pPr marL="0" indent="0">
              <a:lnSpc>
                <a:spcPct val="110000"/>
              </a:lnSpc>
              <a:spcBef>
                <a:spcPts val="0"/>
              </a:spcBef>
              <a:spcAft>
                <a:spcPts val="1200"/>
              </a:spcAft>
              <a:buNone/>
            </a:pPr>
            <a:r>
              <a:rPr lang="cy-GB" sz="2600" dirty="0">
                <a:solidFill>
                  <a:srgbClr val="11846A"/>
                </a:solidFill>
                <a:cs typeface="Arial" panose="020B0604020202020204" pitchFamily="34" charset="0"/>
              </a:rPr>
              <a:t>Egwyddor 3: </a:t>
            </a:r>
            <a:r>
              <a:rPr lang="cy-GB" sz="2600" dirty="0">
                <a:solidFill>
                  <a:schemeClr val="tx1"/>
                </a:solidFill>
                <a:cs typeface="Arial" panose="020B0604020202020204" pitchFamily="34" charset="0"/>
              </a:rPr>
              <a:t>Rhannu gwybodaeth briodol a chael mynediad uniongyrchol at gyngor i drafod unrhyw bryderon am blentyn neu oedolyn </a:t>
            </a:r>
          </a:p>
          <a:p>
            <a:pPr marL="0" indent="0">
              <a:lnSpc>
                <a:spcPct val="110000"/>
              </a:lnSpc>
              <a:spcAft>
                <a:spcPts val="1200"/>
              </a:spcAft>
              <a:buNone/>
            </a:pPr>
            <a:r>
              <a:rPr lang="cy-GB" sz="2600" dirty="0">
                <a:solidFill>
                  <a:srgbClr val="11846A"/>
                </a:solidFill>
                <a:cs typeface="Arial" panose="020B0604020202020204" pitchFamily="34" charset="0"/>
              </a:rPr>
              <a:t>Egwyddor 4: </a:t>
            </a:r>
            <a:r>
              <a:rPr lang="cy-GB" sz="2600" dirty="0">
                <a:solidFill>
                  <a:schemeClr val="tx1"/>
                </a:solidFill>
                <a:cs typeface="Arial" panose="020B0604020202020204" pitchFamily="34" charset="0"/>
              </a:rPr>
              <a:t>Gallu defnyddio eu crebwyll proffesiynol i weithio ag anghenion a chanlyniadau personol y plentyn neu oedolyn </a:t>
            </a:r>
          </a:p>
          <a:p>
            <a:pPr marL="0" lvl="0" indent="0">
              <a:lnSpc>
                <a:spcPct val="110000"/>
              </a:lnSpc>
              <a:spcAft>
                <a:spcPts val="1200"/>
              </a:spcAft>
              <a:buNone/>
            </a:pPr>
            <a:r>
              <a:rPr lang="cy-GB" sz="2600" dirty="0">
                <a:solidFill>
                  <a:srgbClr val="11846A"/>
                </a:solidFill>
                <a:cs typeface="Arial" panose="020B0604020202020204" pitchFamily="34" charset="0"/>
              </a:rPr>
              <a:t>Egwyddor 5: </a:t>
            </a:r>
            <a:r>
              <a:rPr lang="cy-GB" sz="2600" dirty="0">
                <a:solidFill>
                  <a:schemeClr val="tx1"/>
                </a:solidFill>
                <a:cs typeface="Arial" panose="020B0604020202020204" pitchFamily="34" charset="0"/>
              </a:rPr>
              <a:t>Gweithio mewn ffordd amlasiantaethol neu gydweithredol, cofnodi penderfyniadau’n briodol ac adolygu cynnydd yn rheolaidd  </a:t>
            </a:r>
          </a:p>
          <a:p>
            <a:pPr marL="0" indent="0">
              <a:lnSpc>
                <a:spcPct val="110000"/>
              </a:lnSpc>
              <a:spcAft>
                <a:spcPts val="1200"/>
              </a:spcAft>
              <a:buNone/>
            </a:pPr>
            <a:r>
              <a:rPr lang="cy-GB" sz="2600" dirty="0">
                <a:solidFill>
                  <a:srgbClr val="11846A"/>
                </a:solidFill>
                <a:cs typeface="Arial" panose="020B0604020202020204" pitchFamily="34" charset="0"/>
              </a:rPr>
              <a:t>Egwyddor 6: </a:t>
            </a:r>
            <a:r>
              <a:rPr lang="cy-GB" sz="2600" dirty="0">
                <a:solidFill>
                  <a:schemeClr val="tx1"/>
                </a:solidFill>
                <a:cs typeface="Arial" panose="020B0604020202020204" pitchFamily="34" charset="0"/>
              </a:rPr>
              <a:t>Cael cymorth gan arweinyddion neu reolwyr i gyflawni’r canlyniadau dymunol ar gyfer yr unigolyn</a:t>
            </a:r>
            <a:endParaRPr lang="cy-GB" dirty="0">
              <a:solidFill>
                <a:schemeClr val="tx1"/>
              </a:solidFill>
            </a:endParaRPr>
          </a:p>
        </p:txBody>
      </p:sp>
    </p:spTree>
    <p:custDataLst>
      <p:tags r:id="rId1"/>
    </p:custDataLst>
    <p:extLst>
      <p:ext uri="{BB962C8B-B14F-4D97-AF65-F5344CB8AC3E}">
        <p14:creationId xmlns:p14="http://schemas.microsoft.com/office/powerpoint/2010/main" val="419207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0471" y="2320324"/>
            <a:ext cx="3247637" cy="1517919"/>
          </a:xfrm>
        </p:spPr>
        <p:txBody>
          <a:bodyPr>
            <a:normAutofit/>
          </a:bodyPr>
          <a:lstStyle/>
          <a:p>
            <a:pPr algn="ctr"/>
            <a:r>
              <a:rPr lang="en-GB" altLang="en-US" sz="3200" dirty="0">
                <a:solidFill>
                  <a:schemeClr val="bg1"/>
                </a:solidFill>
              </a:rPr>
              <a:t>Cyflwyniad</a:t>
            </a:r>
          </a:p>
        </p:txBody>
      </p:sp>
      <p:sp>
        <p:nvSpPr>
          <p:cNvPr id="8196" name="Rectangle 3"/>
          <p:cNvSpPr>
            <a:spLocks noGrp="1" noChangeArrowheads="1"/>
          </p:cNvSpPr>
          <p:nvPr>
            <p:ph type="body" idx="4294967295"/>
          </p:nvPr>
        </p:nvSpPr>
        <p:spPr>
          <a:xfrm>
            <a:off x="3538915" y="864765"/>
            <a:ext cx="8220075" cy="4668837"/>
          </a:xfrm>
        </p:spPr>
        <p:txBody>
          <a:bodyPr>
            <a:normAutofit/>
          </a:bodyPr>
          <a:lstStyle/>
          <a:p>
            <a:pPr lvl="1">
              <a:buFont typeface="Arial" panose="020B0604020202020204" pitchFamily="34" charset="0"/>
              <a:buChar char="•"/>
            </a:pPr>
            <a:r>
              <a:rPr lang="cy-GB" altLang="en-US" sz="2800" dirty="0">
                <a:solidFill>
                  <a:schemeClr val="tx1"/>
                </a:solidFill>
              </a:rPr>
              <a:t>Iechyd a diogelwch</a:t>
            </a:r>
          </a:p>
          <a:p>
            <a:pPr lvl="1">
              <a:buFont typeface="Arial" panose="020B0604020202020204" pitchFamily="34" charset="0"/>
              <a:buChar char="•"/>
            </a:pPr>
            <a:r>
              <a:rPr lang="cy-GB" altLang="en-US" sz="2800" dirty="0">
                <a:solidFill>
                  <a:schemeClr val="tx1"/>
                </a:solidFill>
              </a:rPr>
              <a:t>Presenoldeb</a:t>
            </a:r>
          </a:p>
          <a:p>
            <a:pPr lvl="1">
              <a:buFont typeface="Arial" panose="020B0604020202020204" pitchFamily="34" charset="0"/>
              <a:buChar char="•"/>
            </a:pPr>
            <a:r>
              <a:rPr lang="cy-GB" altLang="en-US" sz="2800" dirty="0">
                <a:solidFill>
                  <a:schemeClr val="tx1"/>
                </a:solidFill>
              </a:rPr>
              <a:t>Gweithdrefnau tân</a:t>
            </a:r>
          </a:p>
          <a:p>
            <a:pPr lvl="1">
              <a:buFont typeface="Arial" panose="020B0604020202020204" pitchFamily="34" charset="0"/>
              <a:buChar char="•"/>
            </a:pPr>
            <a:r>
              <a:rPr lang="cy-GB" altLang="en-US" sz="2800" dirty="0">
                <a:solidFill>
                  <a:schemeClr val="tx1"/>
                </a:solidFill>
              </a:rPr>
              <a:t>Toiledau</a:t>
            </a:r>
          </a:p>
          <a:p>
            <a:pPr lvl="1">
              <a:buFont typeface="Arial" panose="020B0604020202020204" pitchFamily="34" charset="0"/>
              <a:buChar char="•"/>
            </a:pPr>
            <a:r>
              <a:rPr lang="cy-GB" altLang="en-US" sz="2800" dirty="0">
                <a:solidFill>
                  <a:schemeClr val="tx1"/>
                </a:solidFill>
              </a:rPr>
              <a:t>Rhybudd ynglŷn â chynnwys y cwrs</a:t>
            </a:r>
          </a:p>
          <a:p>
            <a:pPr marL="0" indent="0" algn="ctr">
              <a:buNone/>
            </a:pPr>
            <a:br>
              <a:rPr lang="cy-GB" altLang="en-US" sz="3000" dirty="0">
                <a:solidFill>
                  <a:srgbClr val="FF0000"/>
                </a:solidFill>
              </a:rPr>
            </a:br>
            <a:r>
              <a:rPr lang="cy-GB" altLang="en-US" sz="3000" dirty="0">
                <a:solidFill>
                  <a:srgbClr val="C00000"/>
                </a:solidFill>
              </a:rPr>
              <a:t>Cofiwch ddefnyddio goruchwylwyr i gael ôl-drafodaeth os ydych yn dioddef trawma o ganlyniad i achos o gam-drin, niwed, neu esgeulustod. Gofynnnwch am help</a:t>
            </a:r>
            <a:r>
              <a:rPr lang="cy-GB" altLang="en-US" sz="2200" dirty="0">
                <a:solidFill>
                  <a:srgbClr val="C00000"/>
                </a:solidFill>
              </a:rPr>
              <a:t>.</a:t>
            </a:r>
          </a:p>
        </p:txBody>
      </p:sp>
    </p:spTree>
    <p:custDataLst>
      <p:tags r:id="rId1"/>
    </p:custDataLst>
    <p:extLst>
      <p:ext uri="{BB962C8B-B14F-4D97-AF65-F5344CB8AC3E}">
        <p14:creationId xmlns:p14="http://schemas.microsoft.com/office/powerpoint/2010/main" val="103425407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vity "/>
          <p:cNvSpPr>
            <a:spLocks noGrp="1"/>
          </p:cNvSpPr>
          <p:nvPr>
            <p:ph type="title"/>
          </p:nvPr>
        </p:nvSpPr>
        <p:spPr>
          <a:xfrm>
            <a:off x="227739" y="918016"/>
            <a:ext cx="2947482" cy="4601183"/>
          </a:xfrm>
        </p:spPr>
        <p:txBody>
          <a:bodyPr>
            <a:normAutofit/>
          </a:bodyPr>
          <a:lstStyle/>
          <a:p>
            <a:pPr algn="ctr"/>
            <a:r>
              <a:rPr lang="en-GB" sz="3200" dirty="0" err="1">
                <a:solidFill>
                  <a:schemeClr val="bg1"/>
                </a:solidFill>
              </a:rPr>
              <a:t>Gweithgaredd</a:t>
            </a:r>
            <a:endParaRPr lang="en-GB" sz="3200" dirty="0">
              <a:solidFill>
                <a:schemeClr val="bg1"/>
              </a:solidFill>
            </a:endParaRPr>
          </a:p>
        </p:txBody>
      </p:sp>
      <p:sp>
        <p:nvSpPr>
          <p:cNvPr id="6" name="Rounded Rectangular Callout 5">
            <a:extLst>
              <a:ext uri="{C183D7F6-B498-43B3-948B-1728B52AA6E4}">
                <adec:decorative xmlns:adec="http://schemas.microsoft.com/office/drawing/2017/decorative" val="1"/>
              </a:ext>
            </a:extLst>
          </p:cNvPr>
          <p:cNvSpPr/>
          <p:nvPr/>
        </p:nvSpPr>
        <p:spPr>
          <a:xfrm>
            <a:off x="3779541" y="828672"/>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7" name="Rounded Rectangular Callout 6">
            <a:extLst>
              <a:ext uri="{C183D7F6-B498-43B3-948B-1728B52AA6E4}">
                <adec:decorative xmlns:adec="http://schemas.microsoft.com/office/drawing/2017/decorative" val="1"/>
              </a:ext>
            </a:extLst>
          </p:cNvPr>
          <p:cNvSpPr/>
          <p:nvPr/>
        </p:nvSpPr>
        <p:spPr>
          <a:xfrm>
            <a:off x="7913225" y="2022662"/>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8" name="Rounded Rectangular Callout 7">
            <a:extLst>
              <a:ext uri="{C183D7F6-B498-43B3-948B-1728B52AA6E4}">
                <adec:decorative xmlns:adec="http://schemas.microsoft.com/office/drawing/2017/decorative" val="1"/>
              </a:ext>
            </a:extLst>
          </p:cNvPr>
          <p:cNvSpPr/>
          <p:nvPr/>
        </p:nvSpPr>
        <p:spPr>
          <a:xfrm>
            <a:off x="5887351" y="3337365"/>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9" name="Rounded Rectangular Callout 8">
            <a:extLst>
              <a:ext uri="{C183D7F6-B498-43B3-948B-1728B52AA6E4}">
                <adec:decorative xmlns:adec="http://schemas.microsoft.com/office/drawing/2017/decorative" val="1"/>
              </a:ext>
            </a:extLst>
          </p:cNvPr>
          <p:cNvSpPr/>
          <p:nvPr/>
        </p:nvSpPr>
        <p:spPr>
          <a:xfrm>
            <a:off x="3784973" y="4531355"/>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0" name="Rounded Rectangular Callout 9">
            <a:extLst>
              <a:ext uri="{C183D7F6-B498-43B3-948B-1728B52AA6E4}">
                <adec:decorative xmlns:adec="http://schemas.microsoft.com/office/drawing/2017/decorative" val="1"/>
              </a:ext>
            </a:extLst>
          </p:cNvPr>
          <p:cNvSpPr/>
          <p:nvPr/>
        </p:nvSpPr>
        <p:spPr>
          <a:xfrm>
            <a:off x="9906914" y="839940"/>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2" name="Rounded Rectangular Callout 11">
            <a:extLst>
              <a:ext uri="{C183D7F6-B498-43B3-948B-1728B52AA6E4}">
                <adec:decorative xmlns:adec="http://schemas.microsoft.com/office/drawing/2017/decorative" val="1"/>
              </a:ext>
            </a:extLst>
          </p:cNvPr>
          <p:cNvSpPr/>
          <p:nvPr/>
        </p:nvSpPr>
        <p:spPr>
          <a:xfrm>
            <a:off x="9906914" y="4531355"/>
            <a:ext cx="1805650" cy="987841"/>
          </a:xfrm>
          <a:prstGeom prst="wedgeRoundRectCallout">
            <a:avLst/>
          </a:prstGeom>
          <a:solidFill>
            <a:srgbClr val="16AD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3" name="Rounded Rectangular Callout 12">
            <a:extLst>
              <a:ext uri="{C183D7F6-B498-43B3-948B-1728B52AA6E4}">
                <adec:decorative xmlns:adec="http://schemas.microsoft.com/office/drawing/2017/decorative" val="1"/>
              </a:ext>
            </a:extLst>
          </p:cNvPr>
          <p:cNvSpPr/>
          <p:nvPr/>
        </p:nvSpPr>
        <p:spPr>
          <a:xfrm>
            <a:off x="5846383" y="828673"/>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4" name="Rounded Rectangular Callout 13">
            <a:extLst>
              <a:ext uri="{C183D7F6-B498-43B3-948B-1728B52AA6E4}">
                <adec:decorative xmlns:adec="http://schemas.microsoft.com/office/drawing/2017/decorative" val="1"/>
              </a:ext>
            </a:extLst>
          </p:cNvPr>
          <p:cNvSpPr/>
          <p:nvPr/>
        </p:nvSpPr>
        <p:spPr>
          <a:xfrm>
            <a:off x="3779541" y="2060402"/>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5" name="Rounded Rectangular Callout 14">
            <a:extLst>
              <a:ext uri="{C183D7F6-B498-43B3-948B-1728B52AA6E4}">
                <adec:decorative xmlns:adec="http://schemas.microsoft.com/office/drawing/2017/decorative" val="1"/>
              </a:ext>
            </a:extLst>
          </p:cNvPr>
          <p:cNvSpPr/>
          <p:nvPr/>
        </p:nvSpPr>
        <p:spPr>
          <a:xfrm>
            <a:off x="9954988" y="2022661"/>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6" name="Rounded Rectangular Callout 15">
            <a:extLst>
              <a:ext uri="{C183D7F6-B498-43B3-948B-1728B52AA6E4}">
                <adec:decorative xmlns:adec="http://schemas.microsoft.com/office/drawing/2017/decorative" val="1"/>
              </a:ext>
            </a:extLst>
          </p:cNvPr>
          <p:cNvSpPr/>
          <p:nvPr/>
        </p:nvSpPr>
        <p:spPr>
          <a:xfrm>
            <a:off x="7913225" y="3337364"/>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7" name="Rounded Rectangular Callout 16">
            <a:extLst>
              <a:ext uri="{C183D7F6-B498-43B3-948B-1728B52AA6E4}">
                <adec:decorative xmlns:adec="http://schemas.microsoft.com/office/drawing/2017/decorative" val="1"/>
              </a:ext>
            </a:extLst>
          </p:cNvPr>
          <p:cNvSpPr/>
          <p:nvPr/>
        </p:nvSpPr>
        <p:spPr>
          <a:xfrm>
            <a:off x="5862681" y="4514240"/>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8" name="Rounded Rectangular Callout 17">
            <a:extLst>
              <a:ext uri="{C183D7F6-B498-43B3-948B-1728B52AA6E4}">
                <adec:decorative xmlns:adec="http://schemas.microsoft.com/office/drawing/2017/decorative" val="1"/>
              </a:ext>
            </a:extLst>
          </p:cNvPr>
          <p:cNvSpPr/>
          <p:nvPr/>
        </p:nvSpPr>
        <p:spPr>
          <a:xfrm>
            <a:off x="7913225" y="828672"/>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9" name="Rounded Rectangular Callout 18">
            <a:extLst>
              <a:ext uri="{C183D7F6-B498-43B3-948B-1728B52AA6E4}">
                <adec:decorative xmlns:adec="http://schemas.microsoft.com/office/drawing/2017/decorative" val="1"/>
              </a:ext>
            </a:extLst>
          </p:cNvPr>
          <p:cNvSpPr/>
          <p:nvPr/>
        </p:nvSpPr>
        <p:spPr>
          <a:xfrm>
            <a:off x="5841357" y="2005757"/>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0" name="Rounded Rectangular Callout 19">
            <a:extLst>
              <a:ext uri="{C183D7F6-B498-43B3-948B-1728B52AA6E4}">
                <adec:decorative xmlns:adec="http://schemas.microsoft.com/office/drawing/2017/decorative" val="1"/>
              </a:ext>
            </a:extLst>
          </p:cNvPr>
          <p:cNvSpPr/>
          <p:nvPr/>
        </p:nvSpPr>
        <p:spPr>
          <a:xfrm>
            <a:off x="3779541" y="3299629"/>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1" name="Rounded Rectangular Callout 20">
            <a:extLst>
              <a:ext uri="{C183D7F6-B498-43B3-948B-1728B52AA6E4}">
                <adec:decorative xmlns:adec="http://schemas.microsoft.com/office/drawing/2017/decorative" val="1"/>
              </a:ext>
            </a:extLst>
          </p:cNvPr>
          <p:cNvSpPr/>
          <p:nvPr/>
        </p:nvSpPr>
        <p:spPr>
          <a:xfrm>
            <a:off x="9906914" y="3355084"/>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2" name="Rounded Rectangular Callout 21">
            <a:extLst>
              <a:ext uri="{C183D7F6-B498-43B3-948B-1728B52AA6E4}">
                <adec:decorative xmlns:adec="http://schemas.microsoft.com/office/drawing/2017/decorative" val="1"/>
              </a:ext>
            </a:extLst>
          </p:cNvPr>
          <p:cNvSpPr/>
          <p:nvPr/>
        </p:nvSpPr>
        <p:spPr>
          <a:xfrm>
            <a:off x="7913225" y="4548582"/>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3" name="TextBox 22"/>
          <p:cNvSpPr txBox="1"/>
          <p:nvPr/>
        </p:nvSpPr>
        <p:spPr>
          <a:xfrm>
            <a:off x="4101525" y="1103403"/>
            <a:ext cx="1273215" cy="430887"/>
          </a:xfrm>
          <a:prstGeom prst="rect">
            <a:avLst/>
          </a:prstGeom>
          <a:noFill/>
        </p:spPr>
        <p:txBody>
          <a:bodyPr wrap="square" rtlCol="0">
            <a:spAutoFit/>
          </a:bodyPr>
          <a:lstStyle/>
          <a:p>
            <a:r>
              <a:rPr lang="en-GB" sz="2200" dirty="0">
                <a:latin typeface="Gibson" panose="02000000000000000000" pitchFamily="2" charset="77"/>
              </a:rPr>
              <a:t>Dewis</a:t>
            </a:r>
          </a:p>
        </p:txBody>
      </p:sp>
      <p:sp>
        <p:nvSpPr>
          <p:cNvPr id="24" name="TextBox 23"/>
          <p:cNvSpPr txBox="1"/>
          <p:nvPr/>
        </p:nvSpPr>
        <p:spPr>
          <a:xfrm>
            <a:off x="6153568" y="1103403"/>
            <a:ext cx="1273215" cy="430887"/>
          </a:xfrm>
          <a:prstGeom prst="rect">
            <a:avLst/>
          </a:prstGeom>
          <a:noFill/>
        </p:spPr>
        <p:txBody>
          <a:bodyPr wrap="square" rtlCol="0">
            <a:spAutoFit/>
          </a:bodyPr>
          <a:lstStyle/>
          <a:p>
            <a:r>
              <a:rPr lang="en-GB" sz="2200" dirty="0">
                <a:solidFill>
                  <a:schemeClr val="bg1"/>
                </a:solidFill>
                <a:latin typeface="Gibson" panose="02000000000000000000" pitchFamily="2" charset="77"/>
              </a:rPr>
              <a:t>Parch</a:t>
            </a:r>
          </a:p>
        </p:txBody>
      </p:sp>
      <p:sp>
        <p:nvSpPr>
          <p:cNvPr id="25" name="TextBox 24"/>
          <p:cNvSpPr txBox="1"/>
          <p:nvPr/>
        </p:nvSpPr>
        <p:spPr>
          <a:xfrm>
            <a:off x="7913225" y="1103400"/>
            <a:ext cx="1709042"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Gonestrwydd</a:t>
            </a:r>
          </a:p>
        </p:txBody>
      </p:sp>
      <p:sp>
        <p:nvSpPr>
          <p:cNvPr id="26" name="TextBox 25"/>
          <p:cNvSpPr txBox="1"/>
          <p:nvPr/>
        </p:nvSpPr>
        <p:spPr>
          <a:xfrm>
            <a:off x="10173131" y="1103401"/>
            <a:ext cx="1273215" cy="430887"/>
          </a:xfrm>
          <a:prstGeom prst="rect">
            <a:avLst/>
          </a:prstGeom>
          <a:noFill/>
        </p:spPr>
        <p:txBody>
          <a:bodyPr wrap="square" rtlCol="0">
            <a:spAutoFit/>
          </a:bodyPr>
          <a:lstStyle/>
          <a:p>
            <a:r>
              <a:rPr lang="en-GB" sz="2200" dirty="0">
                <a:latin typeface="Gibson" panose="02000000000000000000" pitchFamily="2" charset="77"/>
              </a:rPr>
              <a:t>Cymorth</a:t>
            </a:r>
          </a:p>
        </p:txBody>
      </p:sp>
      <p:sp>
        <p:nvSpPr>
          <p:cNvPr id="27" name="TextBox 26"/>
          <p:cNvSpPr txBox="1"/>
          <p:nvPr/>
        </p:nvSpPr>
        <p:spPr>
          <a:xfrm>
            <a:off x="3973085" y="2272540"/>
            <a:ext cx="1428563" cy="430887"/>
          </a:xfrm>
          <a:prstGeom prst="rect">
            <a:avLst/>
          </a:prstGeom>
          <a:noFill/>
        </p:spPr>
        <p:txBody>
          <a:bodyPr wrap="square" rtlCol="0">
            <a:spAutoFit/>
          </a:bodyPr>
          <a:lstStyle/>
          <a:p>
            <a:r>
              <a:rPr lang="en-GB" sz="2200" dirty="0">
                <a:solidFill>
                  <a:schemeClr val="bg1"/>
                </a:solidFill>
                <a:latin typeface="Gibson" panose="02000000000000000000" pitchFamily="2" charset="77"/>
              </a:rPr>
              <a:t>Cyfranogi</a:t>
            </a:r>
          </a:p>
        </p:txBody>
      </p:sp>
      <p:sp>
        <p:nvSpPr>
          <p:cNvPr id="28" name="TextBox 27"/>
          <p:cNvSpPr txBox="1"/>
          <p:nvPr/>
        </p:nvSpPr>
        <p:spPr>
          <a:xfrm>
            <a:off x="5798562" y="2149995"/>
            <a:ext cx="1878550" cy="769441"/>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Canolbwyntio ar yr </a:t>
            </a:r>
            <a:r>
              <a:rPr lang="cy-GB" sz="2200" dirty="0">
                <a:solidFill>
                  <a:sysClr val="windowText" lastClr="000000"/>
                </a:solidFill>
                <a:latin typeface="Gibson" panose="02000000000000000000" pitchFamily="2" charset="77"/>
              </a:rPr>
              <a:t>unigolyn </a:t>
            </a:r>
            <a:endParaRPr lang="en-GB" sz="2200" dirty="0">
              <a:solidFill>
                <a:sysClr val="windowText" lastClr="000000"/>
              </a:solidFill>
              <a:latin typeface="Gibson" panose="02000000000000000000" pitchFamily="2" charset="77"/>
            </a:endParaRPr>
          </a:p>
        </p:txBody>
      </p:sp>
      <p:sp>
        <p:nvSpPr>
          <p:cNvPr id="29" name="TextBox 28"/>
          <p:cNvSpPr txBox="1"/>
          <p:nvPr/>
        </p:nvSpPr>
        <p:spPr>
          <a:xfrm>
            <a:off x="8227670" y="2301136"/>
            <a:ext cx="1273215" cy="430887"/>
          </a:xfrm>
          <a:prstGeom prst="rect">
            <a:avLst/>
          </a:prstGeom>
          <a:noFill/>
        </p:spPr>
        <p:txBody>
          <a:bodyPr wrap="square" rtlCol="0">
            <a:spAutoFit/>
          </a:bodyPr>
          <a:lstStyle/>
          <a:p>
            <a:pPr algn="ctr"/>
            <a:r>
              <a:rPr lang="en-GB" sz="2200" dirty="0">
                <a:latin typeface="Gibson" panose="02000000000000000000" pitchFamily="2" charset="77"/>
              </a:rPr>
              <a:t>Hawliau</a:t>
            </a:r>
          </a:p>
        </p:txBody>
      </p:sp>
      <p:sp>
        <p:nvSpPr>
          <p:cNvPr id="30" name="TextBox 29"/>
          <p:cNvSpPr txBox="1"/>
          <p:nvPr/>
        </p:nvSpPr>
        <p:spPr>
          <a:xfrm>
            <a:off x="9996924" y="2286982"/>
            <a:ext cx="1679090"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Preifatrwydd</a:t>
            </a:r>
          </a:p>
        </p:txBody>
      </p:sp>
      <p:sp>
        <p:nvSpPr>
          <p:cNvPr id="31" name="TextBox 30"/>
          <p:cNvSpPr txBox="1"/>
          <p:nvPr/>
        </p:nvSpPr>
        <p:spPr>
          <a:xfrm>
            <a:off x="3761570" y="3551616"/>
            <a:ext cx="1841592"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Partneriaeth</a:t>
            </a:r>
          </a:p>
        </p:txBody>
      </p:sp>
      <p:sp>
        <p:nvSpPr>
          <p:cNvPr id="32" name="TextBox 31"/>
          <p:cNvSpPr txBox="1"/>
          <p:nvPr/>
        </p:nvSpPr>
        <p:spPr>
          <a:xfrm>
            <a:off x="5711395" y="3597811"/>
            <a:ext cx="2075625" cy="430887"/>
          </a:xfrm>
          <a:prstGeom prst="rect">
            <a:avLst/>
          </a:prstGeom>
          <a:noFill/>
        </p:spPr>
        <p:txBody>
          <a:bodyPr wrap="square" rtlCol="0">
            <a:spAutoFit/>
          </a:bodyPr>
          <a:lstStyle/>
          <a:p>
            <a:pPr algn="ctr"/>
            <a:r>
              <a:rPr lang="en-GB" sz="2200" dirty="0">
                <a:latin typeface="Gibson" panose="02000000000000000000" pitchFamily="2" charset="77"/>
              </a:rPr>
              <a:t>Llesiant</a:t>
            </a:r>
          </a:p>
        </p:txBody>
      </p:sp>
      <p:sp>
        <p:nvSpPr>
          <p:cNvPr id="33" name="TextBox 32"/>
          <p:cNvSpPr txBox="1"/>
          <p:nvPr/>
        </p:nvSpPr>
        <p:spPr>
          <a:xfrm>
            <a:off x="8128270" y="3578105"/>
            <a:ext cx="1372615"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Cydsyniad</a:t>
            </a:r>
          </a:p>
        </p:txBody>
      </p:sp>
      <p:sp>
        <p:nvSpPr>
          <p:cNvPr id="34" name="TextBox 33"/>
          <p:cNvSpPr txBox="1"/>
          <p:nvPr/>
        </p:nvSpPr>
        <p:spPr>
          <a:xfrm>
            <a:off x="9906913" y="3551616"/>
            <a:ext cx="1853725"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Gwarchodaeth</a:t>
            </a:r>
          </a:p>
        </p:txBody>
      </p:sp>
      <p:sp>
        <p:nvSpPr>
          <p:cNvPr id="35" name="TextBox 34"/>
          <p:cNvSpPr txBox="1"/>
          <p:nvPr/>
        </p:nvSpPr>
        <p:spPr>
          <a:xfrm>
            <a:off x="3870258" y="4783346"/>
            <a:ext cx="1711584" cy="430887"/>
          </a:xfrm>
          <a:prstGeom prst="rect">
            <a:avLst/>
          </a:prstGeom>
          <a:noFill/>
        </p:spPr>
        <p:txBody>
          <a:bodyPr wrap="square" rtlCol="0">
            <a:spAutoFit/>
          </a:bodyPr>
          <a:lstStyle/>
          <a:p>
            <a:pPr algn="ctr"/>
            <a:r>
              <a:rPr lang="en-GB" sz="2200" dirty="0">
                <a:latin typeface="Gibson" panose="02000000000000000000" pitchFamily="2" charset="77"/>
              </a:rPr>
              <a:t>Amrywiaeth</a:t>
            </a:r>
          </a:p>
        </p:txBody>
      </p:sp>
      <p:sp>
        <p:nvSpPr>
          <p:cNvPr id="36" name="TextBox 35"/>
          <p:cNvSpPr txBox="1"/>
          <p:nvPr/>
        </p:nvSpPr>
        <p:spPr>
          <a:xfrm>
            <a:off x="5966120" y="4743135"/>
            <a:ext cx="1500677"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Atal</a:t>
            </a:r>
          </a:p>
        </p:txBody>
      </p:sp>
      <p:sp>
        <p:nvSpPr>
          <p:cNvPr id="37" name="TextBox 36"/>
          <p:cNvSpPr txBox="1"/>
          <p:nvPr/>
        </p:nvSpPr>
        <p:spPr>
          <a:xfrm>
            <a:off x="7677112" y="4791800"/>
            <a:ext cx="2319812" cy="400110"/>
          </a:xfrm>
          <a:prstGeom prst="rect">
            <a:avLst/>
          </a:prstGeom>
          <a:noFill/>
        </p:spPr>
        <p:txBody>
          <a:bodyPr wrap="square" rtlCol="0">
            <a:spAutoFit/>
          </a:bodyPr>
          <a:lstStyle/>
          <a:p>
            <a:pPr algn="ctr"/>
            <a:r>
              <a:rPr lang="en-GB" sz="2000" dirty="0">
                <a:solidFill>
                  <a:sysClr val="windowText" lastClr="000000"/>
                </a:solidFill>
                <a:latin typeface="Gibson" panose="02000000000000000000" pitchFamily="2" charset="77"/>
              </a:rPr>
              <a:t>Grymuso</a:t>
            </a:r>
          </a:p>
        </p:txBody>
      </p:sp>
      <p:sp>
        <p:nvSpPr>
          <p:cNvPr id="38" name="TextBox 37"/>
          <p:cNvSpPr txBox="1"/>
          <p:nvPr/>
        </p:nvSpPr>
        <p:spPr>
          <a:xfrm>
            <a:off x="9906913" y="4757684"/>
            <a:ext cx="1805649" cy="430887"/>
          </a:xfrm>
          <a:prstGeom prst="rect">
            <a:avLst/>
          </a:prstGeom>
          <a:noFill/>
        </p:spPr>
        <p:txBody>
          <a:bodyPr wrap="square" rtlCol="0">
            <a:spAutoFit/>
          </a:bodyPr>
          <a:lstStyle/>
          <a:p>
            <a:pPr algn="ctr"/>
            <a:r>
              <a:rPr lang="en-GB" sz="2200" dirty="0">
                <a:latin typeface="Gibson" panose="02000000000000000000" pitchFamily="2" charset="77"/>
              </a:rPr>
              <a:t>Cydraddoldeb</a:t>
            </a:r>
          </a:p>
        </p:txBody>
      </p:sp>
    </p:spTree>
    <p:custDataLst>
      <p:tags r:id="rId1"/>
    </p:custDataLst>
    <p:extLst>
      <p:ext uri="{BB962C8B-B14F-4D97-AF65-F5344CB8AC3E}">
        <p14:creationId xmlns:p14="http://schemas.microsoft.com/office/powerpoint/2010/main" val="35276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3C917B-B6CB-245C-D6E2-68B63B90EB69}"/>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llective responsibility for safeguarding">
            <a:extLst>
              <a:ext uri="{FF2B5EF4-FFF2-40B4-BE49-F238E27FC236}">
                <a16:creationId xmlns:a16="http://schemas.microsoft.com/office/drawing/2014/main" id="{59D91436-B8AC-C65C-5F57-29303E8F6A6A}"/>
              </a:ext>
            </a:extLst>
          </p:cNvPr>
          <p:cNvSpPr>
            <a:spLocks noGrp="1"/>
          </p:cNvSpPr>
          <p:nvPr>
            <p:ph type="title"/>
          </p:nvPr>
        </p:nvSpPr>
        <p:spPr>
          <a:xfrm>
            <a:off x="216036" y="1382984"/>
            <a:ext cx="3102794" cy="2450386"/>
          </a:xfrm>
        </p:spPr>
        <p:txBody>
          <a:bodyPr anchor="b">
            <a:noAutofit/>
          </a:bodyPr>
          <a:lstStyle/>
          <a:p>
            <a:pPr algn="ctr"/>
            <a:r>
              <a:rPr lang="cy-GB" sz="3200" dirty="0">
                <a:solidFill>
                  <a:schemeClr val="tx1"/>
                </a:solidFill>
                <a:cs typeface="Arial" panose="020B0604020202020204" pitchFamily="34" charset="0"/>
              </a:rPr>
              <a:t>Cydgyfrifoldeb am ddiogelu</a:t>
            </a:r>
          </a:p>
        </p:txBody>
      </p:sp>
      <p:sp>
        <p:nvSpPr>
          <p:cNvPr id="3" name="Content Placeholder 2">
            <a:extLst>
              <a:ext uri="{FF2B5EF4-FFF2-40B4-BE49-F238E27FC236}">
                <a16:creationId xmlns:a16="http://schemas.microsoft.com/office/drawing/2014/main" id="{FEB27B67-3666-DED8-B32B-A9A88682D106}"/>
              </a:ext>
            </a:extLst>
          </p:cNvPr>
          <p:cNvSpPr>
            <a:spLocks noGrp="1"/>
          </p:cNvSpPr>
          <p:nvPr>
            <p:ph idx="1"/>
          </p:nvPr>
        </p:nvSpPr>
        <p:spPr>
          <a:xfrm>
            <a:off x="3658943" y="596349"/>
            <a:ext cx="8122239" cy="5331840"/>
          </a:xfrm>
        </p:spPr>
        <p:txBody>
          <a:bodyPr>
            <a:normAutofit/>
          </a:bodyPr>
          <a:lstStyle/>
          <a:p>
            <a:pPr marL="342900" lvl="0" indent="-342900">
              <a:lnSpc>
                <a:spcPct val="107000"/>
              </a:lnSpc>
              <a:buFont typeface="Symbol" panose="05050102010706020507" pitchFamily="18" charset="2"/>
              <a:buChar char=""/>
            </a:pPr>
            <a:r>
              <a:rPr lang="cy-GB" sz="2800" dirty="0">
                <a:solidFill>
                  <a:schemeClr val="tx1"/>
                </a:solidFill>
                <a:effectLst/>
                <a:ea typeface="Aptos" panose="020B0004020202020204" pitchFamily="34" charset="0"/>
                <a:cs typeface="Arial" panose="020B0604020202020204" pitchFamily="34" charset="0"/>
              </a:rPr>
              <a:t>Gweithio amlasiantaethol yw un o brif egwyddorion Gweithdrefnau Diogelu Cymru.</a:t>
            </a:r>
          </a:p>
          <a:p>
            <a:pPr marL="342900" lvl="0" indent="-342900">
              <a:lnSpc>
                <a:spcPct val="107000"/>
              </a:lnSpc>
              <a:buFont typeface="Symbol" panose="05050102010706020507" pitchFamily="18" charset="2"/>
              <a:buChar char=""/>
            </a:pPr>
            <a:r>
              <a:rPr lang="cy-GB" sz="2800" dirty="0">
                <a:solidFill>
                  <a:schemeClr val="tx1"/>
                </a:solidFill>
                <a:effectLst/>
                <a:ea typeface="Aptos" panose="020B0004020202020204" pitchFamily="34" charset="0"/>
                <a:cs typeface="Arial" panose="020B0604020202020204" pitchFamily="34" charset="0"/>
              </a:rPr>
              <a:t>Mae diogelu’n gydgyfrifoldeb, lle mae’r cyfanrwydd y fwy na’r elfennau unigol. </a:t>
            </a:r>
          </a:p>
          <a:p>
            <a:pPr marL="342900" lvl="0" indent="-342900">
              <a:lnSpc>
                <a:spcPct val="107000"/>
              </a:lnSpc>
              <a:spcAft>
                <a:spcPts val="800"/>
              </a:spcAft>
              <a:buFont typeface="Symbol" panose="05050102010706020507" pitchFamily="18" charset="2"/>
              <a:buChar char=""/>
            </a:pPr>
            <a:r>
              <a:rPr lang="cy-GB" sz="2800" dirty="0">
                <a:solidFill>
                  <a:schemeClr val="tx1"/>
                </a:solidFill>
                <a:effectLst/>
                <a:ea typeface="Aptos" panose="020B0004020202020204" pitchFamily="34" charset="0"/>
                <a:cs typeface="Arial" panose="020B0604020202020204" pitchFamily="34" charset="0"/>
              </a:rPr>
              <a:t>Mae </a:t>
            </a:r>
            <a:r>
              <a:rPr lang="cy-GB" sz="2800" dirty="0">
                <a:solidFill>
                  <a:schemeClr val="tx1"/>
                </a:solidFill>
                <a:ea typeface="Aptos" panose="020B0004020202020204" pitchFamily="34" charset="0"/>
                <a:cs typeface="Arial" panose="020B0604020202020204" pitchFamily="34" charset="0"/>
              </a:rPr>
              <a:t>hyn yn cynnwys rhannu gwybodaeth yn briodol</a:t>
            </a:r>
            <a:r>
              <a:rPr lang="cy-GB" sz="2800" dirty="0">
                <a:solidFill>
                  <a:schemeClr val="tx1"/>
                </a:solidFill>
                <a:effectLst/>
                <a:ea typeface="Aptos" panose="020B0004020202020204" pitchFamily="34" charset="0"/>
                <a:cs typeface="Arial" panose="020B0604020202020204" pitchFamily="34" charset="0"/>
              </a:rPr>
              <a:t>.</a:t>
            </a:r>
          </a:p>
        </p:txBody>
      </p:sp>
    </p:spTree>
    <p:extLst>
      <p:ext uri="{BB962C8B-B14F-4D97-AF65-F5344CB8AC3E}">
        <p14:creationId xmlns:p14="http://schemas.microsoft.com/office/powerpoint/2010/main" val="3629110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8AC495-A21C-839B-7BB0-B9A3B9DDC8D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Early help and prevention">
            <a:extLst>
              <a:ext uri="{FF2B5EF4-FFF2-40B4-BE49-F238E27FC236}">
                <a16:creationId xmlns:a16="http://schemas.microsoft.com/office/drawing/2014/main" id="{277C4E9C-5600-63A5-18BE-60B798D50D74}"/>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Cymorth cynnar ac atal</a:t>
            </a:r>
          </a:p>
        </p:txBody>
      </p:sp>
      <p:sp>
        <p:nvSpPr>
          <p:cNvPr id="3" name="Content Placeholder 2">
            <a:extLst>
              <a:ext uri="{FF2B5EF4-FFF2-40B4-BE49-F238E27FC236}">
                <a16:creationId xmlns:a16="http://schemas.microsoft.com/office/drawing/2014/main" id="{AA8A9C2F-871D-804A-FFC9-06346E3837E2}"/>
              </a:ext>
            </a:extLst>
          </p:cNvPr>
          <p:cNvSpPr>
            <a:spLocks noGrp="1"/>
          </p:cNvSpPr>
          <p:nvPr>
            <p:ph idx="1"/>
          </p:nvPr>
        </p:nvSpPr>
        <p:spPr>
          <a:xfrm>
            <a:off x="3863082" y="688370"/>
            <a:ext cx="7242239" cy="5716242"/>
          </a:xfrm>
        </p:spPr>
        <p:txBody>
          <a:bodyPr>
            <a:normAutofit lnSpcReduction="10000"/>
          </a:bodyPr>
          <a:lstStyle/>
          <a:p>
            <a:pPr marL="0" indent="0">
              <a:lnSpc>
                <a:spcPct val="107000"/>
              </a:lnSpc>
              <a:spcAft>
                <a:spcPts val="800"/>
              </a:spcAft>
              <a:buNone/>
            </a:pPr>
            <a:r>
              <a:rPr lang="en-GB" sz="2800" dirty="0">
                <a:solidFill>
                  <a:schemeClr val="tx1"/>
                </a:solidFill>
                <a:effectLst/>
                <a:ea typeface="Aptos" panose="020B0004020202020204" pitchFamily="34" charset="0"/>
                <a:cs typeface="Arial" panose="020B0604020202020204" pitchFamily="34" charset="0"/>
              </a:rPr>
              <a:t>Mae Gweithdrefnau Diogelu Cymru yn pwysleisio’r angen am gymorth cynnar ac atal, rhag camdriniaeth, niwed ac esgeulustod. Gall cymorth cynnar:</a:t>
            </a:r>
          </a:p>
          <a:p>
            <a:pPr marL="342900" lvl="0" indent="-342900">
              <a:lnSpc>
                <a:spcPct val="107000"/>
              </a:lnSpc>
              <a:spcAft>
                <a:spcPts val="800"/>
              </a:spcAft>
              <a:buFont typeface="Wingdings 2" panose="05020102010507070707" pitchFamily="18" charset="2"/>
              <a:buChar char=""/>
              <a:tabLst>
                <a:tab pos="457200" algn="l"/>
              </a:tabLst>
            </a:pPr>
            <a:r>
              <a:rPr lang="en-US" sz="2800" dirty="0">
                <a:solidFill>
                  <a:schemeClr val="tx1"/>
                </a:solidFill>
                <a:effectLst/>
                <a:ea typeface="Aptos" panose="020B0004020202020204" pitchFamily="34" charset="0"/>
                <a:cs typeface="Arial" panose="020B0604020202020204" pitchFamily="34" charset="0"/>
              </a:rPr>
              <a:t>amddiffyn oedolion a phlant rhag bod ‘mewn perygl’ </a:t>
            </a:r>
            <a:r>
              <a:rPr lang="en-US" sz="2800" dirty="0">
                <a:solidFill>
                  <a:schemeClr val="tx1"/>
                </a:solidFill>
                <a:ea typeface="Aptos" panose="020B0004020202020204" pitchFamily="34" charset="0"/>
                <a:cs typeface="Arial" panose="020B0604020202020204" pitchFamily="34" charset="0"/>
              </a:rPr>
              <a:t>drwy </a:t>
            </a:r>
            <a:r>
              <a:rPr lang="en-US" sz="2800" dirty="0" err="1">
                <a:solidFill>
                  <a:schemeClr val="tx1"/>
                </a:solidFill>
                <a:ea typeface="Aptos" panose="020B0004020202020204" pitchFamily="34" charset="0"/>
                <a:cs typeface="Arial" panose="020B0604020202020204" pitchFamily="34" charset="0"/>
              </a:rPr>
              <a:t>roi</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sylw</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i</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bryderon</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yn</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gynnar</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err="1">
                <a:solidFill>
                  <a:schemeClr val="tx1"/>
                </a:solidFill>
                <a:effectLst/>
                <a:ea typeface="Aptos" panose="020B0004020202020204" pitchFamily="34" charset="0"/>
                <a:cs typeface="Arial" panose="020B0604020202020204" pitchFamily="34" charset="0"/>
              </a:rPr>
              <a:t>atal</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problemau</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rhag</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gwaethygu</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err="1">
                <a:solidFill>
                  <a:schemeClr val="tx1"/>
                </a:solidFill>
                <a:effectLst/>
                <a:ea typeface="Aptos" panose="020B0004020202020204" pitchFamily="34" charset="0"/>
                <a:cs typeface="Arial" panose="020B0604020202020204" pitchFamily="34" charset="0"/>
              </a:rPr>
              <a:t>lleihau’r</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angen</a:t>
            </a:r>
            <a:r>
              <a:rPr lang="en-US" sz="2800" dirty="0">
                <a:solidFill>
                  <a:schemeClr val="tx1"/>
                </a:solidFill>
                <a:effectLst/>
                <a:ea typeface="Aptos" panose="020B0004020202020204" pitchFamily="34" charset="0"/>
                <a:cs typeface="Arial" panose="020B0604020202020204" pitchFamily="34" charset="0"/>
              </a:rPr>
              <a:t> am </a:t>
            </a:r>
            <a:r>
              <a:rPr lang="en-US" sz="2800" dirty="0" err="1">
                <a:solidFill>
                  <a:schemeClr val="tx1"/>
                </a:solidFill>
                <a:effectLst/>
                <a:ea typeface="Aptos" panose="020B0004020202020204" pitchFamily="34" charset="0"/>
                <a:cs typeface="Arial" panose="020B0604020202020204" pitchFamily="34" charset="0"/>
              </a:rPr>
              <a:t>ymholiadau</a:t>
            </a:r>
            <a:r>
              <a:rPr lang="en-US" sz="2800" dirty="0">
                <a:solidFill>
                  <a:schemeClr val="tx1"/>
                </a:solidFill>
                <a:effectLst/>
                <a:ea typeface="Aptos" panose="020B0004020202020204" pitchFamily="34" charset="0"/>
                <a:cs typeface="Arial" panose="020B0604020202020204" pitchFamily="34" charset="0"/>
              </a:rPr>
              <a:t> ac </a:t>
            </a:r>
            <a:r>
              <a:rPr lang="en-US" sz="2800" dirty="0" err="1">
                <a:solidFill>
                  <a:schemeClr val="tx1"/>
                </a:solidFill>
                <a:effectLst/>
                <a:ea typeface="Aptos" panose="020B0004020202020204" pitchFamily="34" charset="0"/>
                <a:cs typeface="Arial" panose="020B0604020202020204" pitchFamily="34" charset="0"/>
              </a:rPr>
              <a:t>ymyriadau</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diogelu</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err="1">
                <a:solidFill>
                  <a:schemeClr val="tx1"/>
                </a:solidFill>
                <a:effectLst/>
                <a:ea typeface="Aptos" panose="020B0004020202020204" pitchFamily="34" charset="0"/>
                <a:cs typeface="Arial" panose="020B0604020202020204" pitchFamily="34" charset="0"/>
              </a:rPr>
              <a:t>arwain</a:t>
            </a:r>
            <a:r>
              <a:rPr lang="en-US" sz="2800" dirty="0">
                <a:solidFill>
                  <a:schemeClr val="tx1"/>
                </a:solidFill>
                <a:effectLst/>
                <a:ea typeface="Aptos" panose="020B0004020202020204" pitchFamily="34" charset="0"/>
                <a:cs typeface="Arial" panose="020B0604020202020204" pitchFamily="34" charset="0"/>
              </a:rPr>
              <a:t> at </a:t>
            </a:r>
            <a:r>
              <a:rPr lang="en-US" sz="2800" dirty="0" err="1">
                <a:solidFill>
                  <a:schemeClr val="tx1"/>
                </a:solidFill>
                <a:effectLst/>
                <a:ea typeface="Aptos" panose="020B0004020202020204" pitchFamily="34" charset="0"/>
                <a:cs typeface="Arial" panose="020B0604020202020204" pitchFamily="34" charset="0"/>
              </a:rPr>
              <a:t>fuddiannau</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tymor</a:t>
            </a:r>
            <a:r>
              <a:rPr lang="en-US" sz="2800" dirty="0">
                <a:solidFill>
                  <a:schemeClr val="tx1"/>
                </a:solidFill>
                <a:effectLst/>
                <a:ea typeface="Aptos" panose="020B0004020202020204" pitchFamily="34" charset="0"/>
                <a:cs typeface="Arial" panose="020B0604020202020204" pitchFamily="34" charset="0"/>
              </a:rPr>
              <a:t> hir </a:t>
            </a:r>
            <a:r>
              <a:rPr lang="en-US" sz="2800" dirty="0" err="1">
                <a:solidFill>
                  <a:schemeClr val="tx1"/>
                </a:solidFill>
                <a:effectLst/>
                <a:ea typeface="Aptos" panose="020B0004020202020204" pitchFamily="34" charset="0"/>
                <a:cs typeface="Arial" panose="020B0604020202020204" pitchFamily="34" charset="0"/>
              </a:rPr>
              <a:t>i</a:t>
            </a:r>
            <a:r>
              <a:rPr lang="en-US" sz="2800" dirty="0">
                <a:solidFill>
                  <a:schemeClr val="tx1"/>
                </a:solidFill>
                <a:effectLst/>
                <a:ea typeface="Aptos" panose="020B0004020202020204" pitchFamily="34" charset="0"/>
                <a:cs typeface="Arial" panose="020B0604020202020204" pitchFamily="34" charset="0"/>
              </a:rPr>
              <a:t> iechyd a </a:t>
            </a:r>
            <a:r>
              <a:rPr lang="en-US" sz="2800" dirty="0" err="1">
                <a:solidFill>
                  <a:schemeClr val="tx1"/>
                </a:solidFill>
                <a:effectLst/>
                <a:ea typeface="Aptos" panose="020B0004020202020204" pitchFamily="34" charset="0"/>
                <a:cs typeface="Arial" panose="020B0604020202020204" pitchFamily="34" charset="0"/>
              </a:rPr>
              <a:t>llesiant</a:t>
            </a:r>
            <a:r>
              <a:rPr lang="en-US" sz="2800" dirty="0">
                <a:solidFill>
                  <a:schemeClr val="tx1"/>
                </a:solidFill>
                <a:effectLst/>
                <a:ea typeface="Aptos" panose="020B0004020202020204" pitchFamily="34" charset="0"/>
                <a:cs typeface="Arial" panose="020B0604020202020204" pitchFamily="34" charset="0"/>
              </a:rPr>
              <a:t>. </a:t>
            </a:r>
            <a:endParaRPr lang="en-GB" sz="2800" dirty="0">
              <a:solidFill>
                <a:schemeClr val="tx1"/>
              </a:solidFill>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281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224742" y="2556654"/>
            <a:ext cx="2981446" cy="867774"/>
          </a:xfrm>
        </p:spPr>
        <p:txBody>
          <a:bodyPr>
            <a:noAutofit/>
          </a:bodyPr>
          <a:lstStyle/>
          <a:p>
            <a:pPr algn="ctr"/>
            <a:r>
              <a:rPr lang="cy-GB" sz="3200" dirty="0">
                <a:solidFill>
                  <a:schemeClr val="bg1"/>
                </a:solidFill>
              </a:rPr>
              <a:t>Ymarferiad</a:t>
            </a:r>
            <a:br>
              <a:rPr lang="cy-GB" sz="3200" dirty="0">
                <a:solidFill>
                  <a:schemeClr val="bg1"/>
                </a:solidFill>
              </a:rPr>
            </a:br>
            <a:br>
              <a:rPr lang="cy-GB" sz="3200" dirty="0">
                <a:solidFill>
                  <a:schemeClr val="bg1"/>
                </a:solidFill>
              </a:rPr>
            </a:br>
            <a:br>
              <a:rPr lang="cy-GB" sz="3200" dirty="0">
                <a:solidFill>
                  <a:schemeClr val="bg1"/>
                </a:solidFill>
              </a:rPr>
            </a:br>
            <a:r>
              <a:rPr lang="cy-GB" sz="3200" dirty="0">
                <a:solidFill>
                  <a:schemeClr val="bg1"/>
                </a:solidFill>
              </a:rPr>
              <a:t>Sut mae ymarfer sy’n canolbwyntio ar yr unigolyn yn edrych? </a:t>
            </a:r>
          </a:p>
        </p:txBody>
      </p:sp>
      <p:sp>
        <p:nvSpPr>
          <p:cNvPr id="3" name="Content Placeholder 2"/>
          <p:cNvSpPr>
            <a:spLocks noGrp="1"/>
          </p:cNvSpPr>
          <p:nvPr>
            <p:ph idx="1"/>
          </p:nvPr>
        </p:nvSpPr>
        <p:spPr>
          <a:xfrm>
            <a:off x="3757249" y="748569"/>
            <a:ext cx="7315200" cy="5330956"/>
          </a:xfrm>
        </p:spPr>
        <p:txBody>
          <a:bodyPr>
            <a:normAutofit/>
          </a:bodyPr>
          <a:lstStyle/>
          <a:p>
            <a:pPr lvl="0"/>
            <a:r>
              <a:rPr lang="cy-GB" sz="2800" dirty="0">
                <a:solidFill>
                  <a:schemeClr val="tx1"/>
                </a:solidFill>
              </a:rPr>
              <a:t>Meithrin ymddiriedaeth â’r unigolyn i’w hannog i fod yn agored a gonest</a:t>
            </a:r>
            <a:r>
              <a:rPr lang="en-GB" sz="2800" dirty="0">
                <a:solidFill>
                  <a:schemeClr val="tx1"/>
                </a:solidFill>
              </a:rPr>
              <a:t>.</a:t>
            </a:r>
          </a:p>
          <a:p>
            <a:pPr lvl="0"/>
            <a:r>
              <a:rPr lang="cy-GB" sz="2800" dirty="0">
                <a:solidFill>
                  <a:schemeClr val="tx1"/>
                </a:solidFill>
              </a:rPr>
              <a:t>Deall sut beth yw diwrnod cyffredin iddynt hwy</a:t>
            </a:r>
            <a:r>
              <a:rPr lang="en-GB" sz="2800" dirty="0">
                <a:solidFill>
                  <a:schemeClr val="tx1"/>
                </a:solidFill>
              </a:rPr>
              <a:t>.</a:t>
            </a:r>
          </a:p>
          <a:p>
            <a:pPr lvl="0"/>
            <a:r>
              <a:rPr lang="cy-GB" sz="2800" dirty="0">
                <a:solidFill>
                  <a:schemeClr val="tx1"/>
                </a:solidFill>
              </a:rPr>
              <a:t>Darganfod beth hoffai’r unigolyn ei newid yn eu bywydau dyddiol</a:t>
            </a:r>
            <a:r>
              <a:rPr lang="en-US" sz="2800" dirty="0">
                <a:solidFill>
                  <a:schemeClr val="tx1"/>
                </a:solidFill>
              </a:rPr>
              <a:t>.</a:t>
            </a:r>
            <a:endParaRPr lang="en-GB" sz="2800" dirty="0">
              <a:solidFill>
                <a:schemeClr val="tx1"/>
              </a:solidFill>
            </a:endParaRPr>
          </a:p>
          <a:p>
            <a:pPr lvl="0"/>
            <a:r>
              <a:rPr lang="cy-GB" sz="2800" dirty="0">
                <a:solidFill>
                  <a:schemeClr val="tx1"/>
                </a:solidFill>
              </a:rPr>
              <a:t>Darganfod beth sy’n bwysig i’r unigolyn</a:t>
            </a:r>
            <a:r>
              <a:rPr lang="en-US" sz="2800" dirty="0">
                <a:solidFill>
                  <a:schemeClr val="tx1"/>
                </a:solidFill>
              </a:rPr>
              <a:t>.</a:t>
            </a:r>
            <a:endParaRPr lang="en-GB" sz="2800" dirty="0">
              <a:solidFill>
                <a:schemeClr val="tx1"/>
              </a:solidFill>
            </a:endParaRPr>
          </a:p>
          <a:p>
            <a:pPr lvl="0"/>
            <a:r>
              <a:rPr lang="cy-GB" sz="2800" dirty="0">
                <a:solidFill>
                  <a:schemeClr val="tx1"/>
                </a:solidFill>
              </a:rPr>
              <a:t>Deall sut maent yn rheoli risgiau</a:t>
            </a:r>
            <a:r>
              <a:rPr lang="en-US" sz="2800" dirty="0">
                <a:solidFill>
                  <a:schemeClr val="tx1"/>
                </a:solidFill>
              </a:rPr>
              <a:t>.</a:t>
            </a:r>
            <a:endParaRPr lang="en-GB" sz="2800" dirty="0">
              <a:solidFill>
                <a:schemeClr val="tx1"/>
              </a:solidFill>
            </a:endParaRPr>
          </a:p>
          <a:p>
            <a:pPr lvl="0"/>
            <a:r>
              <a:rPr lang="cy-GB" sz="2800" dirty="0">
                <a:solidFill>
                  <a:schemeClr val="tx1"/>
                </a:solidFill>
              </a:rPr>
              <a:t>Deall pa bryd fydd angen i chi roi buddiannau diogelu’r unigolyn o flaen eu dymuniadau a’u teimladau</a:t>
            </a:r>
            <a:r>
              <a:rPr lang="en-GB" sz="2800" dirty="0">
                <a:solidFill>
                  <a:schemeClr val="tx1"/>
                </a:solidFill>
              </a:rPr>
              <a:t>.</a:t>
            </a:r>
          </a:p>
        </p:txBody>
      </p:sp>
    </p:spTree>
    <p:custDataLst>
      <p:tags r:id="rId1"/>
    </p:custDataLst>
    <p:extLst>
      <p:ext uri="{BB962C8B-B14F-4D97-AF65-F5344CB8AC3E}">
        <p14:creationId xmlns:p14="http://schemas.microsoft.com/office/powerpoint/2010/main" val="2648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4CF666-5E99-4897-A174-05F2D04C0C7E}"/>
              </a:ext>
            </a:extLst>
          </p:cNvPr>
          <p:cNvSpPr txBox="1"/>
          <p:nvPr/>
        </p:nvSpPr>
        <p:spPr>
          <a:xfrm>
            <a:off x="783771" y="604157"/>
            <a:ext cx="4092943" cy="4467464"/>
          </a:xfrm>
          <a:prstGeom prst="roundRect">
            <a:avLst>
              <a:gd name="adj" fmla="val 6397"/>
            </a:avLst>
          </a:prstGeom>
          <a:solidFill>
            <a:schemeClr val="bg1"/>
          </a:solidFill>
          <a:ln>
            <a:solidFill>
              <a:schemeClr val="accent1"/>
            </a:solidFill>
          </a:ln>
        </p:spPr>
        <p:txBody>
          <a:bodyPr/>
          <a:lstStyle/>
          <a:p>
            <a:pPr>
              <a:spcAft>
                <a:spcPts val="450"/>
              </a:spcAft>
              <a:defRPr/>
            </a:pPr>
            <a:r>
              <a:rPr lang="en-US" sz="2800" dirty="0">
                <a:solidFill>
                  <a:srgbClr val="C00000"/>
                </a:solidFill>
                <a:latin typeface="Gibson" panose="02000000000000000000" pitchFamily="2" charset="77"/>
              </a:rPr>
              <a:t>Yr hen ddull</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Yr agwedd: ‘ni sy’n gwybod orau</a:t>
            </a:r>
            <a:r>
              <a:rPr lang="en-GB" sz="2400" dirty="0">
                <a:latin typeface="Gibson" panose="02000000000000000000" pitchFamily="2" charset="77"/>
              </a:rPr>
              <a:t>’</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Wedi’i arwain gan brosesau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Pwyslais ar systemau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Gwneud pethau ar ran, neu i’r plentyn, oedolyn neu deulu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Dim llais clir i’r plentyn neu oedolyn</a:t>
            </a:r>
          </a:p>
        </p:txBody>
      </p:sp>
      <p:sp>
        <p:nvSpPr>
          <p:cNvPr id="9" name="Arrow: Bent 8">
            <a:extLst>
              <a:ext uri="{FF2B5EF4-FFF2-40B4-BE49-F238E27FC236}">
                <a16:creationId xmlns:a16="http://schemas.microsoft.com/office/drawing/2014/main" id="{CF96A06C-3CDD-47F3-B042-D647145069E9}"/>
              </a:ext>
              <a:ext uri="{C183D7F6-B498-43B3-948B-1728B52AA6E4}">
                <adec:decorative xmlns:adec="http://schemas.microsoft.com/office/drawing/2017/decorative" val="1"/>
              </a:ext>
            </a:extLst>
          </p:cNvPr>
          <p:cNvSpPr/>
          <p:nvPr/>
        </p:nvSpPr>
        <p:spPr>
          <a:xfrm rot="16200000" flipH="1" flipV="1">
            <a:off x="5822071" y="480597"/>
            <a:ext cx="749300" cy="2640013"/>
          </a:xfrm>
          <a:prstGeom prst="bentArrow">
            <a:avLst>
              <a:gd name="adj1" fmla="val 33620"/>
              <a:gd name="adj2" fmla="val 42566"/>
              <a:gd name="adj3" fmla="val 50000"/>
              <a:gd name="adj4" fmla="val 7343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latin typeface="Gibson" panose="02000000000000000000" pitchFamily="2" charset="77"/>
            </a:endParaRPr>
          </a:p>
        </p:txBody>
      </p:sp>
      <p:sp>
        <p:nvSpPr>
          <p:cNvPr id="5" name="TextBox 4">
            <a:extLst>
              <a:ext uri="{FF2B5EF4-FFF2-40B4-BE49-F238E27FC236}">
                <a16:creationId xmlns:a16="http://schemas.microsoft.com/office/drawing/2014/main" id="{EF24BB33-F7BB-45B7-B8B4-47200F4CE6B5}"/>
              </a:ext>
            </a:extLst>
          </p:cNvPr>
          <p:cNvSpPr txBox="1"/>
          <p:nvPr/>
        </p:nvSpPr>
        <p:spPr>
          <a:xfrm>
            <a:off x="6632252" y="2047636"/>
            <a:ext cx="4092943" cy="4683102"/>
          </a:xfrm>
          <a:prstGeom prst="roundRect">
            <a:avLst>
              <a:gd name="adj" fmla="val 3336"/>
            </a:avLst>
          </a:prstGeom>
          <a:noFill/>
          <a:ln>
            <a:solidFill>
              <a:schemeClr val="accent1"/>
            </a:solidFill>
          </a:ln>
        </p:spPr>
        <p:txBody>
          <a:bodyPr/>
          <a:lstStyle/>
          <a:p>
            <a:pPr>
              <a:spcAft>
                <a:spcPts val="450"/>
              </a:spcAft>
              <a:defRPr/>
            </a:pPr>
            <a:r>
              <a:rPr lang="cy-GB" sz="2800" dirty="0">
                <a:solidFill>
                  <a:srgbClr val="11846A"/>
                </a:solidFill>
                <a:latin typeface="Gibson" panose="02000000000000000000" pitchFamily="2" charset="77"/>
              </a:rPr>
              <a:t>Dull sy’n canolbwyntio ar y plentyn neu oedolyn </a:t>
            </a:r>
          </a:p>
          <a:p>
            <a:pPr marL="179388" indent="-179388">
              <a:spcAft>
                <a:spcPts val="450"/>
              </a:spcAft>
              <a:buFont typeface="Arial" panose="020B0604020202020204" pitchFamily="34" charset="0"/>
              <a:buChar char="•"/>
              <a:defRPr/>
            </a:pPr>
            <a:r>
              <a:rPr lang="cy-GB" sz="2400" dirty="0">
                <a:latin typeface="Gibson" panose="02000000000000000000" pitchFamily="2" charset="77"/>
              </a:rPr>
              <a:t>Yr agwedd: ‘nhw sy’n gwybod orau’</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Wedi’i arwain gan y </a:t>
            </a:r>
            <a:r>
              <a:rPr lang="cy-GB" sz="2400" dirty="0">
                <a:latin typeface="Gibson" panose="02000000000000000000" pitchFamily="2" charset="77"/>
              </a:rPr>
              <a:t>plentyn, oedolyn neu deulu </a:t>
            </a:r>
            <a:endParaRPr lang="en-US" sz="2400" dirty="0">
              <a:latin typeface="Gibson" panose="02000000000000000000" pitchFamily="2" charset="77"/>
            </a:endParaRPr>
          </a:p>
          <a:p>
            <a:pPr marL="133350" indent="-133350">
              <a:spcAft>
                <a:spcPts val="450"/>
              </a:spcAft>
              <a:buClr>
                <a:srgbClr val="11846A"/>
              </a:buClr>
              <a:buFont typeface="Arial" panose="020B0604020202020204" pitchFamily="34" charset="0"/>
              <a:buChar char="•"/>
              <a:defRPr/>
            </a:pPr>
            <a:r>
              <a:rPr lang="en-GB" sz="2400" dirty="0">
                <a:latin typeface="Gibson" panose="02000000000000000000" pitchFamily="2" charset="77"/>
              </a:rPr>
              <a:t>Gweld y plentyn neu oedolyn fel unigolyn</a:t>
            </a:r>
            <a:endParaRPr lang="en-US" sz="2400" dirty="0">
              <a:latin typeface="Gibson" panose="02000000000000000000" pitchFamily="2" charset="77"/>
            </a:endParaRP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Pwyslais ar ganlyniadau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Llais a rheolaeth amlwg i’r plentyn neu oedolyn</a:t>
            </a:r>
          </a:p>
        </p:txBody>
      </p:sp>
      <p:sp>
        <p:nvSpPr>
          <p:cNvPr id="2" name="Title 1">
            <a:extLst>
              <a:ext uri="{FF2B5EF4-FFF2-40B4-BE49-F238E27FC236}">
                <a16:creationId xmlns:a16="http://schemas.microsoft.com/office/drawing/2014/main" id="{6FE1F56B-5B2D-D786-BD89-51F52D1C62BF}"/>
              </a:ext>
            </a:extLst>
          </p:cNvPr>
          <p:cNvSpPr>
            <a:spLocks noGrp="1"/>
          </p:cNvSpPr>
          <p:nvPr>
            <p:ph type="title"/>
          </p:nvPr>
        </p:nvSpPr>
        <p:spPr>
          <a:xfrm>
            <a:off x="1680666" y="-5244879"/>
            <a:ext cx="2947482" cy="4601183"/>
          </a:xfrm>
        </p:spPr>
        <p:txBody>
          <a:bodyPr/>
          <a:lstStyle/>
          <a:p>
            <a:r>
              <a:rPr lang="en-GB" dirty="0"/>
              <a:t>Approach</a:t>
            </a:r>
          </a:p>
        </p:txBody>
      </p:sp>
    </p:spTree>
    <p:custDataLst>
      <p:tags r:id="rId1"/>
    </p:custDataLst>
    <p:extLst>
      <p:ext uri="{BB962C8B-B14F-4D97-AF65-F5344CB8AC3E}">
        <p14:creationId xmlns:p14="http://schemas.microsoft.com/office/powerpoint/2010/main" val="66309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alues and codes of practice"/>
          <p:cNvSpPr>
            <a:spLocks noGrp="1"/>
          </p:cNvSpPr>
          <p:nvPr>
            <p:ph type="title"/>
          </p:nvPr>
        </p:nvSpPr>
        <p:spPr>
          <a:xfrm>
            <a:off x="468979" y="1167063"/>
            <a:ext cx="2370474" cy="4164418"/>
          </a:xfrm>
        </p:spPr>
        <p:txBody>
          <a:bodyPr>
            <a:normAutofit/>
          </a:bodyPr>
          <a:lstStyle/>
          <a:p>
            <a:pPr algn="ctr"/>
            <a:r>
              <a:rPr lang="cy-GB" sz="3200" dirty="0">
                <a:solidFill>
                  <a:schemeClr val="bg1"/>
                </a:solidFill>
              </a:rPr>
              <a:t>Gwerthoedd a chodau ymarfer</a:t>
            </a:r>
          </a:p>
        </p:txBody>
      </p:sp>
      <p:sp>
        <p:nvSpPr>
          <p:cNvPr id="3" name="Content Placeholder 2"/>
          <p:cNvSpPr>
            <a:spLocks noGrp="1"/>
          </p:cNvSpPr>
          <p:nvPr>
            <p:ph idx="1"/>
          </p:nvPr>
        </p:nvSpPr>
        <p:spPr>
          <a:xfrm>
            <a:off x="3416461" y="1951446"/>
            <a:ext cx="8229600" cy="3528392"/>
          </a:xfrm>
        </p:spPr>
        <p:txBody>
          <a:bodyPr>
            <a:normAutofit lnSpcReduction="10000"/>
          </a:bodyPr>
          <a:lstStyle/>
          <a:p>
            <a:pPr marL="0" indent="0" algn="ctr">
              <a:buNone/>
            </a:pPr>
            <a:r>
              <a:rPr lang="cy-GB" sz="4000" dirty="0">
                <a:solidFill>
                  <a:schemeClr val="tx1"/>
                </a:solidFill>
              </a:rPr>
              <a:t>‘Os cawn ein gwerthoedd yn gywir, mi allwn ddiogelu’n gywir’ </a:t>
            </a:r>
          </a:p>
          <a:p>
            <a:pPr marL="0" indent="0" algn="ctr">
              <a:buNone/>
            </a:pPr>
            <a:endParaRPr lang="cy-GB" sz="4400" dirty="0"/>
          </a:p>
          <a:p>
            <a:pPr marL="0" indent="0" algn="ctr">
              <a:buNone/>
            </a:pPr>
            <a:endParaRPr lang="cy-GB" sz="4400" dirty="0"/>
          </a:p>
          <a:p>
            <a:pPr marL="0" indent="0" algn="ctr">
              <a:buNone/>
            </a:pPr>
            <a:r>
              <a:rPr lang="cy-GB" sz="2800" dirty="0">
                <a:hlinkClick r:id="rId4"/>
              </a:rPr>
              <a:t>Codau Ymarfer a chanllawiau | Gofal Cymdeithasol Cymru</a:t>
            </a:r>
            <a:endParaRPr lang="cy-GB" sz="2800" dirty="0"/>
          </a:p>
        </p:txBody>
      </p:sp>
    </p:spTree>
    <p:custDataLst>
      <p:tags r:id="rId1"/>
    </p:custDataLst>
    <p:extLst>
      <p:ext uri="{BB962C8B-B14F-4D97-AF65-F5344CB8AC3E}">
        <p14:creationId xmlns:p14="http://schemas.microsoft.com/office/powerpoint/2010/main" val="306321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de of Professional Practice">
            <a:extLst>
              <a:ext uri="{FF2B5EF4-FFF2-40B4-BE49-F238E27FC236}">
                <a16:creationId xmlns:a16="http://schemas.microsoft.com/office/drawing/2014/main" id="{2C94C738-B732-4738-BAB1-6680FC81E65C}"/>
              </a:ext>
            </a:extLst>
          </p:cNvPr>
          <p:cNvSpPr>
            <a:spLocks noGrp="1"/>
          </p:cNvSpPr>
          <p:nvPr>
            <p:ph type="title"/>
          </p:nvPr>
        </p:nvSpPr>
        <p:spPr/>
        <p:txBody>
          <a:bodyPr>
            <a:normAutofit/>
          </a:bodyPr>
          <a:lstStyle/>
          <a:p>
            <a:pPr algn="ctr"/>
            <a:r>
              <a:rPr lang="cy-GB" sz="3200" dirty="0">
                <a:solidFill>
                  <a:schemeClr val="bg1"/>
                </a:solidFill>
              </a:rPr>
              <a:t>Cod Ymarfer Proffesiynol</a:t>
            </a:r>
          </a:p>
        </p:txBody>
      </p:sp>
      <p:sp>
        <p:nvSpPr>
          <p:cNvPr id="3" name="Content Placeholder 2">
            <a:extLst>
              <a:ext uri="{FF2B5EF4-FFF2-40B4-BE49-F238E27FC236}">
                <a16:creationId xmlns:a16="http://schemas.microsoft.com/office/drawing/2014/main" id="{6BC0A48A-EED6-4371-BAAC-90E5A27CFE0E}"/>
              </a:ext>
            </a:extLst>
          </p:cNvPr>
          <p:cNvSpPr>
            <a:spLocks noGrp="1"/>
          </p:cNvSpPr>
          <p:nvPr>
            <p:ph idx="1"/>
          </p:nvPr>
        </p:nvSpPr>
        <p:spPr/>
        <p:txBody>
          <a:bodyPr>
            <a:normAutofit/>
          </a:bodyPr>
          <a:lstStyle/>
          <a:p>
            <a:r>
              <a:rPr lang="en-GB" sz="3200" dirty="0">
                <a:solidFill>
                  <a:srgbClr val="C00000"/>
                </a:solidFill>
                <a:effectLst/>
                <a:ea typeface="Calibri" panose="020F0502020204030204" pitchFamily="34" charset="0"/>
              </a:rPr>
              <a:t>HYFFORDDWR I YCHWANEGU</a:t>
            </a:r>
          </a:p>
          <a:p>
            <a:r>
              <a:rPr lang="en-GB" sz="2400" dirty="0" err="1">
                <a:solidFill>
                  <a:srgbClr val="C00000"/>
                </a:solidFill>
                <a:effectLst/>
                <a:ea typeface="Calibri" panose="020F0502020204030204" pitchFamily="34" charset="0"/>
              </a:rPr>
              <a:t>Ychwanegwch</a:t>
            </a:r>
            <a:r>
              <a:rPr lang="en-GB" sz="2400" dirty="0">
                <a:solidFill>
                  <a:srgbClr val="C00000"/>
                </a:solidFill>
                <a:effectLst/>
                <a:ea typeface="Calibri" panose="020F0502020204030204" pitchFamily="34" charset="0"/>
              </a:rPr>
              <a:t> y cod ymarfer proffesiynol perthnasol ar gyfer eich sector neu'r sector rydych chi'n ei hyfforddi</a:t>
            </a:r>
          </a:p>
          <a:p>
            <a:r>
              <a:rPr lang="en-GB" sz="2400" dirty="0">
                <a:solidFill>
                  <a:srgbClr val="C00000"/>
                </a:solidFill>
                <a:effectLst/>
                <a:ea typeface="Calibri" panose="020F0502020204030204" pitchFamily="34" charset="0"/>
              </a:rPr>
              <a:t>Mae'r sleid nesaf yn cynnig y cod ar gyfer gofal cymdeithasol</a:t>
            </a:r>
          </a:p>
        </p:txBody>
      </p:sp>
    </p:spTree>
    <p:extLst>
      <p:ext uri="{BB962C8B-B14F-4D97-AF65-F5344CB8AC3E}">
        <p14:creationId xmlns:p14="http://schemas.microsoft.com/office/powerpoint/2010/main" val="116825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de of Professional Practice"/>
          <p:cNvSpPr>
            <a:spLocks noGrp="1"/>
          </p:cNvSpPr>
          <p:nvPr>
            <p:ph type="title"/>
          </p:nvPr>
        </p:nvSpPr>
        <p:spPr>
          <a:xfrm>
            <a:off x="282615" y="2656600"/>
            <a:ext cx="2911997" cy="1244907"/>
          </a:xfrm>
        </p:spPr>
        <p:txBody>
          <a:bodyPr>
            <a:noAutofit/>
          </a:bodyPr>
          <a:lstStyle/>
          <a:p>
            <a:pPr algn="ctr"/>
            <a:r>
              <a:rPr lang="cy-GB" sz="3200" dirty="0">
                <a:solidFill>
                  <a:schemeClr val="bg1"/>
                </a:solidFill>
              </a:rPr>
              <a:t>Cod Ymarfer Proffesiynol</a:t>
            </a:r>
            <a:br>
              <a:rPr lang="cy-GB" sz="3200" dirty="0">
                <a:solidFill>
                  <a:schemeClr val="bg1"/>
                </a:solidFill>
              </a:rPr>
            </a:br>
            <a:r>
              <a:rPr lang="cy-GB" sz="3200" dirty="0">
                <a:solidFill>
                  <a:schemeClr val="bg1"/>
                </a:solidFill>
              </a:rPr>
              <a:t>Gofal Cymdeithasol Cymru: </a:t>
            </a:r>
            <a:r>
              <a:rPr lang="cy-GB" sz="3200" b="1" dirty="0">
                <a:solidFill>
                  <a:schemeClr val="bg1"/>
                </a:solidFill>
                <a:latin typeface="Gibson Light" pitchFamily="2" charset="77"/>
              </a:rPr>
              <a:t>gwerthoedd allweddol</a:t>
            </a:r>
          </a:p>
        </p:txBody>
      </p:sp>
      <p:sp>
        <p:nvSpPr>
          <p:cNvPr id="3" name="Content Placeholder 2"/>
          <p:cNvSpPr>
            <a:spLocks noGrp="1"/>
          </p:cNvSpPr>
          <p:nvPr>
            <p:ph idx="1"/>
          </p:nvPr>
        </p:nvSpPr>
        <p:spPr>
          <a:xfrm>
            <a:off x="3477227" y="309966"/>
            <a:ext cx="8328950" cy="6548034"/>
          </a:xfrm>
        </p:spPr>
        <p:txBody>
          <a:bodyPr>
            <a:normAutofit/>
          </a:bodyPr>
          <a:lstStyle/>
          <a:p>
            <a:r>
              <a:rPr lang="en-GB" sz="2400" dirty="0">
                <a:solidFill>
                  <a:schemeClr val="tx1"/>
                </a:solidFill>
              </a:rPr>
              <a:t>3.3 </a:t>
            </a:r>
            <a:r>
              <a:rPr lang="cy-GB" sz="2400" dirty="0">
                <a:solidFill>
                  <a:schemeClr val="tx1"/>
                </a:solidFill>
              </a:rPr>
              <a:t>gweithio </a:t>
            </a:r>
            <a:r>
              <a:rPr lang="cy-GB" sz="2400" dirty="0">
                <a:solidFill>
                  <a:srgbClr val="16AD85"/>
                </a:solidFill>
              </a:rPr>
              <a:t>gydag</a:t>
            </a:r>
            <a:r>
              <a:rPr lang="cy-GB" sz="2400" dirty="0">
                <a:solidFill>
                  <a:schemeClr val="tx1"/>
                </a:solidFill>
              </a:rPr>
              <a:t> unigolion a gofalwyr i’w cadw eu hunain yn ddiogel</a:t>
            </a:r>
            <a:endParaRPr lang="en-GB" sz="2400" dirty="0">
              <a:solidFill>
                <a:schemeClr val="tx1"/>
              </a:solidFill>
            </a:endParaRPr>
          </a:p>
          <a:p>
            <a:r>
              <a:rPr lang="en-GB" sz="2400" dirty="0">
                <a:solidFill>
                  <a:schemeClr val="tx1"/>
                </a:solidFill>
              </a:rPr>
              <a:t>3.5 </a:t>
            </a:r>
            <a:r>
              <a:rPr lang="cy-GB" sz="2400" dirty="0">
                <a:solidFill>
                  <a:schemeClr val="tx1"/>
                </a:solidFill>
              </a:rPr>
              <a:t>cefnogi unigolion a gofalwyr i fynegi pryderon a gwneud cwynion, cymryd cwynion o ddifrif ac ymateb iddynt neu eu trosglwyddo i’r person priodol</a:t>
            </a:r>
            <a:r>
              <a:rPr lang="en-GB" sz="2400" dirty="0">
                <a:solidFill>
                  <a:schemeClr val="tx1"/>
                </a:solidFill>
              </a:rPr>
              <a:t> </a:t>
            </a:r>
          </a:p>
          <a:p>
            <a:r>
              <a:rPr lang="en-GB" sz="2400" dirty="0">
                <a:solidFill>
                  <a:schemeClr val="tx1"/>
                </a:solidFill>
              </a:rPr>
              <a:t>3.7 </a:t>
            </a:r>
            <a:r>
              <a:rPr lang="cy-GB" sz="2400" dirty="0">
                <a:solidFill>
                  <a:schemeClr val="tx1"/>
                </a:solidFill>
              </a:rPr>
              <a:t>defnyddio prosesau a gweithdrefnau perthnasol i herio ac adrodd ar ymddygiad ac ymarfer peryglus, camdriniol, gwahaniaethol neu gamfanteisio</a:t>
            </a:r>
            <a:endParaRPr lang="en-GB" sz="2400" dirty="0">
              <a:solidFill>
                <a:schemeClr val="tx1"/>
              </a:solidFill>
            </a:endParaRPr>
          </a:p>
          <a:p>
            <a:r>
              <a:rPr lang="en-GB" sz="2400" dirty="0">
                <a:solidFill>
                  <a:schemeClr val="tx1"/>
                </a:solidFill>
              </a:rPr>
              <a:t>3.8 </a:t>
            </a:r>
            <a:r>
              <a:rPr lang="cy-GB" sz="2400" dirty="0">
                <a:solidFill>
                  <a:schemeClr val="tx1"/>
                </a:solidFill>
              </a:rPr>
              <a:t>codi pryderon gyda’ch cyflogwr neu awdurdod priodol lle gallai ymarfer cydweithwyr neu weithwyr proffesiynol eraill fod yn anniogel neu’n cael effaith andwyol ar safonau gofal a chymorth cymdeithasol</a:t>
            </a:r>
            <a:endParaRPr lang="en-GB" sz="2400" dirty="0">
              <a:solidFill>
                <a:schemeClr val="tx1"/>
              </a:solidFill>
            </a:endParaRPr>
          </a:p>
          <a:p>
            <a:r>
              <a:rPr lang="en-GB" sz="2400" dirty="0">
                <a:solidFill>
                  <a:schemeClr val="tx1"/>
                </a:solidFill>
              </a:rPr>
              <a:t>3.9 </a:t>
            </a:r>
            <a:r>
              <a:rPr lang="cy-GB" sz="2400" dirty="0">
                <a:solidFill>
                  <a:schemeClr val="tx1"/>
                </a:solidFill>
              </a:rPr>
              <a:t>tynnu sylw eich cyflogwr neu’r awdurdod priodol at anawsterau yn ymwneud ag adnoddau neu anawsterau gweithredol a allai rwystro darpariaeth gofal a chymorth cymdeithasol diogel</a:t>
            </a:r>
            <a:r>
              <a:rPr lang="en-GB" sz="2400" dirty="0">
                <a:solidFill>
                  <a:schemeClr val="tx1"/>
                </a:solidFill>
              </a:rPr>
              <a:t>. </a:t>
            </a:r>
          </a:p>
          <a:p>
            <a:endParaRPr lang="en-GB" dirty="0">
              <a:solidFill>
                <a:schemeClr val="tx1"/>
              </a:solidFill>
            </a:endParaRPr>
          </a:p>
        </p:txBody>
      </p:sp>
    </p:spTree>
    <p:custDataLst>
      <p:tags r:id="rId1"/>
    </p:custDataLst>
    <p:extLst>
      <p:ext uri="{BB962C8B-B14F-4D97-AF65-F5344CB8AC3E}">
        <p14:creationId xmlns:p14="http://schemas.microsoft.com/office/powerpoint/2010/main" val="100077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wo key values "/>
          <p:cNvSpPr>
            <a:spLocks noGrp="1"/>
          </p:cNvSpPr>
          <p:nvPr>
            <p:ph type="title"/>
          </p:nvPr>
        </p:nvSpPr>
        <p:spPr/>
        <p:txBody>
          <a:bodyPr>
            <a:normAutofit/>
          </a:bodyPr>
          <a:lstStyle/>
          <a:p>
            <a:pPr algn="ctr"/>
            <a:r>
              <a:rPr lang="cy-GB" sz="3200" dirty="0">
                <a:solidFill>
                  <a:schemeClr val="bg1"/>
                </a:solidFill>
                <a:cs typeface="Calibri Light" panose="020F0302020204030204" pitchFamily="34" charset="0"/>
              </a:rPr>
              <a:t>Dau </a:t>
            </a:r>
            <a:r>
              <a:rPr lang="cy-GB" sz="3200" b="1" dirty="0">
                <a:solidFill>
                  <a:schemeClr val="bg1"/>
                </a:solidFill>
                <a:cs typeface="Calibri Light" panose="020F0302020204030204" pitchFamily="34" charset="0"/>
              </a:rPr>
              <a:t>werth allweddol </a:t>
            </a:r>
            <a:r>
              <a:rPr lang="cy-GB" sz="3200" dirty="0">
                <a:solidFill>
                  <a:schemeClr val="bg1"/>
                </a:solidFill>
                <a:cs typeface="Calibri Light" panose="020F0302020204030204" pitchFamily="34" charset="0"/>
              </a:rPr>
              <a:t>mewn ymarfer diogelu</a:t>
            </a:r>
            <a:br>
              <a:rPr lang="cy-GB" sz="3200" dirty="0">
                <a:solidFill>
                  <a:schemeClr val="tx1"/>
                </a:solidFill>
                <a:cs typeface="Arial" panose="020B0604020202020204" pitchFamily="34" charset="0"/>
              </a:rPr>
            </a:br>
            <a:endParaRPr lang="cy-GB" sz="3200" dirty="0">
              <a:solidFill>
                <a:schemeClr val="tx1"/>
              </a:solidFill>
            </a:endParaRPr>
          </a:p>
        </p:txBody>
      </p:sp>
      <p:sp>
        <p:nvSpPr>
          <p:cNvPr id="3" name="Content Placeholder 2"/>
          <p:cNvSpPr>
            <a:spLocks noGrp="1"/>
          </p:cNvSpPr>
          <p:nvPr>
            <p:ph idx="1"/>
          </p:nvPr>
        </p:nvSpPr>
        <p:spPr>
          <a:xfrm>
            <a:off x="3851469" y="811067"/>
            <a:ext cx="7827348" cy="5235866"/>
          </a:xfrm>
        </p:spPr>
        <p:txBody>
          <a:bodyPr>
            <a:normAutofit fontScale="92500" lnSpcReduction="10000"/>
          </a:bodyPr>
          <a:lstStyle/>
          <a:p>
            <a:pPr marL="0" indent="0">
              <a:spcBef>
                <a:spcPts val="0"/>
              </a:spcBef>
              <a:spcAft>
                <a:spcPts val="2400"/>
              </a:spcAft>
              <a:buNone/>
            </a:pPr>
            <a:r>
              <a:rPr lang="cy-GB" sz="2400" dirty="0">
                <a:solidFill>
                  <a:schemeClr val="tx1"/>
                </a:solidFill>
                <a:cs typeface="Arial" panose="020B0604020202020204" pitchFamily="34" charset="0"/>
              </a:rPr>
              <a:t>1. Mae diogelu’n </a:t>
            </a:r>
            <a:r>
              <a:rPr lang="cy-GB" sz="2400" dirty="0">
                <a:solidFill>
                  <a:srgbClr val="11846A"/>
                </a:solidFill>
                <a:cs typeface="Arial" panose="020B0604020202020204" pitchFamily="34" charset="0"/>
              </a:rPr>
              <a:t>gyfrifoldeb ar bawb</a:t>
            </a:r>
          </a:p>
          <a:p>
            <a:pPr marL="0" indent="0">
              <a:spcBef>
                <a:spcPts val="0"/>
              </a:spcBef>
              <a:spcAft>
                <a:spcPts val="2400"/>
              </a:spcAft>
              <a:buNone/>
            </a:pPr>
            <a:r>
              <a:rPr lang="cy-GB" sz="2400" dirty="0">
                <a:solidFill>
                  <a:schemeClr val="tx1"/>
                </a:solidFill>
                <a:cs typeface="Arial" panose="020B0604020202020204" pitchFamily="34" charset="0"/>
              </a:rPr>
              <a:t>2. Ymarfer sy’n canolbwyntio ar y plentyn neu sy’n canolbwyntio ar yr oedolyn</a:t>
            </a:r>
          </a:p>
          <a:p>
            <a:pPr marL="0" indent="0">
              <a:spcBef>
                <a:spcPts val="0"/>
              </a:spcBef>
              <a:spcAft>
                <a:spcPts val="2400"/>
              </a:spcAft>
              <a:buNone/>
            </a:pPr>
            <a:endParaRPr lang="cy-GB" sz="2400" dirty="0">
              <a:solidFill>
                <a:schemeClr val="tx1"/>
              </a:solidFill>
              <a:cs typeface="Arial" panose="020B0604020202020204" pitchFamily="34" charset="0"/>
            </a:endParaRPr>
          </a:p>
          <a:p>
            <a:pPr marL="0" indent="0">
              <a:spcBef>
                <a:spcPts val="0"/>
              </a:spcBef>
              <a:spcAft>
                <a:spcPts val="2400"/>
              </a:spcAft>
              <a:buNone/>
            </a:pPr>
            <a:r>
              <a:rPr lang="cy-GB" sz="2400" dirty="0">
                <a:solidFill>
                  <a:schemeClr val="tx1"/>
                </a:solidFill>
                <a:cs typeface="Arial" panose="020B0604020202020204" pitchFamily="34" charset="0"/>
              </a:rPr>
              <a:t>Mae gan ymarferydd ddwy dasg:</a:t>
            </a:r>
          </a:p>
          <a:p>
            <a:pPr marL="0" indent="0">
              <a:spcBef>
                <a:spcPts val="0"/>
              </a:spcBef>
              <a:spcAft>
                <a:spcPts val="2400"/>
              </a:spcAft>
              <a:buNone/>
            </a:pPr>
            <a:r>
              <a:rPr lang="cy-GB" sz="2400" dirty="0">
                <a:solidFill>
                  <a:schemeClr val="tx1"/>
                </a:solidFill>
                <a:cs typeface="Arial" panose="020B0604020202020204" pitchFamily="34" charset="0"/>
              </a:rPr>
              <a:t>1. </a:t>
            </a:r>
            <a:r>
              <a:rPr lang="cy-GB" sz="2400" dirty="0">
                <a:solidFill>
                  <a:srgbClr val="11846A"/>
                </a:solidFill>
                <a:cs typeface="Arial" panose="020B0604020202020204" pitchFamily="34" charset="0"/>
              </a:rPr>
              <a:t>atal sefyllfaoedd </a:t>
            </a:r>
            <a:r>
              <a:rPr lang="cy-GB" sz="2400" dirty="0">
                <a:solidFill>
                  <a:schemeClr val="tx1"/>
                </a:solidFill>
                <a:cs typeface="Arial" panose="020B0604020202020204" pitchFamily="34" charset="0"/>
              </a:rPr>
              <a:t>lle gall plentyn/oedolyn brofi camdriniaeth, esgeulustod neu niwed</a:t>
            </a:r>
          </a:p>
          <a:p>
            <a:pPr marL="0" indent="0" algn="ctr">
              <a:spcBef>
                <a:spcPts val="0"/>
              </a:spcBef>
              <a:spcAft>
                <a:spcPts val="2400"/>
              </a:spcAft>
              <a:buNone/>
            </a:pPr>
            <a:r>
              <a:rPr lang="cy-GB" sz="2400" dirty="0">
                <a:solidFill>
                  <a:schemeClr val="tx1"/>
                </a:solidFill>
                <a:cs typeface="Arial" panose="020B0604020202020204" pitchFamily="34" charset="0"/>
              </a:rPr>
              <a:t>… ac os nad yw hyn yn effeithio…</a:t>
            </a:r>
          </a:p>
          <a:p>
            <a:pPr marL="0" indent="0">
              <a:spcBef>
                <a:spcPts val="0"/>
              </a:spcBef>
              <a:spcAft>
                <a:spcPts val="2400"/>
              </a:spcAft>
              <a:buNone/>
            </a:pPr>
            <a:r>
              <a:rPr lang="cy-GB" sz="2400" dirty="0">
                <a:solidFill>
                  <a:schemeClr val="tx1"/>
                </a:solidFill>
                <a:cs typeface="Arial" panose="020B0604020202020204" pitchFamily="34" charset="0"/>
              </a:rPr>
              <a:t>2. nodi </a:t>
            </a:r>
            <a:r>
              <a:rPr lang="cy-GB" sz="2400" dirty="0">
                <a:solidFill>
                  <a:srgbClr val="11846A"/>
                </a:solidFill>
                <a:cs typeface="Arial" panose="020B0604020202020204" pitchFamily="34" charset="0"/>
              </a:rPr>
              <a:t>pryderon sy’n dod i’r amlwg </a:t>
            </a:r>
            <a:r>
              <a:rPr lang="cy-GB" sz="2400" dirty="0">
                <a:solidFill>
                  <a:schemeClr val="tx1"/>
                </a:solidFill>
                <a:cs typeface="Arial" panose="020B0604020202020204" pitchFamily="34" charset="0"/>
              </a:rPr>
              <a:t>ynglŷn â chamdriniaeth, esgeulustod a niwed i’r unigolyn.</a:t>
            </a:r>
          </a:p>
          <a:p>
            <a:pPr marL="0" indent="0">
              <a:buNone/>
            </a:pPr>
            <a:endParaRPr lang="cy-GB" dirty="0">
              <a:solidFill>
                <a:schemeClr val="tx1"/>
              </a:solidFill>
            </a:endParaRPr>
          </a:p>
        </p:txBody>
      </p:sp>
    </p:spTree>
    <p:custDataLst>
      <p:tags r:id="rId1"/>
    </p:custDataLst>
    <p:extLst>
      <p:ext uri="{BB962C8B-B14F-4D97-AF65-F5344CB8AC3E}">
        <p14:creationId xmlns:p14="http://schemas.microsoft.com/office/powerpoint/2010/main" val="1166933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xercise"/>
          <p:cNvSpPr>
            <a:spLocks noGrp="1"/>
          </p:cNvSpPr>
          <p:nvPr>
            <p:ph type="title"/>
          </p:nvPr>
        </p:nvSpPr>
        <p:spPr>
          <a:xfrm>
            <a:off x="287643" y="864108"/>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 diogelu’n ei olygu i chi? </a:t>
            </a:r>
          </a:p>
        </p:txBody>
      </p:sp>
      <p:sp>
        <p:nvSpPr>
          <p:cNvPr id="23555" name="Content Placeholder 2"/>
          <p:cNvSpPr>
            <a:spLocks noGrp="1"/>
          </p:cNvSpPr>
          <p:nvPr>
            <p:ph idx="1"/>
          </p:nvPr>
        </p:nvSpPr>
        <p:spPr>
          <a:xfrm>
            <a:off x="3853769" y="635430"/>
            <a:ext cx="7315200" cy="5870718"/>
          </a:xfrm>
        </p:spPr>
        <p:txBody>
          <a:bodyPr>
            <a:normAutofit/>
          </a:bodyPr>
          <a:lstStyle/>
          <a:p>
            <a:r>
              <a:rPr lang="cy-GB" altLang="en-US" sz="2800" dirty="0">
                <a:solidFill>
                  <a:srgbClr val="11846A"/>
                </a:solidFill>
              </a:rPr>
              <a:t>Amddiffyn </a:t>
            </a:r>
            <a:r>
              <a:rPr lang="cy-GB" altLang="en-US" sz="2800" dirty="0">
                <a:solidFill>
                  <a:schemeClr val="tx1"/>
                </a:solidFill>
              </a:rPr>
              <a:t>oedolion a phlant rhag camdriniaeth ac esgeulustod</a:t>
            </a:r>
          </a:p>
          <a:p>
            <a:r>
              <a:rPr lang="cy-GB" altLang="en-US" sz="2800" dirty="0">
                <a:solidFill>
                  <a:srgbClr val="11846A"/>
                </a:solidFill>
              </a:rPr>
              <a:t>Atal</a:t>
            </a:r>
            <a:r>
              <a:rPr lang="cy-GB" altLang="en-US" sz="2800" dirty="0">
                <a:solidFill>
                  <a:schemeClr val="tx1"/>
                </a:solidFill>
              </a:rPr>
              <a:t> niwed i iechyd oedolion neu blant</a:t>
            </a:r>
          </a:p>
          <a:p>
            <a:r>
              <a:rPr lang="cy-GB" altLang="en-US" sz="2800" dirty="0">
                <a:solidFill>
                  <a:srgbClr val="11846A"/>
                </a:solidFill>
              </a:rPr>
              <a:t>Gwneud yn siŵr </a:t>
            </a:r>
            <a:r>
              <a:rPr lang="cy-GB" altLang="en-US" sz="2800" dirty="0">
                <a:solidFill>
                  <a:schemeClr val="tx1"/>
                </a:solidFill>
              </a:rPr>
              <a:t>bod</a:t>
            </a:r>
            <a:r>
              <a:rPr lang="cy-GB" altLang="en-US" sz="2800" dirty="0">
                <a:solidFill>
                  <a:srgbClr val="11846A"/>
                </a:solidFill>
              </a:rPr>
              <a:t> </a:t>
            </a:r>
            <a:r>
              <a:rPr lang="cy-GB" altLang="en-US" sz="2800" dirty="0">
                <a:solidFill>
                  <a:schemeClr val="tx1"/>
                </a:solidFill>
              </a:rPr>
              <a:t>plant ac oedolion yn cael gofal diogel ac effeithiol</a:t>
            </a:r>
          </a:p>
          <a:p>
            <a:r>
              <a:rPr lang="cy-GB" altLang="en-US" sz="2800" dirty="0">
                <a:solidFill>
                  <a:srgbClr val="11846A"/>
                </a:solidFill>
              </a:rPr>
              <a:t>Helpu </a:t>
            </a:r>
            <a:r>
              <a:rPr lang="cy-GB" altLang="en-US" sz="2800" dirty="0">
                <a:solidFill>
                  <a:schemeClr val="tx1"/>
                </a:solidFill>
              </a:rPr>
              <a:t>pob oedolyn a phlentyn i gael y canlyniadau gorau</a:t>
            </a:r>
          </a:p>
          <a:p>
            <a:r>
              <a:rPr lang="cy-GB" altLang="en-US" sz="2800" dirty="0">
                <a:solidFill>
                  <a:srgbClr val="11846A"/>
                </a:solidFill>
              </a:rPr>
              <a:t>Addysgu</a:t>
            </a:r>
            <a:r>
              <a:rPr lang="cy-GB" altLang="en-US" sz="2800" dirty="0">
                <a:solidFill>
                  <a:schemeClr val="tx1"/>
                </a:solidFill>
              </a:rPr>
              <a:t> pobl o’u cwmpas i adnabod arwyddion a pheryglon camdriniaeth ac esgeulustod</a:t>
            </a:r>
          </a:p>
          <a:p>
            <a:r>
              <a:rPr lang="cy-GB" altLang="en-US" sz="2800" dirty="0">
                <a:solidFill>
                  <a:srgbClr val="11846A"/>
                </a:solidFill>
              </a:rPr>
              <a:t>Hybu</a:t>
            </a:r>
            <a:r>
              <a:rPr lang="cy-GB" altLang="en-US" sz="2800" dirty="0">
                <a:solidFill>
                  <a:schemeClr val="tx1"/>
                </a:solidFill>
              </a:rPr>
              <a:t> eu llesiant</a:t>
            </a:r>
            <a:endParaRPr lang="cy-GB" altLang="en-US" sz="2400" dirty="0">
              <a:solidFill>
                <a:schemeClr val="tx1"/>
              </a:solidFill>
            </a:endParaRPr>
          </a:p>
        </p:txBody>
      </p:sp>
    </p:spTree>
    <p:custDataLst>
      <p:tags r:id="rId1"/>
    </p:custDataLst>
    <p:extLst>
      <p:ext uri="{BB962C8B-B14F-4D97-AF65-F5344CB8AC3E}">
        <p14:creationId xmlns:p14="http://schemas.microsoft.com/office/powerpoint/2010/main" val="189568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agreement"/>
          <p:cNvSpPr>
            <a:spLocks noGrp="1"/>
          </p:cNvSpPr>
          <p:nvPr>
            <p:ph type="title"/>
          </p:nvPr>
        </p:nvSpPr>
        <p:spPr>
          <a:xfrm>
            <a:off x="166330" y="1152939"/>
            <a:ext cx="3232982" cy="3525160"/>
          </a:xfrm>
        </p:spPr>
        <p:txBody>
          <a:bodyPr>
            <a:normAutofit fontScale="90000"/>
          </a:bodyPr>
          <a:lstStyle/>
          <a:p>
            <a:pPr algn="ctr"/>
            <a:r>
              <a:rPr lang="cy-GB" dirty="0">
                <a:solidFill>
                  <a:schemeClr val="bg1"/>
                </a:solidFill>
              </a:rPr>
              <a:t>Cytundeb dysgu</a:t>
            </a:r>
            <a:br>
              <a:rPr lang="cy-GB" dirty="0">
                <a:solidFill>
                  <a:schemeClr val="bg1"/>
                </a:solidFill>
              </a:rPr>
            </a:br>
            <a:br>
              <a:rPr lang="cy-GB" dirty="0">
                <a:solidFill>
                  <a:schemeClr val="bg1"/>
                </a:solidFill>
              </a:rPr>
            </a:br>
            <a:r>
              <a:rPr lang="cy-GB" dirty="0">
                <a:solidFill>
                  <a:schemeClr val="bg1"/>
                </a:solidFill>
              </a:rPr>
              <a:t>Sut y byddwn yn gweithio fel grŵp i gyflawni ein deilliannau dysgu?</a:t>
            </a:r>
            <a:br>
              <a:rPr lang="cy-GB" dirty="0">
                <a:solidFill>
                  <a:schemeClr val="bg1"/>
                </a:solidFill>
              </a:rPr>
            </a:br>
            <a:endParaRPr lang="cy-GB" dirty="0">
              <a:solidFill>
                <a:schemeClr val="bg1"/>
              </a:solidFill>
            </a:endParaRPr>
          </a:p>
        </p:txBody>
      </p:sp>
      <p:sp>
        <p:nvSpPr>
          <p:cNvPr id="3" name="Content Placeholder 2"/>
          <p:cNvSpPr>
            <a:spLocks noGrp="1"/>
          </p:cNvSpPr>
          <p:nvPr>
            <p:ph idx="1"/>
          </p:nvPr>
        </p:nvSpPr>
        <p:spPr>
          <a:xfrm>
            <a:off x="3628020" y="860533"/>
            <a:ext cx="10515600" cy="4351338"/>
          </a:xfrm>
        </p:spPr>
        <p:txBody>
          <a:bodyPr>
            <a:normAutofit/>
          </a:bodyPr>
          <a:lstStyle/>
          <a:p>
            <a:r>
              <a:rPr lang="cy-GB" sz="2800" dirty="0">
                <a:solidFill>
                  <a:schemeClr val="tx1"/>
                </a:solidFill>
              </a:rPr>
              <a:t>Cyfrinachedd</a:t>
            </a:r>
          </a:p>
          <a:p>
            <a:r>
              <a:rPr lang="cy-GB" altLang="en-US" sz="2800" dirty="0">
                <a:solidFill>
                  <a:schemeClr val="tx1"/>
                </a:solidFill>
              </a:rPr>
              <a:t>Cyfranogi: byddwch yn ddewr a dangoswch barch</a:t>
            </a:r>
          </a:p>
          <a:p>
            <a:r>
              <a:rPr lang="cy-GB" altLang="en-US" sz="2800" dirty="0">
                <a:solidFill>
                  <a:schemeClr val="tx1"/>
                </a:solidFill>
              </a:rPr>
              <a:t>Diogelwch personol: rhybudd iechyd</a:t>
            </a:r>
          </a:p>
          <a:p>
            <a:r>
              <a:rPr lang="cy-GB" altLang="en-US" sz="2800" dirty="0">
                <a:solidFill>
                  <a:schemeClr val="tx1"/>
                </a:solidFill>
              </a:rPr>
              <a:t>Amseru ac egwyl</a:t>
            </a:r>
          </a:p>
          <a:p>
            <a:r>
              <a:rPr lang="cy-GB" altLang="en-US" sz="2800" dirty="0">
                <a:solidFill>
                  <a:schemeClr val="tx1"/>
                </a:solidFill>
              </a:rPr>
              <a:t>Ffonau symudol mewn modd tawel</a:t>
            </a:r>
          </a:p>
          <a:p>
            <a:r>
              <a:rPr lang="cy-GB" altLang="en-US" sz="2800" dirty="0">
                <a:solidFill>
                  <a:schemeClr val="tx1"/>
                </a:solidFill>
              </a:rPr>
              <a:t>Papur a phensel i wneud nodiadau</a:t>
            </a:r>
          </a:p>
          <a:p>
            <a:r>
              <a:rPr lang="en-GB" sz="2800" b="0" i="0" dirty="0">
                <a:solidFill>
                  <a:srgbClr val="000000"/>
                </a:solidFill>
                <a:effectLst/>
                <a:latin typeface="Gibson" panose="02000000000000000000"/>
              </a:rPr>
              <a:t>Cymerwch nodiadau</a:t>
            </a:r>
            <a:endParaRPr lang="cy-GB" altLang="en-US" sz="2800" dirty="0">
              <a:solidFill>
                <a:schemeClr val="tx1"/>
              </a:solidFill>
              <a:latin typeface="Gibson" panose="02000000000000000000"/>
            </a:endParaRPr>
          </a:p>
          <a:p>
            <a:endParaRPr lang="cy-GB" sz="2800" dirty="0"/>
          </a:p>
        </p:txBody>
      </p:sp>
    </p:spTree>
    <p:custDataLst>
      <p:tags r:id="rId1"/>
    </p:custDataLst>
    <p:extLst>
      <p:ext uri="{BB962C8B-B14F-4D97-AF65-F5344CB8AC3E}">
        <p14:creationId xmlns:p14="http://schemas.microsoft.com/office/powerpoint/2010/main" val="425629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mae’n ei olygu i chi os yw plentyn neu oedolyn ‘mewn perygl’?</a:t>
            </a:r>
            <a:endParaRPr lang="cy-GB" sz="3200" dirty="0">
              <a:solidFill>
                <a:schemeClr val="bg1"/>
              </a:solidFill>
            </a:endParaRPr>
          </a:p>
        </p:txBody>
      </p:sp>
      <p:sp>
        <p:nvSpPr>
          <p:cNvPr id="7" name="TextBox 6">
            <a:extLst>
              <a:ext uri="{FF2B5EF4-FFF2-40B4-BE49-F238E27FC236}">
                <a16:creationId xmlns:a16="http://schemas.microsoft.com/office/drawing/2014/main" id="{FA113C07-9642-6164-34C6-1D7200AD8BB6}"/>
              </a:ext>
            </a:extLst>
          </p:cNvPr>
          <p:cNvSpPr txBox="1"/>
          <p:nvPr/>
        </p:nvSpPr>
        <p:spPr>
          <a:xfrm>
            <a:off x="3549267" y="792938"/>
            <a:ext cx="838981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y-GB" sz="2400" dirty="0">
                <a:latin typeface="Gibson" panose="02000000000000000000" pitchFamily="2" charset="77"/>
                <a:cs typeface="Segoe UI"/>
              </a:rPr>
              <a:t>Mae plentyn mewn perygl yn blentyn sy’n profi neu sydd mewn perygl o brofi camdriniaeth, esgeulustod, neu fathau eraill o niwed. Mae hyn yn cynnwys plant sydd wedi colli neu sydd mewn perygl o golli gofal rhiant. Mae peryglon penodol yn cynnwys camdriniaeth corfforol, emosiynol, neu seicolegol difrifol, camdriniaeth rywiol, a thrais domestig neu deuluol.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Pan fydd gwasanaethau cymdeithasol awdurdod lleol yn cael adroddiad am blentyn sydd mewn perygl o niwed, camdriniaeth neu esgeulustod, mae dyletswydd arnynt i ymateb.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Os yw’r dystiolaeth yn dangos bod y plentyn yn dioddef neu’n debygol o ddioddef niwed sylweddol, yna dylid gweithredu ymholiadau Adran 47 o Ddeddf Plant 1989. Y nod yw canfod natur y niwed ac a yw’n arwyddocaol.  </a:t>
            </a:r>
          </a:p>
        </p:txBody>
      </p:sp>
    </p:spTree>
    <p:custDataLst>
      <p:tags r:id="rId1"/>
    </p:custDataLst>
    <p:extLst>
      <p:ext uri="{BB962C8B-B14F-4D97-AF65-F5344CB8AC3E}">
        <p14:creationId xmlns:p14="http://schemas.microsoft.com/office/powerpoint/2010/main" val="1320459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mae’n ei olygu i chi os yw plentyn neu oedolyn ‘mewn perygl’? </a:t>
            </a:r>
            <a:endParaRPr lang="cy-GB" sz="3200" dirty="0">
              <a:solidFill>
                <a:schemeClr val="bg1"/>
              </a:solidFill>
            </a:endParaRPr>
          </a:p>
        </p:txBody>
      </p:sp>
      <p:sp>
        <p:nvSpPr>
          <p:cNvPr id="7" name="TextBox 6">
            <a:extLst>
              <a:ext uri="{FF2B5EF4-FFF2-40B4-BE49-F238E27FC236}">
                <a16:creationId xmlns:a16="http://schemas.microsoft.com/office/drawing/2014/main" id="{FA113C07-9642-6164-34C6-1D7200AD8BB6}"/>
              </a:ext>
            </a:extLst>
          </p:cNvPr>
          <p:cNvSpPr txBox="1"/>
          <p:nvPr/>
        </p:nvSpPr>
        <p:spPr>
          <a:xfrm>
            <a:off x="3549267" y="608272"/>
            <a:ext cx="838981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y-GB" sz="2400" dirty="0">
                <a:latin typeface="Gibson" panose="02000000000000000000" pitchFamily="2" charset="77"/>
                <a:cs typeface="Segoe UI"/>
              </a:rPr>
              <a:t>Nid oes diffiniad statudol o niwed arwyddocaol. Felly, rhaid i ymarferwyr: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‘Where the question of whether harm is significant turns on the child’s health or development, the child’s health or development is to be compared with that which could reasonably be expected of a similar child’ (Adran 31(9), Deddf Plant 1989.)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Mae “oedolyn mewn perygl” yn oedolyn: ​​</a:t>
            </a:r>
          </a:p>
          <a:p>
            <a:pPr marL="228600" indent="-228600">
              <a:buAutoNum type="alphaLcParenR"/>
            </a:pPr>
            <a:r>
              <a:rPr lang="cy-GB" sz="2400" dirty="0">
                <a:latin typeface="Gibson" panose="02000000000000000000" pitchFamily="2" charset="77"/>
                <a:cs typeface="Segoe UI"/>
              </a:rPr>
              <a:t> sy’n profi neu mewn perygl o brofi camdriniaeth neu esgeulustod, ​</a:t>
            </a:r>
          </a:p>
          <a:p>
            <a:pPr marL="228600" indent="-228600">
              <a:buAutoNum type="alphaLcParenR"/>
            </a:pPr>
            <a:r>
              <a:rPr lang="cy-GB" sz="2400" dirty="0">
                <a:latin typeface="Gibson" panose="02000000000000000000" pitchFamily="2" charset="77"/>
                <a:cs typeface="Segoe UI"/>
              </a:rPr>
              <a:t> sydd angen gofal a chymorth (p’run a yw’r awdurdod lleol yn diwallu’r anghenion rheini neu beidio), ac ​</a:t>
            </a:r>
          </a:p>
          <a:p>
            <a:pPr marL="228600" indent="-228600">
              <a:buAutoNum type="alphaLcParenR"/>
            </a:pPr>
            <a:r>
              <a:rPr lang="cy-GB" sz="2400" dirty="0">
                <a:latin typeface="Gibson" panose="02000000000000000000" pitchFamily="2" charset="77"/>
                <a:cs typeface="Segoe UI"/>
              </a:rPr>
              <a:t> o ganlyniad i’r anghenion rheini, ni allant amddiffyn eu hunain rhag y cam-drin neu’r esgeulustod neu’r perygl o hynny. ​</a:t>
            </a:r>
          </a:p>
        </p:txBody>
      </p:sp>
    </p:spTree>
    <p:custDataLst>
      <p:tags r:id="rId1"/>
    </p:custDataLst>
    <p:extLst>
      <p:ext uri="{BB962C8B-B14F-4D97-AF65-F5344CB8AC3E}">
        <p14:creationId xmlns:p14="http://schemas.microsoft.com/office/powerpoint/2010/main" val="78866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xercise"/>
          <p:cNvSpPr>
            <a:spLocks noGrp="1"/>
          </p:cNvSpPr>
          <p:nvPr>
            <p:ph type="title"/>
          </p:nvPr>
        </p:nvSpPr>
        <p:spPr>
          <a:xfrm>
            <a:off x="220937" y="1085904"/>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Niwed arwyddocaol (plant)</a:t>
            </a:r>
          </a:p>
        </p:txBody>
      </p:sp>
      <p:sp>
        <p:nvSpPr>
          <p:cNvPr id="23555" name="Content Placeholder 2"/>
          <p:cNvSpPr>
            <a:spLocks noGrp="1"/>
          </p:cNvSpPr>
          <p:nvPr>
            <p:ph idx="1"/>
          </p:nvPr>
        </p:nvSpPr>
        <p:spPr>
          <a:xfrm>
            <a:off x="3511954" y="1251159"/>
            <a:ext cx="8036200" cy="3865418"/>
          </a:xfrm>
        </p:spPr>
        <p:txBody>
          <a:bodyPr>
            <a:normAutofit/>
          </a:bodyPr>
          <a:lstStyle/>
          <a:p>
            <a:pPr marL="0" indent="0" algn="ctr">
              <a:buNone/>
            </a:pPr>
            <a:r>
              <a:rPr lang="cy-GB" altLang="en-US" sz="2800" dirty="0">
                <a:solidFill>
                  <a:schemeClr val="tx1"/>
                </a:solidFill>
              </a:rPr>
              <a:t> Mae Deddf Plant 1989 yn cyfeirio at Amddiffyn Plant fel plentyn sy’n profi neu sy’n debygol o brofi niwed arwyddocaol. </a:t>
            </a:r>
          </a:p>
          <a:p>
            <a:pPr marL="0" indent="0" algn="ctr">
              <a:buNone/>
            </a:pPr>
            <a:endParaRPr lang="cy-GB" altLang="en-US" sz="2800" dirty="0">
              <a:solidFill>
                <a:schemeClr val="tx1"/>
              </a:solidFill>
            </a:endParaRPr>
          </a:p>
          <a:p>
            <a:pPr marL="0" indent="0" algn="ctr">
              <a:buNone/>
            </a:pPr>
            <a:r>
              <a:rPr lang="cy-GB" altLang="en-US" sz="2800" dirty="0">
                <a:solidFill>
                  <a:schemeClr val="tx1"/>
                </a:solidFill>
              </a:rPr>
              <a:t>Beth mae </a:t>
            </a:r>
            <a:r>
              <a:rPr lang="cy-GB" altLang="en-US" sz="2800" dirty="0">
                <a:solidFill>
                  <a:srgbClr val="11846A"/>
                </a:solidFill>
              </a:rPr>
              <a:t>‘niwed arwyddocaol’ </a:t>
            </a:r>
            <a:r>
              <a:rPr lang="cy-GB" altLang="en-US" sz="2800" dirty="0">
                <a:solidFill>
                  <a:schemeClr val="tx1"/>
                </a:solidFill>
              </a:rPr>
              <a:t>yn ei olygu i chi?</a:t>
            </a:r>
          </a:p>
        </p:txBody>
      </p:sp>
    </p:spTree>
    <p:custDataLst>
      <p:tags r:id="rId1"/>
    </p:custDataLst>
    <p:extLst>
      <p:ext uri="{BB962C8B-B14F-4D97-AF65-F5344CB8AC3E}">
        <p14:creationId xmlns:p14="http://schemas.microsoft.com/office/powerpoint/2010/main" val="34043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efinition of significant harm"/>
          <p:cNvSpPr>
            <a:spLocks noGrp="1"/>
          </p:cNvSpPr>
          <p:nvPr>
            <p:ph type="title"/>
          </p:nvPr>
        </p:nvSpPr>
        <p:spPr>
          <a:xfrm>
            <a:off x="252350" y="2778412"/>
            <a:ext cx="2919114" cy="1336388"/>
          </a:xfrm>
        </p:spPr>
        <p:txBody>
          <a:bodyPr>
            <a:noAutofit/>
          </a:bodyPr>
          <a:lstStyle/>
          <a:p>
            <a:pPr algn="ctr"/>
            <a:r>
              <a:rPr lang="cy-GB" altLang="en-US" sz="3200" dirty="0">
                <a:solidFill>
                  <a:schemeClr val="bg1"/>
                </a:solidFill>
              </a:rPr>
              <a:t>Diffiniad o niwed arwyddocaol</a:t>
            </a:r>
          </a:p>
        </p:txBody>
      </p:sp>
      <p:sp>
        <p:nvSpPr>
          <p:cNvPr id="3" name="Content Placeholder 2"/>
          <p:cNvSpPr>
            <a:spLocks noGrp="1"/>
          </p:cNvSpPr>
          <p:nvPr>
            <p:ph idx="1"/>
          </p:nvPr>
        </p:nvSpPr>
        <p:spPr>
          <a:xfrm>
            <a:off x="3466929" y="1029476"/>
            <a:ext cx="8128664" cy="4786147"/>
          </a:xfrm>
        </p:spPr>
        <p:txBody>
          <a:bodyPr>
            <a:normAutofit/>
          </a:bodyPr>
          <a:lstStyle/>
          <a:p>
            <a:pPr marL="0" indent="0" algn="ctr">
              <a:buNone/>
            </a:pPr>
            <a:r>
              <a:rPr lang="cy-GB" altLang="en-US" sz="3200" dirty="0">
                <a:solidFill>
                  <a:srgbClr val="11846A"/>
                </a:solidFill>
              </a:rPr>
              <a:t>Nid oes diffiniad statudol o ‘niwed arwyddocaol’.</a:t>
            </a:r>
          </a:p>
          <a:p>
            <a:pPr marL="0" indent="0" algn="ctr">
              <a:buNone/>
            </a:pPr>
            <a:r>
              <a:rPr lang="cy-GB" altLang="en-US" sz="3200" dirty="0">
                <a:solidFill>
                  <a:srgbClr val="11846A"/>
                </a:solidFill>
              </a:rPr>
              <a:t> </a:t>
            </a:r>
          </a:p>
          <a:p>
            <a:pPr marL="0" indent="0" algn="ctr">
              <a:buNone/>
            </a:pPr>
            <a:r>
              <a:rPr lang="cy-GB" altLang="en-US" sz="2800" dirty="0">
                <a:solidFill>
                  <a:schemeClr val="tx1"/>
                </a:solidFill>
              </a:rPr>
              <a:t>‘Where the question of whether harm is significant turns on the child’s health or development, the child’s health or development is to be compared with that which could reasonably be expected of a similar child (</a:t>
            </a:r>
            <a:r>
              <a:rPr lang="cy-GB" altLang="en-US" sz="2800" u="sng" dirty="0">
                <a:solidFill>
                  <a:srgbClr val="0563C1"/>
                </a:solidFill>
                <a:hlinkClick r:id="rId4">
                  <a:extLst>
                    <a:ext uri="{A12FA001-AC4F-418D-AE19-62706E023703}">
                      <ahyp:hlinkClr xmlns:ahyp="http://schemas.microsoft.com/office/drawing/2018/hyperlinkcolor" val="tx"/>
                    </a:ext>
                  </a:extLst>
                </a:hlinkClick>
              </a:rPr>
              <a:t>Adran 31(9</a:t>
            </a:r>
            <a:r>
              <a:rPr lang="cy-GB" altLang="en-US" sz="2800" u="sng" dirty="0">
                <a:solidFill>
                  <a:schemeClr val="tx1"/>
                </a:solidFill>
                <a:hlinkClick r:id="rId4">
                  <a:extLst>
                    <a:ext uri="{A12FA001-AC4F-418D-AE19-62706E023703}">
                      <ahyp:hlinkClr xmlns:ahyp="http://schemas.microsoft.com/office/drawing/2018/hyperlinkcolor" val="tx"/>
                    </a:ext>
                  </a:extLst>
                </a:hlinkClick>
              </a:rPr>
              <a:t>)</a:t>
            </a:r>
            <a:r>
              <a:rPr lang="cy-GB" altLang="en-US" sz="2800" dirty="0">
                <a:solidFill>
                  <a:schemeClr val="tx1"/>
                </a:solidFill>
              </a:rPr>
              <a:t>, Deddf Plant 1989.)</a:t>
            </a:r>
          </a:p>
          <a:p>
            <a:pPr marL="0" indent="0">
              <a:buNone/>
            </a:pPr>
            <a:endParaRPr lang="cy-GB" altLang="en-US" sz="3200" dirty="0"/>
          </a:p>
        </p:txBody>
      </p:sp>
    </p:spTree>
    <p:custDataLst>
      <p:tags r:id="rId1"/>
    </p:custDataLst>
    <p:extLst>
      <p:ext uri="{BB962C8B-B14F-4D97-AF65-F5344CB8AC3E}">
        <p14:creationId xmlns:p14="http://schemas.microsoft.com/office/powerpoint/2010/main" val="1029091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mplications for practice"/>
          <p:cNvSpPr>
            <a:spLocks noGrp="1"/>
          </p:cNvSpPr>
          <p:nvPr>
            <p:ph type="title"/>
          </p:nvPr>
        </p:nvSpPr>
        <p:spPr>
          <a:xfrm>
            <a:off x="384968" y="2343968"/>
            <a:ext cx="2646990" cy="2047557"/>
          </a:xfrm>
        </p:spPr>
        <p:txBody>
          <a:bodyPr>
            <a:noAutofit/>
          </a:bodyPr>
          <a:lstStyle/>
          <a:p>
            <a:pPr algn="ctr"/>
            <a:r>
              <a:rPr lang="cy-GB" sz="3200" dirty="0">
                <a:solidFill>
                  <a:schemeClr val="bg1"/>
                </a:solidFill>
              </a:rPr>
              <a:t>Goblygiadau i ymarfer</a:t>
            </a:r>
          </a:p>
        </p:txBody>
      </p:sp>
      <p:sp>
        <p:nvSpPr>
          <p:cNvPr id="3" name="Content Placeholder 2"/>
          <p:cNvSpPr>
            <a:spLocks noGrp="1"/>
          </p:cNvSpPr>
          <p:nvPr>
            <p:ph idx="1"/>
          </p:nvPr>
        </p:nvSpPr>
        <p:spPr>
          <a:xfrm>
            <a:off x="3767768" y="950571"/>
            <a:ext cx="7760617" cy="4594820"/>
          </a:xfrm>
        </p:spPr>
        <p:txBody>
          <a:bodyPr>
            <a:normAutofit/>
          </a:bodyPr>
          <a:lstStyle/>
          <a:p>
            <a:r>
              <a:rPr lang="cy-GB" sz="2800" dirty="0">
                <a:solidFill>
                  <a:schemeClr val="tx1"/>
                </a:solidFill>
              </a:rPr>
              <a:t>Bydd angen i weithwyr allu :</a:t>
            </a:r>
          </a:p>
          <a:p>
            <a:pPr marL="0" indent="0">
              <a:buNone/>
            </a:pPr>
            <a:endParaRPr lang="cy-GB" sz="2800" dirty="0">
              <a:solidFill>
                <a:schemeClr val="tx1"/>
              </a:solidFill>
            </a:endParaRPr>
          </a:p>
          <a:p>
            <a:pPr lvl="1"/>
            <a:r>
              <a:rPr lang="cy-GB" sz="2800" dirty="0">
                <a:solidFill>
                  <a:schemeClr val="tx1"/>
                </a:solidFill>
              </a:rPr>
              <a:t>adnabod patrymau yn natblygiad cyffredinol plant</a:t>
            </a:r>
          </a:p>
          <a:p>
            <a:pPr lvl="1"/>
            <a:r>
              <a:rPr lang="cy-GB" sz="2800" dirty="0">
                <a:solidFill>
                  <a:schemeClr val="tx1"/>
                </a:solidFill>
              </a:rPr>
              <a:t>Sylwi pan fydd datblygiad plentyn yn mynd ‘oddi ar y trywydd’</a:t>
            </a:r>
          </a:p>
          <a:p>
            <a:pPr marL="450947" lvl="1" indent="0">
              <a:buNone/>
            </a:pPr>
            <a:endParaRPr lang="cy-GB" sz="2800" dirty="0">
              <a:solidFill>
                <a:schemeClr val="tx1"/>
              </a:solidFill>
            </a:endParaRPr>
          </a:p>
          <a:p>
            <a:r>
              <a:rPr lang="cy-GB" sz="2800" dirty="0">
                <a:solidFill>
                  <a:schemeClr val="tx1"/>
                </a:solidFill>
              </a:rPr>
              <a:t>Mae gwybodaeth am ddatblygiad ‘normal’ plentyn yn ein helpu i ddeall gwahanol batrymau datblygiad plant.</a:t>
            </a:r>
            <a:endParaRPr lang="cy-GB" sz="2400" dirty="0"/>
          </a:p>
        </p:txBody>
      </p:sp>
    </p:spTree>
    <p:custDataLst>
      <p:tags r:id="rId1"/>
    </p:custDataLst>
    <p:extLst>
      <p:ext uri="{BB962C8B-B14F-4D97-AF65-F5344CB8AC3E}">
        <p14:creationId xmlns:p14="http://schemas.microsoft.com/office/powerpoint/2010/main" val="399725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967792"/>
            <a:ext cx="2947482" cy="4601183"/>
          </a:xfrm>
        </p:spPr>
        <p:txBody>
          <a:bodyPr>
            <a:normAutofit/>
          </a:bodyPr>
          <a:lstStyle/>
          <a:p>
            <a:pPr algn="ctr"/>
            <a:r>
              <a:rPr lang="en-GB" altLang="en-US" sz="3200" dirty="0">
                <a:solidFill>
                  <a:schemeClr val="bg1"/>
                </a:solidFill>
              </a:rPr>
              <a:t>Egwyl</a:t>
            </a:r>
            <a:endParaRPr lang="en-GB" sz="3200" dirty="0">
              <a:solidFill>
                <a:schemeClr val="bg1"/>
              </a:solidFill>
            </a:endParaRPr>
          </a:p>
        </p:txBody>
      </p:sp>
    </p:spTree>
    <p:custDataLst>
      <p:tags r:id="rId1"/>
    </p:custDataLst>
    <p:extLst>
      <p:ext uri="{BB962C8B-B14F-4D97-AF65-F5344CB8AC3E}">
        <p14:creationId xmlns:p14="http://schemas.microsoft.com/office/powerpoint/2010/main" val="63620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xercise"/>
          <p:cNvSpPr>
            <a:spLocks noGrp="1"/>
          </p:cNvSpPr>
          <p:nvPr>
            <p:ph type="title"/>
          </p:nvPr>
        </p:nvSpPr>
        <p:spPr>
          <a:xfrm>
            <a:off x="230683" y="931026"/>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mae’r gair ‘cam-drin’ yn ei olygu i chi?</a:t>
            </a:r>
          </a:p>
        </p:txBody>
      </p:sp>
      <p:sp>
        <p:nvSpPr>
          <p:cNvPr id="26627" name="Content Placeholder 2"/>
          <p:cNvSpPr>
            <a:spLocks noGrp="1"/>
          </p:cNvSpPr>
          <p:nvPr>
            <p:ph idx="1"/>
          </p:nvPr>
        </p:nvSpPr>
        <p:spPr>
          <a:xfrm>
            <a:off x="3465652" y="1204860"/>
            <a:ext cx="8271076" cy="4460888"/>
          </a:xfrm>
        </p:spPr>
        <p:txBody>
          <a:bodyPr>
            <a:noAutofit/>
          </a:bodyPr>
          <a:lstStyle/>
          <a:p>
            <a:r>
              <a:rPr lang="cy-GB" altLang="en-US" sz="2400" dirty="0">
                <a:solidFill>
                  <a:schemeClr val="tx1"/>
                </a:solidFill>
              </a:rPr>
              <a:t>Mae cael eich cam-drin fel plentyn neu oedolyn yn golygu cael niwed gan rywun arall. Nid oes yn rhaid iddo fod yn fwriadol.   </a:t>
            </a:r>
          </a:p>
          <a:p>
            <a:pPr marL="0" indent="0">
              <a:buNone/>
            </a:pPr>
            <a:endParaRPr lang="cy-GB" altLang="en-US" sz="2400" dirty="0">
              <a:solidFill>
                <a:schemeClr val="tx1"/>
              </a:solidFill>
            </a:endParaRPr>
          </a:p>
          <a:p>
            <a:r>
              <a:rPr lang="cy-GB" altLang="en-US" sz="2400" dirty="0">
                <a:solidFill>
                  <a:schemeClr val="tx1"/>
                </a:solidFill>
              </a:rPr>
              <a:t>Nid yw cam-drin byth yn dderbyniol ac nid yw BYTH yn iawn.</a:t>
            </a:r>
          </a:p>
          <a:p>
            <a:pPr marL="0" indent="0">
              <a:buNone/>
            </a:pPr>
            <a:endParaRPr lang="cy-GB" altLang="en-US" sz="2400" dirty="0">
              <a:solidFill>
                <a:schemeClr val="tx1"/>
              </a:solidFill>
            </a:endParaRPr>
          </a:p>
          <a:p>
            <a:r>
              <a:rPr lang="cy-GB" altLang="en-US" sz="2400" dirty="0">
                <a:solidFill>
                  <a:schemeClr val="tx1"/>
                </a:solidFill>
              </a:rPr>
              <a:t>Mi all cam-drin fod yn un weithred neu mi all barhau dros gyfnod hir a gall ddigwydd mewn sawl ffordd. </a:t>
            </a:r>
          </a:p>
          <a:p>
            <a:endParaRPr lang="cy-GB" altLang="en-US" sz="2400" dirty="0">
              <a:solidFill>
                <a:schemeClr val="tx1"/>
              </a:solidFill>
            </a:endParaRPr>
          </a:p>
          <a:p>
            <a:r>
              <a:rPr lang="cy-GB" altLang="en-US" sz="2400" dirty="0">
                <a:solidFill>
                  <a:schemeClr val="tx1"/>
                </a:solidFill>
              </a:rPr>
              <a:t>Mae pum categori o gam-drin wedi’u diffinio yn N</a:t>
            </a:r>
            <a:r>
              <a:rPr lang="cy-GB" sz="2400" dirty="0">
                <a:solidFill>
                  <a:schemeClr val="tx1"/>
                </a:solidFill>
                <a:cs typeface="Calibri" panose="020F0502020204030204" pitchFamily="34" charset="0"/>
              </a:rPr>
              <a:t>eddf Gwasanaethau Cymdeithasol a Llesiant (Cymru) 2014.</a:t>
            </a:r>
          </a:p>
          <a:p>
            <a:pPr marL="0" indent="0">
              <a:buNone/>
            </a:pPr>
            <a:endParaRPr lang="cy-GB" sz="2400" dirty="0">
              <a:solidFill>
                <a:srgbClr val="11846A"/>
              </a:solidFill>
              <a:cs typeface="Calibri" panose="020F0502020204030204" pitchFamily="34" charset="0"/>
            </a:endParaRPr>
          </a:p>
          <a:p>
            <a:pPr marL="0" indent="0" algn="ctr">
              <a:buNone/>
            </a:pPr>
            <a:r>
              <a:rPr lang="cy-GB" altLang="en-US" sz="2400" dirty="0">
                <a:solidFill>
                  <a:srgbClr val="11846A"/>
                </a:solidFill>
                <a:cs typeface="Calibri" panose="020F0502020204030204" pitchFamily="34" charset="0"/>
              </a:rPr>
              <a:t>A allwch chi enwi’r pum categori cam-drin?</a:t>
            </a:r>
            <a:endParaRPr lang="cy-GB" altLang="en-US" sz="2400" dirty="0">
              <a:solidFill>
                <a:srgbClr val="11846A"/>
              </a:solidFill>
            </a:endParaRPr>
          </a:p>
        </p:txBody>
      </p:sp>
    </p:spTree>
    <p:custDataLst>
      <p:tags r:id="rId1"/>
    </p:custDataLst>
    <p:extLst>
      <p:ext uri="{BB962C8B-B14F-4D97-AF65-F5344CB8AC3E}">
        <p14:creationId xmlns:p14="http://schemas.microsoft.com/office/powerpoint/2010/main" val="370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ve categories of abuse "/>
          <p:cNvSpPr>
            <a:spLocks noGrp="1"/>
          </p:cNvSpPr>
          <p:nvPr>
            <p:ph type="title"/>
          </p:nvPr>
        </p:nvSpPr>
        <p:spPr>
          <a:xfrm>
            <a:off x="252919" y="996515"/>
            <a:ext cx="2947482" cy="4601183"/>
          </a:xfrm>
        </p:spPr>
        <p:txBody>
          <a:bodyPr>
            <a:normAutofit/>
          </a:bodyPr>
          <a:lstStyle/>
          <a:p>
            <a:pPr algn="ctr"/>
            <a:r>
              <a:rPr lang="en-GB" sz="3200" dirty="0">
                <a:solidFill>
                  <a:schemeClr val="bg1"/>
                </a:solidFill>
              </a:rPr>
              <a:t>Y pum categori cam-drin</a:t>
            </a:r>
          </a:p>
        </p:txBody>
      </p:sp>
      <p:sp>
        <p:nvSpPr>
          <p:cNvPr id="3" name="Content Placeholder 2"/>
          <p:cNvSpPr>
            <a:spLocks noGrp="1"/>
          </p:cNvSpPr>
          <p:nvPr>
            <p:ph idx="1"/>
          </p:nvPr>
        </p:nvSpPr>
        <p:spPr>
          <a:xfrm>
            <a:off x="4232824" y="875125"/>
            <a:ext cx="7315200" cy="5120640"/>
          </a:xfrm>
        </p:spPr>
        <p:txBody>
          <a:bodyPr>
            <a:normAutofit/>
          </a:bodyPr>
          <a:lstStyle/>
          <a:p>
            <a:pPr>
              <a:lnSpc>
                <a:spcPct val="150000"/>
              </a:lnSpc>
            </a:pPr>
            <a:r>
              <a:rPr lang="cy-GB" sz="2800" dirty="0">
                <a:solidFill>
                  <a:schemeClr val="tx1"/>
                </a:solidFill>
              </a:rPr>
              <a:t>Cam-drin corfforol</a:t>
            </a:r>
          </a:p>
          <a:p>
            <a:pPr>
              <a:lnSpc>
                <a:spcPct val="150000"/>
              </a:lnSpc>
            </a:pPr>
            <a:r>
              <a:rPr lang="cy-GB" sz="2800" dirty="0">
                <a:solidFill>
                  <a:schemeClr val="tx1"/>
                </a:solidFill>
              </a:rPr>
              <a:t>Cam-drin rhywiol</a:t>
            </a:r>
          </a:p>
          <a:p>
            <a:pPr>
              <a:lnSpc>
                <a:spcPct val="150000"/>
              </a:lnSpc>
            </a:pPr>
            <a:r>
              <a:rPr lang="cy-GB" sz="2800" dirty="0">
                <a:solidFill>
                  <a:schemeClr val="tx1"/>
                </a:solidFill>
              </a:rPr>
              <a:t>Cam-drin emosiynol neu seicolegol</a:t>
            </a:r>
          </a:p>
          <a:p>
            <a:pPr>
              <a:lnSpc>
                <a:spcPct val="150000"/>
              </a:lnSpc>
            </a:pPr>
            <a:r>
              <a:rPr lang="cy-GB" sz="2800" dirty="0">
                <a:solidFill>
                  <a:schemeClr val="tx1"/>
                </a:solidFill>
              </a:rPr>
              <a:t>Cam-drin ariannol</a:t>
            </a:r>
          </a:p>
          <a:p>
            <a:pPr>
              <a:lnSpc>
                <a:spcPct val="150000"/>
              </a:lnSpc>
            </a:pPr>
            <a:r>
              <a:rPr lang="cy-GB" sz="2800" dirty="0">
                <a:solidFill>
                  <a:schemeClr val="tx1"/>
                </a:solidFill>
              </a:rPr>
              <a:t>Esgeulustod  </a:t>
            </a:r>
          </a:p>
        </p:txBody>
      </p:sp>
    </p:spTree>
    <p:custDataLst>
      <p:tags r:id="rId1"/>
    </p:custDataLst>
    <p:extLst>
      <p:ext uri="{BB962C8B-B14F-4D97-AF65-F5344CB8AC3E}">
        <p14:creationId xmlns:p14="http://schemas.microsoft.com/office/powerpoint/2010/main" val="23043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10;"/>
          <p:cNvSpPr txBox="1">
            <a:spLocks noGrp="1"/>
          </p:cNvSpPr>
          <p:nvPr>
            <p:ph type="title" idx="4294967295"/>
          </p:nvPr>
        </p:nvSpPr>
        <p:spPr>
          <a:xfrm>
            <a:off x="717630" y="2820464"/>
            <a:ext cx="212926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schemeClr val="bg1"/>
                </a:solidFill>
                <a:effectLst/>
                <a:uLnTx/>
                <a:uFillTx/>
                <a:latin typeface="Gibson" panose="02000000000000000000" pitchFamily="2" charset="77"/>
                <a:ea typeface="+mn-ea"/>
                <a:cs typeface="Calibri Light" panose="020F0302020204030204" pitchFamily="34" charset="0"/>
              </a:rPr>
              <a:t>Ymarferiad</a:t>
            </a:r>
            <a:endPar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63491" name="Content Placeholder 2"/>
          <p:cNvSpPr>
            <a:spLocks noGrp="1"/>
          </p:cNvSpPr>
          <p:nvPr>
            <p:ph idx="1"/>
          </p:nvPr>
        </p:nvSpPr>
        <p:spPr>
          <a:xfrm>
            <a:off x="3715473" y="1202076"/>
            <a:ext cx="7734999" cy="3883108"/>
          </a:xfrm>
        </p:spPr>
        <p:txBody>
          <a:bodyPr>
            <a:normAutofit/>
          </a:bodyPr>
          <a:lstStyle/>
          <a:p>
            <a:pPr marL="0" indent="0" algn="ctr">
              <a:buNone/>
            </a:pPr>
            <a:r>
              <a:rPr lang="cy-GB" altLang="en-US" sz="2800" dirty="0">
                <a:solidFill>
                  <a:schemeClr val="tx1"/>
                </a:solidFill>
                <a:cs typeface="Calibri Light" panose="020F0302020204030204" pitchFamily="34" charset="0"/>
              </a:rPr>
              <a:t> Rhestrwch gymaint â phosibl o wahanol enghreifftiau o gam-drin a dangosyddion posibl o dan bob pennawd.</a:t>
            </a:r>
          </a:p>
        </p:txBody>
      </p:sp>
    </p:spTree>
    <p:custDataLst>
      <p:tags r:id="rId1"/>
    </p:custDataLst>
    <p:extLst>
      <p:ext uri="{BB962C8B-B14F-4D97-AF65-F5344CB8AC3E}">
        <p14:creationId xmlns:p14="http://schemas.microsoft.com/office/powerpoint/2010/main" val="2141048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A4AE35-17C1-9408-8BC2-B7B93E60813C}"/>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efinitions of abuse&#10;"/>
          <p:cNvSpPr txBox="1">
            <a:spLocks noGrp="1"/>
          </p:cNvSpPr>
          <p:nvPr>
            <p:ph type="title" idx="4294967295"/>
          </p:nvPr>
        </p:nvSpPr>
        <p:spPr>
          <a:xfrm>
            <a:off x="554182" y="2590801"/>
            <a:ext cx="242037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Arial" panose="020B0604020202020204" pitchFamily="34" charset="0"/>
              </a:rPr>
              <a:t>Diffiniadau o gam-drin</a:t>
            </a:r>
          </a:p>
        </p:txBody>
      </p:sp>
      <p:sp>
        <p:nvSpPr>
          <p:cNvPr id="3" name="Content Placeholder 2"/>
          <p:cNvSpPr>
            <a:spLocks noGrp="1"/>
          </p:cNvSpPr>
          <p:nvPr>
            <p:ph idx="1"/>
          </p:nvPr>
        </p:nvSpPr>
        <p:spPr>
          <a:xfrm>
            <a:off x="3778298" y="1218686"/>
            <a:ext cx="7633855" cy="5270407"/>
          </a:xfrm>
        </p:spPr>
        <p:txBody>
          <a:bodyPr>
            <a:noAutofit/>
          </a:bodyPr>
          <a:lstStyle/>
          <a:p>
            <a:pPr marL="0" indent="0">
              <a:buNone/>
              <a:defRPr/>
            </a:pPr>
            <a:r>
              <a:rPr lang="cy-GB" sz="2400" dirty="0">
                <a:solidFill>
                  <a:srgbClr val="C00000"/>
                </a:solidFill>
              </a:rPr>
              <a:t>Cam-drin corfforol</a:t>
            </a:r>
          </a:p>
          <a:p>
            <a:pPr marL="0" indent="0">
              <a:buNone/>
              <a:defRPr/>
            </a:pPr>
            <a:r>
              <a:rPr lang="cy-GB" sz="2400" dirty="0">
                <a:solidFill>
                  <a:schemeClr val="tx1"/>
                </a:solidFill>
              </a:rPr>
              <a:t>Unrhyw boen, dioddefaint neu anaf corfforol a achosir yn fwriadol.</a:t>
            </a:r>
          </a:p>
          <a:p>
            <a:pPr marL="0" indent="0">
              <a:buNone/>
              <a:defRPr/>
            </a:pPr>
            <a:r>
              <a:rPr lang="cy-GB" sz="2400" kern="0" dirty="0">
                <a:solidFill>
                  <a:schemeClr val="tx1"/>
                </a:solidFill>
                <a:cs typeface="Arial" panose="020B0604020202020204" pitchFamily="34" charset="0"/>
              </a:rPr>
              <a:t>Diwedd amddiffyniad cosb gorfforol yng Nghymru. Dywed y gyfraith</a:t>
            </a:r>
            <a:r>
              <a:rPr lang="cy-GB" sz="2400" kern="0" dirty="0">
                <a:solidFill>
                  <a:schemeClr val="tx1"/>
                </a:solidFill>
                <a:effectLst/>
                <a:ea typeface="Times New Roman" panose="02020603050405020304" pitchFamily="18" charset="0"/>
                <a:cs typeface="Arial" panose="020B0604020202020204" pitchFamily="34" charset="0"/>
              </a:rPr>
              <a:t>:</a:t>
            </a:r>
            <a:endParaRPr lang="cy-GB" sz="2400" kern="100" dirty="0">
              <a:solidFill>
                <a:schemeClr val="tx1"/>
              </a:solidFill>
              <a:effectLst/>
              <a:ea typeface="Calibri" panose="020F0502020204030204" pitchFamily="34" charset="0"/>
              <a:cs typeface="Arial" panose="020B0604020202020204" pitchFamily="34" charset="0"/>
            </a:endParaRPr>
          </a:p>
          <a:p>
            <a:pPr lvl="0">
              <a:lnSpc>
                <a:spcPct val="107000"/>
              </a:lnSpc>
              <a:spcAft>
                <a:spcPts val="800"/>
              </a:spcAft>
              <a:buSzPct val="80000"/>
              <a:buFont typeface="Arial" panose="020B0604020202020204" pitchFamily="34" charset="0"/>
              <a:buChar char="•"/>
              <a:tabLst>
                <a:tab pos="457200" algn="l"/>
              </a:tabLst>
            </a:pPr>
            <a:r>
              <a:rPr lang="cy-GB" sz="2400" kern="0" dirty="0">
                <a:solidFill>
                  <a:schemeClr val="tx1"/>
                </a:solidFill>
                <a:effectLst/>
                <a:ea typeface="Times New Roman" panose="02020603050405020304" pitchFamily="18" charset="0"/>
                <a:cs typeface="Arial" panose="020B0604020202020204" pitchFamily="34" charset="0"/>
              </a:rPr>
              <a:t>mae pob cosb gorfforol yn anghyfreithlon yng Nghymru </a:t>
            </a:r>
            <a:endParaRPr lang="cy-GB" sz="2400" kern="100" dirty="0">
              <a:solidFill>
                <a:schemeClr val="tx1"/>
              </a:solidFill>
              <a:effectLst/>
              <a:ea typeface="Calibri" panose="020F0502020204030204" pitchFamily="34" charset="0"/>
              <a:cs typeface="Arial" panose="020B0604020202020204" pitchFamily="34" charset="0"/>
            </a:endParaRPr>
          </a:p>
          <a:p>
            <a:pPr lvl="0">
              <a:lnSpc>
                <a:spcPct val="107000"/>
              </a:lnSpc>
              <a:spcAft>
                <a:spcPts val="800"/>
              </a:spcAft>
              <a:buSzPct val="80000"/>
              <a:buFont typeface="Arial" panose="020B0604020202020204" pitchFamily="34" charset="0"/>
              <a:buChar char="•"/>
              <a:tabLst>
                <a:tab pos="457200" algn="l"/>
              </a:tabLst>
            </a:pPr>
            <a:r>
              <a:rPr lang="cy-GB" sz="2400" kern="0" dirty="0">
                <a:solidFill>
                  <a:schemeClr val="tx1"/>
                </a:solidFill>
                <a:ea typeface="Times New Roman" panose="02020603050405020304" pitchFamily="18" charset="0"/>
                <a:cs typeface="Arial" panose="020B0604020202020204" pitchFamily="34" charset="0"/>
              </a:rPr>
              <a:t>mae gan blant yr un amddiffyniad rhag ymosodiadau ag oedolion</a:t>
            </a:r>
            <a:r>
              <a:rPr lang="cy-GB" sz="2400" kern="0" dirty="0">
                <a:solidFill>
                  <a:schemeClr val="tx1"/>
                </a:solidFill>
                <a:effectLst/>
                <a:ea typeface="Times New Roman" panose="02020603050405020304" pitchFamily="18" charset="0"/>
                <a:cs typeface="Arial" panose="020B0604020202020204" pitchFamily="34" charset="0"/>
              </a:rPr>
              <a:t>.</a:t>
            </a:r>
            <a:endParaRPr lang="cy-GB" sz="2400" kern="100" dirty="0">
              <a:solidFill>
                <a:schemeClr val="tx1"/>
              </a:solidFill>
              <a:effectLst/>
              <a:ea typeface="Calibri" panose="020F0502020204030204" pitchFamily="34" charset="0"/>
              <a:cs typeface="Arial" panose="020B0604020202020204" pitchFamily="34" charset="0"/>
            </a:endParaRPr>
          </a:p>
          <a:p>
            <a:pPr marL="0" lvl="0" indent="0">
              <a:lnSpc>
                <a:spcPct val="107000"/>
              </a:lnSpc>
              <a:spcAft>
                <a:spcPts val="800"/>
              </a:spcAft>
              <a:buSzPts val="1000"/>
              <a:buNone/>
              <a:tabLst>
                <a:tab pos="457200" algn="l"/>
              </a:tabLst>
            </a:pPr>
            <a:r>
              <a:rPr lang="cy-GB" sz="2400" kern="0" dirty="0">
                <a:solidFill>
                  <a:schemeClr val="tx1"/>
                </a:solidFill>
                <a:effectLst/>
                <a:ea typeface="Times New Roman" panose="02020603050405020304" pitchFamily="18" charset="0"/>
                <a:cs typeface="Arial" panose="020B0604020202020204" pitchFamily="34" charset="0"/>
              </a:rPr>
              <a:t>Mae hyn yn golygu bod y gyfraith yn glir – mae’n hawdd i blant, rhieni, gweithwyr proffesiynol a’r cyhoedd ei deall.</a:t>
            </a:r>
          </a:p>
          <a:p>
            <a:pPr marL="0" lvl="0" indent="0">
              <a:lnSpc>
                <a:spcPct val="107000"/>
              </a:lnSpc>
              <a:spcAft>
                <a:spcPts val="800"/>
              </a:spcAft>
              <a:buSzPts val="1000"/>
              <a:buNone/>
              <a:tabLst>
                <a:tab pos="457200" algn="l"/>
              </a:tabLst>
            </a:pPr>
            <a:r>
              <a:rPr lang="cy-GB" sz="2400" kern="100" dirty="0">
                <a:solidFill>
                  <a:schemeClr val="tx1"/>
                </a:solidFill>
                <a:ea typeface="Calibri" panose="020F0502020204030204" pitchFamily="34" charset="0"/>
                <a:cs typeface="Arial" panose="020B0604020202020204" pitchFamily="34" charset="0"/>
              </a:rPr>
              <a:t>Mae deddfwriaeth Cymru’n diddymu amddiffyniad cyfreithiol 160 oed i rieni o gosb resymol ac mae’n rhoi i blant yr un amddiffyniad rhag ymosodiadau ag oedolion.</a:t>
            </a:r>
            <a:endParaRPr lang="cy-GB" sz="2400" dirty="0">
              <a:solidFill>
                <a:schemeClr val="tx1"/>
              </a:solidFill>
            </a:endParaRPr>
          </a:p>
          <a:p>
            <a:pPr>
              <a:defRPr/>
            </a:pPr>
            <a:endParaRPr lang="cy-GB" sz="2400" dirty="0"/>
          </a:p>
        </p:txBody>
      </p:sp>
    </p:spTree>
    <p:custDataLst>
      <p:tags r:id="rId1"/>
    </p:custDataLst>
    <p:extLst>
      <p:ext uri="{BB962C8B-B14F-4D97-AF65-F5344CB8AC3E}">
        <p14:creationId xmlns:p14="http://schemas.microsoft.com/office/powerpoint/2010/main" val="408051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utcomes"/>
          <p:cNvSpPr>
            <a:spLocks noGrp="1"/>
          </p:cNvSpPr>
          <p:nvPr>
            <p:ph type="title"/>
          </p:nvPr>
        </p:nvSpPr>
        <p:spPr>
          <a:xfrm>
            <a:off x="629855" y="2602187"/>
            <a:ext cx="2263816" cy="1009114"/>
          </a:xfrm>
        </p:spPr>
        <p:txBody>
          <a:bodyPr>
            <a:noAutofit/>
          </a:bodyPr>
          <a:lstStyle/>
          <a:p>
            <a:pPr algn="ctr"/>
            <a:r>
              <a:rPr lang="cy-GB" sz="3200" dirty="0">
                <a:solidFill>
                  <a:schemeClr val="bg1"/>
                </a:solidFill>
              </a:rPr>
              <a:t>Deilliannau dysgu</a:t>
            </a:r>
          </a:p>
        </p:txBody>
      </p:sp>
      <p:sp>
        <p:nvSpPr>
          <p:cNvPr id="3" name="Content Placeholder 2"/>
          <p:cNvSpPr>
            <a:spLocks noGrp="1"/>
          </p:cNvSpPr>
          <p:nvPr>
            <p:ph idx="1"/>
          </p:nvPr>
        </p:nvSpPr>
        <p:spPr>
          <a:xfrm>
            <a:off x="3507128" y="1481560"/>
            <a:ext cx="7846671" cy="3958542"/>
          </a:xfrm>
        </p:spPr>
        <p:txBody>
          <a:bodyPr>
            <a:noAutofit/>
          </a:bodyPr>
          <a:lstStyle/>
          <a:p>
            <a:r>
              <a:rPr lang="cy-GB" altLang="en-US" sz="2800" dirty="0">
                <a:solidFill>
                  <a:schemeClr val="tx1"/>
                </a:solidFill>
              </a:rPr>
              <a:t>Disgrifio sut mae gweithio mewn ffordd sy’n diogelu pobl rhag camdriniaeth, niwed ac esgeulustod.</a:t>
            </a:r>
          </a:p>
          <a:p>
            <a:r>
              <a:rPr lang="cy-GB" altLang="en-US" sz="2800" dirty="0">
                <a:solidFill>
                  <a:schemeClr val="tx1"/>
                </a:solidFill>
              </a:rPr>
              <a:t>Egluro ffactorau, sefyllfaoedd a gweithredoedd a allai arwain at neu gyfrannu at gamdriniaeth, niwed ac esgeulustod. </a:t>
            </a:r>
          </a:p>
          <a:p>
            <a:r>
              <a:rPr lang="cy-GB" altLang="en-US" sz="2800" dirty="0">
                <a:solidFill>
                  <a:schemeClr val="tx1"/>
                </a:solidFill>
              </a:rPr>
              <a:t>Deall y ddeddfwriaeth, polisïau cenedlaethol, codau ymddygiad ac arferion proffesiynol mewn diogelu. </a:t>
            </a:r>
          </a:p>
          <a:p>
            <a:r>
              <a:rPr lang="cy-GB" sz="2800" dirty="0">
                <a:solidFill>
                  <a:schemeClr val="tx1"/>
                </a:solidFill>
              </a:rPr>
              <a:t>Gwybod sut i adnabod a rhoi gwybod am wahanol fathau o </a:t>
            </a:r>
            <a:r>
              <a:rPr lang="cy-GB" altLang="en-US" sz="2800" dirty="0">
                <a:solidFill>
                  <a:schemeClr val="tx1"/>
                </a:solidFill>
              </a:rPr>
              <a:t>gamdriniaeth, niwed ac esgeulustod</a:t>
            </a:r>
            <a:r>
              <a:rPr lang="cy-GB" sz="2800" dirty="0">
                <a:solidFill>
                  <a:schemeClr val="tx1"/>
                </a:solidFill>
              </a:rPr>
              <a:t>.</a:t>
            </a:r>
          </a:p>
        </p:txBody>
      </p:sp>
    </p:spTree>
    <p:custDataLst>
      <p:tags r:id="rId1"/>
    </p:custDataLst>
    <p:extLst>
      <p:ext uri="{BB962C8B-B14F-4D97-AF65-F5344CB8AC3E}">
        <p14:creationId xmlns:p14="http://schemas.microsoft.com/office/powerpoint/2010/main" val="2416373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539CAC-473C-3D84-D2DB-4EF30A4BB6F8}"/>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efinitions of abuse&#10;"/>
          <p:cNvSpPr txBox="1">
            <a:spLocks noGrp="1"/>
          </p:cNvSpPr>
          <p:nvPr>
            <p:ph type="title" idx="4294967295"/>
          </p:nvPr>
        </p:nvSpPr>
        <p:spPr>
          <a:xfrm>
            <a:off x="554182" y="2590801"/>
            <a:ext cx="242037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Diffiniadau o gam-drin</a:t>
            </a:r>
          </a:p>
        </p:txBody>
      </p:sp>
      <p:sp>
        <p:nvSpPr>
          <p:cNvPr id="3" name="Content Placeholder 2"/>
          <p:cNvSpPr>
            <a:spLocks noGrp="1"/>
          </p:cNvSpPr>
          <p:nvPr>
            <p:ph idx="1"/>
          </p:nvPr>
        </p:nvSpPr>
        <p:spPr>
          <a:xfrm>
            <a:off x="3778298" y="862517"/>
            <a:ext cx="7633855" cy="5270407"/>
          </a:xfrm>
        </p:spPr>
        <p:txBody>
          <a:bodyPr>
            <a:noAutofit/>
          </a:bodyPr>
          <a:lstStyle/>
          <a:p>
            <a:pPr marL="0" indent="0">
              <a:buNone/>
              <a:defRPr/>
            </a:pPr>
            <a:r>
              <a:rPr lang="cy-GB" sz="2800" dirty="0">
                <a:solidFill>
                  <a:srgbClr val="C00000"/>
                </a:solidFill>
              </a:rPr>
              <a:t>Cam-drin rhywiol</a:t>
            </a:r>
          </a:p>
          <a:p>
            <a:pPr>
              <a:defRPr/>
            </a:pPr>
            <a:r>
              <a:rPr lang="cy-GB" sz="2400" dirty="0">
                <a:solidFill>
                  <a:schemeClr val="tx1"/>
                </a:solidFill>
              </a:rPr>
              <a:t>Mae cam-drin yn cyfeirio at unigolyn sy’n cymryd rhan mewn gweithgarwch rhywiol lle maent yn amharod, neu’n analluog, i roi cydsyniad ar sail gwybodaeth, neu lle nad ydynt yn ei ddeall yn iawn.</a:t>
            </a:r>
          </a:p>
          <a:p>
            <a:pPr>
              <a:defRPr/>
            </a:pPr>
            <a:r>
              <a:rPr lang="cy-GB" sz="2400" dirty="0">
                <a:solidFill>
                  <a:schemeClr val="tx1"/>
                </a:solidFill>
              </a:rPr>
              <a:t>Gall gynnwys gweithredoedd cyswllt a digyswllt. </a:t>
            </a:r>
          </a:p>
          <a:p>
            <a:pPr marL="0" indent="0">
              <a:buNone/>
              <a:defRPr/>
            </a:pPr>
            <a:endParaRPr lang="cy-GB" sz="2800" dirty="0">
              <a:solidFill>
                <a:srgbClr val="C00000"/>
              </a:solidFill>
            </a:endParaRPr>
          </a:p>
          <a:p>
            <a:pPr marL="0" indent="0">
              <a:buNone/>
              <a:defRPr/>
            </a:pPr>
            <a:r>
              <a:rPr lang="cy-GB" sz="2800" dirty="0">
                <a:solidFill>
                  <a:srgbClr val="C00000"/>
                </a:solidFill>
              </a:rPr>
              <a:t>Cam-drin emosiynol neu seicolegol</a:t>
            </a:r>
          </a:p>
          <a:p>
            <a:pPr>
              <a:defRPr/>
            </a:pPr>
            <a:r>
              <a:rPr lang="cy-GB" sz="2400" dirty="0">
                <a:solidFill>
                  <a:schemeClr val="tx1"/>
                </a:solidFill>
              </a:rPr>
              <a:t>Cam-driniaeth emosiynol gyson.</a:t>
            </a:r>
          </a:p>
          <a:p>
            <a:pPr>
              <a:defRPr/>
            </a:pPr>
            <a:r>
              <a:rPr lang="cy-GB" sz="2400" dirty="0">
                <a:solidFill>
                  <a:schemeClr val="tx1"/>
                </a:solidFill>
              </a:rPr>
              <a:t>Achosi dioddefaint meddyliol yn fwriadol.</a:t>
            </a:r>
          </a:p>
          <a:p>
            <a:pPr>
              <a:defRPr/>
            </a:pPr>
            <a:r>
              <a:rPr lang="cy-GB" sz="2400" dirty="0">
                <a:solidFill>
                  <a:schemeClr val="tx1"/>
                </a:solidFill>
              </a:rPr>
              <a:t>Gellir ei brofi ar ei ben ei hun, neu bydd yn aml yn gorgyffwrdd â mathau eraill o gam-drin.</a:t>
            </a:r>
            <a:endParaRPr lang="cy-GB" sz="2800" dirty="0">
              <a:solidFill>
                <a:schemeClr val="tx1"/>
              </a:solidFill>
            </a:endParaRPr>
          </a:p>
        </p:txBody>
      </p:sp>
    </p:spTree>
    <p:custDataLst>
      <p:tags r:id="rId1"/>
    </p:custDataLst>
    <p:extLst>
      <p:ext uri="{BB962C8B-B14F-4D97-AF65-F5344CB8AC3E}">
        <p14:creationId xmlns:p14="http://schemas.microsoft.com/office/powerpoint/2010/main" val="1147008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A8AE8-B9F2-4396-1756-FB979A7272F1}"/>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770" name="Definitions of abuse (continued)"/>
          <p:cNvSpPr>
            <a:spLocks noGrp="1"/>
          </p:cNvSpPr>
          <p:nvPr>
            <p:ph type="title"/>
          </p:nvPr>
        </p:nvSpPr>
        <p:spPr>
          <a:xfrm>
            <a:off x="516599" y="2164089"/>
            <a:ext cx="2490281" cy="2127578"/>
          </a:xfrm>
        </p:spPr>
        <p:txBody>
          <a:bodyPr>
            <a:normAutofit/>
          </a:bodyPr>
          <a:lstStyle/>
          <a:p>
            <a:pPr algn="ctr"/>
            <a:r>
              <a:rPr lang="en-GB" altLang="en-US" sz="3200" dirty="0">
                <a:solidFill>
                  <a:schemeClr val="tx1"/>
                </a:solidFill>
              </a:rPr>
              <a:t>Diffiniadau o gam-drin (parhad)</a:t>
            </a:r>
          </a:p>
        </p:txBody>
      </p:sp>
      <p:sp>
        <p:nvSpPr>
          <p:cNvPr id="3" name="Content Placeholder 2"/>
          <p:cNvSpPr>
            <a:spLocks noGrp="1"/>
          </p:cNvSpPr>
          <p:nvPr>
            <p:ph idx="1"/>
          </p:nvPr>
        </p:nvSpPr>
        <p:spPr>
          <a:xfrm>
            <a:off x="3622333" y="731004"/>
            <a:ext cx="8053068" cy="5915890"/>
          </a:xfrm>
        </p:spPr>
        <p:txBody>
          <a:bodyPr>
            <a:noAutofit/>
          </a:bodyPr>
          <a:lstStyle/>
          <a:p>
            <a:pPr marL="0" indent="0">
              <a:buNone/>
              <a:defRPr/>
            </a:pPr>
            <a:r>
              <a:rPr lang="cy-GB" sz="2800" dirty="0">
                <a:solidFill>
                  <a:srgbClr val="C00000"/>
                </a:solidFill>
              </a:rPr>
              <a:t>Cam-drin ariannol</a:t>
            </a:r>
          </a:p>
          <a:p>
            <a:pPr>
              <a:defRPr/>
            </a:pPr>
            <a:r>
              <a:rPr lang="cy-GB" sz="2400" dirty="0">
                <a:solidFill>
                  <a:schemeClr val="tx1"/>
                </a:solidFill>
              </a:rPr>
              <a:t>Gall effeithio ar blant ac oedolion </a:t>
            </a:r>
          </a:p>
          <a:p>
            <a:pPr>
              <a:defRPr/>
            </a:pPr>
            <a:r>
              <a:rPr lang="cy-GB" sz="2400" dirty="0">
                <a:solidFill>
                  <a:schemeClr val="tx1"/>
                </a:solidFill>
              </a:rPr>
              <a:t>Dwyn neu gamddefnyddio arian, eiddo neu adnoddau unigolyn.</a:t>
            </a:r>
          </a:p>
          <a:p>
            <a:pPr>
              <a:defRPr/>
            </a:pPr>
            <a:r>
              <a:rPr lang="cy-GB" sz="2400" dirty="0">
                <a:solidFill>
                  <a:schemeClr val="tx1"/>
                </a:solidFill>
              </a:rPr>
              <a:t>Cael arian neu eiddo drwy fygwth, perswâd neu gamfanteisio.</a:t>
            </a:r>
          </a:p>
          <a:p>
            <a:pPr marL="0" indent="0">
              <a:buNone/>
              <a:defRPr/>
            </a:pPr>
            <a:endParaRPr lang="cy-GB" sz="2400" dirty="0"/>
          </a:p>
          <a:p>
            <a:pPr marL="0" indent="0">
              <a:buNone/>
              <a:defRPr/>
            </a:pPr>
            <a:r>
              <a:rPr lang="cy-GB" sz="2800" dirty="0">
                <a:solidFill>
                  <a:srgbClr val="C00000"/>
                </a:solidFill>
              </a:rPr>
              <a:t>Esgeulustod </a:t>
            </a:r>
          </a:p>
          <a:p>
            <a:pPr>
              <a:defRPr/>
            </a:pPr>
            <a:r>
              <a:rPr lang="cy-GB" sz="2400" dirty="0">
                <a:solidFill>
                  <a:schemeClr val="tx1"/>
                </a:solidFill>
              </a:rPr>
              <a:t>Peidio â diwallu anghenion sylfaenol unigolyn: anghenion corfforol, emosiynol, cymdeithasol</a:t>
            </a:r>
          </a:p>
          <a:p>
            <a:pPr>
              <a:defRPr/>
            </a:pPr>
            <a:r>
              <a:rPr lang="cy-GB" sz="2400" dirty="0">
                <a:solidFill>
                  <a:schemeClr val="tx1"/>
                </a:solidFill>
              </a:rPr>
              <a:t>Peidio â rhoi lefel ddigonol o ofal</a:t>
            </a:r>
          </a:p>
          <a:p>
            <a:pPr marL="0" indent="0">
              <a:buNone/>
              <a:defRPr/>
            </a:pPr>
            <a:endParaRPr lang="cy-GB" sz="2400" dirty="0"/>
          </a:p>
          <a:p>
            <a:pPr marL="0" indent="0">
              <a:buNone/>
              <a:defRPr/>
            </a:pPr>
            <a:r>
              <a:rPr lang="cy-GB" sz="2400" dirty="0">
                <a:solidFill>
                  <a:srgbClr val="C00000"/>
                </a:solidFill>
              </a:rPr>
              <a:t>Mae pob math o gam-drin ac esgeulustod yn cael effaith negyddol ar unigolyn a gall gael effeithiau tymor byr neu dymor hir.</a:t>
            </a:r>
            <a:endParaRPr lang="cy-GB" sz="2400" dirty="0"/>
          </a:p>
        </p:txBody>
      </p:sp>
    </p:spTree>
    <p:custDataLst>
      <p:tags r:id="rId1"/>
    </p:custDataLst>
    <p:extLst>
      <p:ext uri="{BB962C8B-B14F-4D97-AF65-F5344CB8AC3E}">
        <p14:creationId xmlns:p14="http://schemas.microsoft.com/office/powerpoint/2010/main" val="2913385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
          <p:cNvSpPr>
            <a:spLocks noGrp="1"/>
          </p:cNvSpPr>
          <p:nvPr>
            <p:ph type="title"/>
          </p:nvPr>
        </p:nvSpPr>
        <p:spPr>
          <a:xfrm>
            <a:off x="195046" y="1068473"/>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mae’r gair ‘esgeulustod’ yn ei olygu i chi?</a:t>
            </a:r>
            <a:endParaRPr lang="cy-GB" sz="3200" dirty="0">
              <a:solidFill>
                <a:schemeClr val="bg1"/>
              </a:solidFill>
            </a:endParaRPr>
          </a:p>
        </p:txBody>
      </p:sp>
      <p:sp>
        <p:nvSpPr>
          <p:cNvPr id="3" name="Content Placeholder 2"/>
          <p:cNvSpPr>
            <a:spLocks noGrp="1"/>
          </p:cNvSpPr>
          <p:nvPr>
            <p:ph idx="1"/>
          </p:nvPr>
        </p:nvSpPr>
        <p:spPr>
          <a:xfrm>
            <a:off x="3620033" y="1128408"/>
            <a:ext cx="8051157" cy="4601183"/>
          </a:xfrm>
        </p:spPr>
        <p:txBody>
          <a:bodyPr>
            <a:normAutofit/>
          </a:bodyPr>
          <a:lstStyle/>
          <a:p>
            <a:pPr marL="0" indent="0" algn="ctr">
              <a:buNone/>
            </a:pPr>
            <a:r>
              <a:rPr lang="cy-GB" sz="2800" dirty="0">
                <a:solidFill>
                  <a:schemeClr val="tx1"/>
                </a:solidFill>
              </a:rPr>
              <a:t>Mae “esgeulustod” yn golygu methiant i fodloni anghenion corfforol, emosiynol, cymdeithasol neu seicolegol sylfaenol unigolyn, sy’n debygol o amharu ar les yr unigolyn. Er enghraifft, amharu ar iechyd unigolyn neu, yn achos plentyn, amharu ar ddatblygiad y plentyn.</a:t>
            </a:r>
          </a:p>
          <a:p>
            <a:pPr marL="0" indent="0" algn="ctr">
              <a:buNone/>
            </a:pPr>
            <a:r>
              <a:rPr lang="cy-GB" sz="2800" dirty="0">
                <a:solidFill>
                  <a:schemeClr val="tx1"/>
                </a:solidFill>
              </a:rPr>
              <a:t> (Y Ddeddf Gwasanaethau Cymdeithasol a Llesiant, adran 126 a Gweithdrefnau Diogelu Cymru 2019)</a:t>
            </a:r>
          </a:p>
          <a:p>
            <a:pPr marL="0" indent="0" algn="ctr">
              <a:buNone/>
            </a:pPr>
            <a:endParaRPr lang="cy-GB" sz="2800" dirty="0"/>
          </a:p>
          <a:p>
            <a:pPr marL="0" indent="0" algn="ctr">
              <a:buNone/>
            </a:pPr>
            <a:r>
              <a:rPr lang="cy-GB" sz="2800" dirty="0">
                <a:hlinkClick r:id="rId4"/>
              </a:rPr>
              <a:t>Diogelu | Cyfraith Cymru (llyw.cymru)</a:t>
            </a:r>
            <a:endParaRPr lang="cy-GB" sz="2800" dirty="0"/>
          </a:p>
        </p:txBody>
      </p:sp>
    </p:spTree>
    <p:custDataLst>
      <p:tags r:id="rId1"/>
    </p:custDataLst>
    <p:extLst>
      <p:ext uri="{BB962C8B-B14F-4D97-AF65-F5344CB8AC3E}">
        <p14:creationId xmlns:p14="http://schemas.microsoft.com/office/powerpoint/2010/main" val="30201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x types of neglect in children and young people"/>
          <p:cNvSpPr>
            <a:spLocks noGrp="1"/>
          </p:cNvSpPr>
          <p:nvPr>
            <p:ph type="title"/>
          </p:nvPr>
        </p:nvSpPr>
        <p:spPr/>
        <p:txBody>
          <a:bodyPr>
            <a:normAutofit/>
          </a:bodyPr>
          <a:lstStyle/>
          <a:p>
            <a:pPr algn="ctr"/>
            <a:r>
              <a:rPr lang="cy-GB" sz="3200" dirty="0">
                <a:solidFill>
                  <a:schemeClr val="bg1"/>
                </a:solidFill>
              </a:rPr>
              <a:t>Chwe math o esgeulustod mewn plant a phobl ifanc</a:t>
            </a:r>
          </a:p>
        </p:txBody>
      </p:sp>
      <p:sp>
        <p:nvSpPr>
          <p:cNvPr id="3" name="Content Placeholder 2"/>
          <p:cNvSpPr>
            <a:spLocks noGrp="1"/>
          </p:cNvSpPr>
          <p:nvPr>
            <p:ph idx="1"/>
          </p:nvPr>
        </p:nvSpPr>
        <p:spPr>
          <a:xfrm>
            <a:off x="4607398" y="969601"/>
            <a:ext cx="5605238" cy="5120640"/>
          </a:xfrm>
        </p:spPr>
        <p:txBody>
          <a:bodyPr>
            <a:noAutofit/>
          </a:bodyPr>
          <a:lstStyle/>
          <a:p>
            <a:pPr>
              <a:lnSpc>
                <a:spcPct val="150000"/>
              </a:lnSpc>
            </a:pPr>
            <a:r>
              <a:rPr lang="cy-GB" sz="2800" dirty="0">
                <a:solidFill>
                  <a:schemeClr val="tx1"/>
                </a:solidFill>
              </a:rPr>
              <a:t>Esgeulustod corfforol</a:t>
            </a:r>
          </a:p>
          <a:p>
            <a:pPr>
              <a:lnSpc>
                <a:spcPct val="150000"/>
              </a:lnSpc>
            </a:pPr>
            <a:r>
              <a:rPr lang="cy-GB" sz="2800" dirty="0">
                <a:solidFill>
                  <a:schemeClr val="tx1"/>
                </a:solidFill>
              </a:rPr>
              <a:t>Esgeulustod goruchwyliol </a:t>
            </a:r>
          </a:p>
          <a:p>
            <a:pPr>
              <a:lnSpc>
                <a:spcPct val="150000"/>
              </a:lnSpc>
            </a:pPr>
            <a:r>
              <a:rPr lang="cy-GB" sz="2800" dirty="0">
                <a:solidFill>
                  <a:schemeClr val="tx1"/>
                </a:solidFill>
              </a:rPr>
              <a:t>Esgeulustod maethol</a:t>
            </a:r>
          </a:p>
          <a:p>
            <a:pPr>
              <a:lnSpc>
                <a:spcPct val="150000"/>
              </a:lnSpc>
            </a:pPr>
            <a:r>
              <a:rPr lang="cy-GB" sz="2800" dirty="0">
                <a:solidFill>
                  <a:schemeClr val="tx1"/>
                </a:solidFill>
              </a:rPr>
              <a:t>Esgeulustod hunaniaeth</a:t>
            </a:r>
          </a:p>
          <a:p>
            <a:pPr>
              <a:lnSpc>
                <a:spcPct val="150000"/>
              </a:lnSpc>
            </a:pPr>
            <a:r>
              <a:rPr lang="cy-GB" sz="2800" dirty="0">
                <a:solidFill>
                  <a:schemeClr val="tx1"/>
                </a:solidFill>
              </a:rPr>
              <a:t>Esgeulustod meddygol</a:t>
            </a:r>
          </a:p>
          <a:p>
            <a:pPr>
              <a:lnSpc>
                <a:spcPct val="150000"/>
              </a:lnSpc>
            </a:pPr>
            <a:r>
              <a:rPr lang="cy-GB" sz="2800" dirty="0">
                <a:solidFill>
                  <a:schemeClr val="tx1"/>
                </a:solidFill>
              </a:rPr>
              <a:t>Esgeulustod addysgol</a:t>
            </a:r>
          </a:p>
        </p:txBody>
      </p:sp>
    </p:spTree>
    <p:custDataLst>
      <p:tags r:id="rId1"/>
    </p:custDataLst>
    <p:extLst>
      <p:ext uri="{BB962C8B-B14F-4D97-AF65-F5344CB8AC3E}">
        <p14:creationId xmlns:p14="http://schemas.microsoft.com/office/powerpoint/2010/main" val="40593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76982" y="1123836"/>
            <a:ext cx="2947482" cy="4601183"/>
          </a:xfrm>
        </p:spPr>
        <p:txBody>
          <a:bodyPr>
            <a:normAutofit/>
          </a:bodyPr>
          <a:lstStyle/>
          <a:p>
            <a:pPr algn="ctr"/>
            <a:r>
              <a:rPr lang="en-US" sz="3200" dirty="0">
                <a:solidFill>
                  <a:schemeClr val="bg1"/>
                </a:solidFill>
                <a:latin typeface="Gibson"/>
              </a:rPr>
              <a:t>Hunan-</a:t>
            </a:r>
            <a:r>
              <a:rPr lang="en-US" sz="3200" dirty="0" err="1">
                <a:solidFill>
                  <a:schemeClr val="bg1"/>
                </a:solidFill>
                <a:latin typeface="Gibson"/>
              </a:rPr>
              <a:t>esgeuluso</a:t>
            </a:r>
            <a:r>
              <a:rPr lang="en-US" sz="3200" dirty="0">
                <a:solidFill>
                  <a:schemeClr val="bg1"/>
                </a:solidFill>
                <a:latin typeface="Gibson"/>
              </a:rPr>
              <a:t> (oedolion yn unig)</a:t>
            </a:r>
            <a:endParaRPr lang="cy-GB" altLang="en-US" sz="3200" dirty="0">
              <a:solidFill>
                <a:schemeClr val="bg1"/>
              </a:solidFill>
            </a:endParaRPr>
          </a:p>
        </p:txBody>
      </p:sp>
      <p:sp>
        <p:nvSpPr>
          <p:cNvPr id="2" name="Content Placeholder 2">
            <a:extLst>
              <a:ext uri="{FF2B5EF4-FFF2-40B4-BE49-F238E27FC236}">
                <a16:creationId xmlns:a16="http://schemas.microsoft.com/office/drawing/2014/main" id="{A9DEBCC2-D46F-B190-6964-3D26EA5017FE}"/>
              </a:ext>
            </a:extLst>
          </p:cNvPr>
          <p:cNvSpPr txBox="1">
            <a:spLocks/>
          </p:cNvSpPr>
          <p:nvPr/>
        </p:nvSpPr>
        <p:spPr>
          <a:xfrm>
            <a:off x="3869268" y="1034903"/>
            <a:ext cx="7315200" cy="412242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dirty="0">
                <a:latin typeface="Gibson"/>
              </a:rPr>
              <a:t>Mae tri phrif </a:t>
            </a:r>
            <a:r>
              <a:rPr lang="en-US" dirty="0" err="1">
                <a:latin typeface="Gibson"/>
              </a:rPr>
              <a:t>fath</a:t>
            </a:r>
            <a:r>
              <a:rPr lang="en-US" dirty="0">
                <a:latin typeface="Gibson"/>
              </a:rPr>
              <a:t> o hunan-</a:t>
            </a:r>
            <a:r>
              <a:rPr lang="en-US" dirty="0" err="1">
                <a:latin typeface="Gibson"/>
              </a:rPr>
              <a:t>esgeuluso</a:t>
            </a:r>
            <a:r>
              <a:rPr lang="en-US" dirty="0">
                <a:latin typeface="Gibson"/>
              </a:rPr>
              <a:t>: </a:t>
            </a:r>
            <a:endParaRPr lang="en-US" dirty="0"/>
          </a:p>
          <a:p>
            <a:r>
              <a:rPr lang="en-US" dirty="0">
                <a:latin typeface="Gibson"/>
              </a:rPr>
              <a:t>diffyg </a:t>
            </a:r>
            <a:r>
              <a:rPr lang="en-US" dirty="0" err="1">
                <a:latin typeface="Gibson"/>
              </a:rPr>
              <a:t>hunanofal</a:t>
            </a:r>
            <a:endParaRPr lang="en-US" dirty="0">
              <a:latin typeface="Gibson"/>
            </a:endParaRPr>
          </a:p>
          <a:p>
            <a:r>
              <a:rPr lang="en-GB" dirty="0">
                <a:latin typeface="Gibson"/>
              </a:rPr>
              <a:t>diffyg gofal am amgylchedd person</a:t>
            </a:r>
          </a:p>
          <a:p>
            <a:r>
              <a:rPr lang="en-US" dirty="0" err="1">
                <a:latin typeface="Gibson"/>
              </a:rPr>
              <a:t>gwrthod</a:t>
            </a:r>
            <a:r>
              <a:rPr lang="en-US" dirty="0">
                <a:latin typeface="Gibson"/>
              </a:rPr>
              <a:t> gwasanaethau.</a:t>
            </a:r>
          </a:p>
          <a:p>
            <a:pPr marL="0" indent="0">
              <a:buNone/>
            </a:pPr>
            <a:r>
              <a:rPr lang="en-US" dirty="0">
                <a:latin typeface="Gibson"/>
              </a:rPr>
              <a:t>Gall hunan-</a:t>
            </a:r>
            <a:r>
              <a:rPr lang="en-US" dirty="0" err="1">
                <a:latin typeface="Gibson"/>
              </a:rPr>
              <a:t>esgeuluso</a:t>
            </a:r>
            <a:r>
              <a:rPr lang="en-US" dirty="0">
                <a:latin typeface="Gibson"/>
              </a:rPr>
              <a:t> ddigwydd oherwydd:</a:t>
            </a:r>
            <a:br>
              <a:rPr lang="en-US" dirty="0">
                <a:latin typeface="Gibson"/>
              </a:rPr>
            </a:br>
            <a:endParaRPr lang="en-US" dirty="0">
              <a:latin typeface="Gibson"/>
            </a:endParaRPr>
          </a:p>
          <a:p>
            <a:pPr lvl="1"/>
            <a:r>
              <a:rPr lang="en-GB" dirty="0">
                <a:latin typeface="Gibson"/>
              </a:rPr>
              <a:t>dewis ffordd o fyw yr unigolyn</a:t>
            </a:r>
            <a:endParaRPr lang="en-US" dirty="0">
              <a:latin typeface="Gibson"/>
            </a:endParaRPr>
          </a:p>
          <a:p>
            <a:pPr lvl="1"/>
            <a:r>
              <a:rPr lang="en-US" dirty="0">
                <a:latin typeface="Gibson"/>
              </a:rPr>
              <a:t>gall y person fod mewn iechyd </a:t>
            </a:r>
            <a:r>
              <a:rPr lang="en-US" dirty="0" err="1">
                <a:latin typeface="Gibson"/>
              </a:rPr>
              <a:t>gwael</a:t>
            </a:r>
            <a:r>
              <a:rPr lang="en-US" dirty="0">
                <a:latin typeface="Gibson"/>
              </a:rPr>
              <a:t>, yn </a:t>
            </a:r>
            <a:r>
              <a:rPr lang="en-US" dirty="0" err="1">
                <a:latin typeface="Gibson"/>
              </a:rPr>
              <a:t>dioddef</a:t>
            </a:r>
            <a:r>
              <a:rPr lang="en-US" dirty="0">
                <a:latin typeface="Gibson"/>
              </a:rPr>
              <a:t> o broblemau </a:t>
            </a:r>
            <a:r>
              <a:rPr lang="en-US" dirty="0" err="1">
                <a:latin typeface="Gibson"/>
              </a:rPr>
              <a:t>gwybyddol</a:t>
            </a:r>
            <a:r>
              <a:rPr lang="en-US" dirty="0">
                <a:latin typeface="Gibson"/>
              </a:rPr>
              <a:t>, neu'n methu â </a:t>
            </a:r>
            <a:r>
              <a:rPr lang="en-US" dirty="0" err="1">
                <a:latin typeface="Gibson"/>
              </a:rPr>
              <a:t>gofalu</a:t>
            </a:r>
            <a:r>
              <a:rPr lang="en-US" dirty="0">
                <a:latin typeface="Gibson"/>
              </a:rPr>
              <a:t> </a:t>
            </a:r>
            <a:r>
              <a:rPr lang="en-US" dirty="0" err="1">
                <a:latin typeface="Gibson"/>
              </a:rPr>
              <a:t>amdano'i</a:t>
            </a:r>
            <a:r>
              <a:rPr lang="en-US" dirty="0">
                <a:latin typeface="Gibson"/>
              </a:rPr>
              <a:t> hun yn gorfforol. </a:t>
            </a:r>
          </a:p>
          <a:p>
            <a:pPr marL="0" indent="0">
              <a:buFont typeface="Wingdings 2" pitchFamily="18" charset="2"/>
              <a:buNone/>
            </a:pPr>
            <a:r>
              <a:rPr lang="en-US" dirty="0">
                <a:latin typeface="Gibson"/>
              </a:rPr>
              <a:t>Pa gamau ydych chi'n meddwl y gallwch chi eu cymryd?</a:t>
            </a:r>
            <a:endParaRPr lang="en-US" dirty="0"/>
          </a:p>
        </p:txBody>
      </p:sp>
      <p:sp>
        <p:nvSpPr>
          <p:cNvPr id="3" name="TextBox 2">
            <a:extLst>
              <a:ext uri="{FF2B5EF4-FFF2-40B4-BE49-F238E27FC236}">
                <a16:creationId xmlns:a16="http://schemas.microsoft.com/office/drawing/2014/main" id="{F43334F3-0125-AAD8-7379-8C9BF352F3C1}"/>
              </a:ext>
            </a:extLst>
          </p:cNvPr>
          <p:cNvSpPr txBox="1"/>
          <p:nvPr/>
        </p:nvSpPr>
        <p:spPr>
          <a:xfrm>
            <a:off x="3869268" y="5157323"/>
            <a:ext cx="6102096" cy="923330"/>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dirty="0">
                <a:solidFill>
                  <a:schemeClr val="tx1">
                    <a:lumMod val="65000"/>
                    <a:lumOff val="35000"/>
                  </a:schemeClr>
                </a:solidFill>
                <a:latin typeface="Gibson"/>
              </a:rPr>
              <a:t>Siarad â'r person.</a:t>
            </a:r>
          </a:p>
          <a:p>
            <a:pPr marL="285750" indent="-285750">
              <a:buClr>
                <a:schemeClr val="accent1"/>
              </a:buClr>
              <a:buFont typeface="Arial" panose="020B0604020202020204" pitchFamily="34" charset="0"/>
              <a:buChar char="•"/>
            </a:pPr>
            <a:r>
              <a:rPr lang="en-US" dirty="0">
                <a:solidFill>
                  <a:schemeClr val="tx1">
                    <a:lumMod val="65000"/>
                    <a:lumOff val="35000"/>
                  </a:schemeClr>
                </a:solidFill>
                <a:latin typeface="Gibson"/>
              </a:rPr>
              <a:t>Gwneud adroddiad i'r gwasanaethau cymdeithasol os oes pryderon </a:t>
            </a:r>
            <a:r>
              <a:rPr lang="en-US" dirty="0" err="1">
                <a:solidFill>
                  <a:schemeClr val="tx1">
                    <a:lumMod val="65000"/>
                    <a:lumOff val="35000"/>
                  </a:schemeClr>
                </a:solidFill>
                <a:latin typeface="Gibson"/>
              </a:rPr>
              <a:t>sylweddol</a:t>
            </a:r>
            <a:r>
              <a:rPr lang="en-US" dirty="0">
                <a:solidFill>
                  <a:schemeClr val="tx1">
                    <a:lumMod val="65000"/>
                    <a:lumOff val="35000"/>
                  </a:schemeClr>
                </a:solidFill>
                <a:latin typeface="Gibson"/>
              </a:rPr>
              <a:t>.</a:t>
            </a:r>
            <a:endParaRPr lang="en-US"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8562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76982" y="1123836"/>
            <a:ext cx="2947482" cy="4601183"/>
          </a:xfrm>
        </p:spPr>
        <p:txBody>
          <a:bodyPr>
            <a:normAutofit/>
          </a:bodyPr>
          <a:lstStyle/>
          <a:p>
            <a:pPr algn="ctr"/>
            <a:r>
              <a:rPr lang="cy-GB" altLang="en-US" sz="3200" dirty="0">
                <a:solidFill>
                  <a:schemeClr val="bg1"/>
                </a:solidFill>
              </a:rPr>
              <a:t>Meysydd risg sefyllfaol</a:t>
            </a:r>
          </a:p>
        </p:txBody>
      </p:sp>
      <p:sp>
        <p:nvSpPr>
          <p:cNvPr id="38915" name="Content Placeholder 2"/>
          <p:cNvSpPr>
            <a:spLocks noGrp="1"/>
          </p:cNvSpPr>
          <p:nvPr>
            <p:ph idx="1"/>
          </p:nvPr>
        </p:nvSpPr>
        <p:spPr>
          <a:xfrm>
            <a:off x="3934623" y="931258"/>
            <a:ext cx="5517602" cy="4986338"/>
          </a:xfrm>
        </p:spPr>
        <p:txBody>
          <a:bodyPr>
            <a:noAutofit/>
          </a:bodyPr>
          <a:lstStyle/>
          <a:p>
            <a:pPr>
              <a:lnSpc>
                <a:spcPct val="150000"/>
              </a:lnSpc>
              <a:buFont typeface="Wingdings" panose="05000000000000000000" pitchFamily="2" charset="2"/>
              <a:buChar char="§"/>
            </a:pPr>
            <a:r>
              <a:rPr lang="cy-GB" altLang="en-US" sz="2400" dirty="0">
                <a:solidFill>
                  <a:schemeClr val="tx1"/>
                </a:solidFill>
              </a:rPr>
              <a:t>Caethwasiaeth fodern a masnachu pobl</a:t>
            </a:r>
          </a:p>
          <a:p>
            <a:pPr>
              <a:lnSpc>
                <a:spcPct val="150000"/>
              </a:lnSpc>
              <a:buFont typeface="Wingdings" panose="05000000000000000000" pitchFamily="2" charset="2"/>
              <a:buChar char="§"/>
            </a:pPr>
            <a:r>
              <a:rPr lang="cy-GB" altLang="en-US" sz="2400" dirty="0">
                <a:solidFill>
                  <a:schemeClr val="tx1"/>
                </a:solidFill>
              </a:rPr>
              <a:t>Llinellau cyffuriau</a:t>
            </a:r>
          </a:p>
          <a:p>
            <a:pPr>
              <a:lnSpc>
                <a:spcPct val="150000"/>
              </a:lnSpc>
              <a:buFont typeface="Wingdings" panose="05000000000000000000" pitchFamily="2" charset="2"/>
              <a:buChar char="§"/>
            </a:pPr>
            <a:r>
              <a:rPr lang="cy-GB" altLang="en-US" sz="2400" dirty="0">
                <a:solidFill>
                  <a:schemeClr val="tx1"/>
                </a:solidFill>
              </a:rPr>
              <a:t>Anffurfio organau cenhedlu benywod (FGM)</a:t>
            </a:r>
          </a:p>
          <a:p>
            <a:pPr>
              <a:lnSpc>
                <a:spcPct val="150000"/>
              </a:lnSpc>
              <a:buFont typeface="Wingdings" panose="05000000000000000000" pitchFamily="2" charset="2"/>
              <a:buChar char="§"/>
            </a:pPr>
            <a:r>
              <a:rPr lang="cy-GB" altLang="en-US" sz="2400" dirty="0">
                <a:solidFill>
                  <a:schemeClr val="tx1"/>
                </a:solidFill>
              </a:rPr>
              <a:t>Priodi dan orfod</a:t>
            </a:r>
          </a:p>
          <a:p>
            <a:pPr>
              <a:lnSpc>
                <a:spcPct val="150000"/>
              </a:lnSpc>
              <a:buFont typeface="Wingdings" panose="05000000000000000000" pitchFamily="2" charset="2"/>
              <a:buChar char="§"/>
            </a:pPr>
            <a:r>
              <a:rPr lang="cy-GB" altLang="en-US" sz="2400" dirty="0">
                <a:solidFill>
                  <a:schemeClr val="tx1"/>
                </a:solidFill>
              </a:rPr>
              <a:t>Radicaleiddio</a:t>
            </a:r>
          </a:p>
          <a:p>
            <a:pPr>
              <a:lnSpc>
                <a:spcPct val="150000"/>
              </a:lnSpc>
              <a:buFont typeface="Wingdings" panose="05000000000000000000" pitchFamily="2" charset="2"/>
              <a:buChar char="§"/>
            </a:pPr>
            <a:r>
              <a:rPr lang="cy-GB" altLang="en-US" sz="2400" dirty="0">
                <a:solidFill>
                  <a:schemeClr val="tx1"/>
                </a:solidFill>
              </a:rPr>
              <a:t>Cam-drin domestig</a:t>
            </a:r>
          </a:p>
          <a:p>
            <a:pPr>
              <a:lnSpc>
                <a:spcPct val="150000"/>
              </a:lnSpc>
              <a:buFont typeface="Wingdings" panose="05000000000000000000" pitchFamily="2" charset="2"/>
              <a:buChar char="§"/>
            </a:pPr>
            <a:r>
              <a:rPr lang="cy-GB" altLang="en-US" sz="2400" dirty="0">
                <a:solidFill>
                  <a:schemeClr val="tx1"/>
                </a:solidFill>
              </a:rPr>
              <a:t>Troseddau casineb</a:t>
            </a:r>
          </a:p>
          <a:p>
            <a:pPr>
              <a:lnSpc>
                <a:spcPct val="150000"/>
              </a:lnSpc>
              <a:buFont typeface="Wingdings" panose="05000000000000000000" pitchFamily="2" charset="2"/>
              <a:buChar char="§"/>
            </a:pPr>
            <a:r>
              <a:rPr lang="cy-GB" altLang="en-US" sz="2400" dirty="0">
                <a:solidFill>
                  <a:schemeClr val="tx1"/>
                </a:solidFill>
              </a:rPr>
              <a:t>Cam-drin sefydliadol</a:t>
            </a:r>
          </a:p>
        </p:txBody>
      </p:sp>
    </p:spTree>
    <p:custDataLst>
      <p:tags r:id="rId1"/>
    </p:custDataLst>
    <p:extLst>
      <p:ext uri="{BB962C8B-B14F-4D97-AF65-F5344CB8AC3E}">
        <p14:creationId xmlns:p14="http://schemas.microsoft.com/office/powerpoint/2010/main" val="19686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chemeClr val="bg1"/>
                </a:solidFill>
              </a:rPr>
              <a:t>Beth yw cam-drin domestig?</a:t>
            </a:r>
          </a:p>
        </p:txBody>
      </p:sp>
      <p:sp>
        <p:nvSpPr>
          <p:cNvPr id="3" name="Content Placeholder 2"/>
          <p:cNvSpPr>
            <a:spLocks noGrp="1"/>
          </p:cNvSpPr>
          <p:nvPr>
            <p:ph idx="1"/>
          </p:nvPr>
        </p:nvSpPr>
        <p:spPr>
          <a:xfrm>
            <a:off x="3643033" y="356668"/>
            <a:ext cx="8077912" cy="6501331"/>
          </a:xfrm>
        </p:spPr>
        <p:txBody>
          <a:bodyPr>
            <a:normAutofit fontScale="85000" lnSpcReduction="20000"/>
          </a:bodyPr>
          <a:lstStyle/>
          <a:p>
            <a:pPr marL="0" indent="0">
              <a:lnSpc>
                <a:spcPct val="120000"/>
              </a:lnSpc>
              <a:buNone/>
            </a:pPr>
            <a:r>
              <a:rPr lang="cy-GB" sz="2600" dirty="0">
                <a:solidFill>
                  <a:schemeClr val="tx1"/>
                </a:solidFill>
              </a:rPr>
              <a:t>Cam-drin domestig yw: </a:t>
            </a:r>
          </a:p>
          <a:p>
            <a:pPr>
              <a:lnSpc>
                <a:spcPct val="120000"/>
              </a:lnSpc>
            </a:pPr>
            <a:r>
              <a:rPr lang="cy-GB" sz="2600" dirty="0">
                <a:solidFill>
                  <a:schemeClr val="tx1"/>
                </a:solidFill>
              </a:rPr>
              <a:t>“…the </a:t>
            </a:r>
            <a:r>
              <a:rPr lang="cy-GB" sz="2600" dirty="0" err="1">
                <a:solidFill>
                  <a:schemeClr val="tx1"/>
                </a:solidFill>
              </a:rPr>
              <a:t>behaviour</a:t>
            </a:r>
            <a:r>
              <a:rPr lang="cy-GB" sz="2600" dirty="0">
                <a:solidFill>
                  <a:schemeClr val="tx1"/>
                </a:solidFill>
              </a:rPr>
              <a:t> of a person </a:t>
            </a:r>
            <a:r>
              <a:rPr lang="cy-GB" sz="2600" dirty="0" err="1">
                <a:solidFill>
                  <a:schemeClr val="tx1"/>
                </a:solidFill>
              </a:rPr>
              <a:t>towards</a:t>
            </a:r>
            <a:r>
              <a:rPr lang="cy-GB" sz="2600" dirty="0">
                <a:solidFill>
                  <a:schemeClr val="tx1"/>
                </a:solidFill>
              </a:rPr>
              <a:t> </a:t>
            </a:r>
            <a:r>
              <a:rPr lang="cy-GB" sz="2600" dirty="0" err="1">
                <a:solidFill>
                  <a:schemeClr val="tx1"/>
                </a:solidFill>
              </a:rPr>
              <a:t>another</a:t>
            </a:r>
            <a:r>
              <a:rPr lang="cy-GB" sz="2600" dirty="0">
                <a:solidFill>
                  <a:schemeClr val="tx1"/>
                </a:solidFill>
              </a:rPr>
              <a:t> person  is “</a:t>
            </a:r>
            <a:r>
              <a:rPr lang="cy-GB" sz="2600" dirty="0" err="1">
                <a:solidFill>
                  <a:schemeClr val="tx1"/>
                </a:solidFill>
              </a:rPr>
              <a:t>domestic</a:t>
            </a:r>
            <a:r>
              <a:rPr lang="cy-GB" sz="2600" dirty="0">
                <a:solidFill>
                  <a:schemeClr val="tx1"/>
                </a:solidFill>
              </a:rPr>
              <a:t> </a:t>
            </a:r>
            <a:r>
              <a:rPr lang="cy-GB" sz="2600" dirty="0" err="1">
                <a:solidFill>
                  <a:schemeClr val="tx1"/>
                </a:solidFill>
              </a:rPr>
              <a:t>abuse</a:t>
            </a:r>
            <a:r>
              <a:rPr lang="cy-GB" sz="2600" dirty="0">
                <a:solidFill>
                  <a:schemeClr val="tx1"/>
                </a:solidFill>
              </a:rPr>
              <a:t>” </a:t>
            </a:r>
            <a:r>
              <a:rPr lang="cy-GB" sz="2600" dirty="0" err="1">
                <a:solidFill>
                  <a:schemeClr val="tx1"/>
                </a:solidFill>
              </a:rPr>
              <a:t>if</a:t>
            </a:r>
            <a:r>
              <a:rPr lang="cy-GB" sz="2600" dirty="0">
                <a:solidFill>
                  <a:schemeClr val="tx1"/>
                </a:solidFill>
              </a:rPr>
              <a:t>  </a:t>
            </a:r>
            <a:r>
              <a:rPr lang="cy-GB" sz="2600" dirty="0" err="1">
                <a:solidFill>
                  <a:schemeClr val="tx1"/>
                </a:solidFill>
              </a:rPr>
              <a:t>each</a:t>
            </a:r>
            <a:r>
              <a:rPr lang="cy-GB" sz="2600" dirty="0">
                <a:solidFill>
                  <a:schemeClr val="tx1"/>
                </a:solidFill>
              </a:rPr>
              <a:t> </a:t>
            </a:r>
            <a:r>
              <a:rPr lang="cy-GB" sz="2600" dirty="0" err="1">
                <a:solidFill>
                  <a:schemeClr val="tx1"/>
                </a:solidFill>
              </a:rPr>
              <a:t>aged</a:t>
            </a:r>
            <a:r>
              <a:rPr lang="cy-GB" sz="2600" dirty="0">
                <a:solidFill>
                  <a:schemeClr val="tx1"/>
                </a:solidFill>
              </a:rPr>
              <a:t> 16 or </a:t>
            </a:r>
            <a:r>
              <a:rPr lang="cy-GB" sz="2600" dirty="0" err="1">
                <a:solidFill>
                  <a:schemeClr val="tx1"/>
                </a:solidFill>
              </a:rPr>
              <a:t>over</a:t>
            </a:r>
            <a:r>
              <a:rPr lang="cy-GB" sz="2600" dirty="0">
                <a:solidFill>
                  <a:schemeClr val="tx1"/>
                </a:solidFill>
              </a:rPr>
              <a:t> and </a:t>
            </a:r>
            <a:r>
              <a:rPr lang="cy-GB" sz="2600" dirty="0" err="1">
                <a:solidFill>
                  <a:schemeClr val="tx1"/>
                </a:solidFill>
              </a:rPr>
              <a:t>are</a:t>
            </a:r>
            <a:r>
              <a:rPr lang="cy-GB" sz="2600" dirty="0">
                <a:solidFill>
                  <a:schemeClr val="tx1"/>
                </a:solidFill>
              </a:rPr>
              <a:t> </a:t>
            </a:r>
            <a:r>
              <a:rPr lang="cy-GB" sz="2600" dirty="0" err="1">
                <a:solidFill>
                  <a:schemeClr val="tx1"/>
                </a:solidFill>
              </a:rPr>
              <a:t>personally</a:t>
            </a:r>
            <a:r>
              <a:rPr lang="cy-GB" sz="2600" dirty="0">
                <a:solidFill>
                  <a:schemeClr val="tx1"/>
                </a:solidFill>
              </a:rPr>
              <a:t> </a:t>
            </a:r>
            <a:r>
              <a:rPr lang="cy-GB" sz="2600" dirty="0" err="1">
                <a:solidFill>
                  <a:schemeClr val="tx1"/>
                </a:solidFill>
              </a:rPr>
              <a:t>connected</a:t>
            </a:r>
            <a:r>
              <a:rPr lang="cy-GB" sz="2600" dirty="0">
                <a:solidFill>
                  <a:schemeClr val="tx1"/>
                </a:solidFill>
              </a:rPr>
              <a:t> to </a:t>
            </a:r>
            <a:r>
              <a:rPr lang="cy-GB" sz="2600" dirty="0" err="1">
                <a:solidFill>
                  <a:schemeClr val="tx1"/>
                </a:solidFill>
              </a:rPr>
              <a:t>each</a:t>
            </a:r>
            <a:r>
              <a:rPr lang="cy-GB" sz="2600" dirty="0">
                <a:solidFill>
                  <a:schemeClr val="tx1"/>
                </a:solidFill>
              </a:rPr>
              <a:t> </a:t>
            </a:r>
            <a:r>
              <a:rPr lang="cy-GB" sz="2600" dirty="0" err="1">
                <a:solidFill>
                  <a:schemeClr val="tx1"/>
                </a:solidFill>
              </a:rPr>
              <a:t>other</a:t>
            </a:r>
            <a:r>
              <a:rPr lang="cy-GB" sz="2600" dirty="0">
                <a:solidFill>
                  <a:schemeClr val="tx1"/>
                </a:solidFill>
              </a:rPr>
              <a:t>, and the </a:t>
            </a:r>
            <a:r>
              <a:rPr lang="cy-GB" sz="2600" dirty="0" err="1">
                <a:solidFill>
                  <a:schemeClr val="tx1"/>
                </a:solidFill>
              </a:rPr>
              <a:t>behaviour</a:t>
            </a:r>
            <a:r>
              <a:rPr lang="cy-GB" sz="2600" dirty="0">
                <a:solidFill>
                  <a:schemeClr val="tx1"/>
                </a:solidFill>
              </a:rPr>
              <a:t> is </a:t>
            </a:r>
            <a:r>
              <a:rPr lang="cy-GB" sz="2600" dirty="0" err="1">
                <a:solidFill>
                  <a:schemeClr val="tx1"/>
                </a:solidFill>
              </a:rPr>
              <a:t>abusive</a:t>
            </a:r>
            <a:r>
              <a:rPr lang="cy-GB" sz="2600" dirty="0">
                <a:solidFill>
                  <a:schemeClr val="tx1"/>
                </a:solidFill>
              </a:rPr>
              <a:t>....It does not </a:t>
            </a:r>
            <a:r>
              <a:rPr lang="cy-GB" sz="2600" dirty="0" err="1">
                <a:solidFill>
                  <a:schemeClr val="tx1"/>
                </a:solidFill>
              </a:rPr>
              <a:t>matter</a:t>
            </a:r>
            <a:r>
              <a:rPr lang="cy-GB" sz="2600" dirty="0">
                <a:solidFill>
                  <a:schemeClr val="tx1"/>
                </a:solidFill>
              </a:rPr>
              <a:t> </a:t>
            </a:r>
            <a:r>
              <a:rPr lang="cy-GB" sz="2600" dirty="0" err="1">
                <a:solidFill>
                  <a:schemeClr val="tx1"/>
                </a:solidFill>
              </a:rPr>
              <a:t>whether</a:t>
            </a:r>
            <a:r>
              <a:rPr lang="cy-GB" sz="2600" dirty="0">
                <a:solidFill>
                  <a:schemeClr val="tx1"/>
                </a:solidFill>
              </a:rPr>
              <a:t> the </a:t>
            </a:r>
            <a:r>
              <a:rPr lang="cy-GB" sz="2600" dirty="0" err="1">
                <a:solidFill>
                  <a:schemeClr val="tx1"/>
                </a:solidFill>
              </a:rPr>
              <a:t>behaviour</a:t>
            </a:r>
            <a:r>
              <a:rPr lang="cy-GB" sz="2600" dirty="0">
                <a:solidFill>
                  <a:schemeClr val="tx1"/>
                </a:solidFill>
              </a:rPr>
              <a:t> </a:t>
            </a:r>
            <a:r>
              <a:rPr lang="cy-GB" sz="2600" dirty="0" err="1">
                <a:solidFill>
                  <a:schemeClr val="tx1"/>
                </a:solidFill>
              </a:rPr>
              <a:t>consists</a:t>
            </a:r>
            <a:r>
              <a:rPr lang="cy-GB" sz="2600" dirty="0">
                <a:solidFill>
                  <a:schemeClr val="tx1"/>
                </a:solidFill>
              </a:rPr>
              <a:t> of a </a:t>
            </a:r>
            <a:r>
              <a:rPr lang="cy-GB" sz="2600" dirty="0" err="1">
                <a:solidFill>
                  <a:schemeClr val="tx1"/>
                </a:solidFill>
              </a:rPr>
              <a:t>single</a:t>
            </a:r>
            <a:r>
              <a:rPr lang="cy-GB" sz="2600" dirty="0">
                <a:solidFill>
                  <a:schemeClr val="tx1"/>
                </a:solidFill>
              </a:rPr>
              <a:t> </a:t>
            </a:r>
            <a:r>
              <a:rPr lang="cy-GB" sz="2600" dirty="0" err="1">
                <a:solidFill>
                  <a:schemeClr val="tx1"/>
                </a:solidFill>
              </a:rPr>
              <a:t>incident</a:t>
            </a:r>
            <a:r>
              <a:rPr lang="cy-GB" sz="2600" dirty="0">
                <a:solidFill>
                  <a:schemeClr val="tx1"/>
                </a:solidFill>
              </a:rPr>
              <a:t> or </a:t>
            </a:r>
            <a:r>
              <a:rPr lang="cy-GB" sz="2600" dirty="0" err="1">
                <a:solidFill>
                  <a:schemeClr val="tx1"/>
                </a:solidFill>
              </a:rPr>
              <a:t>course</a:t>
            </a:r>
            <a:r>
              <a:rPr lang="cy-GB" sz="2600" dirty="0">
                <a:solidFill>
                  <a:schemeClr val="tx1"/>
                </a:solidFill>
              </a:rPr>
              <a:t> of </a:t>
            </a:r>
            <a:r>
              <a:rPr lang="cy-GB" sz="2600" dirty="0" err="1">
                <a:solidFill>
                  <a:schemeClr val="tx1"/>
                </a:solidFill>
              </a:rPr>
              <a:t>conduct</a:t>
            </a:r>
            <a:r>
              <a:rPr lang="cy-GB" sz="2600" dirty="0">
                <a:solidFill>
                  <a:schemeClr val="tx1"/>
                </a:solidFill>
              </a:rPr>
              <a:t>..”  </a:t>
            </a:r>
            <a:r>
              <a:rPr lang="cy-GB" sz="2600" dirty="0" err="1">
                <a:solidFill>
                  <a:schemeClr val="tx1"/>
                </a:solidFill>
              </a:rPr>
              <a:t>This</a:t>
            </a:r>
            <a:r>
              <a:rPr lang="cy-GB" sz="2600" dirty="0">
                <a:solidFill>
                  <a:schemeClr val="tx1"/>
                </a:solidFill>
              </a:rPr>
              <a:t> is </a:t>
            </a:r>
            <a:r>
              <a:rPr lang="cy-GB" sz="2600" dirty="0" err="1">
                <a:solidFill>
                  <a:schemeClr val="tx1"/>
                </a:solidFill>
              </a:rPr>
              <a:t>irrespective</a:t>
            </a:r>
            <a:r>
              <a:rPr lang="cy-GB" sz="2600" dirty="0">
                <a:solidFill>
                  <a:schemeClr val="tx1"/>
                </a:solidFill>
              </a:rPr>
              <a:t> of </a:t>
            </a:r>
            <a:r>
              <a:rPr lang="cy-GB" sz="2600" dirty="0" err="1">
                <a:solidFill>
                  <a:schemeClr val="tx1"/>
                </a:solidFill>
              </a:rPr>
              <a:t>gender</a:t>
            </a:r>
            <a:r>
              <a:rPr lang="cy-GB" sz="2600" dirty="0">
                <a:solidFill>
                  <a:schemeClr val="tx1"/>
                </a:solidFill>
              </a:rPr>
              <a:t> or </a:t>
            </a:r>
            <a:r>
              <a:rPr lang="cy-GB" sz="2600" dirty="0" err="1">
                <a:solidFill>
                  <a:schemeClr val="tx1"/>
                </a:solidFill>
              </a:rPr>
              <a:t>sexuality</a:t>
            </a:r>
            <a:r>
              <a:rPr lang="cy-GB" sz="2600" dirty="0">
                <a:solidFill>
                  <a:schemeClr val="tx1"/>
                </a:solidFill>
              </a:rPr>
              <a:t>. (Deddf Cam-drin Domestig, 2021)</a:t>
            </a:r>
          </a:p>
          <a:p>
            <a:pPr marL="0" indent="0">
              <a:lnSpc>
                <a:spcPct val="120000"/>
              </a:lnSpc>
              <a:buNone/>
            </a:pPr>
            <a:r>
              <a:rPr lang="cy-GB" sz="2600" dirty="0">
                <a:solidFill>
                  <a:schemeClr val="tx1"/>
                </a:solidFill>
              </a:rPr>
              <a:t>Gall cam-drin domestig gynnwys rhai neu bob un o’r mathau canlynol o gam-drin :</a:t>
            </a:r>
          </a:p>
          <a:p>
            <a:pPr>
              <a:lnSpc>
                <a:spcPct val="120000"/>
              </a:lnSpc>
            </a:pPr>
            <a:r>
              <a:rPr lang="cy-GB" sz="2600" dirty="0">
                <a:solidFill>
                  <a:schemeClr val="tx1"/>
                </a:solidFill>
              </a:rPr>
              <a:t>Emosiynol/seicolegol</a:t>
            </a:r>
          </a:p>
          <a:p>
            <a:pPr>
              <a:lnSpc>
                <a:spcPct val="120000"/>
              </a:lnSpc>
            </a:pPr>
            <a:r>
              <a:rPr lang="cy-GB" sz="2600" dirty="0">
                <a:solidFill>
                  <a:schemeClr val="tx1"/>
                </a:solidFill>
              </a:rPr>
              <a:t>Ariannol</a:t>
            </a:r>
          </a:p>
          <a:p>
            <a:pPr>
              <a:lnSpc>
                <a:spcPct val="120000"/>
              </a:lnSpc>
            </a:pPr>
            <a:r>
              <a:rPr lang="cy-GB" sz="2600" dirty="0">
                <a:solidFill>
                  <a:schemeClr val="tx1"/>
                </a:solidFill>
              </a:rPr>
              <a:t>Rhywiol</a:t>
            </a:r>
          </a:p>
          <a:p>
            <a:pPr>
              <a:lnSpc>
                <a:spcPct val="120000"/>
              </a:lnSpc>
            </a:pPr>
            <a:r>
              <a:rPr lang="cy-GB" sz="2600" dirty="0">
                <a:solidFill>
                  <a:schemeClr val="tx1"/>
                </a:solidFill>
              </a:rPr>
              <a:t>Corfforol</a:t>
            </a:r>
          </a:p>
          <a:p>
            <a:pPr>
              <a:lnSpc>
                <a:spcPct val="120000"/>
              </a:lnSpc>
            </a:pPr>
            <a:r>
              <a:rPr lang="cy-GB" sz="2600" dirty="0">
                <a:solidFill>
                  <a:schemeClr val="tx1"/>
                </a:solidFill>
              </a:rPr>
              <a:t>Esgeulustod </a:t>
            </a:r>
          </a:p>
          <a:p>
            <a:pPr marL="0" indent="0">
              <a:lnSpc>
                <a:spcPct val="120000"/>
              </a:lnSpc>
              <a:buNone/>
            </a:pPr>
            <a:r>
              <a:rPr lang="cy-GB" sz="2600" dirty="0">
                <a:solidFill>
                  <a:schemeClr val="tx1"/>
                </a:solidFill>
              </a:rPr>
              <a:t>  Mae gorfodaeth a rheolaeth hefyd yn bresennol yn aml.</a:t>
            </a:r>
          </a:p>
        </p:txBody>
      </p:sp>
    </p:spTree>
    <p:custDataLst>
      <p:tags r:id="rId1"/>
    </p:custDataLst>
    <p:extLst>
      <p:ext uri="{BB962C8B-B14F-4D97-AF65-F5344CB8AC3E}">
        <p14:creationId xmlns:p14="http://schemas.microsoft.com/office/powerpoint/2010/main" val="34512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94" y="1019665"/>
            <a:ext cx="2947482" cy="4601183"/>
          </a:xfrm>
        </p:spPr>
        <p:txBody>
          <a:bodyPr>
            <a:normAutofit/>
          </a:bodyPr>
          <a:lstStyle/>
          <a:p>
            <a:pPr algn="ctr"/>
            <a:r>
              <a:rPr lang="en-GB" sz="3200" dirty="0">
                <a:solidFill>
                  <a:schemeClr val="bg1"/>
                </a:solidFill>
              </a:rPr>
              <a:t>Mae plant </a:t>
            </a:r>
            <a:r>
              <a:rPr lang="en-GB" sz="3200" dirty="0" err="1">
                <a:solidFill>
                  <a:schemeClr val="bg1"/>
                </a:solidFill>
              </a:rPr>
              <a:t>yn</a:t>
            </a:r>
            <a:r>
              <a:rPr lang="en-GB" sz="3200" dirty="0">
                <a:solidFill>
                  <a:schemeClr val="bg1"/>
                </a:solidFill>
              </a:rPr>
              <a:t> </a:t>
            </a:r>
            <a:r>
              <a:rPr lang="en-GB" sz="3200" dirty="0" err="1">
                <a:solidFill>
                  <a:schemeClr val="bg1"/>
                </a:solidFill>
              </a:rPr>
              <a:t>ddioddefwyr</a:t>
            </a:r>
            <a:r>
              <a:rPr lang="en-GB" sz="3200" dirty="0">
                <a:solidFill>
                  <a:schemeClr val="bg1"/>
                </a:solidFill>
              </a:rPr>
              <a:t> </a:t>
            </a:r>
            <a:r>
              <a:rPr lang="en-GB" sz="3200" dirty="0" err="1">
                <a:solidFill>
                  <a:schemeClr val="bg1"/>
                </a:solidFill>
              </a:rPr>
              <a:t>hefyd</a:t>
            </a:r>
            <a:r>
              <a:rPr lang="en-GB" sz="3200" dirty="0">
                <a:solidFill>
                  <a:schemeClr val="bg1"/>
                </a:solidFill>
              </a:rPr>
              <a:t>! </a:t>
            </a:r>
          </a:p>
        </p:txBody>
      </p:sp>
      <p:sp>
        <p:nvSpPr>
          <p:cNvPr id="3" name="Content Placeholder 2"/>
          <p:cNvSpPr>
            <a:spLocks noGrp="1"/>
          </p:cNvSpPr>
          <p:nvPr>
            <p:ph idx="1"/>
          </p:nvPr>
        </p:nvSpPr>
        <p:spPr>
          <a:xfrm>
            <a:off x="3777858" y="805912"/>
            <a:ext cx="7719349" cy="5890347"/>
          </a:xfrm>
        </p:spPr>
        <p:txBody>
          <a:bodyPr>
            <a:normAutofit fontScale="92500"/>
          </a:bodyPr>
          <a:lstStyle/>
          <a:p>
            <a:r>
              <a:rPr lang="cy-GB" sz="2600" dirty="0">
                <a:solidFill>
                  <a:schemeClr val="tx1"/>
                </a:solidFill>
              </a:rPr>
              <a:t>Roedd Deddf Trais Domestig 2021 yn cydnabod yn swyddogol, am y tro cyntaf, y dylai plant sy’n tystio trais domestig rhwng aelodau’r teulu, neu sy’n profi trais yn uniongyrchol, gael eu cyfrif fel dioddefwyr eu hunain.   </a:t>
            </a:r>
          </a:p>
          <a:p>
            <a:pPr marL="0" indent="0">
              <a:buNone/>
            </a:pPr>
            <a:endParaRPr lang="cy-GB" sz="2600" dirty="0">
              <a:solidFill>
                <a:schemeClr val="tx1"/>
              </a:solidFill>
            </a:endParaRPr>
          </a:p>
          <a:p>
            <a:r>
              <a:rPr lang="cy-GB" sz="2600" dirty="0">
                <a:solidFill>
                  <a:schemeClr val="tx1"/>
                </a:solidFill>
              </a:rPr>
              <a:t>Mae ymchwil wedi dangos bod tystio cam-drin domestig yn gallu cael effaith negyddol enfawr (gelwir hyn yn brofiadau niweidiol yn ystod plentyndod) ar ddatblygiad corfforol, emosiynol a chymdeithasol tymor hir plentyn a gall barhau i oedolaeth.</a:t>
            </a:r>
          </a:p>
          <a:p>
            <a:endParaRPr lang="cy-GB" sz="2600" dirty="0">
              <a:solidFill>
                <a:schemeClr val="tx1"/>
              </a:solidFill>
            </a:endParaRPr>
          </a:p>
          <a:p>
            <a:r>
              <a:rPr lang="cy-GB" sz="2600" dirty="0">
                <a:solidFill>
                  <a:schemeClr val="tx1"/>
                </a:solidFill>
              </a:rPr>
              <a:t>Oherwydd hyn, dylem ystyried dull “teulu cyfan”. Mae hyn yn golygu cydnabod bod pob aelod o’r teulu’n cael eu heffeithio, ac y bydd ganddynt i gyd ymateb unigryw i’w sefyllfa, ac y bydd angen cymorth unigol arnynt.  </a:t>
            </a:r>
            <a:endParaRPr lang="cy-GB" dirty="0">
              <a:solidFill>
                <a:schemeClr val="tx1"/>
              </a:solidFill>
            </a:endParaRPr>
          </a:p>
        </p:txBody>
      </p:sp>
    </p:spTree>
    <p:custDataLst>
      <p:tags r:id="rId1"/>
    </p:custDataLst>
    <p:extLst>
      <p:ext uri="{BB962C8B-B14F-4D97-AF65-F5344CB8AC3E}">
        <p14:creationId xmlns:p14="http://schemas.microsoft.com/office/powerpoint/2010/main" val="100022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1C390-6BD8-0F52-A7C1-15A5231F7EA4}"/>
              </a:ext>
            </a:extLst>
          </p:cNvPr>
          <p:cNvSpPr>
            <a:spLocks noGrp="1"/>
          </p:cNvSpPr>
          <p:nvPr>
            <p:ph type="title" idx="4294967295"/>
          </p:nvPr>
        </p:nvSpPr>
        <p:spPr>
          <a:xfrm>
            <a:off x="3868738" y="863600"/>
            <a:ext cx="7315200" cy="5121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182880" marR="0" lvl="0" indent="-182880" algn="l" defTabSz="914400" rtl="0" eaLnBrk="1" fontAlgn="auto" latinLnBrk="0" hangingPunct="1">
              <a:lnSpc>
                <a:spcPct val="90000"/>
              </a:lnSpc>
              <a:spcBef>
                <a:spcPts val="1200"/>
              </a:spcBef>
              <a:spcAft>
                <a:spcPts val="0"/>
              </a:spcAft>
              <a:buClr>
                <a:schemeClr val="accent1"/>
              </a:buClr>
              <a:buSzTx/>
              <a:buFont typeface="Wingdings 2" pitchFamily="18" charset="2"/>
              <a:buChar char=""/>
              <a:tabLst/>
              <a:defRPr/>
            </a:pPr>
            <a:r>
              <a:rPr kumimoji="0" lang="en-GB" sz="2800" b="0" i="0" u="none" strike="noStrike" kern="1200" cap="none" spc="0" normalizeH="0" baseline="0" noProof="0" dirty="0" err="1">
                <a:ln>
                  <a:noFill/>
                </a:ln>
                <a:solidFill>
                  <a:schemeClr val="tx1"/>
                </a:solidFill>
                <a:effectLst/>
                <a:uLnTx/>
                <a:uFillTx/>
                <a:latin typeface="Gibson" panose="02000000000000000000" pitchFamily="2" charset="77"/>
                <a:ea typeface="+mn-ea"/>
                <a:cs typeface="+mn-cs"/>
              </a:rPr>
              <a:t>Cinio</a:t>
            </a:r>
            <a:endParaRPr kumimoji="0" lang="en-GB" sz="28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481518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xercise "/>
          <p:cNvSpPr>
            <a:spLocks noGrp="1"/>
          </p:cNvSpPr>
          <p:nvPr>
            <p:ph type="title"/>
          </p:nvPr>
        </p:nvSpPr>
        <p:spPr>
          <a:xfrm>
            <a:off x="252919" y="903918"/>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Pa sefyllfaoedd allai gynyddu’r perygl o gam-drin, niwed ac esgeulustod?</a:t>
            </a:r>
          </a:p>
        </p:txBody>
      </p:sp>
      <p:sp>
        <p:nvSpPr>
          <p:cNvPr id="45059" name="Content Placeholder 2"/>
          <p:cNvSpPr>
            <a:spLocks noGrp="1"/>
          </p:cNvSpPr>
          <p:nvPr>
            <p:ph idx="1"/>
          </p:nvPr>
        </p:nvSpPr>
        <p:spPr>
          <a:xfrm>
            <a:off x="4005243" y="986320"/>
            <a:ext cx="6628511" cy="5036651"/>
          </a:xfrm>
        </p:spPr>
        <p:txBody>
          <a:bodyPr>
            <a:noAutofit/>
          </a:bodyPr>
          <a:lstStyle/>
          <a:p>
            <a:r>
              <a:rPr lang="cy-GB" altLang="en-US" sz="2800" dirty="0">
                <a:solidFill>
                  <a:schemeClr val="tx1"/>
                </a:solidFill>
              </a:rPr>
              <a:t>Camddefnyddio cyffuriau neu alcohol</a:t>
            </a:r>
          </a:p>
          <a:p>
            <a:r>
              <a:rPr lang="cy-GB" altLang="en-US" sz="2800" dirty="0">
                <a:solidFill>
                  <a:schemeClr val="tx1"/>
                </a:solidFill>
              </a:rPr>
              <a:t>Oedran (ifanc neu hen)</a:t>
            </a:r>
          </a:p>
          <a:p>
            <a:r>
              <a:rPr lang="cy-GB" altLang="en-US" sz="2800" dirty="0">
                <a:solidFill>
                  <a:schemeClr val="tx1"/>
                </a:solidFill>
              </a:rPr>
              <a:t>Iechyd meddwl</a:t>
            </a:r>
          </a:p>
          <a:p>
            <a:r>
              <a:rPr lang="cy-GB" altLang="en-US" sz="2800" dirty="0">
                <a:solidFill>
                  <a:schemeClr val="tx1"/>
                </a:solidFill>
              </a:rPr>
              <a:t>Anableddau dysgu corfforol</a:t>
            </a:r>
          </a:p>
          <a:p>
            <a:r>
              <a:rPr lang="cy-GB" altLang="en-US" sz="2800" dirty="0">
                <a:solidFill>
                  <a:schemeClr val="tx1"/>
                </a:solidFill>
              </a:rPr>
              <a:t>Wedi’u hynysu</a:t>
            </a:r>
          </a:p>
          <a:p>
            <a:r>
              <a:rPr lang="cy-GB" altLang="en-US" sz="2800" dirty="0">
                <a:solidFill>
                  <a:schemeClr val="tx1"/>
                </a:solidFill>
              </a:rPr>
              <a:t>Cam-drin domestig</a:t>
            </a:r>
          </a:p>
          <a:p>
            <a:r>
              <a:rPr lang="cy-GB" altLang="en-US" sz="2800" dirty="0">
                <a:solidFill>
                  <a:schemeClr val="tx1"/>
                </a:solidFill>
              </a:rPr>
              <a:t>Wedi cael eu cam-drin neu eu hesgeuluso o’r blaen</a:t>
            </a:r>
          </a:p>
          <a:p>
            <a:r>
              <a:rPr lang="cy-GB" altLang="en-US" sz="2800" dirty="0">
                <a:solidFill>
                  <a:schemeClr val="tx1"/>
                </a:solidFill>
              </a:rPr>
              <a:t>Yn unig neu’n profi bwlio</a:t>
            </a:r>
          </a:p>
          <a:p>
            <a:r>
              <a:rPr lang="cy-GB" altLang="en-US" sz="2800" dirty="0">
                <a:solidFill>
                  <a:schemeClr val="tx1"/>
                </a:solidFill>
              </a:rPr>
              <a:t>O dan straen oherwydd incwm isel neu dai gwael</a:t>
            </a:r>
          </a:p>
        </p:txBody>
      </p:sp>
    </p:spTree>
    <p:custDataLst>
      <p:tags r:id="rId1"/>
    </p:custDataLst>
    <p:extLst>
      <p:ext uri="{BB962C8B-B14F-4D97-AF65-F5344CB8AC3E}">
        <p14:creationId xmlns:p14="http://schemas.microsoft.com/office/powerpoint/2010/main" val="1053727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earning outcomes"/>
          <p:cNvSpPr>
            <a:spLocks noGrp="1"/>
          </p:cNvSpPr>
          <p:nvPr>
            <p:ph type="title"/>
          </p:nvPr>
        </p:nvSpPr>
        <p:spPr>
          <a:xfrm>
            <a:off x="0" y="2579247"/>
            <a:ext cx="3356659" cy="1325563"/>
          </a:xfrm>
        </p:spPr>
        <p:txBody>
          <a:bodyPr>
            <a:normAutofit fontScale="90000"/>
          </a:bodyPr>
          <a:lstStyle/>
          <a:p>
            <a:pPr algn="ctr"/>
            <a:r>
              <a:rPr lang="cy-GB" altLang="en-US" dirty="0">
                <a:solidFill>
                  <a:schemeClr val="bg1"/>
                </a:solidFill>
              </a:rPr>
              <a:t>Eich meddyliau, syniadau a myfyrdodau</a:t>
            </a:r>
          </a:p>
        </p:txBody>
      </p:sp>
      <p:sp>
        <p:nvSpPr>
          <p:cNvPr id="5" name="TextBox 4">
            <a:extLst>
              <a:ext uri="{FF2B5EF4-FFF2-40B4-BE49-F238E27FC236}">
                <a16:creationId xmlns:a16="http://schemas.microsoft.com/office/drawing/2014/main" id="{7E5B72C2-C38A-7C3F-3892-84F15802F5A7}"/>
              </a:ext>
            </a:extLst>
          </p:cNvPr>
          <p:cNvSpPr txBox="1"/>
          <p:nvPr/>
        </p:nvSpPr>
        <p:spPr>
          <a:xfrm>
            <a:off x="4518933" y="2457198"/>
            <a:ext cx="6098720" cy="954107"/>
          </a:xfrm>
          <a:prstGeom prst="rect">
            <a:avLst/>
          </a:prstGeom>
          <a:noFill/>
        </p:spPr>
        <p:txBody>
          <a:bodyPr wrap="square">
            <a:spAutoFit/>
          </a:bodyPr>
          <a:lstStyle/>
          <a:p>
            <a:r>
              <a:rPr lang="cy-GB" altLang="en-US" sz="2800" dirty="0">
                <a:solidFill>
                  <a:schemeClr val="tx1"/>
                </a:solidFill>
                <a:latin typeface="Gibson" panose="02000000000000000000" pitchFamily="2" charset="77"/>
              </a:rPr>
              <a:t>Ychwanegwch eich meddyliau, syniadau, myfyrdodau neu gwestiynau i’w trafod.</a:t>
            </a:r>
          </a:p>
        </p:txBody>
      </p:sp>
    </p:spTree>
    <p:custDataLst>
      <p:tags r:id="rId1"/>
    </p:custDataLst>
    <p:extLst>
      <p:ext uri="{BB962C8B-B14F-4D97-AF65-F5344CB8AC3E}">
        <p14:creationId xmlns:p14="http://schemas.microsoft.com/office/powerpoint/2010/main" val="3251031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ussion point: life journey  "/>
          <p:cNvSpPr>
            <a:spLocks noGrp="1"/>
          </p:cNvSpPr>
          <p:nvPr>
            <p:ph type="title"/>
          </p:nvPr>
        </p:nvSpPr>
        <p:spPr>
          <a:xfrm>
            <a:off x="96316" y="1956234"/>
            <a:ext cx="3231723" cy="2459908"/>
          </a:xfrm>
        </p:spPr>
        <p:txBody>
          <a:bodyPr>
            <a:normAutofit/>
          </a:bodyPr>
          <a:lstStyle/>
          <a:p>
            <a:pPr algn="ctr"/>
            <a:r>
              <a:rPr lang="cy-GB" altLang="en-US" sz="3200" dirty="0">
                <a:solidFill>
                  <a:schemeClr val="bg1"/>
                </a:solidFill>
              </a:rPr>
              <a:t>Pwynt trafod: siwrnai bywyd</a:t>
            </a:r>
          </a:p>
        </p:txBody>
      </p:sp>
      <p:sp>
        <p:nvSpPr>
          <p:cNvPr id="9" name="TextBox 1"/>
          <p:cNvSpPr txBox="1">
            <a:spLocks noChangeArrowheads="1"/>
          </p:cNvSpPr>
          <p:nvPr/>
        </p:nvSpPr>
        <p:spPr bwMode="auto">
          <a:xfrm>
            <a:off x="3852799" y="636742"/>
            <a:ext cx="775587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200">
                <a:solidFill>
                  <a:schemeClr val="bg1"/>
                </a:solidFill>
                <a:latin typeface="Arial" panose="020B0604020202020204" pitchFamily="34" charset="0"/>
                <a:ea typeface="ヒラギノ角ゴ ProN W3"/>
                <a:cs typeface="ヒラギノ角ゴ ProN W3"/>
              </a:defRPr>
            </a:lvl1pPr>
            <a:lvl2pPr>
              <a:defRPr sz="1200">
                <a:solidFill>
                  <a:schemeClr val="bg1"/>
                </a:solidFill>
                <a:latin typeface="Arial" panose="020B0604020202020204" pitchFamily="34" charset="0"/>
                <a:ea typeface="ヒラギノ角ゴ ProN W3"/>
                <a:cs typeface="ヒラギノ角ゴ ProN W3"/>
              </a:defRPr>
            </a:lvl2pPr>
            <a:lvl3pPr>
              <a:defRPr sz="1200">
                <a:solidFill>
                  <a:schemeClr val="bg1"/>
                </a:solidFill>
                <a:latin typeface="Arial" panose="020B0604020202020204" pitchFamily="34" charset="0"/>
                <a:ea typeface="ヒラギノ角ゴ ProN W3"/>
                <a:cs typeface="ヒラギノ角ゴ ProN W3"/>
              </a:defRPr>
            </a:lvl3pPr>
            <a:lvl4pPr>
              <a:defRPr sz="1200">
                <a:solidFill>
                  <a:schemeClr val="bg1"/>
                </a:solidFill>
                <a:latin typeface="Arial" panose="020B0604020202020204" pitchFamily="34" charset="0"/>
                <a:ea typeface="ヒラギノ角ゴ ProN W3"/>
                <a:cs typeface="ヒラギノ角ゴ ProN W3"/>
              </a:defRPr>
            </a:lvl4pPr>
            <a:lvl5pPr>
              <a:defRPr sz="1200">
                <a:solidFill>
                  <a:schemeClr val="bg1"/>
                </a:solidFill>
                <a:latin typeface="Arial" panose="020B0604020202020204" pitchFamily="34" charset="0"/>
                <a:ea typeface="ヒラギノ角ゴ ProN W3"/>
                <a:cs typeface="ヒラギノ角ゴ ProN W3"/>
              </a:defRPr>
            </a:lvl5pPr>
            <a:lvl6pPr marL="25146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6pPr>
            <a:lvl7pPr marL="29718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7pPr>
            <a:lvl8pPr marL="34290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8pPr>
            <a:lvl9pPr marL="38862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9pPr>
          </a:lstStyle>
          <a:p>
            <a:pPr>
              <a:buClr>
                <a:srgbClr val="11846A"/>
              </a:buClr>
              <a:buFont typeface="Arial" panose="020B0604020202020204" pitchFamily="34" charset="0"/>
              <a:buChar char="•"/>
            </a:pPr>
            <a:r>
              <a:rPr lang="cy-GB" altLang="en-US" sz="2800" dirty="0">
                <a:solidFill>
                  <a:schemeClr val="tx1"/>
                </a:solidFill>
                <a:latin typeface="Gibson" panose="02000000000000000000" pitchFamily="2" charset="77"/>
              </a:rPr>
              <a:t>Meddyliwch am ran o siwrnai bywyd</a:t>
            </a:r>
          </a:p>
          <a:p>
            <a:pPr marL="0" indent="0">
              <a:buClr>
                <a:srgbClr val="11846A"/>
              </a:buClr>
            </a:pPr>
            <a:endParaRPr lang="cy-GB" altLang="en-US" sz="2800" dirty="0">
              <a:solidFill>
                <a:schemeClr val="tx1"/>
              </a:solidFill>
              <a:latin typeface="Gibson" panose="02000000000000000000" pitchFamily="2" charset="77"/>
            </a:endParaRPr>
          </a:p>
          <a:p>
            <a:pPr>
              <a:buClr>
                <a:srgbClr val="11846A"/>
              </a:buClr>
              <a:buFont typeface="Arial" panose="020B0604020202020204" pitchFamily="34" charset="0"/>
              <a:buChar char="•"/>
            </a:pPr>
            <a:r>
              <a:rPr lang="cy-GB" altLang="en-US" sz="2800" dirty="0">
                <a:solidFill>
                  <a:schemeClr val="tx1"/>
                </a:solidFill>
                <a:latin typeface="Gibson" panose="02000000000000000000" pitchFamily="2" charset="77"/>
              </a:rPr>
              <a:t>A oes adegau neu ddigwyddiadau a all wneud unigolyn yn fwy agored i niwed?</a:t>
            </a:r>
          </a:p>
          <a:p>
            <a:pPr>
              <a:buClr>
                <a:srgbClr val="11846A"/>
              </a:buClr>
              <a:buFont typeface="Arial" panose="020B0604020202020204" pitchFamily="34" charset="0"/>
              <a:buChar char="•"/>
            </a:pPr>
            <a:endParaRPr lang="cy-GB" altLang="en-US" sz="2800" dirty="0">
              <a:solidFill>
                <a:schemeClr val="tx1"/>
              </a:solidFill>
              <a:latin typeface="Gibson" panose="02000000000000000000" pitchFamily="2" charset="77"/>
            </a:endParaRPr>
          </a:p>
          <a:p>
            <a:pPr>
              <a:buClr>
                <a:srgbClr val="11846A"/>
              </a:buClr>
              <a:buFont typeface="Arial" panose="020B0604020202020204" pitchFamily="34" charset="0"/>
              <a:buChar char="•"/>
            </a:pPr>
            <a:r>
              <a:rPr lang="cy-GB" altLang="en-US" sz="2800" dirty="0">
                <a:solidFill>
                  <a:schemeClr val="tx1"/>
                </a:solidFill>
                <a:latin typeface="Gibson" panose="02000000000000000000" pitchFamily="2" charset="77"/>
              </a:rPr>
              <a:t>Pam?</a:t>
            </a:r>
          </a:p>
        </p:txBody>
      </p:sp>
      <p:sp>
        <p:nvSpPr>
          <p:cNvPr id="10" name="TextBox 10"/>
          <p:cNvSpPr txBox="1">
            <a:spLocks noChangeArrowheads="1"/>
          </p:cNvSpPr>
          <p:nvPr/>
        </p:nvSpPr>
        <p:spPr bwMode="auto">
          <a:xfrm>
            <a:off x="4202206" y="3742243"/>
            <a:ext cx="2189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dirty="0" err="1">
                <a:solidFill>
                  <a:srgbClr val="11846A"/>
                </a:solidFill>
                <a:latin typeface="Gibson" panose="02000000000000000000" pitchFamily="2" charset="77"/>
              </a:rPr>
              <a:t>Genedigaeth</a:t>
            </a:r>
            <a:endParaRPr lang="en-GB" altLang="en-US" dirty="0">
              <a:solidFill>
                <a:srgbClr val="11846A"/>
              </a:solidFill>
              <a:latin typeface="Gibson" panose="02000000000000000000" pitchFamily="2" charset="77"/>
            </a:endParaRPr>
          </a:p>
        </p:txBody>
      </p:sp>
      <p:sp>
        <p:nvSpPr>
          <p:cNvPr id="11" name="TextBox 10" descr="A curved line that gets thinner, and fades as it moves from birth to death"/>
          <p:cNvSpPr txBox="1">
            <a:spLocks noChangeArrowheads="1"/>
          </p:cNvSpPr>
          <p:nvPr/>
        </p:nvSpPr>
        <p:spPr bwMode="auto">
          <a:xfrm>
            <a:off x="9605913" y="3742243"/>
            <a:ext cx="20480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dirty="0" err="1">
                <a:solidFill>
                  <a:srgbClr val="11846A"/>
                </a:solidFill>
                <a:latin typeface="Gibson" panose="02000000000000000000" pitchFamily="2" charset="77"/>
              </a:rPr>
              <a:t>Marwolaeth</a:t>
            </a:r>
            <a:endParaRPr lang="en-GB" altLang="en-US" dirty="0">
              <a:solidFill>
                <a:srgbClr val="11846A"/>
              </a:solidFill>
              <a:latin typeface="Gibson" panose="02000000000000000000" pitchFamily="2" charset="77"/>
            </a:endParaRPr>
          </a:p>
        </p:txBody>
      </p:sp>
      <p:pic>
        <p:nvPicPr>
          <p:cNvPr id="6" name="Picture 3" descr="A curved line that gets thinner, and fades as it moves from birth to death"/>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428577">
            <a:off x="4689562" y="4563535"/>
            <a:ext cx="5743517" cy="11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08144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Perpetrators of abuse"/>
          <p:cNvSpPr>
            <a:spLocks noGrp="1" noChangeArrowheads="1"/>
          </p:cNvSpPr>
          <p:nvPr>
            <p:ph type="title"/>
          </p:nvPr>
        </p:nvSpPr>
        <p:spPr>
          <a:xfrm>
            <a:off x="263936" y="1898673"/>
            <a:ext cx="2947482" cy="2401561"/>
          </a:xfrm>
        </p:spPr>
        <p:txBody>
          <a:bodyPr>
            <a:normAutofit/>
          </a:bodyPr>
          <a:lstStyle/>
          <a:p>
            <a:pPr algn="ctr">
              <a:defRPr/>
            </a:pPr>
            <a:r>
              <a:rPr lang="cy-GB" altLang="en-US" sz="3200" dirty="0">
                <a:solidFill>
                  <a:schemeClr val="bg1"/>
                </a:solidFill>
              </a:rPr>
              <a:t>Cyflawnwyr camdriniaeth</a:t>
            </a:r>
          </a:p>
        </p:txBody>
      </p:sp>
      <p:sp>
        <p:nvSpPr>
          <p:cNvPr id="87044" name="Rectangle 3"/>
          <p:cNvSpPr>
            <a:spLocks noGrp="1" noChangeArrowheads="1"/>
          </p:cNvSpPr>
          <p:nvPr>
            <p:ph idx="1"/>
          </p:nvPr>
        </p:nvSpPr>
        <p:spPr>
          <a:xfrm>
            <a:off x="3735273" y="1037195"/>
            <a:ext cx="7818437" cy="4535487"/>
          </a:xfrm>
        </p:spPr>
        <p:txBody>
          <a:bodyPr>
            <a:normAutofit/>
          </a:bodyPr>
          <a:lstStyle/>
          <a:p>
            <a:pPr>
              <a:lnSpc>
                <a:spcPct val="80000"/>
              </a:lnSpc>
            </a:pPr>
            <a:r>
              <a:rPr lang="cy-GB" altLang="en-US" sz="2800" dirty="0">
                <a:solidFill>
                  <a:schemeClr val="tx1"/>
                </a:solidFill>
              </a:rPr>
              <a:t>Mi all pobl gael eu cam-drin waeth beth yw eu hoedran, tarddiad hiliol, dosbarth cymdeithasol, rhywedd, diwylliant, credoau crefyddol, anabledd neu eu hunaniaeth rywiol.</a:t>
            </a:r>
          </a:p>
          <a:p>
            <a:pPr>
              <a:lnSpc>
                <a:spcPct val="80000"/>
              </a:lnSpc>
            </a:pPr>
            <a:endParaRPr lang="cy-GB" altLang="en-US" sz="2800" dirty="0">
              <a:solidFill>
                <a:schemeClr val="tx1"/>
              </a:solidFill>
            </a:endParaRPr>
          </a:p>
          <a:p>
            <a:pPr>
              <a:lnSpc>
                <a:spcPct val="80000"/>
              </a:lnSpc>
            </a:pPr>
            <a:r>
              <a:rPr lang="cy-GB" altLang="en-US" sz="2800" dirty="0">
                <a:solidFill>
                  <a:schemeClr val="tx1"/>
                </a:solidFill>
              </a:rPr>
              <a:t>Maent fel arfer yn cael eu cam-drin gan bobl maent yn eu hadnabod ac yn ymddiried ynddynt.</a:t>
            </a:r>
          </a:p>
          <a:p>
            <a:pPr>
              <a:lnSpc>
                <a:spcPct val="80000"/>
              </a:lnSpc>
            </a:pPr>
            <a:endParaRPr lang="cy-GB" altLang="en-US" sz="2800" dirty="0">
              <a:solidFill>
                <a:schemeClr val="tx1"/>
              </a:solidFill>
            </a:endParaRPr>
          </a:p>
          <a:p>
            <a:pPr>
              <a:lnSpc>
                <a:spcPct val="80000"/>
              </a:lnSpc>
            </a:pPr>
            <a:r>
              <a:rPr lang="cy-GB" altLang="en-US" sz="2800" dirty="0">
                <a:solidFill>
                  <a:schemeClr val="tx1"/>
                </a:solidFill>
              </a:rPr>
              <a:t>Gallai hyn fod o fewn i’r teulu neu’r tu allan iddo. </a:t>
            </a:r>
          </a:p>
        </p:txBody>
      </p:sp>
    </p:spTree>
    <p:custDataLst>
      <p:tags r:id="rId1"/>
    </p:custDataLst>
    <p:extLst>
      <p:ext uri="{BB962C8B-B14F-4D97-AF65-F5344CB8AC3E}">
        <p14:creationId xmlns:p14="http://schemas.microsoft.com/office/powerpoint/2010/main" val="375107557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xercise"/>
          <p:cNvSpPr>
            <a:spLocks noGrp="1"/>
          </p:cNvSpPr>
          <p:nvPr>
            <p:ph type="title"/>
          </p:nvPr>
        </p:nvSpPr>
        <p:spPr>
          <a:xfrm>
            <a:off x="409936" y="1904558"/>
            <a:ext cx="2761527" cy="1031189"/>
          </a:xfrm>
        </p:spPr>
        <p:txBody>
          <a:bodyPr>
            <a:noAutofit/>
          </a:bodyPr>
          <a:lstStyle/>
          <a:p>
            <a:pPr algn="ctr"/>
            <a:br>
              <a:rPr lang="cy-GB" altLang="en-US" sz="3200" dirty="0">
                <a:solidFill>
                  <a:schemeClr val="tx1"/>
                </a:solidFill>
              </a:rPr>
            </a:br>
            <a:br>
              <a:rPr lang="cy-GB" altLang="en-US" sz="3200" dirty="0">
                <a:solidFill>
                  <a:schemeClr val="tx1"/>
                </a:solidFill>
              </a:rPr>
            </a:b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Pwy all fod yn gyflawnwyr camdriniaeth?</a:t>
            </a:r>
          </a:p>
        </p:txBody>
      </p:sp>
      <p:sp>
        <p:nvSpPr>
          <p:cNvPr id="3" name="Content Placeholder 2"/>
          <p:cNvSpPr>
            <a:spLocks noGrp="1"/>
          </p:cNvSpPr>
          <p:nvPr>
            <p:ph idx="1"/>
          </p:nvPr>
        </p:nvSpPr>
        <p:spPr>
          <a:xfrm>
            <a:off x="3878179" y="1233124"/>
            <a:ext cx="7741893" cy="4773099"/>
          </a:xfrm>
        </p:spPr>
        <p:txBody>
          <a:bodyPr>
            <a:noAutofit/>
          </a:bodyPr>
          <a:lstStyle/>
          <a:p>
            <a:r>
              <a:rPr lang="cy-GB" altLang="en-US" sz="2800" dirty="0">
                <a:solidFill>
                  <a:schemeClr val="tx1"/>
                </a:solidFill>
              </a:rPr>
              <a:t>Dynion</a:t>
            </a:r>
          </a:p>
          <a:p>
            <a:r>
              <a:rPr lang="cy-GB" altLang="en-US" sz="2800" dirty="0">
                <a:solidFill>
                  <a:schemeClr val="tx1"/>
                </a:solidFill>
              </a:rPr>
              <a:t>Benywod</a:t>
            </a:r>
          </a:p>
          <a:p>
            <a:r>
              <a:rPr lang="cy-GB" altLang="en-US" sz="2800" dirty="0">
                <a:solidFill>
                  <a:schemeClr val="tx1"/>
                </a:solidFill>
              </a:rPr>
              <a:t>Gweithwyr iechyd proffesiynol</a:t>
            </a:r>
          </a:p>
          <a:p>
            <a:r>
              <a:rPr lang="cy-GB" altLang="en-US" sz="2800" dirty="0">
                <a:solidFill>
                  <a:schemeClr val="tx1"/>
                </a:solidFill>
              </a:rPr>
              <a:t>Swyddogion yr heddlu</a:t>
            </a:r>
          </a:p>
          <a:p>
            <a:r>
              <a:rPr lang="cy-GB" altLang="en-US" sz="2800" dirty="0">
                <a:solidFill>
                  <a:schemeClr val="tx1"/>
                </a:solidFill>
              </a:rPr>
              <a:t>Gweithwyr cymdeithasol</a:t>
            </a:r>
          </a:p>
          <a:p>
            <a:r>
              <a:rPr lang="cy-GB" altLang="en-US" sz="2800" dirty="0">
                <a:solidFill>
                  <a:schemeClr val="tx1"/>
                </a:solidFill>
              </a:rPr>
              <a:t>Athrawon</a:t>
            </a:r>
          </a:p>
          <a:p>
            <a:r>
              <a:rPr lang="cy-GB" altLang="en-US" sz="2800" dirty="0">
                <a:solidFill>
                  <a:schemeClr val="tx1"/>
                </a:solidFill>
              </a:rPr>
              <a:t>Ffigurau crefyddol</a:t>
            </a:r>
          </a:p>
          <a:p>
            <a:r>
              <a:rPr lang="cy-GB" altLang="en-US" sz="2800" dirty="0">
                <a:solidFill>
                  <a:schemeClr val="tx1"/>
                </a:solidFill>
              </a:rPr>
              <a:t>Teulu a ffrindiau</a:t>
            </a:r>
          </a:p>
          <a:p>
            <a:r>
              <a:rPr lang="cy-GB" altLang="en-US" sz="2800" dirty="0">
                <a:solidFill>
                  <a:schemeClr val="tx1"/>
                </a:solidFill>
              </a:rPr>
              <a:t>Unrhyw un gan gynnwys cydweithwyr neu aelodau eraill o’r staff.   </a:t>
            </a:r>
            <a:endParaRPr lang="cy-GB" altLang="en-US" sz="2400" dirty="0"/>
          </a:p>
        </p:txBody>
      </p:sp>
    </p:spTree>
    <p:custDataLst>
      <p:tags r:id="rId1"/>
    </p:custDataLst>
    <p:extLst>
      <p:ext uri="{BB962C8B-B14F-4D97-AF65-F5344CB8AC3E}">
        <p14:creationId xmlns:p14="http://schemas.microsoft.com/office/powerpoint/2010/main" val="2386327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119563" y="1285875"/>
            <a:ext cx="6042025" cy="4276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4400" b="0" i="0" u="none" strike="noStrike" kern="1200" cap="none" spc="0" normalizeH="0" baseline="0" noProof="0" dirty="0" err="1">
                <a:ln>
                  <a:noFill/>
                </a:ln>
                <a:solidFill>
                  <a:srgbClr val="C00000"/>
                </a:solidFill>
                <a:effectLst/>
                <a:uLnTx/>
                <a:uFillTx/>
                <a:latin typeface="Gibson" panose="02000000000000000000" pitchFamily="2" charset="77"/>
                <a:ea typeface="+mn-ea"/>
                <a:cs typeface="+mn-cs"/>
              </a:rPr>
              <a:t>Rhybudd</a:t>
            </a:r>
            <a:endParaRPr kumimoji="0" lang="en-GB" sz="4400" b="0" i="0" u="none" strike="noStrike" kern="1200" cap="none" spc="0" normalizeH="0" baseline="0" noProof="0" dirty="0">
              <a:ln>
                <a:noFill/>
              </a:ln>
              <a:solidFill>
                <a:srgbClr val="C00000"/>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1223006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vid and Kim Crapper, Barry South Wales "/>
          <p:cNvSpPr>
            <a:spLocks noGrp="1"/>
          </p:cNvSpPr>
          <p:nvPr>
            <p:ph type="title"/>
          </p:nvPr>
        </p:nvSpPr>
        <p:spPr/>
        <p:txBody>
          <a:bodyPr>
            <a:normAutofit/>
          </a:bodyPr>
          <a:lstStyle/>
          <a:p>
            <a:pPr algn="ctr"/>
            <a:r>
              <a:rPr lang="en-GB" sz="3200" dirty="0">
                <a:solidFill>
                  <a:schemeClr val="bg1"/>
                </a:solidFill>
              </a:rPr>
              <a:t>David a Kim Crapper, Y </a:t>
            </a:r>
            <a:r>
              <a:rPr lang="en-GB" sz="3200" dirty="0" err="1">
                <a:solidFill>
                  <a:schemeClr val="bg1"/>
                </a:solidFill>
              </a:rPr>
              <a:t>Barri</a:t>
            </a:r>
            <a:r>
              <a:rPr lang="en-GB" sz="3200" dirty="0">
                <a:solidFill>
                  <a:schemeClr val="bg1"/>
                </a:solidFill>
              </a:rPr>
              <a:t>, De Cymru</a:t>
            </a:r>
          </a:p>
        </p:txBody>
      </p:sp>
      <p:pic>
        <p:nvPicPr>
          <p:cNvPr id="4" name="Content Placeholder 3" descr="David and Kim Crapper, Barry South Wales "/>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2275983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ama teacher Kelly Burgess, Newport "/>
          <p:cNvSpPr>
            <a:spLocks noGrp="1"/>
          </p:cNvSpPr>
          <p:nvPr>
            <p:ph type="title"/>
          </p:nvPr>
        </p:nvSpPr>
        <p:spPr/>
        <p:txBody>
          <a:bodyPr>
            <a:normAutofit/>
          </a:bodyPr>
          <a:lstStyle/>
          <a:p>
            <a:pPr algn="ctr"/>
            <a:r>
              <a:rPr lang="en-GB" sz="3200" dirty="0" err="1">
                <a:solidFill>
                  <a:schemeClr val="bg1"/>
                </a:solidFill>
              </a:rPr>
              <a:t>Athrawes</a:t>
            </a:r>
            <a:r>
              <a:rPr lang="en-GB" sz="3200" dirty="0">
                <a:solidFill>
                  <a:schemeClr val="bg1"/>
                </a:solidFill>
              </a:rPr>
              <a:t> drama</a:t>
            </a:r>
            <a:br>
              <a:rPr lang="en-GB" sz="3200" dirty="0">
                <a:solidFill>
                  <a:schemeClr val="bg1"/>
                </a:solidFill>
              </a:rPr>
            </a:br>
            <a:r>
              <a:rPr lang="en-GB" sz="3200" dirty="0">
                <a:solidFill>
                  <a:schemeClr val="bg1"/>
                </a:solidFill>
              </a:rPr>
              <a:t>Kelly Burgess, </a:t>
            </a:r>
            <a:r>
              <a:rPr lang="en-GB" sz="3200" dirty="0" err="1">
                <a:solidFill>
                  <a:schemeClr val="bg1"/>
                </a:solidFill>
              </a:rPr>
              <a:t>Casnewydd</a:t>
            </a:r>
            <a:endParaRPr lang="en-GB" sz="3200" dirty="0">
              <a:solidFill>
                <a:schemeClr val="bg1"/>
              </a:solidFill>
            </a:endParaRPr>
          </a:p>
        </p:txBody>
      </p:sp>
      <p:pic>
        <p:nvPicPr>
          <p:cNvPr id="4" name="Content Placeholder 3" descr="Drama teacher Kelly Burgess, Newport "/>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2450204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hian Nokes, Port Talbot" descr="Rhian Nokes, Port Talbot"/>
          <p:cNvSpPr>
            <a:spLocks noGrp="1"/>
          </p:cNvSpPr>
          <p:nvPr>
            <p:ph type="title"/>
          </p:nvPr>
        </p:nvSpPr>
        <p:spPr>
          <a:xfrm>
            <a:off x="85846" y="2612886"/>
            <a:ext cx="3398134" cy="1622701"/>
          </a:xfrm>
        </p:spPr>
        <p:txBody>
          <a:bodyPr>
            <a:normAutofit/>
          </a:bodyPr>
          <a:lstStyle/>
          <a:p>
            <a:pPr algn="ctr"/>
            <a:r>
              <a:rPr lang="en-GB" sz="3200" dirty="0">
                <a:solidFill>
                  <a:schemeClr val="bg1"/>
                </a:solidFill>
              </a:rPr>
              <a:t>Rhian </a:t>
            </a:r>
            <a:r>
              <a:rPr lang="en-GB" sz="3200" dirty="0" err="1">
                <a:solidFill>
                  <a:schemeClr val="bg1"/>
                </a:solidFill>
              </a:rPr>
              <a:t>Nokes</a:t>
            </a:r>
            <a:r>
              <a:rPr lang="en-GB" sz="3200" dirty="0">
                <a:solidFill>
                  <a:schemeClr val="bg1"/>
                </a:solidFill>
              </a:rPr>
              <a:t>, </a:t>
            </a:r>
            <a:br>
              <a:rPr lang="en-GB" sz="3200" dirty="0">
                <a:solidFill>
                  <a:schemeClr val="bg1"/>
                </a:solidFill>
              </a:rPr>
            </a:br>
            <a:r>
              <a:rPr lang="en-GB" sz="3200" dirty="0">
                <a:solidFill>
                  <a:schemeClr val="bg1"/>
                </a:solidFill>
              </a:rPr>
              <a:t>Port Talbot</a:t>
            </a:r>
            <a:br>
              <a:rPr lang="en-GB" sz="3200" dirty="0">
                <a:solidFill>
                  <a:schemeClr val="bg1"/>
                </a:solidFill>
              </a:rPr>
            </a:br>
            <a:endParaRPr lang="en-GB" sz="3200" dirty="0">
              <a:solidFill>
                <a:schemeClr val="bg1"/>
              </a:solidFill>
            </a:endParaRPr>
          </a:p>
        </p:txBody>
      </p:sp>
      <p:pic>
        <p:nvPicPr>
          <p:cNvPr id="4" name="Content Placeholder 3" descr="Rhian Nokes, Port Talbot"/>
          <p:cNvPicPr>
            <a:picLocks noGrp="1" noChangeAspect="1"/>
          </p:cNvPicPr>
          <p:nvPr>
            <p:ph idx="1"/>
          </p:nvPr>
        </p:nvPicPr>
        <p:blipFill>
          <a:blip r:embed="rId4"/>
          <a:stretch>
            <a:fillRect/>
          </a:stretch>
        </p:blipFill>
        <p:spPr>
          <a:xfrm>
            <a:off x="4764088" y="1871662"/>
            <a:ext cx="5524500" cy="3105150"/>
          </a:xfrm>
          <a:prstGeom prst="rect">
            <a:avLst/>
          </a:prstGeom>
        </p:spPr>
      </p:pic>
    </p:spTree>
    <p:custDataLst>
      <p:tags r:id="rId1"/>
    </p:custDataLst>
    <p:extLst>
      <p:ext uri="{BB962C8B-B14F-4D97-AF65-F5344CB8AC3E}">
        <p14:creationId xmlns:p14="http://schemas.microsoft.com/office/powerpoint/2010/main" val="389317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C Andrea Griffiths, North Wales"/>
          <p:cNvSpPr>
            <a:spLocks noGrp="1"/>
          </p:cNvSpPr>
          <p:nvPr>
            <p:ph type="title"/>
          </p:nvPr>
        </p:nvSpPr>
        <p:spPr/>
        <p:txBody>
          <a:bodyPr>
            <a:normAutofit/>
          </a:bodyPr>
          <a:lstStyle/>
          <a:p>
            <a:pPr algn="ctr"/>
            <a:r>
              <a:rPr lang="en-GB" sz="3200" dirty="0">
                <a:solidFill>
                  <a:schemeClr val="bg1"/>
                </a:solidFill>
              </a:rPr>
              <a:t>PC Andrea Griffiths, </a:t>
            </a:r>
            <a:r>
              <a:rPr lang="en-GB" sz="3200" dirty="0" err="1">
                <a:solidFill>
                  <a:schemeClr val="bg1"/>
                </a:solidFill>
              </a:rPr>
              <a:t>Gogledd</a:t>
            </a:r>
            <a:r>
              <a:rPr lang="en-GB" sz="3200" dirty="0">
                <a:solidFill>
                  <a:schemeClr val="bg1"/>
                </a:solidFill>
              </a:rPr>
              <a:t> Cymru</a:t>
            </a:r>
          </a:p>
        </p:txBody>
      </p:sp>
      <p:pic>
        <p:nvPicPr>
          <p:cNvPr id="4" name="Content Placeholder 3" descr="PC Andrea Griffiths, North Wales"/>
          <p:cNvPicPr>
            <a:picLocks noGrp="1" noChangeAspect="1"/>
          </p:cNvPicPr>
          <p:nvPr>
            <p:ph idx="1"/>
          </p:nvPr>
        </p:nvPicPr>
        <p:blipFill>
          <a:blip r:embed="rId3"/>
          <a:stretch>
            <a:fillRect/>
          </a:stretch>
        </p:blipFill>
        <p:spPr>
          <a:xfrm>
            <a:off x="4597400" y="1476375"/>
            <a:ext cx="5857875" cy="3895725"/>
          </a:xfrm>
          <a:prstGeom prst="rect">
            <a:avLst/>
          </a:prstGeom>
        </p:spPr>
      </p:pic>
    </p:spTree>
    <p:extLst>
      <p:ext uri="{BB962C8B-B14F-4D97-AF65-F5344CB8AC3E}">
        <p14:creationId xmlns:p14="http://schemas.microsoft.com/office/powerpoint/2010/main" val="994747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glas Stephens and Anthony Thomas,Swansea"/>
          <p:cNvSpPr>
            <a:spLocks noGrp="1"/>
          </p:cNvSpPr>
          <p:nvPr>
            <p:ph type="title"/>
          </p:nvPr>
        </p:nvSpPr>
        <p:spPr/>
        <p:txBody>
          <a:bodyPr>
            <a:normAutofit/>
          </a:bodyPr>
          <a:lstStyle/>
          <a:p>
            <a:pPr algn="ctr"/>
            <a:r>
              <a:rPr lang="en-GB" sz="3200" dirty="0">
                <a:solidFill>
                  <a:schemeClr val="bg1"/>
                </a:solidFill>
              </a:rPr>
              <a:t>Douglas Stephens ac Anthony Thomas,</a:t>
            </a:r>
            <a:br>
              <a:rPr lang="en-GB" sz="3200" dirty="0">
                <a:solidFill>
                  <a:schemeClr val="bg1"/>
                </a:solidFill>
              </a:rPr>
            </a:br>
            <a:r>
              <a:rPr lang="en-GB" sz="3200" dirty="0">
                <a:solidFill>
                  <a:schemeClr val="bg1"/>
                </a:solidFill>
              </a:rPr>
              <a:t>Abertawe</a:t>
            </a:r>
          </a:p>
        </p:txBody>
      </p:sp>
      <p:pic>
        <p:nvPicPr>
          <p:cNvPr id="4" name="Content Placeholder 3" descr="Douglas Stephens and Anthony Thomas,Swansea"/>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3087522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FAAF4B-0374-FE6F-2CAA-9669668A0C33}"/>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erpetrator characteristics">
            <a:extLst>
              <a:ext uri="{FF2B5EF4-FFF2-40B4-BE49-F238E27FC236}">
                <a16:creationId xmlns:a16="http://schemas.microsoft.com/office/drawing/2014/main" id="{7CF1F708-4921-499A-ADBC-623D262FAFC5}"/>
              </a:ext>
            </a:extLst>
          </p:cNvPr>
          <p:cNvSpPr>
            <a:spLocks noGrp="1"/>
          </p:cNvSpPr>
          <p:nvPr>
            <p:ph type="title"/>
          </p:nvPr>
        </p:nvSpPr>
        <p:spPr/>
        <p:txBody>
          <a:bodyPr>
            <a:normAutofit/>
          </a:bodyPr>
          <a:lstStyle/>
          <a:p>
            <a:pPr algn="ctr"/>
            <a:r>
              <a:rPr lang="en-GB" sz="3200" dirty="0" err="1">
                <a:solidFill>
                  <a:schemeClr val="tx1"/>
                </a:solidFill>
                <a:cs typeface="Arial" panose="020B0604020202020204" pitchFamily="34" charset="0"/>
              </a:rPr>
              <a:t>Nodweddion</a:t>
            </a:r>
            <a:r>
              <a:rPr lang="en-GB" sz="3200" dirty="0">
                <a:solidFill>
                  <a:schemeClr val="tx1"/>
                </a:solidFill>
                <a:cs typeface="Arial" panose="020B0604020202020204" pitchFamily="34" charset="0"/>
              </a:rPr>
              <a:t> </a:t>
            </a:r>
            <a:r>
              <a:rPr lang="en-GB" sz="3200" dirty="0" err="1">
                <a:solidFill>
                  <a:schemeClr val="tx1"/>
                </a:solidFill>
                <a:cs typeface="Arial" panose="020B0604020202020204" pitchFamily="34" charset="0"/>
              </a:rPr>
              <a:t>cyflawnwyr</a:t>
            </a:r>
            <a:endParaRPr lang="en-GB" sz="3200" dirty="0">
              <a:solidFill>
                <a:schemeClr val="tx1"/>
              </a:solidFill>
            </a:endParaRPr>
          </a:p>
        </p:txBody>
      </p:sp>
      <p:sp>
        <p:nvSpPr>
          <p:cNvPr id="3" name="Content Placeholder 2">
            <a:extLst>
              <a:ext uri="{FF2B5EF4-FFF2-40B4-BE49-F238E27FC236}">
                <a16:creationId xmlns:a16="http://schemas.microsoft.com/office/drawing/2014/main" id="{E561A1D8-1A78-4CD6-A7ED-458A555328F1}"/>
              </a:ext>
            </a:extLst>
          </p:cNvPr>
          <p:cNvSpPr>
            <a:spLocks noGrp="1"/>
          </p:cNvSpPr>
          <p:nvPr>
            <p:ph idx="1"/>
          </p:nvPr>
        </p:nvSpPr>
        <p:spPr>
          <a:xfrm>
            <a:off x="3552173" y="864108"/>
            <a:ext cx="8063177" cy="5505870"/>
          </a:xfrm>
        </p:spPr>
        <p:txBody>
          <a:bodyPr>
            <a:noAutofit/>
          </a:bodyPr>
          <a:lstStyle/>
          <a:p>
            <a:pPr marL="0" indent="0">
              <a:lnSpc>
                <a:spcPct val="120000"/>
              </a:lnSpc>
              <a:spcBef>
                <a:spcPts val="600"/>
              </a:spcBef>
              <a:spcAft>
                <a:spcPts val="600"/>
              </a:spcAft>
              <a:buNone/>
            </a:pPr>
            <a:r>
              <a:rPr lang="cy-GB" altLang="en-US" dirty="0">
                <a:solidFill>
                  <a:schemeClr val="tx1"/>
                </a:solidFill>
                <a:cs typeface="Arial" panose="020B0604020202020204" pitchFamily="34" charset="0"/>
              </a:rPr>
              <a:t>Byddwch yn ymwybodol o stereoteipiau a rhagfarnau. Fel y gwelwyd ar y sleidiau blaenorol, daw cyflawnwyr o bob cefndir a byddant:</a:t>
            </a:r>
          </a:p>
          <a:p>
            <a:pPr lvl="1">
              <a:lnSpc>
                <a:spcPct val="120000"/>
              </a:lnSpc>
              <a:spcBef>
                <a:spcPts val="600"/>
              </a:spcBef>
              <a:spcAft>
                <a:spcPts val="600"/>
              </a:spcAft>
            </a:pPr>
            <a:r>
              <a:rPr lang="cy-GB" altLang="en-US" sz="2000" dirty="0">
                <a:solidFill>
                  <a:schemeClr val="tx1"/>
                </a:solidFill>
                <a:cs typeface="Arial" panose="020B0604020202020204" pitchFamily="34" charset="0"/>
              </a:rPr>
              <a:t>yn fodlon mynd i eithafion i bortreadu eu hunain mewn ffordd bositif</a:t>
            </a:r>
          </a:p>
          <a:p>
            <a:pPr lvl="1">
              <a:lnSpc>
                <a:spcPct val="120000"/>
              </a:lnSpc>
              <a:spcBef>
                <a:spcPts val="600"/>
              </a:spcBef>
              <a:spcAft>
                <a:spcPts val="600"/>
              </a:spcAft>
            </a:pPr>
            <a:r>
              <a:rPr lang="cy-GB" altLang="en-US" sz="2000" dirty="0" err="1">
                <a:solidFill>
                  <a:schemeClr val="tx1"/>
                </a:solidFill>
                <a:cs typeface="Arial" panose="020B0604020202020204" pitchFamily="34" charset="0"/>
              </a:rPr>
              <a:t>weithiau’n</a:t>
            </a:r>
            <a:r>
              <a:rPr lang="cy-GB" altLang="en-US" sz="2000" dirty="0">
                <a:solidFill>
                  <a:schemeClr val="tx1"/>
                </a:solidFill>
                <a:cs typeface="Arial" panose="020B0604020202020204" pitchFamily="34" charset="0"/>
              </a:rPr>
              <a:t> atyniadol ac yn ystrywgar iawn</a:t>
            </a:r>
          </a:p>
          <a:p>
            <a:pPr lvl="1">
              <a:lnSpc>
                <a:spcPct val="120000"/>
              </a:lnSpc>
              <a:spcBef>
                <a:spcPts val="600"/>
              </a:spcBef>
              <a:spcAft>
                <a:spcPts val="600"/>
              </a:spcAft>
            </a:pPr>
            <a:r>
              <a:rPr lang="cy-GB" altLang="en-US" sz="2000" dirty="0">
                <a:solidFill>
                  <a:schemeClr val="tx1"/>
                </a:solidFill>
                <a:cs typeface="Arial" panose="020B0604020202020204" pitchFamily="34" charset="0"/>
              </a:rPr>
              <a:t>yn cymryd arnynt eu bod yn dilyn rheolau neu gyfreithiau.</a:t>
            </a:r>
          </a:p>
          <a:p>
            <a:pPr marL="0" indent="0">
              <a:lnSpc>
                <a:spcPct val="110000"/>
              </a:lnSpc>
              <a:spcBef>
                <a:spcPts val="600"/>
              </a:spcBef>
              <a:buNone/>
            </a:pPr>
            <a:r>
              <a:rPr lang="cy-GB" altLang="en-US" dirty="0">
                <a:solidFill>
                  <a:schemeClr val="tx1"/>
                </a:solidFill>
                <a:cs typeface="Arial" panose="020B0604020202020204" pitchFamily="34" charset="0"/>
              </a:rPr>
              <a:t>Gall nodweddion cyffredin ymddygiad cyflawnwyr gynnwys pob un neu rai o’r canlynol: </a:t>
            </a:r>
          </a:p>
          <a:p>
            <a:pPr marL="442913" indent="452438">
              <a:lnSpc>
                <a:spcPct val="110000"/>
              </a:lnSpc>
              <a:spcBef>
                <a:spcPts val="600"/>
              </a:spcBef>
            </a:pPr>
            <a:r>
              <a:rPr lang="cy-GB" sz="2000" kern="100" dirty="0">
                <a:solidFill>
                  <a:schemeClr val="tx1"/>
                </a:solidFill>
                <a:effectLst/>
                <a:ea typeface="Calibri" panose="020F0502020204030204" pitchFamily="34" charset="0"/>
                <a:cs typeface="Arial" panose="020B0604020202020204" pitchFamily="34" charset="0"/>
              </a:rPr>
              <a:t>meithrin perthynas amhriodol</a:t>
            </a: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bw</a:t>
            </a:r>
            <a:r>
              <a:rPr lang="cy-GB" sz="2000" kern="100" dirty="0">
                <a:solidFill>
                  <a:schemeClr val="tx1"/>
                </a:solidFill>
                <a:effectLst/>
                <a:ea typeface="Calibri" panose="020F0502020204030204" pitchFamily="34" charset="0"/>
                <a:cs typeface="Arial" panose="020B0604020202020204" pitchFamily="34" charset="0"/>
              </a:rPr>
              <a:t>lio</a:t>
            </a: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bygwth</a:t>
            </a:r>
            <a:endParaRPr lang="cy-GB" sz="2000" kern="100" dirty="0">
              <a:solidFill>
                <a:schemeClr val="tx1"/>
              </a:solidFill>
              <a:effectLst/>
              <a:ea typeface="Calibri" panose="020F0502020204030204" pitchFamily="34" charset="0"/>
              <a:cs typeface="Arial" panose="020B0604020202020204" pitchFamily="34" charset="0"/>
            </a:endParaRPr>
          </a:p>
          <a:p>
            <a:pPr marL="914400" lvl="1" indent="-457200">
              <a:lnSpc>
                <a:spcPct val="110000"/>
              </a:lnSpc>
              <a:spcBef>
                <a:spcPts val="600"/>
              </a:spcBef>
            </a:pPr>
            <a:r>
              <a:rPr lang="cy-GB" sz="2000" kern="100" dirty="0">
                <a:solidFill>
                  <a:schemeClr val="tx1"/>
                </a:solidFill>
                <a:effectLst/>
                <a:ea typeface="Calibri" panose="020F0502020204030204" pitchFamily="34" charset="0"/>
                <a:cs typeface="Arial" panose="020B0604020202020204" pitchFamily="34" charset="0"/>
              </a:rPr>
              <a:t>codi cywilydd</a:t>
            </a: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rheolaeth drwy orfodaeth neu ymddygiad rheolaethol</a:t>
            </a:r>
            <a:endParaRPr lang="cy-GB" sz="2000" kern="100" dirty="0">
              <a:solidFill>
                <a:schemeClr val="tx1"/>
              </a:solidFill>
              <a:effectLst/>
              <a:ea typeface="Calibri" panose="020F0502020204030204" pitchFamily="34" charset="0"/>
              <a:cs typeface="Arial" panose="020B0604020202020204" pitchFamily="34" charset="0"/>
            </a:endParaRP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ynysu’r dioddefwr</a:t>
            </a:r>
            <a:endParaRPr lang="cy-GB" sz="2000" kern="100" dirty="0">
              <a:solidFill>
                <a:schemeClr val="tx1"/>
              </a:solidFill>
              <a:effectLst/>
              <a:ea typeface="Calibri" panose="020F0502020204030204" pitchFamily="34" charset="0"/>
              <a:cs typeface="Arial" panose="020B0604020202020204" pitchFamily="34" charset="0"/>
            </a:endParaRPr>
          </a:p>
          <a:p>
            <a:pPr marL="914400" lvl="1" indent="-457200">
              <a:lnSpc>
                <a:spcPct val="110000"/>
              </a:lnSpc>
              <a:spcBef>
                <a:spcPts val="600"/>
              </a:spcBef>
            </a:pPr>
            <a:r>
              <a:rPr lang="cy-GB" sz="2000" kern="100" dirty="0">
                <a:solidFill>
                  <a:schemeClr val="tx1"/>
                </a:solidFill>
                <a:effectLst/>
                <a:ea typeface="Calibri" panose="020F0502020204030204" pitchFamily="34" charset="0"/>
                <a:cs typeface="Arial" panose="020B0604020202020204" pitchFamily="34" charset="0"/>
              </a:rPr>
              <a:t>tactegau seicolegol eraill.</a:t>
            </a:r>
          </a:p>
        </p:txBody>
      </p:sp>
    </p:spTree>
    <p:extLst>
      <p:ext uri="{BB962C8B-B14F-4D97-AF65-F5344CB8AC3E}">
        <p14:creationId xmlns:p14="http://schemas.microsoft.com/office/powerpoint/2010/main" val="97727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Introductions"/>
          <p:cNvSpPr>
            <a:spLocks noGrp="1"/>
          </p:cNvSpPr>
          <p:nvPr>
            <p:ph type="title"/>
          </p:nvPr>
        </p:nvSpPr>
        <p:spPr>
          <a:xfrm>
            <a:off x="228805" y="2294883"/>
            <a:ext cx="3045736" cy="1517919"/>
          </a:xfrm>
        </p:spPr>
        <p:txBody>
          <a:bodyPr>
            <a:normAutofit/>
          </a:bodyPr>
          <a:lstStyle/>
          <a:p>
            <a:pPr algn="ctr"/>
            <a:r>
              <a:rPr lang="en-GB" altLang="en-US" sz="3200" dirty="0">
                <a:solidFill>
                  <a:schemeClr val="bg1"/>
                </a:solidFill>
              </a:rPr>
              <a:t>Cyflwyniadau</a:t>
            </a:r>
          </a:p>
        </p:txBody>
      </p:sp>
    </p:spTree>
    <p:custDataLst>
      <p:tags r:id="rId1"/>
    </p:custDataLst>
    <p:extLst>
      <p:ext uri="{BB962C8B-B14F-4D97-AF65-F5344CB8AC3E}">
        <p14:creationId xmlns:p14="http://schemas.microsoft.com/office/powerpoint/2010/main" val="1187301340"/>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F21EA9-D0EE-894D-7D63-2CBC70DA3886}"/>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Whistleblowing and Section 5 procedures">
            <a:extLst>
              <a:ext uri="{FF2B5EF4-FFF2-40B4-BE49-F238E27FC236}">
                <a16:creationId xmlns:a16="http://schemas.microsoft.com/office/drawing/2014/main" id="{28914AA4-0234-4B53-8B07-3AB74BE7A591}"/>
              </a:ext>
            </a:extLst>
          </p:cNvPr>
          <p:cNvSpPr>
            <a:spLocks noGrp="1"/>
          </p:cNvSpPr>
          <p:nvPr>
            <p:ph type="title"/>
          </p:nvPr>
        </p:nvSpPr>
        <p:spPr/>
        <p:txBody>
          <a:bodyPr>
            <a:normAutofit/>
          </a:bodyPr>
          <a:lstStyle/>
          <a:p>
            <a:pPr algn="ctr"/>
            <a:r>
              <a:rPr lang="cy-GB" altLang="en-US" sz="3200">
                <a:solidFill>
                  <a:schemeClr val="tx1"/>
                </a:solidFill>
                <a:ea typeface="Tahoma" panose="020B0604030504040204" pitchFamily="34" charset="0"/>
                <a:cs typeface="Arial" panose="020B0604020202020204" pitchFamily="34" charset="0"/>
              </a:rPr>
              <a:t>Gweithdrefnau </a:t>
            </a:r>
            <a:r>
              <a:rPr lang="cy-GB" altLang="en-US" sz="3200" dirty="0">
                <a:solidFill>
                  <a:schemeClr val="tx1"/>
                </a:solidFill>
                <a:ea typeface="Tahoma" panose="020B0604030504040204" pitchFamily="34" charset="0"/>
                <a:cs typeface="Arial" panose="020B0604020202020204" pitchFamily="34" charset="0"/>
              </a:rPr>
              <a:t>Adran 5</a:t>
            </a:r>
            <a:endParaRPr lang="cy-GB" sz="3200" dirty="0">
              <a:solidFill>
                <a:schemeClr val="tx1"/>
              </a:solidFill>
            </a:endParaRPr>
          </a:p>
        </p:txBody>
      </p:sp>
      <p:sp>
        <p:nvSpPr>
          <p:cNvPr id="3" name="Content Placeholder 2">
            <a:extLst>
              <a:ext uri="{FF2B5EF4-FFF2-40B4-BE49-F238E27FC236}">
                <a16:creationId xmlns:a16="http://schemas.microsoft.com/office/drawing/2014/main" id="{5482ECCC-1CA0-4B1B-851C-8B2B87A60D80}"/>
              </a:ext>
            </a:extLst>
          </p:cNvPr>
          <p:cNvSpPr>
            <a:spLocks noGrp="1"/>
          </p:cNvSpPr>
          <p:nvPr>
            <p:ph idx="1"/>
          </p:nvPr>
        </p:nvSpPr>
        <p:spPr>
          <a:xfrm>
            <a:off x="3669957" y="715931"/>
            <a:ext cx="8118389" cy="5549049"/>
          </a:xfrm>
        </p:spPr>
        <p:txBody>
          <a:bodyPr>
            <a:noAutofit/>
          </a:bodyPr>
          <a:lstStyle/>
          <a:p>
            <a:r>
              <a:rPr lang="cy-GB" altLang="en-US" sz="2400" dirty="0">
                <a:solidFill>
                  <a:schemeClr val="tx1"/>
                </a:solidFill>
                <a:ea typeface="Tahoma" panose="020B0604030504040204" pitchFamily="34" charset="0"/>
                <a:cs typeface="Arial" panose="020B0604020202020204" pitchFamily="34" charset="0"/>
              </a:rPr>
              <a:t>Mae rhai cyflawnwyr hefyd yn ymarferwyr. </a:t>
            </a:r>
          </a:p>
          <a:p>
            <a:r>
              <a:rPr lang="cy-GB" altLang="en-US" sz="2400" dirty="0">
                <a:solidFill>
                  <a:schemeClr val="tx1"/>
                </a:solidFill>
                <a:ea typeface="Tahoma" panose="020B0604030504040204" pitchFamily="34" charset="0"/>
                <a:cs typeface="Arial" panose="020B0604020202020204" pitchFamily="34" charset="0"/>
              </a:rPr>
              <a:t>Mae adran 5 o Weithdrefnau Diogelu Cymru’n ymdrin â phryderon diogelu sy’n cynnwys ‘pobl mewn swyddi lle mae pobl yn ymddiried ynddynt’. Mae’r gweithdrefnau’n cynnwys pob math o ‘ymarferwyr’ gan gynnwys gwirfoddolwyr a hyfforddwyr chwaraeon</a:t>
            </a:r>
            <a:r>
              <a:rPr lang="cy-GB" altLang="en-US" sz="2400">
                <a:solidFill>
                  <a:schemeClr val="tx1"/>
                </a:solidFill>
                <a:ea typeface="Tahoma" panose="020B0604030504040204" pitchFamily="34" charset="0"/>
                <a:cs typeface="Arial" panose="020B0604020202020204" pitchFamily="34" charset="0"/>
              </a:rPr>
              <a:t>. </a:t>
            </a:r>
            <a:endParaRPr lang="cy-GB" altLang="en-US" sz="2400" dirty="0">
              <a:solidFill>
                <a:schemeClr val="tx1"/>
              </a:solidFil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25972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1BA19-564C-A0ED-970C-8DC9F02BC7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ABDB403-28F3-7F25-B410-7E7E98E65206}"/>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Whistleblowing and Section 5 procedures">
            <a:extLst>
              <a:ext uri="{FF2B5EF4-FFF2-40B4-BE49-F238E27FC236}">
                <a16:creationId xmlns:a16="http://schemas.microsoft.com/office/drawing/2014/main" id="{67A6E7E9-65A4-4621-2CE1-E6FF268E24A3}"/>
              </a:ext>
            </a:extLst>
          </p:cNvPr>
          <p:cNvSpPr>
            <a:spLocks noGrp="1"/>
          </p:cNvSpPr>
          <p:nvPr>
            <p:ph type="title"/>
          </p:nvPr>
        </p:nvSpPr>
        <p:spPr/>
        <p:txBody>
          <a:bodyPr>
            <a:normAutofit/>
          </a:bodyPr>
          <a:lstStyle/>
          <a:p>
            <a:pPr algn="ctr"/>
            <a:r>
              <a:rPr lang="cy-GB" altLang="en-US" sz="3200">
                <a:solidFill>
                  <a:schemeClr val="tx1"/>
                </a:solidFill>
                <a:ea typeface="Tahoma" panose="020B0604030504040204" pitchFamily="34" charset="0"/>
                <a:cs typeface="Arial" panose="020B0604020202020204" pitchFamily="34" charset="0"/>
              </a:rPr>
              <a:t>Chwythu’r chwiban</a:t>
            </a:r>
            <a:endParaRPr lang="cy-GB" sz="3200" dirty="0">
              <a:solidFill>
                <a:schemeClr val="tx1"/>
              </a:solidFill>
            </a:endParaRPr>
          </a:p>
        </p:txBody>
      </p:sp>
      <p:sp>
        <p:nvSpPr>
          <p:cNvPr id="3" name="Content Placeholder 2">
            <a:extLst>
              <a:ext uri="{FF2B5EF4-FFF2-40B4-BE49-F238E27FC236}">
                <a16:creationId xmlns:a16="http://schemas.microsoft.com/office/drawing/2014/main" id="{645DA680-F4A3-0713-5585-B7D2F2D3B4D7}"/>
              </a:ext>
            </a:extLst>
          </p:cNvPr>
          <p:cNvSpPr>
            <a:spLocks noGrp="1"/>
          </p:cNvSpPr>
          <p:nvPr>
            <p:ph idx="1"/>
          </p:nvPr>
        </p:nvSpPr>
        <p:spPr>
          <a:xfrm>
            <a:off x="3669957" y="715931"/>
            <a:ext cx="8118389" cy="5549049"/>
          </a:xfrm>
        </p:spPr>
        <p:txBody>
          <a:bodyPr>
            <a:noAutofit/>
          </a:bodyPr>
          <a:lstStyle/>
          <a:p>
            <a:pPr fontAlgn="base">
              <a:lnSpc>
                <a:spcPct val="80000"/>
              </a:lnSpc>
              <a:spcAft>
                <a:spcPts val="1800"/>
              </a:spcAft>
            </a:pPr>
            <a:r>
              <a:rPr lang="cy-GB" sz="2400">
                <a:solidFill>
                  <a:schemeClr val="tx1"/>
                </a:solidFill>
                <a:ea typeface="Tahoma" panose="020B0604030504040204" pitchFamily="34" charset="0"/>
                <a:cs typeface="Arial" panose="020B0604020202020204" pitchFamily="34" charset="0"/>
              </a:rPr>
              <a:t>Chwythu’r </a:t>
            </a:r>
            <a:r>
              <a:rPr lang="cy-GB" sz="2400" dirty="0">
                <a:solidFill>
                  <a:schemeClr val="tx1"/>
                </a:solidFill>
                <a:ea typeface="Tahoma" panose="020B0604030504040204" pitchFamily="34" charset="0"/>
                <a:cs typeface="Arial" panose="020B0604020202020204" pitchFamily="34" charset="0"/>
              </a:rPr>
              <a:t>chwiban yw pan fydd rhywun yn mynegi pryder ynglŷn â gweithgarwch peryglus neu anghyfreithlon, neu unrhyw gamymddwyn, yn eu sefydliad. Adwaenir mynegi pryder fel “chwythu’r chwiban” ac mae’n broses hanfodol i ganfod bygythiadau i ddiogelwch pobl.</a:t>
            </a:r>
          </a:p>
          <a:p>
            <a:pPr fontAlgn="base">
              <a:lnSpc>
                <a:spcPct val="80000"/>
              </a:lnSpc>
              <a:spcAft>
                <a:spcPts val="1800"/>
              </a:spcAft>
            </a:pPr>
            <a:r>
              <a:rPr lang="cy-GB" sz="2400" dirty="0">
                <a:solidFill>
                  <a:schemeClr val="tx1"/>
                </a:solidFill>
                <a:ea typeface="Tahoma" panose="020B0604030504040204" pitchFamily="34" charset="0"/>
                <a:cs typeface="Arial" panose="020B0604020202020204" pitchFamily="34" charset="0"/>
              </a:rPr>
              <a:t>Mae cyfrifoldeb ar bob un ohonom i adrodd ar bryderon yn ymwneud â diogelu, waeth beth fo statws, proffesiwn neu awdurdod yr unigolyn dan sylw.  </a:t>
            </a:r>
          </a:p>
          <a:p>
            <a:pPr fontAlgn="base">
              <a:lnSpc>
                <a:spcPct val="80000"/>
              </a:lnSpc>
              <a:spcAft>
                <a:spcPts val="1800"/>
              </a:spcAft>
            </a:pPr>
            <a:r>
              <a:rPr lang="cy-GB" altLang="en-US" sz="2400" dirty="0">
                <a:solidFill>
                  <a:schemeClr val="tx1"/>
                </a:solidFill>
                <a:ea typeface="Tahoma" panose="020B0604030504040204" pitchFamily="34" charset="0"/>
                <a:cs typeface="Arial" panose="020B0604020202020204" pitchFamily="34" charset="0"/>
              </a:rPr>
              <a:t>Gall llinell gymorth chwythu’r chwiban y GIG a gofal cymdeithasol gynghori ar y broses chwythu’r chwiban: 08000 724 725.</a:t>
            </a:r>
            <a:endParaRPr lang="cy-GB" sz="2400" dirty="0">
              <a:solidFill>
                <a:schemeClr val="tx1"/>
              </a:solidFil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753430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774696" y="1033422"/>
            <a:ext cx="6466936" cy="868958"/>
          </a:xfrm>
        </p:spPr>
        <p:txBody>
          <a:bodyPr>
            <a:noAutofit/>
          </a:bodyPr>
          <a:lstStyle/>
          <a:p>
            <a:r>
              <a:rPr lang="cy-GB" altLang="en-US" dirty="0">
                <a:solidFill>
                  <a:srgbClr val="C00000"/>
                </a:solidFill>
                <a:cs typeface="Calibri" panose="020F0502020204030204" pitchFamily="34" charset="0"/>
              </a:rPr>
              <a:t>Beth yw profiadau niweidiol yn ystod plentyndod?</a:t>
            </a:r>
            <a:br>
              <a:rPr lang="cy-GB" altLang="en-US" dirty="0">
                <a:solidFill>
                  <a:srgbClr val="FF0000"/>
                </a:solidFill>
                <a:cs typeface="Calibri" panose="020F0502020204030204" pitchFamily="34" charset="0"/>
              </a:rPr>
            </a:br>
            <a:endParaRPr lang="cy-GB" altLang="en-US" dirty="0">
              <a:solidFill>
                <a:srgbClr val="FF0000"/>
              </a:solidFill>
              <a:cs typeface="Calibri" panose="020F0502020204030204" pitchFamily="34" charset="0"/>
            </a:endParaRPr>
          </a:p>
        </p:txBody>
      </p:sp>
      <p:sp>
        <p:nvSpPr>
          <p:cNvPr id="18435" name="Content Placeholder 2"/>
          <p:cNvSpPr>
            <a:spLocks noGrp="1"/>
          </p:cNvSpPr>
          <p:nvPr>
            <p:ph idx="1"/>
          </p:nvPr>
        </p:nvSpPr>
        <p:spPr>
          <a:xfrm>
            <a:off x="4008269" y="2635959"/>
            <a:ext cx="7313852" cy="2929544"/>
          </a:xfrm>
        </p:spPr>
        <p:txBody>
          <a:bodyPr>
            <a:normAutofit fontScale="92500" lnSpcReduction="10000"/>
          </a:bodyPr>
          <a:lstStyle/>
          <a:p>
            <a:pPr marL="0" indent="0">
              <a:buNone/>
              <a:defRPr/>
            </a:pPr>
            <a:r>
              <a:rPr lang="cy-GB" altLang="en-US" sz="2800" dirty="0">
                <a:solidFill>
                  <a:schemeClr val="tx1"/>
                </a:solidFill>
                <a:cs typeface="Calibri" panose="020F0502020204030204" pitchFamily="34" charset="0"/>
              </a:rPr>
              <a:t>‘Profiadau niweidiol yn ystod plentyndod yw profiadau dirdynnol sy’n digwydd yn ystod plentyndod sy’n achosi niwed yn uniongyrchol i blentyn (er enghraifft: cam-drin rhywiol neu gorfforol) neu sy’n effeithio ar yr amgylchedd maent yn byw ynddo (er enghraifft: tyfu mewn tŷ lle mae trais domestig yn cael ei gyflawni)’ </a:t>
            </a:r>
            <a:r>
              <a:rPr lang="cy-GB" sz="2800" dirty="0">
                <a:solidFill>
                  <a:schemeClr val="tx1"/>
                </a:solidFill>
                <a:cs typeface="Calibri" panose="020F0502020204030204" pitchFamily="34" charset="0"/>
              </a:rPr>
              <a:t>				Bellis </a:t>
            </a:r>
            <a:r>
              <a:rPr lang="cy-GB" sz="2800" dirty="0" err="1">
                <a:solidFill>
                  <a:schemeClr val="tx1"/>
                </a:solidFill>
                <a:cs typeface="Calibri" panose="020F0502020204030204" pitchFamily="34" charset="0"/>
              </a:rPr>
              <a:t>et</a:t>
            </a:r>
            <a:r>
              <a:rPr lang="cy-GB" sz="2800" dirty="0">
                <a:solidFill>
                  <a:schemeClr val="tx1"/>
                </a:solidFill>
                <a:cs typeface="Calibri" panose="020F0502020204030204" pitchFamily="34" charset="0"/>
              </a:rPr>
              <a:t> </a:t>
            </a:r>
            <a:r>
              <a:rPr lang="cy-GB" sz="2800" dirty="0" err="1">
                <a:solidFill>
                  <a:schemeClr val="tx1"/>
                </a:solidFill>
                <a:cs typeface="Calibri" panose="020F0502020204030204" pitchFamily="34" charset="0"/>
              </a:rPr>
              <a:t>al</a:t>
            </a:r>
            <a:r>
              <a:rPr lang="cy-GB" sz="2800" dirty="0">
                <a:solidFill>
                  <a:schemeClr val="tx1"/>
                </a:solidFill>
                <a:cs typeface="Calibri" panose="020F0502020204030204" pitchFamily="34" charset="0"/>
              </a:rPr>
              <a:t> 2016</a:t>
            </a:r>
          </a:p>
          <a:p>
            <a:pPr marL="0" indent="0">
              <a:buNone/>
              <a:defRPr/>
            </a:pPr>
            <a:endParaRPr lang="cy-GB" altLang="en-US" sz="2370" dirty="0">
              <a:solidFill>
                <a:schemeClr val="tx1"/>
              </a:solidFill>
              <a:cs typeface="Calibri" panose="020F0502020204030204" pitchFamily="34" charset="0"/>
            </a:endParaRPr>
          </a:p>
        </p:txBody>
      </p:sp>
    </p:spTree>
    <p:extLst>
      <p:ext uri="{BB962C8B-B14F-4D97-AF65-F5344CB8AC3E}">
        <p14:creationId xmlns:p14="http://schemas.microsoft.com/office/powerpoint/2010/main" val="59417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1223" y="2302642"/>
            <a:ext cx="2512315" cy="2120497"/>
          </a:xfrm>
        </p:spPr>
        <p:txBody>
          <a:bodyPr>
            <a:normAutofit fontScale="90000"/>
          </a:bodyPr>
          <a:lstStyle/>
          <a:p>
            <a:pPr algn="ctr"/>
            <a:r>
              <a:rPr lang="cy-GB" altLang="en-US" sz="3200" dirty="0">
                <a:solidFill>
                  <a:schemeClr val="bg1"/>
                </a:solidFill>
                <a:cs typeface="Calibri" panose="020F0502020204030204" pitchFamily="34" charset="0"/>
              </a:rPr>
              <a:t>Ffilm Profiadau Niweidiol yn ystod Plentyndod</a:t>
            </a:r>
          </a:p>
        </p:txBody>
      </p:sp>
      <p:sp>
        <p:nvSpPr>
          <p:cNvPr id="3" name="Rectangle 2"/>
          <p:cNvSpPr/>
          <p:nvPr/>
        </p:nvSpPr>
        <p:spPr>
          <a:xfrm>
            <a:off x="3959047" y="2302642"/>
            <a:ext cx="6667763" cy="1815882"/>
          </a:xfrm>
          <a:prstGeom prst="rect">
            <a:avLst/>
          </a:prstGeom>
        </p:spPr>
        <p:txBody>
          <a:bodyPr wrap="square">
            <a:spAutoFit/>
          </a:bodyPr>
          <a:lstStyle/>
          <a:p>
            <a:endParaRPr lang="en-GB" sz="2800">
              <a:latin typeface="Gibson" panose="02000000000000000000" pitchFamily="2" charset="77"/>
            </a:endParaRPr>
          </a:p>
          <a:p>
            <a:r>
              <a:rPr lang="en-GB" sz="2800">
                <a:latin typeface="Gibson" panose="02000000000000000000" pitchFamily="2" charset="77"/>
                <a:hlinkClick r:id="rId4"/>
              </a:rPr>
              <a:t>https://www.youtube.com/watch?v=YiMjTzCnbNQ</a:t>
            </a:r>
            <a:endParaRPr lang="en-GB" sz="2800">
              <a:latin typeface="Gibson" panose="02000000000000000000" pitchFamily="2" charset="77"/>
            </a:endParaRPr>
          </a:p>
          <a:p>
            <a:endParaRPr lang="en-GB" sz="2800">
              <a:latin typeface="Gibson" panose="02000000000000000000" pitchFamily="2" charset="77"/>
            </a:endParaRPr>
          </a:p>
        </p:txBody>
      </p:sp>
    </p:spTree>
    <p:custDataLst>
      <p:tags r:id="rId1"/>
    </p:custDataLst>
    <p:extLst>
      <p:ext uri="{BB962C8B-B14F-4D97-AF65-F5344CB8AC3E}">
        <p14:creationId xmlns:p14="http://schemas.microsoft.com/office/powerpoint/2010/main" val="2512976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A3415-B7C2-8EDC-134E-D27AFC5F3049}"/>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4BA3625-B5DE-4BF6-9B1A-B0DCAE93A66C}"/>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Diogelu trosiannol (18 i 25 oed)</a:t>
            </a:r>
            <a:endParaRPr lang="cy-GB" sz="3200" dirty="0">
              <a:solidFill>
                <a:schemeClr val="tx1"/>
              </a:solidFill>
            </a:endParaRPr>
          </a:p>
        </p:txBody>
      </p:sp>
      <p:sp>
        <p:nvSpPr>
          <p:cNvPr id="3" name="Content Placeholder 2">
            <a:extLst>
              <a:ext uri="{FF2B5EF4-FFF2-40B4-BE49-F238E27FC236}">
                <a16:creationId xmlns:a16="http://schemas.microsoft.com/office/drawing/2014/main" id="{813F1E49-4DA5-4FD3-9AB8-A92DB8DBD51C}"/>
              </a:ext>
            </a:extLst>
          </p:cNvPr>
          <p:cNvSpPr>
            <a:spLocks noGrp="1"/>
          </p:cNvSpPr>
          <p:nvPr>
            <p:ph idx="1"/>
          </p:nvPr>
        </p:nvSpPr>
        <p:spPr/>
        <p:txBody>
          <a:bodyPr>
            <a:normAutofit lnSpcReduction="10000"/>
          </a:bodyPr>
          <a:lstStyle/>
          <a:p>
            <a:r>
              <a:rPr lang="cy-GB" sz="2400" dirty="0">
                <a:solidFill>
                  <a:schemeClr val="tx1"/>
                </a:solidFill>
                <a:cs typeface="Arial" panose="020B0604020202020204" pitchFamily="34" charset="0"/>
              </a:rPr>
              <a:t>Maes sy’n amlygu’i hun.</a:t>
            </a:r>
          </a:p>
          <a:p>
            <a:r>
              <a:rPr lang="cy-GB" sz="2400" dirty="0">
                <a:solidFill>
                  <a:schemeClr val="tx1"/>
                </a:solidFill>
                <a:cs typeface="Arial" panose="020B0604020202020204" pitchFamily="34" charset="0"/>
              </a:rPr>
              <a:t>Mae cysylltiadau â ‘diogelu cyd-destunol’ yn cydnabod 18 i 25 oed fel cam datblygiadol sylfaenol bwysig (fel 0 i pump oed).</a:t>
            </a:r>
          </a:p>
          <a:p>
            <a:r>
              <a:rPr lang="cy-GB" sz="2400" dirty="0">
                <a:solidFill>
                  <a:schemeClr val="tx1"/>
                </a:solidFill>
                <a:cs typeface="Arial" panose="020B0604020202020204" pitchFamily="34" charset="0"/>
              </a:rPr>
              <a:t>Mae’n cydnabod y methiannau systemig cyfredol mewn gwasanaethau plant ac oedolion.</a:t>
            </a:r>
          </a:p>
          <a:p>
            <a:r>
              <a:rPr lang="cy-GB" sz="2400" dirty="0">
                <a:solidFill>
                  <a:schemeClr val="tx1"/>
                </a:solidFill>
                <a:cs typeface="Arial" panose="020B0604020202020204" pitchFamily="34" charset="0"/>
              </a:rPr>
              <a:t>Amlygiad i risgiau penodol (gan gynnwys cyd-destunol).</a:t>
            </a:r>
          </a:p>
          <a:p>
            <a:r>
              <a:rPr lang="cy-GB" sz="2400" dirty="0">
                <a:solidFill>
                  <a:schemeClr val="tx1"/>
                </a:solidFill>
                <a:cs typeface="Arial" panose="020B0604020202020204" pitchFamily="34" charset="0"/>
              </a:rPr>
              <a:t>Dull sy’n canolbwyntio mwy ar yr unigolyn sy’n cynnwys gwasanaethau plant ac oedolion yn cydweithio’n fwy clos. </a:t>
            </a:r>
          </a:p>
          <a:p>
            <a:pPr lvl="1"/>
            <a:r>
              <a:rPr lang="cy-GB" sz="2400" dirty="0">
                <a:solidFill>
                  <a:schemeClr val="tx1"/>
                </a:solidFill>
                <a:cs typeface="Arial" panose="020B0604020202020204" pitchFamily="34" charset="0"/>
              </a:rPr>
              <a:t>Mae’n golygu bod ymarferwyr plant yn edrych ymlaen ac yn paratoi’r person ifanc at fyd oedolion a bod ymarferwyr oedolion yn edrych yn ôl i ble mae’r person ifanc wedi dod. </a:t>
            </a:r>
          </a:p>
        </p:txBody>
      </p:sp>
    </p:spTree>
    <p:extLst>
      <p:ext uri="{BB962C8B-B14F-4D97-AF65-F5344CB8AC3E}">
        <p14:creationId xmlns:p14="http://schemas.microsoft.com/office/powerpoint/2010/main" val="1638483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B1B42-B480-E55A-50E8-9E883B309A32}"/>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83F9FA6-7D83-48B0-993B-279CEA1FDBD6}"/>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Diogelu trosiannol</a:t>
            </a:r>
            <a:endParaRPr lang="cy-GB" sz="3200" dirty="0">
              <a:solidFill>
                <a:schemeClr val="tx1"/>
              </a:solidFill>
            </a:endParaRPr>
          </a:p>
        </p:txBody>
      </p:sp>
      <p:sp>
        <p:nvSpPr>
          <p:cNvPr id="3" name="Content Placeholder 2">
            <a:extLst>
              <a:ext uri="{FF2B5EF4-FFF2-40B4-BE49-F238E27FC236}">
                <a16:creationId xmlns:a16="http://schemas.microsoft.com/office/drawing/2014/main" id="{6B9BF962-0D35-48BA-8F47-43999A5D4B1A}"/>
              </a:ext>
            </a:extLst>
          </p:cNvPr>
          <p:cNvSpPr>
            <a:spLocks noGrp="1"/>
          </p:cNvSpPr>
          <p:nvPr>
            <p:ph idx="1"/>
          </p:nvPr>
        </p:nvSpPr>
        <p:spPr/>
        <p:txBody>
          <a:bodyPr>
            <a:noAutofit/>
          </a:bodyPr>
          <a:lstStyle/>
          <a:p>
            <a:pPr marL="0" indent="0">
              <a:buNone/>
            </a:pPr>
            <a:r>
              <a:rPr lang="cy-GB" sz="2400" dirty="0">
                <a:solidFill>
                  <a:schemeClr val="tx1"/>
                </a:solidFill>
                <a:ea typeface="Calibri" panose="020F0502020204030204" pitchFamily="34" charset="0"/>
                <a:cs typeface="Arial" panose="020B0604020202020204" pitchFamily="34" charset="0"/>
              </a:rPr>
              <a:t>Mae diogelu trosiannol yn cynnwys ‘pontio’r gagendor’ rhwng gwasanaethau oedolion a phlant. Mae’n cydnabod nad yw anghenion pobl ifanc yn newid nac yn dod i ben pan fyddant yn cyrraedd 18 oed, er bod y cyfreithiau a’r gwasanaethau sy’n eu helpu’n aml yn newid. </a:t>
            </a:r>
          </a:p>
          <a:p>
            <a:pPr marL="0" indent="0">
              <a:buNone/>
            </a:pPr>
            <a:r>
              <a:rPr lang="cy-GB" sz="2400" dirty="0">
                <a:solidFill>
                  <a:schemeClr val="accent5">
                    <a:lumMod val="75000"/>
                  </a:schemeClr>
                </a:solidFill>
                <a:ea typeface="Calibri" panose="020F0502020204030204" pitchFamily="34" charset="0"/>
              </a:rPr>
              <a:t>“Mae’n ffordd o ddiogelu sy’n symud drwy gamau datblygiadol, yn hytrach na chanolbwyntio ar oedran cronolegol yn unig, gan adeiladu ar arferion gorau a dysgu o wasanaethau oedolion a phlant</a:t>
            </a:r>
            <a:r>
              <a:rPr lang="cy-GB" sz="2400" dirty="0">
                <a:solidFill>
                  <a:schemeClr val="accent5">
                    <a:lumMod val="75000"/>
                  </a:schemeClr>
                </a:solidFill>
                <a:effectLst/>
                <a:ea typeface="Calibri" panose="020F0502020204030204" pitchFamily="34" charset="0"/>
              </a:rPr>
              <a:t>.</a:t>
            </a:r>
          </a:p>
          <a:p>
            <a:pPr marL="0" indent="0">
              <a:buNone/>
            </a:pPr>
            <a:r>
              <a:rPr lang="cy-GB" sz="2400" dirty="0">
                <a:solidFill>
                  <a:schemeClr val="accent5">
                    <a:lumMod val="75000"/>
                  </a:schemeClr>
                </a:solidFill>
                <a:effectLst/>
                <a:ea typeface="Calibri" panose="020F0502020204030204" pitchFamily="34" charset="0"/>
              </a:rPr>
              <a:t>“Dylai’r sawl sy’n gweithio â phlant fod yn chwilfrydig ynglŷn â phlentyndod yr oedolyn maent yn ei gynorthwyo a dylai’r sawl sy’n gweithio â phlant fod yn uchelgeisiol ynglŷn â’r oedolyn maent yn helpu ei greu.” </a:t>
            </a:r>
          </a:p>
          <a:p>
            <a:pPr marL="0" indent="0">
              <a:buNone/>
            </a:pPr>
            <a:r>
              <a:rPr lang="cy-GB" sz="2400" dirty="0">
                <a:solidFill>
                  <a:schemeClr val="tx1"/>
                </a:solidFill>
                <a:ea typeface="Calibri" panose="020F0502020204030204" pitchFamily="34" charset="0"/>
                <a:cs typeface="Arial" panose="020B0604020202020204" pitchFamily="34" charset="0"/>
              </a:rPr>
              <a:t>Des Holmes 2021</a:t>
            </a:r>
          </a:p>
        </p:txBody>
      </p:sp>
    </p:spTree>
    <p:extLst>
      <p:ext uri="{BB962C8B-B14F-4D97-AF65-F5344CB8AC3E}">
        <p14:creationId xmlns:p14="http://schemas.microsoft.com/office/powerpoint/2010/main" val="3816429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96C233-9D34-2515-5F3F-4CF9DD2ACF1D}"/>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23214A-A757-4284-8C80-ACD5B529307A}"/>
              </a:ext>
            </a:extLst>
          </p:cNvPr>
          <p:cNvSpPr>
            <a:spLocks noGrp="1"/>
          </p:cNvSpPr>
          <p:nvPr>
            <p:ph type="title"/>
          </p:nvPr>
        </p:nvSpPr>
        <p:spPr>
          <a:xfrm>
            <a:off x="252919" y="1123837"/>
            <a:ext cx="2947482" cy="4601183"/>
          </a:xfrm>
        </p:spPr>
        <p:txBody>
          <a:bodyPr>
            <a:normAutofit/>
          </a:bodyPr>
          <a:lstStyle/>
          <a:p>
            <a:pPr algn="ctr"/>
            <a:r>
              <a:rPr lang="en-GB" sz="3200" dirty="0" err="1">
                <a:solidFill>
                  <a:schemeClr val="tx1"/>
                </a:solidFill>
                <a:cs typeface="Arial" panose="020B0604020202020204" pitchFamily="34" charset="0"/>
              </a:rPr>
              <a:t>Diogelu</a:t>
            </a:r>
            <a:r>
              <a:rPr lang="en-GB" sz="3200" dirty="0">
                <a:solidFill>
                  <a:schemeClr val="tx1"/>
                </a:solidFill>
                <a:cs typeface="Arial" panose="020B0604020202020204" pitchFamily="34" charset="0"/>
              </a:rPr>
              <a:t> </a:t>
            </a:r>
            <a:r>
              <a:rPr lang="en-GB" sz="3200" dirty="0" err="1">
                <a:solidFill>
                  <a:schemeClr val="tx1"/>
                </a:solidFill>
                <a:cs typeface="Arial" panose="020B0604020202020204" pitchFamily="34" charset="0"/>
              </a:rPr>
              <a:t>cyd-destunol</a:t>
            </a:r>
            <a:endParaRPr lang="en-GB" sz="3200" dirty="0">
              <a:solidFill>
                <a:schemeClr val="tx1"/>
              </a:solidFill>
              <a:cs typeface="Arial" panose="020B0604020202020204" pitchFamily="34" charset="0"/>
            </a:endParaRPr>
          </a:p>
        </p:txBody>
      </p:sp>
      <p:sp>
        <p:nvSpPr>
          <p:cNvPr id="3" name="Content Placeholder 2">
            <a:extLst>
              <a:ext uri="{FF2B5EF4-FFF2-40B4-BE49-F238E27FC236}">
                <a16:creationId xmlns:a16="http://schemas.microsoft.com/office/drawing/2014/main" id="{BEA7DE9E-01FF-4411-8F98-4CC8F83DBC7A}"/>
              </a:ext>
            </a:extLst>
          </p:cNvPr>
          <p:cNvSpPr>
            <a:spLocks noGrp="1"/>
          </p:cNvSpPr>
          <p:nvPr>
            <p:ph idx="1"/>
          </p:nvPr>
        </p:nvSpPr>
        <p:spPr>
          <a:xfrm>
            <a:off x="3656994" y="864108"/>
            <a:ext cx="2853007" cy="5120640"/>
          </a:xfrm>
        </p:spPr>
        <p:txBody>
          <a:bodyPr>
            <a:normAutofit/>
          </a:bodyPr>
          <a:lstStyle/>
          <a:p>
            <a:pPr marL="0" indent="0">
              <a:buNone/>
            </a:pPr>
            <a:r>
              <a:rPr lang="cy-GB" sz="2400" dirty="0">
                <a:solidFill>
                  <a:schemeClr val="tx1"/>
                </a:solidFill>
                <a:cs typeface="Arial" panose="020B0604020202020204" pitchFamily="34" charset="0"/>
              </a:rPr>
              <a:t>“Mae diogelu cyd-destunol yn pwysleisio’r angen i ystyried risgiau y gall plentyn neu lasoed ifanc eu hwynebu yn y gymuned neu gan gymheiriaid.”</a:t>
            </a:r>
          </a:p>
          <a:p>
            <a:pPr marL="0" indent="0">
              <a:buNone/>
            </a:pPr>
            <a:r>
              <a:rPr lang="cy-GB" sz="2400" dirty="0">
                <a:solidFill>
                  <a:schemeClr val="tx1"/>
                </a:solidFill>
                <a:cs typeface="Arial" panose="020B0604020202020204" pitchFamily="34" charset="0"/>
              </a:rPr>
              <a:t>Lloyd a </a:t>
            </a:r>
            <a:r>
              <a:rPr lang="cy-GB" sz="2400" dirty="0" err="1">
                <a:solidFill>
                  <a:schemeClr val="tx1"/>
                </a:solidFill>
                <a:cs typeface="Arial" panose="020B0604020202020204" pitchFamily="34" charset="0"/>
              </a:rPr>
              <a:t>Firmin</a:t>
            </a:r>
            <a:r>
              <a:rPr lang="cy-GB" sz="2400" dirty="0">
                <a:solidFill>
                  <a:schemeClr val="tx1"/>
                </a:solidFill>
                <a:cs typeface="Arial" panose="020B0604020202020204" pitchFamily="34" charset="0"/>
              </a:rPr>
              <a:t>, 2019</a:t>
            </a:r>
          </a:p>
          <a:p>
            <a:endParaRPr lang="cy-GB" sz="2400" dirty="0">
              <a:solidFill>
                <a:schemeClr val="tx1"/>
              </a:solidFill>
            </a:endParaRPr>
          </a:p>
        </p:txBody>
      </p:sp>
      <p:graphicFrame>
        <p:nvGraphicFramePr>
          <p:cNvPr id="6" name="Diagram 5" descr="A diagram of contextual safeguarding">
            <a:extLst>
              <a:ext uri="{FF2B5EF4-FFF2-40B4-BE49-F238E27FC236}">
                <a16:creationId xmlns:a16="http://schemas.microsoft.com/office/drawing/2014/main" id="{2E30726B-95DA-5ABE-4923-BA535BC4EF8B}"/>
              </a:ext>
            </a:extLst>
          </p:cNvPr>
          <p:cNvGraphicFramePr/>
          <p:nvPr>
            <p:extLst>
              <p:ext uri="{D42A27DB-BD31-4B8C-83A1-F6EECF244321}">
                <p14:modId xmlns:p14="http://schemas.microsoft.com/office/powerpoint/2010/main" val="1833139920"/>
              </p:ext>
            </p:extLst>
          </p:nvPr>
        </p:nvGraphicFramePr>
        <p:xfrm>
          <a:off x="6547755" y="979395"/>
          <a:ext cx="5431971" cy="5005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422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90" y="2747956"/>
            <a:ext cx="2916549" cy="1460500"/>
          </a:xfrm>
        </p:spPr>
        <p:txBody>
          <a:bodyPr>
            <a:noAutofit/>
          </a:bodyPr>
          <a:lstStyle/>
          <a:p>
            <a:pPr algn="ctr"/>
            <a:br>
              <a:rPr lang="cy-GB" sz="3200" dirty="0">
                <a:solidFill>
                  <a:schemeClr val="tx1"/>
                </a:solidFill>
              </a:rPr>
            </a:br>
            <a:r>
              <a:rPr lang="cy-GB" sz="3200" dirty="0">
                <a:solidFill>
                  <a:schemeClr val="bg1"/>
                </a:solidFill>
              </a:rPr>
              <a:t>Ymarferiad</a:t>
            </a:r>
            <a:br>
              <a:rPr lang="cy-GB" sz="3200" dirty="0">
                <a:solidFill>
                  <a:schemeClr val="bg1"/>
                </a:solidFill>
              </a:rPr>
            </a:br>
            <a:br>
              <a:rPr lang="cy-GB" sz="3200" dirty="0">
                <a:solidFill>
                  <a:schemeClr val="bg1"/>
                </a:solidFill>
              </a:rPr>
            </a:br>
            <a:r>
              <a:rPr lang="cy-GB" sz="3200" dirty="0">
                <a:solidFill>
                  <a:schemeClr val="bg1"/>
                </a:solidFill>
              </a:rPr>
              <a:t>Beth yw chwilfrydedd proffesiynol a pham mae’n bwysig mewn diogelu?</a:t>
            </a:r>
            <a:br>
              <a:rPr lang="cy-GB" sz="3200" dirty="0">
                <a:solidFill>
                  <a:schemeClr val="bg1"/>
                </a:solidFill>
              </a:rPr>
            </a:br>
            <a:endParaRPr lang="cy-GB" sz="3200" dirty="0">
              <a:solidFill>
                <a:schemeClr val="bg1"/>
              </a:solidFill>
            </a:endParaRPr>
          </a:p>
        </p:txBody>
      </p:sp>
      <p:sp>
        <p:nvSpPr>
          <p:cNvPr id="3" name="Content Placeholder 2"/>
          <p:cNvSpPr>
            <a:spLocks noGrp="1"/>
          </p:cNvSpPr>
          <p:nvPr>
            <p:ph idx="1"/>
          </p:nvPr>
        </p:nvSpPr>
        <p:spPr>
          <a:xfrm>
            <a:off x="3511952" y="1164196"/>
            <a:ext cx="8132179" cy="4628019"/>
          </a:xfrm>
        </p:spPr>
        <p:txBody>
          <a:bodyPr>
            <a:noAutofit/>
          </a:bodyPr>
          <a:lstStyle/>
          <a:p>
            <a:r>
              <a:rPr lang="cy-GB" sz="2400" dirty="0">
                <a:solidFill>
                  <a:schemeClr val="tx1"/>
                </a:solidFill>
              </a:rPr>
              <a:t>Chwilfrydedd proffesiynol yw pan fydd unigolyn yn meddwl ac yn deall yr hyn sy’n digwydd i unigolyn neu o fewn teulu.</a:t>
            </a:r>
          </a:p>
          <a:p>
            <a:r>
              <a:rPr lang="cy-GB" sz="2400" dirty="0">
                <a:solidFill>
                  <a:schemeClr val="tx1"/>
                </a:solidFill>
              </a:rPr>
              <a:t>Mae chwilfrydedd proffesiynol yn gyfuniad o :</a:t>
            </a:r>
          </a:p>
          <a:p>
            <a:pPr lvl="1"/>
            <a:r>
              <a:rPr lang="cy-GB" sz="2400" dirty="0">
                <a:solidFill>
                  <a:srgbClr val="11846A"/>
                </a:solidFill>
              </a:rPr>
              <a:t>edrych</a:t>
            </a:r>
          </a:p>
          <a:p>
            <a:pPr lvl="1"/>
            <a:r>
              <a:rPr lang="cy-GB" sz="2400" dirty="0">
                <a:solidFill>
                  <a:srgbClr val="11846A"/>
                </a:solidFill>
              </a:rPr>
              <a:t>gwrando</a:t>
            </a:r>
          </a:p>
          <a:p>
            <a:pPr lvl="1"/>
            <a:r>
              <a:rPr lang="cy-GB" sz="2400" dirty="0">
                <a:solidFill>
                  <a:srgbClr val="11846A"/>
                </a:solidFill>
              </a:rPr>
              <a:t>gofyn cwestiynau uniongyrchol</a:t>
            </a:r>
          </a:p>
          <a:p>
            <a:pPr lvl="1"/>
            <a:r>
              <a:rPr lang="cy-GB" sz="2400" dirty="0">
                <a:solidFill>
                  <a:srgbClr val="11846A"/>
                </a:solidFill>
              </a:rPr>
              <a:t>gwirio gwybodaeth</a:t>
            </a:r>
          </a:p>
          <a:p>
            <a:pPr lvl="1"/>
            <a:r>
              <a:rPr lang="cy-GB" sz="2400" dirty="0">
                <a:solidFill>
                  <a:srgbClr val="11846A"/>
                </a:solidFill>
              </a:rPr>
              <a:t>myfyrio ar wybodaeth. </a:t>
            </a:r>
          </a:p>
          <a:p>
            <a:pPr marL="502920" lvl="1" indent="0">
              <a:buNone/>
            </a:pPr>
            <a:br>
              <a:rPr lang="cy-GB" sz="2400" dirty="0">
                <a:solidFill>
                  <a:schemeClr val="tx1"/>
                </a:solidFill>
              </a:rPr>
            </a:br>
            <a:r>
              <a:rPr lang="cy-GB" sz="2400" dirty="0">
                <a:solidFill>
                  <a:schemeClr val="tx1"/>
                </a:solidFill>
              </a:rPr>
              <a:t>Mae’n golygu peidio â chymryd un ffynhonnell o wybodaeth a’i derbyn fel yr unig wirionedd. </a:t>
            </a:r>
          </a:p>
          <a:p>
            <a:pPr marL="502920" lvl="1" indent="0">
              <a:buNone/>
            </a:pPr>
            <a:r>
              <a:rPr lang="cy-GB" sz="2400" dirty="0">
                <a:solidFill>
                  <a:schemeClr val="tx1"/>
                </a:solidFill>
              </a:rPr>
              <a:t>Mae hefyd yn golygu rhoi prawf ar eich tybiaethau proffesiynol ynglŷn â gwahanol fathau o deuluoedd.</a:t>
            </a:r>
          </a:p>
        </p:txBody>
      </p:sp>
    </p:spTree>
    <p:custDataLst>
      <p:tags r:id="rId1"/>
    </p:custDataLst>
    <p:extLst>
      <p:ext uri="{BB962C8B-B14F-4D97-AF65-F5344CB8AC3E}">
        <p14:creationId xmlns:p14="http://schemas.microsoft.com/office/powerpoint/2010/main" val="13931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70" y="197863"/>
            <a:ext cx="2947482" cy="4601183"/>
          </a:xfrm>
        </p:spPr>
        <p:txBody>
          <a:bodyPr>
            <a:normAutofit/>
          </a:bodyPr>
          <a:lstStyle/>
          <a:p>
            <a:pPr algn="ctr"/>
            <a:br>
              <a:rPr lang="cy-GB" sz="3200" dirty="0">
                <a:solidFill>
                  <a:schemeClr val="tx1"/>
                </a:solidFill>
              </a:rPr>
            </a:br>
            <a:br>
              <a:rPr lang="cy-GB" sz="3200" dirty="0">
                <a:solidFill>
                  <a:schemeClr val="tx1"/>
                </a:solidFill>
              </a:rPr>
            </a:br>
            <a:r>
              <a:rPr lang="cy-GB" sz="3200" dirty="0">
                <a:solidFill>
                  <a:schemeClr val="bg1"/>
                </a:solidFill>
              </a:rPr>
              <a:t>Ymarferiad</a:t>
            </a:r>
            <a:br>
              <a:rPr lang="cy-GB" sz="3200" dirty="0">
                <a:solidFill>
                  <a:schemeClr val="bg1"/>
                </a:solidFill>
              </a:rPr>
            </a:br>
            <a:br>
              <a:rPr lang="cy-GB" sz="3200" dirty="0">
                <a:solidFill>
                  <a:schemeClr val="bg1"/>
                </a:solidFill>
              </a:rPr>
            </a:br>
            <a:r>
              <a:rPr lang="cy-GB" sz="3200" dirty="0">
                <a:solidFill>
                  <a:schemeClr val="bg1"/>
                </a:solidFill>
              </a:rPr>
              <a:t>Chwilfrydedd proffesiynol</a:t>
            </a:r>
          </a:p>
        </p:txBody>
      </p:sp>
      <p:sp>
        <p:nvSpPr>
          <p:cNvPr id="3" name="Content Placeholder 2"/>
          <p:cNvSpPr>
            <a:spLocks noGrp="1"/>
          </p:cNvSpPr>
          <p:nvPr>
            <p:ph idx="1"/>
          </p:nvPr>
        </p:nvSpPr>
        <p:spPr>
          <a:xfrm>
            <a:off x="3841678" y="1390004"/>
            <a:ext cx="8193911" cy="3987216"/>
          </a:xfrm>
        </p:spPr>
        <p:txBody>
          <a:bodyPr/>
          <a:lstStyle/>
          <a:p>
            <a:r>
              <a:rPr lang="cy-GB" sz="2800" dirty="0">
                <a:solidFill>
                  <a:schemeClr val="tx1"/>
                </a:solidFill>
              </a:rPr>
              <a:t>A yw hyn yn achos pryder amddiffyn plentyn neu amddiffyn oedolyn? (Ydi/Nac ydy)</a:t>
            </a:r>
          </a:p>
          <a:p>
            <a:endParaRPr lang="cy-GB" sz="2800" dirty="0">
              <a:solidFill>
                <a:schemeClr val="tx1"/>
              </a:solidFill>
            </a:endParaRPr>
          </a:p>
          <a:p>
            <a:r>
              <a:rPr lang="cy-GB" sz="2800" dirty="0">
                <a:solidFill>
                  <a:schemeClr val="tx1"/>
                </a:solidFill>
              </a:rPr>
              <a:t>Beth sy’n gwneud i chi boeni?</a:t>
            </a:r>
          </a:p>
          <a:p>
            <a:endParaRPr lang="cy-GB" sz="2800" dirty="0">
              <a:solidFill>
                <a:schemeClr val="tx1"/>
              </a:solidFill>
            </a:endParaRPr>
          </a:p>
          <a:p>
            <a:r>
              <a:rPr lang="cy-GB" sz="2800" dirty="0">
                <a:solidFill>
                  <a:schemeClr val="tx1"/>
                </a:solidFill>
              </a:rPr>
              <a:t>Beth fyddech chi’n wneud nesaf?</a:t>
            </a:r>
          </a:p>
          <a:p>
            <a:endParaRPr lang="cy-GB" dirty="0"/>
          </a:p>
        </p:txBody>
      </p:sp>
    </p:spTree>
    <p:custDataLst>
      <p:tags r:id="rId1"/>
    </p:custDataLst>
    <p:extLst>
      <p:ext uri="{BB962C8B-B14F-4D97-AF65-F5344CB8AC3E}">
        <p14:creationId xmlns:p14="http://schemas.microsoft.com/office/powerpoint/2010/main" val="638295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y-GB" sz="3200" dirty="0">
                <a:solidFill>
                  <a:schemeClr val="bg1"/>
                </a:solidFill>
              </a:rPr>
              <a:t>A oes angen cydsyniad arnoch i wneud adroddiad diogelu at Wasanaethau Plant? </a:t>
            </a:r>
          </a:p>
        </p:txBody>
      </p:sp>
      <p:sp>
        <p:nvSpPr>
          <p:cNvPr id="3" name="Content Placeholder 2"/>
          <p:cNvSpPr>
            <a:spLocks noGrp="1"/>
          </p:cNvSpPr>
          <p:nvPr>
            <p:ph idx="1"/>
          </p:nvPr>
        </p:nvSpPr>
        <p:spPr>
          <a:xfrm>
            <a:off x="4056554" y="1549628"/>
            <a:ext cx="7315200" cy="4175392"/>
          </a:xfrm>
        </p:spPr>
        <p:txBody>
          <a:bodyPr>
            <a:noAutofit/>
          </a:bodyPr>
          <a:lstStyle/>
          <a:p>
            <a:r>
              <a:rPr lang="cy-GB" sz="2800" dirty="0">
                <a:solidFill>
                  <a:schemeClr val="tx1"/>
                </a:solidFill>
                <a:cs typeface="Arial" panose="020B0604020202020204" pitchFamily="34" charset="0"/>
              </a:rPr>
              <a:t>Mae gan ymarferwyr </a:t>
            </a:r>
            <a:r>
              <a:rPr lang="cy-GB" sz="2800" dirty="0">
                <a:solidFill>
                  <a:srgbClr val="11846A"/>
                </a:solidFill>
                <a:cs typeface="Arial" panose="020B0604020202020204" pitchFamily="34" charset="0"/>
              </a:rPr>
              <a:t>ddyletswydd i adrodd </a:t>
            </a:r>
            <a:r>
              <a:rPr lang="cy-GB" sz="2800" dirty="0">
                <a:solidFill>
                  <a:schemeClr val="tx1"/>
                </a:solidFill>
                <a:cs typeface="Arial" panose="020B0604020202020204" pitchFamily="34" charset="0"/>
              </a:rPr>
              <a:t>ar amheuaeth o gam-drin ac esgeulustod </a:t>
            </a:r>
            <a:r>
              <a:rPr lang="cy-GB" sz="2800" dirty="0">
                <a:solidFill>
                  <a:srgbClr val="11846A"/>
                </a:solidFill>
                <a:cs typeface="Arial" panose="020B0604020202020204" pitchFamily="34" charset="0"/>
              </a:rPr>
              <a:t>gyda neu heb</a:t>
            </a:r>
            <a:r>
              <a:rPr lang="cy-GB" sz="2800" dirty="0">
                <a:solidFill>
                  <a:schemeClr val="tx1"/>
                </a:solidFill>
                <a:cs typeface="Arial" panose="020B0604020202020204" pitchFamily="34" charset="0"/>
              </a:rPr>
              <a:t> gydsyniad y plentyn. Ond yr </a:t>
            </a:r>
            <a:r>
              <a:rPr lang="cy-GB" sz="2800" dirty="0">
                <a:solidFill>
                  <a:srgbClr val="11846A"/>
                </a:solidFill>
                <a:cs typeface="Arial" panose="020B0604020202020204" pitchFamily="34" charset="0"/>
              </a:rPr>
              <a:t>ymarfer gorau </a:t>
            </a:r>
            <a:r>
              <a:rPr lang="cy-GB" sz="2800" dirty="0">
                <a:solidFill>
                  <a:schemeClr val="tx1"/>
                </a:solidFill>
                <a:cs typeface="Arial" panose="020B0604020202020204" pitchFamily="34" charset="0"/>
              </a:rPr>
              <a:t>yw cael cydsyniad y plentyn i adrodd, oni bai y byddai hynny’n rhoi’r plentyn mewn perygl o niwed.</a:t>
            </a:r>
          </a:p>
          <a:p>
            <a:pPr marL="0" indent="0">
              <a:buNone/>
            </a:pPr>
            <a:endParaRPr lang="cy-GB" sz="2800" dirty="0">
              <a:solidFill>
                <a:schemeClr val="tx1"/>
              </a:solidFill>
              <a:cs typeface="Arial" panose="020B0604020202020204" pitchFamily="34" charset="0"/>
            </a:endParaRPr>
          </a:p>
          <a:p>
            <a:r>
              <a:rPr lang="cy-GB" sz="2800" dirty="0">
                <a:solidFill>
                  <a:schemeClr val="tx1"/>
                </a:solidFill>
                <a:cs typeface="Arial" panose="020B0604020202020204" pitchFamily="34" charset="0"/>
              </a:rPr>
              <a:t>Y </a:t>
            </a:r>
            <a:r>
              <a:rPr lang="cy-GB" sz="2800" dirty="0">
                <a:solidFill>
                  <a:srgbClr val="11846A"/>
                </a:solidFill>
                <a:cs typeface="Arial" panose="020B0604020202020204" pitchFamily="34" charset="0"/>
              </a:rPr>
              <a:t>brif ystyriaeth </a:t>
            </a:r>
            <a:r>
              <a:rPr lang="cy-GB" sz="2800" dirty="0">
                <a:solidFill>
                  <a:schemeClr val="tx1"/>
                </a:solidFill>
                <a:cs typeface="Arial" panose="020B0604020202020204" pitchFamily="34" charset="0"/>
              </a:rPr>
              <a:t>pan fyddwch yn penderfynu a ddylid ceisio cael cydsyniad rhiant cyn gwneud adroddiad yw </a:t>
            </a:r>
            <a:r>
              <a:rPr lang="cy-GB" sz="2800" dirty="0">
                <a:solidFill>
                  <a:srgbClr val="11846A"/>
                </a:solidFill>
                <a:cs typeface="Arial" panose="020B0604020202020204" pitchFamily="34" charset="0"/>
              </a:rPr>
              <a:t>buddiannau’r plentyn sydd mewn perygl o niwed</a:t>
            </a:r>
            <a:r>
              <a:rPr lang="cy-GB" sz="2800" dirty="0">
                <a:solidFill>
                  <a:schemeClr val="tx1"/>
                </a:solidFill>
                <a:cs typeface="Arial" panose="020B0604020202020204" pitchFamily="34" charset="0"/>
              </a:rPr>
              <a:t>.</a:t>
            </a:r>
          </a:p>
        </p:txBody>
      </p:sp>
    </p:spTree>
    <p:custDataLst>
      <p:tags r:id="rId1"/>
    </p:custDataLst>
    <p:extLst>
      <p:ext uri="{BB962C8B-B14F-4D97-AF65-F5344CB8AC3E}">
        <p14:creationId xmlns:p14="http://schemas.microsoft.com/office/powerpoint/2010/main" val="56279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73897B-9D53-5320-7511-85427E1B2F31}"/>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Multi-agency training">
            <a:extLst>
              <a:ext uri="{FF2B5EF4-FFF2-40B4-BE49-F238E27FC236}">
                <a16:creationId xmlns:a16="http://schemas.microsoft.com/office/drawing/2014/main" id="{6DCA2677-B946-6110-4BB0-26395052F71D}"/>
              </a:ext>
            </a:extLst>
          </p:cNvPr>
          <p:cNvSpPr>
            <a:spLocks noGrp="1"/>
          </p:cNvSpPr>
          <p:nvPr>
            <p:ph type="title"/>
          </p:nvPr>
        </p:nvSpPr>
        <p:spPr/>
        <p:txBody>
          <a:bodyPr>
            <a:normAutofit/>
          </a:bodyPr>
          <a:lstStyle/>
          <a:p>
            <a:pPr algn="ctr"/>
            <a:r>
              <a:rPr lang="cy-GB" sz="3200" dirty="0">
                <a:solidFill>
                  <a:sysClr val="windowText" lastClr="000000"/>
                </a:solidFill>
                <a:effectLst/>
                <a:cs typeface="Arial" panose="020B0604020202020204" pitchFamily="34" charset="0"/>
              </a:rPr>
              <a:t>Hyfforddiant amlasiantaethol</a:t>
            </a:r>
            <a:endParaRPr lang="cy-GB" sz="3200" dirty="0">
              <a:solidFill>
                <a:sysClr val="windowText" lastClr="000000"/>
              </a:solidFill>
            </a:endParaRPr>
          </a:p>
        </p:txBody>
      </p:sp>
      <p:sp>
        <p:nvSpPr>
          <p:cNvPr id="3" name="Content Placeholder 2">
            <a:extLst>
              <a:ext uri="{FF2B5EF4-FFF2-40B4-BE49-F238E27FC236}">
                <a16:creationId xmlns:a16="http://schemas.microsoft.com/office/drawing/2014/main" id="{07DC5F87-0084-03F4-EF70-04742AD19260}"/>
              </a:ext>
            </a:extLst>
          </p:cNvPr>
          <p:cNvSpPr>
            <a:spLocks noGrp="1"/>
          </p:cNvSpPr>
          <p:nvPr>
            <p:ph idx="1"/>
          </p:nvPr>
        </p:nvSpPr>
        <p:spPr>
          <a:xfrm>
            <a:off x="3524893" y="773742"/>
            <a:ext cx="8190029" cy="5322258"/>
          </a:xfrm>
        </p:spPr>
        <p:txBody>
          <a:bodyPr>
            <a:normAutofit fontScale="92500" lnSpcReduction="10000"/>
          </a:bodyPr>
          <a:lstStyle/>
          <a:p>
            <a:pPr marL="0" indent="0" algn="l" rtl="0">
              <a:buNone/>
            </a:pPr>
            <a:endParaRPr lang="cy-GB" sz="3000" dirty="0">
              <a:solidFill>
                <a:schemeClr val="tx1"/>
              </a:solidFill>
            </a:endParaRPr>
          </a:p>
          <a:p>
            <a:pPr marL="0" indent="0" algn="l" rtl="0">
              <a:buNone/>
            </a:pPr>
            <a:r>
              <a:rPr lang="cy-GB" sz="3000" dirty="0">
                <a:solidFill>
                  <a:schemeClr val="tx1"/>
                </a:solidFill>
              </a:rPr>
              <a:t>Rhaid i asiantaethau weithio â’i gilydd i ddiogelu plant, oedolion a theuluoedd.</a:t>
            </a:r>
          </a:p>
          <a:p>
            <a:pPr marL="0" indent="0" algn="l" rtl="0">
              <a:buNone/>
            </a:pPr>
            <a:r>
              <a:rPr lang="cy-GB" sz="3000" dirty="0">
                <a:solidFill>
                  <a:schemeClr val="tx1"/>
                </a:solidFill>
              </a:rPr>
              <a:t>Mewn adroddiad yn 2023, canfu Arolygiad Gofal Cymru (AGC) fod hyfforddiant ag asiantaethau eraill (a elwir yn ‘hyfforddiant amlasiantaethol’) yn hanfodol i gael cyd-gyfrifoldeb am ddiogelu. </a:t>
            </a:r>
            <a:br>
              <a:rPr lang="cy-GB" sz="3000" dirty="0">
                <a:solidFill>
                  <a:schemeClr val="tx1"/>
                </a:solidFill>
              </a:rPr>
            </a:br>
            <a:br>
              <a:rPr lang="cy-GB" sz="3000" dirty="0">
                <a:solidFill>
                  <a:schemeClr val="tx1"/>
                </a:solidFill>
              </a:rPr>
            </a:br>
            <a:r>
              <a:rPr lang="cy-GB" sz="3000" dirty="0">
                <a:solidFill>
                  <a:schemeClr val="tx1"/>
                </a:solidFill>
              </a:rPr>
              <a:t>Bydd y sesiwn hon yn helpu asiantaethau i:</a:t>
            </a:r>
          </a:p>
          <a:p>
            <a:r>
              <a:rPr lang="cy-GB" sz="3000" dirty="0">
                <a:solidFill>
                  <a:schemeClr val="tx1"/>
                </a:solidFill>
              </a:rPr>
              <a:t>deall beth yw’r broses ar gyfer hyfforddiant amlasiantaethol </a:t>
            </a:r>
          </a:p>
          <a:p>
            <a:r>
              <a:rPr lang="cy-GB" sz="3000" dirty="0">
                <a:solidFill>
                  <a:schemeClr val="tx1"/>
                </a:solidFill>
              </a:rPr>
              <a:t>deall beth yw eu cyfrifoldebau</a:t>
            </a:r>
          </a:p>
          <a:p>
            <a:r>
              <a:rPr lang="cy-GB" sz="3000" dirty="0">
                <a:solidFill>
                  <a:schemeClr val="tx1"/>
                </a:solidFill>
              </a:rPr>
              <a:t>derbyn cyfrifoldeb ar y cyd am ddiogelu.</a:t>
            </a:r>
          </a:p>
          <a:p>
            <a:pPr marL="0" indent="0">
              <a:buNone/>
            </a:pPr>
            <a:endParaRPr lang="cy-GB" dirty="0">
              <a:solidFill>
                <a:schemeClr val="tx1"/>
              </a:solidFill>
            </a:endParaRPr>
          </a:p>
        </p:txBody>
      </p:sp>
    </p:spTree>
    <p:extLst>
      <p:ext uri="{BB962C8B-B14F-4D97-AF65-F5344CB8AC3E}">
        <p14:creationId xmlns:p14="http://schemas.microsoft.com/office/powerpoint/2010/main" val="9446999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y-GB" sz="3200" dirty="0">
                <a:solidFill>
                  <a:schemeClr val="bg1"/>
                </a:solidFill>
              </a:rPr>
              <a:t>A oes angen cael cydsyniad yr unigolyn i wneud adroddiad i wasanaethau cymdeithasol? </a:t>
            </a:r>
          </a:p>
        </p:txBody>
      </p:sp>
      <p:sp>
        <p:nvSpPr>
          <p:cNvPr id="3" name="Content Placeholder 2"/>
          <p:cNvSpPr>
            <a:spLocks noGrp="1"/>
          </p:cNvSpPr>
          <p:nvPr>
            <p:ph idx="1"/>
          </p:nvPr>
        </p:nvSpPr>
        <p:spPr/>
        <p:txBody>
          <a:bodyPr>
            <a:normAutofit/>
          </a:bodyPr>
          <a:lstStyle/>
          <a:p>
            <a:pPr marL="0" indent="0">
              <a:buNone/>
            </a:pPr>
            <a:r>
              <a:rPr lang="cy-GB" sz="2800" dirty="0">
                <a:solidFill>
                  <a:schemeClr val="tx1"/>
                </a:solidFill>
                <a:cs typeface="Arial" panose="020B0604020202020204" pitchFamily="34" charset="0"/>
              </a:rPr>
              <a:t>Galluedd a chydsyniad</a:t>
            </a:r>
          </a:p>
          <a:p>
            <a:pPr marL="0" indent="0">
              <a:buNone/>
            </a:pPr>
            <a:endParaRPr lang="en-US" sz="2400" dirty="0">
              <a:solidFill>
                <a:schemeClr val="tx1"/>
              </a:solidFill>
              <a:cs typeface="Arial" panose="020B0604020202020204" pitchFamily="34" charset="0"/>
            </a:endParaRPr>
          </a:p>
          <a:p>
            <a:pPr lvl="0"/>
            <a:r>
              <a:rPr lang="cy-GB" sz="2400" dirty="0">
                <a:solidFill>
                  <a:srgbClr val="11846A"/>
                </a:solidFill>
              </a:rPr>
              <a:t>Nid yw methu â chael</a:t>
            </a:r>
            <a:r>
              <a:rPr lang="cy-GB" sz="2400" dirty="0">
                <a:solidFill>
                  <a:schemeClr val="tx1"/>
                </a:solidFill>
              </a:rPr>
              <a:t> cydsyniad yn golygu nad ydych yn gweithredu.</a:t>
            </a:r>
          </a:p>
          <a:p>
            <a:pPr lvl="0"/>
            <a:r>
              <a:rPr lang="cy-GB" sz="2400" dirty="0">
                <a:solidFill>
                  <a:schemeClr val="tx1"/>
                </a:solidFill>
              </a:rPr>
              <a:t>Mae gan rywun y galluedd i roi neu wrthod cydsyniad nes eu bod wedi’u hasesu a’u profi fel rhywun heb </a:t>
            </a:r>
            <a:r>
              <a:rPr lang="cy-GB" sz="2400" dirty="0" err="1">
                <a:solidFill>
                  <a:schemeClr val="tx1"/>
                </a:solidFill>
              </a:rPr>
              <a:t>alluedd</a:t>
            </a:r>
            <a:r>
              <a:rPr lang="cy-GB" sz="2400" dirty="0">
                <a:solidFill>
                  <a:schemeClr val="tx1"/>
                </a:solidFill>
              </a:rPr>
              <a:t>. </a:t>
            </a:r>
          </a:p>
          <a:p>
            <a:pPr lvl="0"/>
            <a:r>
              <a:rPr lang="cy-GB" sz="2400" dirty="0">
                <a:solidFill>
                  <a:schemeClr val="tx1"/>
                </a:solidFill>
              </a:rPr>
              <a:t>Efallai y bydd angen i chi ystyried a yw Deddf Galluedd Meddyliol 2005 yn gymwys yn eich sefyllfa chi. </a:t>
            </a:r>
          </a:p>
          <a:p>
            <a:pPr lvl="0"/>
            <a:r>
              <a:rPr lang="cy-GB" sz="2400" dirty="0">
                <a:solidFill>
                  <a:schemeClr val="tx1"/>
                </a:solidFill>
              </a:rPr>
              <a:t>Mewn rhai sefyllfaoedd, gallwch weithredu’n groes i gydsyniad rhywun.</a:t>
            </a:r>
          </a:p>
        </p:txBody>
      </p:sp>
    </p:spTree>
    <p:custDataLst>
      <p:tags r:id="rId1"/>
    </p:custDataLst>
    <p:extLst>
      <p:ext uri="{BB962C8B-B14F-4D97-AF65-F5344CB8AC3E}">
        <p14:creationId xmlns:p14="http://schemas.microsoft.com/office/powerpoint/2010/main" val="3425470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algn="ctr"/>
            <a:r>
              <a:rPr lang="en-GB" altLang="en-US" sz="3200" dirty="0" err="1">
                <a:solidFill>
                  <a:schemeClr val="bg1"/>
                </a:solidFill>
              </a:rPr>
              <a:t>Deddf</a:t>
            </a:r>
            <a:r>
              <a:rPr lang="en-GB" altLang="en-US" sz="3200" dirty="0">
                <a:solidFill>
                  <a:schemeClr val="bg1"/>
                </a:solidFill>
              </a:rPr>
              <a:t> </a:t>
            </a:r>
            <a:r>
              <a:rPr lang="en-GB" altLang="en-US" sz="3200" dirty="0" err="1">
                <a:solidFill>
                  <a:schemeClr val="bg1"/>
                </a:solidFill>
              </a:rPr>
              <a:t>Galluedd</a:t>
            </a:r>
            <a:r>
              <a:rPr lang="en-GB" altLang="en-US" sz="3200" dirty="0">
                <a:solidFill>
                  <a:schemeClr val="bg1"/>
                </a:solidFill>
              </a:rPr>
              <a:t> </a:t>
            </a:r>
            <a:r>
              <a:rPr lang="cy-GB" altLang="en-US" sz="3200" dirty="0">
                <a:solidFill>
                  <a:schemeClr val="bg1"/>
                </a:solidFill>
              </a:rPr>
              <a:t>Meddyliol </a:t>
            </a:r>
            <a:r>
              <a:rPr lang="en-GB" altLang="en-US" sz="3200" dirty="0">
                <a:solidFill>
                  <a:schemeClr val="bg1"/>
                </a:solidFill>
              </a:rPr>
              <a:t>2005</a:t>
            </a:r>
            <a:br>
              <a:rPr lang="en-GB" altLang="en-US" sz="3200" dirty="0">
                <a:solidFill>
                  <a:schemeClr val="tx1"/>
                </a:solidFill>
              </a:rPr>
            </a:br>
            <a:endParaRPr lang="en-GB" altLang="en-US" sz="3200" dirty="0">
              <a:solidFill>
                <a:schemeClr val="tx1"/>
              </a:solidFill>
            </a:endParaRPr>
          </a:p>
        </p:txBody>
      </p:sp>
      <p:sp>
        <p:nvSpPr>
          <p:cNvPr id="23555" name="Content Placeholder 2"/>
          <p:cNvSpPr>
            <a:spLocks noGrp="1"/>
          </p:cNvSpPr>
          <p:nvPr>
            <p:ph sz="half" idx="1"/>
          </p:nvPr>
        </p:nvSpPr>
        <p:spPr>
          <a:xfrm>
            <a:off x="3562769" y="240631"/>
            <a:ext cx="4892862" cy="6375106"/>
          </a:xfrm>
        </p:spPr>
        <p:txBody>
          <a:bodyPr>
            <a:normAutofit/>
          </a:bodyPr>
          <a:lstStyle/>
          <a:p>
            <a:r>
              <a:rPr lang="cy-GB" sz="2400" dirty="0">
                <a:solidFill>
                  <a:schemeClr val="tx1"/>
                </a:solidFill>
              </a:rPr>
              <a:t>Y man cychwyn bob amser yw tybio bod gan bob oedolyn y galluedd i wneud penderfyniad drostynt eu hunain.  </a:t>
            </a:r>
          </a:p>
          <a:p>
            <a:r>
              <a:rPr lang="cy-GB" sz="2400" dirty="0">
                <a:solidFill>
                  <a:schemeClr val="tx1"/>
                </a:solidFill>
              </a:rPr>
              <a:t>Mi all galluedd meddyliol gael ei effeithio os oes gan rywun gyflwr sy’n effeithio ar weithrediad y meddwl neu’r ymennydd (a all fod yn barhaol) neu sy’n ei effeithio dros dro. Er enghraifft, os ydynt dan ddylanwad cyffuriau neu alcohol. </a:t>
            </a:r>
          </a:p>
          <a:p>
            <a:r>
              <a:rPr lang="cy-GB" sz="2400" dirty="0">
                <a:solidFill>
                  <a:schemeClr val="tx1"/>
                </a:solidFill>
              </a:rPr>
              <a:t>Rhaid inni wneud yn siŵr ein bod yn dilyn egwyddorion Deddf Galluedd Meddyliol 2005 pan fyddwn yn gweithio â phobl dros 16 oed.</a:t>
            </a:r>
          </a:p>
        </p:txBody>
      </p:sp>
      <p:sp>
        <p:nvSpPr>
          <p:cNvPr id="8" name="TextBox 7"/>
          <p:cNvSpPr txBox="1"/>
          <p:nvPr/>
        </p:nvSpPr>
        <p:spPr>
          <a:xfrm>
            <a:off x="8672819" y="1570036"/>
            <a:ext cx="3003082"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y-GB" sz="2400" dirty="0">
                <a:latin typeface="Gibson" panose="02000000000000000000" pitchFamily="2" charset="77"/>
              </a:rPr>
              <a:t>Pan fyddwn yn meddwl am </a:t>
            </a:r>
            <a:r>
              <a:rPr lang="cy-GB" sz="2400" dirty="0" err="1">
                <a:latin typeface="Gibson" panose="02000000000000000000" pitchFamily="2" charset="77"/>
              </a:rPr>
              <a:t>alluedd</a:t>
            </a:r>
            <a:r>
              <a:rPr lang="cy-GB" sz="2400" dirty="0">
                <a:latin typeface="Gibson" panose="02000000000000000000" pitchFamily="2" charset="77"/>
              </a:rPr>
              <a:t> meddyliol, rhaid inni ystyried y penderfyniad penodol ar yr adeg benodol pan fydd angen gwneud y penderfyniad. Gall galluedd meddyliol i wneud penderfyniad penodol hefyd newid.</a:t>
            </a:r>
          </a:p>
        </p:txBody>
      </p:sp>
    </p:spTree>
    <p:custDataLst>
      <p:tags r:id="rId1"/>
    </p:custDataLst>
    <p:extLst>
      <p:ext uri="{BB962C8B-B14F-4D97-AF65-F5344CB8AC3E}">
        <p14:creationId xmlns:p14="http://schemas.microsoft.com/office/powerpoint/2010/main" val="33389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0" y="2412198"/>
            <a:ext cx="3023756" cy="937446"/>
          </a:xfrm>
        </p:spPr>
        <p:txBody>
          <a:bodyPr>
            <a:noAutofit/>
          </a:bodyPr>
          <a:lstStyle/>
          <a:p>
            <a:pPr algn="ctr"/>
            <a:br>
              <a:rPr lang="cy-GB" sz="3200" dirty="0">
                <a:solidFill>
                  <a:schemeClr val="tx1"/>
                </a:solidFill>
                <a:cs typeface="Calibri Light" panose="020F0302020204030204" pitchFamily="34" charset="0"/>
              </a:rPr>
            </a:br>
            <a:r>
              <a:rPr lang="cy-GB" sz="3200" dirty="0">
                <a:solidFill>
                  <a:schemeClr val="bg1"/>
                </a:solidFill>
                <a:cs typeface="Calibri Light" panose="020F0302020204030204" pitchFamily="34" charset="0"/>
              </a:rPr>
              <a:t>Cyfrinachedd a rhannu gwybodaeth</a:t>
            </a:r>
          </a:p>
        </p:txBody>
      </p:sp>
      <p:sp>
        <p:nvSpPr>
          <p:cNvPr id="3" name="Content Placeholder 2"/>
          <p:cNvSpPr>
            <a:spLocks noGrp="1"/>
          </p:cNvSpPr>
          <p:nvPr>
            <p:ph idx="1"/>
          </p:nvPr>
        </p:nvSpPr>
        <p:spPr>
          <a:xfrm>
            <a:off x="3692137" y="277402"/>
            <a:ext cx="7744858" cy="6228161"/>
          </a:xfrm>
        </p:spPr>
        <p:txBody>
          <a:bodyPr>
            <a:normAutofit/>
          </a:bodyPr>
          <a:lstStyle/>
          <a:p>
            <a:pPr lvl="0"/>
            <a:r>
              <a:rPr lang="cy-GB" sz="2400" dirty="0">
                <a:solidFill>
                  <a:schemeClr val="tx1"/>
                </a:solidFill>
              </a:rPr>
              <a:t>Mae’n ymarfer gorau i ddweud wrth yr unigolyn y byddwch yn cysylltu â gwasanaethau cymdeithasol Oedolion neu Blant. Ni ddylech wneud hyn oni bai eich bod yn teimlo ei bod yn ddiogel i wneud hynny, ac nad ydych yn peryglu eich hun na neb arall. </a:t>
            </a:r>
          </a:p>
          <a:p>
            <a:pPr lvl="0"/>
            <a:r>
              <a:rPr lang="cy-GB" sz="2400" dirty="0">
                <a:solidFill>
                  <a:schemeClr val="tx1"/>
                </a:solidFill>
              </a:rPr>
              <a:t>Ceisiwch gael cydsyniad os yn bosibl.</a:t>
            </a:r>
          </a:p>
          <a:p>
            <a:pPr lvl="0"/>
            <a:r>
              <a:rPr lang="cy-GB" sz="2400" dirty="0">
                <a:solidFill>
                  <a:schemeClr val="tx1"/>
                </a:solidFill>
              </a:rPr>
              <a:t>Dylech bob amser rannu gwybodaeth os bydd risg i chi neu rywun arall, neu os oes cyfraith wedi’i thorri.</a:t>
            </a:r>
          </a:p>
          <a:p>
            <a:pPr lvl="0"/>
            <a:r>
              <a:rPr lang="cy-GB" sz="2400" dirty="0">
                <a:solidFill>
                  <a:schemeClr val="tx1"/>
                </a:solidFill>
              </a:rPr>
              <a:t>Dylech rannu gwybodaeth â gwasanaethau cymdeithasol neu’r heddlu’n unig a hynny bob amser ar y diwrnod hwnnw.</a:t>
            </a:r>
          </a:p>
          <a:p>
            <a:pPr lvl="0"/>
            <a:r>
              <a:rPr lang="cy-GB" sz="2400" dirty="0">
                <a:solidFill>
                  <a:schemeClr val="tx1"/>
                </a:solidFill>
              </a:rPr>
              <a:t>Y Rheoliad Cyffredinol ar Ddiogelu Data 2018</a:t>
            </a:r>
          </a:p>
          <a:p>
            <a:pPr lvl="0"/>
            <a:r>
              <a:rPr lang="cy-GB" sz="2400" dirty="0">
                <a:solidFill>
                  <a:schemeClr val="tx1"/>
                </a:solidFill>
              </a:rPr>
              <a:t>“Ni ddylai staff betruso rhag rhannu gwybodaeth bersonol er mwyn atal cam-drin neu niwed difrifol, mewn argyfwng neu sefyllfa lle mae bywyd yn y fantol.” – Canllaw Cytundeb Rhannu Gwybodaeth Bersonol Cymru (WASPI)</a:t>
            </a:r>
          </a:p>
        </p:txBody>
      </p:sp>
    </p:spTree>
    <p:custDataLst>
      <p:tags r:id="rId1"/>
    </p:custDataLst>
    <p:extLst>
      <p:ext uri="{BB962C8B-B14F-4D97-AF65-F5344CB8AC3E}">
        <p14:creationId xmlns:p14="http://schemas.microsoft.com/office/powerpoint/2010/main" val="42392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730297"/>
            <a:ext cx="2947482" cy="4601183"/>
          </a:xfrm>
        </p:spPr>
        <p:txBody>
          <a:bodyPr>
            <a:normAutofit/>
          </a:bodyPr>
          <a:lstStyle/>
          <a:p>
            <a:pPr algn="ctr"/>
            <a:r>
              <a:rPr lang="en-GB" altLang="en-US" sz="3200" dirty="0" err="1">
                <a:solidFill>
                  <a:schemeClr val="bg1"/>
                </a:solidFill>
              </a:rPr>
              <a:t>Egwyl</a:t>
            </a:r>
            <a:endParaRPr lang="en-GB" sz="3200" dirty="0">
              <a:solidFill>
                <a:schemeClr val="bg1"/>
              </a:solidFill>
            </a:endParaRPr>
          </a:p>
        </p:txBody>
      </p:sp>
    </p:spTree>
    <p:custDataLst>
      <p:tags r:id="rId1"/>
    </p:custDataLst>
    <p:extLst>
      <p:ext uri="{BB962C8B-B14F-4D97-AF65-F5344CB8AC3E}">
        <p14:creationId xmlns:p14="http://schemas.microsoft.com/office/powerpoint/2010/main" val="7496420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240378" y="830359"/>
            <a:ext cx="2947482" cy="4601183"/>
          </a:xfrm>
        </p:spPr>
        <p:txBody>
          <a:bodyPr>
            <a:normAutofit/>
          </a:bodyPr>
          <a:lstStyle/>
          <a:p>
            <a:pPr algn="ctr"/>
            <a:r>
              <a:rPr lang="en-GB" altLang="en-US" sz="3200" dirty="0">
                <a:solidFill>
                  <a:schemeClr val="bg1"/>
                </a:solidFill>
              </a:rPr>
              <a:t>Scenario </a:t>
            </a:r>
            <a:r>
              <a:rPr lang="en-GB" altLang="en-US" sz="3200" dirty="0" err="1">
                <a:solidFill>
                  <a:schemeClr val="bg1"/>
                </a:solidFill>
              </a:rPr>
              <a:t>esgeulustod</a:t>
            </a:r>
            <a:endParaRPr lang="en-GB" altLang="en-US" sz="3200" dirty="0">
              <a:solidFill>
                <a:schemeClr val="bg1"/>
              </a:solidFill>
            </a:endParaRPr>
          </a:p>
        </p:txBody>
      </p:sp>
      <p:sp>
        <p:nvSpPr>
          <p:cNvPr id="90115" name="Content Placeholder 2"/>
          <p:cNvSpPr>
            <a:spLocks noGrp="1"/>
          </p:cNvSpPr>
          <p:nvPr>
            <p:ph idx="1"/>
          </p:nvPr>
        </p:nvSpPr>
        <p:spPr>
          <a:xfrm>
            <a:off x="3511951" y="1286820"/>
            <a:ext cx="8155330" cy="4058652"/>
          </a:xfrm>
        </p:spPr>
        <p:txBody>
          <a:bodyPr>
            <a:normAutofit/>
          </a:bodyPr>
          <a:lstStyle/>
          <a:p>
            <a:pPr marL="0" indent="0">
              <a:buNone/>
            </a:pPr>
            <a:r>
              <a:rPr lang="cy-GB" altLang="en-US" sz="2400" dirty="0">
                <a:solidFill>
                  <a:schemeClr val="tx1"/>
                </a:solidFill>
              </a:rPr>
              <a:t>Rydych yn mynd ar ymweliad cartref. Rydych yn cael eich gwahodd i mewn i’r cartref a dyma’r hyn rydych yn ei weld.</a:t>
            </a:r>
          </a:p>
          <a:p>
            <a:pPr marL="0" indent="0">
              <a:buNone/>
            </a:pPr>
            <a:endParaRPr lang="cy-GB" altLang="en-US" sz="2400" dirty="0">
              <a:solidFill>
                <a:schemeClr val="tx1"/>
              </a:solidFill>
            </a:endParaRPr>
          </a:p>
          <a:p>
            <a:pPr marL="514350" indent="-514350">
              <a:buFont typeface="+mj-lt"/>
              <a:buAutoNum type="arabicPeriod"/>
            </a:pPr>
            <a:r>
              <a:rPr lang="cy-GB" altLang="en-US" sz="2400" dirty="0">
                <a:solidFill>
                  <a:schemeClr val="tx1"/>
                </a:solidFill>
              </a:rPr>
              <a:t>Beth yw eich argraffiadau cyntaf?</a:t>
            </a:r>
          </a:p>
          <a:p>
            <a:pPr marL="514350" indent="-514350">
              <a:buFont typeface="+mj-lt"/>
              <a:buAutoNum type="arabicPeriod"/>
            </a:pPr>
            <a:r>
              <a:rPr lang="cy-GB" altLang="en-US" sz="2400" dirty="0">
                <a:solidFill>
                  <a:schemeClr val="tx1"/>
                </a:solidFill>
              </a:rPr>
              <a:t>Beth ydych chi’n mynd i’w ddweud wrth yr unigolyn?</a:t>
            </a:r>
          </a:p>
          <a:p>
            <a:pPr marL="514350" indent="-514350">
              <a:buFont typeface="+mj-lt"/>
              <a:buAutoNum type="arabicPeriod"/>
            </a:pPr>
            <a:r>
              <a:rPr lang="cy-GB" altLang="en-US" sz="2400" dirty="0">
                <a:solidFill>
                  <a:schemeClr val="tx1"/>
                </a:solidFill>
              </a:rPr>
              <a:t>Beth fyddwch yn ei wneud nesaf?</a:t>
            </a:r>
          </a:p>
          <a:p>
            <a:pPr marL="514350" indent="-514350">
              <a:buFont typeface="+mj-lt"/>
              <a:buAutoNum type="arabicPeriod"/>
            </a:pPr>
            <a:r>
              <a:rPr lang="cy-GB" altLang="en-US" sz="2400" dirty="0">
                <a:solidFill>
                  <a:schemeClr val="tx1"/>
                </a:solidFill>
              </a:rPr>
              <a:t>Meddyliwch am y geiriau y byddwch yn eu defnyddio i ddisgrifio amodau’r cartref yn eich adroddiad. </a:t>
            </a:r>
          </a:p>
          <a:p>
            <a:pPr marL="0" indent="0">
              <a:buNone/>
            </a:pPr>
            <a:endParaRPr lang="cy-GB" altLang="en-US" dirty="0">
              <a:solidFill>
                <a:schemeClr val="tx1"/>
              </a:solidFill>
            </a:endParaRPr>
          </a:p>
        </p:txBody>
      </p:sp>
    </p:spTree>
    <p:custDataLst>
      <p:tags r:id="rId1"/>
    </p:custDataLst>
    <p:extLst>
      <p:ext uri="{BB962C8B-B14F-4D97-AF65-F5344CB8AC3E}">
        <p14:creationId xmlns:p14="http://schemas.microsoft.com/office/powerpoint/2010/main" val="25540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0F38C4-FECD-FC04-8C33-4E97BDEAA499}"/>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bathroom</a:t>
            </a:r>
          </a:p>
        </p:txBody>
      </p:sp>
      <p:pic>
        <p:nvPicPr>
          <p:cNvPr id="2" name="Picture 1" descr="An image of a dirty bathroom"/>
          <p:cNvPicPr>
            <a:picLocks noChangeAspect="1"/>
          </p:cNvPicPr>
          <p:nvPr/>
        </p:nvPicPr>
        <p:blipFill>
          <a:blip r:embed="rId4"/>
          <a:stretch>
            <a:fillRect/>
          </a:stretch>
        </p:blipFill>
        <p:spPr>
          <a:xfrm>
            <a:off x="2606841" y="553453"/>
            <a:ext cx="6978317" cy="5751094"/>
          </a:xfrm>
          <a:prstGeom prst="rect">
            <a:avLst/>
          </a:prstGeom>
        </p:spPr>
      </p:pic>
    </p:spTree>
    <p:custDataLst>
      <p:tags r:id="rId1"/>
    </p:custDataLst>
    <p:extLst>
      <p:ext uri="{BB962C8B-B14F-4D97-AF65-F5344CB8AC3E}">
        <p14:creationId xmlns:p14="http://schemas.microsoft.com/office/powerpoint/2010/main" val="39203005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0E6102-904B-F502-F116-657489DE3BB5}"/>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kitchen</a:t>
            </a:r>
          </a:p>
        </p:txBody>
      </p:sp>
      <p:pic>
        <p:nvPicPr>
          <p:cNvPr id="2" name="Picture 1" descr="An image of a dirty kitchen"/>
          <p:cNvPicPr>
            <a:picLocks noChangeAspect="1"/>
          </p:cNvPicPr>
          <p:nvPr/>
        </p:nvPicPr>
        <p:blipFill>
          <a:blip r:embed="rId4"/>
          <a:stretch>
            <a:fillRect/>
          </a:stretch>
        </p:blipFill>
        <p:spPr>
          <a:xfrm>
            <a:off x="381000" y="428625"/>
            <a:ext cx="11430000" cy="6000750"/>
          </a:xfrm>
          <a:prstGeom prst="rect">
            <a:avLst/>
          </a:prstGeom>
        </p:spPr>
      </p:pic>
    </p:spTree>
    <p:custDataLst>
      <p:tags r:id="rId1"/>
    </p:custDataLst>
    <p:extLst>
      <p:ext uri="{BB962C8B-B14F-4D97-AF65-F5344CB8AC3E}">
        <p14:creationId xmlns:p14="http://schemas.microsoft.com/office/powerpoint/2010/main" val="33105405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847012-C106-98A7-1CE6-B0BC33DD57E5}"/>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bedroom</a:t>
            </a:r>
          </a:p>
        </p:txBody>
      </p:sp>
      <p:pic>
        <p:nvPicPr>
          <p:cNvPr id="2" name="Picture 1" descr="An image of an untidy bedroom"/>
          <p:cNvPicPr>
            <a:picLocks noChangeAspect="1"/>
          </p:cNvPicPr>
          <p:nvPr/>
        </p:nvPicPr>
        <p:blipFill>
          <a:blip r:embed="rId4"/>
          <a:stretch>
            <a:fillRect/>
          </a:stretch>
        </p:blipFill>
        <p:spPr>
          <a:xfrm>
            <a:off x="1852862" y="733926"/>
            <a:ext cx="8590549" cy="5462337"/>
          </a:xfrm>
          <a:prstGeom prst="rect">
            <a:avLst/>
          </a:prstGeom>
        </p:spPr>
      </p:pic>
    </p:spTree>
    <p:custDataLst>
      <p:tags r:id="rId1"/>
    </p:custDataLst>
    <p:extLst>
      <p:ext uri="{BB962C8B-B14F-4D97-AF65-F5344CB8AC3E}">
        <p14:creationId xmlns:p14="http://schemas.microsoft.com/office/powerpoint/2010/main" val="31356970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193-6D67-9044-A4AB-E9F42F3ABDDD}"/>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garden</a:t>
            </a:r>
          </a:p>
        </p:txBody>
      </p:sp>
      <p:pic>
        <p:nvPicPr>
          <p:cNvPr id="2" name="Picture 1" descr="An image of a messy garden"/>
          <p:cNvPicPr>
            <a:picLocks noChangeAspect="1"/>
          </p:cNvPicPr>
          <p:nvPr/>
        </p:nvPicPr>
        <p:blipFill>
          <a:blip r:embed="rId4"/>
          <a:stretch>
            <a:fillRect/>
          </a:stretch>
        </p:blipFill>
        <p:spPr>
          <a:xfrm>
            <a:off x="3030639" y="461434"/>
            <a:ext cx="6130722" cy="5935132"/>
          </a:xfrm>
          <a:prstGeom prst="rect">
            <a:avLst/>
          </a:prstGeom>
        </p:spPr>
      </p:pic>
    </p:spTree>
    <p:custDataLst>
      <p:tags r:id="rId1"/>
    </p:custDataLst>
    <p:extLst>
      <p:ext uri="{BB962C8B-B14F-4D97-AF65-F5344CB8AC3E}">
        <p14:creationId xmlns:p14="http://schemas.microsoft.com/office/powerpoint/2010/main" val="2337223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4BC26-2052-9933-80C4-82ADC68FCD03}"/>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a:t>
            </a:r>
          </a:p>
        </p:txBody>
      </p:sp>
      <p:pic>
        <p:nvPicPr>
          <p:cNvPr id="4098" name="Picture 2" descr="An image of a room filled with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148590"/>
            <a:ext cx="10184130" cy="660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3257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42FD6E-2957-DD6E-F4C2-E0790D19840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National safeguarding training, learning and development standards and framework"/>
          <p:cNvSpPr>
            <a:spLocks noGrp="1"/>
          </p:cNvSpPr>
          <p:nvPr>
            <p:ph type="title"/>
          </p:nvPr>
        </p:nvSpPr>
        <p:spPr>
          <a:xfrm>
            <a:off x="219920" y="2165560"/>
            <a:ext cx="2986267" cy="2128649"/>
          </a:xfrm>
        </p:spPr>
        <p:txBody>
          <a:bodyPr>
            <a:normAutofit fontScale="90000"/>
          </a:bodyPr>
          <a:lstStyle/>
          <a:p>
            <a:pPr algn="ctr"/>
            <a:r>
              <a:rPr lang="cy-GB" sz="3600" dirty="0">
                <a:solidFill>
                  <a:schemeClr val="tx1"/>
                </a:solidFill>
                <a:cs typeface="Arial" panose="020B0604020202020204" pitchFamily="34" charset="0"/>
              </a:rPr>
              <a:t>Hyfforddiant diogelu cenedlaethol, a safonau </a:t>
            </a:r>
            <a:r>
              <a:rPr lang="cy-GB" dirty="0">
                <a:solidFill>
                  <a:schemeClr val="tx1"/>
                </a:solidFill>
                <a:cs typeface="Arial" panose="020B0604020202020204" pitchFamily="34" charset="0"/>
              </a:rPr>
              <a:t>a fframwaith dysgu a </a:t>
            </a:r>
            <a:r>
              <a:rPr lang="cy-GB" sz="3600" dirty="0">
                <a:solidFill>
                  <a:schemeClr val="tx1"/>
                </a:solidFill>
                <a:cs typeface="Arial" panose="020B0604020202020204" pitchFamily="34" charset="0"/>
              </a:rPr>
              <a:t>datblygu</a:t>
            </a:r>
            <a:endParaRPr lang="cy-GB" dirty="0">
              <a:solidFill>
                <a:schemeClr val="tx1"/>
              </a:solidFill>
            </a:endParaRPr>
          </a:p>
        </p:txBody>
      </p:sp>
      <p:sp>
        <p:nvSpPr>
          <p:cNvPr id="3" name="Content Placeholder 2"/>
          <p:cNvSpPr>
            <a:spLocks noGrp="1"/>
          </p:cNvSpPr>
          <p:nvPr>
            <p:ph idx="1"/>
          </p:nvPr>
        </p:nvSpPr>
        <p:spPr/>
        <p:txBody>
          <a:bodyPr>
            <a:normAutofit/>
          </a:bodyPr>
          <a:lstStyle/>
          <a:p>
            <a:endParaRPr lang="cy-GB" sz="2800" dirty="0">
              <a:solidFill>
                <a:schemeClr val="tx1"/>
              </a:solidFill>
              <a:latin typeface="Corbel (Headings)"/>
            </a:endParaRPr>
          </a:p>
          <a:p>
            <a:pPr marL="0" indent="0">
              <a:buNone/>
            </a:pPr>
            <a:r>
              <a:rPr lang="cy-GB" sz="2800" dirty="0">
                <a:solidFill>
                  <a:schemeClr val="tx1"/>
                </a:solidFill>
                <a:cs typeface="Arial" panose="020B0604020202020204" pitchFamily="34" charset="0"/>
              </a:rPr>
              <a:t>Wedi eu cyflwyno yn 2022, mae’r safonau a’r fframwaith ar gyfer grwpiau staff A i F.</a:t>
            </a:r>
          </a:p>
          <a:p>
            <a:pPr marL="0" indent="0">
              <a:buNone/>
            </a:pPr>
            <a:r>
              <a:rPr lang="cy-GB" sz="2800" dirty="0">
                <a:solidFill>
                  <a:schemeClr val="tx1"/>
                </a:solidFill>
                <a:cs typeface="Arial" panose="020B0604020202020204" pitchFamily="34" charset="0"/>
              </a:rPr>
              <a:t>Mae’r sesiwn hon ar gyfer ymarferwyr Grŵp B.</a:t>
            </a:r>
          </a:p>
          <a:p>
            <a:pPr marL="0" indent="0">
              <a:buNone/>
            </a:pPr>
            <a:endParaRPr lang="cy-GB" sz="2800" dirty="0">
              <a:solidFill>
                <a:schemeClr val="tx1"/>
              </a:solidFill>
              <a:cs typeface="Arial" panose="020B0604020202020204" pitchFamily="34" charset="0"/>
            </a:endParaRPr>
          </a:p>
          <a:p>
            <a:pPr marL="0" indent="0">
              <a:buNone/>
            </a:pPr>
            <a:r>
              <a:rPr lang="cy-GB" sz="2800" dirty="0">
                <a:solidFill>
                  <a:schemeClr val="tx1"/>
                </a:solidFill>
                <a:cs typeface="Arial" panose="020B0604020202020204" pitchFamily="34" charset="0"/>
              </a:rPr>
              <a:t>Egwyddorion cofiadwy </a:t>
            </a:r>
            <a:r>
              <a:rPr lang="cy-GB" sz="2800">
                <a:solidFill>
                  <a:schemeClr val="tx1"/>
                </a:solidFill>
                <a:cs typeface="Arial" panose="020B0604020202020204" pitchFamily="34" charset="0"/>
              </a:rPr>
              <a:t>Grŵp B:</a:t>
            </a:r>
            <a:endParaRPr lang="cy-GB" sz="2800" dirty="0">
              <a:solidFill>
                <a:schemeClr val="tx1"/>
              </a:solidFill>
              <a:latin typeface="Corbel (Headings)"/>
            </a:endParaRPr>
          </a:p>
          <a:p>
            <a:r>
              <a:rPr lang="cy-GB" sz="2800">
                <a:solidFill>
                  <a:schemeClr val="tx1"/>
                </a:solidFill>
                <a:latin typeface="Corbel (Headings)"/>
              </a:rPr>
              <a:t>rwyf </a:t>
            </a:r>
            <a:r>
              <a:rPr lang="cy-GB" sz="2800" dirty="0">
                <a:solidFill>
                  <a:schemeClr val="tx1"/>
                </a:solidFill>
                <a:latin typeface="Corbel (Headings)"/>
              </a:rPr>
              <a:t>yn rhan allweddol o’r broses ddiogelu</a:t>
            </a:r>
          </a:p>
          <a:p>
            <a:r>
              <a:rPr lang="cy-GB" sz="2800">
                <a:solidFill>
                  <a:schemeClr val="tx1"/>
                </a:solidFill>
                <a:latin typeface="Corbel (Headings)"/>
              </a:rPr>
              <a:t>mi </a:t>
            </a:r>
            <a:r>
              <a:rPr lang="cy-GB" sz="2800" dirty="0">
                <a:solidFill>
                  <a:schemeClr val="tx1"/>
                </a:solidFill>
                <a:latin typeface="Corbel (Headings)"/>
              </a:rPr>
              <a:t>wn pa bryd, sut a phwy i adrodd iddynt</a:t>
            </a:r>
          </a:p>
          <a:p>
            <a:r>
              <a:rPr lang="cy-GB" sz="2800" dirty="0">
                <a:solidFill>
                  <a:schemeClr val="tx1"/>
                </a:solidFill>
                <a:latin typeface="Corbel (Headings)"/>
              </a:rPr>
              <a:t>b</a:t>
            </a:r>
            <a:r>
              <a:rPr lang="cy-GB" sz="2800">
                <a:solidFill>
                  <a:schemeClr val="tx1"/>
                </a:solidFill>
                <a:latin typeface="Corbel (Headings)"/>
              </a:rPr>
              <a:t>yddaf </a:t>
            </a:r>
            <a:r>
              <a:rPr lang="cy-GB" sz="2800" dirty="0">
                <a:solidFill>
                  <a:schemeClr val="tx1"/>
                </a:solidFill>
                <a:latin typeface="Corbel (Headings)"/>
              </a:rPr>
              <a:t>yn gwneud yn siŵr bod llais yr unigolyn cael ei glywed.</a:t>
            </a:r>
          </a:p>
          <a:p>
            <a:endParaRPr lang="cy-GB" sz="2800" dirty="0">
              <a:solidFill>
                <a:schemeClr val="tx1"/>
              </a:solidFill>
            </a:endParaRPr>
          </a:p>
        </p:txBody>
      </p:sp>
    </p:spTree>
    <p:custDataLst>
      <p:tags r:id="rId1"/>
    </p:custDataLst>
    <p:extLst>
      <p:ext uri="{BB962C8B-B14F-4D97-AF65-F5344CB8AC3E}">
        <p14:creationId xmlns:p14="http://schemas.microsoft.com/office/powerpoint/2010/main" val="18194244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814088" y="2802892"/>
            <a:ext cx="187692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lnSpc>
                <a:spcPct val="100000"/>
              </a:lnSpc>
              <a:spcBef>
                <a:spcPts val="0"/>
              </a:spcBef>
              <a:defRPr/>
            </a:pPr>
            <a:r>
              <a:rPr lang="en-GB" sz="3200" spc="0" dirty="0" err="1">
                <a:solidFill>
                  <a:schemeClr val="bg1"/>
                </a:solidFill>
                <a:latin typeface="Gibson"/>
                <a:ea typeface="+mn-ea"/>
                <a:cs typeface="+mn-cs"/>
              </a:rPr>
              <a:t>Pethau</a:t>
            </a:r>
            <a:r>
              <a:rPr lang="en-GB" sz="3200" spc="0" dirty="0">
                <a:solidFill>
                  <a:schemeClr val="bg1"/>
                </a:solidFill>
                <a:latin typeface="Gibson"/>
                <a:ea typeface="+mn-ea"/>
                <a:cs typeface="+mn-cs"/>
              </a:rPr>
              <a:t> </a:t>
            </a:r>
            <a:r>
              <a:rPr lang="en-GB" sz="3200" spc="0" dirty="0" err="1">
                <a:solidFill>
                  <a:schemeClr val="bg1"/>
                </a:solidFill>
                <a:latin typeface="Gibson"/>
                <a:ea typeface="+mn-ea"/>
                <a:cs typeface="+mn-cs"/>
              </a:rPr>
              <a:t>i</a:t>
            </a:r>
            <a:r>
              <a:rPr lang="en-GB" sz="3200" spc="0" dirty="0">
                <a:solidFill>
                  <a:schemeClr val="bg1"/>
                </a:solidFill>
                <a:latin typeface="Gibson"/>
                <a:ea typeface="+mn-ea"/>
                <a:cs typeface="+mn-cs"/>
              </a:rPr>
              <a:t> gofio</a:t>
            </a:r>
            <a:endParaRPr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57347" name="Rectangle 3"/>
          <p:cNvSpPr>
            <a:spLocks noGrp="1" noChangeArrowheads="1"/>
          </p:cNvSpPr>
          <p:nvPr>
            <p:ph sz="half" idx="1"/>
          </p:nvPr>
        </p:nvSpPr>
        <p:spPr>
          <a:xfrm>
            <a:off x="3453063" y="139486"/>
            <a:ext cx="4162925" cy="6718514"/>
          </a:xfrm>
          <a:ln w="12700" cap="flat">
            <a:solidFill>
              <a:srgbClr val="006600"/>
            </a:solidFill>
            <a:miter lim="800000"/>
            <a:headEnd/>
            <a:tailEnd/>
          </a:ln>
        </p:spPr>
        <p:txBody>
          <a:bodyPr vert="horz" lIns="90488" tIns="44450" rIns="90488" bIns="44450" rtlCol="0">
            <a:normAutofit/>
          </a:bodyPr>
          <a:lstStyle/>
          <a:p>
            <a:pPr marL="0" indent="0" eaLnBrk="1" hangingPunct="1">
              <a:buNone/>
            </a:pPr>
            <a:r>
              <a:rPr lang="cy-GB" altLang="en-US" dirty="0">
                <a:solidFill>
                  <a:schemeClr val="tx1"/>
                </a:solidFill>
                <a:latin typeface="Gibson"/>
                <a:ea typeface="Verdana"/>
                <a:cs typeface="Verdana" panose="020B0604030504040204" pitchFamily="34" charset="0"/>
              </a:rPr>
              <a:t>Dylech:</a:t>
            </a:r>
          </a:p>
          <a:p>
            <a:pPr eaLnBrk="1" hangingPunct="1">
              <a:buFont typeface="Wingdings" pitchFamily="2" charset="2"/>
              <a:buChar char="ü"/>
            </a:pPr>
            <a:r>
              <a:rPr lang="cy-GB" altLang="en-US" dirty="0">
                <a:solidFill>
                  <a:srgbClr val="11846A"/>
                </a:solidFill>
                <a:latin typeface="Gibson"/>
                <a:ea typeface="Verdana"/>
                <a:cs typeface="Verdana" panose="020B0604030504040204" pitchFamily="34" charset="0"/>
              </a:rPr>
              <a:t>peidiwch â chynhyrfu</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byddwch yn hygyrch ac ymatebol</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gwrandewch yn ofalus</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cymerwch bethau o ddifrif</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darbwyllwch yr unigolyn eu bod yn iawn i ddweud wrthych</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dywedwch y bydd yn rhaid i chi rannu’r wybodaeth, ac â phwy</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gwnewch gofnod gofalus o’r hyn a </a:t>
            </a:r>
            <a:r>
              <a:rPr lang="cy-GB" altLang="en-US" dirty="0" err="1">
                <a:solidFill>
                  <a:srgbClr val="11846A"/>
                </a:solidFill>
                <a:latin typeface="Gibson"/>
                <a:ea typeface="Verdana"/>
                <a:cs typeface="Verdana" panose="020B0604030504040204" pitchFamily="34" charset="0"/>
              </a:rPr>
              <a:t>ddywedwyd</a:t>
            </a:r>
            <a:r>
              <a:rPr lang="cy-GB" altLang="en-US" dirty="0">
                <a:solidFill>
                  <a:srgbClr val="11846A"/>
                </a:solidFill>
                <a:latin typeface="Gibson"/>
                <a:ea typeface="Verdana"/>
                <a:cs typeface="Verdana" panose="020B0604030504040204" pitchFamily="34" charset="0"/>
              </a:rPr>
              <a:t> a gwnewch yn siŵr bod y manylion hyn yn cael eu cadw’n gyfrinachol</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ymgynghorwch ar unwaith â’r unigolyn enwebedig yn eich sefydliad</a:t>
            </a:r>
          </a:p>
        </p:txBody>
      </p:sp>
      <p:sp>
        <p:nvSpPr>
          <p:cNvPr id="57348" name="Rectangle 4"/>
          <p:cNvSpPr>
            <a:spLocks noGrp="1" noChangeArrowheads="1"/>
          </p:cNvSpPr>
          <p:nvPr>
            <p:ph sz="half" idx="2"/>
          </p:nvPr>
        </p:nvSpPr>
        <p:spPr>
          <a:xfrm>
            <a:off x="7615988" y="139486"/>
            <a:ext cx="4379496" cy="6718513"/>
          </a:xfrm>
          <a:ln w="12700" cap="flat">
            <a:solidFill>
              <a:schemeClr val="tx1"/>
            </a:solidFill>
            <a:miter lim="800000"/>
            <a:headEnd/>
            <a:tailEnd/>
          </a:ln>
        </p:spPr>
        <p:txBody>
          <a:bodyPr vert="horz" lIns="90488" tIns="44450" rIns="90488" bIns="44450" rtlCol="0">
            <a:normAutofit/>
          </a:bodyPr>
          <a:lstStyle/>
          <a:p>
            <a:pPr eaLnBrk="1" hangingPunct="1">
              <a:buFontTx/>
              <a:buNone/>
            </a:pPr>
            <a:r>
              <a:rPr lang="cy-GB" altLang="en-US" dirty="0">
                <a:solidFill>
                  <a:schemeClr val="tx1"/>
                </a:solidFill>
                <a:latin typeface="Gibson"/>
                <a:ea typeface="Verdana"/>
                <a:cs typeface="Verdana" panose="020B0604030504040204" pitchFamily="34" charset="0"/>
              </a:rPr>
              <a:t>Ni ddylech:</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adweithio’n gryf (er enghraifft: dweud “mae hyn yn ofnadwy”)</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rhuthro i wneud casgliadau yn enwedig am y sawl sy’n cam-drin</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dyfalu neu gyhuddo rhywun</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dweud wrth yr unigolyn y byddwch yn </a:t>
            </a:r>
            <a:r>
              <a:rPr lang="cy-GB" altLang="en-US" dirty="0" err="1">
                <a:solidFill>
                  <a:srgbClr val="C00000"/>
                </a:solidFill>
                <a:latin typeface="Gibson"/>
                <a:ea typeface="Verdana"/>
                <a:cs typeface="Verdana" panose="020B0604030504040204" pitchFamily="34" charset="0"/>
              </a:rPr>
              <a:t>cadw’u</a:t>
            </a:r>
            <a:r>
              <a:rPr lang="cy-GB" altLang="en-US" dirty="0">
                <a:solidFill>
                  <a:srgbClr val="C00000"/>
                </a:solidFill>
                <a:latin typeface="Gibson"/>
                <a:ea typeface="Verdana"/>
                <a:cs typeface="Verdana" panose="020B0604030504040204" pitchFamily="34" charset="0"/>
              </a:rPr>
              <a:t> cyfrinach</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gofyn cwestiynau arweiniol</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gwneud addewidion na allwch eu cadw</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rhwystro plentyn neu oedolyn sy’n siarad yn rhydd</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herio’r </a:t>
            </a:r>
            <a:r>
              <a:rPr lang="cy-GB" altLang="en-US" dirty="0" err="1">
                <a:solidFill>
                  <a:srgbClr val="C00000"/>
                </a:solidFill>
                <a:latin typeface="Gibson"/>
                <a:ea typeface="Verdana"/>
                <a:cs typeface="Verdana" panose="020B0604030504040204" pitchFamily="34" charset="0"/>
              </a:rPr>
              <a:t>camdriniwr</a:t>
            </a:r>
            <a:r>
              <a:rPr lang="cy-GB" altLang="en-US" dirty="0">
                <a:solidFill>
                  <a:srgbClr val="C00000"/>
                </a:solidFill>
                <a:latin typeface="Gibson"/>
                <a:ea typeface="Verdana"/>
                <a:cs typeface="Verdana" panose="020B0604030504040204" pitchFamily="34" charset="0"/>
              </a:rPr>
              <a:t> honedig</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oedi cyn adrodd</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beio’r unigolyn</a:t>
            </a:r>
          </a:p>
        </p:txBody>
      </p:sp>
    </p:spTree>
    <p:custDataLst>
      <p:tags r:id="rId1"/>
    </p:custDataLst>
    <p:extLst>
      <p:ext uri="{BB962C8B-B14F-4D97-AF65-F5344CB8AC3E}">
        <p14:creationId xmlns:p14="http://schemas.microsoft.com/office/powerpoint/2010/main" val="2548202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34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34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34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348">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348">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348">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7348">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73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1DB34-2A8E-B3FC-8782-777C9BCAC0DF}"/>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7EAA8B-2E21-434D-B712-27CC37941248}"/>
              </a:ext>
            </a:extLst>
          </p:cNvPr>
          <p:cNvSpPr>
            <a:spLocks noGrp="1"/>
          </p:cNvSpPr>
          <p:nvPr>
            <p:ph type="title"/>
          </p:nvPr>
        </p:nvSpPr>
        <p:spPr>
          <a:xfrm>
            <a:off x="283742" y="1128408"/>
            <a:ext cx="2947482" cy="4601183"/>
          </a:xfrm>
        </p:spPr>
        <p:txBody>
          <a:bodyPr>
            <a:normAutofit/>
          </a:bodyPr>
          <a:lstStyle/>
          <a:p>
            <a:pPr algn="ctr"/>
            <a:r>
              <a:rPr lang="en-GB" sz="3200" dirty="0">
                <a:solidFill>
                  <a:schemeClr val="tx1"/>
                </a:solidFill>
                <a:cs typeface="Arial" panose="020B0604020202020204" pitchFamily="34" charset="0"/>
              </a:rPr>
              <a:t>Creu </a:t>
            </a:r>
            <a:r>
              <a:rPr lang="en-GB" sz="3200" dirty="0" err="1">
                <a:solidFill>
                  <a:schemeClr val="tx1"/>
                </a:solidFill>
                <a:cs typeface="Arial" panose="020B0604020202020204" pitchFamily="34" charset="0"/>
              </a:rPr>
              <a:t>gofod</a:t>
            </a:r>
            <a:r>
              <a:rPr lang="en-GB" sz="3200" dirty="0">
                <a:solidFill>
                  <a:schemeClr val="tx1"/>
                </a:solidFill>
                <a:cs typeface="Arial" panose="020B0604020202020204" pitchFamily="34" charset="0"/>
              </a:rPr>
              <a:t> </a:t>
            </a:r>
            <a:r>
              <a:rPr lang="en-GB" sz="3200" dirty="0" err="1">
                <a:solidFill>
                  <a:schemeClr val="tx1"/>
                </a:solidFill>
                <a:cs typeface="Arial" panose="020B0604020202020204" pitchFamily="34" charset="0"/>
              </a:rPr>
              <a:t>diogel</a:t>
            </a:r>
            <a:endParaRPr lang="en-GB" sz="3200" dirty="0">
              <a:solidFill>
                <a:schemeClr val="tx1"/>
              </a:solidFill>
            </a:endParaRPr>
          </a:p>
        </p:txBody>
      </p:sp>
      <p:sp>
        <p:nvSpPr>
          <p:cNvPr id="3" name="Content Placeholder 2">
            <a:extLst>
              <a:ext uri="{FF2B5EF4-FFF2-40B4-BE49-F238E27FC236}">
                <a16:creationId xmlns:a16="http://schemas.microsoft.com/office/drawing/2014/main" id="{6D1C3D36-5CAB-4B60-8E94-C988C1063CBB}"/>
              </a:ext>
            </a:extLst>
          </p:cNvPr>
          <p:cNvSpPr>
            <a:spLocks noGrp="1"/>
          </p:cNvSpPr>
          <p:nvPr>
            <p:ph idx="1"/>
          </p:nvPr>
        </p:nvSpPr>
        <p:spPr/>
        <p:txBody>
          <a:bodyPr>
            <a:normAutofit/>
          </a:bodyPr>
          <a:lstStyle/>
          <a:p>
            <a:pPr marL="0" indent="0">
              <a:buNone/>
            </a:pPr>
            <a:r>
              <a:rPr lang="cy-GB" sz="2400" dirty="0">
                <a:solidFill>
                  <a:schemeClr val="tx1"/>
                </a:solidFill>
                <a:cs typeface="Arial" panose="020B0604020202020204" pitchFamily="34" charset="0"/>
              </a:rPr>
              <a:t>Gallwch helpu unigolion i deimlo’n ddiogel a chyfforddus i rannu eu pryderon drwy</a:t>
            </a:r>
            <a:r>
              <a:rPr lang="cy-GB" sz="2400" dirty="0">
                <a:solidFill>
                  <a:schemeClr val="tx1"/>
                </a:solidFill>
                <a:effectLst/>
                <a:cs typeface="Arial" panose="020B0604020202020204" pitchFamily="34" charset="0"/>
              </a:rPr>
              <a:t>:</a:t>
            </a:r>
          </a:p>
          <a:p>
            <a:pPr marL="0" indent="0">
              <a:buNone/>
            </a:pPr>
            <a:endParaRPr lang="cy-GB" sz="2400" dirty="0">
              <a:solidFill>
                <a:schemeClr val="tx1"/>
              </a:solidFill>
              <a:cs typeface="Arial" panose="020B0604020202020204" pitchFamily="34" charset="0"/>
            </a:endParaRPr>
          </a:p>
          <a:p>
            <a:pPr lvl="1"/>
            <a:r>
              <a:rPr lang="cy-GB" sz="2400" dirty="0">
                <a:solidFill>
                  <a:schemeClr val="tx1"/>
                </a:solidFill>
                <a:cs typeface="Arial" panose="020B0604020202020204" pitchFamily="34" charset="0"/>
              </a:rPr>
              <a:t>gymryd yr amser i wrando</a:t>
            </a:r>
          </a:p>
          <a:p>
            <a:pPr lvl="1"/>
            <a:r>
              <a:rPr lang="cy-GB" sz="2400" dirty="0">
                <a:solidFill>
                  <a:schemeClr val="tx1"/>
                </a:solidFill>
                <a:cs typeface="Arial" panose="020B0604020202020204" pitchFamily="34" charset="0"/>
              </a:rPr>
              <a:t>c</a:t>
            </a:r>
            <a:r>
              <a:rPr lang="cy-GB" sz="2400">
                <a:solidFill>
                  <a:schemeClr val="tx1"/>
                </a:solidFill>
                <a:cs typeface="Arial" panose="020B0604020202020204" pitchFamily="34" charset="0"/>
              </a:rPr>
              <a:t>reu</a:t>
            </a:r>
            <a:r>
              <a:rPr lang="cy-GB" sz="2400" dirty="0">
                <a:solidFill>
                  <a:schemeClr val="tx1"/>
                </a:solidFill>
                <a:cs typeface="Arial" panose="020B0604020202020204" pitchFamily="34" charset="0"/>
              </a:rPr>
              <a:t> cyfleoedd iddynt i siarad â phobl neu blant ar eu pen eu hunain, heb aelodau’r teulu’n bresennol </a:t>
            </a:r>
          </a:p>
          <a:p>
            <a:pPr lvl="1"/>
            <a:r>
              <a:rPr lang="cy-GB" sz="2400" dirty="0">
                <a:solidFill>
                  <a:schemeClr val="tx1"/>
                </a:solidFill>
                <a:cs typeface="Arial" panose="020B0604020202020204" pitchFamily="34" charset="0"/>
              </a:rPr>
              <a:t>peidio osgoi sgyrsiau anodd os oes gennych bryderon</a:t>
            </a:r>
          </a:p>
          <a:p>
            <a:pPr lvl="1"/>
            <a:r>
              <a:rPr lang="cy-GB" sz="2400" dirty="0">
                <a:solidFill>
                  <a:schemeClr val="tx1"/>
                </a:solidFill>
                <a:cs typeface="Arial" panose="020B0604020202020204" pitchFamily="34" charset="0"/>
              </a:rPr>
              <a:t>peidio bod yn feirniadol, na beio, diystyru na bychanu materion a godir</a:t>
            </a:r>
          </a:p>
          <a:p>
            <a:pPr lvl="1"/>
            <a:r>
              <a:rPr lang="cy-GB" sz="2400" dirty="0">
                <a:solidFill>
                  <a:schemeClr val="tx1"/>
                </a:solidFill>
                <a:cs typeface="Arial" panose="020B0604020202020204" pitchFamily="34" charset="0"/>
              </a:rPr>
              <a:t>codi ymwybyddiaeth o gam-drin, niwed, esgeulustod neu risgiau a rhoi gwybodaeth iddynt sy’n benodol ar eu cyfer.</a:t>
            </a:r>
          </a:p>
        </p:txBody>
      </p:sp>
    </p:spTree>
    <p:extLst>
      <p:ext uri="{BB962C8B-B14F-4D97-AF65-F5344CB8AC3E}">
        <p14:creationId xmlns:p14="http://schemas.microsoft.com/office/powerpoint/2010/main" val="20632499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4505B2-9C1C-E177-0ED3-FCF234E7671E}"/>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FD104B-9E54-42B5-BC3F-BD881AE9A496}"/>
              </a:ext>
            </a:extLst>
          </p:cNvPr>
          <p:cNvSpPr>
            <a:spLocks noGrp="1"/>
          </p:cNvSpPr>
          <p:nvPr>
            <p:ph type="title"/>
          </p:nvPr>
        </p:nvSpPr>
        <p:spPr>
          <a:xfrm>
            <a:off x="252919" y="1123837"/>
            <a:ext cx="2947482" cy="4601183"/>
          </a:xfrm>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Ymateb i honiadau</a:t>
            </a:r>
            <a:br>
              <a:rPr lang="cy-GB" altLang="en-US" sz="3200" dirty="0">
                <a:solidFill>
                  <a:schemeClr val="tx1"/>
                </a:solidFill>
                <a:ea typeface="Tahoma" panose="020B0604030504040204" pitchFamily="34" charset="0"/>
                <a:cs typeface="Tahoma" panose="020B0604030504040204" pitchFamily="34" charset="0"/>
              </a:rPr>
            </a:br>
            <a:endParaRPr lang="cy-GB" sz="3200" dirty="0">
              <a:solidFill>
                <a:schemeClr val="tx1"/>
              </a:solidFill>
            </a:endParaRPr>
          </a:p>
        </p:txBody>
      </p:sp>
      <p:sp>
        <p:nvSpPr>
          <p:cNvPr id="5" name="Content Placeholder 4">
            <a:extLst>
              <a:ext uri="{FF2B5EF4-FFF2-40B4-BE49-F238E27FC236}">
                <a16:creationId xmlns:a16="http://schemas.microsoft.com/office/drawing/2014/main" id="{B4B6BE10-0471-46AC-9D8E-A0666A43A193}"/>
              </a:ext>
            </a:extLst>
          </p:cNvPr>
          <p:cNvSpPr>
            <a:spLocks noGrp="1"/>
          </p:cNvSpPr>
          <p:nvPr>
            <p:ph idx="1"/>
          </p:nvPr>
        </p:nvSpPr>
        <p:spPr>
          <a:xfrm>
            <a:off x="3440896" y="474896"/>
            <a:ext cx="8038789" cy="841717"/>
          </a:xfrm>
        </p:spPr>
        <p:txBody>
          <a:bodyPr>
            <a:normAutofit/>
          </a:bodyPr>
          <a:lstStyle/>
          <a:p>
            <a:pPr>
              <a:buClr>
                <a:srgbClr val="11846A"/>
              </a:buClr>
              <a:buFont typeface="Arial" panose="020B0604020202020204" pitchFamily="34" charset="0"/>
              <a:buChar char="•"/>
            </a:pPr>
            <a:r>
              <a:rPr lang="en-GB" altLang="en-US" sz="2400" dirty="0">
                <a:solidFill>
                  <a:schemeClr val="tx1"/>
                </a:solidFill>
                <a:ea typeface="Tahoma"/>
                <a:cs typeface="Tahoma"/>
              </a:rPr>
              <a:t>Plant a </a:t>
            </a:r>
            <a:r>
              <a:rPr lang="en-GB" altLang="en-US" sz="2400" dirty="0" err="1">
                <a:solidFill>
                  <a:schemeClr val="tx1"/>
                </a:solidFill>
                <a:ea typeface="Tahoma"/>
                <a:cs typeface="Tahoma"/>
              </a:rPr>
              <a:t>phobl</a:t>
            </a:r>
            <a:r>
              <a:rPr lang="en-GB" altLang="en-US" sz="2400" dirty="0">
                <a:solidFill>
                  <a:schemeClr val="tx1"/>
                </a:solidFill>
                <a:ea typeface="Tahoma"/>
                <a:cs typeface="Tahoma"/>
              </a:rPr>
              <a:t> </a:t>
            </a:r>
            <a:r>
              <a:rPr lang="en-GB" altLang="en-US" sz="2400" dirty="0" err="1">
                <a:solidFill>
                  <a:schemeClr val="tx1"/>
                </a:solidFill>
                <a:ea typeface="Tahoma"/>
                <a:cs typeface="Tahoma"/>
              </a:rPr>
              <a:t>ifanc</a:t>
            </a:r>
            <a:endParaRPr lang="en-GB" altLang="en-US" sz="2400" dirty="0">
              <a:solidFill>
                <a:schemeClr val="tx1"/>
              </a:solidFill>
              <a:ea typeface="Tahoma" panose="020B0604030504040204" pitchFamily="34" charset="0"/>
              <a:cs typeface="Tahoma" panose="020B0604030504040204" pitchFamily="34" charset="0"/>
            </a:endParaRPr>
          </a:p>
          <a:p>
            <a:pPr>
              <a:buClr>
                <a:srgbClr val="11846A"/>
              </a:buClr>
              <a:buFont typeface="Arial" panose="020B0604020202020204" pitchFamily="34" charset="0"/>
              <a:buChar char="•"/>
            </a:pPr>
            <a:endParaRPr lang="en-GB" sz="2400" dirty="0">
              <a:solidFill>
                <a:schemeClr val="tx1"/>
              </a:solidFill>
              <a:ea typeface="Tahoma" panose="020B0604030504040204" pitchFamily="34" charset="0"/>
              <a:cs typeface="Tahoma" panose="020B0604030504040204" pitchFamily="34" charset="0"/>
            </a:endParaRPr>
          </a:p>
        </p:txBody>
      </p:sp>
      <p:pic>
        <p:nvPicPr>
          <p:cNvPr id="3" name="Online Media 2" title="Responding to a Child's Disclosure of Abuse | NSPCC Learning">
            <a:hlinkClick r:id="" action="ppaction://media"/>
            <a:extLst>
              <a:ext uri="{FF2B5EF4-FFF2-40B4-BE49-F238E27FC236}">
                <a16:creationId xmlns:a16="http://schemas.microsoft.com/office/drawing/2014/main" id="{51680C49-D8F5-FC7C-A292-8FAD89520DA6}"/>
              </a:ext>
            </a:extLst>
          </p:cNvPr>
          <p:cNvPicPr>
            <a:picLocks noRot="1" noChangeAspect="1"/>
          </p:cNvPicPr>
          <p:nvPr>
            <a:videoFile r:link="rId1"/>
          </p:nvPr>
        </p:nvPicPr>
        <p:blipFill>
          <a:blip r:embed="rId4"/>
          <a:stretch>
            <a:fillRect/>
          </a:stretch>
        </p:blipFill>
        <p:spPr>
          <a:xfrm>
            <a:off x="5447315" y="938732"/>
            <a:ext cx="3624509" cy="2047633"/>
          </a:xfrm>
          <a:prstGeom prst="rect">
            <a:avLst/>
          </a:prstGeom>
        </p:spPr>
      </p:pic>
      <p:sp>
        <p:nvSpPr>
          <p:cNvPr id="4" name="TextBox 3">
            <a:extLst>
              <a:ext uri="{FF2B5EF4-FFF2-40B4-BE49-F238E27FC236}">
                <a16:creationId xmlns:a16="http://schemas.microsoft.com/office/drawing/2014/main" id="{E8D6E456-D993-99D0-0EDA-54FAAE18E305}"/>
              </a:ext>
            </a:extLst>
          </p:cNvPr>
          <p:cNvSpPr txBox="1"/>
          <p:nvPr/>
        </p:nvSpPr>
        <p:spPr>
          <a:xfrm>
            <a:off x="3440896" y="3072864"/>
            <a:ext cx="762781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11846A"/>
              </a:buClr>
              <a:buFont typeface="Arial" panose="020B0604020202020204" pitchFamily="34" charset="0"/>
              <a:buChar char="•"/>
            </a:pPr>
            <a:r>
              <a:rPr lang="cy-GB" sz="2400" dirty="0">
                <a:latin typeface="Gibson" panose="02000000000000000000" pitchFamily="2" charset="77"/>
                <a:cs typeface="Arial"/>
              </a:rPr>
              <a:t>Trais yn erbyn menywod, cam-drin domestig a thrais rhywiol</a:t>
            </a:r>
            <a:r>
              <a:rPr lang="en-GB" sz="2400" dirty="0">
                <a:latin typeface="Gibson" panose="02000000000000000000" pitchFamily="2" charset="77"/>
                <a:cs typeface="Arial"/>
              </a:rPr>
              <a:t>: </a:t>
            </a:r>
            <a:r>
              <a:rPr lang="en-GB" sz="2400" dirty="0" err="1">
                <a:latin typeface="Gibson" panose="02000000000000000000" pitchFamily="2" charset="77"/>
                <a:cs typeface="Arial"/>
              </a:rPr>
              <a:t>sut</a:t>
            </a:r>
            <a:r>
              <a:rPr lang="en-GB" sz="2400" dirty="0">
                <a:latin typeface="Gibson" panose="02000000000000000000" pitchFamily="2" charset="77"/>
                <a:cs typeface="Arial"/>
              </a:rPr>
              <a:t> </a:t>
            </a:r>
            <a:r>
              <a:rPr lang="en-GB" sz="2400" dirty="0" err="1">
                <a:latin typeface="Gibson" panose="02000000000000000000" pitchFamily="2" charset="77"/>
                <a:cs typeface="Arial"/>
              </a:rPr>
              <a:t>i</a:t>
            </a:r>
            <a:r>
              <a:rPr lang="en-GB" sz="2400" dirty="0">
                <a:latin typeface="Gibson" panose="02000000000000000000" pitchFamily="2" charset="77"/>
                <a:cs typeface="Arial"/>
              </a:rPr>
              <a:t> </a:t>
            </a:r>
            <a:r>
              <a:rPr lang="en-GB" sz="2400" dirty="0" err="1">
                <a:latin typeface="Gibson" panose="02000000000000000000" pitchFamily="2" charset="77"/>
                <a:cs typeface="Arial"/>
              </a:rPr>
              <a:t>ymateb</a:t>
            </a:r>
            <a:r>
              <a:rPr lang="en-GB" sz="2400" dirty="0">
                <a:latin typeface="Gibson" panose="02000000000000000000" pitchFamily="2" charset="77"/>
                <a:cs typeface="Arial"/>
              </a:rPr>
              <a:t> </a:t>
            </a:r>
            <a:r>
              <a:rPr lang="en-GB" sz="2400" dirty="0" err="1">
                <a:latin typeface="Gibson" panose="02000000000000000000" pitchFamily="2" charset="77"/>
                <a:cs typeface="Arial"/>
              </a:rPr>
              <a:t>i</a:t>
            </a:r>
            <a:r>
              <a:rPr lang="en-GB" sz="2400" dirty="0">
                <a:latin typeface="Gibson" panose="02000000000000000000" pitchFamily="2" charset="77"/>
                <a:cs typeface="Arial"/>
              </a:rPr>
              <a:t> </a:t>
            </a:r>
            <a:r>
              <a:rPr lang="en-GB" sz="2400" dirty="0" err="1">
                <a:latin typeface="Gibson" panose="02000000000000000000" pitchFamily="2" charset="77"/>
                <a:cs typeface="Arial"/>
              </a:rPr>
              <a:t>honiadau</a:t>
            </a:r>
            <a:r>
              <a:rPr lang="en-GB" sz="2400" dirty="0">
                <a:latin typeface="Gibson" panose="02000000000000000000" pitchFamily="2" charset="77"/>
                <a:cs typeface="Arial"/>
              </a:rPr>
              <a:t> </a:t>
            </a:r>
            <a:r>
              <a:rPr lang="en-US" sz="2400" dirty="0">
                <a:latin typeface="Gibson" panose="02000000000000000000" pitchFamily="2" charset="77"/>
                <a:cs typeface="Arial"/>
              </a:rPr>
              <a:t>​</a:t>
            </a:r>
          </a:p>
        </p:txBody>
      </p:sp>
      <p:pic>
        <p:nvPicPr>
          <p:cNvPr id="7" name="Online Media 6" title="How to ask and respond to disclosures of domestic violence and abuse">
            <a:hlinkClick r:id="" action="ppaction://media"/>
            <a:extLst>
              <a:ext uri="{FF2B5EF4-FFF2-40B4-BE49-F238E27FC236}">
                <a16:creationId xmlns:a16="http://schemas.microsoft.com/office/drawing/2014/main" id="{C8B83B03-9995-925C-ECFD-DABAF9FF7BE4}"/>
              </a:ext>
            </a:extLst>
          </p:cNvPr>
          <p:cNvPicPr>
            <a:picLocks noRot="1" noChangeAspect="1"/>
          </p:cNvPicPr>
          <p:nvPr>
            <a:videoFile r:link="rId2"/>
          </p:nvPr>
        </p:nvPicPr>
        <p:blipFill>
          <a:blip r:embed="rId5"/>
          <a:stretch>
            <a:fillRect/>
          </a:stretch>
        </p:blipFill>
        <p:spPr>
          <a:xfrm>
            <a:off x="5442005" y="4077730"/>
            <a:ext cx="3631841" cy="2055194"/>
          </a:xfrm>
          <a:prstGeom prst="rect">
            <a:avLst/>
          </a:prstGeom>
        </p:spPr>
      </p:pic>
    </p:spTree>
    <p:extLst>
      <p:ext uri="{BB962C8B-B14F-4D97-AF65-F5344CB8AC3E}">
        <p14:creationId xmlns:p14="http://schemas.microsoft.com/office/powerpoint/2010/main" val="41263410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F5EEC-5F9A-963A-E385-C08E1E203A10}"/>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DF014C-C698-475B-9E73-7531CBB2868E}"/>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UDD (unigolyn diogelu dynodedig)</a:t>
            </a:r>
            <a:endParaRPr lang="cy-GB" sz="3200" dirty="0">
              <a:solidFill>
                <a:schemeClr val="tx1"/>
              </a:solidFill>
            </a:endParaRPr>
          </a:p>
        </p:txBody>
      </p:sp>
      <p:sp>
        <p:nvSpPr>
          <p:cNvPr id="3" name="Content Placeholder 2">
            <a:extLst>
              <a:ext uri="{FF2B5EF4-FFF2-40B4-BE49-F238E27FC236}">
                <a16:creationId xmlns:a16="http://schemas.microsoft.com/office/drawing/2014/main" id="{875DB835-060E-4940-AD84-F3795DE23E15}"/>
              </a:ext>
            </a:extLst>
          </p:cNvPr>
          <p:cNvSpPr>
            <a:spLocks noGrp="1"/>
          </p:cNvSpPr>
          <p:nvPr>
            <p:ph idx="1"/>
          </p:nvPr>
        </p:nvSpPr>
        <p:spPr/>
        <p:txBody>
          <a:bodyPr/>
          <a:lstStyle/>
          <a:p>
            <a:pPr marL="0" indent="0">
              <a:buNone/>
            </a:pPr>
            <a:r>
              <a:rPr lang="cy-GB" sz="2400" dirty="0">
                <a:solidFill>
                  <a:schemeClr val="tx1"/>
                </a:solidFill>
                <a:cs typeface="Arial" panose="020B0604020202020204" pitchFamily="34" charset="0"/>
              </a:rPr>
              <a:t>Mae </a:t>
            </a:r>
            <a:r>
              <a:rPr lang="cy-GB" sz="2400" dirty="0">
                <a:solidFill>
                  <a:srgbClr val="11846A"/>
                </a:solidFill>
                <a:cs typeface="Arial" panose="020B0604020202020204" pitchFamily="34" charset="0"/>
              </a:rPr>
              <a:t>Gweithdrefnau Diogelu Cymru </a:t>
            </a:r>
            <a:r>
              <a:rPr lang="cy-GB" sz="2400" dirty="0">
                <a:solidFill>
                  <a:schemeClr val="tx1"/>
                </a:solidFill>
                <a:cs typeface="Arial" panose="020B0604020202020204" pitchFamily="34" charset="0"/>
              </a:rPr>
              <a:t>yn disgrifio UDD fel ……</a:t>
            </a:r>
          </a:p>
          <a:p>
            <a:pPr marL="0" indent="0">
              <a:buNone/>
            </a:pPr>
            <a:r>
              <a:rPr lang="cy-GB" sz="2400" dirty="0">
                <a:solidFill>
                  <a:schemeClr val="tx1"/>
                </a:solidFill>
                <a:cs typeface="Arial" panose="020B0604020202020204" pitchFamily="34" charset="0"/>
              </a:rPr>
              <a:t>..yr unigolyn yn yr asiantaeth neu leoliad, sy’n gyfrifol am gynorthwyo staff eraill ac sy’n darparu cyngor ar bryderon diogelu. </a:t>
            </a:r>
            <a:br>
              <a:rPr lang="cy-GB" sz="2400" dirty="0">
                <a:solidFill>
                  <a:schemeClr val="tx1"/>
                </a:solidFill>
                <a:cs typeface="Arial" panose="020B0604020202020204" pitchFamily="34" charset="0"/>
              </a:rPr>
            </a:br>
            <a:br>
              <a:rPr lang="cy-GB" sz="2400" dirty="0">
                <a:solidFill>
                  <a:schemeClr val="tx1"/>
                </a:solidFill>
                <a:cs typeface="Arial" panose="020B0604020202020204" pitchFamily="34" charset="0"/>
              </a:rPr>
            </a:br>
            <a:r>
              <a:rPr lang="cy-GB" sz="2400" dirty="0">
                <a:solidFill>
                  <a:schemeClr val="tx1"/>
                </a:solidFill>
                <a:cs typeface="Arial" panose="020B0604020202020204" pitchFamily="34" charset="0"/>
              </a:rPr>
              <a:t>Dylid ymgynghori â’r UDD i drafod a ddylid rhannu pryder diogelu â’r awdurdod lleol. </a:t>
            </a:r>
            <a:br>
              <a:rPr lang="cy-GB" sz="2400" dirty="0">
                <a:solidFill>
                  <a:schemeClr val="tx1"/>
                </a:solidFill>
                <a:cs typeface="Arial" panose="020B0604020202020204" pitchFamily="34" charset="0"/>
              </a:rPr>
            </a:br>
            <a:br>
              <a:rPr lang="cy-GB" sz="2400" dirty="0">
                <a:solidFill>
                  <a:schemeClr val="tx1"/>
                </a:solidFill>
                <a:cs typeface="Arial" panose="020B0604020202020204" pitchFamily="34" charset="0"/>
              </a:rPr>
            </a:br>
            <a:r>
              <a:rPr lang="cy-GB" sz="2400" dirty="0">
                <a:solidFill>
                  <a:schemeClr val="tx1"/>
                </a:solidFill>
                <a:cs typeface="Arial" panose="020B0604020202020204" pitchFamily="34" charset="0"/>
              </a:rPr>
              <a:t>Bydd yr UDD yn aml yn cydlynu camau sydd angen eu cymryd ar unwaith.</a:t>
            </a:r>
          </a:p>
          <a:p>
            <a:endParaRPr lang="cy-GB" dirty="0">
              <a:solidFill>
                <a:schemeClr val="tx1"/>
              </a:solidFill>
            </a:endParaRPr>
          </a:p>
        </p:txBody>
      </p:sp>
    </p:spTree>
    <p:extLst>
      <p:ext uri="{BB962C8B-B14F-4D97-AF65-F5344CB8AC3E}">
        <p14:creationId xmlns:p14="http://schemas.microsoft.com/office/powerpoint/2010/main" val="11452593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098C1F-9A96-BF55-5AC7-536640CFDD25}"/>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F69FBC4-760E-4C81-937D-1202CA4147E8}"/>
              </a:ext>
            </a:extLst>
          </p:cNvPr>
          <p:cNvSpPr>
            <a:spLocks noGrp="1"/>
          </p:cNvSpPr>
          <p:nvPr>
            <p:ph type="title"/>
          </p:nvPr>
        </p:nvSpPr>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Cofnodi pryderon, penderfyniadau</a:t>
            </a:r>
            <a:br>
              <a:rPr lang="cy-GB" altLang="en-US" sz="3200" dirty="0">
                <a:solidFill>
                  <a:schemeClr val="tx1"/>
                </a:solidFill>
                <a:ea typeface="Tahoma" panose="020B0604030504040204" pitchFamily="34" charset="0"/>
                <a:cs typeface="Arial" panose="020B0604020202020204" pitchFamily="34" charset="0"/>
              </a:rPr>
            </a:br>
            <a:br>
              <a:rPr lang="cy-GB" altLang="en-US" sz="3200" dirty="0">
                <a:solidFill>
                  <a:schemeClr val="tx1"/>
                </a:solidFill>
                <a:ea typeface="Tahoma" panose="020B0604030504040204" pitchFamily="34" charset="0"/>
                <a:cs typeface="Arial" panose="020B0604020202020204" pitchFamily="34" charset="0"/>
              </a:rPr>
            </a:br>
            <a:r>
              <a:rPr lang="cy-GB" altLang="en-US" sz="3200" dirty="0">
                <a:solidFill>
                  <a:schemeClr val="tx1"/>
                </a:solidFill>
                <a:ea typeface="Tahoma" panose="020B0604030504040204" pitchFamily="34" charset="0"/>
                <a:cs typeface="Arial" panose="020B0604020202020204" pitchFamily="34" charset="0"/>
              </a:rPr>
              <a:t>Cyflwyno ffurflen dyletswydd i adrodd (DTR)</a:t>
            </a:r>
            <a:br>
              <a:rPr lang="cy-GB" altLang="en-US" sz="3200" dirty="0">
                <a:solidFill>
                  <a:schemeClr val="tx1"/>
                </a:solidFill>
                <a:ea typeface="Tahoma" panose="020B0604030504040204" pitchFamily="34" charset="0"/>
                <a:cs typeface="Arial" panose="020B0604020202020204" pitchFamily="34" charset="0"/>
              </a:rPr>
            </a:br>
            <a:endParaRPr lang="cy-GB" sz="3200" dirty="0">
              <a:solidFill>
                <a:schemeClr val="tx1"/>
              </a:solidFill>
            </a:endParaRPr>
          </a:p>
        </p:txBody>
      </p:sp>
      <p:sp>
        <p:nvSpPr>
          <p:cNvPr id="3" name="Content Placeholder 2">
            <a:extLst>
              <a:ext uri="{FF2B5EF4-FFF2-40B4-BE49-F238E27FC236}">
                <a16:creationId xmlns:a16="http://schemas.microsoft.com/office/drawing/2014/main" id="{A01A90C5-6D79-4366-BEB9-B6DE4AFD42B4}"/>
              </a:ext>
            </a:extLst>
          </p:cNvPr>
          <p:cNvSpPr>
            <a:spLocks noGrp="1"/>
          </p:cNvSpPr>
          <p:nvPr>
            <p:ph idx="1"/>
          </p:nvPr>
        </p:nvSpPr>
        <p:spPr>
          <a:xfrm>
            <a:off x="3552174" y="864108"/>
            <a:ext cx="7853112" cy="5120640"/>
          </a:xfrm>
        </p:spPr>
        <p:txBody>
          <a:bodyPr>
            <a:noAutofit/>
          </a:bodyPr>
          <a:lstStyle/>
          <a:p>
            <a:pPr marL="0" indent="0">
              <a:buNone/>
            </a:pPr>
            <a:r>
              <a:rPr lang="cy-GB" sz="2400" kern="100" dirty="0">
                <a:solidFill>
                  <a:schemeClr val="tx1"/>
                </a:solidFill>
                <a:ea typeface="Calibri" panose="020F0502020204030204" pitchFamily="34" charset="0"/>
                <a:cs typeface="Arial" panose="020B0604020202020204" pitchFamily="34" charset="0"/>
              </a:rPr>
              <a:t>Dywed y safonau hyfforddiant, dysgu a datblygu diogelu Cenedlaethol:</a:t>
            </a:r>
            <a:endParaRPr lang="cy-GB" sz="2400" kern="100" dirty="0">
              <a:solidFill>
                <a:schemeClr val="tx1"/>
              </a:solidFill>
              <a:effectLst/>
              <a:ea typeface="Calibri" panose="020F0502020204030204" pitchFamily="34" charset="0"/>
              <a:cs typeface="Arial" panose="020B0604020202020204" pitchFamily="34" charset="0"/>
            </a:endParaRPr>
          </a:p>
          <a:p>
            <a:pPr marL="0" indent="0">
              <a:buNone/>
            </a:pPr>
            <a:r>
              <a:rPr lang="cy-GB" altLang="en-US" sz="2400" dirty="0">
                <a:solidFill>
                  <a:schemeClr val="tx1"/>
                </a:solidFill>
                <a:cs typeface="Arial" panose="020B0604020202020204" pitchFamily="34" charset="0"/>
              </a:rPr>
              <a:t>Mae angen i ymarferwyr Grŵp B wybod neu arsylwi :</a:t>
            </a:r>
          </a:p>
          <a:p>
            <a:pPr marL="0" indent="0">
              <a:buNone/>
            </a:pPr>
            <a:endParaRPr lang="cy-GB" altLang="en-US" sz="2400" dirty="0">
              <a:solidFill>
                <a:schemeClr val="tx1"/>
              </a:solidFill>
              <a:cs typeface="Arial" panose="020B0604020202020204" pitchFamily="34" charset="0"/>
            </a:endParaRPr>
          </a:p>
          <a:p>
            <a:pPr marL="457200">
              <a:lnSpc>
                <a:spcPct val="107000"/>
              </a:lnSpc>
              <a:spcAft>
                <a:spcPts val="800"/>
              </a:spcAft>
            </a:pPr>
            <a:r>
              <a:rPr lang="cy-GB" sz="2400" kern="100" dirty="0">
                <a:solidFill>
                  <a:schemeClr val="tx1"/>
                </a:solidFill>
                <a:ea typeface="Calibri" panose="020F0502020204030204" pitchFamily="34" charset="0"/>
                <a:cs typeface="Arial" panose="020B0604020202020204" pitchFamily="34" charset="0"/>
              </a:rPr>
              <a:t>sut i gofnodi gwybodaeth ysgrifenedig sy’n gywir, eglur a pherthnasol gyda lefel briodol o fanylion</a:t>
            </a:r>
            <a:endParaRPr lang="cy-GB" sz="2400" kern="100" dirty="0">
              <a:solidFill>
                <a:schemeClr val="tx1"/>
              </a:solidFill>
              <a:effectLst/>
              <a:ea typeface="Calibri" panose="020F0502020204030204" pitchFamily="34" charset="0"/>
              <a:cs typeface="Arial" panose="020B0604020202020204" pitchFamily="34" charset="0"/>
            </a:endParaRPr>
          </a:p>
          <a:p>
            <a:pPr marL="457200">
              <a:lnSpc>
                <a:spcPct val="107000"/>
              </a:lnSpc>
              <a:spcAft>
                <a:spcPts val="1800"/>
              </a:spcAft>
            </a:pPr>
            <a:r>
              <a:rPr lang="cy-GB" sz="2400" kern="100" dirty="0">
                <a:solidFill>
                  <a:schemeClr val="tx1"/>
                </a:solidFill>
                <a:ea typeface="Calibri" panose="020F0502020204030204" pitchFamily="34" charset="0"/>
                <a:cs typeface="Arial" panose="020B0604020202020204" pitchFamily="34" charset="0"/>
              </a:rPr>
              <a:t>ar y gwahaniaeth rhwng ffaith, barn a chrebwyll, a pham mae deall hyn yn bwysig wrth gofnodi ac adrodd gwybodaeth. </a:t>
            </a:r>
          </a:p>
          <a:p>
            <a:pPr marL="274320" indent="0">
              <a:lnSpc>
                <a:spcPct val="107000"/>
              </a:lnSpc>
              <a:spcAft>
                <a:spcPts val="1800"/>
              </a:spcAft>
              <a:buNone/>
            </a:pPr>
            <a:r>
              <a:rPr lang="cy-GB" sz="2400" kern="100" dirty="0">
                <a:solidFill>
                  <a:schemeClr val="tx1"/>
                </a:solidFill>
                <a:effectLst/>
                <a:highlight>
                  <a:srgbClr val="FFFFFF"/>
                </a:highlight>
                <a:cs typeface="Arial" panose="020B0604020202020204" pitchFamily="34" charset="0"/>
              </a:rPr>
              <a:t>Dylid </a:t>
            </a:r>
            <a:r>
              <a:rPr lang="cy-GB" sz="2400" kern="100" dirty="0">
                <a:solidFill>
                  <a:schemeClr val="tx1"/>
                </a:solidFill>
                <a:highlight>
                  <a:srgbClr val="FFFFFF"/>
                </a:highlight>
                <a:cs typeface="Arial" panose="020B0604020202020204" pitchFamily="34" charset="0"/>
              </a:rPr>
              <a:t>gwneud cofnod cyn gynted ag y byddwch yn ymwybodol o unrhyw bryderon, o bob trafodaeth a phenderfyniad (p’run a fydd </a:t>
            </a:r>
            <a:r>
              <a:rPr lang="cy-GB" sz="2400" dirty="0">
                <a:solidFill>
                  <a:schemeClr val="tx1"/>
                </a:solidFill>
                <a:effectLst/>
                <a:highlight>
                  <a:srgbClr val="FFFFFF"/>
                </a:highlight>
                <a:cs typeface="Arial" panose="020B0604020202020204" pitchFamily="34" charset="0"/>
              </a:rPr>
              <a:t>DTR yn cael ei gyflwyno neu beidio).</a:t>
            </a:r>
          </a:p>
        </p:txBody>
      </p:sp>
    </p:spTree>
    <p:extLst>
      <p:ext uri="{BB962C8B-B14F-4D97-AF65-F5344CB8AC3E}">
        <p14:creationId xmlns:p14="http://schemas.microsoft.com/office/powerpoint/2010/main" val="20926392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20" y="864108"/>
            <a:ext cx="2947482" cy="4601183"/>
          </a:xfrm>
        </p:spPr>
        <p:txBody>
          <a:bodyPr>
            <a:normAutofit/>
          </a:bodyPr>
          <a:lstStyle/>
          <a:p>
            <a:pPr algn="ctr"/>
            <a:r>
              <a:rPr lang="en-GB" sz="3200" dirty="0" err="1">
                <a:solidFill>
                  <a:schemeClr val="bg1"/>
                </a:solidFill>
              </a:rPr>
              <a:t>Adrodd</a:t>
            </a:r>
            <a:endParaRPr lang="en-GB" sz="3200" dirty="0">
              <a:solidFill>
                <a:schemeClr val="bg1"/>
              </a:solidFill>
            </a:endParaRPr>
          </a:p>
        </p:txBody>
      </p:sp>
      <p:sp>
        <p:nvSpPr>
          <p:cNvPr id="3" name="Content Placeholder 2"/>
          <p:cNvSpPr>
            <a:spLocks noGrp="1"/>
          </p:cNvSpPr>
          <p:nvPr>
            <p:ph idx="1"/>
          </p:nvPr>
        </p:nvSpPr>
        <p:spPr>
          <a:xfrm>
            <a:off x="3869267" y="864108"/>
            <a:ext cx="7831665" cy="5116562"/>
          </a:xfrm>
        </p:spPr>
        <p:txBody>
          <a:bodyPr>
            <a:normAutofit/>
          </a:bodyPr>
          <a:lstStyle/>
          <a:p>
            <a:pPr>
              <a:spcAft>
                <a:spcPts val="1800"/>
              </a:spcAft>
            </a:pPr>
            <a:r>
              <a:rPr lang="cy-GB" sz="2400" dirty="0">
                <a:solidFill>
                  <a:schemeClr val="tx1"/>
                </a:solidFill>
                <a:cs typeface="Arial" panose="020B0604020202020204" pitchFamily="34" charset="0"/>
              </a:rPr>
              <a:t>Mae diogelwch yr unigolyn mewn perygl yn dod yn gyntaf bob amser. Peidiwch ag oedi cyn gweithredu a dylech </a:t>
            </a:r>
            <a:r>
              <a:rPr lang="cy-GB" sz="2400" dirty="0">
                <a:solidFill>
                  <a:srgbClr val="11846A"/>
                </a:solidFill>
                <a:cs typeface="Arial" panose="020B0604020202020204" pitchFamily="34" charset="0"/>
              </a:rPr>
              <a:t>adrodd bob amser ar y diwrnod hwnnw</a:t>
            </a:r>
            <a:r>
              <a:rPr lang="cy-GB" sz="2400" dirty="0">
                <a:solidFill>
                  <a:schemeClr val="tx1"/>
                </a:solidFill>
                <a:cs typeface="Arial" panose="020B0604020202020204" pitchFamily="34" charset="0"/>
              </a:rPr>
              <a:t>.</a:t>
            </a:r>
          </a:p>
          <a:p>
            <a:pPr>
              <a:spcAft>
                <a:spcPts val="1800"/>
              </a:spcAft>
            </a:pPr>
            <a:r>
              <a:rPr lang="cy-GB" sz="2400" dirty="0">
                <a:solidFill>
                  <a:schemeClr val="tx1"/>
                </a:solidFill>
                <a:cs typeface="Arial" panose="020B0604020202020204" pitchFamily="34" charset="0"/>
              </a:rPr>
              <a:t>Cysylltwch â’ch rheolwr neu’r Unigolyn Diogelu Dynodedig.</a:t>
            </a:r>
          </a:p>
          <a:p>
            <a:pPr>
              <a:spcAft>
                <a:spcPts val="1800"/>
              </a:spcAft>
            </a:pPr>
            <a:r>
              <a:rPr lang="cy-GB" sz="2400" dirty="0">
                <a:solidFill>
                  <a:schemeClr val="tx1"/>
                </a:solidFill>
                <a:cs typeface="Arial" panose="020B0604020202020204" pitchFamily="34" charset="0"/>
              </a:rPr>
              <a:t>Cysylltwch â gwasanaethau cymdeithasol am gyngor neu i baratoi adroddiad. </a:t>
            </a:r>
          </a:p>
          <a:p>
            <a:pPr>
              <a:spcAft>
                <a:spcPts val="300"/>
              </a:spcAft>
            </a:pPr>
            <a:r>
              <a:rPr lang="cy-GB" sz="2400" dirty="0">
                <a:solidFill>
                  <a:schemeClr val="tx1"/>
                </a:solidFill>
                <a:cs typeface="RRJULK+Helvetica"/>
              </a:rPr>
              <a:t>Os yw plentyn neu oedolyn mewn perygl ar y pryd –</a:t>
            </a:r>
            <a:r>
              <a:rPr lang="cy-GB" sz="2400" spc="38" dirty="0">
                <a:solidFill>
                  <a:schemeClr val="tx1"/>
                </a:solidFill>
                <a:cs typeface="RRJULK+Helvetica"/>
              </a:rPr>
              <a:t> </a:t>
            </a:r>
            <a:r>
              <a:rPr lang="cy-GB" sz="2400" spc="38" dirty="0">
                <a:solidFill>
                  <a:srgbClr val="11846A"/>
                </a:solidFill>
                <a:cs typeface="RRJULK+Helvetica"/>
              </a:rPr>
              <a:t>yr Heddlu</a:t>
            </a:r>
            <a:r>
              <a:rPr lang="cy-GB" sz="2400" dirty="0">
                <a:solidFill>
                  <a:srgbClr val="11846A"/>
                </a:solidFill>
                <a:cs typeface="KRHTAF+Helvetica-Bold"/>
              </a:rPr>
              <a:t> – 999</a:t>
            </a:r>
            <a:r>
              <a:rPr lang="cy-GB" sz="2400" dirty="0">
                <a:solidFill>
                  <a:schemeClr val="tx1"/>
                </a:solidFill>
                <a:cs typeface="KRHTAF+Helvetica-Bold"/>
              </a:rPr>
              <a:t>.</a:t>
            </a:r>
          </a:p>
          <a:p>
            <a:pPr>
              <a:spcAft>
                <a:spcPts val="300"/>
              </a:spcAft>
            </a:pPr>
            <a:r>
              <a:rPr lang="cy-GB" sz="2400" dirty="0">
                <a:solidFill>
                  <a:schemeClr val="tx1"/>
                </a:solidFill>
                <a:cs typeface="KRHTAF+Helvetica-Bold"/>
              </a:rPr>
              <a:t>Dylid gwneud adroddiadau nad ydynt yn rhai brys drwy ffonio 101 neu adrodd ar-lein i’r heddlu.  </a:t>
            </a:r>
          </a:p>
        </p:txBody>
      </p:sp>
    </p:spTree>
    <p:custDataLst>
      <p:tags r:id="rId1"/>
    </p:custDataLst>
    <p:extLst>
      <p:ext uri="{BB962C8B-B14F-4D97-AF65-F5344CB8AC3E}">
        <p14:creationId xmlns:p14="http://schemas.microsoft.com/office/powerpoint/2010/main" val="2042292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9508" y="1078999"/>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Pa wybodaeth fydd angen i chi ei rhoi?</a:t>
            </a:r>
          </a:p>
        </p:txBody>
      </p:sp>
      <p:sp>
        <p:nvSpPr>
          <p:cNvPr id="3" name="Content Placeholder 2"/>
          <p:cNvSpPr>
            <a:spLocks noGrp="1"/>
          </p:cNvSpPr>
          <p:nvPr>
            <p:ph idx="1"/>
          </p:nvPr>
        </p:nvSpPr>
        <p:spPr>
          <a:xfrm>
            <a:off x="4003435" y="1399126"/>
            <a:ext cx="4956131" cy="4281056"/>
          </a:xfrm>
        </p:spPr>
        <p:txBody>
          <a:bodyPr>
            <a:normAutofit/>
          </a:bodyPr>
          <a:lstStyle/>
          <a:p>
            <a:r>
              <a:rPr lang="cy-GB" altLang="en-US" sz="2800" dirty="0">
                <a:solidFill>
                  <a:schemeClr val="tx1"/>
                </a:solidFill>
              </a:rPr>
              <a:t>Y dyddiad a’r amser</a:t>
            </a:r>
          </a:p>
          <a:p>
            <a:r>
              <a:rPr lang="cy-GB" altLang="en-US" sz="2800" dirty="0">
                <a:solidFill>
                  <a:schemeClr val="tx1"/>
                </a:solidFill>
              </a:rPr>
              <a:t>Eich enw a theitl eich swydd</a:t>
            </a:r>
          </a:p>
          <a:p>
            <a:r>
              <a:rPr lang="cy-GB" altLang="en-US" sz="2800" dirty="0">
                <a:solidFill>
                  <a:schemeClr val="tx1"/>
                </a:solidFill>
              </a:rPr>
              <a:t>Lle mae’r pryder wedi digwydd</a:t>
            </a:r>
          </a:p>
          <a:p>
            <a:r>
              <a:rPr lang="cy-GB" altLang="en-US" sz="2800" dirty="0">
                <a:solidFill>
                  <a:schemeClr val="tx1"/>
                </a:solidFill>
              </a:rPr>
              <a:t>Pwy oedd yno</a:t>
            </a:r>
          </a:p>
          <a:p>
            <a:r>
              <a:rPr lang="cy-GB" altLang="en-US" sz="2800" dirty="0">
                <a:solidFill>
                  <a:schemeClr val="tx1"/>
                </a:solidFill>
              </a:rPr>
              <a:t>Yr hyn a welsoch</a:t>
            </a:r>
          </a:p>
          <a:p>
            <a:r>
              <a:rPr lang="cy-GB" altLang="en-US" sz="2800" dirty="0">
                <a:solidFill>
                  <a:schemeClr val="tx1"/>
                </a:solidFill>
              </a:rPr>
              <a:t>Yr hyn a glywsoch</a:t>
            </a:r>
          </a:p>
          <a:p>
            <a:r>
              <a:rPr lang="cy-GB" altLang="en-US" sz="2800" dirty="0">
                <a:solidFill>
                  <a:srgbClr val="11846A"/>
                </a:solidFill>
              </a:rPr>
              <a:t>Ffeithiau, nid eich barn</a:t>
            </a:r>
          </a:p>
          <a:p>
            <a:endParaRPr lang="cy-GB" altLang="en-US" dirty="0"/>
          </a:p>
        </p:txBody>
      </p:sp>
    </p:spTree>
    <p:custDataLst>
      <p:tags r:id="rId1"/>
    </p:custDataLst>
    <p:extLst>
      <p:ext uri="{BB962C8B-B14F-4D97-AF65-F5344CB8AC3E}">
        <p14:creationId xmlns:p14="http://schemas.microsoft.com/office/powerpoint/2010/main" val="987201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a:bodyPr>
          <a:lstStyle/>
          <a:p>
            <a:pPr algn="ctr"/>
            <a:r>
              <a:rPr lang="cy-GB" altLang="en-US" sz="3200" dirty="0">
                <a:solidFill>
                  <a:schemeClr val="bg1"/>
                </a:solidFill>
              </a:rPr>
              <a:t>Beth sy’n digwydd nesaf?</a:t>
            </a:r>
          </a:p>
        </p:txBody>
      </p:sp>
      <p:sp>
        <p:nvSpPr>
          <p:cNvPr id="65539" name="Content Placeholder 2"/>
          <p:cNvSpPr>
            <a:spLocks noGrp="1"/>
          </p:cNvSpPr>
          <p:nvPr>
            <p:ph idx="1"/>
          </p:nvPr>
        </p:nvSpPr>
        <p:spPr>
          <a:xfrm>
            <a:off x="3430929" y="1123837"/>
            <a:ext cx="8375248" cy="4209041"/>
          </a:xfrm>
        </p:spPr>
        <p:txBody>
          <a:bodyPr>
            <a:noAutofit/>
          </a:bodyPr>
          <a:lstStyle/>
          <a:p>
            <a:r>
              <a:rPr lang="cy-GB" altLang="en-US" sz="2800" dirty="0">
                <a:solidFill>
                  <a:schemeClr val="tx1"/>
                </a:solidFill>
              </a:rPr>
              <a:t>Efallai y bydd angen i chi neu eich UDD lenwi ffurflen atgyfeirio i’r adran berthnasol neu gael rhagor o gyngor arbenigol. </a:t>
            </a:r>
          </a:p>
          <a:p>
            <a:pPr marL="0" indent="0" algn="ctr">
              <a:buNone/>
            </a:pPr>
            <a:r>
              <a:rPr lang="cy-GB" altLang="en-US" sz="2800" dirty="0">
                <a:solidFill>
                  <a:srgbClr val="11846A"/>
                </a:solidFill>
              </a:rPr>
              <a:t>Dylech fod yn gyfarwydd â gweithdrefn eich sefydliad.</a:t>
            </a:r>
          </a:p>
          <a:p>
            <a:r>
              <a:rPr lang="cy-GB" altLang="en-US" sz="2800" dirty="0">
                <a:solidFill>
                  <a:schemeClr val="tx1"/>
                </a:solidFill>
              </a:rPr>
              <a:t>Ar ôl i chi adrodd ar eich pryder, efallai na fydd yn rhaid i chi fod yn rhan o weddill y broses.</a:t>
            </a:r>
          </a:p>
          <a:p>
            <a:r>
              <a:rPr lang="cy-GB" altLang="en-US" sz="2800" dirty="0">
                <a:solidFill>
                  <a:schemeClr val="tx1"/>
                </a:solidFill>
              </a:rPr>
              <a:t>Efallai y bydd gwasanaethau cymdeithasol neu’r heddlu’n cysylltu â chi am ragor o wybodaeth.</a:t>
            </a:r>
          </a:p>
        </p:txBody>
      </p:sp>
    </p:spTree>
    <p:custDataLst>
      <p:tags r:id="rId1"/>
    </p:custDataLst>
    <p:extLst>
      <p:ext uri="{BB962C8B-B14F-4D97-AF65-F5344CB8AC3E}">
        <p14:creationId xmlns:p14="http://schemas.microsoft.com/office/powerpoint/2010/main" val="27351066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C08BF-2747-B902-F643-DC43D0854C48}"/>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09E32A-E47B-49E6-BE6E-BD68EFC467D1}"/>
              </a:ext>
            </a:extLst>
          </p:cNvPr>
          <p:cNvSpPr>
            <a:spLocks noGrp="1"/>
          </p:cNvSpPr>
          <p:nvPr>
            <p:ph type="title"/>
          </p:nvPr>
        </p:nvSpPr>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Dysgu drwy adolygiadau diogelu: themâu sy’n ailymddangos</a:t>
            </a:r>
            <a:br>
              <a:rPr lang="cy-GB" altLang="en-US" sz="3200" dirty="0">
                <a:solidFill>
                  <a:schemeClr val="tx1"/>
                </a:solidFill>
                <a:ea typeface="Tahoma" panose="020B0604030504040204" pitchFamily="34" charset="0"/>
                <a:cs typeface="Arial" panose="020B0604020202020204" pitchFamily="34" charset="0"/>
              </a:rPr>
            </a:br>
            <a:endParaRPr lang="cy-GB" sz="3200" dirty="0">
              <a:solidFill>
                <a:schemeClr val="tx1"/>
              </a:solidFill>
            </a:endParaRPr>
          </a:p>
        </p:txBody>
      </p:sp>
      <p:sp>
        <p:nvSpPr>
          <p:cNvPr id="3" name="Content Placeholder 2">
            <a:extLst>
              <a:ext uri="{FF2B5EF4-FFF2-40B4-BE49-F238E27FC236}">
                <a16:creationId xmlns:a16="http://schemas.microsoft.com/office/drawing/2014/main" id="{D9BF2239-A5B0-4239-9BE6-908AB6CFBE3C}"/>
              </a:ext>
            </a:extLst>
          </p:cNvPr>
          <p:cNvSpPr>
            <a:spLocks noGrp="1"/>
          </p:cNvSpPr>
          <p:nvPr>
            <p:ph idx="1"/>
          </p:nvPr>
        </p:nvSpPr>
        <p:spPr/>
        <p:txBody>
          <a:bodyPr>
            <a:normAutofit fontScale="92500" lnSpcReduction="10000"/>
          </a:bodyPr>
          <a:lstStyle/>
          <a:p>
            <a:pPr marL="0" indent="0" algn="l" rtl="0">
              <a:lnSpc>
                <a:spcPct val="110000"/>
              </a:lnSpc>
              <a:buNone/>
            </a:pPr>
            <a:r>
              <a:rPr lang="cy-GB" sz="2400" dirty="0">
                <a:solidFill>
                  <a:schemeClr val="tx1"/>
                </a:solidFill>
                <a:effectLst/>
                <a:cs typeface="Arial" panose="020B0604020202020204" pitchFamily="34" charset="0"/>
              </a:rPr>
              <a:t>Mae dyletswydd statudol allweddol ar Fyrddau Diogelu Rhanbarthol i gynnal adolygiadau diogelu.</a:t>
            </a:r>
          </a:p>
          <a:p>
            <a:pPr marL="0" indent="0" algn="l" rtl="0">
              <a:lnSpc>
                <a:spcPct val="110000"/>
              </a:lnSpc>
              <a:buNone/>
            </a:pPr>
            <a:r>
              <a:rPr lang="cy-GB" sz="2400" dirty="0">
                <a:solidFill>
                  <a:schemeClr val="tx1"/>
                </a:solidFill>
                <a:cs typeface="Arial" panose="020B0604020202020204" pitchFamily="34" charset="0"/>
              </a:rPr>
              <a:t>Mae adolygiadau diogelu’n adolygiadau manwl o’r digwyddiadau yn y cyfnod cyn digwyddiad a arweiniodd at farwolaeth neu niwed arwyddocaol i blentyn neu oedolyn mewn perygl (lle’r oedd gwasanaethau’n gysylltiedig â’r achos). </a:t>
            </a:r>
          </a:p>
          <a:p>
            <a:pPr marL="0" indent="0" algn="l" rtl="0">
              <a:lnSpc>
                <a:spcPct val="110000"/>
              </a:lnSpc>
              <a:buNone/>
            </a:pPr>
            <a:r>
              <a:rPr lang="cy-GB" sz="2400" dirty="0">
                <a:solidFill>
                  <a:schemeClr val="tx1"/>
                </a:solidFill>
                <a:cs typeface="Arial" panose="020B0604020202020204" pitchFamily="34" charset="0"/>
              </a:rPr>
              <a:t>Nid yw adolygiadau diogelu’n ymchwiliadau troseddol, er y gall ymchwiliad troseddol gael ei gynnal hefyd. </a:t>
            </a:r>
          </a:p>
          <a:p>
            <a:pPr marL="0" indent="0" algn="l" rtl="0">
              <a:lnSpc>
                <a:spcPct val="110000"/>
              </a:lnSpc>
              <a:buNone/>
            </a:pPr>
            <a:r>
              <a:rPr lang="cy-GB" sz="2400" dirty="0">
                <a:solidFill>
                  <a:schemeClr val="tx1"/>
                </a:solidFill>
                <a:effectLst/>
                <a:cs typeface="Arial" panose="020B0604020202020204" pitchFamily="34" charset="0"/>
              </a:rPr>
              <a:t>Mae prif bwyslais adolygiadau diogelu ar ganfod dysgu allweddol a fydd yn sail i arferion gweithio yn y dyfodol. </a:t>
            </a:r>
          </a:p>
          <a:p>
            <a:pPr marL="0" indent="0" algn="l" rtl="0">
              <a:lnSpc>
                <a:spcPct val="110000"/>
              </a:lnSpc>
              <a:buNone/>
            </a:pPr>
            <a:r>
              <a:rPr lang="cy-GB" sz="2400" dirty="0">
                <a:solidFill>
                  <a:schemeClr val="tx1"/>
                </a:solidFill>
                <a:cs typeface="Arial" panose="020B0604020202020204" pitchFamily="34" charset="0"/>
              </a:rPr>
              <a:t>Mae’r Adolygiad Diogelu Unedig Sengl</a:t>
            </a:r>
            <a:r>
              <a:rPr lang="cy-GB" sz="2400" dirty="0">
                <a:solidFill>
                  <a:schemeClr val="tx1"/>
                </a:solidFill>
                <a:effectLst/>
              </a:rPr>
              <a:t> (SUSR) yn broses adolygu sengl sy’n ymgorffori pob adolygiad yng Nghymru.</a:t>
            </a:r>
            <a:endParaRPr lang="cy-GB" sz="2400" dirty="0">
              <a:solidFill>
                <a:schemeClr val="tx1"/>
              </a:solidFill>
              <a:effectLst/>
              <a:cs typeface="Arial" panose="020B0604020202020204" pitchFamily="34" charset="0"/>
            </a:endParaRPr>
          </a:p>
        </p:txBody>
      </p:sp>
    </p:spTree>
    <p:extLst>
      <p:ext uri="{BB962C8B-B14F-4D97-AF65-F5344CB8AC3E}">
        <p14:creationId xmlns:p14="http://schemas.microsoft.com/office/powerpoint/2010/main" val="1261123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0E4387-547D-5495-FE2D-492C8B20BDA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FAF4F26-EE43-4B5E-A5D7-8C3EC43F71DF}"/>
              </a:ext>
            </a:extLst>
          </p:cNvPr>
          <p:cNvSpPr>
            <a:spLocks noGrp="1"/>
          </p:cNvSpPr>
          <p:nvPr>
            <p:ph type="title"/>
          </p:nvPr>
        </p:nvSpPr>
        <p:spPr/>
        <p:txBody>
          <a:bodyPr>
            <a:normAutofit/>
          </a:bodyPr>
          <a:lstStyle/>
          <a:p>
            <a:pPr algn="ctr"/>
            <a:r>
              <a:rPr lang="cy-GB" sz="3200" dirty="0">
                <a:solidFill>
                  <a:schemeClr val="tx1"/>
                </a:solidFill>
                <a:ea typeface="Tahoma" panose="020B0604030504040204" pitchFamily="34" charset="0"/>
                <a:cs typeface="Arial" panose="020B0604020202020204" pitchFamily="34" charset="0"/>
              </a:rPr>
              <a:t>Themâu sy’n ailymddangos sy’n deillio o adolygiadau diogelu</a:t>
            </a:r>
          </a:p>
        </p:txBody>
      </p:sp>
      <p:sp>
        <p:nvSpPr>
          <p:cNvPr id="3" name="Content Placeholder 2">
            <a:extLst>
              <a:ext uri="{FF2B5EF4-FFF2-40B4-BE49-F238E27FC236}">
                <a16:creationId xmlns:a16="http://schemas.microsoft.com/office/drawing/2014/main" id="{090074DF-428D-4C91-83CE-EB7403B7568C}"/>
              </a:ext>
            </a:extLst>
          </p:cNvPr>
          <p:cNvSpPr>
            <a:spLocks noGrp="1"/>
          </p:cNvSpPr>
          <p:nvPr>
            <p:ph idx="1"/>
          </p:nvPr>
        </p:nvSpPr>
        <p:spPr/>
        <p:txBody>
          <a:bodyPr>
            <a:normAutofit fontScale="92500"/>
          </a:bodyPr>
          <a:lstStyle/>
          <a:p>
            <a:pPr marL="0" indent="0">
              <a:buNone/>
            </a:pPr>
            <a:endParaRPr lang="cy-GB" sz="2400" dirty="0">
              <a:solidFill>
                <a:schemeClr val="tx1"/>
              </a:solidFill>
              <a:cs typeface="Arial" panose="020B0604020202020204" pitchFamily="34" charset="0"/>
            </a:endParaRPr>
          </a:p>
          <a:p>
            <a:pPr>
              <a:buFont typeface="Wingdings" panose="05000000000000000000" pitchFamily="2" charset="2"/>
              <a:buChar char="Ø"/>
            </a:pPr>
            <a:r>
              <a:rPr lang="cy-GB" sz="2400" dirty="0">
                <a:solidFill>
                  <a:schemeClr val="tx1"/>
                </a:solidFill>
                <a:cs typeface="Arial" panose="020B0604020202020204" pitchFamily="34" charset="0"/>
              </a:rPr>
              <a:t> Rhannu gwybodaeth</a:t>
            </a:r>
          </a:p>
          <a:p>
            <a:pPr>
              <a:buFont typeface="Wingdings" panose="05000000000000000000" pitchFamily="2" charset="2"/>
              <a:buChar char="Ø"/>
            </a:pPr>
            <a:r>
              <a:rPr lang="cy-GB" sz="2400" dirty="0">
                <a:solidFill>
                  <a:schemeClr val="tx1"/>
                </a:solidFill>
                <a:cs typeface="Arial" panose="020B0604020202020204" pitchFamily="34" charset="0"/>
              </a:rPr>
              <a:t> Cydweithredu amlasiantaethol</a:t>
            </a:r>
          </a:p>
          <a:p>
            <a:pPr>
              <a:buFont typeface="Wingdings" panose="05000000000000000000" pitchFamily="2" charset="2"/>
              <a:buChar char="Ø"/>
            </a:pPr>
            <a:r>
              <a:rPr lang="cy-GB" sz="2400" dirty="0">
                <a:solidFill>
                  <a:schemeClr val="tx1"/>
                </a:solidFill>
                <a:cs typeface="Arial" panose="020B0604020202020204" pitchFamily="34" charset="0"/>
              </a:rPr>
              <a:t> Chwilfrydedd proffesiynol yn erbyn meithrin ymddiriedaeth</a:t>
            </a:r>
          </a:p>
          <a:p>
            <a:pPr>
              <a:buFont typeface="Wingdings" panose="05000000000000000000" pitchFamily="2" charset="2"/>
              <a:buChar char="Ø"/>
            </a:pPr>
            <a:r>
              <a:rPr lang="cy-GB" sz="2400" dirty="0">
                <a:solidFill>
                  <a:schemeClr val="tx1"/>
                </a:solidFill>
                <a:cs typeface="Arial" panose="020B0604020202020204" pitchFamily="34" charset="0"/>
              </a:rPr>
              <a:t> Gelyniaethus a diffyg cydweithrediad – gweler protocol amlasiantaethol y Bwrdd</a:t>
            </a:r>
          </a:p>
          <a:p>
            <a:pPr>
              <a:buFont typeface="Wingdings" panose="05000000000000000000" pitchFamily="2" charset="2"/>
              <a:buChar char="Ø"/>
            </a:pPr>
            <a:r>
              <a:rPr lang="cy-GB" sz="2400" dirty="0">
                <a:solidFill>
                  <a:schemeClr val="tx1"/>
                </a:solidFill>
                <a:cs typeface="Arial" panose="020B0604020202020204" pitchFamily="34" charset="0"/>
              </a:rPr>
              <a:t> Diffyg profiad bywyd y plentyn neu’r oedolyn mewn perygl</a:t>
            </a:r>
          </a:p>
          <a:p>
            <a:pPr>
              <a:buFont typeface="Wingdings" panose="05000000000000000000" pitchFamily="2" charset="2"/>
              <a:buChar char="Ø"/>
            </a:pPr>
            <a:r>
              <a:rPr lang="cy-GB" sz="2400" dirty="0">
                <a:solidFill>
                  <a:schemeClr val="tx1"/>
                </a:solidFill>
                <a:cs typeface="Arial" panose="020B0604020202020204" pitchFamily="34" charset="0"/>
              </a:rPr>
              <a:t> Diogelu cyd-destunol (y tu allan i’r teulu) </a:t>
            </a:r>
          </a:p>
          <a:p>
            <a:pPr>
              <a:buFont typeface="Wingdings" panose="05000000000000000000" pitchFamily="2" charset="2"/>
              <a:buChar char="Ø"/>
            </a:pPr>
            <a:r>
              <a:rPr lang="cy-GB" sz="2400" dirty="0">
                <a:solidFill>
                  <a:schemeClr val="tx1"/>
                </a:solidFill>
                <a:cs typeface="Arial" panose="020B0604020202020204" pitchFamily="34" charset="0"/>
              </a:rPr>
              <a:t> Tlodi’n gwaethygu problemau eraill y teulu</a:t>
            </a:r>
          </a:p>
          <a:p>
            <a:pPr>
              <a:buFont typeface="Wingdings" panose="05000000000000000000" pitchFamily="2" charset="2"/>
              <a:buChar char="Ø"/>
            </a:pPr>
            <a:r>
              <a:rPr lang="cy-GB" sz="2400" dirty="0">
                <a:solidFill>
                  <a:schemeClr val="tx1"/>
                </a:solidFill>
                <a:cs typeface="Arial" panose="020B0604020202020204" pitchFamily="34" charset="0"/>
              </a:rPr>
              <a:t> Meddwl haearnaidd yr ymarferydd</a:t>
            </a:r>
          </a:p>
          <a:p>
            <a:pPr>
              <a:buFont typeface="Wingdings" panose="05000000000000000000" pitchFamily="2" charset="2"/>
              <a:buChar char="Ø"/>
            </a:pPr>
            <a:r>
              <a:rPr lang="cy-GB" sz="2400" dirty="0">
                <a:solidFill>
                  <a:schemeClr val="tx1"/>
                </a:solidFill>
                <a:cs typeface="Arial" panose="020B0604020202020204" pitchFamily="34" charset="0"/>
              </a:rPr>
              <a:t> Yr ymarferydd yn adlewyrchu ymddygiad anhrefnus y teulu</a:t>
            </a:r>
            <a:endParaRPr lang="cy-GB" sz="2400" dirty="0">
              <a:solidFill>
                <a:schemeClr val="tx1"/>
              </a:solidFill>
            </a:endParaRPr>
          </a:p>
        </p:txBody>
      </p:sp>
    </p:spTree>
    <p:extLst>
      <p:ext uri="{BB962C8B-B14F-4D97-AF65-F5344CB8AC3E}">
        <p14:creationId xmlns:p14="http://schemas.microsoft.com/office/powerpoint/2010/main" val="218119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051640-A272-0905-B569-507FD172F83B}"/>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Making this training work for you"/>
          <p:cNvSpPr>
            <a:spLocks noGrp="1"/>
          </p:cNvSpPr>
          <p:nvPr>
            <p:ph type="title"/>
          </p:nvPr>
        </p:nvSpPr>
        <p:spPr>
          <a:xfrm>
            <a:off x="333632" y="2165560"/>
            <a:ext cx="2872555" cy="2128649"/>
          </a:xfrm>
        </p:spPr>
        <p:txBody>
          <a:bodyPr>
            <a:normAutofit/>
          </a:bodyPr>
          <a:lstStyle/>
          <a:p>
            <a:pPr algn="ctr"/>
            <a:r>
              <a:rPr lang="cy-GB" sz="3200" dirty="0">
                <a:solidFill>
                  <a:schemeClr val="tx1"/>
                </a:solidFill>
                <a:cs typeface="Arial" panose="020B0604020202020204" pitchFamily="34" charset="0"/>
              </a:rPr>
              <a:t>Gwneud i’r hyfforddiant hwn weithio i chi</a:t>
            </a:r>
            <a:endParaRPr lang="cy-GB" sz="32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cy-GB" sz="2800" dirty="0">
                <a:solidFill>
                  <a:schemeClr val="tx1"/>
                </a:solidFill>
                <a:effectLst/>
                <a:ea typeface="Aptos" panose="020B0004020202020204" pitchFamily="34" charset="0"/>
              </a:rPr>
              <a:t>Mi wyddom nad yw hyfforddiant ar ei ben ei hun yn ddigon bob tro. Mae angen inni wneud yn siŵr eich bod yn deall ac yn gallu defnyddio’r hyn rydych yn ei ddysgu heddiw. </a:t>
            </a:r>
          </a:p>
          <a:p>
            <a:pPr marL="0" indent="0">
              <a:buNone/>
            </a:pPr>
            <a:r>
              <a:rPr lang="cy-GB" sz="2800" dirty="0">
                <a:solidFill>
                  <a:schemeClr val="tx1"/>
                </a:solidFill>
                <a:effectLst/>
                <a:ea typeface="Aptos" panose="020B0004020202020204" pitchFamily="34" charset="0"/>
              </a:rPr>
              <a:t>Pa weithgareddau fyddai’n helpu’r hyfforddiant i aros yn eich cof i’ch galluogi i’w ddefnyddio eto?</a:t>
            </a:r>
          </a:p>
          <a:p>
            <a:pPr marL="0" indent="0">
              <a:buNone/>
            </a:pPr>
            <a:r>
              <a:rPr lang="cy-GB" sz="2800" dirty="0">
                <a:solidFill>
                  <a:schemeClr val="tx1"/>
                </a:solidFill>
                <a:effectLst/>
                <a:ea typeface="Aptos" panose="020B0004020202020204" pitchFamily="34" charset="0"/>
              </a:rPr>
              <a:t>Mi wnawn ddychwelyd at eich awgrymiadau.</a:t>
            </a:r>
            <a:endParaRPr lang="cy-GB" sz="36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41745339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62337" y="2674853"/>
            <a:ext cx="264045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chemeClr val="bg1"/>
                </a:solidFill>
                <a:effectLst/>
                <a:uLnTx/>
                <a:uFillTx/>
                <a:latin typeface="Gibson" panose="02000000000000000000" pitchFamily="2" charset="77"/>
                <a:ea typeface="+mn-ea"/>
                <a:cs typeface="+mn-cs"/>
              </a:rPr>
              <a:t>Gwybodaeth</a:t>
            </a:r>
            <a:r>
              <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rPr>
              <a:t> </a:t>
            </a:r>
            <a:r>
              <a:rPr kumimoji="0" lang="en-GB" sz="3200" b="0" i="0" u="none" strike="noStrike" kern="1200" cap="none" spc="0" normalizeH="0" baseline="0" noProof="0" dirty="0" err="1">
                <a:ln>
                  <a:noFill/>
                </a:ln>
                <a:solidFill>
                  <a:schemeClr val="bg1"/>
                </a:solidFill>
                <a:effectLst/>
                <a:uLnTx/>
                <a:uFillTx/>
                <a:latin typeface="Gibson" panose="02000000000000000000" pitchFamily="2" charset="77"/>
                <a:ea typeface="+mn-ea"/>
                <a:cs typeface="+mn-cs"/>
              </a:rPr>
              <a:t>gyswllt</a:t>
            </a:r>
            <a:endPar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27651" name="Content Placeholder 2"/>
          <p:cNvSpPr>
            <a:spLocks noGrp="1"/>
          </p:cNvSpPr>
          <p:nvPr>
            <p:ph idx="1"/>
          </p:nvPr>
        </p:nvSpPr>
        <p:spPr>
          <a:xfrm>
            <a:off x="3522133" y="803189"/>
            <a:ext cx="8334070" cy="5486400"/>
          </a:xfrm>
        </p:spPr>
        <p:txBody>
          <a:bodyPr>
            <a:noAutofit/>
          </a:bodyPr>
          <a:lstStyle/>
          <a:p>
            <a:pPr marL="0" indent="0">
              <a:buNone/>
              <a:defRPr/>
            </a:pPr>
            <a:r>
              <a:rPr lang="cy-GB" altLang="en-US" sz="2400" dirty="0">
                <a:solidFill>
                  <a:schemeClr val="tx1"/>
                </a:solidFill>
                <a:cs typeface="Arial" panose="020B0604020202020204" pitchFamily="34" charset="0"/>
              </a:rPr>
              <a:t>Rhaid i chi ymgynghori â’ch rheolwr neu’r UDD cyn gynted â phosibl ond bob amser ar y diwrnod hwnnw. </a:t>
            </a:r>
          </a:p>
          <a:p>
            <a:pPr marL="0" indent="0">
              <a:buNone/>
              <a:defRPr/>
            </a:pPr>
            <a:r>
              <a:rPr lang="cy-GB" altLang="en-US" sz="2400" dirty="0">
                <a:solidFill>
                  <a:schemeClr val="tx1"/>
                </a:solidFill>
                <a:cs typeface="Arial" panose="020B0604020202020204" pitchFamily="34" charset="0"/>
              </a:rPr>
              <a:t>Os oes pryderon bod plentyn neu oedolyn mewn perygl, dylid paratoi adroddiad i wasanaethau cymdeithasol plant neu oedolion. </a:t>
            </a:r>
            <a:endParaRPr lang="cy-GB" altLang="en-US" sz="2400" dirty="0">
              <a:cs typeface="Arial" panose="020B0604020202020204" pitchFamily="34" charset="0"/>
            </a:endParaRPr>
          </a:p>
          <a:p>
            <a:pPr>
              <a:buFont typeface="Times New Roman" pitchFamily="18" charset="0"/>
              <a:buChar char="•"/>
              <a:defRPr/>
            </a:pPr>
            <a:r>
              <a:rPr lang="cy-GB" altLang="en-US" sz="2400" dirty="0">
                <a:solidFill>
                  <a:schemeClr val="accent2">
                    <a:lumMod val="50000"/>
                  </a:schemeClr>
                </a:solidFill>
                <a:highlight>
                  <a:srgbClr val="FFFF00"/>
                </a:highlight>
                <a:cs typeface="Arial" panose="020B0604020202020204" pitchFamily="34" charset="0"/>
              </a:rPr>
              <a:t>Rhowch eich gwybodaeth gyswllt lleol yma…</a:t>
            </a:r>
          </a:p>
          <a:p>
            <a:pPr marL="0" indent="0">
              <a:buNone/>
              <a:defRPr/>
            </a:pPr>
            <a:endParaRPr lang="cy-GB" altLang="en-US" sz="2400" dirty="0">
              <a:solidFill>
                <a:schemeClr val="accent2">
                  <a:lumMod val="50000"/>
                </a:schemeClr>
              </a:solidFill>
              <a:cs typeface="Arial" panose="020B0604020202020204" pitchFamily="34" charset="0"/>
            </a:endParaRPr>
          </a:p>
          <a:p>
            <a:pPr marL="0" indent="0">
              <a:buNone/>
              <a:defRPr/>
            </a:pPr>
            <a:r>
              <a:rPr lang="cy-GB" altLang="en-US" sz="2400" dirty="0">
                <a:solidFill>
                  <a:srgbClr val="C00000"/>
                </a:solidFill>
                <a:cs typeface="Arial" panose="020B0604020202020204" pitchFamily="34" charset="0"/>
              </a:rPr>
              <a:t>Os yw unigolyn mewn perygl ar y pryd ffoniwch 999.</a:t>
            </a:r>
          </a:p>
          <a:p>
            <a:pPr marL="0" indent="0">
              <a:buNone/>
              <a:defRPr/>
            </a:pPr>
            <a:endParaRPr lang="cy-GB" altLang="en-US" sz="2400" dirty="0">
              <a:solidFill>
                <a:schemeClr val="tx1"/>
              </a:solidFill>
              <a:cs typeface="Arial" panose="020B0604020202020204" pitchFamily="34" charset="0"/>
            </a:endParaRPr>
          </a:p>
          <a:p>
            <a:pPr marL="0" indent="0">
              <a:buNone/>
              <a:defRPr/>
            </a:pPr>
            <a:r>
              <a:rPr lang="cy-GB" altLang="en-US" sz="2400" dirty="0">
                <a:solidFill>
                  <a:schemeClr val="tx1"/>
                </a:solidFill>
                <a:cs typeface="Arial" panose="020B0604020202020204" pitchFamily="34" charset="0"/>
              </a:rPr>
              <a:t>Mi allwch hefyd gysylltu â’r Llinell Gymorth Byw Heb Ofn : </a:t>
            </a:r>
          </a:p>
          <a:p>
            <a:pPr marL="0" indent="0">
              <a:buNone/>
              <a:defRPr/>
            </a:pPr>
            <a:r>
              <a:rPr lang="cy-GB" altLang="en-US" sz="2400" dirty="0">
                <a:solidFill>
                  <a:schemeClr val="tx1"/>
                </a:solidFill>
                <a:cs typeface="Arial" panose="020B0604020202020204" pitchFamily="34" charset="0"/>
              </a:rPr>
              <a:t>0808 8010 800</a:t>
            </a:r>
            <a:endParaRPr lang="cy-GB" altLang="en-US" sz="2400" dirty="0"/>
          </a:p>
        </p:txBody>
      </p:sp>
    </p:spTree>
    <p:custDataLst>
      <p:tags r:id="rId1"/>
    </p:custDataLst>
    <p:extLst>
      <p:ext uri="{BB962C8B-B14F-4D97-AF65-F5344CB8AC3E}">
        <p14:creationId xmlns:p14="http://schemas.microsoft.com/office/powerpoint/2010/main" val="552174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8996" y="2677177"/>
            <a:ext cx="3236089" cy="1143000"/>
          </a:xfrm>
        </p:spPr>
        <p:txBody>
          <a:bodyPr>
            <a:normAutofit/>
          </a:bodyPr>
          <a:lstStyle/>
          <a:p>
            <a:pPr algn="ctr"/>
            <a:r>
              <a:rPr lang="en-GB" sz="3200" dirty="0" err="1">
                <a:solidFill>
                  <a:schemeClr val="bg1"/>
                </a:solidFill>
                <a:cs typeface="Arial" panose="020B0604020202020204" pitchFamily="34" charset="0"/>
              </a:rPr>
              <a:t>Camau</a:t>
            </a:r>
            <a:r>
              <a:rPr lang="en-GB" sz="3200" dirty="0">
                <a:solidFill>
                  <a:schemeClr val="bg1"/>
                </a:solidFill>
                <a:cs typeface="Arial" panose="020B0604020202020204" pitchFamily="34" charset="0"/>
              </a:rPr>
              <a:t> </a:t>
            </a:r>
            <a:r>
              <a:rPr lang="en-GB" sz="3200" dirty="0" err="1">
                <a:solidFill>
                  <a:schemeClr val="bg1"/>
                </a:solidFill>
                <a:cs typeface="Arial" panose="020B0604020202020204" pitchFamily="34" charset="0"/>
              </a:rPr>
              <a:t>hanfodol</a:t>
            </a:r>
            <a:endParaRPr lang="en-GB" sz="3200" dirty="0">
              <a:solidFill>
                <a:schemeClr val="bg1"/>
              </a:solidFill>
              <a:cs typeface="Arial" panose="020B0604020202020204" pitchFamily="34" charset="0"/>
            </a:endParaRPr>
          </a:p>
        </p:txBody>
      </p:sp>
      <p:graphicFrame>
        <p:nvGraphicFramePr>
          <p:cNvPr id="6" name="Diagram 5" descr="A diagram of essential safeguarding steps"/>
          <p:cNvGraphicFramePr/>
          <p:nvPr>
            <p:extLst>
              <p:ext uri="{D42A27DB-BD31-4B8C-83A1-F6EECF244321}">
                <p14:modId xmlns:p14="http://schemas.microsoft.com/office/powerpoint/2010/main" val="34422498"/>
              </p:ext>
            </p:extLst>
          </p:nvPr>
        </p:nvGraphicFramePr>
        <p:xfrm>
          <a:off x="3592976" y="1030146"/>
          <a:ext cx="8004858" cy="474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75959965"/>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F3200-9E93-6F9C-8FA8-ABFE5674FE7C}"/>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8A497FA-90A4-EC6C-3A7B-B0C194B3B998}"/>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Dyletswydd i chi eich hun</a:t>
            </a:r>
          </a:p>
        </p:txBody>
      </p:sp>
      <p:sp>
        <p:nvSpPr>
          <p:cNvPr id="3" name="Content Placeholder 2">
            <a:extLst>
              <a:ext uri="{FF2B5EF4-FFF2-40B4-BE49-F238E27FC236}">
                <a16:creationId xmlns:a16="http://schemas.microsoft.com/office/drawing/2014/main" id="{C3D4CC57-3082-1487-77ED-85CBA0EF3F1E}"/>
              </a:ext>
            </a:extLst>
          </p:cNvPr>
          <p:cNvSpPr>
            <a:spLocks noGrp="1"/>
          </p:cNvSpPr>
          <p:nvPr>
            <p:ph idx="1"/>
          </p:nvPr>
        </p:nvSpPr>
        <p:spPr>
          <a:xfrm>
            <a:off x="3694670" y="864108"/>
            <a:ext cx="8093676" cy="5120640"/>
          </a:xfrm>
        </p:spPr>
        <p:txBody>
          <a:bodyPr>
            <a:noAutofit/>
          </a:bodyPr>
          <a:lstStyle/>
          <a:p>
            <a:pPr marL="0" indent="0">
              <a:buNone/>
            </a:pPr>
            <a:r>
              <a:rPr lang="cy-GB" sz="2400" dirty="0">
                <a:solidFill>
                  <a:schemeClr val="tx1"/>
                </a:solidFill>
                <a:cs typeface="Arial" panose="020B0604020202020204" pitchFamily="34" charset="0"/>
              </a:rPr>
              <a:t>Dylech:</a:t>
            </a:r>
          </a:p>
          <a:p>
            <a:r>
              <a:rPr lang="cy-GB" sz="2400" dirty="0">
                <a:solidFill>
                  <a:schemeClr val="tx1"/>
                </a:solidFill>
                <a:cs typeface="Arial" panose="020B0604020202020204" pitchFamily="34" charset="0"/>
              </a:rPr>
              <a:t>edrych ar ôl eich diogelwch personol eich hun, er enghraifft: gweithio unigol</a:t>
            </a:r>
          </a:p>
          <a:p>
            <a:r>
              <a:rPr lang="cy-GB" sz="2400" dirty="0">
                <a:solidFill>
                  <a:schemeClr val="tx1"/>
                </a:solidFill>
                <a:cs typeface="Arial" panose="020B0604020202020204" pitchFamily="34" charset="0"/>
              </a:rPr>
              <a:t>defnyddio goruchwylwyr i gael ôl-drafodaethau</a:t>
            </a:r>
          </a:p>
          <a:p>
            <a:r>
              <a:rPr lang="cy-GB" sz="2400" dirty="0">
                <a:solidFill>
                  <a:schemeClr val="tx1"/>
                </a:solidFill>
                <a:cs typeface="Arial" panose="020B0604020202020204" pitchFamily="34" charset="0"/>
              </a:rPr>
              <a:t>cadw golwg am drawma mechnïol</a:t>
            </a:r>
          </a:p>
          <a:p>
            <a:r>
              <a:rPr lang="cy-GB" sz="2400" dirty="0">
                <a:solidFill>
                  <a:schemeClr val="tx1"/>
                </a:solidFill>
                <a:cs typeface="Arial" panose="020B0604020202020204" pitchFamily="34" charset="0"/>
              </a:rPr>
              <a:t>gofyn am gymorth a chyngor</a:t>
            </a:r>
          </a:p>
          <a:p>
            <a:r>
              <a:rPr lang="cy-GB" sz="2400" dirty="0">
                <a:solidFill>
                  <a:schemeClr val="tx1"/>
                </a:solidFill>
                <a:cs typeface="Arial" panose="020B0604020202020204" pitchFamily="34" charset="0"/>
              </a:rPr>
              <a:t>cadw golwg am flinder tosturi a gorweithio</a:t>
            </a:r>
          </a:p>
          <a:p>
            <a:r>
              <a:rPr lang="cy-GB" altLang="en-US" sz="2400" dirty="0">
                <a:solidFill>
                  <a:schemeClr val="tx1"/>
                </a:solidFill>
                <a:cs typeface="Arial" panose="020B0604020202020204" pitchFamily="34" charset="0"/>
              </a:rPr>
              <a:t>atgoffa eich hun o wir raddfa cam-drin</a:t>
            </a:r>
            <a:endParaRPr lang="cy-GB" sz="2400" dirty="0">
              <a:solidFill>
                <a:schemeClr val="tx1"/>
              </a:solidFill>
              <a:cs typeface="Arial" panose="020B0604020202020204" pitchFamily="34" charset="0"/>
            </a:endParaRPr>
          </a:p>
          <a:p>
            <a:r>
              <a:rPr lang="cy-GB" sz="2400" dirty="0">
                <a:solidFill>
                  <a:schemeClr val="tx1"/>
                </a:solidFill>
                <a:cs typeface="Arial" panose="020B0604020202020204" pitchFamily="34" charset="0"/>
              </a:rPr>
              <a:t>diwallu eich anghenion datblygiad personol. Mae hyn yn cynnwys:</a:t>
            </a:r>
          </a:p>
          <a:p>
            <a:pPr lvl="1"/>
            <a:r>
              <a:rPr lang="cy-GB" sz="2400" dirty="0">
                <a:solidFill>
                  <a:schemeClr val="tx1"/>
                </a:solidFill>
                <a:cs typeface="Arial" panose="020B0604020202020204" pitchFamily="34" charset="0"/>
              </a:rPr>
              <a:t>hyfforddiant ychwanegol</a:t>
            </a:r>
          </a:p>
          <a:p>
            <a:pPr lvl="1"/>
            <a:r>
              <a:rPr lang="cy-GB" sz="2400" dirty="0">
                <a:solidFill>
                  <a:schemeClr val="tx1"/>
                </a:solidFill>
                <a:cs typeface="Arial" panose="020B0604020202020204" pitchFamily="34" charset="0"/>
              </a:rPr>
              <a:t>mentora</a:t>
            </a:r>
          </a:p>
          <a:p>
            <a:pPr lvl="1"/>
            <a:r>
              <a:rPr lang="cy-GB" sz="2400" dirty="0">
                <a:solidFill>
                  <a:schemeClr val="tx1"/>
                </a:solidFill>
                <a:cs typeface="Arial" panose="020B0604020202020204" pitchFamily="34" charset="0"/>
              </a:rPr>
              <a:t>cysgodi</a:t>
            </a:r>
          </a:p>
          <a:p>
            <a:pPr lvl="1"/>
            <a:r>
              <a:rPr lang="cy-GB" sz="2400" dirty="0">
                <a:solidFill>
                  <a:schemeClr val="tx1"/>
                </a:solidFill>
                <a:cs typeface="Arial" panose="020B0604020202020204" pitchFamily="34" charset="0"/>
              </a:rPr>
              <a:t>datblygiad proffesiynol parhaus (CPD)</a:t>
            </a:r>
          </a:p>
          <a:p>
            <a:pPr lvl="1"/>
            <a:r>
              <a:rPr lang="cy-GB" sz="2400" dirty="0">
                <a:solidFill>
                  <a:schemeClr val="tx1"/>
                </a:solidFill>
                <a:cs typeface="Arial" panose="020B0604020202020204" pitchFamily="34" charset="0"/>
              </a:rPr>
              <a:t>cydnabod bod dysgu a datblygiad yn barhaus ac yn cynnwys gweithgarwch ffurfio ac anffurfiol.</a:t>
            </a:r>
          </a:p>
        </p:txBody>
      </p:sp>
    </p:spTree>
    <p:extLst>
      <p:ext uri="{BB962C8B-B14F-4D97-AF65-F5344CB8AC3E}">
        <p14:creationId xmlns:p14="http://schemas.microsoft.com/office/powerpoint/2010/main" val="808114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4E14D-5489-1501-FD71-1FEA56ECD2BB}"/>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879CD7-0894-414E-A6D7-E3A0DDE82C9E}"/>
              </a:ext>
            </a:extLst>
          </p:cNvPr>
          <p:cNvSpPr>
            <a:spLocks noGrp="1"/>
          </p:cNvSpPr>
          <p:nvPr>
            <p:ph type="title"/>
          </p:nvPr>
        </p:nvSpPr>
        <p:spPr>
          <a:xfrm>
            <a:off x="252919" y="1123837"/>
            <a:ext cx="2947482" cy="4601183"/>
          </a:xfrm>
        </p:spPr>
        <p:txBody>
          <a:bodyPr>
            <a:normAutofit/>
          </a:bodyPr>
          <a:lstStyle/>
          <a:p>
            <a:pPr algn="ctr"/>
            <a:r>
              <a:rPr lang="cy-GB" sz="3200" dirty="0">
                <a:solidFill>
                  <a:schemeClr val="tx1"/>
                </a:solidFill>
                <a:ea typeface="Tahoma" panose="020B0604030504040204" pitchFamily="34" charset="0"/>
                <a:cs typeface="Arial" panose="020B0604020202020204" pitchFamily="34" charset="0"/>
              </a:rPr>
              <a:t>Gwneud i’r hyfforddiant hwn weithio i chi</a:t>
            </a:r>
          </a:p>
        </p:txBody>
      </p:sp>
      <p:sp>
        <p:nvSpPr>
          <p:cNvPr id="3" name="Content Placeholder 2">
            <a:extLst>
              <a:ext uri="{FF2B5EF4-FFF2-40B4-BE49-F238E27FC236}">
                <a16:creationId xmlns:a16="http://schemas.microsoft.com/office/drawing/2014/main" id="{D9E8402A-E0A0-4D4E-993E-434379D14641}"/>
              </a:ext>
            </a:extLst>
          </p:cNvPr>
          <p:cNvSpPr>
            <a:spLocks noGrp="1"/>
          </p:cNvSpPr>
          <p:nvPr>
            <p:ph idx="1"/>
          </p:nvPr>
        </p:nvSpPr>
        <p:spPr>
          <a:xfrm>
            <a:off x="3869267" y="864108"/>
            <a:ext cx="7449522" cy="5120640"/>
          </a:xfrm>
        </p:spPr>
        <p:txBody>
          <a:bodyPr>
            <a:normAutofit/>
          </a:bodyPr>
          <a:lstStyle/>
          <a:p>
            <a:pPr marL="0" indent="0">
              <a:buNone/>
            </a:pPr>
            <a:r>
              <a:rPr lang="cy-GB" sz="2400" dirty="0">
                <a:solidFill>
                  <a:schemeClr val="tx1"/>
                </a:solidFill>
                <a:cs typeface="Arial" panose="020B0604020202020204" pitchFamily="34" charset="0"/>
              </a:rPr>
              <a:t>Awgrymiadau i helpu’r dysgu hwn aros yn eich cof:</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effectLst/>
                <a:cs typeface="Arial" panose="020B0604020202020204" pitchFamily="34" charset="0"/>
              </a:rPr>
              <a:t>dysgwch yr hyn rydych wedi’i ddysgu i rywun arall</a:t>
            </a:r>
          </a:p>
          <a:p>
            <a:pPr marL="514350" indent="-514350">
              <a:buFont typeface="+mj-lt"/>
              <a:buAutoNum type="arabicParenR"/>
            </a:pPr>
            <a:r>
              <a:rPr lang="cy-GB" sz="2400" dirty="0">
                <a:solidFill>
                  <a:schemeClr val="tx1"/>
                </a:solidFill>
                <a:cs typeface="Arial" panose="020B0604020202020204" pitchFamily="34" charset="0"/>
              </a:rPr>
              <a:t>defnyddiwch ddysgu blaenorol i hyrwyddo dysgu newydd</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cs typeface="Arial" panose="020B0604020202020204" pitchFamily="34" charset="0"/>
              </a:rPr>
              <a:t>ceisiwch gael profiad ymarferol</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cs typeface="Arial" panose="020B0604020202020204" pitchFamily="34" charset="0"/>
              </a:rPr>
              <a:t>chwiliwch am atebion yn hytrach na cheisio cofio popeth</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cs typeface="Arial" panose="020B0604020202020204" pitchFamily="34" charset="0"/>
              </a:rPr>
              <a:t>canfod y ffordd orau o ddysgu i chi</a:t>
            </a:r>
            <a:r>
              <a:rPr lang="cy-GB" sz="2400" dirty="0">
                <a:solidFill>
                  <a:schemeClr val="tx1"/>
                </a:solidFill>
                <a:effectLst/>
                <a:cs typeface="Arial" panose="020B0604020202020204" pitchFamily="34" charset="0"/>
              </a:rPr>
              <a:t>. </a:t>
            </a:r>
          </a:p>
          <a:p>
            <a:endParaRPr lang="cy-GB" sz="2400" dirty="0">
              <a:solidFill>
                <a:schemeClr val="tx1"/>
              </a:solidFill>
            </a:endParaRPr>
          </a:p>
        </p:txBody>
      </p:sp>
    </p:spTree>
    <p:extLst>
      <p:ext uri="{BB962C8B-B14F-4D97-AF65-F5344CB8AC3E}">
        <p14:creationId xmlns:p14="http://schemas.microsoft.com/office/powerpoint/2010/main" val="17936999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951E33-15EC-E549-61CF-780B006A0F64}"/>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77D54A-3CD4-47D7-A109-9292876906CD}"/>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Dysgu a datblygiad parhaus</a:t>
            </a:r>
            <a:endParaRPr lang="cy-GB" sz="3200" dirty="0">
              <a:solidFill>
                <a:schemeClr val="tx1"/>
              </a:solidFill>
            </a:endParaRPr>
          </a:p>
        </p:txBody>
      </p:sp>
      <p:sp>
        <p:nvSpPr>
          <p:cNvPr id="3" name="Content Placeholder 2">
            <a:extLst>
              <a:ext uri="{FF2B5EF4-FFF2-40B4-BE49-F238E27FC236}">
                <a16:creationId xmlns:a16="http://schemas.microsoft.com/office/drawing/2014/main" id="{490B7BE2-BA91-42E9-AE1B-CE3E420CA72B}"/>
              </a:ext>
            </a:extLst>
          </p:cNvPr>
          <p:cNvSpPr>
            <a:spLocks noGrp="1"/>
          </p:cNvSpPr>
          <p:nvPr>
            <p:ph idx="1"/>
          </p:nvPr>
        </p:nvSpPr>
        <p:spPr/>
        <p:txBody>
          <a:bodyPr>
            <a:noAutofit/>
          </a:bodyPr>
          <a:lstStyle/>
          <a:p>
            <a:pPr>
              <a:lnSpc>
                <a:spcPct val="100000"/>
              </a:lnSpc>
              <a:buFont typeface="Arial" panose="020B0604020202020204" pitchFamily="34" charset="0"/>
              <a:buChar char="•"/>
            </a:pPr>
            <a:r>
              <a:rPr lang="cy-GB" dirty="0">
                <a:solidFill>
                  <a:schemeClr val="tx1"/>
                </a:solidFill>
                <a:cs typeface="Arial" panose="020B0604020202020204" pitchFamily="34" charset="0"/>
              </a:rPr>
              <a:t>Rhaid i ymarferwyr Grŵp B sy’n newydd i ddiogelu gwblhau chwe awr o ddysgu a datblygiad diogelu o fewn chwe mis ar ôl cychwyn yn eu rôl newydd. Mi all hynny gynnwys y sesiwn hon. </a:t>
            </a:r>
          </a:p>
          <a:p>
            <a:pPr>
              <a:lnSpc>
                <a:spcPct val="100000"/>
              </a:lnSpc>
              <a:buFont typeface="Arial" panose="020B0604020202020204" pitchFamily="34" charset="0"/>
              <a:buChar char="•"/>
            </a:pPr>
            <a:r>
              <a:rPr lang="cy-GB" dirty="0">
                <a:solidFill>
                  <a:schemeClr val="tx1"/>
                </a:solidFill>
                <a:cs typeface="Arial" panose="020B0604020202020204" pitchFamily="34" charset="0"/>
              </a:rPr>
              <a:t>Dylent hefyd chwilio am ffyrdd o ‘ymgorffori’ eu dysgu, ac yna ymdrechu i’w ‘ddiweddaru’ bob tair blynedd. Dylai hynny gynnwys:  </a:t>
            </a:r>
          </a:p>
          <a:p>
            <a:pPr marL="811213" indent="-368300">
              <a:lnSpc>
                <a:spcPct val="100000"/>
              </a:lnSpc>
              <a:buFont typeface="Arial" panose="020B0604020202020204" pitchFamily="34" charset="0"/>
              <a:buChar char="•"/>
            </a:pPr>
            <a:r>
              <a:rPr lang="cy-GB" sz="2000" dirty="0">
                <a:solidFill>
                  <a:schemeClr val="tx1"/>
                </a:solidFill>
                <a:cs typeface="Arial" panose="020B0604020202020204" pitchFamily="34" charset="0"/>
              </a:rPr>
              <a:t>pynciau trais yn erbyn </a:t>
            </a:r>
            <a:r>
              <a:rPr lang="cy-GB" dirty="0">
                <a:solidFill>
                  <a:schemeClr val="tx1"/>
                </a:solidFill>
                <a:cs typeface="Arial" panose="020B0604020202020204" pitchFamily="34" charset="0"/>
              </a:rPr>
              <a:t>menywod, cam-drin</a:t>
            </a:r>
            <a:r>
              <a:rPr lang="cy-GB" sz="2000" dirty="0">
                <a:solidFill>
                  <a:schemeClr val="tx1"/>
                </a:solidFill>
                <a:cs typeface="Arial" panose="020B0604020202020204" pitchFamily="34" charset="0"/>
              </a:rPr>
              <a:t> domestig a thrais rhywiol</a:t>
            </a:r>
          </a:p>
          <a:p>
            <a:pPr marL="800100" lvl="1" indent="-342900">
              <a:buFont typeface="Arial" panose="020B0604020202020204" pitchFamily="34" charset="0"/>
              <a:buChar char="•"/>
            </a:pPr>
            <a:r>
              <a:rPr lang="cy-GB" sz="2000" dirty="0" err="1">
                <a:solidFill>
                  <a:schemeClr val="tx1"/>
                </a:solidFill>
                <a:cs typeface="Arial" panose="020B0604020202020204" pitchFamily="34" charset="0"/>
              </a:rPr>
              <a:t>camfanteisio</a:t>
            </a:r>
            <a:r>
              <a:rPr lang="cy-GB" sz="2000" dirty="0">
                <a:solidFill>
                  <a:schemeClr val="tx1"/>
                </a:solidFill>
                <a:cs typeface="Arial" panose="020B0604020202020204" pitchFamily="34" charset="0"/>
              </a:rPr>
              <a:t> (fel caethwasiaeth fodern)</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cam-drin plant yn rhywiol</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ymwybyddiaeth o </a:t>
            </a:r>
            <a:r>
              <a:rPr lang="cy-GB" sz="2000" dirty="0" err="1">
                <a:solidFill>
                  <a:schemeClr val="tx1"/>
                </a:solidFill>
                <a:cs typeface="Arial" panose="020B0604020202020204" pitchFamily="34" charset="0"/>
              </a:rPr>
              <a:t>alluedd</a:t>
            </a:r>
            <a:r>
              <a:rPr lang="cy-GB" sz="2000" dirty="0">
                <a:solidFill>
                  <a:schemeClr val="tx1"/>
                </a:solidFill>
                <a:cs typeface="Arial" panose="020B0604020202020204" pitchFamily="34" charset="0"/>
              </a:rPr>
              <a:t> meddyliol</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cymorth cyntaf hunanladdiad ac ymwybyddiaeth o’r pwnc</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esgeulustod plant</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hunan esgeulustod, celcio a’r Ddeddf Galluedd Meddyliol</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tlodi plant.</a:t>
            </a:r>
            <a:endParaRPr lang="cy-GB" sz="2000" dirty="0">
              <a:solidFill>
                <a:schemeClr val="tx1"/>
              </a:solidFill>
            </a:endParaRPr>
          </a:p>
        </p:txBody>
      </p:sp>
    </p:spTree>
    <p:extLst>
      <p:ext uri="{BB962C8B-B14F-4D97-AF65-F5344CB8AC3E}">
        <p14:creationId xmlns:p14="http://schemas.microsoft.com/office/powerpoint/2010/main" val="1367934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y-GB" sz="3200" dirty="0">
                <a:solidFill>
                  <a:schemeClr val="bg1"/>
                </a:solidFill>
              </a:rPr>
              <a:t>Egwyddorion cofiadwy ar gyfer Grŵp B</a:t>
            </a:r>
          </a:p>
        </p:txBody>
      </p:sp>
      <p:sp>
        <p:nvSpPr>
          <p:cNvPr id="3" name="Content Placeholder 2"/>
          <p:cNvSpPr>
            <a:spLocks noGrp="1"/>
          </p:cNvSpPr>
          <p:nvPr>
            <p:ph idx="1"/>
          </p:nvPr>
        </p:nvSpPr>
        <p:spPr/>
        <p:txBody>
          <a:bodyPr>
            <a:normAutofit/>
          </a:bodyPr>
          <a:lstStyle/>
          <a:p>
            <a:pPr marL="0" indent="0">
              <a:buNone/>
            </a:pPr>
            <a:endParaRPr lang="cy-GB" sz="2800" dirty="0">
              <a:solidFill>
                <a:schemeClr val="tx1"/>
              </a:solidFill>
            </a:endParaRPr>
          </a:p>
          <a:p>
            <a:r>
              <a:rPr lang="cy-GB" sz="2800" dirty="0">
                <a:solidFill>
                  <a:schemeClr val="tx1"/>
                </a:solidFill>
              </a:rPr>
              <a:t> Rwyf yn rhan allweddol o’r broses ddiogelu</a:t>
            </a:r>
          </a:p>
          <a:p>
            <a:pPr marL="0" indent="0">
              <a:buNone/>
            </a:pPr>
            <a:endParaRPr lang="cy-GB" sz="2800" dirty="0">
              <a:solidFill>
                <a:schemeClr val="tx1"/>
              </a:solidFill>
            </a:endParaRPr>
          </a:p>
          <a:p>
            <a:r>
              <a:rPr lang="cy-GB" sz="2800" dirty="0">
                <a:solidFill>
                  <a:schemeClr val="tx1"/>
                </a:solidFill>
              </a:rPr>
              <a:t>Mi wn pa bryd, sut ac i bwy y dylwn adrodd</a:t>
            </a:r>
          </a:p>
          <a:p>
            <a:pPr marL="0" indent="0">
              <a:buNone/>
            </a:pPr>
            <a:endParaRPr lang="cy-GB" sz="2800" dirty="0">
              <a:solidFill>
                <a:schemeClr val="tx1"/>
              </a:solidFill>
            </a:endParaRPr>
          </a:p>
          <a:p>
            <a:r>
              <a:rPr lang="cy-GB" sz="2800" dirty="0">
                <a:solidFill>
                  <a:schemeClr val="tx1"/>
                </a:solidFill>
              </a:rPr>
              <a:t>Mi wnaf yn siŵr bod llais yr unigolyn yn cael ei glywed</a:t>
            </a:r>
            <a:endParaRPr lang="cy-GB" sz="2400" dirty="0">
              <a:solidFill>
                <a:schemeClr val="tx1"/>
              </a:solidFill>
            </a:endParaRPr>
          </a:p>
        </p:txBody>
      </p:sp>
    </p:spTree>
    <p:custDataLst>
      <p:tags r:id="rId1"/>
    </p:custDataLst>
    <p:extLst>
      <p:ext uri="{BB962C8B-B14F-4D97-AF65-F5344CB8AC3E}">
        <p14:creationId xmlns:p14="http://schemas.microsoft.com/office/powerpoint/2010/main" val="5715584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83" y="2756558"/>
            <a:ext cx="2854124" cy="858644"/>
          </a:xfrm>
        </p:spPr>
        <p:txBody>
          <a:bodyPr>
            <a:noAutofit/>
          </a:bodyPr>
          <a:lstStyle/>
          <a:p>
            <a:pPr algn="ctr"/>
            <a:r>
              <a:rPr lang="cy-GB" sz="3200" dirty="0">
                <a:solidFill>
                  <a:schemeClr val="bg1"/>
                </a:solidFill>
              </a:rPr>
              <a:t>Deilliannau dysgu</a:t>
            </a:r>
          </a:p>
        </p:txBody>
      </p:sp>
      <p:sp>
        <p:nvSpPr>
          <p:cNvPr id="3" name="Content Placeholder 2"/>
          <p:cNvSpPr>
            <a:spLocks noGrp="1"/>
          </p:cNvSpPr>
          <p:nvPr>
            <p:ph idx="1"/>
          </p:nvPr>
        </p:nvSpPr>
        <p:spPr>
          <a:xfrm>
            <a:off x="3588152" y="1006997"/>
            <a:ext cx="7765648" cy="4777199"/>
          </a:xfrm>
        </p:spPr>
        <p:txBody>
          <a:bodyPr>
            <a:noAutofit/>
          </a:bodyPr>
          <a:lstStyle/>
          <a:p>
            <a:r>
              <a:rPr lang="cy-GB" altLang="en-US" sz="2400" dirty="0">
                <a:solidFill>
                  <a:schemeClr val="tx1"/>
                </a:solidFill>
              </a:rPr>
              <a:t>Disgrifiwch sut i weithio mewn ffyrdd sy’n diogelu pobl rhag camdriniaeth, niwed ac esgeulustod.</a:t>
            </a:r>
          </a:p>
          <a:p>
            <a:r>
              <a:rPr lang="cy-GB" altLang="en-US" sz="2400" dirty="0">
                <a:solidFill>
                  <a:schemeClr val="tx1"/>
                </a:solidFill>
              </a:rPr>
              <a:t>Eglurwch ffactorau, sefyllfaoedd a gweithredoedd a allai arwain neu gyfrannu at gamdriniaeth, niwed ac esgeulustod. </a:t>
            </a:r>
          </a:p>
          <a:p>
            <a:r>
              <a:rPr lang="cy-GB" altLang="en-US" sz="2400" dirty="0">
                <a:solidFill>
                  <a:schemeClr val="tx1"/>
                </a:solidFill>
              </a:rPr>
              <a:t>Deall deddfwriaeth, polisïau cenedlaethol, codau ymddygiad ac ymarfer proffesiynol mewn diogelu. </a:t>
            </a:r>
          </a:p>
          <a:p>
            <a:r>
              <a:rPr lang="cy-GB" sz="2400" dirty="0">
                <a:solidFill>
                  <a:schemeClr val="tx1"/>
                </a:solidFill>
              </a:rPr>
              <a:t>Deall sut i adnabod ac adrodd ar wahanol fathau o gamdriniaeth, niwed ac esgeulustod.</a:t>
            </a:r>
          </a:p>
        </p:txBody>
      </p:sp>
    </p:spTree>
    <p:custDataLst>
      <p:tags r:id="rId1"/>
    </p:custDataLst>
    <p:extLst>
      <p:ext uri="{BB962C8B-B14F-4D97-AF65-F5344CB8AC3E}">
        <p14:creationId xmlns:p14="http://schemas.microsoft.com/office/powerpoint/2010/main" val="21330270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967036" y="2992331"/>
            <a:ext cx="215053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chemeClr val="bg1"/>
                </a:solidFill>
                <a:effectLst/>
                <a:uLnTx/>
                <a:uFillTx/>
                <a:latin typeface="Gibson" panose="02000000000000000000" pitchFamily="2" charset="77"/>
                <a:ea typeface="+mn-ea"/>
                <a:cs typeface="+mn-cs"/>
              </a:rPr>
              <a:t>Cwis</a:t>
            </a:r>
            <a:endPar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3" name="Content Placeholder 2"/>
          <p:cNvSpPr>
            <a:spLocks noGrp="1"/>
          </p:cNvSpPr>
          <p:nvPr>
            <p:ph idx="1"/>
          </p:nvPr>
        </p:nvSpPr>
        <p:spPr>
          <a:xfrm>
            <a:off x="3605541" y="480878"/>
            <a:ext cx="8413493" cy="6192456"/>
          </a:xfrm>
        </p:spPr>
        <p:txBody>
          <a:bodyPr>
            <a:normAutofit/>
          </a:bodyPr>
          <a:lstStyle/>
          <a:p>
            <a:pPr marL="0" indent="0">
              <a:buNone/>
            </a:pPr>
            <a:r>
              <a:rPr lang="cy-GB" dirty="0">
                <a:solidFill>
                  <a:schemeClr val="tx1"/>
                </a:solidFill>
              </a:rPr>
              <a:t>Mae’n erbyn y gyfraith yng Nghymru i daro plentyn</a:t>
            </a:r>
          </a:p>
          <a:p>
            <a:pPr marL="0" indent="0">
              <a:buNone/>
            </a:pPr>
            <a:r>
              <a:rPr lang="cy-GB" dirty="0">
                <a:solidFill>
                  <a:srgbClr val="11846A"/>
                </a:solidFill>
              </a:rPr>
              <a:t>CYWIR</a:t>
            </a:r>
            <a:endParaRPr lang="cy-GB" dirty="0">
              <a:solidFill>
                <a:schemeClr val="tx1"/>
              </a:solidFill>
            </a:endParaRPr>
          </a:p>
          <a:p>
            <a:pPr marL="0" indent="0">
              <a:buNone/>
            </a:pPr>
            <a:r>
              <a:rPr lang="cy-GB" dirty="0">
                <a:solidFill>
                  <a:schemeClr val="tx1"/>
                </a:solidFill>
                <a:hlinkClick r:id="rId4"/>
              </a:rPr>
              <a:t>Stopio cosbi corfforol yng Nghymru: fideo i esbonio'r deddf | LLYW.CYMRU</a:t>
            </a:r>
            <a:endParaRPr lang="cy-GB" dirty="0">
              <a:solidFill>
                <a:schemeClr val="tx1"/>
              </a:solidFill>
            </a:endParaRPr>
          </a:p>
          <a:p>
            <a:pPr marL="0" indent="0">
              <a:buNone/>
            </a:pPr>
            <a:r>
              <a:rPr lang="cy-GB" dirty="0">
                <a:solidFill>
                  <a:schemeClr val="tx1"/>
                </a:solidFill>
              </a:rPr>
              <a:t>Daw dioddefwyr esgeulustod o deuluoedd incwm isel yn unig</a:t>
            </a:r>
          </a:p>
          <a:p>
            <a:pPr marL="0" indent="0">
              <a:buNone/>
            </a:pPr>
            <a:r>
              <a:rPr lang="cy-GB" dirty="0">
                <a:solidFill>
                  <a:srgbClr val="11846A"/>
                </a:solidFill>
              </a:rPr>
              <a:t>ANGHYWIR</a:t>
            </a:r>
          </a:p>
          <a:p>
            <a:pPr marL="0" indent="0">
              <a:buNone/>
            </a:pPr>
            <a:r>
              <a:rPr lang="cy-GB" dirty="0">
                <a:solidFill>
                  <a:schemeClr val="tx1"/>
                </a:solidFill>
              </a:rPr>
              <a:t>Enwch dri math gwahanol o gam-drin</a:t>
            </a:r>
          </a:p>
          <a:p>
            <a:pPr marL="0" indent="0">
              <a:buNone/>
            </a:pPr>
            <a:r>
              <a:rPr lang="cy-GB" dirty="0">
                <a:solidFill>
                  <a:srgbClr val="11846A"/>
                </a:solidFill>
              </a:rPr>
              <a:t>1. Cam-drin corfforol</a:t>
            </a:r>
          </a:p>
          <a:p>
            <a:pPr marL="0" indent="0">
              <a:buNone/>
            </a:pPr>
            <a:r>
              <a:rPr lang="cy-GB" dirty="0">
                <a:solidFill>
                  <a:srgbClr val="11846A"/>
                </a:solidFill>
              </a:rPr>
              <a:t>2. Cam-drin emosiynol</a:t>
            </a:r>
          </a:p>
          <a:p>
            <a:pPr marL="0" indent="0">
              <a:buNone/>
            </a:pPr>
            <a:r>
              <a:rPr lang="cy-GB" dirty="0">
                <a:solidFill>
                  <a:srgbClr val="11846A"/>
                </a:solidFill>
              </a:rPr>
              <a:t>3. Cam-drin rhywiol</a:t>
            </a:r>
          </a:p>
          <a:p>
            <a:pPr marL="0" indent="0">
              <a:buNone/>
            </a:pPr>
            <a:r>
              <a:rPr lang="cy-GB" dirty="0">
                <a:solidFill>
                  <a:schemeClr val="tx1"/>
                </a:solidFill>
              </a:rPr>
              <a:t>Mae pobl ‘broffesiynol’ yn llai tebygol o gam-drin</a:t>
            </a:r>
          </a:p>
          <a:p>
            <a:pPr marL="0" indent="0">
              <a:buNone/>
            </a:pPr>
            <a:r>
              <a:rPr lang="cy-GB" dirty="0">
                <a:solidFill>
                  <a:srgbClr val="11846A"/>
                </a:solidFill>
              </a:rPr>
              <a:t>ANGHYWIR</a:t>
            </a:r>
          </a:p>
          <a:p>
            <a:pPr marL="0" indent="0">
              <a:buNone/>
            </a:pPr>
            <a:r>
              <a:rPr lang="cy-GB" dirty="0">
                <a:solidFill>
                  <a:schemeClr val="tx1"/>
                </a:solidFill>
              </a:rPr>
              <a:t>Yr awdurdod lleol yn unig sy’n gyfrifol am gadw pobl yn ddiogel rhag niwed a chael eu cam-drin. </a:t>
            </a:r>
          </a:p>
          <a:p>
            <a:pPr marL="0" indent="0">
              <a:buNone/>
            </a:pPr>
            <a:r>
              <a:rPr lang="cy-GB" dirty="0">
                <a:solidFill>
                  <a:srgbClr val="11846A"/>
                </a:solidFill>
              </a:rPr>
              <a:t>ANGHYWIR</a:t>
            </a:r>
          </a:p>
        </p:txBody>
      </p:sp>
    </p:spTree>
    <p:custDataLst>
      <p:tags r:id="rId1"/>
    </p:custDataLst>
    <p:extLst>
      <p:ext uri="{BB962C8B-B14F-4D97-AF65-F5344CB8AC3E}">
        <p14:creationId xmlns:p14="http://schemas.microsoft.com/office/powerpoint/2010/main" val="23588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583459" y="844550"/>
            <a:ext cx="7959254" cy="53832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Mae rhai grwpiau ethnig yn fwy tebygol o gyflawni troseddau rhywiol.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lang="cy-GB" sz="2000" spc="0" dirty="0">
                <a:solidFill>
                  <a:srgbClr val="11846A"/>
                </a:solidFill>
                <a:ea typeface="+mn-ea"/>
                <a:cs typeface="+mn-cs"/>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Plant</a:t>
            </a:r>
            <a:r>
              <a:rPr kumimoji="0" lang="cy-GB" sz="2000" b="0" i="0" u="none" strike="noStrike" kern="1200" cap="none" spc="0" normalizeH="0" dirty="0">
                <a:ln>
                  <a:noFill/>
                </a:ln>
                <a:solidFill>
                  <a:schemeClr val="tx1"/>
                </a:solidFill>
                <a:effectLst/>
                <a:uLnTx/>
                <a:uFillTx/>
                <a:latin typeface="Gibson" panose="02000000000000000000" pitchFamily="2" charset="77"/>
                <a:ea typeface="+mn-ea"/>
                <a:cs typeface="+mn-cs"/>
              </a:rPr>
              <a:t> o dan un mlwydd oed yw’r grŵp oedran sydd fwyaf tebygol o gael eu lladd gan unigolyn arall.</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 </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CYWIR </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(ac wedyn rhai 16- i 24 oed, NSPCC).</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Bydd gwasanaethau cymdeithasol yn rhannu gwybodaeth â’r cyhoedd am unrhyw blant neu oedolion â chynlluniau amddiffyn.</a:t>
            </a: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Calibri" panose="020F0502020204030204" pitchFamily="34" charset="0"/>
              </a:rPr>
              <a:t>Mae pobl ag anabledd yn llai tebygol o gael eu cam-drin</a:t>
            </a:r>
          </a:p>
          <a:p>
            <a:pPr lvl="0">
              <a:spcBef>
                <a:spcPts val="1200"/>
              </a:spcBef>
              <a:buClr>
                <a:schemeClr val="accent1"/>
              </a:buClr>
              <a:defRPr/>
            </a:pPr>
            <a:r>
              <a:rPr lang="cy-GB" sz="2000" spc="0" dirty="0">
                <a:solidFill>
                  <a:srgbClr val="11846A"/>
                </a:solidFill>
              </a:rPr>
              <a:t>ANGHYWIR</a:t>
            </a: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Calibri" panose="020F0502020204030204" pitchFamily="34" charset="0"/>
              </a:rPr>
              <a:t> </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Calibri" panose="020F0502020204030204" pitchFamily="34" charset="0"/>
              </a:rPr>
              <a:t>(mae ystadegau’n dangos bod pobl anabl dair gwaith yn fwy tebygol o gael eu cam-drin nag eraill</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Esgeulustod yw’r rheswm mwyaf cyffredin dros atgyfeiriadau amddiffyn</a:t>
            </a:r>
            <a:r>
              <a:rPr kumimoji="0" lang="cy-GB" sz="2000" b="0" i="0" u="none" strike="noStrike" kern="1200" cap="none" spc="0" normalizeH="0" dirty="0">
                <a:ln>
                  <a:noFill/>
                </a:ln>
                <a:solidFill>
                  <a:schemeClr val="tx1"/>
                </a:solidFill>
                <a:effectLst/>
                <a:uLnTx/>
                <a:uFillTx/>
                <a:latin typeface="Gibson" panose="02000000000000000000" pitchFamily="2" charset="77"/>
                <a:ea typeface="+mn-ea"/>
                <a:cs typeface="+mn-cs"/>
              </a:rPr>
              <a:t> plant yn y DU</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CYWIR</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40045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744913" y="808038"/>
            <a:ext cx="8164512" cy="5319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Nodwch dri ffactor sy’n cynyddu’r risg o gamdriniaeth, niwed ac esgeulustod</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1. Tlodi</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2. Cyffuriau</a:t>
            </a:r>
            <a:r>
              <a:rPr kumimoji="0" lang="cy-GB" sz="2000" b="0" i="0" u="none" strike="noStrike" kern="1200" cap="none" spc="0" normalizeH="0" dirty="0">
                <a:ln>
                  <a:noFill/>
                </a:ln>
                <a:solidFill>
                  <a:srgbClr val="11846A"/>
                </a:solidFill>
                <a:effectLst/>
                <a:uLnTx/>
                <a:uFillTx/>
                <a:latin typeface="Gibson" panose="02000000000000000000" pitchFamily="2" charset="77"/>
                <a:ea typeface="+mn-ea"/>
                <a:cs typeface="+mn-cs"/>
              </a:rPr>
              <a:t> ac</a:t>
            </a: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 alcohol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3. Iechyd meddwl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Mae Codau Ymarfer Proffesiynol yn gymwys yn y gweithle’n unig.</a:t>
            </a: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Rhaid i oedolyn roi cydsyniad cyn y gellir gwneud adroddiad diogelu amdanynt</a:t>
            </a: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Mae cam-drin</a:t>
            </a:r>
            <a:r>
              <a:rPr kumimoji="0" lang="cy-GB" sz="2000" b="0" i="0" u="none" strike="noStrike" kern="1200" cap="none" spc="0" normalizeH="0" dirty="0">
                <a:ln>
                  <a:noFill/>
                </a:ln>
                <a:solidFill>
                  <a:schemeClr val="tx1"/>
                </a:solidFill>
                <a:effectLst/>
                <a:uLnTx/>
                <a:uFillTx/>
                <a:latin typeface="Gibson" panose="02000000000000000000" pitchFamily="2" charset="77"/>
                <a:ea typeface="+mn-ea"/>
                <a:cs typeface="+mn-cs"/>
              </a:rPr>
              <a:t> ariannol yn gymwys i oedolion yn unig</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endParaRP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194768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rame">
  <a:themeElements>
    <a:clrScheme name="Mint">
      <a:dk1>
        <a:srgbClr val="000000"/>
      </a:dk1>
      <a:lt1>
        <a:srgbClr val="FFFFFF"/>
      </a:lt1>
      <a:dk2>
        <a:srgbClr val="36384B"/>
      </a:dk2>
      <a:lt2>
        <a:srgbClr val="BEDAD1"/>
      </a:lt2>
      <a:accent1>
        <a:srgbClr val="0C8469"/>
      </a:accent1>
      <a:accent2>
        <a:srgbClr val="7FB6A5"/>
      </a:accent2>
      <a:accent3>
        <a:srgbClr val="CB4C42"/>
      </a:accent3>
      <a:accent4>
        <a:srgbClr val="267C85"/>
      </a:accent4>
      <a:accent5>
        <a:srgbClr val="5B9BD5"/>
      </a:accent5>
      <a:accent6>
        <a:srgbClr val="70AD47"/>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type xmlns="8fd24173-e353-4f85-b13a-b8e2db3cafca" xsi:nil="true"/>
    <TaxCatchAll xmlns="c1f309d3-352d-49d3-bfe6-fbb3793c3417" xsi:nil="true"/>
    <Year xmlns="8fd24173-e353-4f85-b13a-b8e2db3cafca" xsi:nil="true"/>
    <Language xmlns="8fd24173-e353-4f85-b13a-b8e2db3cafca" xsi:nil="true"/>
    <lcf76f155ced4ddcb4097134ff3c332f xmlns="8fd24173-e353-4f85-b13a-b8e2db3cafc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ED66FAA282C7479D5FA37B79A90826" ma:contentTypeVersion="17" ma:contentTypeDescription="Create a new document." ma:contentTypeScope="" ma:versionID="83d27f4cff5fe12a92cb440f49a5fd03">
  <xsd:schema xmlns:xsd="http://www.w3.org/2001/XMLSchema" xmlns:xs="http://www.w3.org/2001/XMLSchema" xmlns:p="http://schemas.microsoft.com/office/2006/metadata/properties" xmlns:ns2="8fd24173-e353-4f85-b13a-b8e2db3cafca" xmlns:ns3="c1f309d3-352d-49d3-bfe6-fbb3793c3417" targetNamespace="http://schemas.microsoft.com/office/2006/metadata/properties" ma:root="true" ma:fieldsID="2b425eafdd3fd6b53e859cea3c401b2d" ns2:_="" ns3:_="">
    <xsd:import namespace="8fd24173-e353-4f85-b13a-b8e2db3cafca"/>
    <xsd:import namespace="c1f309d3-352d-49d3-bfe6-fbb3793c3417"/>
    <xsd:element name="properties">
      <xsd:complexType>
        <xsd:sequence>
          <xsd:element name="documentManagement">
            <xsd:complexType>
              <xsd:all>
                <xsd:element ref="ns2:Language" minOccurs="0"/>
                <xsd:element ref="ns2:MediaServiceMetadata" minOccurs="0"/>
                <xsd:element ref="ns2:MediaServiceFastMetadata" minOccurs="0"/>
                <xsd:element ref="ns2:MediaServiceSearchProperties" minOccurs="0"/>
                <xsd:element ref="ns2:MediaServiceObjectDetectorVersions" minOccurs="0"/>
                <xsd:element ref="ns2:Documenttype" minOccurs="0"/>
                <xsd:element ref="ns2:Year"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d24173-e353-4f85-b13a-b8e2db3cafca"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Choice">
          <xsd:enumeration value="English"/>
          <xsd:enumeration value="Cymraeg"/>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Documenttype" ma:index="13" nillable="true" ma:displayName="Document type" ma:format="Dropdown" ma:internalName="Documenttype">
      <xsd:simpleType>
        <xsd:restriction base="dms:Choice">
          <xsd:enumeration value="Agenda"/>
          <xsd:enumeration value="Minutes"/>
        </xsd:restriction>
      </xsd:simpleType>
    </xsd:element>
    <xsd:element name="Year" ma:index="14" nillable="true" ma:displayName="Year" ma:format="Dropdown" ma:internalName="Year">
      <xsd:simpleType>
        <xsd:restriction base="dms:Choice">
          <xsd:enumeration value="2021"/>
          <xsd:enumeration value="2022"/>
          <xsd:enumeration value="2023"/>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afb461-a54b-4afc-af8c-cea5c3deae98"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309d3-352d-49d3-bfe6-fbb3793c341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d099fe-8129-4dae-9d73-9417dedaeb1f}" ma:internalName="TaxCatchAll" ma:showField="CatchAllData" ma:web="c1f309d3-352d-49d3-bfe6-fbb3793c3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B1045D-952A-460F-BFB7-F3DE0B27090B}">
  <ds:schemaRefs>
    <ds:schemaRef ds:uri="http://schemas.microsoft.com/sharepoint/v3/contenttype/forms"/>
  </ds:schemaRefs>
</ds:datastoreItem>
</file>

<file path=customXml/itemProps2.xml><?xml version="1.0" encoding="utf-8"?>
<ds:datastoreItem xmlns:ds="http://schemas.openxmlformats.org/officeDocument/2006/customXml" ds:itemID="{C91D00C8-4076-46B4-AC81-7B3E707BE10D}">
  <ds:schemaRefs>
    <ds:schemaRef ds:uri="http://purl.org/dc/terms/"/>
    <ds:schemaRef ds:uri="http://schemas.microsoft.com/office/2006/metadata/properties"/>
    <ds:schemaRef ds:uri="http://purl.org/dc/elements/1.1/"/>
    <ds:schemaRef ds:uri="http://purl.org/dc/dcmitype/"/>
    <ds:schemaRef ds:uri="http://schemas.microsoft.com/office/2006/documentManagement/types"/>
    <ds:schemaRef ds:uri="8fd24173-e353-4f85-b13a-b8e2db3cafca"/>
    <ds:schemaRef ds:uri="http://www.w3.org/XML/1998/namespace"/>
    <ds:schemaRef ds:uri="http://schemas.microsoft.com/office/infopath/2007/PartnerControls"/>
    <ds:schemaRef ds:uri="http://schemas.openxmlformats.org/package/2006/metadata/core-properties"/>
    <ds:schemaRef ds:uri="c1f309d3-352d-49d3-bfe6-fbb3793c3417"/>
  </ds:schemaRefs>
</ds:datastoreItem>
</file>

<file path=customXml/itemProps3.xml><?xml version="1.0" encoding="utf-8"?>
<ds:datastoreItem xmlns:ds="http://schemas.openxmlformats.org/officeDocument/2006/customXml" ds:itemID="{3082BA54-8BBE-489D-83CE-D585B64DA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d24173-e353-4f85-b13a-b8e2db3cafca"/>
    <ds:schemaRef ds:uri="c1f309d3-352d-49d3-bfe6-fbb3793c3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13</TotalTime>
  <Words>21544</Words>
  <Application>Microsoft Office PowerPoint</Application>
  <PresentationFormat>Widescreen</PresentationFormat>
  <Paragraphs>1592</Paragraphs>
  <Slides>101</Slides>
  <Notes>96</Notes>
  <HiddenSlides>0</HiddenSlides>
  <MMClips>2</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21" baseType="lpstr">
      <vt:lpstr>Aptos</vt:lpstr>
      <vt:lpstr>Arial</vt:lpstr>
      <vt:lpstr>Calibri</vt:lpstr>
      <vt:lpstr>Calibri Light</vt:lpstr>
      <vt:lpstr>Corbel (Headings)</vt:lpstr>
      <vt:lpstr>Courier New</vt:lpstr>
      <vt:lpstr>Gibson</vt:lpstr>
      <vt:lpstr>Gibson Light</vt:lpstr>
      <vt:lpstr>KRHTAF+Helvetica-Bold</vt:lpstr>
      <vt:lpstr>RRJULK+Helvetica</vt:lpstr>
      <vt:lpstr>Symbol</vt:lpstr>
      <vt:lpstr>System Font Regular</vt:lpstr>
      <vt:lpstr>Tahoma</vt:lpstr>
      <vt:lpstr>Times New Roman</vt:lpstr>
      <vt:lpstr>Verdana</vt:lpstr>
      <vt:lpstr>Wingdings</vt:lpstr>
      <vt:lpstr>Wingdings 2</vt:lpstr>
      <vt:lpstr>Frame</vt:lpstr>
      <vt:lpstr>Acrobat Document</vt:lpstr>
      <vt:lpstr>Document</vt:lpstr>
      <vt:lpstr>Diogelu plant ac oedolion    Diogelu Grŵp B </vt:lpstr>
      <vt:lpstr>Cyflwyniad</vt:lpstr>
      <vt:lpstr>Cytundeb dysgu  Sut y byddwn yn gweithio fel grŵp i gyflawni ein deilliannau dysgu? </vt:lpstr>
      <vt:lpstr>Deilliannau dysgu</vt:lpstr>
      <vt:lpstr>Eich meddyliau, syniadau a myfyrdodau</vt:lpstr>
      <vt:lpstr>Cyflwyniadau</vt:lpstr>
      <vt:lpstr>Hyfforddiant amlasiantaethol</vt:lpstr>
      <vt:lpstr>Hyfforddiant diogelu cenedlaethol, a safonau a fframwaith dysgu a datblygu</vt:lpstr>
      <vt:lpstr>Gwneud i’r hyfforddiant hwn weithio i chi</vt:lpstr>
      <vt:lpstr>Lawrlwythwch yr app</vt:lpstr>
      <vt:lpstr>Pam wyf i yma?</vt:lpstr>
      <vt:lpstr>Ymarferiad  Pwy sy’n gyfrifol am amddiffyn plant ac oedolion?</vt:lpstr>
      <vt:lpstr>Beth yw’r rhwystrau personol a phroffesiynol sy’n gallu atal pobl rhag adnabod ac adrodd am gamdriniaeth, niwed ac esgeulustod?   Beth yw’r rhesymau pam na fyddai rhywun sy’n profi camdriniaeth, niwed ac esgeulustod yn ei adnabod neu’n rhoi gwybod amdano? </vt:lpstr>
      <vt:lpstr>Yr hyn mae’r gyfraith, polisi a’r canllawiau yn ddweud  </vt:lpstr>
      <vt:lpstr>Adnabod camdriniaeth</vt:lpstr>
      <vt:lpstr>Y gyfraith: ein Dyletswydd i Adrodd</vt:lpstr>
      <vt:lpstr>Y gyfraith: ein dyletswydd i gydweithredu</vt:lpstr>
      <vt:lpstr>Ymarferiad   Beth yw’r ddyletswydd gonestrwydd? </vt:lpstr>
      <vt:lpstr>Y chwe egwyddor sy’n ategu deddfwriaeth, canllawiau a Gweithdrefnau Diogelu Cymru</vt:lpstr>
      <vt:lpstr>Gweithgaredd</vt:lpstr>
      <vt:lpstr>Cydgyfrifoldeb am ddiogelu</vt:lpstr>
      <vt:lpstr>Cymorth cynnar ac atal</vt:lpstr>
      <vt:lpstr>Ymarferiad   Sut mae ymarfer sy’n canolbwyntio ar yr unigolyn yn edrych? </vt:lpstr>
      <vt:lpstr>Approach</vt:lpstr>
      <vt:lpstr>Gwerthoedd a chodau ymarfer</vt:lpstr>
      <vt:lpstr>Cod Ymarfer Proffesiynol</vt:lpstr>
      <vt:lpstr>Cod Ymarfer Proffesiynol Gofal Cymdeithasol Cymru: gwerthoedd allweddol</vt:lpstr>
      <vt:lpstr>Dau werth allweddol mewn ymarfer diogelu </vt:lpstr>
      <vt:lpstr>Ymarferiad   Beth mae diogelu’n ei olygu i chi? </vt:lpstr>
      <vt:lpstr>Ymarferiad  Beth mae’n ei olygu i chi os yw plentyn neu oedolyn ‘mewn perygl’?</vt:lpstr>
      <vt:lpstr>Ymarferiad  Beth mae’n ei olygu i chi os yw plentyn neu oedolyn ‘mewn perygl’? </vt:lpstr>
      <vt:lpstr>Ymarferiad  Niwed arwyddocaol (plant)</vt:lpstr>
      <vt:lpstr>Diffiniad o niwed arwyddocaol</vt:lpstr>
      <vt:lpstr>Goblygiadau i ymarfer</vt:lpstr>
      <vt:lpstr>Egwyl</vt:lpstr>
      <vt:lpstr>Ymarferiad   Beth mae’r gair ‘cam-drin’ yn ei olygu i chi?</vt:lpstr>
      <vt:lpstr>Y pum categori cam-drin</vt:lpstr>
      <vt:lpstr>Ymarferiad</vt:lpstr>
      <vt:lpstr>Diffiniadau o gam-drin</vt:lpstr>
      <vt:lpstr>Diffiniadau o gam-drin</vt:lpstr>
      <vt:lpstr>Diffiniadau o gam-drin (parhad)</vt:lpstr>
      <vt:lpstr>Ymarferiad   Beth mae’r gair ‘esgeulustod’ yn ei olygu i chi?</vt:lpstr>
      <vt:lpstr>Chwe math o esgeulustod mewn plant a phobl ifanc</vt:lpstr>
      <vt:lpstr>Hunan-esgeuluso (oedolion yn unig)</vt:lpstr>
      <vt:lpstr>Meysydd risg sefyllfaol</vt:lpstr>
      <vt:lpstr>Beth yw cam-drin domestig?</vt:lpstr>
      <vt:lpstr>Mae plant yn ddioddefwyr hefyd! </vt:lpstr>
      <vt:lpstr>Cinio</vt:lpstr>
      <vt:lpstr>Ymarferiad  Pa sefyllfaoedd allai gynyddu’r perygl o gam-drin, niwed ac esgeulustod?</vt:lpstr>
      <vt:lpstr>Pwynt trafod: siwrnai bywyd</vt:lpstr>
      <vt:lpstr>Cyflawnwyr camdriniaeth</vt:lpstr>
      <vt:lpstr>  Ymarferiad  Pwy all fod yn gyflawnwyr camdriniaeth?</vt:lpstr>
      <vt:lpstr>Rhybudd</vt:lpstr>
      <vt:lpstr>David a Kim Crapper, Y Barri, De Cymru</vt:lpstr>
      <vt:lpstr>Athrawes drama Kelly Burgess, Casnewydd</vt:lpstr>
      <vt:lpstr>Rhian Nokes,  Port Talbot </vt:lpstr>
      <vt:lpstr>PC Andrea Griffiths, Gogledd Cymru</vt:lpstr>
      <vt:lpstr>Douglas Stephens ac Anthony Thomas, Abertawe</vt:lpstr>
      <vt:lpstr>Nodweddion cyflawnwyr</vt:lpstr>
      <vt:lpstr>Gweithdrefnau Adran 5</vt:lpstr>
      <vt:lpstr>Chwythu’r chwiban</vt:lpstr>
      <vt:lpstr>Beth yw profiadau niweidiol yn ystod plentyndod? </vt:lpstr>
      <vt:lpstr>Ffilm Profiadau Niweidiol yn ystod Plentyndod</vt:lpstr>
      <vt:lpstr>Diogelu trosiannol (18 i 25 oed)</vt:lpstr>
      <vt:lpstr>Diogelu trosiannol</vt:lpstr>
      <vt:lpstr>Diogelu cyd-destunol</vt:lpstr>
      <vt:lpstr> Ymarferiad  Beth yw chwilfrydedd proffesiynol a pham mae’n bwysig mewn diogelu? </vt:lpstr>
      <vt:lpstr>  Ymarferiad  Chwilfrydedd proffesiynol</vt:lpstr>
      <vt:lpstr>A oes angen cydsyniad arnoch i wneud adroddiad diogelu at Wasanaethau Plant? </vt:lpstr>
      <vt:lpstr>A oes angen cael cydsyniad yr unigolyn i wneud adroddiad i wasanaethau cymdeithasol? </vt:lpstr>
      <vt:lpstr>Deddf Galluedd Meddyliol 2005 </vt:lpstr>
      <vt:lpstr> Cyfrinachedd a rhannu gwybodaeth</vt:lpstr>
      <vt:lpstr>Egwyl</vt:lpstr>
      <vt:lpstr>Scenario esgeulustod</vt:lpstr>
      <vt:lpstr>Example image - bathroom</vt:lpstr>
      <vt:lpstr>Example image - kitchen</vt:lpstr>
      <vt:lpstr>Example image - bedroom</vt:lpstr>
      <vt:lpstr>Example image - garden</vt:lpstr>
      <vt:lpstr>Example image</vt:lpstr>
      <vt:lpstr>Pethau i gofio</vt:lpstr>
      <vt:lpstr>Creu gofod diogel</vt:lpstr>
      <vt:lpstr>Ymateb i honiadau </vt:lpstr>
      <vt:lpstr>UDD (unigolyn diogelu dynodedig)</vt:lpstr>
      <vt:lpstr>Cofnodi pryderon, penderfyniadau  Cyflwyno ffurflen dyletswydd i adrodd (DTR) </vt:lpstr>
      <vt:lpstr>Adrodd</vt:lpstr>
      <vt:lpstr>Ymarferiad  Pa wybodaeth fydd angen i chi ei rhoi?</vt:lpstr>
      <vt:lpstr>Beth sy’n digwydd nesaf?</vt:lpstr>
      <vt:lpstr>Dysgu drwy adolygiadau diogelu: themâu sy’n ailymddangos </vt:lpstr>
      <vt:lpstr>Themâu sy’n ailymddangos sy’n deillio o adolygiadau diogelu</vt:lpstr>
      <vt:lpstr>Gwybodaeth gyswllt</vt:lpstr>
      <vt:lpstr>Camau hanfodol</vt:lpstr>
      <vt:lpstr>Dyletswydd i chi eich hun</vt:lpstr>
      <vt:lpstr>Gwneud i’r hyfforddiant hwn weithio i chi</vt:lpstr>
      <vt:lpstr>Dysgu a datblygiad parhaus</vt:lpstr>
      <vt:lpstr>Egwyddorion cofiadwy ar gyfer Grŵp B</vt:lpstr>
      <vt:lpstr>Deilliannau dysgu</vt:lpstr>
      <vt:lpstr>Cwis</vt:lpstr>
      <vt:lpstr>Mae rhai grwpiau ethnig yn fwy tebygol o gyflawni troseddau rhywiol. ANGHYWIR Plant o dan un mlwydd oed yw’r grŵp oedran sydd fwyaf tebygol o gael eu lladd gan unigolyn arall.  CYWIR (ac wedyn rhai 16- i 24 oed, NSPCC). Bydd gwasanaethau cymdeithasol yn rhannu gwybodaeth â’r cyhoedd am unrhyw blant neu oedolion â chynlluniau amddiffyn. ANGHYWIR Mae pobl ag anabledd yn llai tebygol o gael eu cam-drin ANGHYWIR (mae ystadegau’n dangos bod pobl anabl dair gwaith yn fwy tebygol o gael eu cam-drin nag eraill) Esgeulustod yw’r rheswm mwyaf cyffredin dros atgyfeiriadau amddiffyn plant yn y DU CYWIR</vt:lpstr>
      <vt:lpstr>Nodwch dri ffactor sy’n cynyddu’r risg o gamdriniaeth, niwed ac esgeulustod 1. Tlodi 2. Cyffuriau ac alcohol 3. Iechyd meddwl Mae Codau Ymarfer Proffesiynol yn gymwys yn y gweithle’n unig. ANGHYWIR Rhaid i oedolyn roi cydsyniad cyn y gellir gwneud adroddiad diogelu amdanynt ANGHYWIR Mae cam-drin ariannol yn gymwys i oedolion yn unig ANGHYWIR</vt:lpstr>
      <vt:lpstr>Cwestiynau</vt:lpstr>
      <vt:lpstr>Diolch am wrando</vt:lpstr>
    </vt:vector>
  </TitlesOfParts>
  <Company>City &amp; County of Swansea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Grŵp B - cyflwyniad pecyn hyfforddiant diogelu</dc:title>
  <dc:creator>newsletter@socialcare.wales</dc:creator>
  <cp:lastModifiedBy>Meg Kenward</cp:lastModifiedBy>
  <cp:revision>9</cp:revision>
  <cp:lastPrinted>2024-05-21T14:51:10Z</cp:lastPrinted>
  <dcterms:created xsi:type="dcterms:W3CDTF">2022-12-15T08:39:01Z</dcterms:created>
  <dcterms:modified xsi:type="dcterms:W3CDTF">2025-01-29T16:47:11Z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0x010100AAED66FAA282C7479D5FA37B79A90826</vt:lpwstr>
  </property>
  <property fmtid="{D5CDD505-2E9C-101B-9397-08002B2CF9AE}" pid="3" name="ArticulateGUID">
    <vt:lpwstr>28DD1066-921F-4001-BFA7-0A5D61ED3122</vt:lpwstr>
  </property>
  <property fmtid="{D5CDD505-2E9C-101B-9397-08002B2CF9AE}" pid="4" name="ArticulatePath">
    <vt:lpwstr>West Glamorgan Safeguarding Board Group B training (004)</vt:lpwstr>
  </property>
  <property fmtid="{D5CDD505-2E9C-101B-9397-08002B2CF9AE}" pid="5" name="MSIP_Label_d3f1612d-fb9f-4910-9745-3218a93e4acc_Enabled">
    <vt:lpwstr>true</vt:lpwstr>
  </property>
  <property fmtid="{D5CDD505-2E9C-101B-9397-08002B2CF9AE}" pid="6" name="MSIP_Label_d3f1612d-fb9f-4910-9745-3218a93e4acc_SetDate">
    <vt:lpwstr>2024-07-16T12:08:06Z</vt:lpwstr>
  </property>
  <property fmtid="{D5CDD505-2E9C-101B-9397-08002B2CF9AE}" pid="7" name="MSIP_Label_d3f1612d-fb9f-4910-9745-3218a93e4acc_Method">
    <vt:lpwstr>Standard</vt:lpwstr>
  </property>
  <property fmtid="{D5CDD505-2E9C-101B-9397-08002B2CF9AE}" pid="8" name="MSIP_Label_d3f1612d-fb9f-4910-9745-3218a93e4acc_Name">
    <vt:lpwstr>defa4170-0d19-0005-0004-bc88714345d2</vt:lpwstr>
  </property>
  <property fmtid="{D5CDD505-2E9C-101B-9397-08002B2CF9AE}" pid="9" name="MSIP_Label_d3f1612d-fb9f-4910-9745-3218a93e4acc_SiteId">
    <vt:lpwstr>4bc2de22-9b97-4eb6-8e88-2254190748e2</vt:lpwstr>
  </property>
  <property fmtid="{D5CDD505-2E9C-101B-9397-08002B2CF9AE}" pid="10" name="MSIP_Label_d3f1612d-fb9f-4910-9745-3218a93e4acc_ActionId">
    <vt:lpwstr>0f7e347a-9161-408a-83f9-6fd54da7813c</vt:lpwstr>
  </property>
  <property fmtid="{D5CDD505-2E9C-101B-9397-08002B2CF9AE}" pid="11" name="MSIP_Label_d3f1612d-fb9f-4910-9745-3218a93e4acc_ContentBits">
    <vt:lpwstr>0</vt:lpwstr>
  </property>
  <property fmtid="{D5CDD505-2E9C-101B-9397-08002B2CF9AE}" pid="12" name="MediaServiceImageTags">
    <vt:lpwstr/>
  </property>
</Properties>
</file>