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9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D86002-8D06-0766-1A91-A3303CE020B7}" name="Natalie Hannam" initials="NH" userId="fc6f2ef26670afb7" providerId="Windows Live"/>
  <p188:author id="{8624770C-981E-8C3B-DCBF-B4B593B3228F}" name="Emma Taylor-Collins" initials="ET" userId="S::emma.taylor-collins@socialcare.wales::eb17f5e7-1a32-4334-b7e7-fe90fd37e054" providerId="AD"/>
  <p188:author id="{76515837-2500-1084-F327-B0A21D4C326A}" name="Guest User" initials="GU" userId="S::urn:spo:anon#cfbe1c8ba5b1989a08ac5fe4ff14af7b24e5bd610832542fedb2118a43580640::" providerId="AD"/>
  <p188:author id="{831B6A73-97A3-BF2A-9680-26868DEE48E8}" name="Jack Davies" initials="JD" userId="S::jack.davies@socialcare.wales::48982b13-4d9a-48cd-abaf-a9dab01241a7" providerId="AD"/>
  <p188:author id="{3D2A1EA5-06EB-9D39-BCDC-27CAB7435C79}" name="Emma Pritchard" initials="EP" userId="S::emmapritchard@socialcare.wales::1a7803da-a9c2-41fc-8157-527eb45127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46A"/>
    <a:srgbClr val="CB8540"/>
    <a:srgbClr val="11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0" autoAdjust="0"/>
    <p:restoredTop sz="86389" autoAdjust="0"/>
  </p:normalViewPr>
  <p:slideViewPr>
    <p:cSldViewPr snapToGrid="0">
      <p:cViewPr varScale="1">
        <p:scale>
          <a:sx n="56" d="100"/>
          <a:sy n="56" d="100"/>
        </p:scale>
        <p:origin x="60" y="633"/>
      </p:cViewPr>
      <p:guideLst>
        <p:guide orient="horz" pos="2160"/>
        <p:guide pos="4920"/>
      </p:guideLst>
    </p:cSldViewPr>
  </p:slideViewPr>
  <p:outlineViewPr>
    <p:cViewPr>
      <p:scale>
        <a:sx n="33" d="100"/>
        <a:sy n="33" d="100"/>
      </p:scale>
      <p:origin x="0" y="-16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BEBCA-09D0-45A5-BD1C-327B406CC9E6}"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ACD07-4CCE-4FAA-A76C-D00DB7D34D69}" type="slidenum">
              <a:rPr lang="en-GB" smtClean="0"/>
              <a:t>‹#›</a:t>
            </a:fld>
            <a:endParaRPr lang="en-GB"/>
          </a:p>
        </p:txBody>
      </p:sp>
    </p:spTree>
    <p:extLst>
      <p:ext uri="{BB962C8B-B14F-4D97-AF65-F5344CB8AC3E}">
        <p14:creationId xmlns:p14="http://schemas.microsoft.com/office/powerpoint/2010/main" val="194649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1ACD07-4CCE-4FAA-A76C-D00DB7D34D69}" type="slidenum">
              <a:rPr lang="en-GB" smtClean="0"/>
              <a:t>1</a:t>
            </a:fld>
            <a:endParaRPr lang="en-GB"/>
          </a:p>
        </p:txBody>
      </p:sp>
    </p:spTree>
    <p:extLst>
      <p:ext uri="{BB962C8B-B14F-4D97-AF65-F5344CB8AC3E}">
        <p14:creationId xmlns:p14="http://schemas.microsoft.com/office/powerpoint/2010/main" val="86409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1ACD07-4CCE-4FAA-A76C-D00DB7D34D69}" type="slidenum">
              <a:rPr lang="en-GB" smtClean="0"/>
              <a:t>2</a:t>
            </a:fld>
            <a:endParaRPr lang="en-GB"/>
          </a:p>
        </p:txBody>
      </p:sp>
    </p:spTree>
    <p:extLst>
      <p:ext uri="{BB962C8B-B14F-4D97-AF65-F5344CB8AC3E}">
        <p14:creationId xmlns:p14="http://schemas.microsoft.com/office/powerpoint/2010/main" val="23235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1ACD07-4CCE-4FAA-A76C-D00DB7D34D69}" type="slidenum">
              <a:rPr lang="en-GB" smtClean="0"/>
              <a:t>4</a:t>
            </a:fld>
            <a:endParaRPr lang="en-GB"/>
          </a:p>
        </p:txBody>
      </p:sp>
    </p:spTree>
    <p:extLst>
      <p:ext uri="{BB962C8B-B14F-4D97-AF65-F5344CB8AC3E}">
        <p14:creationId xmlns:p14="http://schemas.microsoft.com/office/powerpoint/2010/main" val="407406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1ACD07-4CCE-4FAA-A76C-D00DB7D34D69}" type="slidenum">
              <a:rPr lang="en-GB" smtClean="0"/>
              <a:t>5</a:t>
            </a:fld>
            <a:endParaRPr lang="en-GB"/>
          </a:p>
        </p:txBody>
      </p:sp>
    </p:spTree>
    <p:extLst>
      <p:ext uri="{BB962C8B-B14F-4D97-AF65-F5344CB8AC3E}">
        <p14:creationId xmlns:p14="http://schemas.microsoft.com/office/powerpoint/2010/main" val="34325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184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DE25-8FBD-5CB3-66FD-5BAD07C8B78A}"/>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4438F04-4778-F92C-ED8F-11AF9E21ACF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002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FC0D-2B1B-8F73-6A76-0FC5BD7C9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B4D28-F2FC-FF4C-0548-6BB504AC0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36BE1-3405-3EDC-4537-BD1E6E53A621}"/>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5" name="Footer Placeholder 4">
            <a:extLst>
              <a:ext uri="{FF2B5EF4-FFF2-40B4-BE49-F238E27FC236}">
                <a16:creationId xmlns:a16="http://schemas.microsoft.com/office/drawing/2014/main" id="{DB8DBF00-0B6F-358A-7E98-DF36D33A6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349E7-C819-26BD-CD70-F870D5EF1904}"/>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405566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250423-7F58-1FAD-70F2-D9BF5E1477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631229-72D5-C22D-E318-F97A655749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2E306-A664-BE1E-A0C2-931C386782D4}"/>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5" name="Footer Placeholder 4">
            <a:extLst>
              <a:ext uri="{FF2B5EF4-FFF2-40B4-BE49-F238E27FC236}">
                <a16:creationId xmlns:a16="http://schemas.microsoft.com/office/drawing/2014/main" id="{676DC2F5-929F-FE01-3722-5ED454689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646CC-17BB-B229-2B54-1A854FE6EEA0}"/>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202881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02892D-2F32-23EA-F508-6286B8E48FA1}"/>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1682A-6A9C-01A1-6E16-7EBDE9133F41}"/>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67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FE01-C54A-5BE3-B4D9-9AA6324F2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EEBC2-DE20-7F86-18F9-D0A4B6936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39436-375F-17DD-717A-44B69A8629FB}"/>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5" name="Footer Placeholder 4">
            <a:extLst>
              <a:ext uri="{FF2B5EF4-FFF2-40B4-BE49-F238E27FC236}">
                <a16:creationId xmlns:a16="http://schemas.microsoft.com/office/drawing/2014/main" id="{51B08CB0-475E-774D-EFCF-9AFC22031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93968-8B8B-A43C-86D2-5ADCFED5A0D0}"/>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139368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2083-261B-BDF7-5353-6EAA3D5C5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04F212-A638-1D54-6ABA-A4FA798DB5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E3FAE-6D3A-98C2-4490-4D02C745FDC1}"/>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5" name="Footer Placeholder 4">
            <a:extLst>
              <a:ext uri="{FF2B5EF4-FFF2-40B4-BE49-F238E27FC236}">
                <a16:creationId xmlns:a16="http://schemas.microsoft.com/office/drawing/2014/main" id="{CA2A9460-F565-8BF5-77D5-BFC01129E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E3532-82F3-262F-5690-2ED461793066}"/>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362181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2544-FFE5-A5F3-95CE-6BB4B886B7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2576D1-0C93-26F4-9C02-FD9FA1A90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6A0AB-F5BD-24FC-04C7-4005998443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8864A9-E569-E7CF-988B-EC7D7920C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70376-F600-6F4E-F484-37EF3E65A1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DE08EA-1DED-56C2-8B2F-5D0104C7442F}"/>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8" name="Footer Placeholder 7">
            <a:extLst>
              <a:ext uri="{FF2B5EF4-FFF2-40B4-BE49-F238E27FC236}">
                <a16:creationId xmlns:a16="http://schemas.microsoft.com/office/drawing/2014/main" id="{8DF85F43-28C9-B368-96A1-F8311661D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E66DF1-0876-1A51-624F-9E026168F4BE}"/>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91754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959F-73F0-9587-13B9-B7BDCE7A68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64640E-8C50-EF70-6A00-D5B7A12675ED}"/>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4" name="Footer Placeholder 3">
            <a:extLst>
              <a:ext uri="{FF2B5EF4-FFF2-40B4-BE49-F238E27FC236}">
                <a16:creationId xmlns:a16="http://schemas.microsoft.com/office/drawing/2014/main" id="{2DC18EE6-8F43-3330-342A-4ACBE301E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1CA02-E776-D320-D56B-6599D0EA9C63}"/>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419231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8BC64-E247-F036-5547-B7E46DF41264}"/>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3" name="Footer Placeholder 2">
            <a:extLst>
              <a:ext uri="{FF2B5EF4-FFF2-40B4-BE49-F238E27FC236}">
                <a16:creationId xmlns:a16="http://schemas.microsoft.com/office/drawing/2014/main" id="{FD2B9480-7A30-DAFF-14A2-927F16B565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4098DA-9A85-8F17-B085-384B8945D3AD}"/>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58252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C097-0B86-381A-BC61-513838A38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EA12C7-861F-CDF4-D570-FF7859AB5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C6308C-273A-B2C4-3103-CB050D339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2592F-1ACD-4B4F-A0B5-2D45C06225FA}"/>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6" name="Footer Placeholder 5">
            <a:extLst>
              <a:ext uri="{FF2B5EF4-FFF2-40B4-BE49-F238E27FC236}">
                <a16:creationId xmlns:a16="http://schemas.microsoft.com/office/drawing/2014/main" id="{C15AAE02-638D-35DB-2071-E47944484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950AA-0F87-BFCC-9A87-F596F34D640B}"/>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383634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06B4-278E-4B01-9926-0C5A57EA1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B90B1A-B106-B03E-34D9-7652F6A93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E913E2-26F5-9755-59AE-679A75921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93F9F-9257-BA6D-82FB-EBBD0616A298}"/>
              </a:ext>
            </a:extLst>
          </p:cNvPr>
          <p:cNvSpPr>
            <a:spLocks noGrp="1"/>
          </p:cNvSpPr>
          <p:nvPr>
            <p:ph type="dt" sz="half" idx="10"/>
          </p:nvPr>
        </p:nvSpPr>
        <p:spPr/>
        <p:txBody>
          <a:bodyPr/>
          <a:lstStyle/>
          <a:p>
            <a:fld id="{3E74B0DF-1C24-4DE0-A468-A7A36A92A46C}" type="datetimeFigureOut">
              <a:rPr lang="en-US" smtClean="0"/>
              <a:t>12/12/2023</a:t>
            </a:fld>
            <a:endParaRPr lang="en-US"/>
          </a:p>
        </p:txBody>
      </p:sp>
      <p:sp>
        <p:nvSpPr>
          <p:cNvPr id="6" name="Footer Placeholder 5">
            <a:extLst>
              <a:ext uri="{FF2B5EF4-FFF2-40B4-BE49-F238E27FC236}">
                <a16:creationId xmlns:a16="http://schemas.microsoft.com/office/drawing/2014/main" id="{5F75A759-CC78-F28F-5BA5-0705CA3E9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CA0D3-EA3D-B929-001A-63B59501A738}"/>
              </a:ext>
            </a:extLst>
          </p:cNvPr>
          <p:cNvSpPr>
            <a:spLocks noGrp="1"/>
          </p:cNvSpPr>
          <p:nvPr>
            <p:ph type="sldNum" sz="quarter" idx="12"/>
          </p:nvPr>
        </p:nvSpPr>
        <p:spPr/>
        <p:txBody>
          <a:bodyPr/>
          <a:lstStyle/>
          <a:p>
            <a:fld id="{96F71D48-1E85-491A-AF52-A7288657BC8C}" type="slidenum">
              <a:rPr lang="en-US" smtClean="0"/>
              <a:t>‹#›</a:t>
            </a:fld>
            <a:endParaRPr lang="en-US"/>
          </a:p>
        </p:txBody>
      </p:sp>
    </p:spTree>
    <p:extLst>
      <p:ext uri="{BB962C8B-B14F-4D97-AF65-F5344CB8AC3E}">
        <p14:creationId xmlns:p14="http://schemas.microsoft.com/office/powerpoint/2010/main" val="142813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7F18A-DC84-000F-864A-CD98C659C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4F8A98-C070-45E6-7766-790B2EB7E6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ED308-5E71-302F-85E3-ED9C9E916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4B0DF-1C24-4DE0-A468-A7A36A92A46C}" type="datetimeFigureOut">
              <a:rPr lang="en-US" smtClean="0"/>
              <a:t>12/12/2023</a:t>
            </a:fld>
            <a:endParaRPr lang="en-US"/>
          </a:p>
        </p:txBody>
      </p:sp>
      <p:sp>
        <p:nvSpPr>
          <p:cNvPr id="5" name="Footer Placeholder 4">
            <a:extLst>
              <a:ext uri="{FF2B5EF4-FFF2-40B4-BE49-F238E27FC236}">
                <a16:creationId xmlns:a16="http://schemas.microsoft.com/office/drawing/2014/main" id="{B1D88C43-BDB1-A339-B218-66FD7336F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987F44-061C-59CA-F379-EAAFD79D0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71D48-1E85-491A-AF52-A7288657BC8C}" type="slidenum">
              <a:rPr lang="en-US" smtClean="0"/>
              <a:t>‹#›</a:t>
            </a:fld>
            <a:endParaRPr lang="en-US"/>
          </a:p>
        </p:txBody>
      </p:sp>
    </p:spTree>
    <p:extLst>
      <p:ext uri="{BB962C8B-B14F-4D97-AF65-F5344CB8AC3E}">
        <p14:creationId xmlns:p14="http://schemas.microsoft.com/office/powerpoint/2010/main" val="109820502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ofalcymdeithasol.cymru/ymchwil-a-data/arolwg-dweud-eich-dweud-202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socialcare.wales/haveyoursay202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21F083-280B-54C8-9E4F-4E21CA008776}"/>
              </a:ext>
              <a:ext uri="{C183D7F6-B498-43B3-948B-1728B52AA6E4}">
                <adec:decorative xmlns:adec="http://schemas.microsoft.com/office/drawing/2017/decorative" val="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err="1"/>
              <a:t>Dweud</a:t>
            </a:r>
            <a:r>
              <a:rPr lang="en-GB" dirty="0"/>
              <a:t> </a:t>
            </a:r>
            <a:r>
              <a:rPr lang="en-GB" dirty="0" err="1"/>
              <a:t>Eich</a:t>
            </a:r>
            <a:r>
              <a:rPr lang="en-GB" dirty="0"/>
              <a:t> </a:t>
            </a:r>
            <a:r>
              <a:rPr lang="en-GB" dirty="0" err="1"/>
              <a:t>Dweud</a:t>
            </a:r>
            <a:r>
              <a:rPr lang="en-GB" dirty="0"/>
              <a:t> 2024 / Have Your Say 2024</a:t>
            </a:r>
          </a:p>
        </p:txBody>
      </p:sp>
      <p:pic>
        <p:nvPicPr>
          <p:cNvPr id="7" name="Picture 6" descr="Logo Dweud Eich Dweud.">
            <a:extLst>
              <a:ext uri="{FF2B5EF4-FFF2-40B4-BE49-F238E27FC236}">
                <a16:creationId xmlns:a16="http://schemas.microsoft.com/office/drawing/2014/main" id="{D528FCDA-4FD3-0788-87CD-D960A66B25A1}"/>
              </a:ext>
            </a:extLst>
          </p:cNvPr>
          <p:cNvPicPr>
            <a:picLocks noChangeAspect="1"/>
          </p:cNvPicPr>
          <p:nvPr/>
        </p:nvPicPr>
        <p:blipFill rotWithShape="1">
          <a:blip r:embed="rId3"/>
          <a:srcRect b="13586"/>
          <a:stretch/>
        </p:blipFill>
        <p:spPr>
          <a:xfrm>
            <a:off x="580623" y="718236"/>
            <a:ext cx="5203608" cy="3769877"/>
          </a:xfrm>
          <a:prstGeom prst="rect">
            <a:avLst/>
          </a:prstGeom>
        </p:spPr>
      </p:pic>
      <p:sp>
        <p:nvSpPr>
          <p:cNvPr id="12" name="Flowchart: Terminator 11">
            <a:extLst>
              <a:ext uri="{FF2B5EF4-FFF2-40B4-BE49-F238E27FC236}">
                <a16:creationId xmlns:a16="http://schemas.microsoft.com/office/drawing/2014/main" id="{B6212AAB-BEB9-F1EC-5344-0B55534A7FAB}"/>
              </a:ext>
            </a:extLst>
          </p:cNvPr>
          <p:cNvSpPr/>
          <p:nvPr/>
        </p:nvSpPr>
        <p:spPr>
          <a:xfrm>
            <a:off x="1288847" y="3418267"/>
            <a:ext cx="1093961" cy="458580"/>
          </a:xfrm>
          <a:prstGeom prst="flowChartTerminator">
            <a:avLst/>
          </a:prstGeom>
          <a:solidFill>
            <a:srgbClr val="CB8540"/>
          </a:solidFill>
          <a:ln>
            <a:solidFill>
              <a:srgbClr val="CB85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2024</a:t>
            </a:r>
          </a:p>
        </p:txBody>
      </p:sp>
      <p:pic>
        <p:nvPicPr>
          <p:cNvPr id="5" name="Picture 4" descr="Have Your Say logo.">
            <a:extLst>
              <a:ext uri="{FF2B5EF4-FFF2-40B4-BE49-F238E27FC236}">
                <a16:creationId xmlns:a16="http://schemas.microsoft.com/office/drawing/2014/main" id="{9C918D90-D634-042A-4BDF-F122648B6863}"/>
              </a:ext>
            </a:extLst>
          </p:cNvPr>
          <p:cNvPicPr>
            <a:picLocks noChangeAspect="1"/>
          </p:cNvPicPr>
          <p:nvPr/>
        </p:nvPicPr>
        <p:blipFill rotWithShape="1">
          <a:blip r:embed="rId4"/>
          <a:srcRect b="13375"/>
          <a:stretch/>
        </p:blipFill>
        <p:spPr>
          <a:xfrm>
            <a:off x="6407771" y="718236"/>
            <a:ext cx="5203608" cy="3779119"/>
          </a:xfrm>
          <a:prstGeom prst="rect">
            <a:avLst/>
          </a:prstGeom>
        </p:spPr>
      </p:pic>
      <p:sp>
        <p:nvSpPr>
          <p:cNvPr id="13" name="Flowchart: Terminator 12">
            <a:extLst>
              <a:ext uri="{FF2B5EF4-FFF2-40B4-BE49-F238E27FC236}">
                <a16:creationId xmlns:a16="http://schemas.microsoft.com/office/drawing/2014/main" id="{0835397F-265D-B296-EE53-B8F86898FACE}"/>
              </a:ext>
            </a:extLst>
          </p:cNvPr>
          <p:cNvSpPr/>
          <p:nvPr/>
        </p:nvSpPr>
        <p:spPr>
          <a:xfrm>
            <a:off x="7663736" y="3429000"/>
            <a:ext cx="1029566" cy="458580"/>
          </a:xfrm>
          <a:prstGeom prst="flowChartTerminator">
            <a:avLst/>
          </a:prstGeom>
          <a:solidFill>
            <a:srgbClr val="CB8540"/>
          </a:solidFill>
          <a:ln>
            <a:solidFill>
              <a:srgbClr val="CB85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2024</a:t>
            </a:r>
          </a:p>
        </p:txBody>
      </p:sp>
      <p:pic>
        <p:nvPicPr>
          <p:cNvPr id="2" name="Picture 1" descr="Social Care Wales logo with a circle representing people and a tick representing regulation and quality. The words Social Care Wales appear next to the logo in English and Welsh.&#10;">
            <a:extLst>
              <a:ext uri="{FF2B5EF4-FFF2-40B4-BE49-F238E27FC236}">
                <a16:creationId xmlns:a16="http://schemas.microsoft.com/office/drawing/2014/main" id="{09E00744-02F6-29BF-AB55-171929B415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77" y="5909751"/>
            <a:ext cx="2423133" cy="482782"/>
          </a:xfrm>
          <a:prstGeom prst="rect">
            <a:avLst/>
          </a:prstGeom>
        </p:spPr>
      </p:pic>
      <p:pic>
        <p:nvPicPr>
          <p:cNvPr id="3" name="Picture 2" descr="Logo Llywodraeth Cymru / Welsh Government logo.">
            <a:extLst>
              <a:ext uri="{FF2B5EF4-FFF2-40B4-BE49-F238E27FC236}">
                <a16:creationId xmlns:a16="http://schemas.microsoft.com/office/drawing/2014/main" id="{BF0C037F-FC0D-1342-8A65-3B4D374E4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280" y="5805224"/>
            <a:ext cx="1616343" cy="691836"/>
          </a:xfrm>
          <a:prstGeom prst="rect">
            <a:avLst/>
          </a:prstGeom>
        </p:spPr>
      </p:pic>
    </p:spTree>
    <p:extLst>
      <p:ext uri="{BB962C8B-B14F-4D97-AF65-F5344CB8AC3E}">
        <p14:creationId xmlns:p14="http://schemas.microsoft.com/office/powerpoint/2010/main" val="264155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914345-4302-1707-CF47-DB583271AABB}"/>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Beth </a:t>
            </a:r>
            <a:r>
              <a:rPr lang="en-GB" dirty="0" err="1"/>
              <a:t>yw’r</a:t>
            </a:r>
            <a:r>
              <a:rPr lang="en-GB" dirty="0"/>
              <a:t> </a:t>
            </a:r>
            <a:r>
              <a:rPr lang="en-GB" dirty="0" err="1"/>
              <a:t>arolwg</a:t>
            </a:r>
            <a:r>
              <a:rPr lang="en-GB" dirty="0"/>
              <a:t>? What is the survey?</a:t>
            </a:r>
          </a:p>
        </p:txBody>
      </p:sp>
      <p:sp>
        <p:nvSpPr>
          <p:cNvPr id="2" name="Rectangle 1">
            <a:extLst>
              <a:ext uri="{FF2B5EF4-FFF2-40B4-BE49-F238E27FC236}">
                <a16:creationId xmlns:a16="http://schemas.microsoft.com/office/drawing/2014/main" id="{CEBD44E2-71F5-A7E7-0CF2-D7844257DCA0}"/>
              </a:ext>
            </a:extLst>
          </p:cNvPr>
          <p:cNvSpPr/>
          <p:nvPr/>
        </p:nvSpPr>
        <p:spPr>
          <a:xfrm>
            <a:off x="1" y="401117"/>
            <a:ext cx="5744901" cy="877175"/>
          </a:xfrm>
          <a:prstGeom prst="rect">
            <a:avLst/>
          </a:prstGeom>
          <a:solidFill>
            <a:srgbClr val="CB8540"/>
          </a:solidFill>
          <a:ln>
            <a:solidFill>
              <a:srgbClr val="CB854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fontAlgn="base">
              <a:spcBef>
                <a:spcPts val="0"/>
              </a:spcBef>
              <a:spcAft>
                <a:spcPts val="0"/>
              </a:spcAft>
            </a:pPr>
            <a:r>
              <a:rPr lang="cy-GB" sz="2400" b="1" dirty="0">
                <a:effectLst/>
                <a:latin typeface="Arial" panose="020B0604020202020204" pitchFamily="34" charset="0"/>
                <a:ea typeface="Times New Roman" panose="02020603050405020304" pitchFamily="18" charset="0"/>
              </a:rPr>
              <a:t>Beth yw'r arolwg Dweud Eich Dweud?​</a:t>
            </a:r>
            <a:endParaRPr lang="en-US" sz="2400" dirty="0">
              <a:effectLst/>
              <a:latin typeface="Times New Roman" panose="02020603050405020304" pitchFamily="18" charset="0"/>
              <a:ea typeface="Times New Roman" panose="02020603050405020304" pitchFamily="18" charset="0"/>
            </a:endParaRPr>
          </a:p>
        </p:txBody>
      </p:sp>
      <p:sp>
        <p:nvSpPr>
          <p:cNvPr id="14" name="Content Placeholder 13">
            <a:extLst>
              <a:ext uri="{FF2B5EF4-FFF2-40B4-BE49-F238E27FC236}">
                <a16:creationId xmlns:a16="http://schemas.microsoft.com/office/drawing/2014/main" id="{5864BCFE-4414-4E75-7FEB-0D0CB4D853B8}"/>
              </a:ext>
            </a:extLst>
          </p:cNvPr>
          <p:cNvSpPr>
            <a:spLocks noGrp="1"/>
          </p:cNvSpPr>
          <p:nvPr>
            <p:ph sz="half" idx="1"/>
          </p:nvPr>
        </p:nvSpPr>
        <p:spPr>
          <a:xfrm>
            <a:off x="281651" y="1682588"/>
            <a:ext cx="5181600" cy="3680471"/>
          </a:xfrm>
        </p:spPr>
        <p:txBody>
          <a:bodyPr/>
          <a:lstStyle/>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Rydyn ni’n gofyn i bob gweithiwr gofal cymdeithasol ateb cwestiynau am bethau fel iechyd a llesiant, cyflog ac amodau, a beth ydych chi'n ei hoffi am weithio yn y sector </a:t>
            </a:r>
          </a:p>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Bydd yr arolwg ar-lein am tua chwe wythnos, a bydd pob ymateb yn gwbl ddienw.​ </a:t>
            </a:r>
          </a:p>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Dyma'r ail arolwg gweithlu rydyn ni wedi'i gynnal, ac mae'n adeiladu ar beilot yn 2023.​ </a:t>
            </a:r>
          </a:p>
        </p:txBody>
      </p:sp>
      <p:sp>
        <p:nvSpPr>
          <p:cNvPr id="5" name="Rectangle 4">
            <a:extLst>
              <a:ext uri="{FF2B5EF4-FFF2-40B4-BE49-F238E27FC236}">
                <a16:creationId xmlns:a16="http://schemas.microsoft.com/office/drawing/2014/main" id="{1657FFEB-F5A6-C76B-BB73-707E4F405B32}"/>
              </a:ext>
            </a:extLst>
          </p:cNvPr>
          <p:cNvSpPr/>
          <p:nvPr/>
        </p:nvSpPr>
        <p:spPr>
          <a:xfrm>
            <a:off x="6447099" y="401118"/>
            <a:ext cx="5744901" cy="877175"/>
          </a:xfrm>
          <a:prstGeom prst="rect">
            <a:avLst/>
          </a:prstGeom>
          <a:solidFill>
            <a:srgbClr val="CB8540"/>
          </a:solidFill>
          <a:ln>
            <a:solidFill>
              <a:srgbClr val="CB854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Arial"/>
                <a:cs typeface="Arial"/>
              </a:rPr>
              <a:t>What is the Have Your Say survey?</a:t>
            </a:r>
          </a:p>
        </p:txBody>
      </p:sp>
      <p:sp>
        <p:nvSpPr>
          <p:cNvPr id="4" name="Content Placeholder 3">
            <a:extLst>
              <a:ext uri="{FF2B5EF4-FFF2-40B4-BE49-F238E27FC236}">
                <a16:creationId xmlns:a16="http://schemas.microsoft.com/office/drawing/2014/main" id="{01E3E32E-8A32-2F3B-2A84-F8B4F510D51E}"/>
              </a:ext>
            </a:extLst>
          </p:cNvPr>
          <p:cNvSpPr>
            <a:spLocks noGrp="1"/>
          </p:cNvSpPr>
          <p:nvPr>
            <p:ph sz="half" idx="2"/>
          </p:nvPr>
        </p:nvSpPr>
        <p:spPr>
          <a:xfrm>
            <a:off x="6759836" y="1682588"/>
            <a:ext cx="5119426" cy="3492824"/>
          </a:xfrm>
        </p:spPr>
        <p:txBody>
          <a:bodyPr vert="horz" lIns="91440" tIns="45720" rIns="91440" bIns="45720" rtlCol="0" anchor="t">
            <a:normAutofit/>
          </a:bodyPr>
          <a:lstStyle/>
          <a:p>
            <a:r>
              <a:rPr lang="en-US" sz="1800" b="0" i="0" dirty="0">
                <a:solidFill>
                  <a:srgbClr val="000000"/>
                </a:solidFill>
                <a:effectLst/>
                <a:latin typeface="Arial"/>
                <a:cs typeface="Arial"/>
              </a:rPr>
              <a:t>We’re asking all social care workers to answer questions about things like health and well-being, pay and conditions, and what you like about working in the sector.</a:t>
            </a:r>
            <a:endParaRPr lang="en-US" sz="1800" dirty="0">
              <a:solidFill>
                <a:srgbClr val="000000"/>
              </a:solidFill>
              <a:effectLst/>
              <a:latin typeface="Arial"/>
              <a:cs typeface="Arial"/>
            </a:endParaRPr>
          </a:p>
          <a:p>
            <a:r>
              <a:rPr lang="en-US" sz="1800" b="0" i="0" dirty="0">
                <a:solidFill>
                  <a:srgbClr val="000000"/>
                </a:solidFill>
                <a:effectLst/>
                <a:latin typeface="Arial"/>
                <a:cs typeface="Arial"/>
              </a:rPr>
              <a:t>The survey will be online for about six weeks, and all responses will be completely anonymous.</a:t>
            </a:r>
            <a:endParaRPr lang="en-US" sz="1800" dirty="0">
              <a:solidFill>
                <a:srgbClr val="000000"/>
              </a:solidFill>
              <a:effectLst/>
              <a:latin typeface="Arial"/>
              <a:cs typeface="Arial"/>
            </a:endParaRPr>
          </a:p>
          <a:p>
            <a:r>
              <a:rPr lang="en-US" sz="1800" b="0" i="0" dirty="0">
                <a:solidFill>
                  <a:srgbClr val="000000"/>
                </a:solidFill>
                <a:effectLst/>
                <a:latin typeface="Arial"/>
                <a:cs typeface="Arial"/>
              </a:rPr>
              <a:t>This is the second workforce survey we’ve done and builds on a pilot completed in 2023.</a:t>
            </a:r>
          </a:p>
          <a:p>
            <a:endParaRPr lang="en-US" sz="1800" dirty="0">
              <a:solidFill>
                <a:srgbClr val="000000"/>
              </a:solidFill>
              <a:effectLst/>
            </a:endParaRPr>
          </a:p>
        </p:txBody>
      </p:sp>
      <p:sp>
        <p:nvSpPr>
          <p:cNvPr id="6" name="Rectangle 5">
            <a:extLst>
              <a:ext uri="{FF2B5EF4-FFF2-40B4-BE49-F238E27FC236}">
                <a16:creationId xmlns:a16="http://schemas.microsoft.com/office/drawing/2014/main" id="{A49E1E41-AEEC-8790-4B47-02017496C98A}"/>
              </a:ext>
              <a:ext uri="{C183D7F6-B498-43B3-948B-1728B52AA6E4}">
                <adec:decorative xmlns:adec="http://schemas.microsoft.com/office/drawing/2017/decorative" val="1"/>
              </a:ext>
            </a:extLst>
          </p:cNvPr>
          <p:cNvSpPr/>
          <p:nvPr/>
        </p:nvSpPr>
        <p:spPr>
          <a:xfrm>
            <a:off x="0" y="5851597"/>
            <a:ext cx="12192000" cy="605285"/>
          </a:xfrm>
          <a:prstGeom prst="rect">
            <a:avLst/>
          </a:prstGeom>
          <a:solidFill>
            <a:srgbClr val="11846A"/>
          </a:solidFill>
          <a:ln>
            <a:solidFill>
              <a:srgbClr val="118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ocial Care Wales logo with a circle representing people and a tick representing regulation and quality. The words Social Care Wales appear next to the logo in English and Welsh.&#10;">
            <a:extLst>
              <a:ext uri="{FF2B5EF4-FFF2-40B4-BE49-F238E27FC236}">
                <a16:creationId xmlns:a16="http://schemas.microsoft.com/office/drawing/2014/main" id="{59F3471F-0049-C454-B4A6-6E591B802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77" y="5909751"/>
            <a:ext cx="2423133" cy="482782"/>
          </a:xfrm>
          <a:prstGeom prst="rect">
            <a:avLst/>
          </a:prstGeom>
        </p:spPr>
      </p:pic>
      <p:pic>
        <p:nvPicPr>
          <p:cNvPr id="8" name="Picture 7" descr="Logo Llywodraeth Cymru / Welsh Government logo.">
            <a:extLst>
              <a:ext uri="{FF2B5EF4-FFF2-40B4-BE49-F238E27FC236}">
                <a16:creationId xmlns:a16="http://schemas.microsoft.com/office/drawing/2014/main" id="{A77F647F-AF3A-A7FA-2710-62692272A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280" y="5805224"/>
            <a:ext cx="1616343" cy="691836"/>
          </a:xfrm>
          <a:prstGeom prst="rect">
            <a:avLst/>
          </a:prstGeom>
        </p:spPr>
      </p:pic>
    </p:spTree>
    <p:extLst>
      <p:ext uri="{BB962C8B-B14F-4D97-AF65-F5344CB8AC3E}">
        <p14:creationId xmlns:p14="http://schemas.microsoft.com/office/powerpoint/2010/main" val="105779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A7B73A-6C8D-DB2E-F9B0-D7A81E61CB30}"/>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en-GB" dirty="0"/>
              <a:t>Beth </a:t>
            </a:r>
            <a:r>
              <a:rPr lang="en-GB" dirty="0" err="1"/>
              <a:t>fyddwn</a:t>
            </a:r>
            <a:r>
              <a:rPr lang="en-GB" dirty="0"/>
              <a:t> </a:t>
            </a:r>
            <a:r>
              <a:rPr lang="en-GB" dirty="0" err="1"/>
              <a:t>ni’n</a:t>
            </a:r>
            <a:r>
              <a:rPr lang="en-GB" dirty="0"/>
              <a:t> </a:t>
            </a:r>
            <a:r>
              <a:rPr lang="en-GB" dirty="0" err="1"/>
              <a:t>ei</a:t>
            </a:r>
            <a:r>
              <a:rPr lang="en-GB" dirty="0"/>
              <a:t> </a:t>
            </a:r>
            <a:r>
              <a:rPr lang="en-GB" dirty="0" err="1"/>
              <a:t>wneud</a:t>
            </a:r>
            <a:r>
              <a:rPr lang="en-GB" dirty="0"/>
              <a:t> </a:t>
            </a:r>
            <a:r>
              <a:rPr lang="en-GB" dirty="0" err="1"/>
              <a:t>gyda’r</a:t>
            </a:r>
            <a:r>
              <a:rPr lang="en-GB" dirty="0"/>
              <a:t> </a:t>
            </a:r>
            <a:r>
              <a:rPr lang="en-GB" dirty="0" err="1"/>
              <a:t>canlyniadau</a:t>
            </a:r>
            <a:r>
              <a:rPr lang="en-GB" dirty="0"/>
              <a:t>? What will we do with the results?</a:t>
            </a:r>
          </a:p>
        </p:txBody>
      </p:sp>
      <p:sp>
        <p:nvSpPr>
          <p:cNvPr id="7" name="Rectangle 6">
            <a:extLst>
              <a:ext uri="{FF2B5EF4-FFF2-40B4-BE49-F238E27FC236}">
                <a16:creationId xmlns:a16="http://schemas.microsoft.com/office/drawing/2014/main" id="{C331D4C5-AFCE-91B1-9C30-8DE9A2EA300E}"/>
              </a:ext>
            </a:extLst>
          </p:cNvPr>
          <p:cNvSpPr/>
          <p:nvPr/>
        </p:nvSpPr>
        <p:spPr>
          <a:xfrm>
            <a:off x="1" y="406423"/>
            <a:ext cx="5869171" cy="877175"/>
          </a:xfrm>
          <a:prstGeom prst="rect">
            <a:avLst/>
          </a:prstGeom>
          <a:solidFill>
            <a:srgbClr val="CB8540"/>
          </a:solidFill>
          <a:ln>
            <a:solidFill>
              <a:srgbClr val="CB854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fontAlgn="base">
              <a:spcBef>
                <a:spcPts val="0"/>
              </a:spcBef>
              <a:spcAft>
                <a:spcPts val="0"/>
              </a:spcAft>
            </a:pPr>
            <a:r>
              <a:rPr lang="cy-GB" sz="2400" b="1" dirty="0">
                <a:effectLst/>
                <a:latin typeface="Arial" panose="020B0604020202020204" pitchFamily="34" charset="0"/>
                <a:ea typeface="Times New Roman" panose="02020603050405020304" pitchFamily="18" charset="0"/>
              </a:rPr>
              <a:t>Beth fyddwn ni'n ei wneud gyda'r canlyniadau?​</a:t>
            </a:r>
            <a:endParaRPr lang="en-US" sz="2400" dirty="0">
              <a:effectLst/>
              <a:latin typeface="Times New Roman" panose="02020603050405020304" pitchFamily="18" charset="0"/>
              <a:ea typeface="Times New Roman" panose="02020603050405020304" pitchFamily="18" charset="0"/>
            </a:endParaRPr>
          </a:p>
        </p:txBody>
      </p:sp>
      <p:sp>
        <p:nvSpPr>
          <p:cNvPr id="10" name="Content Placeholder 2">
            <a:extLst>
              <a:ext uri="{FF2B5EF4-FFF2-40B4-BE49-F238E27FC236}">
                <a16:creationId xmlns:a16="http://schemas.microsoft.com/office/drawing/2014/main" id="{1313DDB5-0E8E-E1D1-24CC-8BB62DFF7185}"/>
              </a:ext>
            </a:extLst>
          </p:cNvPr>
          <p:cNvSpPr txBox="1">
            <a:spLocks/>
          </p:cNvSpPr>
          <p:nvPr/>
        </p:nvSpPr>
        <p:spPr>
          <a:xfrm>
            <a:off x="419638" y="1829169"/>
            <a:ext cx="4906700" cy="296965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Rydyn ni eisiau cael mwy o wybodaeth am rai o'r themâu a ddaeth i'r amlwg o'r arolwg peilot i roi darlun mwy manwl i ni o'r hyn sy'n digwydd yn y sector.​ </a:t>
            </a:r>
          </a:p>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Byddwn ni’n defnyddio canlyniadau'r arolwg hwn i helpu i lunio'r gefnogaeth a'r gwasanaethau rydyn ni a'n partneriaid yn eu cynnig.</a:t>
            </a:r>
            <a:r>
              <a:rPr lang="cy-GB" sz="1800" b="0" i="0" dirty="0">
                <a:solidFill>
                  <a:srgbClr val="000000"/>
                </a:solidFill>
                <a:effectLst/>
                <a:latin typeface="Times New Roman" panose="02020603050405020304" pitchFamily="18" charset="0"/>
              </a:rPr>
              <a:t>​ </a:t>
            </a:r>
            <a:endParaRPr lang="cy-GB" sz="1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Bydd y canfyddiadau hefyd yn tynnu sylw at faterion pwysig i lunwyr polisi yn Llywodraeth Cymru.</a:t>
            </a:r>
            <a:r>
              <a:rPr lang="cy-GB" sz="1800" b="0" i="0" dirty="0">
                <a:solidFill>
                  <a:srgbClr val="000000"/>
                </a:solidFill>
                <a:effectLst/>
                <a:latin typeface="Times New Roman" panose="02020603050405020304" pitchFamily="18" charset="0"/>
              </a:rPr>
              <a:t>​ </a:t>
            </a:r>
          </a:p>
          <a:p>
            <a:pPr marL="0" indent="0">
              <a:buNone/>
            </a:pPr>
            <a:endParaRPr lang="en-US" sz="1800" dirty="0"/>
          </a:p>
        </p:txBody>
      </p:sp>
      <p:sp>
        <p:nvSpPr>
          <p:cNvPr id="4" name="Rectangle 3">
            <a:extLst>
              <a:ext uri="{FF2B5EF4-FFF2-40B4-BE49-F238E27FC236}">
                <a16:creationId xmlns:a16="http://schemas.microsoft.com/office/drawing/2014/main" id="{740BA095-7A94-D561-F197-37DDC00801A2}"/>
              </a:ext>
            </a:extLst>
          </p:cNvPr>
          <p:cNvSpPr/>
          <p:nvPr/>
        </p:nvSpPr>
        <p:spPr>
          <a:xfrm>
            <a:off x="6447099" y="401118"/>
            <a:ext cx="5744901" cy="877175"/>
          </a:xfrm>
          <a:prstGeom prst="rect">
            <a:avLst/>
          </a:prstGeom>
          <a:solidFill>
            <a:srgbClr val="CB8540"/>
          </a:solidFill>
          <a:ln>
            <a:solidFill>
              <a:srgbClr val="CB854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latin typeface="Arial"/>
                <a:cs typeface="Arial"/>
              </a:rPr>
              <a:t>What will we do with the results?</a:t>
            </a:r>
            <a:endParaRPr lang="en-US" dirty="0"/>
          </a:p>
        </p:txBody>
      </p:sp>
      <p:sp>
        <p:nvSpPr>
          <p:cNvPr id="3" name="Content Placeholder 2">
            <a:extLst>
              <a:ext uri="{FF2B5EF4-FFF2-40B4-BE49-F238E27FC236}">
                <a16:creationId xmlns:a16="http://schemas.microsoft.com/office/drawing/2014/main" id="{6AD55DB7-6374-F740-D204-25A96EFA8E1D}"/>
              </a:ext>
            </a:extLst>
          </p:cNvPr>
          <p:cNvSpPr>
            <a:spLocks noGrp="1"/>
          </p:cNvSpPr>
          <p:nvPr>
            <p:ph sz="half" idx="2"/>
          </p:nvPr>
        </p:nvSpPr>
        <p:spPr>
          <a:xfrm>
            <a:off x="6865663" y="1825625"/>
            <a:ext cx="4906700" cy="2969659"/>
          </a:xfrm>
        </p:spPr>
        <p:txBody>
          <a:bodyPr vert="horz" lIns="91440" tIns="45720" rIns="91440" bIns="45720" rtlCol="0" anchor="t">
            <a:normAutofit/>
          </a:bodyPr>
          <a:lstStyle/>
          <a:p>
            <a:r>
              <a:rPr lang="en-US" sz="1800" b="0" i="0" dirty="0">
                <a:solidFill>
                  <a:srgbClr val="000000"/>
                </a:solidFill>
                <a:effectLst/>
                <a:latin typeface="Arial"/>
                <a:cs typeface="Arial"/>
              </a:rPr>
              <a:t>We want to find out more about some of the themes that emerged from the pilot survey to give us a more detailed picture of what’s happening in the sector</a:t>
            </a:r>
            <a:r>
              <a:rPr lang="en-US" sz="1800" dirty="0">
                <a:solidFill>
                  <a:srgbClr val="000000"/>
                </a:solidFill>
                <a:latin typeface="Arial"/>
                <a:cs typeface="Arial"/>
              </a:rPr>
              <a:t>.</a:t>
            </a:r>
            <a:endParaRPr lang="en-US" sz="1800" b="0" i="0" dirty="0">
              <a:solidFill>
                <a:srgbClr val="000000"/>
              </a:solidFill>
              <a:effectLst/>
            </a:endParaRPr>
          </a:p>
          <a:p>
            <a:r>
              <a:rPr lang="en-US" sz="1800" b="0" i="0" dirty="0">
                <a:solidFill>
                  <a:srgbClr val="000000"/>
                </a:solidFill>
                <a:effectLst/>
                <a:latin typeface="Arial"/>
                <a:cs typeface="Arial"/>
              </a:rPr>
              <a:t>We’ll use the results of this survey to help shape the support and services we and our partners offer.</a:t>
            </a:r>
            <a:endParaRPr lang="en-US" sz="1800" dirty="0">
              <a:solidFill>
                <a:srgbClr val="000000"/>
              </a:solidFill>
              <a:effectLst/>
              <a:latin typeface="Arial"/>
              <a:cs typeface="Arial"/>
            </a:endParaRPr>
          </a:p>
          <a:p>
            <a:r>
              <a:rPr lang="en-US" sz="1800" b="0" i="0" dirty="0">
                <a:solidFill>
                  <a:srgbClr val="000000"/>
                </a:solidFill>
                <a:effectLst/>
                <a:latin typeface="Arial"/>
                <a:cs typeface="Arial"/>
              </a:rPr>
              <a:t>The findings will also highlight important issues to policymakers in Welsh Government.</a:t>
            </a:r>
            <a:endParaRPr lang="en-US" sz="1800" dirty="0">
              <a:solidFill>
                <a:srgbClr val="000000"/>
              </a:solidFill>
              <a:effectLst/>
              <a:latin typeface="Arial"/>
              <a:cs typeface="Arial"/>
            </a:endParaRPr>
          </a:p>
          <a:p>
            <a:endParaRPr lang="en-US" sz="1800" dirty="0"/>
          </a:p>
        </p:txBody>
      </p:sp>
      <p:sp>
        <p:nvSpPr>
          <p:cNvPr id="12" name="Rectangle 11">
            <a:extLst>
              <a:ext uri="{FF2B5EF4-FFF2-40B4-BE49-F238E27FC236}">
                <a16:creationId xmlns:a16="http://schemas.microsoft.com/office/drawing/2014/main" id="{65B776CC-7042-3B94-A053-0E5F18A2F9A4}"/>
              </a:ext>
              <a:ext uri="{C183D7F6-B498-43B3-948B-1728B52AA6E4}">
                <adec:decorative xmlns:adec="http://schemas.microsoft.com/office/drawing/2017/decorative" val="1"/>
              </a:ext>
            </a:extLst>
          </p:cNvPr>
          <p:cNvSpPr/>
          <p:nvPr/>
        </p:nvSpPr>
        <p:spPr>
          <a:xfrm>
            <a:off x="0" y="5851597"/>
            <a:ext cx="12192000" cy="605285"/>
          </a:xfrm>
          <a:prstGeom prst="rect">
            <a:avLst/>
          </a:prstGeom>
          <a:solidFill>
            <a:srgbClr val="11846A"/>
          </a:solidFill>
          <a:ln>
            <a:solidFill>
              <a:srgbClr val="118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ocial Care Wales logo with a circle representing people and a tick representing regulation and quality. The words Social Care Wales appear next to the logo in English and Welsh.&#10;">
            <a:extLst>
              <a:ext uri="{FF2B5EF4-FFF2-40B4-BE49-F238E27FC236}">
                <a16:creationId xmlns:a16="http://schemas.microsoft.com/office/drawing/2014/main" id="{C8F4A761-93D1-FAF5-A41D-543B960CD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77" y="5909751"/>
            <a:ext cx="2423133" cy="482782"/>
          </a:xfrm>
          <a:prstGeom prst="rect">
            <a:avLst/>
          </a:prstGeom>
        </p:spPr>
      </p:pic>
      <p:pic>
        <p:nvPicPr>
          <p:cNvPr id="5" name="Picture 4" descr="Logo Llywodraeth Cymru / Welsh Government logo.">
            <a:extLst>
              <a:ext uri="{FF2B5EF4-FFF2-40B4-BE49-F238E27FC236}">
                <a16:creationId xmlns:a16="http://schemas.microsoft.com/office/drawing/2014/main" id="{9E8454EB-B7DC-B0E3-9FD4-3C317A616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3280" y="5805224"/>
            <a:ext cx="1616343" cy="691836"/>
          </a:xfrm>
          <a:prstGeom prst="rect">
            <a:avLst/>
          </a:prstGeom>
        </p:spPr>
      </p:pic>
    </p:spTree>
    <p:extLst>
      <p:ext uri="{BB962C8B-B14F-4D97-AF65-F5344CB8AC3E}">
        <p14:creationId xmlns:p14="http://schemas.microsoft.com/office/powerpoint/2010/main" val="229672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3C1E65-35DA-F314-F0A7-5F2410D35259}"/>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Sut y </a:t>
            </a:r>
            <a:r>
              <a:rPr lang="en-GB" dirty="0" err="1"/>
              <a:t>gallwch</a:t>
            </a:r>
            <a:r>
              <a:rPr lang="en-GB" dirty="0"/>
              <a:t> chi </a:t>
            </a:r>
            <a:r>
              <a:rPr lang="en-GB" dirty="0" err="1"/>
              <a:t>gefnogi’r</a:t>
            </a:r>
            <a:r>
              <a:rPr lang="en-GB" dirty="0"/>
              <a:t> </a:t>
            </a:r>
            <a:r>
              <a:rPr lang="en-GB" dirty="0" err="1"/>
              <a:t>arolwg</a:t>
            </a:r>
            <a:r>
              <a:rPr lang="en-GB" dirty="0"/>
              <a:t> / How can you support the survey?</a:t>
            </a:r>
          </a:p>
        </p:txBody>
      </p:sp>
      <p:sp>
        <p:nvSpPr>
          <p:cNvPr id="7" name="Rectangle 6">
            <a:extLst>
              <a:ext uri="{FF2B5EF4-FFF2-40B4-BE49-F238E27FC236}">
                <a16:creationId xmlns:a16="http://schemas.microsoft.com/office/drawing/2014/main" id="{6B292EAA-2DF0-ECD9-6684-AE9A9864727F}"/>
              </a:ext>
            </a:extLst>
          </p:cNvPr>
          <p:cNvSpPr/>
          <p:nvPr/>
        </p:nvSpPr>
        <p:spPr>
          <a:xfrm>
            <a:off x="1" y="395791"/>
            <a:ext cx="5744901" cy="877175"/>
          </a:xfrm>
          <a:prstGeom prst="rect">
            <a:avLst/>
          </a:prstGeom>
          <a:solidFill>
            <a:srgbClr val="CB8540"/>
          </a:solidFill>
          <a:ln>
            <a:solidFill>
              <a:srgbClr val="CB85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fontAlgn="base">
              <a:spcBef>
                <a:spcPts val="0"/>
              </a:spcBef>
              <a:spcAft>
                <a:spcPts val="0"/>
              </a:spcAft>
            </a:pPr>
            <a:r>
              <a:rPr lang="cy-GB" sz="2400" b="1" dirty="0">
                <a:effectLst/>
                <a:latin typeface="Arial" panose="020B0604020202020204" pitchFamily="34" charset="0"/>
                <a:ea typeface="Times New Roman" panose="02020603050405020304" pitchFamily="18" charset="0"/>
              </a:rPr>
              <a:t>Sut y gallwch chi gefnogi'r arolwg?</a:t>
            </a:r>
            <a:endParaRPr lang="en-US" sz="2400" dirty="0">
              <a:effectLst/>
              <a:latin typeface="Times New Roman" panose="02020603050405020304" pitchFamily="18" charset="0"/>
              <a:ea typeface="Times New Roman" panose="02020603050405020304" pitchFamily="18" charset="0"/>
            </a:endParaRPr>
          </a:p>
        </p:txBody>
      </p:sp>
      <p:sp>
        <p:nvSpPr>
          <p:cNvPr id="2" name="Content Placeholder 1">
            <a:extLst>
              <a:ext uri="{FF2B5EF4-FFF2-40B4-BE49-F238E27FC236}">
                <a16:creationId xmlns:a16="http://schemas.microsoft.com/office/drawing/2014/main" id="{6C2CD9D5-0F8E-90C5-E87D-512E3F2784BB}"/>
              </a:ext>
            </a:extLst>
          </p:cNvPr>
          <p:cNvSpPr>
            <a:spLocks noGrp="1"/>
          </p:cNvSpPr>
          <p:nvPr>
            <p:ph sz="half" idx="1"/>
          </p:nvPr>
        </p:nvSpPr>
        <p:spPr>
          <a:xfrm>
            <a:off x="281651" y="1833083"/>
            <a:ext cx="5332340" cy="3684644"/>
          </a:xfrm>
        </p:spPr>
        <p:txBody>
          <a:bodyPr>
            <a:normAutofit/>
          </a:bodyPr>
          <a:lstStyle/>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Annog gweithwyr gofal cymdeithasol i gymryd rhan. Bydd pawb sy'n cwblhau'r arolwg yn cael eu cynnwys mewn raffl i ennill taleb siopa gwerth £20.​ </a:t>
            </a:r>
          </a:p>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Siaradwch am yr arolwg yn eich sesiynau un-i-un a chyfarfodydd tîm.​ </a:t>
            </a:r>
          </a:p>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Rhowch boster yn eich gweithle neu rhannwch wybodaeth ar eich sianeli cyfryngau cymdeithasol neu gylchlythyr.​ </a:t>
            </a:r>
          </a:p>
          <a:p>
            <a:pPr algn="l" rtl="0" fontAlgn="base">
              <a:buFont typeface="Arial" panose="020B0604020202020204" pitchFamily="34" charset="0"/>
              <a:buChar char="•"/>
            </a:pPr>
            <a:r>
              <a:rPr lang="cy-GB" sz="1800" b="0" i="0" dirty="0">
                <a:solidFill>
                  <a:srgbClr val="000000"/>
                </a:solidFill>
                <a:effectLst/>
                <a:latin typeface="Arial" panose="020B0604020202020204" pitchFamily="34" charset="0"/>
              </a:rPr>
              <a:t>Mae mwy o wybodaeth ar gael ar ein gwefan: </a:t>
            </a:r>
            <a:r>
              <a:rPr lang="cy-GB" sz="1800" b="0" i="0" u="sng" strike="noStrike" dirty="0">
                <a:solidFill>
                  <a:srgbClr val="0563C1"/>
                </a:solidFill>
                <a:effectLst/>
                <a:latin typeface="Arial" panose="020B0604020202020204" pitchFamily="34" charset="0"/>
                <a:hlinkClick r:id="rId3"/>
              </a:rPr>
              <a:t>gofalcymdeithasol.cymru/dweudeichdweud2024</a:t>
            </a:r>
            <a:r>
              <a:rPr lang="cy-GB" sz="1800" b="0" i="0" dirty="0">
                <a:solidFill>
                  <a:srgbClr val="000000"/>
                </a:solidFill>
                <a:effectLst/>
                <a:latin typeface="Arial" panose="020B0604020202020204" pitchFamily="34" charset="0"/>
              </a:rPr>
              <a:t>  </a:t>
            </a:r>
          </a:p>
        </p:txBody>
      </p:sp>
      <p:sp>
        <p:nvSpPr>
          <p:cNvPr id="4" name="Rectangle 3">
            <a:extLst>
              <a:ext uri="{FF2B5EF4-FFF2-40B4-BE49-F238E27FC236}">
                <a16:creationId xmlns:a16="http://schemas.microsoft.com/office/drawing/2014/main" id="{D5915019-C1F5-3E53-5B8F-3BD4C8670DF6}"/>
              </a:ext>
            </a:extLst>
          </p:cNvPr>
          <p:cNvSpPr/>
          <p:nvPr/>
        </p:nvSpPr>
        <p:spPr>
          <a:xfrm>
            <a:off x="6447099" y="401118"/>
            <a:ext cx="5744901" cy="877175"/>
          </a:xfrm>
          <a:prstGeom prst="rect">
            <a:avLst/>
          </a:prstGeom>
          <a:solidFill>
            <a:srgbClr val="CB8540"/>
          </a:solidFill>
          <a:ln>
            <a:solidFill>
              <a:srgbClr val="CB85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How can you support the survey?</a:t>
            </a:r>
          </a:p>
        </p:txBody>
      </p:sp>
      <p:sp>
        <p:nvSpPr>
          <p:cNvPr id="3" name="Content Placeholder 2">
            <a:extLst>
              <a:ext uri="{FF2B5EF4-FFF2-40B4-BE49-F238E27FC236}">
                <a16:creationId xmlns:a16="http://schemas.microsoft.com/office/drawing/2014/main" id="{3D86F63F-8C57-AC2E-6689-5D2FFFEE85D0}"/>
              </a:ext>
            </a:extLst>
          </p:cNvPr>
          <p:cNvSpPr>
            <a:spLocks noGrp="1"/>
          </p:cNvSpPr>
          <p:nvPr>
            <p:ph sz="half" idx="2"/>
          </p:nvPr>
        </p:nvSpPr>
        <p:spPr>
          <a:xfrm>
            <a:off x="6872922" y="1825625"/>
            <a:ext cx="4906701" cy="4351338"/>
          </a:xfrm>
        </p:spPr>
        <p:txBody>
          <a:bodyPr vert="horz" lIns="91440" tIns="45720" rIns="91440" bIns="45720" rtlCol="0" anchor="t">
            <a:normAutofit/>
          </a:bodyPr>
          <a:lstStyle/>
          <a:p>
            <a:r>
              <a:rPr lang="en-US" sz="1800" dirty="0">
                <a:latin typeface="Arial"/>
                <a:cs typeface="Arial"/>
              </a:rPr>
              <a:t>Encourage social care workers to take part. </a:t>
            </a:r>
            <a:r>
              <a:rPr lang="en-US" sz="1800" b="0" dirty="0">
                <a:effectLst/>
                <a:latin typeface="Arial"/>
                <a:cs typeface="Arial"/>
              </a:rPr>
              <a:t>Everyone who completes the survey will be entered into a prize draw to win</a:t>
            </a:r>
            <a:r>
              <a:rPr lang="en-US" sz="1800" dirty="0">
                <a:latin typeface="Arial"/>
                <a:cs typeface="Arial"/>
              </a:rPr>
              <a:t> a </a:t>
            </a:r>
            <a:r>
              <a:rPr lang="en-US" sz="1800" b="0" dirty="0">
                <a:effectLst/>
                <a:latin typeface="Arial"/>
                <a:cs typeface="Arial"/>
              </a:rPr>
              <a:t>£20 shopping </a:t>
            </a:r>
            <a:r>
              <a:rPr lang="en-US" sz="1800" dirty="0">
                <a:latin typeface="Arial"/>
                <a:cs typeface="Arial"/>
              </a:rPr>
              <a:t>voucher</a:t>
            </a:r>
            <a:r>
              <a:rPr lang="en-US" sz="1800" b="0" dirty="0">
                <a:effectLst/>
                <a:latin typeface="Arial"/>
                <a:cs typeface="Arial"/>
              </a:rPr>
              <a:t>.</a:t>
            </a:r>
            <a:endParaRPr lang="en-US" sz="1800" dirty="0">
              <a:latin typeface="Arial"/>
              <a:cs typeface="Arial"/>
            </a:endParaRPr>
          </a:p>
          <a:p>
            <a:r>
              <a:rPr lang="en-US" sz="1800" dirty="0">
                <a:latin typeface="Arial"/>
                <a:cs typeface="Arial"/>
              </a:rPr>
              <a:t>Talk about the survey in your one-to-ones and team meetings.</a:t>
            </a:r>
          </a:p>
          <a:p>
            <a:r>
              <a:rPr lang="en-US" sz="1800" dirty="0">
                <a:latin typeface="Arial"/>
                <a:cs typeface="Arial"/>
              </a:rPr>
              <a:t>Put up a poster in your workplace or share information on your social media channels or newsletter.</a:t>
            </a:r>
          </a:p>
          <a:p>
            <a:r>
              <a:rPr lang="en-US" sz="1800" dirty="0">
                <a:latin typeface="Arial"/>
                <a:cs typeface="Arial"/>
              </a:rPr>
              <a:t>Find out more on our website: </a:t>
            </a:r>
            <a:r>
              <a:rPr lang="en-US" sz="1800" dirty="0">
                <a:latin typeface="Arial"/>
                <a:cs typeface="Arial"/>
                <a:hlinkClick r:id="rId4"/>
              </a:rPr>
              <a:t>www.socialcare.wales/haveyoursay2024</a:t>
            </a:r>
            <a:r>
              <a:rPr lang="en-US" sz="1800" dirty="0">
                <a:latin typeface="Arial"/>
                <a:cs typeface="Arial"/>
              </a:rPr>
              <a:t> </a:t>
            </a:r>
            <a:endParaRPr lang="en-US" sz="1800" dirty="0"/>
          </a:p>
          <a:p>
            <a:endParaRPr lang="en-US" sz="1800" dirty="0"/>
          </a:p>
        </p:txBody>
      </p:sp>
      <p:sp>
        <p:nvSpPr>
          <p:cNvPr id="8" name="Rectangle 7">
            <a:extLst>
              <a:ext uri="{FF2B5EF4-FFF2-40B4-BE49-F238E27FC236}">
                <a16:creationId xmlns:a16="http://schemas.microsoft.com/office/drawing/2014/main" id="{7405665E-97E4-F2EF-01D8-0B88A0940A13}"/>
              </a:ext>
              <a:ext uri="{C183D7F6-B498-43B3-948B-1728B52AA6E4}">
                <adec:decorative xmlns:adec="http://schemas.microsoft.com/office/drawing/2017/decorative" val="1"/>
              </a:ext>
            </a:extLst>
          </p:cNvPr>
          <p:cNvSpPr/>
          <p:nvPr/>
        </p:nvSpPr>
        <p:spPr>
          <a:xfrm>
            <a:off x="0" y="5851597"/>
            <a:ext cx="12192000" cy="605285"/>
          </a:xfrm>
          <a:prstGeom prst="rect">
            <a:avLst/>
          </a:prstGeom>
          <a:solidFill>
            <a:srgbClr val="11846A"/>
          </a:solidFill>
          <a:ln>
            <a:solidFill>
              <a:srgbClr val="118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cial Care Wales logo with a circle representing people and a tick representing regulation and quality. The words Social Care Wales appear next to the logo in English and Welsh.&#10;">
            <a:extLst>
              <a:ext uri="{FF2B5EF4-FFF2-40B4-BE49-F238E27FC236}">
                <a16:creationId xmlns:a16="http://schemas.microsoft.com/office/drawing/2014/main" id="{4FDC5853-81B4-1C08-5130-39AB86080B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77" y="5909751"/>
            <a:ext cx="2423133" cy="482782"/>
          </a:xfrm>
          <a:prstGeom prst="rect">
            <a:avLst/>
          </a:prstGeom>
        </p:spPr>
      </p:pic>
      <p:pic>
        <p:nvPicPr>
          <p:cNvPr id="6" name="Picture 5" descr="Logo Llywodraeth Cymru / Welsh Government logo.">
            <a:extLst>
              <a:ext uri="{FF2B5EF4-FFF2-40B4-BE49-F238E27FC236}">
                <a16:creationId xmlns:a16="http://schemas.microsoft.com/office/drawing/2014/main" id="{9D541630-ACFF-4535-BF56-37C8C5E90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280" y="5805224"/>
            <a:ext cx="1616343" cy="691836"/>
          </a:xfrm>
          <a:prstGeom prst="rect">
            <a:avLst/>
          </a:prstGeom>
        </p:spPr>
      </p:pic>
    </p:spTree>
    <p:extLst>
      <p:ext uri="{BB962C8B-B14F-4D97-AF65-F5344CB8AC3E}">
        <p14:creationId xmlns:p14="http://schemas.microsoft.com/office/powerpoint/2010/main" val="24492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BBF96-EC8B-C12E-B877-D819F6DF3997}"/>
              </a:ext>
            </a:extLst>
          </p:cNvPr>
          <p:cNvSpPr>
            <a:spLocks noGrp="1"/>
          </p:cNvSpPr>
          <p:nvPr>
            <p:ph type="ctrTitle"/>
          </p:nvPr>
        </p:nvSpPr>
        <p:spPr>
          <a:xfrm>
            <a:off x="6829906" y="723014"/>
            <a:ext cx="4761053" cy="4939098"/>
          </a:xfrm>
        </p:spPr>
        <p:txBody>
          <a:bodyPr>
            <a:normAutofit fontScale="90000"/>
          </a:bodyPr>
          <a:lstStyle/>
          <a:p>
            <a:pPr algn="l"/>
            <a:r>
              <a:rPr lang="en-US" sz="2200" dirty="0">
                <a:effectLst/>
                <a:latin typeface="Arial"/>
                <a:cs typeface="Segoe UI"/>
              </a:rPr>
              <a:t>"</a:t>
            </a:r>
            <a:r>
              <a:rPr lang="en-US" sz="2200" dirty="0">
                <a:latin typeface="Arial"/>
                <a:cs typeface="Segoe UI"/>
              </a:rPr>
              <a:t>This survey is hugely </a:t>
            </a:r>
            <a:r>
              <a:rPr lang="en-US" sz="2200" dirty="0">
                <a:effectLst/>
                <a:latin typeface="Arial"/>
                <a:cs typeface="Segoe UI"/>
              </a:rPr>
              <a:t>important </a:t>
            </a:r>
            <a:r>
              <a:rPr lang="en-US" sz="2200" dirty="0">
                <a:latin typeface="Arial"/>
                <a:cs typeface="Segoe UI"/>
              </a:rPr>
              <a:t>in developing </a:t>
            </a:r>
            <a:r>
              <a:rPr lang="en-US" sz="2200" dirty="0">
                <a:effectLst/>
                <a:latin typeface="Arial"/>
                <a:cs typeface="Segoe UI"/>
              </a:rPr>
              <a:t>our </a:t>
            </a:r>
            <a:r>
              <a:rPr lang="en-US" sz="2200" dirty="0">
                <a:latin typeface="Arial"/>
                <a:cs typeface="Segoe UI"/>
              </a:rPr>
              <a:t>understanding of the workforce </a:t>
            </a:r>
            <a:r>
              <a:rPr lang="en-US" sz="2200" dirty="0">
                <a:effectLst/>
                <a:latin typeface="Arial"/>
                <a:cs typeface="Segoe UI"/>
              </a:rPr>
              <a:t>and </a:t>
            </a:r>
            <a:r>
              <a:rPr lang="en-US" sz="2200" dirty="0">
                <a:latin typeface="Arial"/>
                <a:cs typeface="Segoe UI"/>
              </a:rPr>
              <a:t>what matters </a:t>
            </a:r>
            <a:r>
              <a:rPr lang="en-US" sz="2200" dirty="0">
                <a:effectLst/>
                <a:latin typeface="Arial"/>
                <a:cs typeface="Segoe UI"/>
              </a:rPr>
              <a:t>to </a:t>
            </a:r>
            <a:r>
              <a:rPr lang="en-US" sz="2200" dirty="0">
                <a:latin typeface="Arial"/>
                <a:cs typeface="Segoe UI"/>
              </a:rPr>
              <a:t>them.</a:t>
            </a:r>
            <a:br>
              <a:rPr lang="en-US" sz="2200" dirty="0">
                <a:latin typeface="Arial"/>
                <a:cs typeface="Segoe UI"/>
              </a:rPr>
            </a:br>
            <a:endParaRPr lang="en-US" sz="2200" dirty="0">
              <a:latin typeface="Arial"/>
              <a:cs typeface="Segoe UI"/>
            </a:endParaRPr>
          </a:p>
          <a:p>
            <a:pPr algn="l"/>
            <a:r>
              <a:rPr lang="en-US" sz="2200" dirty="0">
                <a:latin typeface="Arial"/>
                <a:cs typeface="Segoe UI"/>
              </a:rPr>
              <a:t>“We understand that completing a survey may not be a priority </a:t>
            </a:r>
            <a:r>
              <a:rPr lang="en-US" sz="2200" dirty="0">
                <a:effectLst/>
                <a:latin typeface="Arial"/>
                <a:cs typeface="Segoe UI"/>
              </a:rPr>
              <a:t>for people </a:t>
            </a:r>
            <a:r>
              <a:rPr lang="en-US" sz="2200" dirty="0">
                <a:latin typeface="Arial"/>
                <a:cs typeface="Segoe UI"/>
              </a:rPr>
              <a:t>- particularly considering the time demands and pressures of their day-to-day jobs</a:t>
            </a:r>
            <a:r>
              <a:rPr lang="en-US" sz="2200" dirty="0">
                <a:effectLst/>
                <a:latin typeface="Arial"/>
                <a:cs typeface="Segoe UI"/>
              </a:rPr>
              <a:t>.</a:t>
            </a:r>
            <a:r>
              <a:rPr lang="en-US" sz="2200" dirty="0">
                <a:latin typeface="Arial"/>
                <a:cs typeface="Segoe UI"/>
              </a:rPr>
              <a:t> </a:t>
            </a:r>
            <a:br>
              <a:rPr lang="en-US" sz="2200" dirty="0">
                <a:latin typeface="Arial"/>
                <a:cs typeface="Segoe UI"/>
              </a:rPr>
            </a:br>
            <a:endParaRPr lang="en-US" sz="2200" dirty="0">
              <a:latin typeface="Arial"/>
              <a:cs typeface="Segoe UI"/>
            </a:endParaRPr>
          </a:p>
          <a:p>
            <a:pPr algn="l"/>
            <a:r>
              <a:rPr lang="en-US" sz="2200" dirty="0">
                <a:latin typeface="Arial"/>
                <a:cs typeface="Segoe UI"/>
              </a:rPr>
              <a:t>"But </a:t>
            </a:r>
            <a:r>
              <a:rPr lang="en-US" sz="2200" dirty="0">
                <a:effectLst/>
                <a:latin typeface="Arial"/>
                <a:cs typeface="Segoe UI"/>
              </a:rPr>
              <a:t>taking </a:t>
            </a:r>
            <a:r>
              <a:rPr lang="en-US" sz="2200" dirty="0">
                <a:latin typeface="Arial"/>
                <a:cs typeface="Segoe UI"/>
              </a:rPr>
              <a:t>15</a:t>
            </a:r>
            <a:r>
              <a:rPr lang="en-US" sz="2200" dirty="0">
                <a:effectLst/>
                <a:latin typeface="Arial"/>
                <a:cs typeface="Segoe UI"/>
              </a:rPr>
              <a:t> minutes to tell us </a:t>
            </a:r>
            <a:r>
              <a:rPr lang="en-US" sz="2200" dirty="0">
                <a:latin typeface="Arial"/>
                <a:cs typeface="Segoe UI"/>
              </a:rPr>
              <a:t>what they think will </a:t>
            </a:r>
            <a:r>
              <a:rPr lang="en-US" sz="2200" dirty="0">
                <a:effectLst/>
                <a:latin typeface="Arial"/>
                <a:cs typeface="Segoe UI"/>
              </a:rPr>
              <a:t>make sure </a:t>
            </a:r>
            <a:r>
              <a:rPr lang="en-US" sz="2200" dirty="0">
                <a:latin typeface="Arial"/>
                <a:cs typeface="Segoe UI"/>
              </a:rPr>
              <a:t>their views </a:t>
            </a:r>
            <a:r>
              <a:rPr lang="en-US" sz="2200" dirty="0">
                <a:effectLst/>
                <a:latin typeface="Arial"/>
                <a:cs typeface="Segoe UI"/>
              </a:rPr>
              <a:t>are heard and that we </a:t>
            </a:r>
            <a:r>
              <a:rPr lang="en-US" sz="2200" dirty="0">
                <a:latin typeface="Arial"/>
                <a:cs typeface="Segoe UI"/>
              </a:rPr>
              <a:t>can respond </a:t>
            </a:r>
            <a:r>
              <a:rPr lang="en-US" sz="2200" dirty="0">
                <a:effectLst/>
                <a:latin typeface="Arial"/>
                <a:cs typeface="Segoe UI"/>
              </a:rPr>
              <a:t>to the needs of the sector more effectively</a:t>
            </a:r>
            <a:r>
              <a:rPr lang="en-US" sz="2200" dirty="0">
                <a:latin typeface="Arial"/>
                <a:cs typeface="Segoe UI"/>
              </a:rPr>
              <a:t>."</a:t>
            </a:r>
            <a:endParaRPr lang="en-US" sz="2200" dirty="0">
              <a:latin typeface="Arial"/>
            </a:endParaRPr>
          </a:p>
          <a:p>
            <a:pPr algn="l"/>
            <a:br>
              <a:rPr lang="en-US" sz="2400" b="1" dirty="0">
                <a:latin typeface="Arial"/>
                <a:cs typeface="Arial"/>
              </a:rPr>
            </a:br>
            <a:r>
              <a:rPr lang="en-US" sz="2200" b="1" dirty="0">
                <a:effectLst/>
                <a:latin typeface="Arial"/>
                <a:cs typeface="Arial"/>
              </a:rPr>
              <a:t>David Pritchard, </a:t>
            </a:r>
            <a:r>
              <a:rPr lang="en-US" sz="2200" b="1" dirty="0">
                <a:latin typeface="Arial"/>
                <a:cs typeface="Arial"/>
              </a:rPr>
              <a:t>Director</a:t>
            </a:r>
            <a:r>
              <a:rPr lang="en-US" sz="2200" b="1" dirty="0">
                <a:effectLst/>
                <a:latin typeface="Arial"/>
                <a:cs typeface="Arial"/>
              </a:rPr>
              <a:t> of </a:t>
            </a:r>
            <a:r>
              <a:rPr lang="en-US" sz="2200" b="1" dirty="0">
                <a:latin typeface="Arial"/>
                <a:cs typeface="Arial"/>
              </a:rPr>
              <a:t>Regulation</a:t>
            </a:r>
            <a:r>
              <a:rPr lang="en-US" sz="2200" b="1" dirty="0">
                <a:effectLst/>
                <a:latin typeface="Arial"/>
                <a:cs typeface="Arial"/>
              </a:rPr>
              <a:t>, Social Care Wales</a:t>
            </a:r>
            <a:endParaRPr lang="en-US" sz="2200" b="1" dirty="0">
              <a:latin typeface="Arial"/>
              <a:cs typeface="Arial"/>
            </a:endParaRPr>
          </a:p>
        </p:txBody>
      </p:sp>
      <p:sp>
        <p:nvSpPr>
          <p:cNvPr id="2" name="Title 3">
            <a:extLst>
              <a:ext uri="{FF2B5EF4-FFF2-40B4-BE49-F238E27FC236}">
                <a16:creationId xmlns:a16="http://schemas.microsoft.com/office/drawing/2014/main" id="{45E13E43-7065-3BB6-71F2-453A7F28BD74}"/>
              </a:ext>
            </a:extLst>
          </p:cNvPr>
          <p:cNvSpPr txBox="1">
            <a:spLocks/>
          </p:cNvSpPr>
          <p:nvPr/>
        </p:nvSpPr>
        <p:spPr>
          <a:xfrm>
            <a:off x="601041" y="917195"/>
            <a:ext cx="5129907" cy="4550736"/>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algn="l"/>
            <a:r>
              <a:rPr lang="en-US" sz="2200" dirty="0">
                <a:latin typeface="Arial"/>
                <a:cs typeface="Segoe UI"/>
              </a:rPr>
              <a:t>“</a:t>
            </a:r>
            <a:r>
              <a:rPr lang="en-US" sz="2200" dirty="0" err="1">
                <a:latin typeface="Arial"/>
                <a:cs typeface="Segoe UI"/>
              </a:rPr>
              <a:t>Mae’r</a:t>
            </a:r>
            <a:r>
              <a:rPr lang="en-US" sz="2200" dirty="0">
                <a:latin typeface="Arial"/>
                <a:cs typeface="Segoe UI"/>
              </a:rPr>
              <a:t> </a:t>
            </a:r>
            <a:r>
              <a:rPr lang="en-US" sz="2200" dirty="0" err="1">
                <a:latin typeface="Arial"/>
                <a:cs typeface="Segoe UI"/>
              </a:rPr>
              <a:t>arolwg</a:t>
            </a:r>
            <a:r>
              <a:rPr lang="en-US" sz="2200" dirty="0">
                <a:latin typeface="Arial"/>
                <a:cs typeface="Segoe UI"/>
              </a:rPr>
              <a:t> </a:t>
            </a:r>
            <a:r>
              <a:rPr lang="en-US" sz="2200" dirty="0" err="1">
                <a:latin typeface="Arial"/>
                <a:cs typeface="Segoe UI"/>
              </a:rPr>
              <a:t>hwn</a:t>
            </a:r>
            <a:r>
              <a:rPr lang="en-US" sz="2200" dirty="0">
                <a:latin typeface="Arial"/>
                <a:cs typeface="Segoe UI"/>
              </a:rPr>
              <a:t> </a:t>
            </a:r>
            <a:r>
              <a:rPr lang="en-US" sz="2200" dirty="0" err="1">
                <a:latin typeface="Arial"/>
                <a:cs typeface="Segoe UI"/>
              </a:rPr>
              <a:t>yn</a:t>
            </a:r>
            <a:r>
              <a:rPr lang="en-US" sz="2200" dirty="0">
                <a:latin typeface="Arial"/>
                <a:cs typeface="Segoe UI"/>
              </a:rPr>
              <a:t> </a:t>
            </a:r>
            <a:r>
              <a:rPr lang="en-US" sz="2200" dirty="0" err="1">
                <a:latin typeface="Arial"/>
                <a:cs typeface="Segoe UI"/>
              </a:rPr>
              <a:t>hynod</a:t>
            </a:r>
            <a:r>
              <a:rPr lang="en-US" sz="2200" dirty="0">
                <a:latin typeface="Arial"/>
                <a:cs typeface="Segoe UI"/>
              </a:rPr>
              <a:t> </a:t>
            </a:r>
            <a:r>
              <a:rPr lang="en-US" sz="2200" dirty="0" err="1">
                <a:latin typeface="Arial"/>
                <a:cs typeface="Segoe UI"/>
              </a:rPr>
              <a:t>bwysig</a:t>
            </a:r>
            <a:r>
              <a:rPr lang="en-US" sz="2200" dirty="0">
                <a:latin typeface="Arial"/>
                <a:cs typeface="Segoe UI"/>
              </a:rPr>
              <a:t> </a:t>
            </a:r>
            <a:r>
              <a:rPr lang="en-US" sz="2200" dirty="0" err="1">
                <a:latin typeface="Arial"/>
                <a:cs typeface="Segoe UI"/>
              </a:rPr>
              <a:t>i</a:t>
            </a:r>
            <a:r>
              <a:rPr lang="en-US" sz="2200" dirty="0">
                <a:latin typeface="Arial"/>
                <a:cs typeface="Segoe UI"/>
              </a:rPr>
              <a:t> </a:t>
            </a:r>
            <a:r>
              <a:rPr lang="en-US" sz="2200" dirty="0" err="1">
                <a:latin typeface="Arial"/>
                <a:cs typeface="Segoe UI"/>
              </a:rPr>
              <a:t>ddatblygu</a:t>
            </a:r>
            <a:r>
              <a:rPr lang="en-US" sz="2200" dirty="0">
                <a:latin typeface="Arial"/>
                <a:cs typeface="Segoe UI"/>
              </a:rPr>
              <a:t> </a:t>
            </a:r>
            <a:r>
              <a:rPr lang="en-US" sz="2200" dirty="0" err="1">
                <a:latin typeface="Arial"/>
                <a:cs typeface="Segoe UI"/>
              </a:rPr>
              <a:t>ein</a:t>
            </a:r>
            <a:r>
              <a:rPr lang="en-US" sz="2200" dirty="0">
                <a:latin typeface="Arial"/>
                <a:cs typeface="Segoe UI"/>
              </a:rPr>
              <a:t> </a:t>
            </a:r>
            <a:r>
              <a:rPr lang="en-US" sz="2200" dirty="0" err="1">
                <a:latin typeface="Arial"/>
                <a:cs typeface="Segoe UI"/>
              </a:rPr>
              <a:t>dealltwriaeth</a:t>
            </a:r>
            <a:r>
              <a:rPr lang="en-US" sz="2200" dirty="0">
                <a:latin typeface="Arial"/>
                <a:cs typeface="Segoe UI"/>
              </a:rPr>
              <a:t> </a:t>
            </a:r>
            <a:r>
              <a:rPr lang="en-US" sz="2200" dirty="0" err="1">
                <a:latin typeface="Arial"/>
                <a:cs typeface="Segoe UI"/>
              </a:rPr>
              <a:t>o’r</a:t>
            </a:r>
            <a:r>
              <a:rPr lang="en-US" sz="2200" dirty="0">
                <a:latin typeface="Arial"/>
                <a:cs typeface="Segoe UI"/>
              </a:rPr>
              <a:t> </a:t>
            </a:r>
            <a:r>
              <a:rPr lang="en-US" sz="2200" dirty="0" err="1">
                <a:latin typeface="Arial"/>
                <a:cs typeface="Segoe UI"/>
              </a:rPr>
              <a:t>gweithlu</a:t>
            </a:r>
            <a:r>
              <a:rPr lang="en-US" sz="2200" dirty="0">
                <a:latin typeface="Arial"/>
                <a:cs typeface="Segoe UI"/>
              </a:rPr>
              <a:t> </a:t>
            </a:r>
            <a:r>
              <a:rPr lang="en-US" sz="2200" dirty="0" err="1">
                <a:latin typeface="Arial"/>
                <a:cs typeface="Segoe UI"/>
              </a:rPr>
              <a:t>a’r</a:t>
            </a:r>
            <a:r>
              <a:rPr lang="en-US" sz="2200" dirty="0">
                <a:latin typeface="Arial"/>
                <a:cs typeface="Segoe UI"/>
              </a:rPr>
              <a:t> </a:t>
            </a:r>
            <a:r>
              <a:rPr lang="en-US" sz="2200" dirty="0" err="1">
                <a:latin typeface="Arial"/>
                <a:cs typeface="Segoe UI"/>
              </a:rPr>
              <a:t>hyn</a:t>
            </a:r>
            <a:r>
              <a:rPr lang="en-US" sz="2200" dirty="0">
                <a:latin typeface="Arial"/>
                <a:cs typeface="Segoe UI"/>
              </a:rPr>
              <a:t> </a:t>
            </a:r>
            <a:r>
              <a:rPr lang="en-US" sz="2200" dirty="0" err="1">
                <a:latin typeface="Arial"/>
                <a:cs typeface="Segoe UI"/>
              </a:rPr>
              <a:t>sy’n</a:t>
            </a:r>
            <a:r>
              <a:rPr lang="en-US" sz="2200" dirty="0">
                <a:latin typeface="Arial"/>
                <a:cs typeface="Segoe UI"/>
              </a:rPr>
              <a:t> </a:t>
            </a:r>
            <a:r>
              <a:rPr lang="en-US" sz="2200" dirty="0" err="1">
                <a:latin typeface="Arial"/>
                <a:cs typeface="Segoe UI"/>
              </a:rPr>
              <a:t>bwysig</a:t>
            </a:r>
            <a:r>
              <a:rPr lang="en-US" sz="2200" dirty="0">
                <a:latin typeface="Arial"/>
                <a:cs typeface="Segoe UI"/>
              </a:rPr>
              <a:t> </a:t>
            </a:r>
            <a:r>
              <a:rPr lang="en-US" sz="2200" dirty="0" err="1">
                <a:latin typeface="Arial"/>
                <a:cs typeface="Segoe UI"/>
              </a:rPr>
              <a:t>iddyn</a:t>
            </a:r>
            <a:r>
              <a:rPr lang="en-US" sz="2200" dirty="0">
                <a:latin typeface="Arial"/>
                <a:cs typeface="Segoe UI"/>
              </a:rPr>
              <a:t> </a:t>
            </a:r>
            <a:r>
              <a:rPr lang="en-US" sz="2200" dirty="0" err="1">
                <a:latin typeface="Arial"/>
                <a:cs typeface="Segoe UI"/>
              </a:rPr>
              <a:t>nhw</a:t>
            </a:r>
            <a:r>
              <a:rPr lang="en-US" sz="2200" dirty="0">
                <a:latin typeface="Arial"/>
                <a:cs typeface="Segoe UI"/>
              </a:rPr>
              <a:t>. </a:t>
            </a:r>
          </a:p>
          <a:p>
            <a:pPr algn="l"/>
            <a:endParaRPr lang="en-US" sz="2200" dirty="0">
              <a:latin typeface="Arial"/>
              <a:cs typeface="Segoe UI"/>
            </a:endParaRPr>
          </a:p>
          <a:p>
            <a:pPr algn="l"/>
            <a:r>
              <a:rPr lang="en-US" sz="2200" dirty="0">
                <a:latin typeface="Arial"/>
                <a:cs typeface="Segoe UI"/>
              </a:rPr>
              <a:t>“</a:t>
            </a:r>
            <a:r>
              <a:rPr lang="en-US" sz="2200" dirty="0" err="1">
                <a:latin typeface="Arial"/>
                <a:cs typeface="Segoe UI"/>
              </a:rPr>
              <a:t>Rydyn</a:t>
            </a:r>
            <a:r>
              <a:rPr lang="en-US" sz="2200" dirty="0">
                <a:latin typeface="Arial"/>
                <a:cs typeface="Segoe UI"/>
              </a:rPr>
              <a:t> </a:t>
            </a:r>
            <a:r>
              <a:rPr lang="en-US" sz="2200" dirty="0" err="1">
                <a:latin typeface="Arial"/>
                <a:cs typeface="Segoe UI"/>
              </a:rPr>
              <a:t>ni’n</a:t>
            </a:r>
            <a:r>
              <a:rPr lang="en-US" sz="2200" dirty="0">
                <a:latin typeface="Arial"/>
                <a:cs typeface="Segoe UI"/>
              </a:rPr>
              <a:t> </a:t>
            </a:r>
            <a:r>
              <a:rPr lang="en-US" sz="2200" dirty="0" err="1">
                <a:latin typeface="Arial"/>
                <a:cs typeface="Segoe UI"/>
              </a:rPr>
              <a:t>deall</a:t>
            </a:r>
            <a:r>
              <a:rPr lang="en-US" sz="2200" dirty="0">
                <a:latin typeface="Arial"/>
                <a:cs typeface="Segoe UI"/>
              </a:rPr>
              <a:t> </a:t>
            </a:r>
            <a:r>
              <a:rPr lang="en-US" sz="2200" dirty="0" err="1">
                <a:latin typeface="Arial"/>
                <a:cs typeface="Segoe UI"/>
              </a:rPr>
              <a:t>efallai</a:t>
            </a:r>
            <a:r>
              <a:rPr lang="en-US" sz="2200" dirty="0">
                <a:latin typeface="Arial"/>
                <a:cs typeface="Segoe UI"/>
              </a:rPr>
              <a:t> </a:t>
            </a:r>
            <a:r>
              <a:rPr lang="en-US" sz="2200" dirty="0" err="1">
                <a:latin typeface="Arial"/>
                <a:cs typeface="Segoe UI"/>
              </a:rPr>
              <a:t>nad</a:t>
            </a:r>
            <a:r>
              <a:rPr lang="en-US" sz="2200" dirty="0">
                <a:latin typeface="Arial"/>
                <a:cs typeface="Segoe UI"/>
              </a:rPr>
              <a:t> </a:t>
            </a:r>
            <a:r>
              <a:rPr lang="en-US" sz="2200" dirty="0" err="1">
                <a:latin typeface="Arial"/>
                <a:cs typeface="Segoe UI"/>
              </a:rPr>
              <a:t>yw</a:t>
            </a:r>
            <a:r>
              <a:rPr lang="en-US" sz="2200" dirty="0">
                <a:latin typeface="Arial"/>
                <a:cs typeface="Segoe UI"/>
              </a:rPr>
              <a:t> </a:t>
            </a:r>
            <a:r>
              <a:rPr lang="en-US" sz="2200" dirty="0" err="1">
                <a:latin typeface="Arial"/>
                <a:cs typeface="Segoe UI"/>
              </a:rPr>
              <a:t>cwblhau</a:t>
            </a:r>
            <a:r>
              <a:rPr lang="en-US" sz="2200" dirty="0">
                <a:latin typeface="Arial"/>
                <a:cs typeface="Segoe UI"/>
              </a:rPr>
              <a:t> </a:t>
            </a:r>
            <a:r>
              <a:rPr lang="en-US" sz="2200" dirty="0" err="1">
                <a:latin typeface="Arial"/>
                <a:cs typeface="Segoe UI"/>
              </a:rPr>
              <a:t>arolwg</a:t>
            </a:r>
            <a:r>
              <a:rPr lang="en-US" sz="2200" dirty="0">
                <a:latin typeface="Arial"/>
                <a:cs typeface="Segoe UI"/>
              </a:rPr>
              <a:t> </a:t>
            </a:r>
            <a:r>
              <a:rPr lang="en-US" sz="2200" dirty="0" err="1">
                <a:latin typeface="Arial"/>
                <a:cs typeface="Segoe UI"/>
              </a:rPr>
              <a:t>yn</a:t>
            </a:r>
            <a:r>
              <a:rPr lang="en-US" sz="2200" dirty="0">
                <a:latin typeface="Arial"/>
                <a:cs typeface="Segoe UI"/>
              </a:rPr>
              <a:t> </a:t>
            </a:r>
            <a:r>
              <a:rPr lang="en-US" sz="2200" dirty="0" err="1">
                <a:latin typeface="Arial"/>
                <a:cs typeface="Segoe UI"/>
              </a:rPr>
              <a:t>flaenoriaeth</a:t>
            </a:r>
            <a:r>
              <a:rPr lang="en-US" sz="2200" dirty="0">
                <a:latin typeface="Arial"/>
                <a:cs typeface="Segoe UI"/>
              </a:rPr>
              <a:t> </a:t>
            </a:r>
            <a:r>
              <a:rPr lang="en-US" sz="2200" dirty="0" err="1">
                <a:latin typeface="Arial"/>
                <a:cs typeface="Segoe UI"/>
              </a:rPr>
              <a:t>i</a:t>
            </a:r>
            <a:r>
              <a:rPr lang="en-US" sz="2200" dirty="0">
                <a:latin typeface="Arial"/>
                <a:cs typeface="Segoe UI"/>
              </a:rPr>
              <a:t> </a:t>
            </a:r>
            <a:r>
              <a:rPr lang="en-US" sz="2200" dirty="0" err="1">
                <a:latin typeface="Arial"/>
                <a:cs typeface="Segoe UI"/>
              </a:rPr>
              <a:t>bobl</a:t>
            </a:r>
            <a:r>
              <a:rPr lang="en-US" sz="2200" dirty="0">
                <a:latin typeface="Arial"/>
                <a:cs typeface="Segoe UI"/>
              </a:rPr>
              <a:t> – </a:t>
            </a:r>
            <a:r>
              <a:rPr lang="en-US" sz="2200" dirty="0" err="1">
                <a:latin typeface="Arial"/>
                <a:cs typeface="Segoe UI"/>
              </a:rPr>
              <a:t>yn</a:t>
            </a:r>
            <a:r>
              <a:rPr lang="en-US" sz="2200" dirty="0">
                <a:latin typeface="Arial"/>
                <a:cs typeface="Segoe UI"/>
              </a:rPr>
              <a:t> </a:t>
            </a:r>
            <a:r>
              <a:rPr lang="en-US" sz="2200" dirty="0" err="1">
                <a:latin typeface="Arial"/>
                <a:cs typeface="Segoe UI"/>
              </a:rPr>
              <a:t>enwedig</a:t>
            </a:r>
            <a:r>
              <a:rPr lang="en-US" sz="2200" dirty="0">
                <a:latin typeface="Arial"/>
                <a:cs typeface="Segoe UI"/>
              </a:rPr>
              <a:t> o </a:t>
            </a:r>
            <a:r>
              <a:rPr lang="en-US" sz="2200" dirty="0" err="1">
                <a:latin typeface="Arial"/>
                <a:cs typeface="Segoe UI"/>
              </a:rPr>
              <a:t>ystyried</a:t>
            </a:r>
            <a:r>
              <a:rPr lang="en-US" sz="2200" dirty="0">
                <a:latin typeface="Arial"/>
                <a:cs typeface="Segoe UI"/>
              </a:rPr>
              <a:t> </a:t>
            </a:r>
            <a:r>
              <a:rPr lang="en-US" sz="2200" dirty="0" err="1">
                <a:latin typeface="Arial"/>
                <a:cs typeface="Segoe UI"/>
              </a:rPr>
              <a:t>gofynion</a:t>
            </a:r>
            <a:r>
              <a:rPr lang="en-US" sz="2200" dirty="0">
                <a:latin typeface="Arial"/>
                <a:cs typeface="Segoe UI"/>
              </a:rPr>
              <a:t> </a:t>
            </a:r>
            <a:r>
              <a:rPr lang="en-US" sz="2200" dirty="0" err="1">
                <a:latin typeface="Arial"/>
                <a:cs typeface="Segoe UI"/>
              </a:rPr>
              <a:t>amser</a:t>
            </a:r>
            <a:r>
              <a:rPr lang="en-US" sz="2200" dirty="0">
                <a:latin typeface="Arial"/>
                <a:cs typeface="Segoe UI"/>
              </a:rPr>
              <a:t> a </a:t>
            </a:r>
            <a:r>
              <a:rPr lang="en-US" sz="2200" dirty="0" err="1">
                <a:latin typeface="Arial"/>
                <a:cs typeface="Segoe UI"/>
              </a:rPr>
              <a:t>phwysau</a:t>
            </a:r>
            <a:r>
              <a:rPr lang="en-US" sz="2200" dirty="0">
                <a:latin typeface="Arial"/>
                <a:cs typeface="Segoe UI"/>
              </a:rPr>
              <a:t> </a:t>
            </a:r>
            <a:r>
              <a:rPr lang="en-US" sz="2200" dirty="0" err="1">
                <a:latin typeface="Arial"/>
                <a:cs typeface="Segoe UI"/>
              </a:rPr>
              <a:t>eu</a:t>
            </a:r>
            <a:r>
              <a:rPr lang="en-US" sz="2200" dirty="0">
                <a:latin typeface="Arial"/>
                <a:cs typeface="Segoe UI"/>
              </a:rPr>
              <a:t> </a:t>
            </a:r>
            <a:r>
              <a:rPr lang="en-US" sz="2200" dirty="0" err="1">
                <a:latin typeface="Arial"/>
                <a:cs typeface="Segoe UI"/>
              </a:rPr>
              <a:t>swyddi</a:t>
            </a:r>
            <a:r>
              <a:rPr lang="en-US" sz="2200" dirty="0">
                <a:latin typeface="Arial"/>
                <a:cs typeface="Segoe UI"/>
              </a:rPr>
              <a:t> o </a:t>
            </a:r>
            <a:r>
              <a:rPr lang="en-US" sz="2200" dirty="0" err="1">
                <a:latin typeface="Arial"/>
                <a:cs typeface="Segoe UI"/>
              </a:rPr>
              <a:t>ddydd</a:t>
            </a:r>
            <a:r>
              <a:rPr lang="en-US" sz="2200" dirty="0">
                <a:latin typeface="Arial"/>
                <a:cs typeface="Segoe UI"/>
              </a:rPr>
              <a:t> </a:t>
            </a:r>
            <a:r>
              <a:rPr lang="en-US" sz="2200" dirty="0" err="1">
                <a:latin typeface="Arial"/>
                <a:cs typeface="Segoe UI"/>
              </a:rPr>
              <a:t>i</a:t>
            </a:r>
            <a:r>
              <a:rPr lang="en-US" sz="2200" dirty="0">
                <a:latin typeface="Arial"/>
                <a:cs typeface="Segoe UI"/>
              </a:rPr>
              <a:t> </a:t>
            </a:r>
            <a:r>
              <a:rPr lang="en-US" sz="2200" dirty="0" err="1">
                <a:latin typeface="Arial"/>
                <a:cs typeface="Segoe UI"/>
              </a:rPr>
              <a:t>ddydd</a:t>
            </a:r>
            <a:r>
              <a:rPr lang="en-US" sz="2200" dirty="0">
                <a:latin typeface="Arial"/>
                <a:cs typeface="Segoe UI"/>
              </a:rPr>
              <a:t>.  </a:t>
            </a:r>
          </a:p>
          <a:p>
            <a:pPr algn="l"/>
            <a:endParaRPr lang="en-US" sz="2200" dirty="0">
              <a:latin typeface="Arial"/>
              <a:cs typeface="Segoe UI"/>
            </a:endParaRPr>
          </a:p>
          <a:p>
            <a:pPr algn="l"/>
            <a:r>
              <a:rPr lang="en-US" sz="2200" dirty="0">
                <a:latin typeface="Arial"/>
                <a:cs typeface="Segoe UI"/>
              </a:rPr>
              <a:t>“</a:t>
            </a:r>
            <a:r>
              <a:rPr lang="en-US" sz="2200" dirty="0" err="1">
                <a:latin typeface="Arial"/>
                <a:cs typeface="Segoe UI"/>
              </a:rPr>
              <a:t>Ond</a:t>
            </a:r>
            <a:r>
              <a:rPr lang="en-US" sz="2200" dirty="0">
                <a:latin typeface="Arial"/>
                <a:cs typeface="Segoe UI"/>
              </a:rPr>
              <a:t> </a:t>
            </a:r>
            <a:r>
              <a:rPr lang="en-US" sz="2200" dirty="0" err="1">
                <a:latin typeface="Arial"/>
                <a:cs typeface="Segoe UI"/>
              </a:rPr>
              <a:t>bydd</a:t>
            </a:r>
            <a:r>
              <a:rPr lang="en-US" sz="2200" dirty="0">
                <a:latin typeface="Arial"/>
                <a:cs typeface="Segoe UI"/>
              </a:rPr>
              <a:t> </a:t>
            </a:r>
            <a:r>
              <a:rPr lang="en-US" sz="2200" dirty="0" err="1">
                <a:latin typeface="Arial"/>
                <a:cs typeface="Segoe UI"/>
              </a:rPr>
              <a:t>cymryd</a:t>
            </a:r>
            <a:r>
              <a:rPr lang="en-US" sz="2200" dirty="0">
                <a:latin typeface="Arial"/>
                <a:cs typeface="Segoe UI"/>
              </a:rPr>
              <a:t> 15 </a:t>
            </a:r>
            <a:r>
              <a:rPr lang="en-US" sz="2200" dirty="0" err="1">
                <a:latin typeface="Arial"/>
                <a:cs typeface="Segoe UI"/>
              </a:rPr>
              <a:t>munud</a:t>
            </a:r>
            <a:r>
              <a:rPr lang="en-US" sz="2200" dirty="0">
                <a:latin typeface="Arial"/>
                <a:cs typeface="Segoe UI"/>
              </a:rPr>
              <a:t> </a:t>
            </a:r>
            <a:r>
              <a:rPr lang="en-US" sz="2200" dirty="0" err="1">
                <a:latin typeface="Arial"/>
                <a:cs typeface="Segoe UI"/>
              </a:rPr>
              <a:t>i</a:t>
            </a:r>
            <a:r>
              <a:rPr lang="en-US" sz="2200" dirty="0">
                <a:latin typeface="Arial"/>
                <a:cs typeface="Segoe UI"/>
              </a:rPr>
              <a:t> </a:t>
            </a:r>
            <a:r>
              <a:rPr lang="en-US" sz="2200" dirty="0" err="1">
                <a:latin typeface="Arial"/>
                <a:cs typeface="Segoe UI"/>
              </a:rPr>
              <a:t>ddweud</a:t>
            </a:r>
            <a:r>
              <a:rPr lang="en-US" sz="2200" dirty="0">
                <a:latin typeface="Arial"/>
                <a:cs typeface="Segoe UI"/>
              </a:rPr>
              <a:t> </a:t>
            </a:r>
            <a:r>
              <a:rPr lang="en-US" sz="2200" dirty="0" err="1">
                <a:latin typeface="Arial"/>
                <a:cs typeface="Segoe UI"/>
              </a:rPr>
              <a:t>wrthyn</a:t>
            </a:r>
            <a:r>
              <a:rPr lang="en-US" sz="2200" dirty="0">
                <a:latin typeface="Arial"/>
                <a:cs typeface="Segoe UI"/>
              </a:rPr>
              <a:t> </a:t>
            </a:r>
            <a:r>
              <a:rPr lang="en-US" sz="2200" dirty="0" err="1">
                <a:latin typeface="Arial"/>
                <a:cs typeface="Segoe UI"/>
              </a:rPr>
              <a:t>ni</a:t>
            </a:r>
            <a:r>
              <a:rPr lang="en-US" sz="2200" dirty="0">
                <a:latin typeface="Arial"/>
                <a:cs typeface="Segoe UI"/>
              </a:rPr>
              <a:t> </a:t>
            </a:r>
            <a:r>
              <a:rPr lang="en-US" sz="2200" dirty="0" err="1">
                <a:latin typeface="Arial"/>
                <a:cs typeface="Segoe UI"/>
              </a:rPr>
              <a:t>beth</a:t>
            </a:r>
            <a:r>
              <a:rPr lang="en-US" sz="2200" dirty="0">
                <a:latin typeface="Arial"/>
                <a:cs typeface="Segoe UI"/>
              </a:rPr>
              <a:t> </a:t>
            </a:r>
            <a:r>
              <a:rPr lang="en-US" sz="2200" dirty="0" err="1">
                <a:latin typeface="Arial"/>
                <a:cs typeface="Segoe UI"/>
              </a:rPr>
              <a:t>yw</a:t>
            </a:r>
            <a:r>
              <a:rPr lang="en-US" sz="2200" dirty="0">
                <a:latin typeface="Arial"/>
                <a:cs typeface="Segoe UI"/>
              </a:rPr>
              <a:t> </a:t>
            </a:r>
            <a:r>
              <a:rPr lang="en-US" sz="2200" dirty="0" err="1">
                <a:latin typeface="Arial"/>
                <a:cs typeface="Segoe UI"/>
              </a:rPr>
              <a:t>eu</a:t>
            </a:r>
            <a:r>
              <a:rPr lang="en-US" sz="2200" dirty="0">
                <a:latin typeface="Arial"/>
                <a:cs typeface="Segoe UI"/>
              </a:rPr>
              <a:t> barn </a:t>
            </a:r>
            <a:r>
              <a:rPr lang="en-US" sz="2200" dirty="0" err="1">
                <a:latin typeface="Arial"/>
                <a:cs typeface="Segoe UI"/>
              </a:rPr>
              <a:t>yn</a:t>
            </a:r>
            <a:r>
              <a:rPr lang="en-US" sz="2200" dirty="0">
                <a:latin typeface="Arial"/>
                <a:cs typeface="Segoe UI"/>
              </a:rPr>
              <a:t> </a:t>
            </a:r>
            <a:r>
              <a:rPr lang="en-US" sz="2200" dirty="0" err="1">
                <a:latin typeface="Arial"/>
                <a:cs typeface="Segoe UI"/>
              </a:rPr>
              <a:t>sicrhau</a:t>
            </a:r>
            <a:r>
              <a:rPr lang="en-US" sz="2200" dirty="0">
                <a:latin typeface="Arial"/>
                <a:cs typeface="Segoe UI"/>
              </a:rPr>
              <a:t> bod </a:t>
            </a:r>
            <a:r>
              <a:rPr lang="en-US" sz="2200" dirty="0" err="1">
                <a:latin typeface="Arial"/>
                <a:cs typeface="Segoe UI"/>
              </a:rPr>
              <a:t>eu</a:t>
            </a:r>
            <a:r>
              <a:rPr lang="en-US" sz="2200" dirty="0">
                <a:latin typeface="Arial"/>
                <a:cs typeface="Segoe UI"/>
              </a:rPr>
              <a:t> </a:t>
            </a:r>
            <a:r>
              <a:rPr lang="en-US" sz="2200" dirty="0" err="1">
                <a:latin typeface="Arial"/>
                <a:cs typeface="Segoe UI"/>
              </a:rPr>
              <a:t>llais</a:t>
            </a:r>
            <a:r>
              <a:rPr lang="en-US" sz="2200" dirty="0">
                <a:latin typeface="Arial"/>
                <a:cs typeface="Segoe UI"/>
              </a:rPr>
              <a:t> </a:t>
            </a:r>
            <a:r>
              <a:rPr lang="en-US" sz="2200" dirty="0" err="1">
                <a:latin typeface="Arial"/>
                <a:cs typeface="Segoe UI"/>
              </a:rPr>
              <a:t>yn</a:t>
            </a:r>
            <a:r>
              <a:rPr lang="en-US" sz="2200" dirty="0">
                <a:latin typeface="Arial"/>
                <a:cs typeface="Segoe UI"/>
              </a:rPr>
              <a:t> </a:t>
            </a:r>
            <a:r>
              <a:rPr lang="en-US" sz="2200" dirty="0" err="1">
                <a:latin typeface="Arial"/>
                <a:cs typeface="Segoe UI"/>
              </a:rPr>
              <a:t>cael</a:t>
            </a:r>
            <a:r>
              <a:rPr lang="en-US" sz="2200" dirty="0">
                <a:latin typeface="Arial"/>
                <a:cs typeface="Segoe UI"/>
              </a:rPr>
              <a:t> </a:t>
            </a:r>
            <a:r>
              <a:rPr lang="en-US" sz="2200" dirty="0" err="1">
                <a:latin typeface="Arial"/>
                <a:cs typeface="Segoe UI"/>
              </a:rPr>
              <a:t>ei</a:t>
            </a:r>
            <a:r>
              <a:rPr lang="en-US" sz="2200" dirty="0">
                <a:latin typeface="Arial"/>
                <a:cs typeface="Segoe UI"/>
              </a:rPr>
              <a:t> </a:t>
            </a:r>
            <a:r>
              <a:rPr lang="en-US" sz="2200" dirty="0" err="1">
                <a:latin typeface="Arial"/>
                <a:cs typeface="Segoe UI"/>
              </a:rPr>
              <a:t>glywed</a:t>
            </a:r>
            <a:r>
              <a:rPr lang="en-US" sz="2200" dirty="0">
                <a:latin typeface="Arial"/>
                <a:cs typeface="Segoe UI"/>
              </a:rPr>
              <a:t> ac y </a:t>
            </a:r>
            <a:r>
              <a:rPr lang="en-US" sz="2200" dirty="0" err="1">
                <a:latin typeface="Arial"/>
                <a:cs typeface="Segoe UI"/>
              </a:rPr>
              <a:t>gallwn</a:t>
            </a:r>
            <a:r>
              <a:rPr lang="en-US" sz="2200" dirty="0">
                <a:latin typeface="Arial"/>
                <a:cs typeface="Segoe UI"/>
              </a:rPr>
              <a:t> </a:t>
            </a:r>
            <a:r>
              <a:rPr lang="en-US" sz="2200" dirty="0" err="1">
                <a:latin typeface="Arial"/>
                <a:cs typeface="Segoe UI"/>
              </a:rPr>
              <a:t>ni</a:t>
            </a:r>
            <a:r>
              <a:rPr lang="en-US" sz="2200" dirty="0">
                <a:latin typeface="Arial"/>
                <a:cs typeface="Segoe UI"/>
              </a:rPr>
              <a:t> </a:t>
            </a:r>
            <a:r>
              <a:rPr lang="en-US" sz="2200" dirty="0" err="1">
                <a:latin typeface="Arial"/>
                <a:cs typeface="Segoe UI"/>
              </a:rPr>
              <a:t>ymateb</a:t>
            </a:r>
            <a:r>
              <a:rPr lang="en-US" sz="2200" dirty="0">
                <a:latin typeface="Arial"/>
                <a:cs typeface="Segoe UI"/>
              </a:rPr>
              <a:t> </a:t>
            </a:r>
            <a:r>
              <a:rPr lang="en-US" sz="2200" dirty="0" err="1">
                <a:latin typeface="Arial"/>
                <a:cs typeface="Segoe UI"/>
              </a:rPr>
              <a:t>i</a:t>
            </a:r>
            <a:r>
              <a:rPr lang="en-US" sz="2200" dirty="0">
                <a:latin typeface="Arial"/>
                <a:cs typeface="Segoe UI"/>
              </a:rPr>
              <a:t> </a:t>
            </a:r>
            <a:r>
              <a:rPr lang="en-US" sz="2200" dirty="0" err="1">
                <a:latin typeface="Arial"/>
                <a:cs typeface="Segoe UI"/>
              </a:rPr>
              <a:t>anghenion</a:t>
            </a:r>
            <a:r>
              <a:rPr lang="en-US" sz="2200" dirty="0">
                <a:latin typeface="Arial"/>
                <a:cs typeface="Segoe UI"/>
              </a:rPr>
              <a:t> y sector </a:t>
            </a:r>
            <a:r>
              <a:rPr lang="en-US" sz="2200" dirty="0" err="1">
                <a:latin typeface="Arial"/>
                <a:cs typeface="Segoe UI"/>
              </a:rPr>
              <a:t>yn</a:t>
            </a:r>
            <a:r>
              <a:rPr lang="en-US" sz="2200" dirty="0">
                <a:latin typeface="Arial"/>
                <a:cs typeface="Segoe UI"/>
              </a:rPr>
              <a:t> </a:t>
            </a:r>
            <a:r>
              <a:rPr lang="en-US" sz="2200" dirty="0" err="1">
                <a:latin typeface="Arial"/>
                <a:cs typeface="Segoe UI"/>
              </a:rPr>
              <a:t>fwy</a:t>
            </a:r>
            <a:r>
              <a:rPr lang="en-US" sz="2200" dirty="0">
                <a:latin typeface="Arial"/>
                <a:cs typeface="Segoe UI"/>
              </a:rPr>
              <a:t> </a:t>
            </a:r>
            <a:r>
              <a:rPr lang="en-US" sz="2200" dirty="0" err="1">
                <a:latin typeface="Arial"/>
                <a:cs typeface="Segoe UI"/>
              </a:rPr>
              <a:t>effeithiol</a:t>
            </a:r>
            <a:r>
              <a:rPr lang="en-US" sz="2200" dirty="0">
                <a:latin typeface="Arial"/>
                <a:cs typeface="Segoe UI"/>
              </a:rPr>
              <a:t>." </a:t>
            </a:r>
          </a:p>
          <a:p>
            <a:pPr algn="l"/>
            <a:endParaRPr lang="en-US" sz="2200" dirty="0">
              <a:latin typeface="Arial"/>
              <a:cs typeface="Segoe UI"/>
            </a:endParaRPr>
          </a:p>
          <a:p>
            <a:pPr algn="l"/>
            <a:r>
              <a:rPr lang="en-US" sz="2200" b="1" dirty="0">
                <a:latin typeface="Arial"/>
                <a:cs typeface="Segoe UI"/>
              </a:rPr>
              <a:t>David Pritchard, </a:t>
            </a:r>
            <a:r>
              <a:rPr lang="en-US" sz="2200" b="1" dirty="0" err="1">
                <a:latin typeface="Arial"/>
                <a:cs typeface="Segoe UI"/>
              </a:rPr>
              <a:t>Cyfarwyddwr</a:t>
            </a:r>
            <a:r>
              <a:rPr lang="en-US" sz="2200" b="1" dirty="0">
                <a:latin typeface="Arial"/>
                <a:cs typeface="Segoe UI"/>
              </a:rPr>
              <a:t> </a:t>
            </a:r>
            <a:r>
              <a:rPr lang="en-US" sz="2200" b="1" dirty="0" err="1">
                <a:latin typeface="Arial"/>
                <a:cs typeface="Segoe UI"/>
              </a:rPr>
              <a:t>Rheoleiddio</a:t>
            </a:r>
            <a:r>
              <a:rPr lang="en-US" sz="2200" b="1" dirty="0">
                <a:latin typeface="Arial"/>
                <a:cs typeface="Segoe UI"/>
              </a:rPr>
              <a:t>, </a:t>
            </a:r>
            <a:r>
              <a:rPr lang="en-US" sz="2200" b="1" dirty="0" err="1">
                <a:latin typeface="Arial"/>
                <a:cs typeface="Segoe UI"/>
              </a:rPr>
              <a:t>Gofal</a:t>
            </a:r>
            <a:r>
              <a:rPr lang="en-US" sz="2200" b="1" dirty="0">
                <a:latin typeface="Arial"/>
                <a:cs typeface="Segoe UI"/>
              </a:rPr>
              <a:t> </a:t>
            </a:r>
            <a:r>
              <a:rPr lang="en-US" sz="2200" b="1" dirty="0" err="1">
                <a:latin typeface="Arial"/>
                <a:cs typeface="Segoe UI"/>
              </a:rPr>
              <a:t>Cymdeithasol</a:t>
            </a:r>
            <a:r>
              <a:rPr lang="en-US" sz="2200" b="1" dirty="0">
                <a:latin typeface="Arial"/>
                <a:cs typeface="Segoe UI"/>
              </a:rPr>
              <a:t> Cymru</a:t>
            </a:r>
          </a:p>
        </p:txBody>
      </p:sp>
      <p:pic>
        <p:nvPicPr>
          <p:cNvPr id="5" name="Picture 4" descr="Social Care Wales logo with a circle representing people and a tick representing regulation and quality. The words Social Care Wales appear next to the logo in English and Welsh.&#10;">
            <a:extLst>
              <a:ext uri="{FF2B5EF4-FFF2-40B4-BE49-F238E27FC236}">
                <a16:creationId xmlns:a16="http://schemas.microsoft.com/office/drawing/2014/main" id="{C72AADA4-95F5-5660-B22D-77442E093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77" y="5909751"/>
            <a:ext cx="2423133" cy="482782"/>
          </a:xfrm>
          <a:prstGeom prst="rect">
            <a:avLst/>
          </a:prstGeom>
        </p:spPr>
      </p:pic>
      <p:pic>
        <p:nvPicPr>
          <p:cNvPr id="6" name="Picture 5" descr="Logo Llywodraeth Cymru / Welsh Government logo.">
            <a:extLst>
              <a:ext uri="{FF2B5EF4-FFF2-40B4-BE49-F238E27FC236}">
                <a16:creationId xmlns:a16="http://schemas.microsoft.com/office/drawing/2014/main" id="{BC370726-6597-253E-6E40-E207A436D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3280" y="5805224"/>
            <a:ext cx="1616343" cy="691836"/>
          </a:xfrm>
          <a:prstGeom prst="rect">
            <a:avLst/>
          </a:prstGeom>
        </p:spPr>
      </p:pic>
    </p:spTree>
    <p:extLst>
      <p:ext uri="{BB962C8B-B14F-4D97-AF65-F5344CB8AC3E}">
        <p14:creationId xmlns:p14="http://schemas.microsoft.com/office/powerpoint/2010/main" val="4261074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Widescreen</PresentationFormat>
  <Paragraphs>47</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Dweud Eich Dweud 2024 / Have Your Say 2024</vt:lpstr>
      <vt:lpstr>Beth yw’r arolwg? What is the survey?</vt:lpstr>
      <vt:lpstr>Beth fyddwn ni’n ei wneud gyda’r canlyniadau? What will we do with the results?</vt:lpstr>
      <vt:lpstr>Sut y gallwch chi gefnogi’r arolwg / How can you support the survey?</vt:lpstr>
      <vt:lpstr>"This survey is hugely important in developing our understanding of the workforce and what matters to them.  “We understand that completing a survey may not be a priority for people - particularly considering the time demands and pressures of their day-to-day jobs.   "But taking 15 minutes to tell us what they think will make sure their views are heard and that we can respond to the needs of the sector more effectively."  David Pritchard, Director of Regulation, Social Care Wales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Hannam</dc:creator>
  <cp:lastModifiedBy>Jack Davies</cp:lastModifiedBy>
  <cp:revision>12</cp:revision>
  <dcterms:created xsi:type="dcterms:W3CDTF">2023-11-22T09:58:47Z</dcterms:created>
  <dcterms:modified xsi:type="dcterms:W3CDTF">2023-12-12T09:57:02Z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f1612d-fb9f-4910-9745-3218a93e4acc_Enabled">
    <vt:lpwstr>true</vt:lpwstr>
  </property>
  <property fmtid="{D5CDD505-2E9C-101B-9397-08002B2CF9AE}" pid="3" name="MSIP_Label_d3f1612d-fb9f-4910-9745-3218a93e4acc_SetDate">
    <vt:lpwstr>2023-11-27T14:47:05Z</vt:lpwstr>
  </property>
  <property fmtid="{D5CDD505-2E9C-101B-9397-08002B2CF9AE}" pid="4" name="MSIP_Label_d3f1612d-fb9f-4910-9745-3218a93e4acc_Method">
    <vt:lpwstr>Standard</vt:lpwstr>
  </property>
  <property fmtid="{D5CDD505-2E9C-101B-9397-08002B2CF9AE}" pid="5" name="MSIP_Label_d3f1612d-fb9f-4910-9745-3218a93e4acc_Name">
    <vt:lpwstr>defa4170-0d19-0005-0004-bc88714345d2</vt:lpwstr>
  </property>
  <property fmtid="{D5CDD505-2E9C-101B-9397-08002B2CF9AE}" pid="6" name="MSIP_Label_d3f1612d-fb9f-4910-9745-3218a93e4acc_SiteId">
    <vt:lpwstr>4bc2de22-9b97-4eb6-8e88-2254190748e2</vt:lpwstr>
  </property>
  <property fmtid="{D5CDD505-2E9C-101B-9397-08002B2CF9AE}" pid="7" name="MSIP_Label_d3f1612d-fb9f-4910-9745-3218a93e4acc_ActionId">
    <vt:lpwstr>979a47bf-c430-40e4-bc62-707cbbe094ef</vt:lpwstr>
  </property>
  <property fmtid="{D5CDD505-2E9C-101B-9397-08002B2CF9AE}" pid="8" name="MSIP_Label_d3f1612d-fb9f-4910-9745-3218a93e4acc_ContentBits">
    <vt:lpwstr>0</vt:lpwstr>
  </property>
</Properties>
</file>