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714" r:id="rId5"/>
  </p:sldMasterIdLst>
  <p:notesMasterIdLst>
    <p:notesMasterId r:id="rId21"/>
  </p:notesMasterIdLst>
  <p:handoutMasterIdLst>
    <p:handoutMasterId r:id="rId22"/>
  </p:handoutMasterIdLst>
  <p:sldIdLst>
    <p:sldId id="258" r:id="rId6"/>
    <p:sldId id="351" r:id="rId7"/>
    <p:sldId id="343" r:id="rId8"/>
    <p:sldId id="344" r:id="rId9"/>
    <p:sldId id="345" r:id="rId10"/>
    <p:sldId id="315" r:id="rId11"/>
    <p:sldId id="350" r:id="rId12"/>
    <p:sldId id="352" r:id="rId13"/>
    <p:sldId id="316" r:id="rId14"/>
    <p:sldId id="336" r:id="rId15"/>
    <p:sldId id="325" r:id="rId16"/>
    <p:sldId id="337" r:id="rId17"/>
    <p:sldId id="326" r:id="rId18"/>
    <p:sldId id="301" r:id="rId19"/>
    <p:sldId id="263" r:id="rId20"/>
  </p:sldIdLst>
  <p:sldSz cx="9144000" cy="6858000" type="screen4x3"/>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B64"/>
    <a:srgbClr val="16AD85"/>
    <a:srgbClr val="257D86"/>
    <a:srgbClr val="37394C"/>
    <a:srgbClr val="EB5E57"/>
    <a:srgbClr val="004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37861" autoAdjust="0"/>
  </p:normalViewPr>
  <p:slideViewPr>
    <p:cSldViewPr snapToGrid="0" snapToObjects="1">
      <p:cViewPr varScale="1">
        <p:scale>
          <a:sx n="47" d="100"/>
          <a:sy n="47" d="100"/>
        </p:scale>
        <p:origin x="3042"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0" d="100"/>
          <a:sy n="90" d="100"/>
        </p:scale>
        <p:origin x="-3744"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5/7/2019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5/7/2019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3645731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endParaRPr lang="en-GB" dirty="0"/>
          </a:p>
          <a:p>
            <a:r>
              <a:rPr lang="en-GB" dirty="0" err="1"/>
              <a:t>Gallwch</a:t>
            </a:r>
            <a:r>
              <a:rPr lang="en-GB" dirty="0"/>
              <a:t> </a:t>
            </a:r>
            <a:r>
              <a:rPr lang="en-GB" dirty="0" err="1"/>
              <a:t>ddod</a:t>
            </a:r>
            <a:r>
              <a:rPr lang="en-GB" dirty="0"/>
              <a:t> o </a:t>
            </a:r>
            <a:r>
              <a:rPr lang="en-GB" dirty="0" err="1"/>
              <a:t>hyd</a:t>
            </a:r>
            <a:r>
              <a:rPr lang="en-GB" dirty="0"/>
              <a:t> </a:t>
            </a:r>
            <a:r>
              <a:rPr lang="en-GB" dirty="0" err="1"/>
              <a:t>i</a:t>
            </a:r>
            <a:r>
              <a:rPr lang="en-GB" dirty="0"/>
              <a:t> </a:t>
            </a:r>
            <a:r>
              <a:rPr lang="en-GB" dirty="0" err="1"/>
              <a:t>fwy</a:t>
            </a:r>
            <a:r>
              <a:rPr lang="en-GB" dirty="0"/>
              <a:t> o </a:t>
            </a:r>
            <a:r>
              <a:rPr lang="en-GB" dirty="0" err="1"/>
              <a:t>wybodaeth</a:t>
            </a:r>
            <a:r>
              <a:rPr lang="en-GB" dirty="0"/>
              <a:t> </a:t>
            </a:r>
            <a:r>
              <a:rPr lang="en-GB" dirty="0" err="1"/>
              <a:t>yn</a:t>
            </a:r>
            <a:r>
              <a:rPr lang="en-GB" dirty="0"/>
              <a:t> </a:t>
            </a:r>
            <a:r>
              <a:rPr lang="en-GB" sz="1200" b="0" i="1" dirty="0" err="1"/>
              <a:t>Risg</a:t>
            </a:r>
            <a:r>
              <a:rPr lang="en-GB" sz="1200" b="0" i="1" dirty="0"/>
              <a:t> </a:t>
            </a:r>
            <a:r>
              <a:rPr lang="en-GB" sz="1200" b="0" i="1" dirty="0" err="1"/>
              <a:t>cadarnhaol</a:t>
            </a:r>
            <a:r>
              <a:rPr lang="en-GB" sz="1200" b="0" i="1" dirty="0"/>
              <a:t> a </a:t>
            </a:r>
            <a:r>
              <a:rPr lang="en-GB" sz="1200" b="0" i="1" dirty="0" err="1"/>
              <a:t>gwneud</a:t>
            </a:r>
            <a:r>
              <a:rPr lang="en-GB" sz="1200" b="0" i="1" dirty="0"/>
              <a:t> </a:t>
            </a:r>
            <a:r>
              <a:rPr lang="en-GB" sz="1200" b="0" i="1" dirty="0" err="1"/>
              <a:t>penderfyniadau</a:t>
            </a:r>
            <a:r>
              <a:rPr lang="en-GB" sz="1200" b="0" i="1" dirty="0"/>
              <a:t> </a:t>
            </a:r>
            <a:r>
              <a:rPr lang="en-GB" sz="1200" b="0" i="1" dirty="0" err="1"/>
              <a:t>ar</a:t>
            </a:r>
            <a:r>
              <a:rPr lang="en-GB" sz="1200" b="0" i="1" dirty="0"/>
              <a:t> y </a:t>
            </a:r>
            <a:r>
              <a:rPr lang="en-GB" sz="1200" b="0" i="1" dirty="0" err="1"/>
              <a:t>cyd</a:t>
            </a:r>
            <a:r>
              <a:rPr lang="en-GB" sz="1200" b="0" i="1" dirty="0"/>
              <a:t> 2018</a:t>
            </a:r>
            <a:r>
              <a:rPr lang="en-GB" sz="1200" b="0" dirty="0"/>
              <a:t>, </a:t>
            </a:r>
            <a:r>
              <a:rPr lang="en-GB" sz="1200" b="0" dirty="0" err="1"/>
              <a:t>Gofal</a:t>
            </a:r>
            <a:r>
              <a:rPr lang="en-GB" sz="1200" b="0" dirty="0"/>
              <a:t> </a:t>
            </a:r>
            <a:r>
              <a:rPr lang="en-GB" sz="1200" b="0" dirty="0" err="1"/>
              <a:t>Cymdeithasol</a:t>
            </a:r>
            <a:r>
              <a:rPr lang="en-GB" sz="1200" b="0" dirty="0"/>
              <a:t> Cymru ac Imogen Blood &amp; Associates (</a:t>
            </a:r>
            <a:r>
              <a:rPr lang="en-GB" sz="1200" b="0" dirty="0" err="1"/>
              <a:t>wedi’i</a:t>
            </a:r>
            <a:r>
              <a:rPr lang="en-GB" sz="1200" b="0" dirty="0"/>
              <a:t> </a:t>
            </a:r>
            <a:r>
              <a:rPr lang="en-GB" sz="1200" b="0" dirty="0" err="1"/>
              <a:t>gynnwys</a:t>
            </a:r>
            <a:r>
              <a:rPr lang="en-GB" sz="1200" b="0" dirty="0"/>
              <a:t> </a:t>
            </a:r>
            <a:r>
              <a:rPr lang="en-GB" sz="1200" b="0" dirty="0" err="1"/>
              <a:t>yn</a:t>
            </a:r>
            <a:r>
              <a:rPr lang="en-GB" sz="1200" b="0" dirty="0"/>
              <a:t> y </a:t>
            </a:r>
            <a:r>
              <a:rPr lang="en-GB" sz="1200" b="0" dirty="0" err="1"/>
              <a:t>pecyn</a:t>
            </a:r>
            <a:r>
              <a:rPr lang="en-GB" sz="1200" b="0" dirty="0"/>
              <a:t> </a:t>
            </a:r>
            <a:r>
              <a:rPr lang="en-GB" sz="1200" b="0" dirty="0" err="1"/>
              <a:t>hyfforddi</a:t>
            </a:r>
            <a:r>
              <a:rPr lang="en-GB" sz="1200" b="0" dirty="0"/>
              <a:t> </a:t>
            </a:r>
            <a:r>
              <a:rPr lang="en-GB" sz="1200" b="0" dirty="0" err="1"/>
              <a:t>fel</a:t>
            </a:r>
            <a:r>
              <a:rPr lang="en-GB" sz="1200" b="0" dirty="0"/>
              <a:t> </a:t>
            </a:r>
            <a:r>
              <a:rPr lang="en-GB" sz="1200" b="0" dirty="0" err="1"/>
              <a:t>gwybodaeth</a:t>
            </a:r>
            <a:r>
              <a:rPr lang="en-GB" sz="1200" b="0" dirty="0"/>
              <a:t> </a:t>
            </a:r>
            <a:r>
              <a:rPr lang="en-GB" sz="1200" b="0" dirty="0" err="1"/>
              <a:t>cefndir</a:t>
            </a:r>
            <a:r>
              <a:rPr lang="en-GB" sz="1200" b="0"/>
              <a:t>)</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Mae bob </a:t>
            </a:r>
            <a:r>
              <a:rPr lang="en-GB" sz="1200" kern="1200" dirty="0" err="1">
                <a:solidFill>
                  <a:schemeClr val="tx1"/>
                </a:solidFill>
                <a:latin typeface="+mn-lt"/>
                <a:ea typeface="+mn-ea"/>
                <a:cs typeface="+mn-cs"/>
              </a:rPr>
              <a:t>bocs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ymddangos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unigol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ddechrau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o’r</a:t>
            </a:r>
            <a:r>
              <a:rPr lang="en-GB" sz="1200" kern="1200" dirty="0">
                <a:solidFill>
                  <a:schemeClr val="tx1"/>
                </a:solidFill>
                <a:latin typeface="+mn-lt"/>
                <a:ea typeface="+mn-ea"/>
                <a:cs typeface="+mn-cs"/>
              </a:rPr>
              <a:t> top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chwith</a:t>
            </a:r>
            <a:r>
              <a:rPr lang="en-GB" sz="1200" kern="1200" dirty="0">
                <a:solidFill>
                  <a:schemeClr val="tx1"/>
                </a:solidFill>
                <a:latin typeface="+mn-lt"/>
                <a:ea typeface="+mn-ea"/>
                <a:cs typeface="+mn-cs"/>
              </a:rPr>
              <a:t>. </a:t>
            </a:r>
            <a:endParaRPr lang="en-GB" dirty="0"/>
          </a:p>
          <a:p>
            <a:endParaRPr lang="en-GB" dirty="0"/>
          </a:p>
          <a:p>
            <a:r>
              <a:rPr lang="en-GB" dirty="0"/>
              <a:t>****************************************************************************************************************************************************************************</a:t>
            </a:r>
          </a:p>
          <a:p>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mn-lt"/>
                <a:ea typeface="+mn-ea"/>
                <a:cs typeface="+mn-cs"/>
              </a:rPr>
              <a:t>More information and ideas can be found in </a:t>
            </a:r>
            <a:r>
              <a:rPr lang="en-GB" sz="1200" b="0" i="1" u="none" strike="noStrike" kern="1200" baseline="0" dirty="0">
                <a:solidFill>
                  <a:schemeClr val="tx1"/>
                </a:solidFill>
                <a:latin typeface="+mn-lt"/>
                <a:ea typeface="+mn-ea"/>
                <a:cs typeface="+mn-cs"/>
              </a:rPr>
              <a:t>Positive risk and shared decision-making 2018, </a:t>
            </a:r>
            <a:r>
              <a:rPr lang="en-GB" sz="1200" b="0" i="0" u="none" strike="noStrike" kern="1200" baseline="0" dirty="0">
                <a:solidFill>
                  <a:schemeClr val="tx1"/>
                </a:solidFill>
                <a:latin typeface="+mn-lt"/>
                <a:ea typeface="+mn-ea"/>
                <a:cs typeface="+mn-cs"/>
              </a:rPr>
              <a:t>Social Care Wales and Imogen Blood &amp; Associates (included in training pack for background information) </a:t>
            </a:r>
          </a:p>
          <a:p>
            <a:endParaRPr lang="en-GB" dirty="0"/>
          </a:p>
          <a:p>
            <a:r>
              <a:rPr lang="en-GB" dirty="0"/>
              <a:t>Each thought ‘bubble’ appears individually. Starting from top left to bottom right.</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2061892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endParaRPr lang="en-GB" b="0" dirty="0"/>
          </a:p>
          <a:p>
            <a:r>
              <a:rPr lang="en-GB" sz="1200" kern="1200" dirty="0" err="1">
                <a:solidFill>
                  <a:schemeClr val="tx1"/>
                </a:solidFill>
                <a:latin typeface="+mn-lt"/>
                <a:ea typeface="+mn-ea"/>
                <a:cs typeface="+mn-cs"/>
              </a:rPr>
              <a:t>Sylwadau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grwp</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ffocws</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gynhaliwyd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gan</a:t>
            </a:r>
            <a:r>
              <a:rPr lang="en-GB" sz="1200" kern="1200" dirty="0">
                <a:solidFill>
                  <a:schemeClr val="tx1"/>
                </a:solidFill>
                <a:latin typeface="+mn-lt"/>
                <a:ea typeface="+mn-ea"/>
                <a:cs typeface="+mn-cs"/>
              </a:rPr>
              <a:t> Imogen Blood Associates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gyfer</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gwaith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Cadarnhaol</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gomisiynwyd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Gofal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Cymdeithasol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Cymru</a:t>
            </a:r>
            <a:r>
              <a:rPr lang="en-GB" sz="1200" kern="1200" dirty="0">
                <a:solidFill>
                  <a:schemeClr val="tx1"/>
                </a:solidFill>
                <a:latin typeface="+mn-lt"/>
                <a:ea typeface="+mn-ea"/>
                <a:cs typeface="+mn-cs"/>
              </a:rPr>
              <a:t> (link </a:t>
            </a:r>
            <a:r>
              <a:rPr lang="en-GB" sz="1200" kern="1200" dirty="0" err="1">
                <a:solidFill>
                  <a:schemeClr val="tx1"/>
                </a:solidFill>
                <a:latin typeface="+mn-lt"/>
                <a:ea typeface="+mn-ea"/>
                <a:cs typeface="+mn-cs"/>
              </a:rPr>
              <a:t>i’r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dudalen</a:t>
            </a:r>
            <a:r>
              <a:rPr lang="en-GB" sz="1200" kern="1200" dirty="0">
                <a:solidFill>
                  <a:schemeClr val="tx1"/>
                </a:solidFill>
                <a:latin typeface="+mn-lt"/>
                <a:ea typeface="+mn-ea"/>
                <a:cs typeface="+mn-cs"/>
              </a:rPr>
              <a:t> we)</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Mae bob </a:t>
            </a:r>
            <a:r>
              <a:rPr lang="en-GB" sz="1200" kern="1200" dirty="0" err="1">
                <a:solidFill>
                  <a:schemeClr val="tx1"/>
                </a:solidFill>
                <a:latin typeface="+mn-lt"/>
                <a:ea typeface="+mn-ea"/>
                <a:cs typeface="+mn-cs"/>
              </a:rPr>
              <a:t>bocs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ymddangos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unigol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ddechrau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o’r</a:t>
            </a:r>
            <a:r>
              <a:rPr lang="en-GB" sz="1200" kern="1200" dirty="0">
                <a:solidFill>
                  <a:schemeClr val="tx1"/>
                </a:solidFill>
                <a:latin typeface="+mn-lt"/>
                <a:ea typeface="+mn-ea"/>
                <a:cs typeface="+mn-cs"/>
              </a:rPr>
              <a:t> top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chwith</a:t>
            </a:r>
            <a:r>
              <a:rPr lang="en-GB" sz="1200" kern="1200" dirty="0">
                <a:solidFill>
                  <a:schemeClr val="tx1"/>
                </a:solidFill>
                <a:latin typeface="+mn-lt"/>
                <a:ea typeface="+mn-ea"/>
                <a:cs typeface="+mn-cs"/>
              </a:rPr>
              <a:t>. </a:t>
            </a:r>
            <a:endParaRPr lang="en-GB" dirty="0"/>
          </a:p>
          <a:p>
            <a:endParaRPr lang="en-GB" dirty="0"/>
          </a:p>
          <a:p>
            <a:r>
              <a:rPr lang="en-GB" dirty="0"/>
              <a:t>****************************************************************************************************************************************************************************</a:t>
            </a:r>
          </a:p>
          <a:p>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b="1" dirty="0"/>
              <a:t>Comments from </a:t>
            </a:r>
            <a:r>
              <a:rPr lang="en-GB" sz="1200" b="1" i="1" u="none" strike="noStrike" kern="1200" baseline="0" dirty="0">
                <a:solidFill>
                  <a:schemeClr val="tx1"/>
                </a:solidFill>
                <a:latin typeface="+mn-lt"/>
                <a:ea typeface="+mn-ea"/>
                <a:cs typeface="+mn-cs"/>
              </a:rPr>
              <a:t>Positive risk and shared decision-making 2018, </a:t>
            </a:r>
            <a:r>
              <a:rPr lang="en-GB" sz="1200" b="1" i="0" u="none" strike="noStrike" kern="1200" baseline="0" dirty="0">
                <a:solidFill>
                  <a:schemeClr val="tx1"/>
                </a:solidFill>
                <a:latin typeface="+mn-lt"/>
                <a:ea typeface="+mn-ea"/>
                <a:cs typeface="+mn-cs"/>
              </a:rPr>
              <a:t>Social Care Wales and Imogen Blood &amp; Associates (included in training pack for background information) </a:t>
            </a:r>
          </a:p>
          <a:p>
            <a:endParaRPr lang="en-GB" dirty="0"/>
          </a:p>
          <a:p>
            <a:r>
              <a:rPr lang="en-GB" dirty="0"/>
              <a:t>Each thought ‘bubble’ appears individually. Starting from top left to bottom right.</a:t>
            </a:r>
          </a:p>
          <a:p>
            <a:endParaRPr lang="en-GB" b="0"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28101971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endParaRPr lang="en-GB" dirty="0"/>
          </a:p>
          <a:p>
            <a:r>
              <a:rPr lang="en-GB" dirty="0" err="1"/>
              <a:t>Gofynnwch</a:t>
            </a:r>
            <a:r>
              <a:rPr lang="en-GB" dirty="0"/>
              <a:t> </a:t>
            </a:r>
            <a:r>
              <a:rPr lang="en-GB" dirty="0" err="1"/>
              <a:t>i</a:t>
            </a:r>
            <a:r>
              <a:rPr lang="en-GB" dirty="0"/>
              <a:t> </a:t>
            </a:r>
            <a:r>
              <a:rPr lang="en-GB" dirty="0" err="1"/>
              <a:t>bobl</a:t>
            </a:r>
            <a:r>
              <a:rPr lang="en-GB" dirty="0"/>
              <a:t> </a:t>
            </a:r>
            <a:r>
              <a:rPr lang="en-GB" dirty="0" err="1"/>
              <a:t>rhannu</a:t>
            </a:r>
            <a:r>
              <a:rPr lang="en-GB" dirty="0"/>
              <a:t> </a:t>
            </a:r>
            <a:r>
              <a:rPr lang="en-GB" dirty="0" err="1"/>
              <a:t>eu</a:t>
            </a:r>
            <a:r>
              <a:rPr lang="en-GB" dirty="0"/>
              <a:t> </a:t>
            </a:r>
            <a:r>
              <a:rPr lang="en-GB" dirty="0" err="1"/>
              <a:t>meddyliau</a:t>
            </a:r>
            <a:r>
              <a:rPr lang="en-GB" dirty="0"/>
              <a:t> </a:t>
            </a:r>
          </a:p>
          <a:p>
            <a:endParaRPr lang="en-GB" dirty="0"/>
          </a:p>
          <a:p>
            <a:r>
              <a:rPr lang="en-GB" dirty="0"/>
              <a:t>********************************************</a:t>
            </a:r>
          </a:p>
          <a:p>
            <a:endParaRPr lang="en-GB" dirty="0"/>
          </a:p>
          <a:p>
            <a:r>
              <a:rPr lang="en-GB" dirty="0"/>
              <a:t>Ask participants to share their thoughts</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3133860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1355925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latin typeface="+mn-lt"/>
                <a:ea typeface="+mn-ea"/>
                <a:cs typeface="+mn-cs"/>
              </a:rPr>
              <a:t>SCROLL DOWN FOR ENGLISH NOTES</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Gofynnwch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drafod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parau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fel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grŵp</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beth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golygu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iddynt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wrth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feddwl</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bywydau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hun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gwaith</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Os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ydych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chi'n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gweithio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grŵp</a:t>
            </a:r>
            <a:r>
              <a:rPr lang="en-GB" sz="1200" kern="1200" dirty="0">
                <a:solidFill>
                  <a:schemeClr val="tx1"/>
                </a:solidFill>
                <a:latin typeface="+mn-lt"/>
                <a:ea typeface="+mn-ea"/>
                <a:cs typeface="+mn-cs"/>
              </a:rPr>
              <a:t>, gall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rhoi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adborth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drafodaeth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ehangach</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sut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meddwl</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p>
          <a:p>
            <a:endParaRPr lang="en-GB" dirty="0"/>
          </a:p>
          <a:p>
            <a:r>
              <a:rPr lang="en-GB" dirty="0"/>
              <a:t>****************************************************************************************************************************************************</a:t>
            </a:r>
          </a:p>
          <a:p>
            <a:endParaRPr lang="en-GB" dirty="0"/>
          </a:p>
          <a:p>
            <a:r>
              <a:rPr lang="en-GB" dirty="0"/>
              <a:t>Ask people to discuss </a:t>
            </a:r>
            <a:r>
              <a:rPr lang="en-GB" baseline="0" dirty="0"/>
              <a:t>in pairs, or as a group what risk means to them in their own lives or in their work. </a:t>
            </a:r>
          </a:p>
          <a:p>
            <a:endParaRPr lang="en-GB" baseline="0" dirty="0"/>
          </a:p>
          <a:p>
            <a:r>
              <a:rPr lang="en-GB" baseline="0" dirty="0"/>
              <a:t>If working in a group, people can feed back to a wider discussion about how they see risk.</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3</a:t>
            </a:fld>
            <a:endParaRPr lang="en-US"/>
          </a:p>
        </p:txBody>
      </p:sp>
    </p:spTree>
    <p:extLst>
      <p:ext uri="{BB962C8B-B14F-4D97-AF65-F5344CB8AC3E}">
        <p14:creationId xmlns:p14="http://schemas.microsoft.com/office/powerpoint/2010/main" val="47854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endParaRPr lang="en-GB" dirty="0"/>
          </a:p>
          <a:p>
            <a:r>
              <a:rPr lang="en-GB" sz="1200" kern="1200" dirty="0">
                <a:solidFill>
                  <a:schemeClr val="tx1"/>
                </a:solidFill>
                <a:latin typeface="+mn-lt"/>
                <a:ea typeface="+mn-ea"/>
                <a:cs typeface="+mn-cs"/>
              </a:rPr>
              <a:t>Pan </a:t>
            </a:r>
            <a:r>
              <a:rPr lang="en-GB" sz="1200" kern="1200" dirty="0" err="1">
                <a:solidFill>
                  <a:schemeClr val="tx1"/>
                </a:solidFill>
                <a:latin typeface="+mn-lt"/>
                <a:ea typeface="+mn-ea"/>
                <a:cs typeface="+mn-cs"/>
              </a:rPr>
              <a:t>rydyn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gweithio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gyda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phobl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hawdd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meddwl</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fel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oherwydd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rydyn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eisiau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cefnogi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fod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ddiogel</a:t>
            </a:r>
            <a:r>
              <a:rPr lang="en-GB" sz="1200" kern="1200" dirty="0">
                <a:solidFill>
                  <a:schemeClr val="tx1"/>
                </a:solidFill>
                <a:latin typeface="+mn-lt"/>
                <a:ea typeface="+mn-ea"/>
                <a:cs typeface="+mn-cs"/>
              </a:rPr>
              <a:t> ac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iach</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Gofynnwch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oes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gyda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nhw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unrhyw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beth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arall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hychwanegu</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Ai </a:t>
            </a:r>
            <a:r>
              <a:rPr lang="en-GB" sz="1200" kern="1200" dirty="0" err="1">
                <a:solidFill>
                  <a:schemeClr val="tx1"/>
                </a:solidFill>
                <a:latin typeface="+mn-lt"/>
                <a:ea typeface="+mn-ea"/>
                <a:cs typeface="+mn-cs"/>
              </a:rPr>
              <a:t>dyma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sut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meddwl</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bywyd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hun</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Animeiddio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bydd</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pwyntiau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bwled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ymddangos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fesul</a:t>
            </a:r>
            <a:r>
              <a:rPr lang="en-GB" sz="1200" kern="1200" dirty="0">
                <a:solidFill>
                  <a:schemeClr val="tx1"/>
                </a:solidFill>
                <a:latin typeface="+mn-lt"/>
                <a:ea typeface="+mn-ea"/>
                <a:cs typeface="+mn-cs"/>
              </a:rPr>
              <a:t> un.</a:t>
            </a:r>
          </a:p>
          <a:p>
            <a:endParaRPr lang="en-GB" dirty="0"/>
          </a:p>
          <a:p>
            <a:r>
              <a:rPr lang="en-GB" dirty="0"/>
              <a:t>***************************************************************************************************************************************************</a:t>
            </a:r>
          </a:p>
          <a:p>
            <a:endParaRPr lang="en-GB" dirty="0"/>
          </a:p>
          <a:p>
            <a:r>
              <a:rPr lang="en-GB" dirty="0"/>
              <a:t>When</a:t>
            </a:r>
            <a:r>
              <a:rPr lang="en-GB" baseline="0" dirty="0"/>
              <a:t> we’re working with people, it can be easy to think about risk in these terms as we want to support people to be safe and well.</a:t>
            </a:r>
            <a:endParaRPr lang="en-GB" dirty="0"/>
          </a:p>
          <a:p>
            <a:endParaRPr lang="en-GB" dirty="0"/>
          </a:p>
          <a:p>
            <a:r>
              <a:rPr lang="en-GB" dirty="0"/>
              <a:t>Ask participants if they have anything else to add.</a:t>
            </a:r>
          </a:p>
          <a:p>
            <a:endParaRPr lang="en-GB" dirty="0"/>
          </a:p>
          <a:p>
            <a:r>
              <a:rPr lang="en-GB" dirty="0"/>
              <a:t>Is this how people think about risks in their</a:t>
            </a:r>
            <a:r>
              <a:rPr lang="en-GB" baseline="0" dirty="0"/>
              <a:t> own lives?</a:t>
            </a:r>
            <a:endParaRPr lang="en-GB"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Animation: Each bullet point will appear individually</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2414251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solidFill>
                <a:srgbClr val="FF0000"/>
              </a:solidFill>
              <a:latin typeface="Arial" panose="020B0604020202020204" pitchFamily="34" charset="0"/>
              <a:cs typeface="Arial" panose="020B0604020202020204" pitchFamily="34" charset="0"/>
            </a:endParaRPr>
          </a:p>
          <a:p>
            <a:r>
              <a:rPr lang="en-GB" sz="1200" kern="1200" dirty="0" err="1">
                <a:solidFill>
                  <a:schemeClr val="tx1"/>
                </a:solidFill>
                <a:latin typeface="+mn-lt"/>
                <a:ea typeface="+mn-ea"/>
                <a:cs typeface="+mn-cs"/>
              </a:rPr>
              <a:t>Wrth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wneud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penderfyniadau</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ein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bywydau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hun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dydyn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ddim</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meddwl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amdanynt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nhermau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Mae’r</a:t>
            </a:r>
            <a:r>
              <a:rPr lang="en-GB" sz="1200" kern="1200" dirty="0">
                <a:solidFill>
                  <a:schemeClr val="tx1"/>
                </a:solidFill>
                <a:latin typeface="+mn-lt"/>
                <a:ea typeface="+mn-ea"/>
                <a:cs typeface="+mn-cs"/>
              </a:rPr>
              <a:t> un </a:t>
            </a:r>
            <a:r>
              <a:rPr lang="en-GB" sz="1200" kern="1200" dirty="0" err="1">
                <a:solidFill>
                  <a:schemeClr val="tx1"/>
                </a:solidFill>
                <a:latin typeface="+mn-lt"/>
                <a:ea typeface="+mn-ea"/>
                <a:cs typeface="+mn-cs"/>
              </a:rPr>
              <a:t>peth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wir</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defnyddio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gwasanaethau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gofal</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chymorth</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Mae’r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Ddeddf</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Gwasanaethau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Cymdeithasol</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Llesiant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Cymru</a:t>
            </a:r>
            <a:r>
              <a:rPr lang="en-GB" sz="1200" kern="1200" dirty="0">
                <a:solidFill>
                  <a:schemeClr val="tx1"/>
                </a:solidFill>
                <a:latin typeface="+mn-lt"/>
                <a:ea typeface="+mn-ea"/>
                <a:cs typeface="+mn-cs"/>
              </a:rPr>
              <a:t>) 2014,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Ddeddf</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Galluedd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Meddyliol</a:t>
            </a:r>
            <a:r>
              <a:rPr lang="en-GB" sz="1200" kern="1200" dirty="0">
                <a:solidFill>
                  <a:schemeClr val="tx1"/>
                </a:solidFill>
                <a:latin typeface="+mn-lt"/>
                <a:ea typeface="+mn-ea"/>
                <a:cs typeface="+mn-cs"/>
              </a:rPr>
              <a:t> 2005, y </a:t>
            </a:r>
            <a:r>
              <a:rPr lang="en-GB" sz="1200" kern="1200" dirty="0" err="1">
                <a:solidFill>
                  <a:schemeClr val="tx1"/>
                </a:solidFill>
                <a:latin typeface="+mn-lt"/>
                <a:ea typeface="+mn-ea"/>
                <a:cs typeface="+mn-cs"/>
              </a:rPr>
              <a:t>Ddeddf</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Hawliau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Dynol</a:t>
            </a:r>
            <a:r>
              <a:rPr lang="en-GB" sz="1200" kern="1200" dirty="0">
                <a:solidFill>
                  <a:schemeClr val="tx1"/>
                </a:solidFill>
                <a:latin typeface="+mn-lt"/>
                <a:ea typeface="+mn-ea"/>
                <a:cs typeface="+mn-cs"/>
              </a:rPr>
              <a:t> 1998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Ddeddf</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Cydraddoldeb</a:t>
            </a:r>
            <a:r>
              <a:rPr lang="en-GB" sz="1200" kern="1200" dirty="0">
                <a:solidFill>
                  <a:schemeClr val="tx1"/>
                </a:solidFill>
                <a:latin typeface="+mn-lt"/>
                <a:ea typeface="+mn-ea"/>
                <a:cs typeface="+mn-cs"/>
              </a:rPr>
              <a:t> 2010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hannog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gefnogi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wneud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bwysig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iddynt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canolbwyntio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gryfderau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galluogi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nhw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fyw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bywydau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hytrach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cheisio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trwsio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amddiffyn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sefyllfaoedd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annog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archwilio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dewis</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gyda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phob</a:t>
            </a:r>
            <a:r>
              <a:rPr lang="en-GB" sz="1200" kern="1200" dirty="0">
                <a:solidFill>
                  <a:schemeClr val="tx1"/>
                </a:solidFill>
                <a:latin typeface="+mn-lt"/>
                <a:ea typeface="+mn-ea"/>
                <a:cs typeface="+mn-cs"/>
              </a:rPr>
              <a:t> ac </a:t>
            </a:r>
            <a:r>
              <a:rPr lang="en-GB" sz="1200" kern="1200" dirty="0" err="1">
                <a:solidFill>
                  <a:schemeClr val="tx1"/>
                </a:solidFill>
                <a:latin typeface="+mn-lt"/>
                <a:ea typeface="+mn-ea"/>
                <a:cs typeface="+mn-cs"/>
              </a:rPr>
              <a:t>ystyried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opsiynau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sydd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gael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iddynt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wrth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ystyried</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gofal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cymorth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rydyn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ddarparu</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Nid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cymryd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risgiau'r</a:t>
            </a:r>
            <a:r>
              <a:rPr lang="en-GB" sz="1200" kern="1200" dirty="0">
                <a:solidFill>
                  <a:schemeClr val="tx1"/>
                </a:solidFill>
                <a:latin typeface="+mn-lt"/>
                <a:ea typeface="+mn-ea"/>
                <a:cs typeface="+mn-cs"/>
              </a:rPr>
              <a:t> un </a:t>
            </a:r>
            <a:r>
              <a:rPr lang="en-GB" sz="1200" kern="1200" dirty="0" err="1">
                <a:solidFill>
                  <a:schemeClr val="tx1"/>
                </a:solidFill>
                <a:latin typeface="+mn-lt"/>
                <a:ea typeface="+mn-ea"/>
                <a:cs typeface="+mn-cs"/>
              </a:rPr>
              <a:t>peth</a:t>
            </a:r>
            <a:r>
              <a:rPr lang="en-GB" sz="1200" kern="1200" dirty="0">
                <a:solidFill>
                  <a:schemeClr val="tx1"/>
                </a:solidFill>
                <a:latin typeface="+mn-lt"/>
                <a:ea typeface="+mn-ea"/>
                <a:cs typeface="+mn-cs"/>
              </a:rPr>
              <a:t> â bod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esgeulus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rhaid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barhau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reoli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rhai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risgiau</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chofio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cyfrifoldebau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amddiffyn</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Animeiddio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bydd</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pwyntiau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bwled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ymddangos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fesul</a:t>
            </a:r>
            <a:r>
              <a:rPr lang="en-GB" sz="1200" kern="1200" dirty="0">
                <a:solidFill>
                  <a:schemeClr val="tx1"/>
                </a:solidFill>
                <a:latin typeface="+mn-lt"/>
                <a:ea typeface="+mn-ea"/>
                <a:cs typeface="+mn-cs"/>
              </a:rPr>
              <a:t> un.</a:t>
            </a:r>
            <a:endParaRPr lang="en-GB" sz="1200" dirty="0">
              <a:solidFill>
                <a:schemeClr val="tx1"/>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solidFill>
                <a:srgbClr val="FF0000"/>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solidFill>
                  <a:srgbClr val="FF0000"/>
                </a:solidFill>
                <a:latin typeface="Arial" panose="020B0604020202020204" pitchFamily="34" charset="0"/>
                <a:cs typeface="Arial" panose="020B0604020202020204" pitchFamily="34" charset="0"/>
              </a:rPr>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When we make decisions about our own lives, we don’t always think about them in</a:t>
            </a:r>
            <a:r>
              <a:rPr lang="en-GB" sz="1200" baseline="0" dirty="0">
                <a:solidFill>
                  <a:schemeClr val="tx1"/>
                </a:solidFill>
                <a:latin typeface="Arial" panose="020B0604020202020204" pitchFamily="34" charset="0"/>
                <a:cs typeface="Arial" panose="020B0604020202020204" pitchFamily="34" charset="0"/>
              </a:rPr>
              <a:t> terms of risk. It is often the same for people who use care and support services.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aseline="0" dirty="0">
              <a:solidFill>
                <a:schemeClr val="tx1"/>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Supporting people to do what matters to them</a:t>
            </a:r>
            <a:r>
              <a:rPr lang="en-GB" sz="1200" baseline="0" dirty="0">
                <a:solidFill>
                  <a:schemeClr val="tx1"/>
                </a:solidFill>
                <a:latin typeface="Arial" panose="020B0604020202020204" pitchFamily="34" charset="0"/>
                <a:cs typeface="Arial" panose="020B0604020202020204" pitchFamily="34" charset="0"/>
              </a:rPr>
              <a:t> is s</a:t>
            </a:r>
            <a:r>
              <a:rPr lang="en-GB" sz="1200" dirty="0">
                <a:solidFill>
                  <a:schemeClr val="tx1"/>
                </a:solidFill>
                <a:latin typeface="Arial" panose="020B0604020202020204" pitchFamily="34" charset="0"/>
                <a:cs typeface="Arial" panose="020B0604020202020204" pitchFamily="34" charset="0"/>
              </a:rPr>
              <a:t>upported by the Social Services and Well-being (Wales) Act 2014, the Mental Capacity Act 2005, the Human Rights Act 1998 and the Equality Act 2010.</a:t>
            </a:r>
            <a:r>
              <a:rPr lang="en-GB" sz="1200" baseline="0" dirty="0">
                <a:solidFill>
                  <a:schemeClr val="tx1"/>
                </a:solidFill>
                <a:latin typeface="Arial" panose="020B0604020202020204" pitchFamily="34" charset="0"/>
                <a:cs typeface="Arial" panose="020B0604020202020204" pitchFamily="34" charset="0"/>
              </a:rPr>
              <a:t> It focuses on people’s strengths and facilitating them to live their lives, rather than automatically assuming the role of ‘fixer’ or ‘protector’. It is about exploring choices and risks with people and weighing up the options for them and for the care and support we provide. </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latin typeface="Arial" panose="020B0604020202020204" pitchFamily="34" charset="0"/>
                <a:cs typeface="Arial" panose="020B0604020202020204" pitchFamily="34" charset="0"/>
              </a:rPr>
              <a:t>Taking</a:t>
            </a:r>
            <a:r>
              <a:rPr lang="en-GB" sz="1200" baseline="0" dirty="0">
                <a:solidFill>
                  <a:schemeClr val="tx1"/>
                </a:solidFill>
                <a:latin typeface="Arial" panose="020B0604020202020204" pitchFamily="34" charset="0"/>
                <a:cs typeface="Arial" panose="020B0604020202020204" pitchFamily="34" charset="0"/>
              </a:rPr>
              <a:t> risks is not the same as being negligent: we still need to manage some risks and remember our safeguarding responsibilities. </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solidFill>
                <a:schemeClr val="tx1"/>
              </a:solidFill>
              <a:latin typeface="Arial" panose="020B0604020202020204" pitchFamily="34" charset="0"/>
              <a:cs typeface="Arial" panose="020B0604020202020204" pitchFamily="34" charset="0"/>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b="0" dirty="0">
                <a:solidFill>
                  <a:schemeClr val="tx1"/>
                </a:solidFill>
              </a:rPr>
              <a:t>Animation: Each bullet point will appear individually.</a:t>
            </a:r>
            <a:endParaRPr lang="en-GB" dirty="0">
              <a:solidFill>
                <a:schemeClr val="tx1"/>
              </a:solidFill>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2864546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0" u="none" dirty="0">
              <a:solidFill>
                <a:srgbClr val="FF0000"/>
              </a:solidFill>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1" u="none" dirty="0" err="1">
                <a:solidFill>
                  <a:srgbClr val="FF0000"/>
                </a:solidFill>
              </a:rPr>
              <a:t>C</a:t>
            </a:r>
            <a:r>
              <a:rPr lang="en-GB" sz="1200" b="1" u="sng" dirty="0" err="1">
                <a:solidFill>
                  <a:srgbClr val="FF0000"/>
                </a:solidFill>
              </a:rPr>
              <a:t>ydbwysedd</a:t>
            </a:r>
            <a:r>
              <a:rPr lang="en-GB" sz="1200" dirty="0"/>
              <a:t> – </a:t>
            </a:r>
            <a:r>
              <a:rPr lang="en-GB" sz="1200" dirty="0" err="1"/>
              <a:t>adnabod</a:t>
            </a:r>
            <a:r>
              <a:rPr lang="en-GB" sz="1200" dirty="0"/>
              <a:t> </a:t>
            </a:r>
            <a:r>
              <a:rPr lang="en-GB" sz="1200" dirty="0" err="1"/>
              <a:t>buddiannau</a:t>
            </a:r>
            <a:r>
              <a:rPr lang="en-GB" sz="1200" dirty="0"/>
              <a:t> </a:t>
            </a:r>
            <a:r>
              <a:rPr lang="en-GB" sz="1200" dirty="0" err="1"/>
              <a:t>ynghyd</a:t>
            </a:r>
            <a:r>
              <a:rPr lang="en-GB" sz="1200" dirty="0"/>
              <a:t> </a:t>
            </a:r>
            <a:r>
              <a:rPr lang="en-GB" sz="1200" dirty="0" err="1"/>
              <a:t>â’r</a:t>
            </a:r>
            <a:r>
              <a:rPr lang="en-GB" sz="1200" dirty="0"/>
              <a:t> </a:t>
            </a:r>
            <a:r>
              <a:rPr lang="en-GB" sz="1200" dirty="0" err="1"/>
              <a:t>risg</a:t>
            </a:r>
            <a:r>
              <a:rPr lang="en-GB" sz="1200" dirty="0"/>
              <a:t> o </a:t>
            </a:r>
            <a:r>
              <a:rPr lang="en-GB" sz="1200" dirty="0" err="1"/>
              <a:t>niwed</a:t>
            </a:r>
            <a:r>
              <a:rPr lang="en-GB" sz="1200" dirty="0"/>
              <a:t>, ac </a:t>
            </a:r>
            <a:r>
              <a:rPr lang="en-GB" sz="1200" dirty="0" err="1"/>
              <a:t>ystyried</a:t>
            </a:r>
            <a:r>
              <a:rPr lang="en-GB" sz="1200" dirty="0"/>
              <a:t> </a:t>
            </a:r>
            <a:r>
              <a:rPr lang="en-GB" sz="1200" dirty="0" err="1"/>
              <a:t>yr</a:t>
            </a:r>
            <a:r>
              <a:rPr lang="en-GB" sz="1200" dirty="0"/>
              <a:t> </a:t>
            </a:r>
            <a:r>
              <a:rPr lang="en-GB" sz="1200" dirty="0" err="1"/>
              <a:t>effeithiau</a:t>
            </a:r>
            <a:r>
              <a:rPr lang="en-GB" sz="1200" dirty="0"/>
              <a:t> </a:t>
            </a:r>
            <a:r>
              <a:rPr lang="en-GB" sz="1200" dirty="0" err="1"/>
              <a:t>emosiynol</a:t>
            </a:r>
            <a:r>
              <a:rPr lang="en-GB" sz="1200" dirty="0"/>
              <a:t>, </a:t>
            </a:r>
            <a:r>
              <a:rPr lang="en-GB" sz="1200" dirty="0" err="1"/>
              <a:t>seicolegol</a:t>
            </a:r>
            <a:r>
              <a:rPr lang="en-GB" sz="1200" dirty="0"/>
              <a:t>, </a:t>
            </a:r>
            <a:r>
              <a:rPr lang="en-GB" sz="1200" dirty="0" err="1"/>
              <a:t>corfforol</a:t>
            </a:r>
            <a:r>
              <a:rPr lang="en-GB" sz="1200" dirty="0"/>
              <a:t> a </a:t>
            </a:r>
            <a:r>
              <a:rPr lang="en-GB" sz="1200" dirty="0" err="1"/>
              <a:t>chymdeithasol</a:t>
            </a:r>
            <a:r>
              <a:rPr lang="en-GB" sz="1200" dirty="0"/>
              <a:t> </a:t>
            </a:r>
            <a:r>
              <a:rPr lang="en-GB" sz="1200" dirty="0" err="1"/>
              <a:t>posibl</a:t>
            </a:r>
            <a:r>
              <a:rPr lang="en-GB" sz="1200" dirty="0"/>
              <a:t> </a:t>
            </a:r>
            <a:r>
              <a:rPr lang="en-GB" sz="1200" dirty="0" err="1"/>
              <a:t>ar</a:t>
            </a:r>
            <a:r>
              <a:rPr lang="en-GB" sz="1200" dirty="0"/>
              <a:t> </a:t>
            </a:r>
            <a:r>
              <a:rPr lang="en-GB" sz="1200" dirty="0" err="1"/>
              <a:t>gyfer</a:t>
            </a:r>
            <a:r>
              <a:rPr lang="en-GB" sz="1200" dirty="0"/>
              <a:t> </a:t>
            </a:r>
            <a:r>
              <a:rPr lang="en-GB" sz="1200" dirty="0" err="1"/>
              <a:t>pob</a:t>
            </a:r>
            <a:r>
              <a:rPr lang="en-GB" sz="1200" dirty="0"/>
              <a:t> </a:t>
            </a:r>
            <a:r>
              <a:rPr lang="en-GB" sz="1200" dirty="0" err="1"/>
              <a:t>opsiwn</a:t>
            </a:r>
            <a:endParaRPr lang="en-GB" sz="1200" dirty="0"/>
          </a:p>
          <a:p>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1" u="sng" dirty="0" err="1"/>
              <a:t>Amddiffynol</a:t>
            </a:r>
            <a:r>
              <a:rPr lang="en-GB" sz="1200" dirty="0"/>
              <a:t> – </a:t>
            </a:r>
            <a:r>
              <a:rPr lang="en-GB" sz="1200" dirty="0" err="1"/>
              <a:t>cadw</a:t>
            </a:r>
            <a:r>
              <a:rPr lang="en-GB" sz="1200" dirty="0"/>
              <a:t> </a:t>
            </a:r>
            <a:r>
              <a:rPr lang="en-GB" sz="1200" dirty="0" err="1"/>
              <a:t>cofnodion</a:t>
            </a:r>
            <a:r>
              <a:rPr lang="en-GB" sz="1200" dirty="0"/>
              <a:t> </a:t>
            </a:r>
            <a:r>
              <a:rPr lang="en-GB" sz="1200" dirty="0" err="1"/>
              <a:t>clir</a:t>
            </a:r>
            <a:r>
              <a:rPr lang="en-GB" sz="1200" dirty="0"/>
              <a:t> </a:t>
            </a:r>
            <a:r>
              <a:rPr lang="en-GB" sz="1200" dirty="0" err="1"/>
              <a:t>sy’n</a:t>
            </a:r>
            <a:r>
              <a:rPr lang="en-GB" sz="1200" dirty="0"/>
              <a:t> </a:t>
            </a:r>
            <a:r>
              <a:rPr lang="en-GB" sz="1200" dirty="0" err="1"/>
              <a:t>helpu</a:t>
            </a:r>
            <a:r>
              <a:rPr lang="en-GB" sz="1200" dirty="0"/>
              <a:t> </a:t>
            </a:r>
            <a:r>
              <a:rPr lang="en-GB" sz="1200" dirty="0" err="1"/>
              <a:t>i</a:t>
            </a:r>
            <a:r>
              <a:rPr lang="en-GB" sz="1200" dirty="0"/>
              <a:t> </a:t>
            </a:r>
            <a:r>
              <a:rPr lang="en-GB" sz="1200" dirty="0" err="1"/>
              <a:t>ddangos</a:t>
            </a:r>
            <a:r>
              <a:rPr lang="en-GB" sz="1200" dirty="0"/>
              <a:t> </a:t>
            </a:r>
            <a:r>
              <a:rPr lang="en-GB" sz="1200" dirty="0" err="1"/>
              <a:t>mai’r</a:t>
            </a:r>
            <a:r>
              <a:rPr lang="en-GB" sz="1200" dirty="0"/>
              <a:t> </a:t>
            </a:r>
            <a:r>
              <a:rPr lang="en-GB" sz="1200" dirty="0" err="1"/>
              <a:t>unigolyn</a:t>
            </a:r>
            <a:r>
              <a:rPr lang="en-GB" sz="1200" dirty="0"/>
              <a:t> </a:t>
            </a:r>
            <a:r>
              <a:rPr lang="en-GB" sz="1200" dirty="0" err="1"/>
              <a:t>sy’n</a:t>
            </a:r>
            <a:r>
              <a:rPr lang="en-GB" sz="1200" dirty="0"/>
              <a:t> </a:t>
            </a:r>
            <a:r>
              <a:rPr lang="en-GB" sz="1200" dirty="0" err="1"/>
              <a:t>arwain</a:t>
            </a:r>
            <a:r>
              <a:rPr lang="en-GB" sz="1200" dirty="0"/>
              <a:t> </a:t>
            </a:r>
            <a:r>
              <a:rPr lang="en-GB" sz="1200" dirty="0" err="1"/>
              <a:t>ein</a:t>
            </a:r>
            <a:r>
              <a:rPr lang="en-GB" sz="1200" dirty="0"/>
              <a:t> </a:t>
            </a:r>
            <a:r>
              <a:rPr lang="en-GB" sz="1200" dirty="0" err="1"/>
              <a:t>gwaith</a:t>
            </a:r>
            <a:r>
              <a:rPr lang="en-GB" sz="1200" dirty="0"/>
              <a:t> ac </a:t>
            </a:r>
            <a:r>
              <a:rPr lang="en-GB" sz="1200" dirty="0" err="1"/>
              <a:t>nid</a:t>
            </a:r>
            <a:r>
              <a:rPr lang="en-GB" sz="1200" dirty="0"/>
              <a:t> </a:t>
            </a:r>
            <a:r>
              <a:rPr lang="en-GB" sz="1200" dirty="0" err="1"/>
              <a:t>yr</a:t>
            </a:r>
            <a:r>
              <a:rPr lang="en-GB" sz="1200" dirty="0"/>
              <a:t> </a:t>
            </a:r>
            <a:r>
              <a:rPr lang="en-GB" sz="1200" dirty="0" err="1"/>
              <a:t>angen</a:t>
            </a:r>
            <a:r>
              <a:rPr lang="en-GB" sz="1200" dirty="0"/>
              <a:t> </a:t>
            </a:r>
            <a:r>
              <a:rPr lang="en-GB" sz="1200" dirty="0" err="1"/>
              <a:t>i</a:t>
            </a:r>
            <a:r>
              <a:rPr lang="en-GB" sz="1200" dirty="0"/>
              <a:t> </a:t>
            </a:r>
            <a:r>
              <a:rPr lang="en-GB" sz="1200" dirty="0" err="1"/>
              <a:t>amddiffyn</a:t>
            </a:r>
            <a:r>
              <a:rPr lang="en-GB" sz="1200" dirty="0"/>
              <a:t> </a:t>
            </a:r>
            <a:r>
              <a:rPr lang="en-GB" sz="1200" dirty="0" err="1"/>
              <a:t>ein</a:t>
            </a:r>
            <a:r>
              <a:rPr lang="en-GB" sz="1200" dirty="0"/>
              <a:t> </a:t>
            </a:r>
            <a:r>
              <a:rPr lang="en-GB" sz="1200" dirty="0" err="1"/>
              <a:t>hunain</a:t>
            </a:r>
            <a:r>
              <a:rPr lang="en-GB" sz="1200" dirty="0"/>
              <a:t> (</a:t>
            </a:r>
            <a:r>
              <a:rPr lang="en-GB" sz="1200" b="1" i="1" dirty="0" err="1"/>
              <a:t>amddiffynol</a:t>
            </a:r>
            <a:r>
              <a:rPr lang="en-GB" sz="1200" dirty="0"/>
              <a:t>)</a:t>
            </a:r>
          </a:p>
          <a:p>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1" u="sng" dirty="0" err="1"/>
              <a:t>Cydweithredu</a:t>
            </a:r>
            <a:r>
              <a:rPr lang="en-GB" sz="1200" dirty="0"/>
              <a:t> – </a:t>
            </a:r>
            <a:r>
              <a:rPr lang="en-GB" sz="1200" dirty="0" err="1"/>
              <a:t>gweithio</a:t>
            </a:r>
            <a:r>
              <a:rPr lang="en-GB" sz="1200" dirty="0"/>
              <a:t> </a:t>
            </a:r>
            <a:r>
              <a:rPr lang="en-GB" sz="1200" dirty="0" err="1"/>
              <a:t>gyda</a:t>
            </a:r>
            <a:r>
              <a:rPr lang="en-GB" sz="1200" dirty="0"/>
              <a:t> </a:t>
            </a:r>
            <a:r>
              <a:rPr lang="en-GB" sz="1200" dirty="0" err="1"/>
              <a:t>phobl</a:t>
            </a:r>
            <a:r>
              <a:rPr lang="en-GB" sz="1200" dirty="0"/>
              <a:t> </a:t>
            </a:r>
            <a:r>
              <a:rPr lang="en-GB" sz="1200" dirty="0" err="1"/>
              <a:t>sydd</a:t>
            </a:r>
            <a:r>
              <a:rPr lang="en-GB" sz="1200" dirty="0"/>
              <a:t> </a:t>
            </a:r>
            <a:r>
              <a:rPr lang="en-GB" sz="1200" dirty="0" err="1"/>
              <a:t>angen</a:t>
            </a:r>
            <a:r>
              <a:rPr lang="en-GB" sz="1200" dirty="0"/>
              <a:t> </a:t>
            </a:r>
            <a:r>
              <a:rPr lang="en-GB" sz="1200" dirty="0" err="1"/>
              <a:t>gwasanaethau</a:t>
            </a:r>
            <a:r>
              <a:rPr lang="en-GB" sz="1200" dirty="0"/>
              <a:t>, </a:t>
            </a:r>
            <a:r>
              <a:rPr lang="en-GB" sz="1200" dirty="0" err="1"/>
              <a:t>eu</a:t>
            </a:r>
            <a:r>
              <a:rPr lang="en-GB" sz="1200" dirty="0"/>
              <a:t> </a:t>
            </a:r>
            <a:r>
              <a:rPr lang="en-GB" sz="1200" dirty="0" err="1"/>
              <a:t>teuluoedd</a:t>
            </a:r>
            <a:r>
              <a:rPr lang="en-GB" sz="1200" dirty="0"/>
              <a:t> a </a:t>
            </a:r>
            <a:r>
              <a:rPr lang="en-GB" sz="1200" dirty="0" err="1"/>
              <a:t>gweithwyr</a:t>
            </a:r>
            <a:r>
              <a:rPr lang="en-GB" sz="1200" dirty="0"/>
              <a:t> </a:t>
            </a:r>
            <a:r>
              <a:rPr lang="en-GB" sz="1200" dirty="0" err="1"/>
              <a:t>proffesiynol</a:t>
            </a:r>
            <a:r>
              <a:rPr lang="en-GB" sz="1200" dirty="0"/>
              <a:t> ac </a:t>
            </a:r>
            <a:r>
              <a:rPr lang="en-GB" sz="1200" dirty="0" err="1"/>
              <a:t>asiantaethau</a:t>
            </a:r>
            <a:r>
              <a:rPr lang="en-GB" sz="1200" dirty="0"/>
              <a:t> </a:t>
            </a:r>
            <a:r>
              <a:rPr lang="en-GB" sz="1200" dirty="0" err="1"/>
              <a:t>eraill</a:t>
            </a: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1" dirty="0" err="1"/>
              <a:t>Wedi’i</a:t>
            </a:r>
            <a:r>
              <a:rPr lang="en-GB" sz="1200" b="1" dirty="0"/>
              <a:t> </a:t>
            </a:r>
            <a:r>
              <a:rPr lang="en-GB" sz="1200" b="1" dirty="0" err="1"/>
              <a:t>gymryd</a:t>
            </a:r>
            <a:r>
              <a:rPr lang="en-GB" sz="1200" b="1" dirty="0"/>
              <a:t> o </a:t>
            </a:r>
            <a:r>
              <a:rPr lang="en-GB" sz="1200" b="1" i="1" dirty="0" err="1"/>
              <a:t>Risg</a:t>
            </a:r>
            <a:r>
              <a:rPr lang="en-GB" sz="1200" b="1" i="1" dirty="0"/>
              <a:t> </a:t>
            </a:r>
            <a:r>
              <a:rPr lang="en-GB" sz="1200" b="1" i="1" dirty="0" err="1"/>
              <a:t>cadarnhaol</a:t>
            </a:r>
            <a:r>
              <a:rPr lang="en-GB" sz="1200" b="1" i="1" dirty="0"/>
              <a:t> a </a:t>
            </a:r>
            <a:r>
              <a:rPr lang="en-GB" sz="1200" b="1" i="1" dirty="0" err="1"/>
              <a:t>gwneud</a:t>
            </a:r>
            <a:r>
              <a:rPr lang="en-GB" sz="1200" b="1" i="1" dirty="0"/>
              <a:t> </a:t>
            </a:r>
            <a:r>
              <a:rPr lang="en-GB" sz="1200" b="1" i="1" dirty="0" err="1"/>
              <a:t>penderfyniadau</a:t>
            </a:r>
            <a:r>
              <a:rPr lang="en-GB" sz="1200" b="1" i="1" dirty="0"/>
              <a:t> </a:t>
            </a:r>
            <a:r>
              <a:rPr lang="en-GB" sz="1200" b="1" i="1" dirty="0" err="1"/>
              <a:t>ar</a:t>
            </a:r>
            <a:r>
              <a:rPr lang="en-GB" sz="1200" b="1" i="1" dirty="0"/>
              <a:t> y </a:t>
            </a:r>
            <a:r>
              <a:rPr lang="en-GB" sz="1200" b="1" i="1" dirty="0" err="1"/>
              <a:t>cyd</a:t>
            </a:r>
            <a:r>
              <a:rPr lang="en-GB" sz="1200" b="1" i="1" dirty="0"/>
              <a:t> 2018</a:t>
            </a:r>
            <a:r>
              <a:rPr lang="en-GB" sz="1200" b="1" dirty="0"/>
              <a:t>, </a:t>
            </a:r>
            <a:r>
              <a:rPr lang="en-GB" sz="1200" b="1" dirty="0" err="1"/>
              <a:t>Gofal</a:t>
            </a:r>
            <a:r>
              <a:rPr lang="en-GB" sz="1200" b="1" dirty="0"/>
              <a:t> </a:t>
            </a:r>
            <a:r>
              <a:rPr lang="en-GB" sz="1200" b="1" dirty="0" err="1"/>
              <a:t>Cymdeithasol</a:t>
            </a:r>
            <a:r>
              <a:rPr lang="en-GB" sz="1200" b="1" dirty="0"/>
              <a:t> </a:t>
            </a:r>
            <a:r>
              <a:rPr lang="en-GB" sz="1200" b="1" dirty="0" err="1"/>
              <a:t>Cymru</a:t>
            </a:r>
            <a:r>
              <a:rPr lang="en-GB" sz="1200" b="1" dirty="0"/>
              <a:t> ac Imogen Blood &amp; Associates (</a:t>
            </a:r>
            <a:r>
              <a:rPr lang="en-GB" sz="1200" b="1" dirty="0" err="1"/>
              <a:t>wedi’i</a:t>
            </a:r>
            <a:r>
              <a:rPr lang="en-GB" sz="1200" b="1" dirty="0"/>
              <a:t> </a:t>
            </a:r>
            <a:r>
              <a:rPr lang="en-GB" sz="1200" b="1" dirty="0" err="1"/>
              <a:t>gynnwys</a:t>
            </a:r>
            <a:r>
              <a:rPr lang="en-GB" sz="1200" b="1" dirty="0"/>
              <a:t> </a:t>
            </a:r>
            <a:r>
              <a:rPr lang="en-GB" sz="1200" b="1" dirty="0" err="1"/>
              <a:t>yn</a:t>
            </a:r>
            <a:r>
              <a:rPr lang="en-GB" sz="1200" b="1" dirty="0"/>
              <a:t> y </a:t>
            </a:r>
            <a:r>
              <a:rPr lang="en-GB" sz="1200" b="1" dirty="0" err="1"/>
              <a:t>pecyn</a:t>
            </a:r>
            <a:r>
              <a:rPr lang="en-GB" sz="1200" b="1" dirty="0"/>
              <a:t> </a:t>
            </a:r>
            <a:r>
              <a:rPr lang="en-GB" sz="1200" b="1" dirty="0" err="1"/>
              <a:t>hyfforddi</a:t>
            </a:r>
            <a:r>
              <a:rPr lang="en-GB" sz="1200" b="1" dirty="0"/>
              <a:t> </a:t>
            </a:r>
            <a:r>
              <a:rPr lang="en-GB" sz="1200" b="1" dirty="0" err="1"/>
              <a:t>fel</a:t>
            </a:r>
            <a:r>
              <a:rPr lang="en-GB" sz="1200" b="1" dirty="0"/>
              <a:t> </a:t>
            </a:r>
            <a:r>
              <a:rPr lang="en-GB" sz="1200" b="1" dirty="0" err="1"/>
              <a:t>gwybodaeth</a:t>
            </a:r>
            <a:r>
              <a:rPr lang="en-GB" sz="1200" b="1" dirty="0"/>
              <a:t> </a:t>
            </a:r>
            <a:r>
              <a:rPr lang="en-GB" sz="1200" b="1" dirty="0" err="1"/>
              <a:t>cefndir</a:t>
            </a:r>
            <a:r>
              <a:rPr lang="en-GB" sz="1200" b="1" dirty="0"/>
              <a:t>) </a:t>
            </a:r>
            <a:endParaRPr lang="en-GB" sz="1200" b="0" dirty="0"/>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0" dirty="0"/>
              <a:t>Mae </a:t>
            </a:r>
            <a:r>
              <a:rPr lang="en-GB" sz="1200" b="0" dirty="0" err="1"/>
              <a:t>pobl</a:t>
            </a:r>
            <a:r>
              <a:rPr lang="en-GB" sz="1200" b="0" dirty="0"/>
              <a:t> “</a:t>
            </a:r>
            <a:r>
              <a:rPr lang="en-GB" sz="1200" b="0" dirty="0" err="1"/>
              <a:t>cwmwl</a:t>
            </a:r>
            <a:r>
              <a:rPr lang="en-GB" sz="1200" b="0" dirty="0"/>
              <a:t>” </a:t>
            </a:r>
            <a:r>
              <a:rPr lang="en-GB" sz="1200" b="0" dirty="0" err="1"/>
              <a:t>yn</a:t>
            </a:r>
            <a:r>
              <a:rPr lang="en-GB" sz="1200" b="0" dirty="0"/>
              <a:t> </a:t>
            </a:r>
            <a:r>
              <a:rPr lang="en-GB" sz="1200" b="0" dirty="0" err="1"/>
              <a:t>ymmdangos</a:t>
            </a:r>
            <a:r>
              <a:rPr lang="en-GB" sz="1200" b="0" dirty="0"/>
              <a:t> </a:t>
            </a:r>
            <a:r>
              <a:rPr lang="en-GB" sz="1200" b="0" dirty="0" err="1"/>
              <a:t>yn</a:t>
            </a:r>
            <a:r>
              <a:rPr lang="en-GB" sz="1200" b="0" dirty="0"/>
              <a:t> </a:t>
            </a:r>
            <a:r>
              <a:rPr lang="en-GB" sz="1200" b="0" dirty="0" err="1"/>
              <a:t>unigol</a:t>
            </a:r>
            <a:endParaRPr lang="en-GB" sz="1200" b="1" dirty="0"/>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u="none" dirty="0">
                <a:solidFill>
                  <a:srgbClr val="FF0000"/>
                </a:solidFill>
              </a:rPr>
              <a:t>*************************************************************************************************************************************************************</a:t>
            </a: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1" u="sng" dirty="0"/>
              <a:t>Balance</a:t>
            </a:r>
            <a:r>
              <a:rPr lang="en-GB" sz="1200" b="1" u="sng" dirty="0">
                <a:solidFill>
                  <a:srgbClr val="FF0000"/>
                </a:solidFill>
              </a:rPr>
              <a:t>d</a:t>
            </a:r>
            <a:r>
              <a:rPr lang="en-GB" sz="1200" dirty="0"/>
              <a:t> - recognising the benefit as well as the risk of harm, and considering the possible emotional, psychological, physical and social impact of each option</a:t>
            </a:r>
          </a:p>
          <a:p>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1" u="sng" dirty="0"/>
              <a:t>Defensible</a:t>
            </a:r>
            <a:r>
              <a:rPr lang="en-GB" sz="1200" b="1" dirty="0"/>
              <a:t> – </a:t>
            </a:r>
            <a:r>
              <a:rPr lang="en-GB" sz="1200" dirty="0"/>
              <a:t>clear record keeping that helps to show that our work is led by the individual, not by the need to protect ourselves first;</a:t>
            </a:r>
            <a:r>
              <a:rPr lang="en-GB" sz="1200" b="1" dirty="0"/>
              <a:t> (</a:t>
            </a:r>
            <a:r>
              <a:rPr lang="en-GB" sz="1200" b="1" i="1" dirty="0"/>
              <a:t>defensive)</a:t>
            </a:r>
            <a:endParaRPr lang="en-GB" sz="1200" dirty="0"/>
          </a:p>
          <a:p>
            <a:endParaRPr lang="en-GB" dirty="0"/>
          </a:p>
          <a:p>
            <a:pPr marL="0" marR="0" lvl="1" indent="0" algn="l" defTabSz="912813" rtl="0" eaLnBrk="1" fontAlgn="base" latinLnBrk="0" hangingPunct="1">
              <a:lnSpc>
                <a:spcPct val="100000"/>
              </a:lnSpc>
              <a:spcBef>
                <a:spcPct val="30000"/>
              </a:spcBef>
              <a:spcAft>
                <a:spcPct val="0"/>
              </a:spcAft>
              <a:buClrTx/>
              <a:buSzTx/>
              <a:buFontTx/>
              <a:buNone/>
              <a:tabLst/>
              <a:defRPr/>
            </a:pPr>
            <a:r>
              <a:rPr lang="en-GB" sz="1600" b="1" u="sng" dirty="0"/>
              <a:t>Collaborative</a:t>
            </a:r>
            <a:r>
              <a:rPr lang="en-GB" sz="1600" dirty="0"/>
              <a:t> -  working with people who access services, their families and other professionals and agencies</a:t>
            </a:r>
          </a:p>
          <a:p>
            <a:endParaRPr lang="en-GB" dirty="0"/>
          </a:p>
          <a:p>
            <a:r>
              <a:rPr lang="en-GB" b="1" dirty="0"/>
              <a:t>Taken from </a:t>
            </a:r>
            <a:r>
              <a:rPr lang="en-GB" sz="1200" b="1" i="1" u="none" strike="noStrike" kern="1200" baseline="0" dirty="0">
                <a:solidFill>
                  <a:schemeClr val="tx1"/>
                </a:solidFill>
                <a:latin typeface="+mn-lt"/>
                <a:ea typeface="+mn-ea"/>
                <a:cs typeface="+mn-cs"/>
              </a:rPr>
              <a:t>Positive risk and shared decision-making 2018, </a:t>
            </a:r>
            <a:r>
              <a:rPr lang="en-GB" sz="1200" b="1" i="0" u="none" strike="noStrike" kern="1200" baseline="0" dirty="0">
                <a:solidFill>
                  <a:schemeClr val="tx1"/>
                </a:solidFill>
                <a:latin typeface="+mn-lt"/>
                <a:ea typeface="+mn-ea"/>
                <a:cs typeface="+mn-cs"/>
              </a:rPr>
              <a:t>Social Care Wales and Imogen Blood &amp; Associates (included in training pack for background information)</a:t>
            </a:r>
          </a:p>
          <a:p>
            <a:endParaRPr lang="en-GB" dirty="0"/>
          </a:p>
          <a:p>
            <a:r>
              <a:rPr lang="en-GB" dirty="0"/>
              <a:t>Each ‘thought cloud’ appears individually</a:t>
            </a:r>
          </a:p>
          <a:p>
            <a:r>
              <a:rPr lang="en-GB" dirty="0"/>
              <a:t> </a:t>
            </a:r>
          </a:p>
          <a:p>
            <a:endParaRPr lang="es-ES" sz="1200" b="0" i="1" u="none" strike="noStrike" kern="1200" baseline="0" dirty="0">
              <a:solidFill>
                <a:schemeClr val="tx1"/>
              </a:solidFill>
              <a:latin typeface="+mn-lt"/>
              <a:ea typeface="+mn-ea"/>
              <a:cs typeface="+mn-cs"/>
            </a:endParaRPr>
          </a:p>
          <a:p>
            <a:r>
              <a:rPr lang="en-GB" sz="1200" b="0" i="1" u="none" strike="noStrike" kern="1200" baseline="0" dirty="0" err="1">
                <a:solidFill>
                  <a:schemeClr val="tx1"/>
                </a:solidFill>
                <a:latin typeface="+mn-lt"/>
                <a:ea typeface="+mn-ea"/>
                <a:cs typeface="+mn-cs"/>
              </a:rPr>
              <a:t>Risg</a:t>
            </a:r>
            <a:r>
              <a:rPr lang="en-GB" sz="1200" b="0" i="1" u="none" strike="noStrike" kern="1200" baseline="0" dirty="0">
                <a:solidFill>
                  <a:schemeClr val="tx1"/>
                </a:solidFill>
                <a:latin typeface="+mn-lt"/>
                <a:ea typeface="+mn-ea"/>
                <a:cs typeface="+mn-cs"/>
              </a:rPr>
              <a:t> </a:t>
            </a:r>
            <a:r>
              <a:rPr lang="en-GB" sz="1200" b="0" i="1" u="none" strike="noStrike" kern="1200" baseline="0" dirty="0" err="1">
                <a:solidFill>
                  <a:schemeClr val="tx1"/>
                </a:solidFill>
                <a:latin typeface="+mn-lt"/>
                <a:ea typeface="+mn-ea"/>
                <a:cs typeface="+mn-cs"/>
              </a:rPr>
              <a:t>cadarnhaol</a:t>
            </a:r>
            <a:r>
              <a:rPr lang="en-GB" sz="1200" b="0" i="1" u="none" strike="noStrike" kern="1200" baseline="0" dirty="0">
                <a:solidFill>
                  <a:schemeClr val="tx1"/>
                </a:solidFill>
                <a:latin typeface="+mn-lt"/>
                <a:ea typeface="+mn-ea"/>
                <a:cs typeface="+mn-cs"/>
              </a:rPr>
              <a:t> </a:t>
            </a:r>
            <a:r>
              <a:rPr lang="es-ES" sz="1200" b="0" i="1" u="none" strike="noStrike" kern="1200" baseline="0" dirty="0">
                <a:solidFill>
                  <a:schemeClr val="tx1"/>
                </a:solidFill>
                <a:latin typeface="+mn-lt"/>
                <a:ea typeface="+mn-ea"/>
                <a:cs typeface="+mn-cs"/>
              </a:rPr>
              <a:t>a </a:t>
            </a:r>
            <a:r>
              <a:rPr lang="es-ES" sz="1200" b="0" i="1" u="none" strike="noStrike" kern="1200" baseline="0" dirty="0" err="1">
                <a:solidFill>
                  <a:schemeClr val="tx1"/>
                </a:solidFill>
                <a:latin typeface="+mn-lt"/>
                <a:ea typeface="+mn-ea"/>
                <a:cs typeface="+mn-cs"/>
              </a:rPr>
              <a:t>phenderfynu</a:t>
            </a:r>
            <a:r>
              <a:rPr lang="es-ES" sz="1200" b="0" i="1" u="none" strike="noStrike" kern="1200" baseline="0" dirty="0">
                <a:solidFill>
                  <a:schemeClr val="tx1"/>
                </a:solidFill>
                <a:latin typeface="+mn-lt"/>
                <a:ea typeface="+mn-ea"/>
                <a:cs typeface="+mn-cs"/>
              </a:rPr>
              <a:t> </a:t>
            </a:r>
            <a:r>
              <a:rPr lang="es-ES" sz="1200" b="0" i="1" u="none" strike="noStrike" kern="1200" baseline="0" dirty="0" err="1">
                <a:solidFill>
                  <a:schemeClr val="tx1"/>
                </a:solidFill>
                <a:latin typeface="+mn-lt"/>
                <a:ea typeface="+mn-ea"/>
                <a:cs typeface="+mn-cs"/>
              </a:rPr>
              <a:t>ar</a:t>
            </a:r>
            <a:r>
              <a:rPr lang="es-ES" sz="1200" b="0" i="1" u="none" strike="noStrike" kern="1200" baseline="0" dirty="0">
                <a:solidFill>
                  <a:schemeClr val="tx1"/>
                </a:solidFill>
                <a:latin typeface="+mn-lt"/>
                <a:ea typeface="+mn-ea"/>
                <a:cs typeface="+mn-cs"/>
              </a:rPr>
              <a:t> y </a:t>
            </a:r>
            <a:r>
              <a:rPr lang="es-ES" sz="1200" b="0" i="1" u="none" strike="noStrike" kern="1200" baseline="0" dirty="0" err="1">
                <a:solidFill>
                  <a:schemeClr val="tx1"/>
                </a:solidFill>
                <a:latin typeface="+mn-lt"/>
                <a:ea typeface="+mn-ea"/>
                <a:cs typeface="+mn-cs"/>
              </a:rPr>
              <a:t>cyd</a:t>
            </a:r>
            <a:r>
              <a:rPr lang="es-ES" sz="1200" b="0" i="1" u="none" strike="noStrike" kern="1200" baseline="0" dirty="0">
                <a:solidFill>
                  <a:schemeClr val="tx1"/>
                </a:solidFill>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270682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GB" sz="1200" b="1" kern="1200" dirty="0">
                <a:solidFill>
                  <a:schemeClr val="tx1"/>
                </a:solidFill>
                <a:latin typeface="+mn-lt"/>
                <a:ea typeface="+mn-ea"/>
                <a:cs typeface="+mn-cs"/>
              </a:rPr>
              <a:t>SCROLL DOWN FOR ENGLISH NOTES</a:t>
            </a:r>
          </a:p>
          <a:p>
            <a:pPr marL="1587" lvl="0" indent="0">
              <a:buFont typeface="Arial" panose="020B0604020202020204" pitchFamily="34" charset="0"/>
              <a:buNone/>
            </a:pPr>
            <a:endParaRPr lang="en-GB" dirty="0"/>
          </a:p>
          <a:p>
            <a:r>
              <a:rPr lang="en-GB" sz="1200" kern="1200" dirty="0" err="1">
                <a:solidFill>
                  <a:schemeClr val="tx1"/>
                </a:solidFill>
                <a:latin typeface="+mn-lt"/>
                <a:ea typeface="+mn-ea"/>
                <a:cs typeface="+mn-cs"/>
              </a:rPr>
              <a:t>Gofynnwch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drafod</a:t>
            </a:r>
            <a:r>
              <a:rPr lang="en-GB" sz="1200" kern="1200" dirty="0">
                <a:solidFill>
                  <a:schemeClr val="tx1"/>
                </a:solidFill>
                <a:latin typeface="+mn-lt"/>
                <a:ea typeface="+mn-ea"/>
                <a:cs typeface="+mn-cs"/>
              </a:rPr>
              <a:t> un </a:t>
            </a:r>
            <a:r>
              <a:rPr lang="en-GB" sz="1200" kern="1200" dirty="0" err="1">
                <a:solidFill>
                  <a:schemeClr val="tx1"/>
                </a:solidFill>
                <a:latin typeface="+mn-lt"/>
                <a:ea typeface="+mn-ea"/>
                <a:cs typeface="+mn-cs"/>
              </a:rPr>
              <a:t>o’r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straeon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personol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mewn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parau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siaradwch</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esiampl</a:t>
            </a:r>
            <a:r>
              <a:rPr lang="en-GB" sz="1200" kern="1200" dirty="0">
                <a:solidFill>
                  <a:schemeClr val="tx1"/>
                </a:solidFill>
                <a:latin typeface="+mn-lt"/>
                <a:ea typeface="+mn-ea"/>
                <a:cs typeface="+mn-cs"/>
              </a:rPr>
              <a:t> o </a:t>
            </a:r>
            <a:r>
              <a:rPr lang="en-GB" sz="1200" kern="1200" dirty="0" err="1">
                <a:solidFill>
                  <a:schemeClr val="tx1"/>
                </a:solidFill>
                <a:latin typeface="+mn-lt"/>
                <a:ea typeface="+mn-ea"/>
                <a:cs typeface="+mn-cs"/>
              </a:rPr>
              <a:t>gadw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cydbwysedd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rhwng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risg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hawliau</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chyfrifoldebau’n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ymarferol</a:t>
            </a:r>
            <a:r>
              <a:rPr lang="en-GB" sz="1200" kern="1200" dirty="0">
                <a:solidFill>
                  <a:schemeClr val="tx1"/>
                </a:solidFill>
                <a:latin typeface="+mn-lt"/>
                <a:ea typeface="+mn-ea"/>
                <a:cs typeface="+mn-cs"/>
              </a:rPr>
              <a:t>.</a:t>
            </a:r>
          </a:p>
          <a:p>
            <a:endParaRPr lang="en-GB" sz="1200" kern="1200" dirty="0">
              <a:solidFill>
                <a:schemeClr val="tx1"/>
              </a:solidFill>
              <a:latin typeface="+mn-lt"/>
              <a:ea typeface="+mn-ea"/>
              <a:cs typeface="+mn-cs"/>
            </a:endParaRPr>
          </a:p>
          <a:p>
            <a:r>
              <a:rPr lang="en-GB" sz="1200" kern="1200" dirty="0" err="1">
                <a:solidFill>
                  <a:schemeClr val="tx1"/>
                </a:solidFill>
                <a:latin typeface="+mn-lt"/>
                <a:ea typeface="+mn-ea"/>
                <a:cs typeface="+mn-cs"/>
              </a:rPr>
              <a:t>Adborth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gan</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grŵp</a:t>
            </a:r>
            <a:r>
              <a:rPr lang="en-GB" sz="1200" kern="1200" dirty="0">
                <a:solidFill>
                  <a:schemeClr val="tx1"/>
                </a:solidFill>
                <a:latin typeface="+mn-lt"/>
                <a:ea typeface="+mn-ea"/>
                <a:cs typeface="+mn-cs"/>
              </a:rPr>
              <a:t>. Mae </a:t>
            </a:r>
            <a:r>
              <a:rPr lang="en-GB" sz="1200" kern="1200" dirty="0" err="1">
                <a:solidFill>
                  <a:schemeClr val="tx1"/>
                </a:solidFill>
                <a:latin typeface="+mn-lt"/>
                <a:ea typeface="+mn-ea"/>
                <a:cs typeface="+mn-cs"/>
              </a:rPr>
              <a:t>cwestiynau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ddiwedd</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straeon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ond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gallech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ofyn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hefyd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enwedig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oes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esiamplau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hymarfer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hun</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Beth gall </a:t>
            </a:r>
            <a:r>
              <a:rPr lang="en-GB" sz="1200" kern="1200" dirty="0" err="1">
                <a:solidFill>
                  <a:schemeClr val="tx1"/>
                </a:solidFill>
                <a:latin typeface="+mn-lt"/>
                <a:ea typeface="+mn-ea"/>
                <a:cs typeface="+mn-cs"/>
              </a:rPr>
              <a:t>yr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unigolyn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wneud</a:t>
            </a:r>
            <a:r>
              <a:rPr lang="en-GB" sz="1200" kern="1200" dirty="0">
                <a:solidFill>
                  <a:schemeClr val="tx1"/>
                </a:solidFill>
                <a:latin typeface="+mn-lt"/>
                <a:ea typeface="+mn-ea"/>
                <a:cs typeface="+mn-cs"/>
              </a:rPr>
              <a:t>? </a:t>
            </a:r>
          </a:p>
          <a:p>
            <a:r>
              <a:rPr lang="en-GB" sz="1200" kern="1200" dirty="0">
                <a:solidFill>
                  <a:schemeClr val="tx1"/>
                </a:solidFill>
                <a:latin typeface="+mn-lt"/>
                <a:ea typeface="+mn-ea"/>
                <a:cs typeface="+mn-cs"/>
              </a:rPr>
              <a:t>Beth gall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eraill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wneud</a:t>
            </a:r>
            <a:r>
              <a:rPr lang="en-GB" sz="1200" kern="1200" dirty="0">
                <a:solidFill>
                  <a:schemeClr val="tx1"/>
                </a:solidFill>
                <a:latin typeface="+mn-lt"/>
                <a:ea typeface="+mn-ea"/>
                <a:cs typeface="+mn-cs"/>
              </a:rPr>
              <a:t>? </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Beth </a:t>
            </a:r>
            <a:r>
              <a:rPr lang="en-GB" sz="1200" kern="1200" dirty="0" err="1">
                <a:solidFill>
                  <a:schemeClr val="tx1"/>
                </a:solidFill>
                <a:latin typeface="+mn-lt"/>
                <a:ea typeface="+mn-ea"/>
                <a:cs typeface="+mn-cs"/>
              </a:rPr>
              <a:t>allech</a:t>
            </a:r>
            <a:r>
              <a:rPr lang="en-GB" sz="1200" kern="1200" dirty="0">
                <a:solidFill>
                  <a:schemeClr val="tx1"/>
                </a:solidFill>
                <a:latin typeface="+mn-lt"/>
                <a:ea typeface="+mn-ea"/>
                <a:cs typeface="+mn-cs"/>
              </a:rPr>
              <a:t> chi </a:t>
            </a:r>
            <a:r>
              <a:rPr lang="en-GB" sz="1200" kern="1200" dirty="0" err="1">
                <a:solidFill>
                  <a:schemeClr val="tx1"/>
                </a:solidFill>
                <a:latin typeface="+mn-lt"/>
                <a:ea typeface="+mn-ea"/>
                <a:cs typeface="+mn-cs"/>
              </a:rPr>
              <a:t>wneud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fel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rhan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rôl</a:t>
            </a:r>
            <a:r>
              <a:rPr lang="en-GB" sz="1200" kern="1200" dirty="0">
                <a:solidFill>
                  <a:schemeClr val="tx1"/>
                </a:solidFill>
                <a:latin typeface="+mn-lt"/>
                <a:ea typeface="+mn-ea"/>
                <a:cs typeface="+mn-cs"/>
              </a:rPr>
              <a:t>? </a:t>
            </a:r>
          </a:p>
          <a:p>
            <a:r>
              <a:rPr lang="en-GB" sz="1200" kern="1200" dirty="0" err="1">
                <a:solidFill>
                  <a:schemeClr val="tx1"/>
                </a:solidFill>
                <a:latin typeface="+mn-lt"/>
                <a:ea typeface="+mn-ea"/>
                <a:cs typeface="+mn-cs"/>
              </a:rPr>
              <a:t>Gallai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ddigwydd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ble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rydych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chi’n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gweithio</a:t>
            </a:r>
            <a:r>
              <a:rPr lang="en-GB" sz="1200" kern="1200" dirty="0">
                <a:solidFill>
                  <a:schemeClr val="tx1"/>
                </a:solidFill>
                <a:latin typeface="+mn-lt"/>
                <a:ea typeface="+mn-ea"/>
                <a:cs typeface="+mn-cs"/>
              </a:rPr>
              <a:t>? </a:t>
            </a:r>
          </a:p>
          <a:p>
            <a:r>
              <a:rPr lang="en-GB" sz="1200" kern="1200" dirty="0">
                <a:solidFill>
                  <a:schemeClr val="tx1"/>
                </a:solidFill>
                <a:latin typeface="+mn-lt"/>
                <a:ea typeface="+mn-ea"/>
                <a:cs typeface="+mn-cs"/>
              </a:rPr>
              <a:t>A </a:t>
            </a:r>
            <a:r>
              <a:rPr lang="en-GB" sz="1200" kern="1200" dirty="0" err="1">
                <a:solidFill>
                  <a:schemeClr val="tx1"/>
                </a:solidFill>
                <a:latin typeface="+mn-lt"/>
                <a:ea typeface="+mn-ea"/>
                <a:cs typeface="+mn-cs"/>
              </a:rPr>
              <a:t>fyddai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unrhyw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rwystrau</a:t>
            </a:r>
            <a:r>
              <a:rPr lang="en-GB" sz="1200" kern="1200" dirty="0">
                <a:solidFill>
                  <a:schemeClr val="tx1"/>
                </a:solidFill>
                <a:latin typeface="+mn-lt"/>
                <a:ea typeface="+mn-ea"/>
                <a:cs typeface="+mn-cs"/>
              </a:rPr>
              <a:t>?</a:t>
            </a:r>
          </a:p>
          <a:p>
            <a:endParaRPr lang="en-GB" dirty="0"/>
          </a:p>
          <a:p>
            <a:pPr marL="1587" lvl="0" indent="0">
              <a:buFont typeface="Arial" panose="020B0604020202020204" pitchFamily="34" charset="0"/>
              <a:buNone/>
            </a:pPr>
            <a:r>
              <a:rPr lang="en-GB" dirty="0"/>
              <a:t>**********************************************************************************************************************************************************************</a:t>
            </a:r>
          </a:p>
          <a:p>
            <a:pPr marL="1587" lvl="0" indent="0">
              <a:buFont typeface="Arial" panose="020B0604020202020204" pitchFamily="34" charset="0"/>
              <a:buNone/>
            </a:pPr>
            <a:r>
              <a:rPr lang="en-GB" dirty="0"/>
              <a:t>Ask people</a:t>
            </a:r>
            <a:r>
              <a:rPr lang="en-GB" baseline="0" dirty="0"/>
              <a:t> to discuss one of the personal stories in pairs, or talk about an example of balancing risk, rights and responsibilities in practice.</a:t>
            </a:r>
            <a:endParaRPr lang="en-GB" dirty="0"/>
          </a:p>
          <a:p>
            <a:pPr marL="1587" lvl="0" indent="0">
              <a:buFont typeface="Arial" panose="020B0604020202020204" pitchFamily="34" charset="0"/>
              <a:buNone/>
            </a:pPr>
            <a:endParaRPr lang="en-GB" dirty="0"/>
          </a:p>
          <a:p>
            <a:pPr marL="1587" lvl="0" indent="0">
              <a:buFont typeface="Arial" panose="020B0604020202020204" pitchFamily="34" charset="0"/>
              <a:buNone/>
            </a:pPr>
            <a:r>
              <a:rPr lang="en-GB" dirty="0"/>
              <a:t>Feedback from the group. There are questions at the bottom of the stories, but you could also ask (especially if people</a:t>
            </a:r>
            <a:r>
              <a:rPr lang="en-GB" baseline="0" dirty="0"/>
              <a:t> have examples from practice)</a:t>
            </a:r>
            <a:r>
              <a:rPr lang="en-GB" dirty="0"/>
              <a:t>:</a:t>
            </a:r>
          </a:p>
          <a:p>
            <a:pPr marL="1587" lvl="0" indent="0">
              <a:buFont typeface="Arial" panose="020B0604020202020204" pitchFamily="34" charset="0"/>
              <a:buNone/>
            </a:pPr>
            <a:endParaRPr lang="en-GB" dirty="0"/>
          </a:p>
          <a:p>
            <a:pPr marL="1587" lvl="0" indent="0">
              <a:buFont typeface="Arial" panose="020B0604020202020204" pitchFamily="34" charset="0"/>
              <a:buNone/>
            </a:pPr>
            <a:r>
              <a:rPr lang="en-GB" dirty="0"/>
              <a:t>What could the individual do?</a:t>
            </a:r>
          </a:p>
          <a:p>
            <a:pPr marL="1587"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tabLst/>
              <a:defRPr/>
            </a:pPr>
            <a:r>
              <a:rPr lang="en-GB" dirty="0"/>
              <a:t>What could other people do?</a:t>
            </a:r>
          </a:p>
          <a:p>
            <a:pPr marL="1587" marR="0" lvl="0" indent="0" algn="l" defTabSz="912813" rtl="0" eaLnBrk="1" fontAlgn="base" latinLnBrk="0" hangingPunct="1">
              <a:lnSpc>
                <a:spcPct val="100000"/>
              </a:lnSpc>
              <a:spcBef>
                <a:spcPct val="30000"/>
              </a:spcBef>
              <a:spcAft>
                <a:spcPct val="0"/>
              </a:spcAft>
              <a:buClrTx/>
              <a:buSzTx/>
              <a:buFont typeface="Arial" panose="020B0604020202020204" pitchFamily="34" charset="0"/>
              <a:buNone/>
              <a:tabLst/>
              <a:defRPr/>
            </a:pPr>
            <a:endParaRPr lang="en-GB" dirty="0"/>
          </a:p>
          <a:p>
            <a:pPr marL="1587" lvl="0" indent="0">
              <a:buFont typeface="Arial" panose="020B0604020202020204" pitchFamily="34" charset="0"/>
              <a:buNone/>
            </a:pPr>
            <a:r>
              <a:rPr lang="en-GB" dirty="0"/>
              <a:t>What could you do in your role?</a:t>
            </a:r>
          </a:p>
          <a:p>
            <a:pPr marL="1587" lvl="0" indent="0">
              <a:buFont typeface="Arial" panose="020B0604020202020204" pitchFamily="34" charset="0"/>
              <a:buNone/>
            </a:pPr>
            <a:r>
              <a:rPr lang="en-GB" dirty="0"/>
              <a:t>Could this happen where you work?</a:t>
            </a:r>
          </a:p>
          <a:p>
            <a:pPr marL="1587" lvl="0" indent="0">
              <a:buFont typeface="Arial" panose="020B0604020202020204" pitchFamily="34" charset="0"/>
              <a:buNone/>
            </a:pPr>
            <a:r>
              <a:rPr lang="en-GB" dirty="0"/>
              <a:t>Would there be any barriers?</a:t>
            </a:r>
          </a:p>
          <a:p>
            <a:endParaRPr lang="en-GB" dirty="0"/>
          </a:p>
          <a:p>
            <a:endParaRPr lang="en-GB" dirty="0"/>
          </a:p>
          <a:p>
            <a:endParaRPr lang="en-GB" sz="1200" b="0" i="0" u="none" strike="noStrike"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81299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2409522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endParaRPr lang="en-GB" dirty="0"/>
          </a:p>
          <a:p>
            <a:r>
              <a:rPr lang="en-GB" dirty="0" err="1"/>
              <a:t>Gofynnwch</a:t>
            </a:r>
            <a:r>
              <a:rPr lang="en-GB" dirty="0"/>
              <a:t> </a:t>
            </a:r>
            <a:r>
              <a:rPr lang="en-GB" dirty="0" err="1"/>
              <a:t>i’r</a:t>
            </a:r>
            <a:r>
              <a:rPr lang="en-GB" dirty="0"/>
              <a:t> </a:t>
            </a:r>
            <a:r>
              <a:rPr lang="en-GB" dirty="0" err="1"/>
              <a:t>grwp</a:t>
            </a:r>
            <a:r>
              <a:rPr lang="en-GB" dirty="0"/>
              <a:t> </a:t>
            </a:r>
            <a:r>
              <a:rPr lang="en-GB" dirty="0" err="1"/>
              <a:t>sut</a:t>
            </a:r>
            <a:r>
              <a:rPr lang="en-GB" dirty="0"/>
              <a:t> </a:t>
            </a:r>
            <a:r>
              <a:rPr lang="en-GB" dirty="0" err="1"/>
              <a:t>gallwn</a:t>
            </a:r>
            <a:r>
              <a:rPr lang="en-GB" dirty="0"/>
              <a:t> </a:t>
            </a:r>
            <a:r>
              <a:rPr lang="en-GB" dirty="0" err="1"/>
              <a:t>ni</a:t>
            </a:r>
            <a:r>
              <a:rPr lang="en-GB" dirty="0"/>
              <a:t> </a:t>
            </a:r>
            <a:r>
              <a:rPr lang="en-GB" dirty="0" err="1"/>
              <a:t>cael</a:t>
            </a:r>
            <a:r>
              <a:rPr lang="en-GB" dirty="0"/>
              <a:t> </a:t>
            </a:r>
            <a:r>
              <a:rPr lang="en-GB" dirty="0" err="1"/>
              <a:t>gwared</a:t>
            </a:r>
            <a:r>
              <a:rPr lang="en-GB" dirty="0"/>
              <a:t> â </a:t>
            </a:r>
            <a:r>
              <a:rPr lang="en-GB" dirty="0" err="1"/>
              <a:t>rhwystrau</a:t>
            </a:r>
            <a:r>
              <a:rPr lang="en-GB" dirty="0"/>
              <a:t>? </a:t>
            </a:r>
          </a:p>
          <a:p>
            <a:endParaRPr lang="en-GB" dirty="0"/>
          </a:p>
          <a:p>
            <a:r>
              <a:rPr lang="en-GB" dirty="0" err="1"/>
              <a:t>Gallwch</a:t>
            </a:r>
            <a:r>
              <a:rPr lang="en-GB" dirty="0"/>
              <a:t> </a:t>
            </a:r>
            <a:r>
              <a:rPr lang="en-GB" dirty="0" err="1"/>
              <a:t>ddod</a:t>
            </a:r>
            <a:r>
              <a:rPr lang="en-GB" dirty="0"/>
              <a:t> o </a:t>
            </a:r>
            <a:r>
              <a:rPr lang="en-GB" dirty="0" err="1"/>
              <a:t>hyd</a:t>
            </a:r>
            <a:r>
              <a:rPr lang="en-GB" dirty="0"/>
              <a:t> </a:t>
            </a:r>
            <a:r>
              <a:rPr lang="en-GB" dirty="0" err="1"/>
              <a:t>i</a:t>
            </a:r>
            <a:r>
              <a:rPr lang="en-GB" dirty="0"/>
              <a:t> </a:t>
            </a:r>
            <a:r>
              <a:rPr lang="en-GB" dirty="0" err="1"/>
              <a:t>fwy</a:t>
            </a:r>
            <a:r>
              <a:rPr lang="en-GB" dirty="0"/>
              <a:t> o </a:t>
            </a:r>
            <a:r>
              <a:rPr lang="en-GB" dirty="0" err="1"/>
              <a:t>wybodaeth</a:t>
            </a:r>
            <a:r>
              <a:rPr lang="en-GB" dirty="0"/>
              <a:t> </a:t>
            </a:r>
            <a:r>
              <a:rPr lang="en-GB" dirty="0" err="1"/>
              <a:t>yn</a:t>
            </a:r>
            <a:r>
              <a:rPr lang="en-GB" dirty="0"/>
              <a:t> </a:t>
            </a:r>
            <a:r>
              <a:rPr lang="en-GB" sz="1200" b="0" i="1" dirty="0" err="1"/>
              <a:t>Risg</a:t>
            </a:r>
            <a:r>
              <a:rPr lang="en-GB" sz="1200" b="0" i="1" dirty="0"/>
              <a:t> </a:t>
            </a:r>
            <a:r>
              <a:rPr lang="en-GB" sz="1200" b="0" i="1" dirty="0" err="1"/>
              <a:t>cadarnhaol</a:t>
            </a:r>
            <a:r>
              <a:rPr lang="en-GB" sz="1200" b="0" i="1" dirty="0"/>
              <a:t> a </a:t>
            </a:r>
            <a:r>
              <a:rPr lang="en-GB" sz="1200" b="0" i="1" dirty="0" err="1"/>
              <a:t>gwneud</a:t>
            </a:r>
            <a:r>
              <a:rPr lang="en-GB" sz="1200" b="0" i="1" dirty="0"/>
              <a:t> </a:t>
            </a:r>
            <a:r>
              <a:rPr lang="en-GB" sz="1200" b="0" i="1" dirty="0" err="1"/>
              <a:t>penderfyniadau</a:t>
            </a:r>
            <a:r>
              <a:rPr lang="en-GB" sz="1200" b="0" i="1" dirty="0"/>
              <a:t> </a:t>
            </a:r>
            <a:r>
              <a:rPr lang="en-GB" sz="1200" b="0" i="1" dirty="0" err="1"/>
              <a:t>ar</a:t>
            </a:r>
            <a:r>
              <a:rPr lang="en-GB" sz="1200" b="0" i="1" dirty="0"/>
              <a:t> y </a:t>
            </a:r>
            <a:r>
              <a:rPr lang="en-GB" sz="1200" b="0" i="1" dirty="0" err="1"/>
              <a:t>cyd</a:t>
            </a:r>
            <a:r>
              <a:rPr lang="en-GB" sz="1200" b="0" i="1" dirty="0"/>
              <a:t> 2018</a:t>
            </a:r>
            <a:r>
              <a:rPr lang="en-GB" sz="1200" b="0" dirty="0"/>
              <a:t>, </a:t>
            </a:r>
            <a:r>
              <a:rPr lang="en-GB" sz="1200" b="0" dirty="0" err="1"/>
              <a:t>Gofal</a:t>
            </a:r>
            <a:r>
              <a:rPr lang="en-GB" sz="1200" b="0" dirty="0"/>
              <a:t> </a:t>
            </a:r>
            <a:r>
              <a:rPr lang="en-GB" sz="1200" b="0" dirty="0" err="1"/>
              <a:t>Cymdeithasol</a:t>
            </a:r>
            <a:r>
              <a:rPr lang="en-GB" sz="1200" b="0" dirty="0"/>
              <a:t> </a:t>
            </a:r>
            <a:r>
              <a:rPr lang="en-GB" sz="1200" b="0" dirty="0" err="1"/>
              <a:t>Cymru</a:t>
            </a:r>
            <a:r>
              <a:rPr lang="en-GB" sz="1200" b="0" dirty="0"/>
              <a:t> ac Imogen Blood &amp; Associates (</a:t>
            </a:r>
            <a:r>
              <a:rPr lang="en-GB" sz="1200" b="0" dirty="0" err="1"/>
              <a:t>wedi’i</a:t>
            </a:r>
            <a:r>
              <a:rPr lang="en-GB" sz="1200" b="0" dirty="0"/>
              <a:t> </a:t>
            </a:r>
            <a:r>
              <a:rPr lang="en-GB" sz="1200" b="0" dirty="0" err="1"/>
              <a:t>gynnwys</a:t>
            </a:r>
            <a:r>
              <a:rPr lang="en-GB" sz="1200" b="0" dirty="0"/>
              <a:t> </a:t>
            </a:r>
            <a:r>
              <a:rPr lang="en-GB" sz="1200" b="0" dirty="0" err="1"/>
              <a:t>yn</a:t>
            </a:r>
            <a:r>
              <a:rPr lang="en-GB" sz="1200" b="0" dirty="0"/>
              <a:t> y </a:t>
            </a:r>
            <a:r>
              <a:rPr lang="en-GB" sz="1200" b="0" dirty="0" err="1"/>
              <a:t>pecyn</a:t>
            </a:r>
            <a:r>
              <a:rPr lang="en-GB" sz="1200" b="0" dirty="0"/>
              <a:t> </a:t>
            </a:r>
            <a:r>
              <a:rPr lang="en-GB" sz="1200" b="0" dirty="0" err="1"/>
              <a:t>hyfforddi</a:t>
            </a:r>
            <a:r>
              <a:rPr lang="en-GB" sz="1200" b="0" dirty="0"/>
              <a:t> </a:t>
            </a:r>
            <a:r>
              <a:rPr lang="en-GB" sz="1200" b="0" dirty="0" err="1"/>
              <a:t>fel</a:t>
            </a:r>
            <a:r>
              <a:rPr lang="en-GB" sz="1200" b="0" dirty="0"/>
              <a:t> </a:t>
            </a:r>
            <a:r>
              <a:rPr lang="en-GB" sz="1200" b="0" dirty="0" err="1"/>
              <a:t>gwybodaeth</a:t>
            </a:r>
            <a:r>
              <a:rPr lang="en-GB" sz="1200" b="0" dirty="0"/>
              <a:t> </a:t>
            </a:r>
            <a:r>
              <a:rPr lang="en-GB" sz="1200" b="0" dirty="0" err="1"/>
              <a:t>cefndir</a:t>
            </a:r>
            <a:r>
              <a:rPr lang="en-GB" sz="1200" b="0" dirty="0"/>
              <a:t>)</a:t>
            </a:r>
          </a:p>
          <a:p>
            <a:pPr marL="171450" indent="-171450">
              <a:buFont typeface="Arial" panose="020B0604020202020204" pitchFamily="34" charset="0"/>
              <a:buChar char="•"/>
            </a:pPr>
            <a:r>
              <a:rPr lang="en-GB" sz="1200" b="0" dirty="0" err="1"/>
              <a:t>Datblygu</a:t>
            </a:r>
            <a:r>
              <a:rPr lang="en-GB" sz="1200" b="0" dirty="0"/>
              <a:t> </a:t>
            </a:r>
            <a:r>
              <a:rPr lang="en-GB" sz="1200" b="0" dirty="0" err="1"/>
              <a:t>diwylliant</a:t>
            </a:r>
            <a:r>
              <a:rPr lang="en-GB" sz="1200" b="0" dirty="0"/>
              <a:t> o </a:t>
            </a:r>
            <a:r>
              <a:rPr lang="en-GB" sz="1200" b="0" dirty="0" err="1"/>
              <a:t>ddysgu</a:t>
            </a:r>
            <a:r>
              <a:rPr lang="en-GB" sz="1200" b="0" dirty="0"/>
              <a:t>: </a:t>
            </a:r>
            <a:r>
              <a:rPr lang="en-GB" sz="1200" b="0" dirty="0" err="1"/>
              <a:t>dathlu</a:t>
            </a:r>
            <a:r>
              <a:rPr lang="en-GB" sz="1200" b="0" dirty="0"/>
              <a:t> </a:t>
            </a:r>
            <a:r>
              <a:rPr lang="en-GB" sz="1200" b="0" dirty="0" err="1"/>
              <a:t>llwyddiannau</a:t>
            </a:r>
            <a:r>
              <a:rPr lang="en-GB" sz="1200" b="0" dirty="0"/>
              <a:t>, </a:t>
            </a:r>
            <a:r>
              <a:rPr lang="en-GB" sz="1200" b="0" dirty="0" err="1"/>
              <a:t>ystyried</a:t>
            </a:r>
            <a:r>
              <a:rPr lang="en-GB" sz="1200" b="0" dirty="0"/>
              <a:t> </a:t>
            </a:r>
            <a:r>
              <a:rPr lang="en-GB" sz="1200" b="0" dirty="0" err="1"/>
              <a:t>cryfderau</a:t>
            </a:r>
            <a:r>
              <a:rPr lang="en-GB" sz="1200" b="0" dirty="0"/>
              <a:t> </a:t>
            </a:r>
            <a:r>
              <a:rPr lang="en-GB" sz="1200" b="0" dirty="0" err="1"/>
              <a:t>pobl</a:t>
            </a:r>
            <a:r>
              <a:rPr lang="en-GB" sz="1200" b="0" dirty="0"/>
              <a:t>, </a:t>
            </a:r>
            <a:r>
              <a:rPr lang="en-GB" sz="1200" b="0" dirty="0" err="1"/>
              <a:t>dysgu</a:t>
            </a:r>
            <a:r>
              <a:rPr lang="en-GB" sz="1200" b="0" dirty="0"/>
              <a:t> o </a:t>
            </a:r>
            <a:r>
              <a:rPr lang="en-GB" sz="1200" b="0" dirty="0" err="1"/>
              <a:t>gamgymeriadau</a:t>
            </a:r>
            <a:r>
              <a:rPr lang="en-GB" sz="1200" b="0" dirty="0"/>
              <a:t> ac </a:t>
            </a:r>
            <a:r>
              <a:rPr lang="en-GB" sz="1200" b="0" dirty="0" err="1"/>
              <a:t>ymddiried</a:t>
            </a:r>
            <a:r>
              <a:rPr lang="en-GB" sz="1200" b="0" dirty="0"/>
              <a:t> </a:t>
            </a:r>
            <a:r>
              <a:rPr lang="en-GB" sz="1200" b="0" dirty="0" err="1"/>
              <a:t>ym</a:t>
            </a:r>
            <a:r>
              <a:rPr lang="en-GB" sz="1200" b="0" dirty="0"/>
              <a:t> </a:t>
            </a:r>
            <a:r>
              <a:rPr lang="en-GB" sz="1200" b="0" dirty="0" err="1"/>
              <a:t>mhobl</a:t>
            </a:r>
            <a:endParaRPr lang="en-GB" sz="1200" b="0" dirty="0"/>
          </a:p>
          <a:p>
            <a:pPr marL="171450" indent="-171450">
              <a:buFont typeface="Arial" panose="020B0604020202020204" pitchFamily="34" charset="0"/>
              <a:buChar char="•"/>
            </a:pPr>
            <a:r>
              <a:rPr lang="en-GB" sz="1200" b="0" dirty="0" err="1"/>
              <a:t>Hybu</a:t>
            </a:r>
            <a:r>
              <a:rPr lang="en-GB" sz="1200" b="0" dirty="0"/>
              <a:t> dull o </a:t>
            </a:r>
            <a:r>
              <a:rPr lang="en-GB" sz="1200" b="0" dirty="0" err="1"/>
              <a:t>weithio</a:t>
            </a:r>
            <a:r>
              <a:rPr lang="en-GB" sz="1200" b="0" dirty="0"/>
              <a:t> </a:t>
            </a:r>
            <a:r>
              <a:rPr lang="en-GB" sz="1200" b="0" dirty="0" err="1"/>
              <a:t>sy’n</a:t>
            </a:r>
            <a:r>
              <a:rPr lang="en-GB" sz="1200" b="0" dirty="0"/>
              <a:t> </a:t>
            </a:r>
            <a:r>
              <a:rPr lang="en-GB" sz="1200" b="0" dirty="0" err="1"/>
              <a:t>seiliedig</a:t>
            </a:r>
            <a:r>
              <a:rPr lang="en-GB" sz="1200" b="0" dirty="0"/>
              <a:t> </a:t>
            </a:r>
            <a:r>
              <a:rPr lang="en-GB" sz="1200" b="0" dirty="0" err="1"/>
              <a:t>ar</a:t>
            </a:r>
            <a:r>
              <a:rPr lang="en-GB" sz="1200" b="0" dirty="0"/>
              <a:t> </a:t>
            </a:r>
            <a:r>
              <a:rPr lang="en-GB" sz="1200" b="0" dirty="0" err="1"/>
              <a:t>hawliau</a:t>
            </a:r>
            <a:r>
              <a:rPr lang="en-GB" sz="1200" b="0" dirty="0"/>
              <a:t>: </a:t>
            </a:r>
            <a:r>
              <a:rPr lang="en-GB" sz="1200" b="0" dirty="0" err="1"/>
              <a:t>meddwl</a:t>
            </a:r>
            <a:r>
              <a:rPr lang="en-GB" sz="1200" b="0" dirty="0"/>
              <a:t> am </a:t>
            </a:r>
            <a:r>
              <a:rPr lang="en-GB" sz="1200" b="0" dirty="0" err="1"/>
              <a:t>beth</a:t>
            </a:r>
            <a:r>
              <a:rPr lang="en-GB" sz="1200" b="0" dirty="0"/>
              <a:t> </a:t>
            </a:r>
            <a:r>
              <a:rPr lang="en-GB" sz="1200" b="0" dirty="0" err="1"/>
              <a:t>sy’n</a:t>
            </a:r>
            <a:r>
              <a:rPr lang="en-GB" sz="1200" b="0" dirty="0"/>
              <a:t> </a:t>
            </a:r>
            <a:r>
              <a:rPr lang="en-GB" sz="1200" b="0" dirty="0" err="1"/>
              <a:t>bwysig</a:t>
            </a:r>
            <a:r>
              <a:rPr lang="en-GB" sz="1200" b="0" dirty="0"/>
              <a:t> </a:t>
            </a:r>
            <a:r>
              <a:rPr lang="en-GB" sz="1200" b="0" dirty="0" err="1"/>
              <a:t>i’r</a:t>
            </a:r>
            <a:r>
              <a:rPr lang="en-GB" sz="1200" b="0" dirty="0"/>
              <a:t> </a:t>
            </a:r>
            <a:r>
              <a:rPr lang="en-GB" sz="1200" b="0" dirty="0" err="1"/>
              <a:t>unigolyn</a:t>
            </a:r>
            <a:r>
              <a:rPr lang="en-GB" sz="1200" b="0" dirty="0"/>
              <a:t> a </a:t>
            </a:r>
            <a:r>
              <a:rPr lang="en-GB" sz="1200" b="0" dirty="0" err="1"/>
              <a:t>beth</a:t>
            </a:r>
            <a:r>
              <a:rPr lang="en-GB" sz="1200" b="0" dirty="0"/>
              <a:t> </a:t>
            </a:r>
            <a:r>
              <a:rPr lang="en-GB" sz="1200" b="0" dirty="0" err="1"/>
              <a:t>yw</a:t>
            </a:r>
            <a:r>
              <a:rPr lang="en-GB" sz="1200" b="0" dirty="0"/>
              <a:t> </a:t>
            </a:r>
            <a:r>
              <a:rPr lang="en-GB" sz="1200" b="0" dirty="0" err="1"/>
              <a:t>eu</a:t>
            </a:r>
            <a:r>
              <a:rPr lang="en-GB" sz="1200" b="0" dirty="0"/>
              <a:t> </a:t>
            </a:r>
            <a:r>
              <a:rPr lang="en-GB" sz="1200" b="0" dirty="0" err="1"/>
              <a:t>hawliau</a:t>
            </a:r>
            <a:r>
              <a:rPr lang="en-GB" sz="1200" b="0" dirty="0"/>
              <a:t> </a:t>
            </a:r>
            <a:r>
              <a:rPr lang="en-GB" sz="1200" b="0" dirty="0" err="1"/>
              <a:t>nhw</a:t>
            </a:r>
            <a:r>
              <a:rPr lang="en-GB" sz="1200" b="0" dirty="0"/>
              <a:t>  </a:t>
            </a:r>
          </a:p>
          <a:p>
            <a:pPr marL="171450" indent="-171450">
              <a:buFont typeface="Arial" panose="020B0604020202020204" pitchFamily="34" charset="0"/>
              <a:buChar char="•"/>
            </a:pPr>
            <a:r>
              <a:rPr lang="en-GB" sz="1200" b="0" dirty="0" err="1"/>
              <a:t>Rhannu</a:t>
            </a:r>
            <a:r>
              <a:rPr lang="en-GB" sz="1200" b="0" dirty="0"/>
              <a:t> </a:t>
            </a:r>
            <a:r>
              <a:rPr lang="en-GB" sz="1200" b="0" dirty="0" err="1"/>
              <a:t>gwneud</a:t>
            </a:r>
            <a:r>
              <a:rPr lang="en-GB" sz="1200" b="0" dirty="0"/>
              <a:t> </a:t>
            </a:r>
            <a:r>
              <a:rPr lang="en-GB" sz="1200" b="0" dirty="0" err="1"/>
              <a:t>penderfyniadau</a:t>
            </a:r>
            <a:r>
              <a:rPr lang="en-GB" sz="1200" b="0" dirty="0"/>
              <a:t> </a:t>
            </a:r>
            <a:r>
              <a:rPr lang="en-GB" sz="1200" b="0" dirty="0" err="1"/>
              <a:t>ar</a:t>
            </a:r>
            <a:r>
              <a:rPr lang="en-GB" sz="1200" b="0" dirty="0"/>
              <a:t> </a:t>
            </a:r>
            <a:r>
              <a:rPr lang="en-GB" sz="1200" b="0" dirty="0" err="1"/>
              <a:t>risg</a:t>
            </a:r>
            <a:r>
              <a:rPr lang="en-GB" sz="1200" b="0" dirty="0"/>
              <a:t>: </a:t>
            </a:r>
            <a:r>
              <a:rPr lang="en-GB" sz="1200" b="0" dirty="0" err="1"/>
              <a:t>cynnal</a:t>
            </a:r>
            <a:r>
              <a:rPr lang="en-GB" sz="1200" b="0" dirty="0"/>
              <a:t> </a:t>
            </a:r>
            <a:r>
              <a:rPr lang="en-GB" sz="1200" b="0" dirty="0" err="1"/>
              <a:t>sgyrsiau</a:t>
            </a:r>
            <a:r>
              <a:rPr lang="en-GB" sz="1200" b="0" dirty="0"/>
              <a:t> </a:t>
            </a:r>
            <a:r>
              <a:rPr lang="en-GB" sz="1200" b="0" dirty="0" err="1"/>
              <a:t>agored</a:t>
            </a:r>
            <a:r>
              <a:rPr lang="en-GB" sz="1200" b="0" dirty="0"/>
              <a:t> </a:t>
            </a:r>
            <a:r>
              <a:rPr lang="en-GB" sz="1200" b="0" dirty="0" err="1"/>
              <a:t>gydag</a:t>
            </a:r>
            <a:r>
              <a:rPr lang="en-GB" sz="1200" b="0" dirty="0"/>
              <a:t> </a:t>
            </a:r>
            <a:r>
              <a:rPr lang="en-GB" sz="1200" b="0" dirty="0" err="1"/>
              <a:t>unigolion</a:t>
            </a:r>
            <a:r>
              <a:rPr lang="en-GB" sz="1200" b="0" dirty="0"/>
              <a:t>, </a:t>
            </a:r>
            <a:r>
              <a:rPr lang="en-GB" sz="1200" b="0" dirty="0" err="1"/>
              <a:t>eu</a:t>
            </a:r>
            <a:r>
              <a:rPr lang="en-GB" sz="1200" b="0" dirty="0"/>
              <a:t> </a:t>
            </a:r>
            <a:r>
              <a:rPr lang="en-GB" sz="1200" b="0" dirty="0" err="1"/>
              <a:t>teuluoedd</a:t>
            </a:r>
            <a:r>
              <a:rPr lang="en-GB" sz="1200" b="0" dirty="0"/>
              <a:t> (</a:t>
            </a:r>
            <a:r>
              <a:rPr lang="en-GB" sz="1200" b="0" dirty="0" err="1"/>
              <a:t>ble’n</a:t>
            </a:r>
            <a:r>
              <a:rPr lang="en-GB" sz="1200" b="0" dirty="0"/>
              <a:t> </a:t>
            </a:r>
            <a:r>
              <a:rPr lang="en-GB" sz="1200" b="0" dirty="0" err="1"/>
              <a:t>berthnasol</a:t>
            </a:r>
            <a:r>
              <a:rPr lang="en-GB" sz="1200" b="0" dirty="0"/>
              <a:t>) a </a:t>
            </a:r>
            <a:r>
              <a:rPr lang="en-GB" sz="1200" b="0" dirty="0" err="1"/>
              <a:t>gweithwyr</a:t>
            </a:r>
            <a:r>
              <a:rPr lang="en-GB" sz="1200" b="0" dirty="0"/>
              <a:t> </a:t>
            </a:r>
            <a:r>
              <a:rPr lang="en-GB" sz="1200" b="0" dirty="0" err="1"/>
              <a:t>proffesiynol</a:t>
            </a:r>
            <a:r>
              <a:rPr lang="en-GB" sz="1200" b="0" dirty="0"/>
              <a:t> </a:t>
            </a:r>
            <a:r>
              <a:rPr lang="en-GB" sz="1200" b="0" dirty="0" err="1"/>
              <a:t>eraill</a:t>
            </a:r>
            <a:endParaRPr lang="en-GB" sz="1200" b="0" dirty="0"/>
          </a:p>
          <a:p>
            <a:pPr marL="171450" indent="-171450">
              <a:buFont typeface="Arial" panose="020B0604020202020204" pitchFamily="34" charset="0"/>
              <a:buChar char="•"/>
            </a:pPr>
            <a:r>
              <a:rPr lang="en-GB" sz="1200" b="0" dirty="0" err="1"/>
              <a:t>Adeiladu</a:t>
            </a:r>
            <a:r>
              <a:rPr lang="en-GB" sz="1200" b="0" dirty="0"/>
              <a:t> </a:t>
            </a:r>
            <a:r>
              <a:rPr lang="en-GB" sz="1200" b="0" dirty="0" err="1"/>
              <a:t>perthnasoedd</a:t>
            </a:r>
            <a:r>
              <a:rPr lang="en-GB" sz="1200" b="0" dirty="0"/>
              <a:t> </a:t>
            </a:r>
            <a:r>
              <a:rPr lang="en-GB" sz="1200" b="0" dirty="0" err="1"/>
              <a:t>sy’n</a:t>
            </a:r>
            <a:r>
              <a:rPr lang="en-GB" sz="1200" b="0" dirty="0"/>
              <a:t> </a:t>
            </a:r>
            <a:r>
              <a:rPr lang="en-GB" sz="1200" b="0" dirty="0" err="1"/>
              <a:t>seiliedig</a:t>
            </a:r>
            <a:r>
              <a:rPr lang="en-GB" sz="1200" b="0" dirty="0"/>
              <a:t> </a:t>
            </a:r>
            <a:r>
              <a:rPr lang="en-GB" sz="1200" b="0" dirty="0" err="1"/>
              <a:t>ar</a:t>
            </a:r>
            <a:r>
              <a:rPr lang="en-GB" sz="1200" b="0" dirty="0"/>
              <a:t> </a:t>
            </a:r>
            <a:r>
              <a:rPr lang="en-GB" sz="1200" b="0" dirty="0" err="1"/>
              <a:t>ffydd</a:t>
            </a:r>
            <a:r>
              <a:rPr lang="en-GB" sz="1200" b="0" dirty="0"/>
              <a:t>: </a:t>
            </a:r>
            <a:r>
              <a:rPr lang="en-GB" sz="1200" b="0" dirty="0" err="1"/>
              <a:t>mae</a:t>
            </a:r>
            <a:r>
              <a:rPr lang="en-GB" sz="1200" b="0" dirty="0"/>
              <a:t> </a:t>
            </a:r>
            <a:r>
              <a:rPr lang="en-GB" sz="1200" b="0" dirty="0" err="1"/>
              <a:t>pobl</a:t>
            </a:r>
            <a:r>
              <a:rPr lang="en-GB" sz="1200" b="0" dirty="0"/>
              <a:t> </a:t>
            </a:r>
            <a:r>
              <a:rPr lang="en-GB" sz="1200" b="0" dirty="0" err="1"/>
              <a:t>angen</a:t>
            </a:r>
            <a:r>
              <a:rPr lang="en-GB" sz="1200" b="0" dirty="0"/>
              <a:t> y </a:t>
            </a:r>
            <a:r>
              <a:rPr lang="en-GB" sz="1200" b="0" dirty="0" err="1"/>
              <a:t>sgiliau</a:t>
            </a:r>
            <a:r>
              <a:rPr lang="en-GB" sz="1200" b="0" dirty="0"/>
              <a:t> </a:t>
            </a:r>
            <a:r>
              <a:rPr lang="en-GB" sz="1200" b="0" dirty="0" err="1"/>
              <a:t>a’r</a:t>
            </a:r>
            <a:r>
              <a:rPr lang="en-GB" sz="1200" b="0" dirty="0"/>
              <a:t> </a:t>
            </a:r>
            <a:r>
              <a:rPr lang="en-GB" sz="1200" b="0" dirty="0" err="1"/>
              <a:t>amser</a:t>
            </a:r>
            <a:r>
              <a:rPr lang="en-GB" sz="1200" b="0" dirty="0"/>
              <a:t> </a:t>
            </a:r>
            <a:r>
              <a:rPr lang="en-GB" sz="1200" b="0" dirty="0" err="1"/>
              <a:t>i</a:t>
            </a:r>
            <a:r>
              <a:rPr lang="en-GB" sz="1200" b="0" dirty="0"/>
              <a:t> </a:t>
            </a:r>
            <a:r>
              <a:rPr lang="en-GB" sz="1200" b="0" dirty="0" err="1"/>
              <a:t>gynnal</a:t>
            </a:r>
            <a:r>
              <a:rPr lang="en-GB" sz="1200" b="0" dirty="0"/>
              <a:t> </a:t>
            </a:r>
            <a:r>
              <a:rPr lang="en-GB" sz="1200" b="0" dirty="0" err="1"/>
              <a:t>sgyrsiau</a:t>
            </a:r>
            <a:r>
              <a:rPr lang="en-GB" sz="1200" b="0" dirty="0"/>
              <a:t> da</a:t>
            </a:r>
          </a:p>
          <a:p>
            <a:pPr marL="171450" indent="-171450">
              <a:buFont typeface="Arial" panose="020B0604020202020204" pitchFamily="34" charset="0"/>
              <a:buChar char="•"/>
            </a:pPr>
            <a:r>
              <a:rPr lang="en-GB" sz="1200" b="0" dirty="0" err="1"/>
              <a:t>Cefnogi</a:t>
            </a:r>
            <a:r>
              <a:rPr lang="en-GB" sz="1200" b="0" dirty="0"/>
              <a:t> </a:t>
            </a:r>
            <a:r>
              <a:rPr lang="en-GB" sz="1200" b="0" dirty="0" err="1"/>
              <a:t>cydnerthedd</a:t>
            </a:r>
            <a:r>
              <a:rPr lang="en-GB" sz="1200" b="0" dirty="0"/>
              <a:t> a </a:t>
            </a:r>
            <a:r>
              <a:rPr lang="en-GB" sz="1200" b="0" dirty="0" err="1"/>
              <a:t>chreadigrwydd</a:t>
            </a:r>
            <a:r>
              <a:rPr lang="en-GB" sz="1200" b="0" dirty="0"/>
              <a:t>: </a:t>
            </a:r>
            <a:r>
              <a:rPr lang="en-GB" sz="1200" b="0" dirty="0" err="1"/>
              <a:t>adeiladu</a:t>
            </a:r>
            <a:r>
              <a:rPr lang="en-GB" sz="1200" b="0" dirty="0"/>
              <a:t> a </a:t>
            </a:r>
            <a:r>
              <a:rPr lang="en-GB" sz="1200" b="0" dirty="0" err="1"/>
              <a:t>meithrin</a:t>
            </a:r>
            <a:r>
              <a:rPr lang="en-GB" sz="1200" b="0" dirty="0"/>
              <a:t> </a:t>
            </a:r>
            <a:r>
              <a:rPr lang="en-GB" sz="1200" b="0" dirty="0" err="1"/>
              <a:t>rhwydweithiau</a:t>
            </a:r>
            <a:r>
              <a:rPr lang="en-GB" sz="1200" b="0" dirty="0"/>
              <a:t> </a:t>
            </a:r>
            <a:r>
              <a:rPr lang="en-GB" sz="1200" b="0" dirty="0" err="1"/>
              <a:t>cefnogaeth</a:t>
            </a:r>
            <a:r>
              <a:rPr lang="en-GB" sz="1200" b="0" dirty="0"/>
              <a:t>, </a:t>
            </a:r>
            <a:r>
              <a:rPr lang="en-GB" sz="1200" b="0" dirty="0" err="1"/>
              <a:t>gan</a:t>
            </a:r>
            <a:r>
              <a:rPr lang="en-GB" sz="1200" b="0" dirty="0"/>
              <a:t> </a:t>
            </a:r>
            <a:r>
              <a:rPr lang="en-GB" sz="1200" b="0" dirty="0" err="1"/>
              <a:t>gynnwys</a:t>
            </a:r>
            <a:r>
              <a:rPr lang="en-GB" sz="1200" b="0" dirty="0"/>
              <a:t> </a:t>
            </a:r>
            <a:r>
              <a:rPr lang="en-GB" sz="1200" b="0" dirty="0" err="1"/>
              <a:t>teulu</a:t>
            </a:r>
            <a:r>
              <a:rPr lang="en-GB" sz="1200" b="0" dirty="0"/>
              <a:t> a </a:t>
            </a:r>
            <a:r>
              <a:rPr lang="en-GB" sz="1200" b="0" dirty="0" err="1"/>
              <a:t>chymunedau</a:t>
            </a:r>
            <a:endParaRPr lang="en-GB" sz="1200" b="0" dirty="0"/>
          </a:p>
          <a:p>
            <a:endParaRPr lang="en-GB" sz="1200" b="0" dirty="0"/>
          </a:p>
          <a:p>
            <a:endParaRPr lang="en-GB" b="0" dirty="0"/>
          </a:p>
          <a:p>
            <a:r>
              <a:rPr lang="en-GB" dirty="0"/>
              <a:t>********************************************************************************************************************************************************************************</a:t>
            </a: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mn-lt"/>
                <a:ea typeface="+mn-ea"/>
                <a:cs typeface="+mn-cs"/>
              </a:rPr>
              <a:t>Question to group: how can we remove the barriers?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mn-lt"/>
                <a:ea typeface="+mn-ea"/>
                <a:cs typeface="+mn-cs"/>
              </a:rPr>
              <a:t>More information and ideas can be found in </a:t>
            </a:r>
            <a:r>
              <a:rPr lang="en-GB" sz="1200" b="0" i="1" u="none" strike="noStrike" kern="1200" baseline="0" dirty="0">
                <a:solidFill>
                  <a:schemeClr val="tx1"/>
                </a:solidFill>
                <a:latin typeface="+mn-lt"/>
                <a:ea typeface="+mn-ea"/>
                <a:cs typeface="+mn-cs"/>
              </a:rPr>
              <a:t>Positive risk and shared decision-making 2018, </a:t>
            </a:r>
            <a:r>
              <a:rPr lang="en-GB" sz="1200" b="0" i="0" u="none" strike="noStrike" kern="1200" baseline="0" dirty="0">
                <a:solidFill>
                  <a:schemeClr val="tx1"/>
                </a:solidFill>
                <a:latin typeface="+mn-lt"/>
                <a:ea typeface="+mn-ea"/>
                <a:cs typeface="+mn-cs"/>
              </a:rPr>
              <a:t>Social Care Wales and Imogen Blood &amp; Associates (included in training pack for background information) </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baseline="0" dirty="0">
                <a:latin typeface="Gibson-Regular"/>
              </a:rPr>
              <a:t>Developing a learning culture: </a:t>
            </a:r>
            <a:r>
              <a:rPr lang="en-GB" sz="1200" b="0" i="0" u="none" strike="noStrike" kern="1200" baseline="0" dirty="0">
                <a:solidFill>
                  <a:schemeClr val="tx1"/>
                </a:solidFill>
                <a:latin typeface="+mn-lt"/>
                <a:ea typeface="+mn-ea"/>
                <a:cs typeface="+mn-cs"/>
              </a:rPr>
              <a:t>celebrate successes, look for people’s strengths, learn from mistakes and trust people</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baseline="0" dirty="0">
                <a:latin typeface="Gibson-Regular"/>
              </a:rPr>
              <a:t>Promoting a rights-based approach: think about what matters to the individual and what their rights are</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kern="1200" baseline="0" dirty="0">
                <a:solidFill>
                  <a:schemeClr val="tx1"/>
                </a:solidFill>
                <a:latin typeface="+mn-lt"/>
                <a:ea typeface="+mn-ea"/>
                <a:cs typeface="+mn-cs"/>
              </a:rPr>
              <a:t>Shared decision-making around risk: having open conversations with individuals, their families (where relevant) and with other professionals</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kern="1200" baseline="0" dirty="0">
                <a:solidFill>
                  <a:schemeClr val="tx1"/>
                </a:solidFill>
                <a:latin typeface="+mn-lt"/>
                <a:ea typeface="+mn-ea"/>
                <a:cs typeface="+mn-cs"/>
              </a:rPr>
              <a:t>Building trusting relationships: </a:t>
            </a:r>
            <a:r>
              <a:rPr lang="en-GB" sz="1200" b="0" i="0" u="none" strike="noStrike" baseline="0" dirty="0">
                <a:latin typeface="Gibson-Regular"/>
              </a:rPr>
              <a:t>people need the skills and time to have good conversations</a:t>
            </a:r>
            <a:endParaRPr lang="en-GB" sz="1200" b="0" i="0" u="none" strike="noStrike" kern="1200" baseline="0" dirty="0">
              <a:solidFill>
                <a:schemeClr val="tx1"/>
              </a:solidFill>
              <a:latin typeface="+mn-lt"/>
              <a:ea typeface="+mn-ea"/>
              <a:cs typeface="+mn-cs"/>
            </a:endParaRP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kern="1200" baseline="0" dirty="0">
                <a:solidFill>
                  <a:schemeClr val="tx1"/>
                </a:solidFill>
                <a:latin typeface="+mn-lt"/>
                <a:ea typeface="+mn-ea"/>
                <a:cs typeface="+mn-cs"/>
              </a:rPr>
              <a:t>Supporting resilience and creativity: build and nurture support networks, including families and communities</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2639066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kern="1200" dirty="0">
                <a:solidFill>
                  <a:schemeClr val="tx1"/>
                </a:solidFill>
                <a:latin typeface="+mn-lt"/>
                <a:ea typeface="+mn-ea"/>
                <a:cs typeface="+mn-cs"/>
              </a:rPr>
              <a:t>SCROLL DOWN FOR ENGLISH NOTES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0" i="0" u="none" strike="noStrike" kern="1200" baseline="0" dirty="0">
              <a:solidFill>
                <a:schemeClr val="tx1"/>
              </a:solidFill>
              <a:latin typeface="+mn-lt"/>
              <a:ea typeface="+mn-ea"/>
              <a:cs typeface="+mn-cs"/>
            </a:endParaRPr>
          </a:p>
          <a:p>
            <a:r>
              <a:rPr lang="en-GB" dirty="0" err="1"/>
              <a:t>Gofynnwch</a:t>
            </a:r>
            <a:r>
              <a:rPr lang="en-GB" dirty="0"/>
              <a:t> </a:t>
            </a:r>
            <a:r>
              <a:rPr lang="en-GB" dirty="0" err="1"/>
              <a:t>i’r</a:t>
            </a:r>
            <a:r>
              <a:rPr lang="en-GB" dirty="0"/>
              <a:t> </a:t>
            </a:r>
            <a:r>
              <a:rPr lang="en-GB" dirty="0" err="1"/>
              <a:t>grwp</a:t>
            </a:r>
            <a:r>
              <a:rPr lang="en-GB" dirty="0"/>
              <a:t> </a:t>
            </a:r>
            <a:r>
              <a:rPr lang="en-GB" dirty="0" err="1"/>
              <a:t>sut</a:t>
            </a:r>
            <a:r>
              <a:rPr lang="en-GB" dirty="0"/>
              <a:t> </a:t>
            </a:r>
            <a:r>
              <a:rPr lang="en-GB" dirty="0" err="1"/>
              <a:t>gallwn</a:t>
            </a:r>
            <a:r>
              <a:rPr lang="en-GB" dirty="0"/>
              <a:t> </a:t>
            </a:r>
            <a:r>
              <a:rPr lang="en-GB" dirty="0" err="1"/>
              <a:t>ni</a:t>
            </a:r>
            <a:r>
              <a:rPr lang="en-GB" dirty="0"/>
              <a:t> </a:t>
            </a:r>
            <a:r>
              <a:rPr lang="en-GB" dirty="0" err="1"/>
              <a:t>cael</a:t>
            </a:r>
            <a:r>
              <a:rPr lang="en-GB" dirty="0"/>
              <a:t> </a:t>
            </a:r>
            <a:r>
              <a:rPr lang="en-GB" dirty="0" err="1"/>
              <a:t>gwared</a:t>
            </a:r>
            <a:r>
              <a:rPr lang="en-GB" dirty="0"/>
              <a:t> â </a:t>
            </a:r>
            <a:r>
              <a:rPr lang="en-GB" dirty="0" err="1"/>
              <a:t>rhwystrau</a:t>
            </a:r>
            <a:r>
              <a:rPr lang="en-GB" dirty="0"/>
              <a:t>? </a:t>
            </a:r>
          </a:p>
          <a:p>
            <a:endParaRPr lang="en-GB" dirty="0"/>
          </a:p>
          <a:p>
            <a:r>
              <a:rPr lang="en-GB" dirty="0" err="1"/>
              <a:t>Gallwch</a:t>
            </a:r>
            <a:r>
              <a:rPr lang="en-GB" dirty="0"/>
              <a:t> </a:t>
            </a:r>
            <a:r>
              <a:rPr lang="en-GB" dirty="0" err="1"/>
              <a:t>ddod</a:t>
            </a:r>
            <a:r>
              <a:rPr lang="en-GB" dirty="0"/>
              <a:t> o </a:t>
            </a:r>
            <a:r>
              <a:rPr lang="en-GB" dirty="0" err="1"/>
              <a:t>hyd</a:t>
            </a:r>
            <a:r>
              <a:rPr lang="en-GB" dirty="0"/>
              <a:t> </a:t>
            </a:r>
            <a:r>
              <a:rPr lang="en-GB" dirty="0" err="1"/>
              <a:t>i</a:t>
            </a:r>
            <a:r>
              <a:rPr lang="en-GB" dirty="0"/>
              <a:t> </a:t>
            </a:r>
            <a:r>
              <a:rPr lang="en-GB" dirty="0" err="1"/>
              <a:t>fwy</a:t>
            </a:r>
            <a:r>
              <a:rPr lang="en-GB" dirty="0"/>
              <a:t> o </a:t>
            </a:r>
            <a:r>
              <a:rPr lang="en-GB" dirty="0" err="1"/>
              <a:t>wybodaeth</a:t>
            </a:r>
            <a:r>
              <a:rPr lang="en-GB" dirty="0"/>
              <a:t> </a:t>
            </a:r>
            <a:r>
              <a:rPr lang="en-GB" dirty="0" err="1"/>
              <a:t>yn</a:t>
            </a:r>
            <a:r>
              <a:rPr lang="en-GB" dirty="0"/>
              <a:t> </a:t>
            </a:r>
            <a:r>
              <a:rPr lang="en-GB" sz="1200" b="0" i="1" dirty="0" err="1"/>
              <a:t>Risg</a:t>
            </a:r>
            <a:r>
              <a:rPr lang="en-GB" sz="1200" b="0" i="1" dirty="0"/>
              <a:t> </a:t>
            </a:r>
            <a:r>
              <a:rPr lang="en-GB" sz="1200" b="0" i="1" dirty="0" err="1"/>
              <a:t>cadarnhaol</a:t>
            </a:r>
            <a:r>
              <a:rPr lang="en-GB" sz="1200" b="0" i="1" dirty="0"/>
              <a:t> a </a:t>
            </a:r>
            <a:r>
              <a:rPr lang="en-GB" sz="1200" b="0" i="1" dirty="0" err="1"/>
              <a:t>gwneud</a:t>
            </a:r>
            <a:r>
              <a:rPr lang="en-GB" sz="1200" b="0" i="1" dirty="0"/>
              <a:t> </a:t>
            </a:r>
            <a:r>
              <a:rPr lang="en-GB" sz="1200" b="0" i="1" dirty="0" err="1"/>
              <a:t>penderfyniadau</a:t>
            </a:r>
            <a:r>
              <a:rPr lang="en-GB" sz="1200" b="0" i="1" dirty="0"/>
              <a:t> </a:t>
            </a:r>
            <a:r>
              <a:rPr lang="en-GB" sz="1200" b="0" i="1" dirty="0" err="1"/>
              <a:t>ar</a:t>
            </a:r>
            <a:r>
              <a:rPr lang="en-GB" sz="1200" b="0" i="1" dirty="0"/>
              <a:t> y </a:t>
            </a:r>
            <a:r>
              <a:rPr lang="en-GB" sz="1200" b="0" i="1" dirty="0" err="1"/>
              <a:t>cyd</a:t>
            </a:r>
            <a:r>
              <a:rPr lang="en-GB" sz="1200" b="0" i="1" dirty="0"/>
              <a:t> 2018</a:t>
            </a:r>
            <a:r>
              <a:rPr lang="en-GB" sz="1200" b="0" dirty="0"/>
              <a:t>, </a:t>
            </a:r>
            <a:r>
              <a:rPr lang="en-GB" sz="1200" b="0" dirty="0" err="1"/>
              <a:t>Gofal</a:t>
            </a:r>
            <a:r>
              <a:rPr lang="en-GB" sz="1200" b="0" dirty="0"/>
              <a:t> </a:t>
            </a:r>
            <a:r>
              <a:rPr lang="en-GB" sz="1200" b="0" dirty="0" err="1"/>
              <a:t>Cymdeithasol</a:t>
            </a:r>
            <a:r>
              <a:rPr lang="en-GB" sz="1200" b="0" dirty="0"/>
              <a:t> </a:t>
            </a:r>
            <a:r>
              <a:rPr lang="en-GB" sz="1200" b="0" dirty="0" err="1"/>
              <a:t>Cymru</a:t>
            </a:r>
            <a:r>
              <a:rPr lang="en-GB" sz="1200" b="0" dirty="0"/>
              <a:t> ac Imogen Blood &amp; Associates (</a:t>
            </a:r>
            <a:r>
              <a:rPr lang="en-GB" sz="1200" b="0" dirty="0" err="1"/>
              <a:t>wedi’i</a:t>
            </a:r>
            <a:r>
              <a:rPr lang="en-GB" sz="1200" b="0" dirty="0"/>
              <a:t> </a:t>
            </a:r>
            <a:r>
              <a:rPr lang="en-GB" sz="1200" b="0" dirty="0" err="1"/>
              <a:t>gynnwys</a:t>
            </a:r>
            <a:r>
              <a:rPr lang="en-GB" sz="1200" b="0" dirty="0"/>
              <a:t> </a:t>
            </a:r>
            <a:r>
              <a:rPr lang="en-GB" sz="1200" b="0" dirty="0" err="1"/>
              <a:t>yn</a:t>
            </a:r>
            <a:r>
              <a:rPr lang="en-GB" sz="1200" b="0" dirty="0"/>
              <a:t> y </a:t>
            </a:r>
            <a:r>
              <a:rPr lang="en-GB" sz="1200" b="0" dirty="0" err="1"/>
              <a:t>pecyn</a:t>
            </a:r>
            <a:r>
              <a:rPr lang="en-GB" sz="1200" b="0" dirty="0"/>
              <a:t> </a:t>
            </a:r>
            <a:r>
              <a:rPr lang="en-GB" sz="1200" b="0" dirty="0" err="1"/>
              <a:t>hyfforddi</a:t>
            </a:r>
            <a:r>
              <a:rPr lang="en-GB" sz="1200" b="0" dirty="0"/>
              <a:t> </a:t>
            </a:r>
            <a:r>
              <a:rPr lang="en-GB" sz="1200" b="0" dirty="0" err="1"/>
              <a:t>fel</a:t>
            </a:r>
            <a:r>
              <a:rPr lang="en-GB" sz="1200" b="0" dirty="0"/>
              <a:t> </a:t>
            </a:r>
            <a:r>
              <a:rPr lang="en-GB" sz="1200" b="0" dirty="0" err="1"/>
              <a:t>gwybodaeth</a:t>
            </a:r>
            <a:r>
              <a:rPr lang="en-GB" sz="1200" b="0" dirty="0"/>
              <a:t> </a:t>
            </a:r>
            <a:r>
              <a:rPr lang="en-GB" sz="1200" b="0" dirty="0" err="1"/>
              <a:t>cefndir</a:t>
            </a:r>
            <a:r>
              <a:rPr lang="en-GB" sz="1200" b="0" dirty="0"/>
              <a:t>)</a:t>
            </a:r>
          </a:p>
          <a:p>
            <a:pPr marL="171450" indent="-171450">
              <a:buFont typeface="Arial" panose="020B0604020202020204" pitchFamily="34" charset="0"/>
              <a:buChar char="•"/>
            </a:pPr>
            <a:r>
              <a:rPr lang="en-GB" sz="1200" b="0" dirty="0" err="1"/>
              <a:t>Datblygu</a:t>
            </a:r>
            <a:r>
              <a:rPr lang="en-GB" sz="1200" b="0" dirty="0"/>
              <a:t> </a:t>
            </a:r>
            <a:r>
              <a:rPr lang="en-GB" sz="1200" b="0" dirty="0" err="1"/>
              <a:t>diwylliant</a:t>
            </a:r>
            <a:r>
              <a:rPr lang="en-GB" sz="1200" b="0" dirty="0"/>
              <a:t> o </a:t>
            </a:r>
            <a:r>
              <a:rPr lang="en-GB" sz="1200" b="0" dirty="0" err="1"/>
              <a:t>ddysgu</a:t>
            </a:r>
            <a:r>
              <a:rPr lang="en-GB" sz="1200" b="0" dirty="0"/>
              <a:t>: </a:t>
            </a:r>
            <a:r>
              <a:rPr lang="en-GB" sz="1200" b="0" dirty="0" err="1"/>
              <a:t>dathlu</a:t>
            </a:r>
            <a:r>
              <a:rPr lang="en-GB" sz="1200" b="0" dirty="0"/>
              <a:t> </a:t>
            </a:r>
            <a:r>
              <a:rPr lang="en-GB" sz="1200" b="0" dirty="0" err="1"/>
              <a:t>llwyddiannau</a:t>
            </a:r>
            <a:r>
              <a:rPr lang="en-GB" sz="1200" b="0" dirty="0"/>
              <a:t>, </a:t>
            </a:r>
            <a:r>
              <a:rPr lang="en-GB" sz="1200" b="0" dirty="0" err="1"/>
              <a:t>ystyried</a:t>
            </a:r>
            <a:r>
              <a:rPr lang="en-GB" sz="1200" b="0" dirty="0"/>
              <a:t> </a:t>
            </a:r>
            <a:r>
              <a:rPr lang="en-GB" sz="1200" b="0" dirty="0" err="1"/>
              <a:t>cryfderau</a:t>
            </a:r>
            <a:r>
              <a:rPr lang="en-GB" sz="1200" b="0" dirty="0"/>
              <a:t> </a:t>
            </a:r>
            <a:r>
              <a:rPr lang="en-GB" sz="1200" b="0" dirty="0" err="1"/>
              <a:t>pobl</a:t>
            </a:r>
            <a:r>
              <a:rPr lang="en-GB" sz="1200" b="0" dirty="0"/>
              <a:t>, </a:t>
            </a:r>
            <a:r>
              <a:rPr lang="en-GB" sz="1200" b="0" dirty="0" err="1"/>
              <a:t>dysgu</a:t>
            </a:r>
            <a:r>
              <a:rPr lang="en-GB" sz="1200" b="0" dirty="0"/>
              <a:t> o </a:t>
            </a:r>
            <a:r>
              <a:rPr lang="en-GB" sz="1200" b="0" dirty="0" err="1"/>
              <a:t>gamgymeriadau</a:t>
            </a:r>
            <a:r>
              <a:rPr lang="en-GB" sz="1200" b="0" dirty="0"/>
              <a:t> ac </a:t>
            </a:r>
            <a:r>
              <a:rPr lang="en-GB" sz="1200" b="0" dirty="0" err="1"/>
              <a:t>ymddiried</a:t>
            </a:r>
            <a:r>
              <a:rPr lang="en-GB" sz="1200" b="0" dirty="0"/>
              <a:t> </a:t>
            </a:r>
            <a:r>
              <a:rPr lang="en-GB" sz="1200" b="0" dirty="0" err="1"/>
              <a:t>ym</a:t>
            </a:r>
            <a:r>
              <a:rPr lang="en-GB" sz="1200" b="0" dirty="0"/>
              <a:t> </a:t>
            </a:r>
            <a:r>
              <a:rPr lang="en-GB" sz="1200" b="0" dirty="0" err="1"/>
              <a:t>mhobl</a:t>
            </a:r>
            <a:endParaRPr lang="en-GB" sz="1200" b="0" dirty="0"/>
          </a:p>
          <a:p>
            <a:pPr marL="171450" indent="-171450">
              <a:buFont typeface="Arial" panose="020B0604020202020204" pitchFamily="34" charset="0"/>
              <a:buChar char="•"/>
            </a:pPr>
            <a:r>
              <a:rPr lang="en-GB" sz="1200" b="0" dirty="0" err="1"/>
              <a:t>Hybu</a:t>
            </a:r>
            <a:r>
              <a:rPr lang="en-GB" sz="1200" b="0" dirty="0"/>
              <a:t> dull o </a:t>
            </a:r>
            <a:r>
              <a:rPr lang="en-GB" sz="1200" b="0" dirty="0" err="1"/>
              <a:t>weithio</a:t>
            </a:r>
            <a:r>
              <a:rPr lang="en-GB" sz="1200" b="0" dirty="0"/>
              <a:t> </a:t>
            </a:r>
            <a:r>
              <a:rPr lang="en-GB" sz="1200" b="0" dirty="0" err="1"/>
              <a:t>sy’n</a:t>
            </a:r>
            <a:r>
              <a:rPr lang="en-GB" sz="1200" b="0" dirty="0"/>
              <a:t> </a:t>
            </a:r>
            <a:r>
              <a:rPr lang="en-GB" sz="1200" b="0" dirty="0" err="1"/>
              <a:t>seiliedig</a:t>
            </a:r>
            <a:r>
              <a:rPr lang="en-GB" sz="1200" b="0" dirty="0"/>
              <a:t> </a:t>
            </a:r>
            <a:r>
              <a:rPr lang="en-GB" sz="1200" b="0" dirty="0" err="1"/>
              <a:t>ar</a:t>
            </a:r>
            <a:r>
              <a:rPr lang="en-GB" sz="1200" b="0" dirty="0"/>
              <a:t> </a:t>
            </a:r>
            <a:r>
              <a:rPr lang="en-GB" sz="1200" b="0" dirty="0" err="1"/>
              <a:t>hawliau</a:t>
            </a:r>
            <a:r>
              <a:rPr lang="en-GB" sz="1200" b="0" dirty="0"/>
              <a:t>: </a:t>
            </a:r>
            <a:r>
              <a:rPr lang="en-GB" sz="1200" b="0" dirty="0" err="1"/>
              <a:t>meddwl</a:t>
            </a:r>
            <a:r>
              <a:rPr lang="en-GB" sz="1200" b="0" dirty="0"/>
              <a:t> am </a:t>
            </a:r>
            <a:r>
              <a:rPr lang="en-GB" sz="1200" b="0" dirty="0" err="1"/>
              <a:t>beth</a:t>
            </a:r>
            <a:r>
              <a:rPr lang="en-GB" sz="1200" b="0" dirty="0"/>
              <a:t> </a:t>
            </a:r>
            <a:r>
              <a:rPr lang="en-GB" sz="1200" b="0" dirty="0" err="1"/>
              <a:t>sy’n</a:t>
            </a:r>
            <a:r>
              <a:rPr lang="en-GB" sz="1200" b="0" dirty="0"/>
              <a:t> </a:t>
            </a:r>
            <a:r>
              <a:rPr lang="en-GB" sz="1200" b="0" dirty="0" err="1"/>
              <a:t>bwysig</a:t>
            </a:r>
            <a:r>
              <a:rPr lang="en-GB" sz="1200" b="0" dirty="0"/>
              <a:t> </a:t>
            </a:r>
            <a:r>
              <a:rPr lang="en-GB" sz="1200" b="0" dirty="0" err="1"/>
              <a:t>i’r</a:t>
            </a:r>
            <a:r>
              <a:rPr lang="en-GB" sz="1200" b="0" dirty="0"/>
              <a:t> </a:t>
            </a:r>
            <a:r>
              <a:rPr lang="en-GB" sz="1200" b="0" dirty="0" err="1"/>
              <a:t>unigolyn</a:t>
            </a:r>
            <a:r>
              <a:rPr lang="en-GB" sz="1200" b="0" dirty="0"/>
              <a:t> a </a:t>
            </a:r>
            <a:r>
              <a:rPr lang="en-GB" sz="1200" b="0" dirty="0" err="1"/>
              <a:t>beth</a:t>
            </a:r>
            <a:r>
              <a:rPr lang="en-GB" sz="1200" b="0" dirty="0"/>
              <a:t> </a:t>
            </a:r>
            <a:r>
              <a:rPr lang="en-GB" sz="1200" b="0" dirty="0" err="1"/>
              <a:t>yw</a:t>
            </a:r>
            <a:r>
              <a:rPr lang="en-GB" sz="1200" b="0" dirty="0"/>
              <a:t> </a:t>
            </a:r>
            <a:r>
              <a:rPr lang="en-GB" sz="1200" b="0" dirty="0" err="1"/>
              <a:t>eu</a:t>
            </a:r>
            <a:r>
              <a:rPr lang="en-GB" sz="1200" b="0" dirty="0"/>
              <a:t> </a:t>
            </a:r>
            <a:r>
              <a:rPr lang="en-GB" sz="1200" b="0" dirty="0" err="1"/>
              <a:t>hawliau</a:t>
            </a:r>
            <a:r>
              <a:rPr lang="en-GB" sz="1200" b="0" dirty="0"/>
              <a:t> </a:t>
            </a:r>
            <a:r>
              <a:rPr lang="en-GB" sz="1200" b="0" dirty="0" err="1"/>
              <a:t>nhw</a:t>
            </a:r>
            <a:r>
              <a:rPr lang="en-GB" sz="1200" b="0" dirty="0"/>
              <a:t>  </a:t>
            </a:r>
          </a:p>
          <a:p>
            <a:pPr marL="171450" indent="-171450">
              <a:buFont typeface="Arial" panose="020B0604020202020204" pitchFamily="34" charset="0"/>
              <a:buChar char="•"/>
            </a:pPr>
            <a:r>
              <a:rPr lang="en-GB" sz="1200" b="0" dirty="0" err="1"/>
              <a:t>Rhannu</a:t>
            </a:r>
            <a:r>
              <a:rPr lang="en-GB" sz="1200" b="0" dirty="0"/>
              <a:t> </a:t>
            </a:r>
            <a:r>
              <a:rPr lang="en-GB" sz="1200" b="0" dirty="0" err="1"/>
              <a:t>gwneud</a:t>
            </a:r>
            <a:r>
              <a:rPr lang="en-GB" sz="1200" b="0" dirty="0"/>
              <a:t> </a:t>
            </a:r>
            <a:r>
              <a:rPr lang="en-GB" sz="1200" b="0" dirty="0" err="1"/>
              <a:t>penderfyniadau</a:t>
            </a:r>
            <a:r>
              <a:rPr lang="en-GB" sz="1200" b="0" dirty="0"/>
              <a:t> </a:t>
            </a:r>
            <a:r>
              <a:rPr lang="en-GB" sz="1200" b="0" dirty="0" err="1"/>
              <a:t>ar</a:t>
            </a:r>
            <a:r>
              <a:rPr lang="en-GB" sz="1200" b="0" dirty="0"/>
              <a:t> </a:t>
            </a:r>
            <a:r>
              <a:rPr lang="en-GB" sz="1200" b="0" dirty="0" err="1"/>
              <a:t>risg</a:t>
            </a:r>
            <a:r>
              <a:rPr lang="en-GB" sz="1200" b="0" dirty="0"/>
              <a:t>: </a:t>
            </a:r>
            <a:r>
              <a:rPr lang="en-GB" sz="1200" b="0" dirty="0" err="1"/>
              <a:t>cynnal</a:t>
            </a:r>
            <a:r>
              <a:rPr lang="en-GB" sz="1200" b="0" dirty="0"/>
              <a:t> </a:t>
            </a:r>
            <a:r>
              <a:rPr lang="en-GB" sz="1200" b="0" dirty="0" err="1"/>
              <a:t>sgyrsiau</a:t>
            </a:r>
            <a:r>
              <a:rPr lang="en-GB" sz="1200" b="0" dirty="0"/>
              <a:t> </a:t>
            </a:r>
            <a:r>
              <a:rPr lang="en-GB" sz="1200" b="0" dirty="0" err="1"/>
              <a:t>agored</a:t>
            </a:r>
            <a:r>
              <a:rPr lang="en-GB" sz="1200" b="0" dirty="0"/>
              <a:t> </a:t>
            </a:r>
            <a:r>
              <a:rPr lang="en-GB" sz="1200" b="0" dirty="0" err="1"/>
              <a:t>gydag</a:t>
            </a:r>
            <a:r>
              <a:rPr lang="en-GB" sz="1200" b="0" dirty="0"/>
              <a:t> </a:t>
            </a:r>
            <a:r>
              <a:rPr lang="en-GB" sz="1200" b="0" dirty="0" err="1"/>
              <a:t>unigolion</a:t>
            </a:r>
            <a:r>
              <a:rPr lang="en-GB" sz="1200" b="0" dirty="0"/>
              <a:t>, </a:t>
            </a:r>
            <a:r>
              <a:rPr lang="en-GB" sz="1200" b="0" dirty="0" err="1"/>
              <a:t>eu</a:t>
            </a:r>
            <a:r>
              <a:rPr lang="en-GB" sz="1200" b="0" dirty="0"/>
              <a:t> </a:t>
            </a:r>
            <a:r>
              <a:rPr lang="en-GB" sz="1200" b="0" dirty="0" err="1"/>
              <a:t>teuluoedd</a:t>
            </a:r>
            <a:r>
              <a:rPr lang="en-GB" sz="1200" b="0" dirty="0"/>
              <a:t> (</a:t>
            </a:r>
            <a:r>
              <a:rPr lang="en-GB" sz="1200" b="0" dirty="0" err="1"/>
              <a:t>ble’n</a:t>
            </a:r>
            <a:r>
              <a:rPr lang="en-GB" sz="1200" b="0" dirty="0"/>
              <a:t> </a:t>
            </a:r>
            <a:r>
              <a:rPr lang="en-GB" sz="1200" b="0" dirty="0" err="1"/>
              <a:t>berthnasol</a:t>
            </a:r>
            <a:r>
              <a:rPr lang="en-GB" sz="1200" b="0" dirty="0"/>
              <a:t>) a </a:t>
            </a:r>
            <a:r>
              <a:rPr lang="en-GB" sz="1200" b="0" dirty="0" err="1"/>
              <a:t>gweithwyr</a:t>
            </a:r>
            <a:r>
              <a:rPr lang="en-GB" sz="1200" b="0" dirty="0"/>
              <a:t> </a:t>
            </a:r>
            <a:r>
              <a:rPr lang="en-GB" sz="1200" b="0" dirty="0" err="1"/>
              <a:t>proffesiynol</a:t>
            </a:r>
            <a:r>
              <a:rPr lang="en-GB" sz="1200" b="0" dirty="0"/>
              <a:t> </a:t>
            </a:r>
            <a:r>
              <a:rPr lang="en-GB" sz="1200" b="0" dirty="0" err="1"/>
              <a:t>eraill</a:t>
            </a:r>
            <a:endParaRPr lang="en-GB" sz="1200" b="0" dirty="0"/>
          </a:p>
          <a:p>
            <a:pPr marL="171450" indent="-171450">
              <a:buFont typeface="Arial" panose="020B0604020202020204" pitchFamily="34" charset="0"/>
              <a:buChar char="•"/>
            </a:pPr>
            <a:r>
              <a:rPr lang="en-GB" sz="1200" b="0" dirty="0" err="1"/>
              <a:t>Adeiladu</a:t>
            </a:r>
            <a:r>
              <a:rPr lang="en-GB" sz="1200" b="0" dirty="0"/>
              <a:t> </a:t>
            </a:r>
            <a:r>
              <a:rPr lang="en-GB" sz="1200" b="0" dirty="0" err="1"/>
              <a:t>perthnasoedd</a:t>
            </a:r>
            <a:r>
              <a:rPr lang="en-GB" sz="1200" b="0" dirty="0"/>
              <a:t> </a:t>
            </a:r>
            <a:r>
              <a:rPr lang="en-GB" sz="1200" b="0" dirty="0" err="1"/>
              <a:t>sy’n</a:t>
            </a:r>
            <a:r>
              <a:rPr lang="en-GB" sz="1200" b="0" dirty="0"/>
              <a:t> </a:t>
            </a:r>
            <a:r>
              <a:rPr lang="en-GB" sz="1200" b="0" dirty="0" err="1"/>
              <a:t>seiliedig</a:t>
            </a:r>
            <a:r>
              <a:rPr lang="en-GB" sz="1200" b="0" dirty="0"/>
              <a:t> </a:t>
            </a:r>
            <a:r>
              <a:rPr lang="en-GB" sz="1200" b="0" dirty="0" err="1"/>
              <a:t>ar</a:t>
            </a:r>
            <a:r>
              <a:rPr lang="en-GB" sz="1200" b="0" dirty="0"/>
              <a:t> </a:t>
            </a:r>
            <a:r>
              <a:rPr lang="en-GB" sz="1200" b="0" dirty="0" err="1"/>
              <a:t>ffydd</a:t>
            </a:r>
            <a:r>
              <a:rPr lang="en-GB" sz="1200" b="0" dirty="0"/>
              <a:t>: </a:t>
            </a:r>
            <a:r>
              <a:rPr lang="en-GB" sz="1200" b="0" dirty="0" err="1"/>
              <a:t>mae</a:t>
            </a:r>
            <a:r>
              <a:rPr lang="en-GB" sz="1200" b="0" dirty="0"/>
              <a:t> </a:t>
            </a:r>
            <a:r>
              <a:rPr lang="en-GB" sz="1200" b="0" dirty="0" err="1"/>
              <a:t>pobl</a:t>
            </a:r>
            <a:r>
              <a:rPr lang="en-GB" sz="1200" b="0" dirty="0"/>
              <a:t> </a:t>
            </a:r>
            <a:r>
              <a:rPr lang="en-GB" sz="1200" b="0" dirty="0" err="1"/>
              <a:t>angen</a:t>
            </a:r>
            <a:r>
              <a:rPr lang="en-GB" sz="1200" b="0" dirty="0"/>
              <a:t> y </a:t>
            </a:r>
            <a:r>
              <a:rPr lang="en-GB" sz="1200" b="0" dirty="0" err="1"/>
              <a:t>sgiliau</a:t>
            </a:r>
            <a:r>
              <a:rPr lang="en-GB" sz="1200" b="0" dirty="0"/>
              <a:t> </a:t>
            </a:r>
            <a:r>
              <a:rPr lang="en-GB" sz="1200" b="0" dirty="0" err="1"/>
              <a:t>a’r</a:t>
            </a:r>
            <a:r>
              <a:rPr lang="en-GB" sz="1200" b="0" dirty="0"/>
              <a:t> </a:t>
            </a:r>
            <a:r>
              <a:rPr lang="en-GB" sz="1200" b="0" dirty="0" err="1"/>
              <a:t>amser</a:t>
            </a:r>
            <a:r>
              <a:rPr lang="en-GB" sz="1200" b="0" dirty="0"/>
              <a:t> </a:t>
            </a:r>
            <a:r>
              <a:rPr lang="en-GB" sz="1200" b="0" dirty="0" err="1"/>
              <a:t>i</a:t>
            </a:r>
            <a:r>
              <a:rPr lang="en-GB" sz="1200" b="0" dirty="0"/>
              <a:t> </a:t>
            </a:r>
            <a:r>
              <a:rPr lang="en-GB" sz="1200" b="0" dirty="0" err="1"/>
              <a:t>gynnal</a:t>
            </a:r>
            <a:r>
              <a:rPr lang="en-GB" sz="1200" b="0" dirty="0"/>
              <a:t> </a:t>
            </a:r>
            <a:r>
              <a:rPr lang="en-GB" sz="1200" b="0" dirty="0" err="1"/>
              <a:t>sgyrsiau</a:t>
            </a:r>
            <a:r>
              <a:rPr lang="en-GB" sz="1200" b="0" dirty="0"/>
              <a:t> da</a:t>
            </a:r>
          </a:p>
          <a:p>
            <a:pPr marL="171450" indent="-171450">
              <a:buFont typeface="Arial" panose="020B0604020202020204" pitchFamily="34" charset="0"/>
              <a:buChar char="•"/>
            </a:pPr>
            <a:r>
              <a:rPr lang="en-GB" sz="1200" b="0" dirty="0" err="1"/>
              <a:t>Cefnogi</a:t>
            </a:r>
            <a:r>
              <a:rPr lang="en-GB" sz="1200" b="0" dirty="0"/>
              <a:t> </a:t>
            </a:r>
            <a:r>
              <a:rPr lang="en-GB" sz="1200" b="0" dirty="0" err="1"/>
              <a:t>cydnerthedd</a:t>
            </a:r>
            <a:r>
              <a:rPr lang="en-GB" sz="1200" b="0" dirty="0"/>
              <a:t> a </a:t>
            </a:r>
            <a:r>
              <a:rPr lang="en-GB" sz="1200" b="0" dirty="0" err="1"/>
              <a:t>chreadigrwydd</a:t>
            </a:r>
            <a:r>
              <a:rPr lang="en-GB" sz="1200" b="0" dirty="0"/>
              <a:t>: </a:t>
            </a:r>
            <a:r>
              <a:rPr lang="en-GB" sz="1200" b="0" dirty="0" err="1"/>
              <a:t>adeiladu</a:t>
            </a:r>
            <a:r>
              <a:rPr lang="en-GB" sz="1200" b="0" dirty="0"/>
              <a:t> a </a:t>
            </a:r>
            <a:r>
              <a:rPr lang="en-GB" sz="1200" b="0" dirty="0" err="1"/>
              <a:t>meithrin</a:t>
            </a:r>
            <a:r>
              <a:rPr lang="en-GB" sz="1200" b="0" dirty="0"/>
              <a:t> </a:t>
            </a:r>
            <a:r>
              <a:rPr lang="en-GB" sz="1200" b="0" dirty="0" err="1"/>
              <a:t>rhwydweithiau</a:t>
            </a:r>
            <a:r>
              <a:rPr lang="en-GB" sz="1200" b="0" dirty="0"/>
              <a:t> </a:t>
            </a:r>
            <a:r>
              <a:rPr lang="en-GB" sz="1200" b="0" dirty="0" err="1"/>
              <a:t>cefnogaeth</a:t>
            </a:r>
            <a:r>
              <a:rPr lang="en-GB" sz="1200" b="0" dirty="0"/>
              <a:t>, </a:t>
            </a:r>
            <a:r>
              <a:rPr lang="en-GB" sz="1200" b="0" dirty="0" err="1"/>
              <a:t>gan</a:t>
            </a:r>
            <a:r>
              <a:rPr lang="en-GB" sz="1200" b="0" dirty="0"/>
              <a:t> </a:t>
            </a:r>
            <a:r>
              <a:rPr lang="en-GB" sz="1200" b="0" dirty="0" err="1"/>
              <a:t>gynnwys</a:t>
            </a:r>
            <a:r>
              <a:rPr lang="en-GB" sz="1200" b="0" dirty="0"/>
              <a:t> </a:t>
            </a:r>
            <a:r>
              <a:rPr lang="en-GB" sz="1200" b="0" dirty="0" err="1"/>
              <a:t>teulu</a:t>
            </a:r>
            <a:r>
              <a:rPr lang="en-GB" sz="1200" b="0" dirty="0"/>
              <a:t> a </a:t>
            </a:r>
            <a:r>
              <a:rPr lang="en-GB" sz="1200" b="0" dirty="0" err="1"/>
              <a:t>chymunedau</a:t>
            </a:r>
            <a:endParaRPr lang="en-GB" sz="1200" b="0" dirty="0"/>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mn-lt"/>
                <a:ea typeface="+mn-ea"/>
                <a:cs typeface="+mn-cs"/>
              </a:rPr>
              <a:t>********************************************************************************************************************************************************************************</a:t>
            </a: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mn-lt"/>
                <a:ea typeface="+mn-ea"/>
                <a:cs typeface="+mn-cs"/>
              </a:rPr>
              <a:t>Question to group: how can we remove the barriers?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mn-lt"/>
                <a:ea typeface="+mn-ea"/>
                <a:cs typeface="+mn-cs"/>
              </a:rPr>
              <a:t>More information and ideas can be found in </a:t>
            </a:r>
            <a:r>
              <a:rPr lang="en-GB" sz="1200" b="0" i="1" u="none" strike="noStrike" kern="1200" baseline="0" dirty="0">
                <a:solidFill>
                  <a:schemeClr val="tx1"/>
                </a:solidFill>
                <a:latin typeface="+mn-lt"/>
                <a:ea typeface="+mn-ea"/>
                <a:cs typeface="+mn-cs"/>
              </a:rPr>
              <a:t>Positive risk and shared decision-making 2018, </a:t>
            </a:r>
            <a:r>
              <a:rPr lang="en-GB" sz="1200" b="0" i="0" u="none" strike="noStrike" kern="1200" baseline="0" dirty="0">
                <a:solidFill>
                  <a:schemeClr val="tx1"/>
                </a:solidFill>
                <a:latin typeface="+mn-lt"/>
                <a:ea typeface="+mn-ea"/>
                <a:cs typeface="+mn-cs"/>
              </a:rPr>
              <a:t>Social Care Wales and Imogen Blood &amp; Associates (included in training pack for background information) </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baseline="0" dirty="0">
                <a:latin typeface="Gibson-Regular"/>
              </a:rPr>
              <a:t>Developing a learning culture: </a:t>
            </a:r>
            <a:r>
              <a:rPr lang="en-GB" sz="1200" b="0" i="0" u="none" strike="noStrike" kern="1200" baseline="0" dirty="0">
                <a:solidFill>
                  <a:schemeClr val="tx1"/>
                </a:solidFill>
                <a:latin typeface="+mn-lt"/>
                <a:ea typeface="+mn-ea"/>
                <a:cs typeface="+mn-cs"/>
              </a:rPr>
              <a:t>celebrate successes, look for people’s strengths, learn from mistakes and trust people</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baseline="0" dirty="0">
                <a:latin typeface="Gibson-Regular"/>
              </a:rPr>
              <a:t>Promoting a rights-based approach: think about what matters to the individual and what their rights are</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kern="1200" baseline="0" dirty="0">
                <a:solidFill>
                  <a:schemeClr val="tx1"/>
                </a:solidFill>
                <a:latin typeface="+mn-lt"/>
                <a:ea typeface="+mn-ea"/>
                <a:cs typeface="+mn-cs"/>
              </a:rPr>
              <a:t>Shared decision-making around risk: having open conversations with individuals, their families (where relevant) and with other professionals</a:t>
            </a: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kern="1200" baseline="0" dirty="0">
                <a:solidFill>
                  <a:schemeClr val="tx1"/>
                </a:solidFill>
                <a:latin typeface="+mn-lt"/>
                <a:ea typeface="+mn-ea"/>
                <a:cs typeface="+mn-cs"/>
              </a:rPr>
              <a:t>Building trusting relationships: </a:t>
            </a:r>
            <a:r>
              <a:rPr lang="en-GB" sz="1200" b="0" i="0" u="none" strike="noStrike" baseline="0" dirty="0">
                <a:latin typeface="Gibson-Regular"/>
              </a:rPr>
              <a:t>people need the skills and time to have good conversations</a:t>
            </a:r>
            <a:endParaRPr lang="en-GB" sz="1200" b="0" i="0" u="none" strike="noStrike" kern="1200" baseline="0" dirty="0">
              <a:solidFill>
                <a:schemeClr val="tx1"/>
              </a:solidFill>
              <a:latin typeface="+mn-lt"/>
              <a:ea typeface="+mn-ea"/>
              <a:cs typeface="+mn-cs"/>
            </a:endParaRPr>
          </a:p>
          <a:p>
            <a:pPr marL="171450" marR="0" indent="-171450" algn="l" defTabSz="912813"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GB" sz="1200" b="0" i="0" u="none" strike="noStrike" kern="1200" baseline="0" dirty="0">
                <a:solidFill>
                  <a:schemeClr val="tx1"/>
                </a:solidFill>
                <a:latin typeface="+mn-lt"/>
                <a:ea typeface="+mn-ea"/>
                <a:cs typeface="+mn-cs"/>
              </a:rPr>
              <a:t>Supporting resilience and creativity: build and nurture support networks, including families and communities</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2499709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5.em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9.emf"/><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9" name="Text Placeholder 38"/>
          <p:cNvSpPr>
            <a:spLocks noGrp="1"/>
          </p:cNvSpPr>
          <p:nvPr>
            <p:ph type="body" sz="quarter" idx="1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a:t>Click icon to add picture</a:t>
            </a:r>
            <a:endParaRPr lang="en-US" noProof="0" dirty="0"/>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10" name="Picture 5">
            <a:extLst>
              <a:ext uri="{FF2B5EF4-FFF2-40B4-BE49-F238E27FC236}">
                <a16:creationId xmlns:a16="http://schemas.microsoft.com/office/drawing/2014/main" id="{51BF6745-7A20-754B-87CE-C722F7F614A1}"/>
              </a:ext>
            </a:extLst>
          </p:cNvPr>
          <p:cNvPicPr>
            <a:picLocks noChangeAspect="1"/>
          </p:cNvPicPr>
          <p:nvPr userDrawn="1"/>
        </p:nvPicPr>
        <p:blipFill>
          <a:blip r:embed="rId2"/>
          <a:stretch>
            <a:fillRect/>
          </a:stretch>
        </p:blipFill>
        <p:spPr bwMode="auto">
          <a:xfrm>
            <a:off x="4876850" y="850900"/>
            <a:ext cx="707856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9">
            <a:extLst>
              <a:ext uri="{FF2B5EF4-FFF2-40B4-BE49-F238E27FC236}">
                <a16:creationId xmlns:a16="http://schemas.microsoft.com/office/drawing/2014/main" id="{72A0248E-FE61-CC40-AEBB-AA168A07A241}"/>
              </a:ext>
            </a:extLst>
          </p:cNvPr>
          <p:cNvSpPr txBox="1">
            <a:spLocks noChangeArrowheads="1"/>
          </p:cNvSpPr>
          <p:nvPr userDrawn="1"/>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F7AB64"/>
                </a:solidFill>
              </a:rPr>
              <a:t>Diolch</a:t>
            </a:r>
            <a:endParaRPr lang="en-US" altLang="x-none" sz="4800" dirty="0">
              <a:solidFill>
                <a:srgbClr val="F7AB64"/>
              </a:solidFill>
            </a:endParaRPr>
          </a:p>
          <a:p>
            <a:pPr eaLnBrk="1" hangingPunct="1"/>
            <a:r>
              <a:rPr lang="en-US" altLang="x-none" sz="4800" dirty="0">
                <a:solidFill>
                  <a:srgbClr val="F7AB64"/>
                </a:solidFill>
              </a:rPr>
              <a:t>Thank you</a:t>
            </a:r>
          </a:p>
        </p:txBody>
      </p:sp>
      <p:cxnSp>
        <p:nvCxnSpPr>
          <p:cNvPr id="12" name="Straight Connector 11">
            <a:extLst>
              <a:ext uri="{FF2B5EF4-FFF2-40B4-BE49-F238E27FC236}">
                <a16:creationId xmlns:a16="http://schemas.microsoft.com/office/drawing/2014/main" id="{7505757B-FB1C-544F-8206-CE2301ED6C66}"/>
              </a:ext>
            </a:extLst>
          </p:cNvPr>
          <p:cNvCxnSpPr/>
          <p:nvPr userDrawn="1"/>
        </p:nvCxnSpPr>
        <p:spPr>
          <a:xfrm>
            <a:off x="831850" y="40020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7776057-6B7F-D546-9BD8-BC2C36FE0E1F}"/>
              </a:ext>
            </a:extLst>
          </p:cNvPr>
          <p:cNvCxnSpPr/>
          <p:nvPr userDrawn="1"/>
        </p:nvCxnSpPr>
        <p:spPr>
          <a:xfrm>
            <a:off x="831850" y="17541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pic>
        <p:nvPicPr>
          <p:cNvPr id="2"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chemeClr val="bg1"/>
                </a:solidFill>
              </a:rPr>
              <a:t>www.gofalcymdeithasol.cymru</a:t>
            </a:r>
          </a:p>
          <a:p>
            <a:pPr eaLnBrk="1" hangingPunct="1"/>
            <a:r>
              <a:rPr lang="en-US" altLang="x-none" sz="1100">
                <a:solidFill>
                  <a:schemeClr val="bg1"/>
                </a:solidFill>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pPr>
                <a:defRPr/>
              </a:pPr>
              <a:t>5/7/2019</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pPr>
                <a:defRPr/>
              </a:pPr>
              <a:t>‹#›</a:t>
            </a:fld>
            <a:endParaRPr lang="en-US"/>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pPr>
                <a:defRPr/>
              </a:pPr>
              <a:t>5/7/2019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pPr>
                <a:defRPr/>
              </a:pPr>
              <a:t>‹#›</a:t>
            </a:fld>
            <a:endParaRPr lang="en-US"/>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pPr>
                <a:defRPr/>
              </a:pPr>
              <a:t>‹#›</a:t>
            </a:fld>
            <a:endParaRPr lang="en-US"/>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pPr>
                <a:defRPr/>
              </a:pPr>
              <a:t>‹#›</a:t>
            </a:fld>
            <a:endParaRPr lang="en-US"/>
          </a:p>
        </p:txBody>
      </p:sp>
    </p:spTree>
    <p:extLst>
      <p:ext uri="{BB962C8B-B14F-4D97-AF65-F5344CB8AC3E}">
        <p14:creationId xmlns:p14="http://schemas.microsoft.com/office/powerpoint/2010/main" val="1779660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6605634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917382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55859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7009239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34413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016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51865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82844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52289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9" name="Text Placeholder 38"/>
          <p:cNvSpPr>
            <a:spLocks noGrp="1"/>
          </p:cNvSpPr>
          <p:nvPr>
            <p:ph type="body" sz="quarter" idx="1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a:t>Click icon to add picture</a:t>
            </a:r>
            <a:endParaRPr lang="en-US" noProof="0" dirty="0"/>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5087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prstClr val="white"/>
                </a:solidFill>
              </a:rPr>
              <a:t>www.gofalcymdeithasol.cymru</a:t>
            </a:r>
          </a:p>
          <a:p>
            <a:pPr eaLnBrk="1" hangingPunct="1"/>
            <a:r>
              <a:rPr lang="en-US" altLang="x-none" sz="1100">
                <a:solidFill>
                  <a:prstClr val="white"/>
                </a:solidFill>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solidFill>
                <a:prstClr val="black"/>
              </a:solidFill>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a:solidFill>
                  <a:srgbClr val="16AD85"/>
                </a:solidFill>
              </a:rPr>
              <a:t>Diolch</a:t>
            </a:r>
          </a:p>
          <a:p>
            <a:pPr eaLnBrk="1" hangingPunct="1"/>
            <a:r>
              <a:rPr lang="en-US" altLang="x-none" sz="4800">
                <a:solidFill>
                  <a:srgbClr val="16AD85"/>
                </a:solidFill>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6397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solidFill>
                  <a:prstClr val="black"/>
                </a:solidFill>
              </a:rPr>
              <a:pPr>
                <a:defRPr/>
              </a:pPr>
              <a:t>5/7/2019</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3858013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solidFill>
                  <a:prstClr val="black"/>
                </a:solidFill>
              </a:rPr>
              <a:pPr>
                <a:defRPr/>
              </a:pPr>
              <a:t>5/7/2019</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310226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solidFill>
                  <a:prstClr val="black"/>
                </a:solidFill>
              </a:rPr>
              <a:pPr>
                <a:defRPr/>
              </a:pPr>
              <a:t>5/7/2019</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134158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solidFill>
                  <a:prstClr val="black"/>
                </a:solidFill>
              </a:rPr>
              <a:pPr>
                <a:defRPr/>
              </a:pPr>
              <a:t>5/7/2019</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8180327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solidFill>
                  <a:prstClr val="black"/>
                </a:solidFill>
              </a:rPr>
              <a:pPr>
                <a:defRPr/>
              </a:pPr>
              <a:t>5/7/2019</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3697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Tree>
    <p:extLst>
      <p:ext uri="{BB962C8B-B14F-4D97-AF65-F5344CB8AC3E}">
        <p14:creationId xmlns:p14="http://schemas.microsoft.com/office/powerpoint/2010/main" val="181667778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AB64"/>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28649" y="1296496"/>
            <a:ext cx="4937580" cy="1024286"/>
          </a:xfrm>
        </p:spPr>
        <p:txBody>
          <a:bodyPr>
            <a:noAutofit/>
          </a:bodyPr>
          <a:lstStyle/>
          <a:p>
            <a:r>
              <a:rPr lang="en-GB" altLang="x-none" sz="2400" dirty="0" err="1"/>
              <a:t>Hyfforddiant</a:t>
            </a:r>
            <a:r>
              <a:rPr lang="en-GB" altLang="x-none" sz="2400" dirty="0"/>
              <a:t> </a:t>
            </a:r>
            <a:r>
              <a:rPr lang="en-GB" altLang="x-none" sz="2400" dirty="0" err="1"/>
              <a:t>Canlyniadau</a:t>
            </a:r>
            <a:r>
              <a:rPr lang="en-GB" altLang="x-none" sz="2400" dirty="0"/>
              <a:t> </a:t>
            </a:r>
            <a:r>
              <a:rPr lang="en-GB" altLang="x-none" sz="2400" dirty="0" err="1"/>
              <a:t>Personol</a:t>
            </a:r>
            <a:r>
              <a:rPr lang="en-GB" altLang="x-none" sz="2400" dirty="0"/>
              <a:t> </a:t>
            </a:r>
            <a:r>
              <a:rPr lang="en-GB" altLang="x-none" sz="2400" dirty="0" err="1"/>
              <a:t>i</a:t>
            </a:r>
            <a:r>
              <a:rPr lang="en-GB" altLang="x-none" sz="2400" dirty="0"/>
              <a:t> </a:t>
            </a:r>
            <a:r>
              <a:rPr lang="en-GB" altLang="x-none" sz="2400" dirty="0" err="1"/>
              <a:t>Ddarparwyr</a:t>
            </a:r>
            <a:r>
              <a:rPr lang="en-GB" altLang="x-none" sz="2400" dirty="0"/>
              <a:t> </a:t>
            </a:r>
            <a:r>
              <a:rPr lang="en-GB" altLang="x-none" sz="2400" dirty="0" err="1"/>
              <a:t>Gofal</a:t>
            </a:r>
            <a:r>
              <a:rPr lang="en-GB" altLang="x-none" sz="2400" dirty="0"/>
              <a:t> </a:t>
            </a:r>
            <a:r>
              <a:rPr lang="en-GB" altLang="x-none" sz="2400" dirty="0" err="1"/>
              <a:t>yn</a:t>
            </a:r>
            <a:r>
              <a:rPr lang="en-GB" altLang="x-none" sz="2400" dirty="0"/>
              <a:t> y </a:t>
            </a:r>
            <a:r>
              <a:rPr lang="en-GB" altLang="x-none" sz="2400" dirty="0" err="1"/>
              <a:t>Cartref</a:t>
            </a:r>
            <a:endParaRPr lang="x-none" altLang="x-none" sz="2400" dirty="0"/>
          </a:p>
        </p:txBody>
      </p:sp>
      <p:sp>
        <p:nvSpPr>
          <p:cNvPr id="20483" name="Text Placeholder 3"/>
          <p:cNvSpPr>
            <a:spLocks noGrp="1"/>
          </p:cNvSpPr>
          <p:nvPr>
            <p:ph type="body" sz="quarter" idx="13"/>
          </p:nvPr>
        </p:nvSpPr>
        <p:spPr>
          <a:xfrm>
            <a:off x="628647" y="3458624"/>
            <a:ext cx="3759283" cy="1531589"/>
          </a:xfrm>
        </p:spPr>
        <p:txBody>
          <a:bodyPr>
            <a:noAutofit/>
          </a:bodyPr>
          <a:lstStyle/>
          <a:p>
            <a:r>
              <a:rPr lang="en-GB" altLang="x-none" sz="2000" b="1" dirty="0" err="1"/>
              <a:t>Risg</a:t>
            </a:r>
            <a:r>
              <a:rPr lang="en-GB" altLang="x-none" sz="2000" b="1" dirty="0"/>
              <a:t> </a:t>
            </a:r>
            <a:r>
              <a:rPr lang="en-GB" altLang="x-none" sz="2000" b="1" dirty="0" err="1"/>
              <a:t>cadarnhaol</a:t>
            </a:r>
            <a:r>
              <a:rPr lang="en-GB" altLang="x-none" sz="2000" b="1" dirty="0"/>
              <a:t> a </a:t>
            </a:r>
            <a:r>
              <a:rPr lang="en-GB" altLang="x-none" sz="2000" b="1" dirty="0" err="1"/>
              <a:t>Gwneud</a:t>
            </a:r>
            <a:r>
              <a:rPr lang="en-GB" altLang="x-none" sz="2000" b="1" dirty="0"/>
              <a:t> </a:t>
            </a:r>
            <a:r>
              <a:rPr lang="en-GB" altLang="x-none" sz="2000" b="1" dirty="0" err="1"/>
              <a:t>Penderfyniadau</a:t>
            </a:r>
            <a:r>
              <a:rPr lang="en-GB" altLang="x-none" sz="2000" b="1" dirty="0"/>
              <a:t> </a:t>
            </a:r>
            <a:r>
              <a:rPr lang="en-GB" altLang="x-none" sz="2000" b="1" dirty="0" err="1"/>
              <a:t>ar</a:t>
            </a:r>
            <a:r>
              <a:rPr lang="en-GB" altLang="x-none" sz="2000" b="1" dirty="0"/>
              <a:t> y </a:t>
            </a:r>
            <a:r>
              <a:rPr lang="en-GB" altLang="x-none" sz="2000" b="1" dirty="0" err="1"/>
              <a:t>Cyd</a:t>
            </a:r>
            <a:endParaRPr lang="en-GB" altLang="x-none" sz="2000" b="1" dirty="0"/>
          </a:p>
          <a:p>
            <a:r>
              <a:rPr lang="en-GB" altLang="x-none" sz="2000" dirty="0" err="1"/>
              <a:t>Pennod</a:t>
            </a:r>
            <a:r>
              <a:rPr lang="en-GB" altLang="x-none" sz="2000" dirty="0"/>
              <a:t> 3 – </a:t>
            </a:r>
            <a:r>
              <a:rPr lang="en-GB" altLang="x-none" sz="2000" i="1" dirty="0" err="1"/>
              <a:t>Cadw</a:t>
            </a:r>
            <a:r>
              <a:rPr lang="en-GB" altLang="x-none" sz="2000" i="1" dirty="0"/>
              <a:t> </a:t>
            </a:r>
            <a:r>
              <a:rPr lang="en-GB" altLang="x-none" sz="2000" i="1" dirty="0" err="1"/>
              <a:t>cydbwysedd</a:t>
            </a:r>
            <a:r>
              <a:rPr lang="en-GB" altLang="x-none" sz="2000" i="1" dirty="0"/>
              <a:t> </a:t>
            </a:r>
            <a:r>
              <a:rPr lang="en-GB" altLang="x-none" sz="2000" i="1" dirty="0" err="1"/>
              <a:t>rhwng</a:t>
            </a:r>
            <a:r>
              <a:rPr lang="en-GB" altLang="x-none" sz="2000" i="1" dirty="0"/>
              <a:t> </a:t>
            </a:r>
            <a:r>
              <a:rPr lang="en-GB" altLang="x-none" sz="2000" i="1" dirty="0" err="1"/>
              <a:t>risg</a:t>
            </a:r>
            <a:r>
              <a:rPr lang="en-GB" altLang="x-none" sz="2000" i="1" dirty="0"/>
              <a:t>, </a:t>
            </a:r>
            <a:r>
              <a:rPr lang="en-GB" altLang="x-none" sz="2000" i="1" dirty="0" err="1"/>
              <a:t>hawliau</a:t>
            </a:r>
            <a:r>
              <a:rPr lang="en-GB" altLang="x-none" sz="2000" i="1" dirty="0"/>
              <a:t> a </a:t>
            </a:r>
            <a:r>
              <a:rPr lang="en-GB" altLang="x-none" sz="2000" i="1" dirty="0" err="1"/>
              <a:t>chyfrifoldebau</a:t>
            </a:r>
            <a:endParaRPr lang="x-none" altLang="x-none" sz="2000" i="1" dirty="0"/>
          </a:p>
        </p:txBody>
      </p:sp>
      <p:sp>
        <p:nvSpPr>
          <p:cNvPr id="5" name="Title 3">
            <a:extLst>
              <a:ext uri="{FF2B5EF4-FFF2-40B4-BE49-F238E27FC236}">
                <a16:creationId xmlns:a16="http://schemas.microsoft.com/office/drawing/2014/main" id="{011926AE-2BE3-49EC-AC8C-E95C3A254693}"/>
              </a:ext>
            </a:extLst>
          </p:cNvPr>
          <p:cNvSpPr txBox="1">
            <a:spLocks/>
          </p:cNvSpPr>
          <p:nvPr/>
        </p:nvSpPr>
        <p:spPr bwMode="auto">
          <a:xfrm>
            <a:off x="628648" y="2281286"/>
            <a:ext cx="4792438"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algn="l" rtl="0" eaLnBrk="1" fontAlgn="base" hangingPunct="1">
              <a:lnSpc>
                <a:spcPct val="90000"/>
              </a:lnSpc>
              <a:spcBef>
                <a:spcPct val="0"/>
              </a:spcBef>
              <a:spcAft>
                <a:spcPct val="0"/>
              </a:spcAft>
              <a:defRPr sz="2800" kern="1200" baseline="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r>
              <a:rPr lang="en-GB" altLang="x-none" sz="2400" dirty="0"/>
              <a:t>Personal Outcomes Training for Domiciliary Care Providers</a:t>
            </a:r>
            <a:endParaRPr lang="x-none" altLang="x-none" sz="2400" dirty="0"/>
          </a:p>
        </p:txBody>
      </p:sp>
      <p:sp>
        <p:nvSpPr>
          <p:cNvPr id="6" name="Text Placeholder 3">
            <a:extLst>
              <a:ext uri="{FF2B5EF4-FFF2-40B4-BE49-F238E27FC236}">
                <a16:creationId xmlns:a16="http://schemas.microsoft.com/office/drawing/2014/main" id="{AD1690C2-F719-488A-BE52-B1C0EE53A6F4}"/>
              </a:ext>
            </a:extLst>
          </p:cNvPr>
          <p:cNvSpPr txBox="1">
            <a:spLocks/>
          </p:cNvSpPr>
          <p:nvPr/>
        </p:nvSpPr>
        <p:spPr bwMode="auto">
          <a:xfrm>
            <a:off x="628648" y="5232400"/>
            <a:ext cx="3759283" cy="1294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Font typeface="Arial" charset="0"/>
              <a:buNone/>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altLang="x-none" sz="2000" b="1" dirty="0"/>
              <a:t>Positive Risk and Shared Decision Making</a:t>
            </a:r>
          </a:p>
          <a:p>
            <a:pPr defTabSz="914400"/>
            <a:r>
              <a:rPr lang="en-GB" altLang="x-none" sz="2000" dirty="0"/>
              <a:t>Chapter 3 – </a:t>
            </a:r>
            <a:r>
              <a:rPr lang="en-GB" altLang="x-none" sz="2000" i="1" dirty="0"/>
              <a:t>Balancing risks, rights and responsibilities</a:t>
            </a:r>
            <a:endParaRPr lang="x-none" altLang="x-none"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4789881" y="1926335"/>
            <a:ext cx="3924249" cy="3989513"/>
          </a:xfrm>
        </p:spPr>
        <p:txBody>
          <a:bodyPr>
            <a:normAutofit/>
          </a:bodyPr>
          <a:lstStyle/>
          <a:p>
            <a:pPr>
              <a:lnSpc>
                <a:spcPct val="100000"/>
              </a:lnSpc>
            </a:pPr>
            <a:r>
              <a:rPr lang="en-GB" sz="2000" dirty="0">
                <a:solidFill>
                  <a:schemeClr val="tx1">
                    <a:lumMod val="65000"/>
                    <a:lumOff val="35000"/>
                  </a:schemeClr>
                </a:solidFill>
              </a:rPr>
              <a:t>A </a:t>
            </a:r>
            <a:r>
              <a:rPr lang="en-GB" sz="2000" b="1" dirty="0">
                <a:solidFill>
                  <a:schemeClr val="tx1">
                    <a:lumMod val="65000"/>
                    <a:lumOff val="35000"/>
                  </a:schemeClr>
                </a:solidFill>
              </a:rPr>
              <a:t>lack of time to invest </a:t>
            </a:r>
            <a:r>
              <a:rPr lang="en-GB" sz="2000" dirty="0">
                <a:solidFill>
                  <a:schemeClr val="tx1">
                    <a:lumMod val="65000"/>
                    <a:lumOff val="35000"/>
                  </a:schemeClr>
                </a:solidFill>
              </a:rPr>
              <a:t>in working with families in order to hear their worries, understand what matters to the individual and find a range of options (which can often be more sustainable and cost-effective over time).</a:t>
            </a:r>
          </a:p>
          <a:p>
            <a:pPr>
              <a:lnSpc>
                <a:spcPct val="100000"/>
              </a:lnSpc>
            </a:pPr>
            <a:endParaRPr lang="en-GB" sz="2000" dirty="0">
              <a:solidFill>
                <a:schemeClr val="tx1">
                  <a:lumMod val="65000"/>
                  <a:lumOff val="35000"/>
                </a:schemeClr>
              </a:solidFill>
              <a:latin typeface="Arial" panose="020B0604020202020204" pitchFamily="34" charset="0"/>
              <a:cs typeface="Arial" panose="020B0604020202020204" pitchFamily="34" charset="0"/>
            </a:endParaRPr>
          </a:p>
          <a:p>
            <a:pPr>
              <a:lnSpc>
                <a:spcPct val="100000"/>
              </a:lnSpc>
            </a:pPr>
            <a:r>
              <a:rPr lang="en-GB" sz="2000" dirty="0">
                <a:solidFill>
                  <a:schemeClr val="tx1">
                    <a:lumMod val="65000"/>
                    <a:lumOff val="35000"/>
                  </a:schemeClr>
                </a:solidFill>
                <a:latin typeface="Arial" panose="020B0604020202020204" pitchFamily="34" charset="0"/>
                <a:cs typeface="Arial" panose="020B0604020202020204" pitchFamily="34" charset="0"/>
              </a:rPr>
              <a:t>How can we remove                 the barriers? </a:t>
            </a:r>
          </a:p>
          <a:p>
            <a:pPr marL="342900" indent="-342900">
              <a:lnSpc>
                <a:spcPct val="100000"/>
              </a:lnSpc>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p:txBody>
      </p:sp>
      <p:sp>
        <p:nvSpPr>
          <p:cNvPr id="2" name="&quot;Not Allowed&quot; Symbol 1">
            <a:extLst>
              <a:ext uri="{FF2B5EF4-FFF2-40B4-BE49-F238E27FC236}">
                <a16:creationId xmlns:a16="http://schemas.microsoft.com/office/drawing/2014/main" id="{93BD6ED7-4645-4506-9B55-56E41E6FD6B5}"/>
              </a:ext>
            </a:extLst>
          </p:cNvPr>
          <p:cNvSpPr/>
          <p:nvPr/>
        </p:nvSpPr>
        <p:spPr>
          <a:xfrm>
            <a:off x="7379259" y="4286764"/>
            <a:ext cx="1551228" cy="1424763"/>
          </a:xfrm>
          <a:prstGeom prst="noSmoking">
            <a:avLst>
              <a:gd name="adj" fmla="val 1021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 Placeholder 3">
            <a:extLst>
              <a:ext uri="{FF2B5EF4-FFF2-40B4-BE49-F238E27FC236}">
                <a16:creationId xmlns:a16="http://schemas.microsoft.com/office/drawing/2014/main" id="{F9E81F2C-4086-DE43-8593-9312C32CD99F}"/>
              </a:ext>
            </a:extLst>
          </p:cNvPr>
          <p:cNvSpPr txBox="1">
            <a:spLocks/>
          </p:cNvSpPr>
          <p:nvPr/>
        </p:nvSpPr>
        <p:spPr bwMode="auto">
          <a:xfrm>
            <a:off x="501447" y="1926335"/>
            <a:ext cx="3924249" cy="3887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b="1" dirty="0" err="1">
                <a:solidFill>
                  <a:schemeClr val="tx1">
                    <a:lumMod val="65000"/>
                    <a:lumOff val="35000"/>
                  </a:schemeClr>
                </a:solidFill>
              </a:rPr>
              <a:t>Diffyg</a:t>
            </a:r>
            <a:r>
              <a:rPr lang="en-GB" sz="2000" b="1" dirty="0">
                <a:solidFill>
                  <a:schemeClr val="tx1">
                    <a:lumMod val="65000"/>
                    <a:lumOff val="35000"/>
                  </a:schemeClr>
                </a:solidFill>
              </a:rPr>
              <a:t> </a:t>
            </a:r>
            <a:r>
              <a:rPr lang="en-GB" sz="2000" b="1" dirty="0" err="1">
                <a:solidFill>
                  <a:schemeClr val="tx1">
                    <a:lumMod val="65000"/>
                    <a:lumOff val="35000"/>
                  </a:schemeClr>
                </a:solidFill>
              </a:rPr>
              <a:t>buddsoddiad</a:t>
            </a:r>
            <a:r>
              <a:rPr lang="en-GB" sz="2000" b="1" dirty="0">
                <a:solidFill>
                  <a:schemeClr val="tx1">
                    <a:lumMod val="65000"/>
                    <a:lumOff val="35000"/>
                  </a:schemeClr>
                </a:solidFill>
              </a:rPr>
              <a:t> </a:t>
            </a:r>
            <a:r>
              <a:rPr lang="en-GB" sz="2000" b="1" dirty="0" err="1">
                <a:solidFill>
                  <a:schemeClr val="tx1">
                    <a:lumMod val="65000"/>
                    <a:lumOff val="35000"/>
                  </a:schemeClr>
                </a:solidFill>
              </a:rPr>
              <a:t>amser</a:t>
            </a:r>
            <a:r>
              <a:rPr lang="en-GB" sz="2000" b="1" dirty="0">
                <a:solidFill>
                  <a:schemeClr val="tx1">
                    <a:lumMod val="65000"/>
                    <a:lumOff val="35000"/>
                  </a:schemeClr>
                </a:solidFill>
              </a:rPr>
              <a:t> </a:t>
            </a:r>
            <a:r>
              <a:rPr lang="en-GB" sz="2000" dirty="0" err="1">
                <a:solidFill>
                  <a:schemeClr val="tx1">
                    <a:lumMod val="65000"/>
                    <a:lumOff val="35000"/>
                  </a:schemeClr>
                </a:solidFill>
              </a:rPr>
              <a:t>i</a:t>
            </a:r>
            <a:r>
              <a:rPr lang="en-GB" sz="2000" dirty="0">
                <a:solidFill>
                  <a:schemeClr val="tx1">
                    <a:lumMod val="65000"/>
                    <a:lumOff val="35000"/>
                  </a:schemeClr>
                </a:solidFill>
              </a:rPr>
              <a:t> </a:t>
            </a:r>
            <a:r>
              <a:rPr lang="en-GB" sz="2000" dirty="0" err="1">
                <a:solidFill>
                  <a:schemeClr val="tx1">
                    <a:lumMod val="65000"/>
                    <a:lumOff val="35000"/>
                  </a:schemeClr>
                </a:solidFill>
              </a:rPr>
              <a:t>weithio</a:t>
            </a:r>
            <a:r>
              <a:rPr lang="en-GB" sz="2000" dirty="0">
                <a:solidFill>
                  <a:schemeClr val="tx1">
                    <a:lumMod val="65000"/>
                    <a:lumOff val="35000"/>
                  </a:schemeClr>
                </a:solidFill>
              </a:rPr>
              <a:t> </a:t>
            </a:r>
            <a:r>
              <a:rPr lang="en-GB" sz="2000" dirty="0" err="1">
                <a:solidFill>
                  <a:schemeClr val="tx1">
                    <a:lumMod val="65000"/>
                    <a:lumOff val="35000"/>
                  </a:schemeClr>
                </a:solidFill>
              </a:rPr>
              <a:t>gyda</a:t>
            </a:r>
            <a:r>
              <a:rPr lang="en-GB" sz="2000" dirty="0">
                <a:solidFill>
                  <a:schemeClr val="tx1">
                    <a:lumMod val="65000"/>
                    <a:lumOff val="35000"/>
                  </a:schemeClr>
                </a:solidFill>
              </a:rPr>
              <a:t> </a:t>
            </a:r>
            <a:r>
              <a:rPr lang="en-GB" sz="2000" dirty="0" err="1">
                <a:solidFill>
                  <a:schemeClr val="tx1">
                    <a:lumMod val="65000"/>
                    <a:lumOff val="35000"/>
                  </a:schemeClr>
                </a:solidFill>
              </a:rPr>
              <a:t>theuluoedd</a:t>
            </a:r>
            <a:r>
              <a:rPr lang="en-GB" sz="2000" dirty="0">
                <a:solidFill>
                  <a:schemeClr val="tx1">
                    <a:lumMod val="65000"/>
                    <a:lumOff val="35000"/>
                  </a:schemeClr>
                </a:solidFill>
              </a:rPr>
              <a:t> </a:t>
            </a:r>
            <a:r>
              <a:rPr lang="en-GB" sz="2000" dirty="0" err="1">
                <a:solidFill>
                  <a:schemeClr val="tx1">
                    <a:lumMod val="65000"/>
                    <a:lumOff val="35000"/>
                  </a:schemeClr>
                </a:solidFill>
              </a:rPr>
              <a:t>er</a:t>
            </a:r>
            <a:r>
              <a:rPr lang="en-GB" sz="2000" dirty="0">
                <a:solidFill>
                  <a:schemeClr val="tx1">
                    <a:lumMod val="65000"/>
                    <a:lumOff val="35000"/>
                  </a:schemeClr>
                </a:solidFill>
              </a:rPr>
              <a:t> </a:t>
            </a:r>
            <a:r>
              <a:rPr lang="en-GB" sz="2000" dirty="0" err="1">
                <a:solidFill>
                  <a:schemeClr val="tx1">
                    <a:lumMod val="65000"/>
                    <a:lumOff val="35000"/>
                  </a:schemeClr>
                </a:solidFill>
              </a:rPr>
              <a:t>mwyn</a:t>
            </a:r>
            <a:r>
              <a:rPr lang="en-GB" sz="2000" dirty="0">
                <a:solidFill>
                  <a:schemeClr val="tx1">
                    <a:lumMod val="65000"/>
                    <a:lumOff val="35000"/>
                  </a:schemeClr>
                </a:solidFill>
              </a:rPr>
              <a:t> </a:t>
            </a:r>
            <a:r>
              <a:rPr lang="en-GB" sz="2000" dirty="0" err="1">
                <a:solidFill>
                  <a:schemeClr val="tx1">
                    <a:lumMod val="65000"/>
                    <a:lumOff val="35000"/>
                  </a:schemeClr>
                </a:solidFill>
              </a:rPr>
              <a:t>clywed</a:t>
            </a:r>
            <a:r>
              <a:rPr lang="en-GB" sz="2000" dirty="0">
                <a:solidFill>
                  <a:schemeClr val="tx1">
                    <a:lumMod val="65000"/>
                    <a:lumOff val="35000"/>
                  </a:schemeClr>
                </a:solidFill>
              </a:rPr>
              <a:t> </a:t>
            </a:r>
            <a:r>
              <a:rPr lang="en-GB" sz="2000" dirty="0" err="1">
                <a:solidFill>
                  <a:schemeClr val="tx1">
                    <a:lumMod val="65000"/>
                    <a:lumOff val="35000"/>
                  </a:schemeClr>
                </a:solidFill>
              </a:rPr>
              <a:t>eu</a:t>
            </a:r>
            <a:r>
              <a:rPr lang="en-GB" sz="2000" dirty="0">
                <a:solidFill>
                  <a:schemeClr val="tx1">
                    <a:lumMod val="65000"/>
                    <a:lumOff val="35000"/>
                  </a:schemeClr>
                </a:solidFill>
              </a:rPr>
              <a:t> </a:t>
            </a:r>
            <a:r>
              <a:rPr lang="en-GB" sz="2000" dirty="0" err="1">
                <a:solidFill>
                  <a:schemeClr val="tx1">
                    <a:lumMod val="65000"/>
                    <a:lumOff val="35000"/>
                  </a:schemeClr>
                </a:solidFill>
              </a:rPr>
              <a:t>pryderon</a:t>
            </a:r>
            <a:r>
              <a:rPr lang="en-GB" sz="2000" dirty="0">
                <a:solidFill>
                  <a:schemeClr val="tx1">
                    <a:lumMod val="65000"/>
                    <a:lumOff val="35000"/>
                  </a:schemeClr>
                </a:solidFill>
              </a:rPr>
              <a:t>, </a:t>
            </a:r>
            <a:r>
              <a:rPr lang="en-GB" sz="2000" dirty="0" err="1">
                <a:solidFill>
                  <a:schemeClr val="tx1">
                    <a:lumMod val="65000"/>
                    <a:lumOff val="35000"/>
                  </a:schemeClr>
                </a:solidFill>
              </a:rPr>
              <a:t>i</a:t>
            </a:r>
            <a:r>
              <a:rPr lang="en-GB" sz="2000" dirty="0">
                <a:solidFill>
                  <a:schemeClr val="tx1">
                    <a:lumMod val="65000"/>
                    <a:lumOff val="35000"/>
                  </a:schemeClr>
                </a:solidFill>
              </a:rPr>
              <a:t> </a:t>
            </a:r>
            <a:r>
              <a:rPr lang="en-GB" sz="2000" dirty="0" err="1">
                <a:solidFill>
                  <a:schemeClr val="tx1">
                    <a:lumMod val="65000"/>
                    <a:lumOff val="35000"/>
                  </a:schemeClr>
                </a:solidFill>
              </a:rPr>
              <a:t>ddeall</a:t>
            </a:r>
            <a:r>
              <a:rPr lang="en-GB" sz="2000" dirty="0">
                <a:solidFill>
                  <a:schemeClr val="tx1">
                    <a:lumMod val="65000"/>
                    <a:lumOff val="35000"/>
                  </a:schemeClr>
                </a:solidFill>
              </a:rPr>
              <a:t> </a:t>
            </a:r>
            <a:r>
              <a:rPr lang="en-GB" sz="2000" dirty="0" err="1">
                <a:solidFill>
                  <a:schemeClr val="tx1">
                    <a:lumMod val="65000"/>
                    <a:lumOff val="35000"/>
                  </a:schemeClr>
                </a:solidFill>
              </a:rPr>
              <a:t>beth</a:t>
            </a:r>
            <a:r>
              <a:rPr lang="en-GB" sz="2000" dirty="0">
                <a:solidFill>
                  <a:schemeClr val="tx1">
                    <a:lumMod val="65000"/>
                    <a:lumOff val="35000"/>
                  </a:schemeClr>
                </a:solidFill>
              </a:rPr>
              <a:t> </a:t>
            </a:r>
            <a:r>
              <a:rPr lang="en-GB" sz="2000" dirty="0" err="1">
                <a:solidFill>
                  <a:schemeClr val="tx1">
                    <a:lumMod val="65000"/>
                    <a:lumOff val="35000"/>
                  </a:schemeClr>
                </a:solidFill>
              </a:rPr>
              <a:t>sy’n</a:t>
            </a:r>
            <a:r>
              <a:rPr lang="en-GB" sz="2000" dirty="0">
                <a:solidFill>
                  <a:schemeClr val="tx1">
                    <a:lumMod val="65000"/>
                    <a:lumOff val="35000"/>
                  </a:schemeClr>
                </a:solidFill>
              </a:rPr>
              <a:t> </a:t>
            </a:r>
            <a:r>
              <a:rPr lang="en-GB" sz="2000" dirty="0" err="1">
                <a:solidFill>
                  <a:schemeClr val="tx1">
                    <a:lumMod val="65000"/>
                    <a:lumOff val="35000"/>
                  </a:schemeClr>
                </a:solidFill>
              </a:rPr>
              <a:t>bwysig</a:t>
            </a:r>
            <a:r>
              <a:rPr lang="en-GB" sz="2000" dirty="0">
                <a:solidFill>
                  <a:schemeClr val="tx1">
                    <a:lumMod val="65000"/>
                    <a:lumOff val="35000"/>
                  </a:schemeClr>
                </a:solidFill>
              </a:rPr>
              <a:t> </a:t>
            </a:r>
            <a:r>
              <a:rPr lang="en-GB" sz="2000" dirty="0" err="1">
                <a:solidFill>
                  <a:schemeClr val="tx1">
                    <a:lumMod val="65000"/>
                    <a:lumOff val="35000"/>
                  </a:schemeClr>
                </a:solidFill>
              </a:rPr>
              <a:t>i’r</a:t>
            </a:r>
            <a:r>
              <a:rPr lang="en-GB" sz="2000" dirty="0">
                <a:solidFill>
                  <a:schemeClr val="tx1">
                    <a:lumMod val="65000"/>
                    <a:lumOff val="35000"/>
                  </a:schemeClr>
                </a:solidFill>
              </a:rPr>
              <a:t> </a:t>
            </a:r>
            <a:r>
              <a:rPr lang="en-GB" sz="2000" dirty="0" err="1">
                <a:solidFill>
                  <a:schemeClr val="tx1">
                    <a:lumMod val="65000"/>
                    <a:lumOff val="35000"/>
                  </a:schemeClr>
                </a:solidFill>
              </a:rPr>
              <a:t>unigolyn</a:t>
            </a:r>
            <a:r>
              <a:rPr lang="en-GB" sz="2000" dirty="0">
                <a:solidFill>
                  <a:schemeClr val="tx1">
                    <a:lumMod val="65000"/>
                    <a:lumOff val="35000"/>
                  </a:schemeClr>
                </a:solidFill>
              </a:rPr>
              <a:t> ac </a:t>
            </a:r>
            <a:r>
              <a:rPr lang="en-GB" sz="2000" dirty="0" err="1">
                <a:solidFill>
                  <a:schemeClr val="tx1">
                    <a:lumMod val="65000"/>
                    <a:lumOff val="35000"/>
                  </a:schemeClr>
                </a:solidFill>
              </a:rPr>
              <a:t>i</a:t>
            </a:r>
            <a:r>
              <a:rPr lang="en-GB" sz="2000" dirty="0">
                <a:solidFill>
                  <a:schemeClr val="tx1">
                    <a:lumMod val="65000"/>
                    <a:lumOff val="35000"/>
                  </a:schemeClr>
                </a:solidFill>
              </a:rPr>
              <a:t> </a:t>
            </a:r>
            <a:r>
              <a:rPr lang="en-GB" sz="2000" dirty="0" err="1">
                <a:solidFill>
                  <a:schemeClr val="tx1">
                    <a:lumMod val="65000"/>
                    <a:lumOff val="35000"/>
                  </a:schemeClr>
                </a:solidFill>
              </a:rPr>
              <a:t>drafod</a:t>
            </a:r>
            <a:r>
              <a:rPr lang="en-GB" sz="2000" dirty="0">
                <a:solidFill>
                  <a:schemeClr val="tx1">
                    <a:lumMod val="65000"/>
                    <a:lumOff val="35000"/>
                  </a:schemeClr>
                </a:solidFill>
              </a:rPr>
              <a:t> </a:t>
            </a:r>
            <a:r>
              <a:rPr lang="en-GB" sz="2000" dirty="0" err="1">
                <a:solidFill>
                  <a:schemeClr val="tx1">
                    <a:lumMod val="65000"/>
                    <a:lumOff val="35000"/>
                  </a:schemeClr>
                </a:solidFill>
              </a:rPr>
              <a:t>ystod</a:t>
            </a:r>
            <a:r>
              <a:rPr lang="en-GB" sz="2000" dirty="0">
                <a:solidFill>
                  <a:schemeClr val="tx1">
                    <a:lumMod val="65000"/>
                    <a:lumOff val="35000"/>
                  </a:schemeClr>
                </a:solidFill>
              </a:rPr>
              <a:t> o </a:t>
            </a:r>
            <a:r>
              <a:rPr lang="en-GB" sz="2000" dirty="0" err="1">
                <a:solidFill>
                  <a:schemeClr val="tx1">
                    <a:lumMod val="65000"/>
                    <a:lumOff val="35000"/>
                  </a:schemeClr>
                </a:solidFill>
              </a:rPr>
              <a:t>opsiynau</a:t>
            </a:r>
            <a:r>
              <a:rPr lang="en-GB" sz="2000" dirty="0">
                <a:solidFill>
                  <a:schemeClr val="tx1">
                    <a:lumMod val="65000"/>
                    <a:lumOff val="35000"/>
                  </a:schemeClr>
                </a:solidFill>
              </a:rPr>
              <a:t> (</a:t>
            </a:r>
            <a:r>
              <a:rPr lang="en-GB" sz="2000" dirty="0" err="1">
                <a:solidFill>
                  <a:schemeClr val="tx1">
                    <a:lumMod val="65000"/>
                    <a:lumOff val="35000"/>
                  </a:schemeClr>
                </a:solidFill>
              </a:rPr>
              <a:t>sydd</a:t>
            </a:r>
            <a:r>
              <a:rPr lang="en-GB" sz="2000" dirty="0">
                <a:solidFill>
                  <a:schemeClr val="tx1">
                    <a:lumMod val="65000"/>
                    <a:lumOff val="35000"/>
                  </a:schemeClr>
                </a:solidFill>
              </a:rPr>
              <a:t> </a:t>
            </a:r>
            <a:r>
              <a:rPr lang="en-GB" sz="2000" dirty="0" err="1">
                <a:solidFill>
                  <a:schemeClr val="tx1">
                    <a:lumMod val="65000"/>
                    <a:lumOff val="35000"/>
                  </a:schemeClr>
                </a:solidFill>
              </a:rPr>
              <a:t>yn</a:t>
            </a:r>
            <a:r>
              <a:rPr lang="en-GB" sz="2000" dirty="0">
                <a:solidFill>
                  <a:schemeClr val="tx1">
                    <a:lumMod val="65000"/>
                    <a:lumOff val="35000"/>
                  </a:schemeClr>
                </a:solidFill>
              </a:rPr>
              <a:t> </a:t>
            </a:r>
            <a:r>
              <a:rPr lang="en-GB" sz="2000" dirty="0" err="1">
                <a:solidFill>
                  <a:schemeClr val="tx1">
                    <a:lumMod val="65000"/>
                    <a:lumOff val="35000"/>
                  </a:schemeClr>
                </a:solidFill>
              </a:rPr>
              <a:t>aml</a:t>
            </a:r>
            <a:r>
              <a:rPr lang="en-GB" sz="2000" dirty="0">
                <a:solidFill>
                  <a:schemeClr val="tx1">
                    <a:lumMod val="65000"/>
                    <a:lumOff val="35000"/>
                  </a:schemeClr>
                </a:solidFill>
              </a:rPr>
              <a:t> </a:t>
            </a:r>
            <a:r>
              <a:rPr lang="en-GB" sz="2000" dirty="0" err="1">
                <a:solidFill>
                  <a:schemeClr val="tx1">
                    <a:lumMod val="65000"/>
                    <a:lumOff val="35000"/>
                  </a:schemeClr>
                </a:solidFill>
              </a:rPr>
              <a:t>yn</a:t>
            </a:r>
            <a:r>
              <a:rPr lang="en-GB" sz="2000" dirty="0">
                <a:solidFill>
                  <a:schemeClr val="tx1">
                    <a:lumMod val="65000"/>
                    <a:lumOff val="35000"/>
                  </a:schemeClr>
                </a:solidFill>
              </a:rPr>
              <a:t> </a:t>
            </a:r>
            <a:r>
              <a:rPr lang="en-GB" sz="2000" dirty="0" err="1">
                <a:solidFill>
                  <a:schemeClr val="tx1">
                    <a:lumMod val="65000"/>
                    <a:lumOff val="35000"/>
                  </a:schemeClr>
                </a:solidFill>
              </a:rPr>
              <a:t>medru</a:t>
            </a:r>
            <a:r>
              <a:rPr lang="en-GB" sz="2000" dirty="0">
                <a:solidFill>
                  <a:schemeClr val="tx1">
                    <a:lumMod val="65000"/>
                    <a:lumOff val="35000"/>
                  </a:schemeClr>
                </a:solidFill>
              </a:rPr>
              <a:t> bod </a:t>
            </a:r>
            <a:r>
              <a:rPr lang="en-GB" sz="2000" dirty="0" err="1">
                <a:solidFill>
                  <a:schemeClr val="tx1">
                    <a:lumMod val="65000"/>
                    <a:lumOff val="35000"/>
                  </a:schemeClr>
                </a:solidFill>
              </a:rPr>
              <a:t>yn</a:t>
            </a:r>
            <a:r>
              <a:rPr lang="en-GB" sz="2000" dirty="0">
                <a:solidFill>
                  <a:schemeClr val="tx1">
                    <a:lumMod val="65000"/>
                    <a:lumOff val="35000"/>
                  </a:schemeClr>
                </a:solidFill>
              </a:rPr>
              <a:t> </a:t>
            </a:r>
            <a:r>
              <a:rPr lang="en-GB" sz="2000" dirty="0" err="1">
                <a:solidFill>
                  <a:schemeClr val="tx1">
                    <a:lumMod val="65000"/>
                    <a:lumOff val="35000"/>
                  </a:schemeClr>
                </a:solidFill>
              </a:rPr>
              <a:t>fwy</a:t>
            </a:r>
            <a:r>
              <a:rPr lang="en-GB" sz="2000" dirty="0">
                <a:solidFill>
                  <a:schemeClr val="tx1">
                    <a:lumMod val="65000"/>
                    <a:lumOff val="35000"/>
                  </a:schemeClr>
                </a:solidFill>
              </a:rPr>
              <a:t> </a:t>
            </a:r>
            <a:r>
              <a:rPr lang="en-GB" sz="2000" dirty="0" err="1">
                <a:solidFill>
                  <a:schemeClr val="tx1">
                    <a:lumMod val="65000"/>
                    <a:lumOff val="35000"/>
                  </a:schemeClr>
                </a:solidFill>
              </a:rPr>
              <a:t>cynaliadwy</a:t>
            </a:r>
            <a:r>
              <a:rPr lang="en-GB" sz="2000" dirty="0">
                <a:solidFill>
                  <a:schemeClr val="tx1">
                    <a:lumMod val="65000"/>
                    <a:lumOff val="35000"/>
                  </a:schemeClr>
                </a:solidFill>
              </a:rPr>
              <a:t> a </a:t>
            </a:r>
            <a:r>
              <a:rPr lang="en-GB" sz="2000" dirty="0" err="1">
                <a:solidFill>
                  <a:schemeClr val="tx1">
                    <a:lumMod val="65000"/>
                    <a:lumOff val="35000"/>
                  </a:schemeClr>
                </a:solidFill>
              </a:rPr>
              <a:t>chost</a:t>
            </a:r>
            <a:r>
              <a:rPr lang="en-GB" sz="2000" dirty="0">
                <a:solidFill>
                  <a:schemeClr val="tx1">
                    <a:lumMod val="65000"/>
                    <a:lumOff val="35000"/>
                  </a:schemeClr>
                </a:solidFill>
              </a:rPr>
              <a:t> </a:t>
            </a:r>
            <a:r>
              <a:rPr lang="en-GB" sz="2000" dirty="0" err="1">
                <a:solidFill>
                  <a:schemeClr val="tx1">
                    <a:lumMod val="65000"/>
                    <a:lumOff val="35000"/>
                  </a:schemeClr>
                </a:solidFill>
              </a:rPr>
              <a:t>effeithiol</a:t>
            </a:r>
            <a:r>
              <a:rPr lang="en-GB" sz="2000" dirty="0">
                <a:solidFill>
                  <a:schemeClr val="tx1">
                    <a:lumMod val="65000"/>
                    <a:lumOff val="35000"/>
                  </a:schemeClr>
                </a:solidFill>
              </a:rPr>
              <a:t> </a:t>
            </a:r>
            <a:r>
              <a:rPr lang="en-GB" sz="2000" dirty="0" err="1">
                <a:solidFill>
                  <a:schemeClr val="tx1">
                    <a:lumMod val="65000"/>
                    <a:lumOff val="35000"/>
                  </a:schemeClr>
                </a:solidFill>
              </a:rPr>
              <a:t>yn</a:t>
            </a:r>
            <a:r>
              <a:rPr lang="en-GB" sz="2000" dirty="0">
                <a:solidFill>
                  <a:schemeClr val="tx1">
                    <a:lumMod val="65000"/>
                    <a:lumOff val="35000"/>
                  </a:schemeClr>
                </a:solidFill>
              </a:rPr>
              <a:t> </a:t>
            </a:r>
            <a:r>
              <a:rPr lang="en-GB" sz="2000" dirty="0" err="1">
                <a:solidFill>
                  <a:schemeClr val="tx1">
                    <a:lumMod val="65000"/>
                    <a:lumOff val="35000"/>
                  </a:schemeClr>
                </a:solidFill>
              </a:rPr>
              <a:t>yr</a:t>
            </a:r>
            <a:r>
              <a:rPr lang="en-GB" sz="2000" dirty="0">
                <a:solidFill>
                  <a:schemeClr val="tx1">
                    <a:lumMod val="65000"/>
                    <a:lumOff val="35000"/>
                  </a:schemeClr>
                </a:solidFill>
              </a:rPr>
              <a:t> </a:t>
            </a:r>
            <a:r>
              <a:rPr lang="en-GB" sz="2000" dirty="0" err="1">
                <a:solidFill>
                  <a:schemeClr val="tx1">
                    <a:lumMod val="65000"/>
                    <a:lumOff val="35000"/>
                  </a:schemeClr>
                </a:solidFill>
              </a:rPr>
              <a:t>hirdymor</a:t>
            </a:r>
            <a:r>
              <a:rPr lang="en-GB" sz="2000" dirty="0">
                <a:solidFill>
                  <a:schemeClr val="tx1">
                    <a:lumMod val="65000"/>
                    <a:lumOff val="35000"/>
                  </a:schemeClr>
                </a:solidFill>
              </a:rPr>
              <a:t>)</a:t>
            </a:r>
          </a:p>
          <a:p>
            <a:pPr defTabSz="914400">
              <a:lnSpc>
                <a:spcPct val="100000"/>
              </a:lnSpc>
            </a:pPr>
            <a:endParaRPr lang="en-GB" sz="2000" dirty="0">
              <a:solidFill>
                <a:schemeClr val="tx1">
                  <a:lumMod val="65000"/>
                  <a:lumOff val="35000"/>
                </a:schemeClr>
              </a:solidFill>
              <a:latin typeface="Arial" panose="020B0604020202020204" pitchFamily="34" charset="0"/>
              <a:cs typeface="Arial" panose="020B0604020202020204" pitchFamily="34" charset="0"/>
            </a:endParaRPr>
          </a:p>
          <a:p>
            <a:pPr defTabSz="914400">
              <a:lnSpc>
                <a:spcPct val="100000"/>
              </a:lnSpc>
            </a:pPr>
            <a:r>
              <a:rPr lang="en-GB" sz="2000" dirty="0" err="1">
                <a:solidFill>
                  <a:schemeClr val="tx1">
                    <a:lumMod val="65000"/>
                    <a:lumOff val="35000"/>
                  </a:schemeClr>
                </a:solidFill>
                <a:latin typeface="Arial" panose="020B0604020202020204" pitchFamily="34" charset="0"/>
                <a:cs typeface="Arial" panose="020B0604020202020204" pitchFamily="34" charset="0"/>
              </a:rPr>
              <a:t>Sut</a:t>
            </a:r>
            <a:r>
              <a:rPr lang="en-GB" sz="2000" dirty="0">
                <a:solidFill>
                  <a:schemeClr val="tx1">
                    <a:lumMod val="65000"/>
                    <a:lumOff val="35000"/>
                  </a:schemeClr>
                </a:solidFill>
                <a:latin typeface="Arial" panose="020B0604020202020204" pitchFamily="34" charset="0"/>
                <a:cs typeface="Arial" panose="020B0604020202020204" pitchFamily="34" charset="0"/>
              </a:rPr>
              <a:t> </a:t>
            </a:r>
            <a:r>
              <a:rPr lang="en-GB" sz="2000" dirty="0" err="1">
                <a:solidFill>
                  <a:schemeClr val="tx1">
                    <a:lumMod val="65000"/>
                    <a:lumOff val="35000"/>
                  </a:schemeClr>
                </a:solidFill>
                <a:latin typeface="Arial" panose="020B0604020202020204" pitchFamily="34" charset="0"/>
                <a:cs typeface="Arial" panose="020B0604020202020204" pitchFamily="34" charset="0"/>
              </a:rPr>
              <a:t>gallwn</a:t>
            </a:r>
            <a:r>
              <a:rPr lang="en-GB" sz="2000" dirty="0">
                <a:solidFill>
                  <a:schemeClr val="tx1">
                    <a:lumMod val="65000"/>
                    <a:lumOff val="35000"/>
                  </a:schemeClr>
                </a:solidFill>
                <a:latin typeface="Arial" panose="020B0604020202020204" pitchFamily="34" charset="0"/>
                <a:cs typeface="Arial" panose="020B0604020202020204" pitchFamily="34" charset="0"/>
              </a:rPr>
              <a:t> </a:t>
            </a:r>
            <a:r>
              <a:rPr lang="en-GB" sz="2000" dirty="0" err="1">
                <a:solidFill>
                  <a:schemeClr val="tx1">
                    <a:lumMod val="65000"/>
                    <a:lumOff val="35000"/>
                  </a:schemeClr>
                </a:solidFill>
                <a:latin typeface="Arial" panose="020B0604020202020204" pitchFamily="34" charset="0"/>
                <a:cs typeface="Arial" panose="020B0604020202020204" pitchFamily="34" charset="0"/>
              </a:rPr>
              <a:t>ni</a:t>
            </a:r>
            <a:r>
              <a:rPr lang="en-GB" sz="2000" dirty="0">
                <a:solidFill>
                  <a:schemeClr val="tx1">
                    <a:lumMod val="65000"/>
                    <a:lumOff val="35000"/>
                  </a:schemeClr>
                </a:solidFill>
                <a:latin typeface="Arial" panose="020B0604020202020204" pitchFamily="34" charset="0"/>
                <a:cs typeface="Arial" panose="020B0604020202020204" pitchFamily="34" charset="0"/>
              </a:rPr>
              <a:t> </a:t>
            </a:r>
            <a:r>
              <a:rPr lang="en-GB" sz="2000" dirty="0" err="1">
                <a:solidFill>
                  <a:schemeClr val="tx1">
                    <a:lumMod val="65000"/>
                    <a:lumOff val="35000"/>
                  </a:schemeClr>
                </a:solidFill>
                <a:latin typeface="Arial" panose="020B0604020202020204" pitchFamily="34" charset="0"/>
                <a:cs typeface="Arial" panose="020B0604020202020204" pitchFamily="34" charset="0"/>
              </a:rPr>
              <a:t>cael</a:t>
            </a:r>
            <a:r>
              <a:rPr lang="en-GB" sz="2000" dirty="0">
                <a:solidFill>
                  <a:schemeClr val="tx1">
                    <a:lumMod val="65000"/>
                    <a:lumOff val="35000"/>
                  </a:schemeClr>
                </a:solidFill>
                <a:latin typeface="Arial" panose="020B0604020202020204" pitchFamily="34" charset="0"/>
                <a:cs typeface="Arial" panose="020B0604020202020204" pitchFamily="34" charset="0"/>
              </a:rPr>
              <a:t> </a:t>
            </a:r>
            <a:r>
              <a:rPr lang="en-GB" sz="2000" dirty="0" err="1">
                <a:solidFill>
                  <a:schemeClr val="tx1">
                    <a:lumMod val="65000"/>
                    <a:lumOff val="35000"/>
                  </a:schemeClr>
                </a:solidFill>
                <a:latin typeface="Arial" panose="020B0604020202020204" pitchFamily="34" charset="0"/>
                <a:cs typeface="Arial" panose="020B0604020202020204" pitchFamily="34" charset="0"/>
              </a:rPr>
              <a:t>gwared</a:t>
            </a:r>
            <a:r>
              <a:rPr lang="en-GB" sz="2000" dirty="0">
                <a:solidFill>
                  <a:schemeClr val="tx1">
                    <a:lumMod val="65000"/>
                    <a:lumOff val="35000"/>
                  </a:schemeClr>
                </a:solidFill>
                <a:latin typeface="Arial" panose="020B0604020202020204" pitchFamily="34" charset="0"/>
                <a:cs typeface="Arial" panose="020B0604020202020204" pitchFamily="34" charset="0"/>
              </a:rPr>
              <a:t> </a:t>
            </a:r>
            <a:r>
              <a:rPr lang="en-GB" sz="2000" dirty="0" err="1">
                <a:solidFill>
                  <a:schemeClr val="tx1">
                    <a:lumMod val="65000"/>
                    <a:lumOff val="35000"/>
                  </a:schemeClr>
                </a:solidFill>
                <a:latin typeface="Arial" panose="020B0604020202020204" pitchFamily="34" charset="0"/>
                <a:cs typeface="Arial" panose="020B0604020202020204" pitchFamily="34" charset="0"/>
              </a:rPr>
              <a:t>â’r</a:t>
            </a:r>
            <a:r>
              <a:rPr lang="en-GB" sz="2000" dirty="0">
                <a:solidFill>
                  <a:schemeClr val="tx1">
                    <a:lumMod val="65000"/>
                    <a:lumOff val="35000"/>
                  </a:schemeClr>
                </a:solidFill>
                <a:latin typeface="Arial" panose="020B0604020202020204" pitchFamily="34" charset="0"/>
                <a:cs typeface="Arial" panose="020B0604020202020204" pitchFamily="34" charset="0"/>
              </a:rPr>
              <a:t> </a:t>
            </a:r>
            <a:r>
              <a:rPr lang="en-GB" sz="2000" dirty="0" err="1">
                <a:solidFill>
                  <a:schemeClr val="tx1">
                    <a:lumMod val="65000"/>
                    <a:lumOff val="35000"/>
                  </a:schemeClr>
                </a:solidFill>
                <a:latin typeface="Arial" panose="020B0604020202020204" pitchFamily="34" charset="0"/>
                <a:cs typeface="Arial" panose="020B0604020202020204" pitchFamily="34" charset="0"/>
              </a:rPr>
              <a:t>rhwystrau</a:t>
            </a:r>
            <a:r>
              <a:rPr lang="en-GB" sz="2000" dirty="0">
                <a:solidFill>
                  <a:schemeClr val="tx1">
                    <a:lumMod val="65000"/>
                    <a:lumOff val="35000"/>
                  </a:schemeClr>
                </a:solidFill>
                <a:latin typeface="Arial" panose="020B0604020202020204" pitchFamily="34" charset="0"/>
                <a:cs typeface="Arial" panose="020B0604020202020204" pitchFamily="34" charset="0"/>
              </a:rPr>
              <a:t>?</a:t>
            </a:r>
          </a:p>
          <a:p>
            <a:pPr marL="342900" indent="-342900" defTabSz="914400">
              <a:lnSpc>
                <a:spcPct val="100000"/>
              </a:lnSpc>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p:txBody>
      </p:sp>
      <p:sp>
        <p:nvSpPr>
          <p:cNvPr id="9" name="Text Placeholder 2">
            <a:extLst>
              <a:ext uri="{FF2B5EF4-FFF2-40B4-BE49-F238E27FC236}">
                <a16:creationId xmlns:a16="http://schemas.microsoft.com/office/drawing/2014/main" id="{77A27E67-531A-0045-839D-C5CC35ED06BD}"/>
              </a:ext>
            </a:extLst>
          </p:cNvPr>
          <p:cNvSpPr txBox="1">
            <a:spLocks/>
          </p:cNvSpPr>
          <p:nvPr/>
        </p:nvSpPr>
        <p:spPr bwMode="auto">
          <a:xfrm>
            <a:off x="501447" y="329010"/>
            <a:ext cx="4241241" cy="1207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a:solidFill>
                  <a:srgbClr val="F7AB64"/>
                </a:solidFill>
              </a:rPr>
              <a:t>Rhwystrau i’r cydbwysedd rhwng risg, hawliau a chyfrifoldebau</a:t>
            </a:r>
            <a:endParaRPr lang="en-GB" dirty="0">
              <a:solidFill>
                <a:srgbClr val="F7AB64"/>
              </a:solidFill>
            </a:endParaRPr>
          </a:p>
        </p:txBody>
      </p:sp>
      <p:sp>
        <p:nvSpPr>
          <p:cNvPr id="10" name="Text Placeholder 2">
            <a:extLst>
              <a:ext uri="{FF2B5EF4-FFF2-40B4-BE49-F238E27FC236}">
                <a16:creationId xmlns:a16="http://schemas.microsoft.com/office/drawing/2014/main" id="{2977F6C3-6AAD-5E4A-90BF-5E054AED18C9}"/>
              </a:ext>
            </a:extLst>
          </p:cNvPr>
          <p:cNvSpPr txBox="1">
            <a:spLocks/>
          </p:cNvSpPr>
          <p:nvPr/>
        </p:nvSpPr>
        <p:spPr bwMode="auto">
          <a:xfrm>
            <a:off x="4789881" y="331263"/>
            <a:ext cx="3547872" cy="1204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dirty="0">
                <a:solidFill>
                  <a:srgbClr val="F7AB64"/>
                </a:solidFill>
              </a:rPr>
              <a:t>Barriers to balancing risk, rights and responsivities</a:t>
            </a:r>
          </a:p>
          <a:p>
            <a:pPr defTabSz="914400">
              <a:lnSpc>
                <a:spcPct val="100000"/>
              </a:lnSpc>
            </a:pPr>
            <a:endParaRPr lang="en-GB" dirty="0">
              <a:solidFill>
                <a:srgbClr val="F7AB64"/>
              </a:solidFill>
            </a:endParaRPr>
          </a:p>
        </p:txBody>
      </p:sp>
    </p:spTree>
    <p:extLst>
      <p:ext uri="{BB962C8B-B14F-4D97-AF65-F5344CB8AC3E}">
        <p14:creationId xmlns:p14="http://schemas.microsoft.com/office/powerpoint/2010/main" val="3685011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BB73E66-7D29-47B6-821A-E23CF0353D14}"/>
              </a:ext>
            </a:extLst>
          </p:cNvPr>
          <p:cNvSpPr txBox="1"/>
          <p:nvPr/>
        </p:nvSpPr>
        <p:spPr>
          <a:xfrm>
            <a:off x="4478146" y="4293704"/>
            <a:ext cx="914400" cy="914400"/>
          </a:xfrm>
          <a:prstGeom prst="rect">
            <a:avLst/>
          </a:prstGeom>
        </p:spPr>
        <p:txBody>
          <a:bodyPr vert="horz" wrap="none" lIns="91440" tIns="45720" rIns="91440" bIns="45720" rtlCol="0" anchor="ctr">
            <a:normAutofit/>
          </a:bodyPr>
          <a:lstStyle/>
          <a:p>
            <a:endParaRPr lang="en-GB" dirty="0"/>
          </a:p>
        </p:txBody>
      </p:sp>
      <p:sp>
        <p:nvSpPr>
          <p:cNvPr id="11" name="TextBox 10">
            <a:extLst>
              <a:ext uri="{FF2B5EF4-FFF2-40B4-BE49-F238E27FC236}">
                <a16:creationId xmlns:a16="http://schemas.microsoft.com/office/drawing/2014/main" id="{73C14CA2-8AF5-4AF2-BE75-9A557797D7FF}"/>
              </a:ext>
            </a:extLst>
          </p:cNvPr>
          <p:cNvSpPr txBox="1"/>
          <p:nvPr/>
        </p:nvSpPr>
        <p:spPr>
          <a:xfrm>
            <a:off x="1133061" y="5208104"/>
            <a:ext cx="914400" cy="914400"/>
          </a:xfrm>
          <a:prstGeom prst="rect">
            <a:avLst/>
          </a:prstGeom>
        </p:spPr>
        <p:txBody>
          <a:bodyPr vert="horz" wrap="none" lIns="91440" tIns="45720" rIns="91440" bIns="45720" rtlCol="0" anchor="ctr">
            <a:normAutofit/>
          </a:bodyPr>
          <a:lstStyle/>
          <a:p>
            <a:endParaRPr lang="en-GB" dirty="0"/>
          </a:p>
        </p:txBody>
      </p:sp>
      <p:sp>
        <p:nvSpPr>
          <p:cNvPr id="13" name="Speech Bubble: Rectangle 12">
            <a:extLst>
              <a:ext uri="{FF2B5EF4-FFF2-40B4-BE49-F238E27FC236}">
                <a16:creationId xmlns:a16="http://schemas.microsoft.com/office/drawing/2014/main" id="{14CFBD56-C063-4751-819F-C96AF026B274}"/>
              </a:ext>
            </a:extLst>
          </p:cNvPr>
          <p:cNvSpPr/>
          <p:nvPr/>
        </p:nvSpPr>
        <p:spPr>
          <a:xfrm>
            <a:off x="5423277" y="1473135"/>
            <a:ext cx="2987040" cy="1727056"/>
          </a:xfrm>
          <a:prstGeom prst="wedgeRectCallout">
            <a:avLst/>
          </a:prstGeom>
          <a:solidFill>
            <a:srgbClr val="EB5E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“Mae </a:t>
            </a:r>
            <a:r>
              <a:rPr lang="en-GB" dirty="0" err="1"/>
              <a:t>yna</a:t>
            </a:r>
            <a:r>
              <a:rPr lang="en-GB" dirty="0"/>
              <a:t> </a:t>
            </a:r>
            <a:r>
              <a:rPr lang="en-GB" dirty="0" err="1"/>
              <a:t>ddiwylliant</a:t>
            </a:r>
            <a:r>
              <a:rPr lang="en-GB" dirty="0"/>
              <a:t> </a:t>
            </a:r>
            <a:r>
              <a:rPr lang="en-GB" dirty="0" err="1"/>
              <a:t>wrth</a:t>
            </a:r>
            <a:r>
              <a:rPr lang="en-GB" dirty="0"/>
              <a:t> </a:t>
            </a:r>
            <a:r>
              <a:rPr lang="en-GB" dirty="0" err="1"/>
              <a:t>risg</a:t>
            </a:r>
            <a:r>
              <a:rPr lang="en-GB" dirty="0"/>
              <a:t> </a:t>
            </a:r>
            <a:r>
              <a:rPr lang="en-GB" dirty="0" err="1"/>
              <a:t>anferth</a:t>
            </a:r>
            <a:r>
              <a:rPr lang="en-GB" dirty="0"/>
              <a:t>, </a:t>
            </a:r>
            <a:r>
              <a:rPr lang="en-GB" dirty="0" err="1"/>
              <a:t>sy’n</a:t>
            </a:r>
            <a:r>
              <a:rPr lang="en-GB" dirty="0"/>
              <a:t> </a:t>
            </a:r>
            <a:r>
              <a:rPr lang="en-GB" dirty="0" err="1"/>
              <a:t>gallu</a:t>
            </a:r>
            <a:r>
              <a:rPr lang="en-GB" dirty="0"/>
              <a:t> </a:t>
            </a:r>
            <a:r>
              <a:rPr lang="en-GB" dirty="0" err="1"/>
              <a:t>rhwystro</a:t>
            </a:r>
            <a:r>
              <a:rPr lang="en-GB" dirty="0"/>
              <a:t> </a:t>
            </a:r>
            <a:r>
              <a:rPr lang="en-GB" dirty="0" err="1"/>
              <a:t>pobl</a:t>
            </a:r>
            <a:r>
              <a:rPr lang="en-GB" dirty="0"/>
              <a:t> </a:t>
            </a:r>
            <a:r>
              <a:rPr lang="en-GB" dirty="0" err="1"/>
              <a:t>rhag</a:t>
            </a:r>
            <a:r>
              <a:rPr lang="en-GB" dirty="0"/>
              <a:t> </a:t>
            </a:r>
            <a:r>
              <a:rPr lang="en-GB" dirty="0" err="1"/>
              <a:t>byw</a:t>
            </a:r>
            <a:r>
              <a:rPr lang="en-GB" dirty="0"/>
              <a:t> </a:t>
            </a:r>
            <a:r>
              <a:rPr lang="en-GB" dirty="0" err="1"/>
              <a:t>eu</a:t>
            </a:r>
            <a:r>
              <a:rPr lang="en-GB" dirty="0"/>
              <a:t> </a:t>
            </a:r>
            <a:r>
              <a:rPr lang="en-GB" dirty="0" err="1"/>
              <a:t>bywydau’n</a:t>
            </a:r>
            <a:r>
              <a:rPr lang="en-GB" dirty="0"/>
              <a:t> </a:t>
            </a:r>
            <a:r>
              <a:rPr lang="en-GB" dirty="0" err="1"/>
              <a:t>dda</a:t>
            </a:r>
            <a:r>
              <a:rPr lang="en-GB" dirty="0"/>
              <a:t>” </a:t>
            </a:r>
          </a:p>
        </p:txBody>
      </p:sp>
      <p:sp>
        <p:nvSpPr>
          <p:cNvPr id="15" name="Speech Bubble: Rectangle 14">
            <a:extLst>
              <a:ext uri="{FF2B5EF4-FFF2-40B4-BE49-F238E27FC236}">
                <a16:creationId xmlns:a16="http://schemas.microsoft.com/office/drawing/2014/main" id="{540108AC-7A11-4DD5-9BB4-11E3B025EEF1}"/>
              </a:ext>
            </a:extLst>
          </p:cNvPr>
          <p:cNvSpPr/>
          <p:nvPr/>
        </p:nvSpPr>
        <p:spPr>
          <a:xfrm>
            <a:off x="273417" y="1345184"/>
            <a:ext cx="3466782" cy="2142740"/>
          </a:xfrm>
          <a:prstGeom prst="wedgeRectCallout">
            <a:avLst/>
          </a:prstGeom>
          <a:solidFill>
            <a:srgbClr val="3739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t>
            </a:r>
            <a:r>
              <a:rPr lang="en-GB" dirty="0" err="1"/>
              <a:t>Maen</a:t>
            </a:r>
            <a:r>
              <a:rPr lang="en-GB" dirty="0"/>
              <a:t> </a:t>
            </a:r>
            <a:r>
              <a:rPr lang="en-GB" dirty="0" err="1"/>
              <a:t>nhw</a:t>
            </a:r>
            <a:r>
              <a:rPr lang="en-GB" dirty="0"/>
              <a:t> [y </a:t>
            </a:r>
            <a:r>
              <a:rPr lang="en-GB" dirty="0" err="1"/>
              <a:t>bobl</a:t>
            </a:r>
            <a:r>
              <a:rPr lang="en-GB" dirty="0"/>
              <a:t> </a:t>
            </a:r>
            <a:r>
              <a:rPr lang="en-GB" dirty="0" err="1"/>
              <a:t>sy’n</a:t>
            </a:r>
            <a:r>
              <a:rPr lang="en-GB" dirty="0"/>
              <a:t> </a:t>
            </a:r>
            <a:r>
              <a:rPr lang="en-GB" dirty="0" err="1"/>
              <a:t>dod</a:t>
            </a:r>
            <a:r>
              <a:rPr lang="en-GB" dirty="0"/>
              <a:t> </a:t>
            </a:r>
            <a:r>
              <a:rPr lang="en-GB" dirty="0" err="1"/>
              <a:t>i</a:t>
            </a:r>
            <a:r>
              <a:rPr lang="en-GB" dirty="0"/>
              <a:t> </a:t>
            </a:r>
            <a:r>
              <a:rPr lang="en-GB" dirty="0" err="1"/>
              <a:t>mewn</a:t>
            </a:r>
            <a:r>
              <a:rPr lang="en-GB" dirty="0"/>
              <a:t> </a:t>
            </a:r>
            <a:r>
              <a:rPr lang="en-GB" dirty="0" err="1"/>
              <a:t>i’r</a:t>
            </a:r>
            <a:r>
              <a:rPr lang="en-GB" dirty="0"/>
              <a:t> system </a:t>
            </a:r>
            <a:r>
              <a:rPr lang="en-GB" dirty="0" err="1"/>
              <a:t>gofal</a:t>
            </a:r>
            <a:r>
              <a:rPr lang="en-GB" dirty="0"/>
              <a:t> </a:t>
            </a:r>
            <a:r>
              <a:rPr lang="en-GB" dirty="0" err="1"/>
              <a:t>cymdeithasol</a:t>
            </a:r>
            <a:r>
              <a:rPr lang="en-GB" dirty="0"/>
              <a:t>] </a:t>
            </a:r>
            <a:r>
              <a:rPr lang="en-GB" dirty="0" err="1"/>
              <a:t>yn</a:t>
            </a:r>
            <a:r>
              <a:rPr lang="en-GB" dirty="0"/>
              <a:t> </a:t>
            </a:r>
            <a:r>
              <a:rPr lang="en-GB" dirty="0" err="1"/>
              <a:t>sydyn</a:t>
            </a:r>
            <a:r>
              <a:rPr lang="en-GB" dirty="0"/>
              <a:t> </a:t>
            </a:r>
            <a:r>
              <a:rPr lang="en-GB" dirty="0" err="1"/>
              <a:t>yn</a:t>
            </a:r>
            <a:r>
              <a:rPr lang="en-GB" dirty="0"/>
              <a:t> </a:t>
            </a:r>
            <a:r>
              <a:rPr lang="en-GB" dirty="0" err="1"/>
              <a:t>cael</a:t>
            </a:r>
            <a:r>
              <a:rPr lang="en-GB" dirty="0"/>
              <a:t> </a:t>
            </a:r>
            <a:r>
              <a:rPr lang="en-GB" dirty="0" err="1"/>
              <a:t>eu</a:t>
            </a:r>
            <a:r>
              <a:rPr lang="en-GB" dirty="0"/>
              <a:t> ‘</a:t>
            </a:r>
            <a:r>
              <a:rPr lang="en-GB" dirty="0" err="1"/>
              <a:t>gwneud</a:t>
            </a:r>
            <a:r>
              <a:rPr lang="en-GB" dirty="0"/>
              <a:t> </a:t>
            </a:r>
            <a:r>
              <a:rPr lang="en-GB" dirty="0" err="1"/>
              <a:t>yn</a:t>
            </a:r>
            <a:r>
              <a:rPr lang="en-GB" dirty="0"/>
              <a:t> </a:t>
            </a:r>
            <a:r>
              <a:rPr lang="en-GB" dirty="0" err="1"/>
              <a:t>anabl</a:t>
            </a:r>
            <a:r>
              <a:rPr lang="en-GB" dirty="0"/>
              <a:t>’ </a:t>
            </a:r>
            <a:r>
              <a:rPr lang="en-GB" dirty="0" err="1"/>
              <a:t>gan</a:t>
            </a:r>
            <a:r>
              <a:rPr lang="en-GB" dirty="0"/>
              <a:t> y system. Mae </a:t>
            </a:r>
            <a:r>
              <a:rPr lang="en-GB" dirty="0" err="1"/>
              <a:t>popeth</a:t>
            </a:r>
            <a:r>
              <a:rPr lang="en-GB" dirty="0"/>
              <a:t> </a:t>
            </a:r>
            <a:r>
              <a:rPr lang="en-GB" dirty="0" err="1"/>
              <a:t>yn</a:t>
            </a:r>
            <a:r>
              <a:rPr lang="en-GB" dirty="0"/>
              <a:t> </a:t>
            </a:r>
            <a:r>
              <a:rPr lang="en-GB" dirty="0" err="1"/>
              <a:t>newid</a:t>
            </a:r>
            <a:r>
              <a:rPr lang="en-GB" dirty="0"/>
              <a:t> </a:t>
            </a:r>
            <a:r>
              <a:rPr lang="en-GB" dirty="0" err="1"/>
              <a:t>gyda’u</a:t>
            </a:r>
            <a:r>
              <a:rPr lang="en-GB" dirty="0"/>
              <a:t> </a:t>
            </a:r>
            <a:r>
              <a:rPr lang="en-GB" dirty="0" err="1"/>
              <a:t>cyfeiriad</a:t>
            </a:r>
            <a:r>
              <a:rPr lang="en-GB" dirty="0"/>
              <a:t> at y system”</a:t>
            </a:r>
          </a:p>
        </p:txBody>
      </p:sp>
      <p:sp>
        <p:nvSpPr>
          <p:cNvPr id="18" name="Speech Bubble: Rectangle 12">
            <a:extLst>
              <a:ext uri="{FF2B5EF4-FFF2-40B4-BE49-F238E27FC236}">
                <a16:creationId xmlns:a16="http://schemas.microsoft.com/office/drawing/2014/main" id="{5F662894-EB7F-2F4D-BA95-04E884A8CD23}"/>
              </a:ext>
            </a:extLst>
          </p:cNvPr>
          <p:cNvSpPr/>
          <p:nvPr/>
        </p:nvSpPr>
        <p:spPr>
          <a:xfrm>
            <a:off x="5985070" y="3661483"/>
            <a:ext cx="2987040" cy="1816449"/>
          </a:xfrm>
          <a:prstGeom prst="wedgeRectCallout">
            <a:avLst/>
          </a:prstGeom>
          <a:solidFill>
            <a:srgbClr val="EB5E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“There’s a huge culture of risk aversion, which </a:t>
            </a:r>
          </a:p>
          <a:p>
            <a:pPr algn="ctr"/>
            <a:r>
              <a:rPr lang="en-GB" dirty="0"/>
              <a:t>can really get in the way of people trying to live their lives well.” </a:t>
            </a:r>
          </a:p>
        </p:txBody>
      </p:sp>
      <p:sp>
        <p:nvSpPr>
          <p:cNvPr id="19" name="Speech Bubble: Rectangle 14">
            <a:extLst>
              <a:ext uri="{FF2B5EF4-FFF2-40B4-BE49-F238E27FC236}">
                <a16:creationId xmlns:a16="http://schemas.microsoft.com/office/drawing/2014/main" id="{E1F6FA94-BF8C-B64A-A9D9-4EF451A356EC}"/>
              </a:ext>
            </a:extLst>
          </p:cNvPr>
          <p:cNvSpPr/>
          <p:nvPr/>
        </p:nvSpPr>
        <p:spPr>
          <a:xfrm>
            <a:off x="1590261" y="3765290"/>
            <a:ext cx="3464483" cy="1760166"/>
          </a:xfrm>
          <a:prstGeom prst="wedgeRectCallout">
            <a:avLst/>
          </a:prstGeom>
          <a:solidFill>
            <a:srgbClr val="3739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“They [people who enter the social care system] suddenly become ‘disabled’ by the</a:t>
            </a:r>
          </a:p>
          <a:p>
            <a:pPr algn="ctr"/>
            <a:r>
              <a:rPr lang="en-GB" dirty="0"/>
              <a:t>system. Everything changes with that referral.”</a:t>
            </a:r>
          </a:p>
        </p:txBody>
      </p:sp>
      <p:sp>
        <p:nvSpPr>
          <p:cNvPr id="20" name="Text Placeholder 2">
            <a:extLst>
              <a:ext uri="{FF2B5EF4-FFF2-40B4-BE49-F238E27FC236}">
                <a16:creationId xmlns:a16="http://schemas.microsoft.com/office/drawing/2014/main" id="{22D5595A-9D85-454C-87B0-249740F14BFE}"/>
              </a:ext>
            </a:extLst>
          </p:cNvPr>
          <p:cNvSpPr txBox="1">
            <a:spLocks/>
          </p:cNvSpPr>
          <p:nvPr/>
        </p:nvSpPr>
        <p:spPr bwMode="auto">
          <a:xfrm>
            <a:off x="541425" y="242436"/>
            <a:ext cx="4030575" cy="781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a:solidFill>
                  <a:srgbClr val="F7AB64"/>
                </a:solidFill>
              </a:rPr>
              <a:t>Meddyliau o’r grwpiau ffocws</a:t>
            </a:r>
            <a:endParaRPr lang="en-GB" dirty="0">
              <a:solidFill>
                <a:srgbClr val="F7AB64"/>
              </a:solidFill>
            </a:endParaRPr>
          </a:p>
        </p:txBody>
      </p:sp>
      <p:sp>
        <p:nvSpPr>
          <p:cNvPr id="21" name="Text Placeholder 2">
            <a:extLst>
              <a:ext uri="{FF2B5EF4-FFF2-40B4-BE49-F238E27FC236}">
                <a16:creationId xmlns:a16="http://schemas.microsoft.com/office/drawing/2014/main" id="{0A16CDB1-BE2B-A246-8741-2B5AC380497F}"/>
              </a:ext>
            </a:extLst>
          </p:cNvPr>
          <p:cNvSpPr txBox="1">
            <a:spLocks/>
          </p:cNvSpPr>
          <p:nvPr/>
        </p:nvSpPr>
        <p:spPr bwMode="auto">
          <a:xfrm>
            <a:off x="4855498" y="242436"/>
            <a:ext cx="3554819" cy="902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dirty="0">
                <a:solidFill>
                  <a:srgbClr val="F7AB64"/>
                </a:solidFill>
              </a:rPr>
              <a:t>Thoughts from focus groups</a:t>
            </a:r>
          </a:p>
        </p:txBody>
      </p:sp>
    </p:spTree>
    <p:extLst>
      <p:ext uri="{BB962C8B-B14F-4D97-AF65-F5344CB8AC3E}">
        <p14:creationId xmlns:p14="http://schemas.microsoft.com/office/powerpoint/2010/main" val="175417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8"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peech Bubble: Rectangle 13">
            <a:extLst>
              <a:ext uri="{FF2B5EF4-FFF2-40B4-BE49-F238E27FC236}">
                <a16:creationId xmlns:a16="http://schemas.microsoft.com/office/drawing/2014/main" id="{A533CC4C-3FF4-4B17-A58B-93134F2DC30A}"/>
              </a:ext>
            </a:extLst>
          </p:cNvPr>
          <p:cNvSpPr/>
          <p:nvPr/>
        </p:nvSpPr>
        <p:spPr>
          <a:xfrm>
            <a:off x="329947" y="3860436"/>
            <a:ext cx="2685931" cy="1622101"/>
          </a:xfrm>
          <a:prstGeom prst="wedgeRectCallout">
            <a:avLst/>
          </a:prstGeom>
          <a:solidFill>
            <a:srgbClr val="16AD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“We’re not the decision-makers anymore.</a:t>
            </a:r>
          </a:p>
          <a:p>
            <a:pPr algn="ctr"/>
            <a:r>
              <a:rPr lang="en-GB" dirty="0"/>
              <a:t> It’s about how we use our role to support </a:t>
            </a:r>
          </a:p>
          <a:p>
            <a:pPr algn="ctr"/>
            <a:r>
              <a:rPr lang="en-GB" dirty="0"/>
              <a:t>that decision-making.” </a:t>
            </a:r>
          </a:p>
        </p:txBody>
      </p:sp>
      <p:sp>
        <p:nvSpPr>
          <p:cNvPr id="16" name="Speech Bubble: Rectangle 15">
            <a:extLst>
              <a:ext uri="{FF2B5EF4-FFF2-40B4-BE49-F238E27FC236}">
                <a16:creationId xmlns:a16="http://schemas.microsoft.com/office/drawing/2014/main" id="{AB424CBF-8152-4BA4-AA0A-00D11A2C25F4}"/>
              </a:ext>
            </a:extLst>
          </p:cNvPr>
          <p:cNvSpPr/>
          <p:nvPr/>
        </p:nvSpPr>
        <p:spPr>
          <a:xfrm>
            <a:off x="6085864" y="3720061"/>
            <a:ext cx="2791713" cy="1902850"/>
          </a:xfrm>
          <a:prstGeom prst="wedgeRectCallout">
            <a:avLst/>
          </a:prstGeom>
          <a:solidFill>
            <a:srgbClr val="257D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more we try to manage risk, the more</a:t>
            </a:r>
          </a:p>
          <a:p>
            <a:pPr algn="ctr"/>
            <a:r>
              <a:rPr lang="en-GB" dirty="0"/>
              <a:t>risk there is for that person as they might just go and do it anyway without the support.”</a:t>
            </a:r>
          </a:p>
        </p:txBody>
      </p:sp>
      <p:sp>
        <p:nvSpPr>
          <p:cNvPr id="18" name="Speech Bubble: Rectangle 13">
            <a:extLst>
              <a:ext uri="{FF2B5EF4-FFF2-40B4-BE49-F238E27FC236}">
                <a16:creationId xmlns:a16="http://schemas.microsoft.com/office/drawing/2014/main" id="{719BED57-72F5-744B-9B62-DDF376EE3852}"/>
              </a:ext>
            </a:extLst>
          </p:cNvPr>
          <p:cNvSpPr/>
          <p:nvPr/>
        </p:nvSpPr>
        <p:spPr>
          <a:xfrm>
            <a:off x="329947" y="1589626"/>
            <a:ext cx="2715072" cy="1691769"/>
          </a:xfrm>
          <a:prstGeom prst="wedgeRectCallout">
            <a:avLst/>
          </a:prstGeom>
          <a:solidFill>
            <a:srgbClr val="16AD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a:p>
            <a:pPr algn="ctr"/>
            <a:r>
              <a:rPr lang="en-GB" dirty="0"/>
              <a:t>“</a:t>
            </a:r>
            <a:r>
              <a:rPr lang="en-GB" dirty="0" err="1"/>
              <a:t>Nid</a:t>
            </a:r>
            <a:r>
              <a:rPr lang="en-GB" dirty="0"/>
              <a:t> </a:t>
            </a:r>
            <a:r>
              <a:rPr lang="en-GB" dirty="0" err="1"/>
              <a:t>ni</a:t>
            </a:r>
            <a:r>
              <a:rPr lang="en-GB" dirty="0"/>
              <a:t> </a:t>
            </a:r>
            <a:r>
              <a:rPr lang="en-GB" dirty="0" err="1"/>
              <a:t>sy’n</a:t>
            </a:r>
            <a:r>
              <a:rPr lang="en-GB" dirty="0"/>
              <a:t> </a:t>
            </a:r>
            <a:r>
              <a:rPr lang="en-GB" dirty="0" err="1"/>
              <a:t>gwneud</a:t>
            </a:r>
            <a:r>
              <a:rPr lang="en-GB" dirty="0"/>
              <a:t> y </a:t>
            </a:r>
            <a:r>
              <a:rPr lang="en-GB" dirty="0" err="1"/>
              <a:t>penderfyniadau</a:t>
            </a:r>
            <a:r>
              <a:rPr lang="en-GB" dirty="0"/>
              <a:t> </a:t>
            </a:r>
            <a:r>
              <a:rPr lang="en-GB" dirty="0" err="1"/>
              <a:t>bellach</a:t>
            </a:r>
            <a:r>
              <a:rPr lang="en-GB" dirty="0"/>
              <a:t>. </a:t>
            </a:r>
            <a:r>
              <a:rPr lang="en-GB" dirty="0" err="1"/>
              <a:t>Rhaid</a:t>
            </a:r>
            <a:r>
              <a:rPr lang="en-GB" dirty="0"/>
              <a:t> </a:t>
            </a:r>
            <a:r>
              <a:rPr lang="en-GB" dirty="0" err="1"/>
              <a:t>i</a:t>
            </a:r>
            <a:r>
              <a:rPr lang="en-GB" dirty="0"/>
              <a:t> </a:t>
            </a:r>
            <a:r>
              <a:rPr lang="en-GB" dirty="0" err="1"/>
              <a:t>ni</a:t>
            </a:r>
            <a:r>
              <a:rPr lang="en-GB" dirty="0"/>
              <a:t> </a:t>
            </a:r>
            <a:r>
              <a:rPr lang="en-GB" dirty="0" err="1"/>
              <a:t>ddefnyddio’n</a:t>
            </a:r>
            <a:r>
              <a:rPr lang="en-GB" dirty="0"/>
              <a:t> </a:t>
            </a:r>
            <a:r>
              <a:rPr lang="en-GB" dirty="0" err="1"/>
              <a:t>rôl</a:t>
            </a:r>
            <a:r>
              <a:rPr lang="en-GB" dirty="0"/>
              <a:t> </a:t>
            </a:r>
            <a:r>
              <a:rPr lang="en-GB" dirty="0" err="1"/>
              <a:t>i</a:t>
            </a:r>
            <a:r>
              <a:rPr lang="en-GB" dirty="0"/>
              <a:t> </a:t>
            </a:r>
            <a:r>
              <a:rPr lang="en-GB" dirty="0" err="1"/>
              <a:t>gefnogi’r</a:t>
            </a:r>
            <a:r>
              <a:rPr lang="en-GB" dirty="0"/>
              <a:t> broses o </a:t>
            </a:r>
            <a:r>
              <a:rPr lang="en-GB" dirty="0" err="1"/>
              <a:t>wneud</a:t>
            </a:r>
            <a:r>
              <a:rPr lang="en-GB" dirty="0"/>
              <a:t> </a:t>
            </a:r>
            <a:r>
              <a:rPr lang="en-GB" dirty="0" err="1"/>
              <a:t>penderfyniadau</a:t>
            </a:r>
            <a:r>
              <a:rPr lang="en-GB" dirty="0"/>
              <a:t>”</a:t>
            </a:r>
          </a:p>
          <a:p>
            <a:pPr algn="ctr"/>
            <a:endParaRPr lang="en-GB" dirty="0"/>
          </a:p>
        </p:txBody>
      </p:sp>
      <p:sp>
        <p:nvSpPr>
          <p:cNvPr id="19" name="Speech Bubble: Rectangle 15">
            <a:extLst>
              <a:ext uri="{FF2B5EF4-FFF2-40B4-BE49-F238E27FC236}">
                <a16:creationId xmlns:a16="http://schemas.microsoft.com/office/drawing/2014/main" id="{9CB238FB-78BD-9440-94DC-7A2425E92726}"/>
              </a:ext>
            </a:extLst>
          </p:cNvPr>
          <p:cNvSpPr/>
          <p:nvPr/>
        </p:nvSpPr>
        <p:spPr>
          <a:xfrm>
            <a:off x="6085864" y="1536019"/>
            <a:ext cx="2791713" cy="1798983"/>
          </a:xfrm>
          <a:prstGeom prst="wedgeRectCallout">
            <a:avLst/>
          </a:prstGeom>
          <a:solidFill>
            <a:srgbClr val="257D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“Po </a:t>
            </a:r>
            <a:r>
              <a:rPr lang="en-GB" dirty="0" err="1"/>
              <a:t>fwyaf</a:t>
            </a:r>
            <a:r>
              <a:rPr lang="en-GB" dirty="0"/>
              <a:t> </a:t>
            </a:r>
            <a:r>
              <a:rPr lang="en-GB" dirty="0" err="1"/>
              <a:t>rydyn</a:t>
            </a:r>
            <a:r>
              <a:rPr lang="en-GB" dirty="0"/>
              <a:t> </a:t>
            </a:r>
            <a:r>
              <a:rPr lang="en-GB" dirty="0" err="1"/>
              <a:t>ni’n</a:t>
            </a:r>
            <a:r>
              <a:rPr lang="en-GB" dirty="0"/>
              <a:t> </a:t>
            </a:r>
            <a:r>
              <a:rPr lang="en-GB" dirty="0" err="1"/>
              <a:t>ceisio</a:t>
            </a:r>
            <a:r>
              <a:rPr lang="en-GB" dirty="0"/>
              <a:t> </a:t>
            </a:r>
            <a:r>
              <a:rPr lang="en-GB" dirty="0" err="1"/>
              <a:t>rheoli</a:t>
            </a:r>
            <a:r>
              <a:rPr lang="en-GB" dirty="0"/>
              <a:t> risk, </a:t>
            </a:r>
            <a:r>
              <a:rPr lang="en-GB" dirty="0" err="1"/>
              <a:t>myaf</a:t>
            </a:r>
            <a:r>
              <a:rPr lang="en-GB" dirty="0"/>
              <a:t> </a:t>
            </a:r>
            <a:r>
              <a:rPr lang="en-GB" dirty="0" err="1"/>
              <a:t>oll</a:t>
            </a:r>
            <a:r>
              <a:rPr lang="en-GB" dirty="0"/>
              <a:t> </a:t>
            </a:r>
            <a:r>
              <a:rPr lang="en-GB" dirty="0" err="1"/>
              <a:t>yw’r</a:t>
            </a:r>
            <a:r>
              <a:rPr lang="en-GB" dirty="0"/>
              <a:t> </a:t>
            </a:r>
            <a:r>
              <a:rPr lang="en-GB" dirty="0" err="1"/>
              <a:t>risg</a:t>
            </a:r>
            <a:r>
              <a:rPr lang="en-GB" dirty="0"/>
              <a:t> </a:t>
            </a:r>
            <a:r>
              <a:rPr lang="en-GB" dirty="0" err="1"/>
              <a:t>i’r</a:t>
            </a:r>
            <a:r>
              <a:rPr lang="en-GB" dirty="0"/>
              <a:t> </a:t>
            </a:r>
            <a:r>
              <a:rPr lang="en-GB" dirty="0" err="1"/>
              <a:t>unigolyn</a:t>
            </a:r>
            <a:r>
              <a:rPr lang="en-GB" dirty="0"/>
              <a:t>, </a:t>
            </a:r>
            <a:r>
              <a:rPr lang="en-GB" dirty="0" err="1"/>
              <a:t>gan</a:t>
            </a:r>
            <a:r>
              <a:rPr lang="en-GB" dirty="0"/>
              <a:t> </a:t>
            </a:r>
            <a:r>
              <a:rPr lang="en-GB" dirty="0" err="1"/>
              <a:t>efallai</a:t>
            </a:r>
            <a:r>
              <a:rPr lang="en-GB" dirty="0"/>
              <a:t> </a:t>
            </a:r>
            <a:r>
              <a:rPr lang="en-GB" dirty="0" err="1"/>
              <a:t>byddan</a:t>
            </a:r>
            <a:r>
              <a:rPr lang="en-GB" dirty="0"/>
              <a:t> </a:t>
            </a:r>
            <a:r>
              <a:rPr lang="en-GB" dirty="0" err="1"/>
              <a:t>nhw’n</a:t>
            </a:r>
            <a:r>
              <a:rPr lang="en-GB" dirty="0"/>
              <a:t> </a:t>
            </a:r>
            <a:r>
              <a:rPr lang="en-GB" dirty="0" err="1"/>
              <a:t>cymryd</a:t>
            </a:r>
            <a:r>
              <a:rPr lang="en-GB" dirty="0"/>
              <a:t> y </a:t>
            </a:r>
            <a:r>
              <a:rPr lang="en-GB" dirty="0" err="1"/>
              <a:t>risg</a:t>
            </a:r>
            <a:r>
              <a:rPr lang="en-GB" dirty="0"/>
              <a:t> ta </a:t>
            </a:r>
            <a:r>
              <a:rPr lang="en-GB" dirty="0" err="1"/>
              <a:t>beth</a:t>
            </a:r>
            <a:r>
              <a:rPr lang="en-GB" dirty="0"/>
              <a:t>, </a:t>
            </a:r>
            <a:r>
              <a:rPr lang="en-GB" dirty="0" err="1"/>
              <a:t>heb</a:t>
            </a:r>
            <a:r>
              <a:rPr lang="en-GB" dirty="0"/>
              <a:t> </a:t>
            </a:r>
            <a:r>
              <a:rPr lang="en-GB" dirty="0" err="1"/>
              <a:t>gymorth</a:t>
            </a:r>
            <a:r>
              <a:rPr lang="en-GB" dirty="0"/>
              <a:t>” </a:t>
            </a:r>
          </a:p>
        </p:txBody>
      </p:sp>
      <p:sp>
        <p:nvSpPr>
          <p:cNvPr id="20" name="Text Placeholder 2">
            <a:extLst>
              <a:ext uri="{FF2B5EF4-FFF2-40B4-BE49-F238E27FC236}">
                <a16:creationId xmlns:a16="http://schemas.microsoft.com/office/drawing/2014/main" id="{5D64B753-C97C-154E-B561-C9209831F85E}"/>
              </a:ext>
            </a:extLst>
          </p:cNvPr>
          <p:cNvSpPr>
            <a:spLocks noGrp="1"/>
          </p:cNvSpPr>
          <p:nvPr>
            <p:ph type="body" sz="quarter" idx="10"/>
          </p:nvPr>
        </p:nvSpPr>
        <p:spPr>
          <a:xfrm>
            <a:off x="541425" y="242436"/>
            <a:ext cx="4030575" cy="781691"/>
          </a:xfrm>
        </p:spPr>
        <p:txBody>
          <a:bodyPr/>
          <a:lstStyle/>
          <a:p>
            <a:pPr>
              <a:lnSpc>
                <a:spcPct val="100000"/>
              </a:lnSpc>
            </a:pPr>
            <a:r>
              <a:rPr lang="en-GB" dirty="0" err="1">
                <a:solidFill>
                  <a:srgbClr val="F7AB64"/>
                </a:solidFill>
              </a:rPr>
              <a:t>Meddyliau</a:t>
            </a:r>
            <a:r>
              <a:rPr lang="en-GB" dirty="0">
                <a:solidFill>
                  <a:srgbClr val="F7AB64"/>
                </a:solidFill>
              </a:rPr>
              <a:t> </a:t>
            </a:r>
            <a:r>
              <a:rPr lang="en-GB" dirty="0" err="1">
                <a:solidFill>
                  <a:srgbClr val="F7AB64"/>
                </a:solidFill>
              </a:rPr>
              <a:t>o’r</a:t>
            </a:r>
            <a:r>
              <a:rPr lang="en-GB" dirty="0">
                <a:solidFill>
                  <a:srgbClr val="F7AB64"/>
                </a:solidFill>
              </a:rPr>
              <a:t> </a:t>
            </a:r>
            <a:r>
              <a:rPr lang="en-GB" dirty="0" err="1">
                <a:solidFill>
                  <a:srgbClr val="F7AB64"/>
                </a:solidFill>
              </a:rPr>
              <a:t>grwpiau</a:t>
            </a:r>
            <a:r>
              <a:rPr lang="en-GB" dirty="0">
                <a:solidFill>
                  <a:srgbClr val="F7AB64"/>
                </a:solidFill>
              </a:rPr>
              <a:t> </a:t>
            </a:r>
            <a:r>
              <a:rPr lang="en-GB" dirty="0" err="1">
                <a:solidFill>
                  <a:srgbClr val="F7AB64"/>
                </a:solidFill>
              </a:rPr>
              <a:t>ffocws</a:t>
            </a:r>
            <a:endParaRPr lang="en-GB" dirty="0">
              <a:solidFill>
                <a:srgbClr val="F7AB64"/>
              </a:solidFill>
            </a:endParaRPr>
          </a:p>
        </p:txBody>
      </p:sp>
      <p:sp>
        <p:nvSpPr>
          <p:cNvPr id="21" name="Text Placeholder 2">
            <a:extLst>
              <a:ext uri="{FF2B5EF4-FFF2-40B4-BE49-F238E27FC236}">
                <a16:creationId xmlns:a16="http://schemas.microsoft.com/office/drawing/2014/main" id="{D6A14FD3-01E4-3046-9908-AEDE084F4CCA}"/>
              </a:ext>
            </a:extLst>
          </p:cNvPr>
          <p:cNvSpPr txBox="1">
            <a:spLocks/>
          </p:cNvSpPr>
          <p:nvPr/>
        </p:nvSpPr>
        <p:spPr bwMode="auto">
          <a:xfrm>
            <a:off x="4855498" y="242436"/>
            <a:ext cx="3554819" cy="902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dirty="0">
                <a:solidFill>
                  <a:srgbClr val="F7AB64"/>
                </a:solidFill>
              </a:rPr>
              <a:t>Thoughts from focus groups</a:t>
            </a:r>
          </a:p>
        </p:txBody>
      </p:sp>
      <p:sp>
        <p:nvSpPr>
          <p:cNvPr id="22" name="Speech Bubble: Rectangle 1">
            <a:extLst>
              <a:ext uri="{FF2B5EF4-FFF2-40B4-BE49-F238E27FC236}">
                <a16:creationId xmlns:a16="http://schemas.microsoft.com/office/drawing/2014/main" id="{C6ECE78B-F2D0-DA41-948B-B7991CFC6EAD}"/>
              </a:ext>
            </a:extLst>
          </p:cNvPr>
          <p:cNvSpPr/>
          <p:nvPr/>
        </p:nvSpPr>
        <p:spPr>
          <a:xfrm>
            <a:off x="3429000" y="1536019"/>
            <a:ext cx="2286000" cy="1798982"/>
          </a:xfrm>
          <a:prstGeom prst="wedgeRectCallout">
            <a:avLst/>
          </a:prstGeom>
          <a:solidFill>
            <a:srgbClr val="3739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“Ai ‘</a:t>
            </a:r>
            <a:r>
              <a:rPr lang="en-GB" dirty="0" err="1"/>
              <a:t>risg</a:t>
            </a:r>
            <a:r>
              <a:rPr lang="en-GB" dirty="0"/>
              <a:t> </a:t>
            </a:r>
            <a:r>
              <a:rPr lang="en-GB" dirty="0" err="1"/>
              <a:t>cadarnhaol</a:t>
            </a:r>
            <a:r>
              <a:rPr lang="en-GB" dirty="0"/>
              <a:t>’ </a:t>
            </a:r>
            <a:r>
              <a:rPr lang="en-GB" dirty="0" err="1"/>
              <a:t>yw</a:t>
            </a:r>
            <a:r>
              <a:rPr lang="en-GB" dirty="0"/>
              <a:t> e? Neu </a:t>
            </a:r>
            <a:r>
              <a:rPr lang="en-GB" dirty="0" err="1"/>
              <a:t>ydy</a:t>
            </a:r>
            <a:r>
              <a:rPr lang="en-GB" dirty="0"/>
              <a:t> </a:t>
            </a:r>
            <a:r>
              <a:rPr lang="en-GB" dirty="0" err="1"/>
              <a:t>e’n</a:t>
            </a:r>
            <a:r>
              <a:rPr lang="en-GB" dirty="0"/>
              <a:t> </a:t>
            </a:r>
            <a:r>
              <a:rPr lang="en-GB" dirty="0" err="1"/>
              <a:t>fwy</a:t>
            </a:r>
            <a:r>
              <a:rPr lang="en-GB" dirty="0"/>
              <a:t> am </a:t>
            </a:r>
            <a:r>
              <a:rPr lang="en-GB" dirty="0" err="1"/>
              <a:t>bobl</a:t>
            </a:r>
            <a:r>
              <a:rPr lang="en-GB" dirty="0"/>
              <a:t> </a:t>
            </a:r>
            <a:r>
              <a:rPr lang="en-GB" dirty="0" err="1"/>
              <a:t>yn</a:t>
            </a:r>
            <a:r>
              <a:rPr lang="en-GB" dirty="0"/>
              <a:t> </a:t>
            </a:r>
            <a:r>
              <a:rPr lang="en-GB" dirty="0" err="1"/>
              <a:t>gwneud</a:t>
            </a:r>
            <a:r>
              <a:rPr lang="en-GB" dirty="0"/>
              <a:t> </a:t>
            </a:r>
            <a:r>
              <a:rPr lang="en-GB" dirty="0" err="1"/>
              <a:t>penderfyniadau</a:t>
            </a:r>
            <a:r>
              <a:rPr lang="en-GB" dirty="0"/>
              <a:t> am </a:t>
            </a:r>
            <a:r>
              <a:rPr lang="en-GB" dirty="0" err="1"/>
              <a:t>eu</a:t>
            </a:r>
            <a:r>
              <a:rPr lang="en-GB" dirty="0"/>
              <a:t> </a:t>
            </a:r>
            <a:r>
              <a:rPr lang="en-GB" dirty="0" err="1"/>
              <a:t>bywydau</a:t>
            </a:r>
            <a:r>
              <a:rPr lang="en-GB" dirty="0"/>
              <a:t>?” </a:t>
            </a:r>
          </a:p>
        </p:txBody>
      </p:sp>
      <p:sp>
        <p:nvSpPr>
          <p:cNvPr id="23" name="Speech Bubble: Rectangle 1">
            <a:extLst>
              <a:ext uri="{FF2B5EF4-FFF2-40B4-BE49-F238E27FC236}">
                <a16:creationId xmlns:a16="http://schemas.microsoft.com/office/drawing/2014/main" id="{473D0A71-1878-6B46-AF3F-301DA54BB7CA}"/>
              </a:ext>
            </a:extLst>
          </p:cNvPr>
          <p:cNvSpPr/>
          <p:nvPr/>
        </p:nvSpPr>
        <p:spPr>
          <a:xfrm>
            <a:off x="3407871" y="3771995"/>
            <a:ext cx="2286000" cy="1798982"/>
          </a:xfrm>
          <a:prstGeom prst="wedgeRectCallout">
            <a:avLst/>
          </a:prstGeom>
          <a:solidFill>
            <a:srgbClr val="3739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“Is it ‘positive risk’? Or is it more just about people making decisions about their lives?” </a:t>
            </a:r>
          </a:p>
        </p:txBody>
      </p:sp>
    </p:spTree>
    <p:extLst>
      <p:ext uri="{BB962C8B-B14F-4D97-AF65-F5344CB8AC3E}">
        <p14:creationId xmlns:p14="http://schemas.microsoft.com/office/powerpoint/2010/main" val="380956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500" fill="hold"/>
                                        <p:tgtEl>
                                          <p:spTgt spid="18"/>
                                        </p:tgtEl>
                                        <p:attrNameLst>
                                          <p:attrName>ppt_w</p:attrName>
                                        </p:attrNameLst>
                                      </p:cBhvr>
                                      <p:tavLst>
                                        <p:tav tm="0">
                                          <p:val>
                                            <p:fltVal val="0"/>
                                          </p:val>
                                        </p:tav>
                                        <p:tav tm="100000">
                                          <p:val>
                                            <p:strVal val="#ppt_w"/>
                                          </p:val>
                                        </p:tav>
                                      </p:tavLst>
                                    </p:anim>
                                    <p:anim calcmode="lin" valueType="num">
                                      <p:cBhvr>
                                        <p:cTn id="22" dur="500" fill="hold"/>
                                        <p:tgtEl>
                                          <p:spTgt spid="18"/>
                                        </p:tgtEl>
                                        <p:attrNameLst>
                                          <p:attrName>ppt_h</p:attrName>
                                        </p:attrNameLst>
                                      </p:cBhvr>
                                      <p:tavLst>
                                        <p:tav tm="0">
                                          <p:val>
                                            <p:fltVal val="0"/>
                                          </p:val>
                                        </p:tav>
                                        <p:tav tm="100000">
                                          <p:val>
                                            <p:strVal val="#ppt_h"/>
                                          </p:val>
                                        </p:tav>
                                      </p:tavLst>
                                    </p:anim>
                                    <p:animEffect transition="in" filter="fade">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p:cTn id="35" dur="500" fill="hold"/>
                                        <p:tgtEl>
                                          <p:spTgt spid="22"/>
                                        </p:tgtEl>
                                        <p:attrNameLst>
                                          <p:attrName>ppt_w</p:attrName>
                                        </p:attrNameLst>
                                      </p:cBhvr>
                                      <p:tavLst>
                                        <p:tav tm="0">
                                          <p:val>
                                            <p:fltVal val="0"/>
                                          </p:val>
                                        </p:tav>
                                        <p:tav tm="100000">
                                          <p:val>
                                            <p:strVal val="#ppt_w"/>
                                          </p:val>
                                        </p:tav>
                                      </p:tavLst>
                                    </p:anim>
                                    <p:anim calcmode="lin" valueType="num">
                                      <p:cBhvr>
                                        <p:cTn id="36" dur="500" fill="hold"/>
                                        <p:tgtEl>
                                          <p:spTgt spid="22"/>
                                        </p:tgtEl>
                                        <p:attrNameLst>
                                          <p:attrName>ppt_h</p:attrName>
                                        </p:attrNameLst>
                                      </p:cBhvr>
                                      <p:tavLst>
                                        <p:tav tm="0">
                                          <p:val>
                                            <p:fltVal val="0"/>
                                          </p:val>
                                        </p:tav>
                                        <p:tav tm="100000">
                                          <p:val>
                                            <p:strVal val="#ppt_h"/>
                                          </p:val>
                                        </p:tav>
                                      </p:tavLst>
                                    </p:anim>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500" fill="hold"/>
                                        <p:tgtEl>
                                          <p:spTgt spid="23"/>
                                        </p:tgtEl>
                                        <p:attrNameLst>
                                          <p:attrName>ppt_w</p:attrName>
                                        </p:attrNameLst>
                                      </p:cBhvr>
                                      <p:tavLst>
                                        <p:tav tm="0">
                                          <p:val>
                                            <p:fltVal val="0"/>
                                          </p:val>
                                        </p:tav>
                                        <p:tav tm="100000">
                                          <p:val>
                                            <p:strVal val="#ppt_w"/>
                                          </p:val>
                                        </p:tav>
                                      </p:tavLst>
                                    </p:anim>
                                    <p:anim calcmode="lin" valueType="num">
                                      <p:cBhvr>
                                        <p:cTn id="43" dur="500" fill="hold"/>
                                        <p:tgtEl>
                                          <p:spTgt spid="23"/>
                                        </p:tgtEl>
                                        <p:attrNameLst>
                                          <p:attrName>ppt_h</p:attrName>
                                        </p:attrNameLst>
                                      </p:cBhvr>
                                      <p:tavLst>
                                        <p:tav tm="0">
                                          <p:val>
                                            <p:fltVal val="0"/>
                                          </p:val>
                                        </p:tav>
                                        <p:tav tm="100000">
                                          <p:val>
                                            <p:strVal val="#ppt_h"/>
                                          </p:val>
                                        </p:tav>
                                      </p:tavLst>
                                    </p:anim>
                                    <p:animEffect transition="in" filter="fade">
                                      <p:cBhvr>
                                        <p:cTn id="4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18" grpId="0" animBg="1"/>
      <p:bldP spid="19" grpId="0" animBg="1"/>
      <p:bldP spid="22"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60346" y="329011"/>
            <a:ext cx="8673925" cy="440275"/>
          </a:xfrm>
        </p:spPr>
        <p:txBody>
          <a:bodyPr/>
          <a:lstStyle/>
          <a:p>
            <a:r>
              <a:rPr lang="en-GB" dirty="0">
                <a:solidFill>
                  <a:srgbClr val="F7AB64"/>
                </a:solidFill>
              </a:rPr>
              <a:t>Beth </a:t>
            </a:r>
            <a:r>
              <a:rPr lang="en-GB" dirty="0" err="1">
                <a:solidFill>
                  <a:srgbClr val="F7AB64"/>
                </a:solidFill>
              </a:rPr>
              <a:t>ydych</a:t>
            </a:r>
            <a:r>
              <a:rPr lang="en-GB" dirty="0">
                <a:solidFill>
                  <a:srgbClr val="F7AB64"/>
                </a:solidFill>
              </a:rPr>
              <a:t> </a:t>
            </a:r>
            <a:r>
              <a:rPr lang="en-GB" dirty="0" err="1">
                <a:solidFill>
                  <a:srgbClr val="F7AB64"/>
                </a:solidFill>
              </a:rPr>
              <a:t>chi’n</a:t>
            </a:r>
            <a:r>
              <a:rPr lang="en-GB" dirty="0">
                <a:solidFill>
                  <a:srgbClr val="F7AB64"/>
                </a:solidFill>
              </a:rPr>
              <a:t> </a:t>
            </a:r>
            <a:r>
              <a:rPr lang="en-GB" dirty="0" err="1">
                <a:solidFill>
                  <a:srgbClr val="F7AB64"/>
                </a:solidFill>
              </a:rPr>
              <a:t>meddwl</a:t>
            </a:r>
            <a:r>
              <a:rPr lang="en-GB" dirty="0">
                <a:solidFill>
                  <a:srgbClr val="F7AB64"/>
                </a:solidFill>
              </a:rPr>
              <a:t>?    What are your thoughts?</a:t>
            </a:r>
          </a:p>
        </p:txBody>
      </p:sp>
      <p:sp>
        <p:nvSpPr>
          <p:cNvPr id="10" name="TextBox 9">
            <a:extLst>
              <a:ext uri="{FF2B5EF4-FFF2-40B4-BE49-F238E27FC236}">
                <a16:creationId xmlns:a16="http://schemas.microsoft.com/office/drawing/2014/main" id="{DBB73E66-7D29-47B6-821A-E23CF0353D14}"/>
              </a:ext>
            </a:extLst>
          </p:cNvPr>
          <p:cNvSpPr txBox="1"/>
          <p:nvPr/>
        </p:nvSpPr>
        <p:spPr>
          <a:xfrm>
            <a:off x="4478146" y="4293704"/>
            <a:ext cx="914400" cy="914400"/>
          </a:xfrm>
          <a:prstGeom prst="rect">
            <a:avLst/>
          </a:prstGeom>
        </p:spPr>
        <p:txBody>
          <a:bodyPr vert="horz" wrap="none" lIns="91440" tIns="45720" rIns="91440" bIns="45720" rtlCol="0" anchor="ctr">
            <a:normAutofit/>
          </a:bodyPr>
          <a:lstStyle/>
          <a:p>
            <a:endParaRPr lang="en-GB" dirty="0"/>
          </a:p>
        </p:txBody>
      </p:sp>
      <p:sp>
        <p:nvSpPr>
          <p:cNvPr id="11" name="TextBox 10">
            <a:extLst>
              <a:ext uri="{FF2B5EF4-FFF2-40B4-BE49-F238E27FC236}">
                <a16:creationId xmlns:a16="http://schemas.microsoft.com/office/drawing/2014/main" id="{73C14CA2-8AF5-4AF2-BE75-9A557797D7FF}"/>
              </a:ext>
            </a:extLst>
          </p:cNvPr>
          <p:cNvSpPr txBox="1"/>
          <p:nvPr/>
        </p:nvSpPr>
        <p:spPr>
          <a:xfrm>
            <a:off x="1133061" y="5208104"/>
            <a:ext cx="914400" cy="914400"/>
          </a:xfrm>
          <a:prstGeom prst="rect">
            <a:avLst/>
          </a:prstGeom>
        </p:spPr>
        <p:txBody>
          <a:bodyPr vert="horz" wrap="none" lIns="91440" tIns="45720" rIns="91440" bIns="45720" rtlCol="0" anchor="ctr">
            <a:normAutofit/>
          </a:bodyPr>
          <a:lstStyle/>
          <a:p>
            <a:endParaRPr lang="en-GB" dirty="0"/>
          </a:p>
        </p:txBody>
      </p:sp>
      <p:sp>
        <p:nvSpPr>
          <p:cNvPr id="2" name="Speech Bubble: Rectangle 1">
            <a:extLst>
              <a:ext uri="{FF2B5EF4-FFF2-40B4-BE49-F238E27FC236}">
                <a16:creationId xmlns:a16="http://schemas.microsoft.com/office/drawing/2014/main" id="{6F2E057E-247B-40D2-ADDB-150D3EA32CB1}"/>
              </a:ext>
            </a:extLst>
          </p:cNvPr>
          <p:cNvSpPr/>
          <p:nvPr/>
        </p:nvSpPr>
        <p:spPr>
          <a:xfrm rot="21243754">
            <a:off x="447260" y="1013793"/>
            <a:ext cx="2286000" cy="1798982"/>
          </a:xfrm>
          <a:prstGeom prst="wedgeRectCallout">
            <a:avLst/>
          </a:prstGeom>
          <a:solidFill>
            <a:srgbClr val="EB5E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Speech Bubble: Rectangle 12">
            <a:extLst>
              <a:ext uri="{FF2B5EF4-FFF2-40B4-BE49-F238E27FC236}">
                <a16:creationId xmlns:a16="http://schemas.microsoft.com/office/drawing/2014/main" id="{14CFBD56-C063-4751-819F-C96AF026B274}"/>
              </a:ext>
            </a:extLst>
          </p:cNvPr>
          <p:cNvSpPr/>
          <p:nvPr/>
        </p:nvSpPr>
        <p:spPr>
          <a:xfrm>
            <a:off x="3261017" y="934278"/>
            <a:ext cx="2384408" cy="2021724"/>
          </a:xfrm>
          <a:prstGeom prst="wedgeRectCallout">
            <a:avLst/>
          </a:prstGeom>
          <a:solidFill>
            <a:srgbClr val="257D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Speech Bubble: Rectangle 13">
            <a:extLst>
              <a:ext uri="{FF2B5EF4-FFF2-40B4-BE49-F238E27FC236}">
                <a16:creationId xmlns:a16="http://schemas.microsoft.com/office/drawing/2014/main" id="{A533CC4C-3FF4-4B17-A58B-93134F2DC30A}"/>
              </a:ext>
            </a:extLst>
          </p:cNvPr>
          <p:cNvSpPr/>
          <p:nvPr/>
        </p:nvSpPr>
        <p:spPr>
          <a:xfrm rot="893880">
            <a:off x="6167529" y="1190075"/>
            <a:ext cx="2487606" cy="2032824"/>
          </a:xfrm>
          <a:prstGeom prst="wedgeRectCallout">
            <a:avLst/>
          </a:prstGeom>
          <a:solidFill>
            <a:srgbClr val="16AD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Speech Bubble: Rectangle 14">
            <a:extLst>
              <a:ext uri="{FF2B5EF4-FFF2-40B4-BE49-F238E27FC236}">
                <a16:creationId xmlns:a16="http://schemas.microsoft.com/office/drawing/2014/main" id="{540108AC-7A11-4DD5-9BB4-11E3B025EEF1}"/>
              </a:ext>
            </a:extLst>
          </p:cNvPr>
          <p:cNvSpPr/>
          <p:nvPr/>
        </p:nvSpPr>
        <p:spPr>
          <a:xfrm rot="21243754">
            <a:off x="972686" y="3249946"/>
            <a:ext cx="2612599" cy="2302318"/>
          </a:xfrm>
          <a:prstGeom prst="wedgeRectCallout">
            <a:avLst/>
          </a:prstGeom>
          <a:solidFill>
            <a:srgbClr val="3739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Speech Bubble: Rectangle 15">
            <a:extLst>
              <a:ext uri="{FF2B5EF4-FFF2-40B4-BE49-F238E27FC236}">
                <a16:creationId xmlns:a16="http://schemas.microsoft.com/office/drawing/2014/main" id="{AB424CBF-8152-4BA4-AA0A-00D11A2C25F4}"/>
              </a:ext>
            </a:extLst>
          </p:cNvPr>
          <p:cNvSpPr/>
          <p:nvPr/>
        </p:nvSpPr>
        <p:spPr>
          <a:xfrm rot="893880">
            <a:off x="5394814" y="3499266"/>
            <a:ext cx="2487606" cy="2032824"/>
          </a:xfrm>
          <a:prstGeom prst="wedgeRectCallout">
            <a:avLst/>
          </a:prstGeom>
          <a:solidFill>
            <a:srgbClr val="F7AB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19835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E30F-A628-4A7F-B010-C8E824A1F900}"/>
              </a:ext>
            </a:extLst>
          </p:cNvPr>
          <p:cNvSpPr>
            <a:spLocks noGrp="1"/>
          </p:cNvSpPr>
          <p:nvPr>
            <p:ph type="title"/>
          </p:nvPr>
        </p:nvSpPr>
        <p:spPr/>
        <p:txBody>
          <a:bodyPr/>
          <a:lstStyle/>
          <a:p>
            <a:pPr>
              <a:lnSpc>
                <a:spcPct val="100000"/>
              </a:lnSpc>
            </a:pPr>
            <a:r>
              <a:rPr lang="en-GB" dirty="0" err="1">
                <a:solidFill>
                  <a:srgbClr val="F7AB64"/>
                </a:solidFill>
              </a:rPr>
              <a:t>Cwestiynau</a:t>
            </a:r>
            <a:r>
              <a:rPr lang="en-GB" dirty="0">
                <a:solidFill>
                  <a:srgbClr val="F7AB64"/>
                </a:solidFill>
              </a:rPr>
              <a:t> </a:t>
            </a:r>
            <a:r>
              <a:rPr lang="en-GB" dirty="0" err="1">
                <a:solidFill>
                  <a:srgbClr val="F7AB64"/>
                </a:solidFill>
              </a:rPr>
              <a:t>i</a:t>
            </a:r>
            <a:r>
              <a:rPr lang="en-GB" dirty="0">
                <a:solidFill>
                  <a:srgbClr val="F7AB64"/>
                </a:solidFill>
              </a:rPr>
              <a:t> chi </a:t>
            </a:r>
            <a:r>
              <a:rPr lang="en-GB" dirty="0" err="1">
                <a:solidFill>
                  <a:srgbClr val="F7AB64"/>
                </a:solidFill>
              </a:rPr>
              <a:t>feddwl</a:t>
            </a:r>
            <a:r>
              <a:rPr lang="en-GB" dirty="0">
                <a:solidFill>
                  <a:srgbClr val="F7AB64"/>
                </a:solidFill>
              </a:rPr>
              <a:t> am</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Suggested questions for you to think about</a:t>
            </a:r>
          </a:p>
        </p:txBody>
      </p:sp>
      <p:sp>
        <p:nvSpPr>
          <p:cNvPr id="4" name="Text Placeholder 3"/>
          <p:cNvSpPr>
            <a:spLocks noGrp="1"/>
          </p:cNvSpPr>
          <p:nvPr>
            <p:ph type="body" sz="quarter" idx="11"/>
          </p:nvPr>
        </p:nvSpPr>
        <p:spPr>
          <a:xfrm>
            <a:off x="4862513" y="1719073"/>
            <a:ext cx="3690937" cy="3974592"/>
          </a:xfrm>
        </p:spPr>
        <p:txBody>
          <a:bodyPr>
            <a:normAutofit/>
          </a:bodyPr>
          <a:lstStyle/>
          <a:p>
            <a:pPr marL="342900" indent="-342900">
              <a:lnSpc>
                <a:spcPct val="100000"/>
              </a:lnSpc>
              <a:buClr>
                <a:srgbClr val="F7AB64"/>
              </a:buClr>
              <a:buFont typeface="Arial" panose="020B0604020202020204" pitchFamily="34" charset="0"/>
              <a:buChar char="•"/>
            </a:pPr>
            <a:r>
              <a:rPr lang="en-GB" sz="2000" dirty="0"/>
              <a:t>Whose risk are we talking about?</a:t>
            </a:r>
          </a:p>
          <a:p>
            <a:pPr marL="342900" indent="-342900">
              <a:lnSpc>
                <a:spcPct val="100000"/>
              </a:lnSpc>
              <a:buClr>
                <a:srgbClr val="F7AB64"/>
              </a:buClr>
              <a:buFont typeface="Arial" panose="020B0604020202020204" pitchFamily="34" charset="0"/>
              <a:buChar char="•"/>
            </a:pPr>
            <a:r>
              <a:rPr lang="en-GB" sz="2000" dirty="0"/>
              <a:t>From what you have learnt, how would you start thinking about approaching risk differently? </a:t>
            </a:r>
          </a:p>
          <a:p>
            <a:pPr marL="342900" indent="-342900">
              <a:lnSpc>
                <a:spcPct val="100000"/>
              </a:lnSpc>
              <a:buClr>
                <a:srgbClr val="F7AB64"/>
              </a:buClr>
              <a:buFont typeface="Arial" panose="020B0604020202020204" pitchFamily="34" charset="0"/>
              <a:buChar char="•"/>
            </a:pPr>
            <a:r>
              <a:rPr lang="en-GB" sz="2000" dirty="0"/>
              <a:t>How can what you have learnt today be part of your personal outcomes approach?</a:t>
            </a:r>
          </a:p>
          <a:p>
            <a:pPr marL="342900" indent="-342900">
              <a:lnSpc>
                <a:spcPct val="100000"/>
              </a:lnSpc>
              <a:buClr>
                <a:srgbClr val="F7AB64"/>
              </a:buClr>
              <a:buFont typeface="Arial" panose="020B0604020202020204" pitchFamily="34" charset="0"/>
              <a:buChar char="•"/>
            </a:pPr>
            <a:endParaRPr lang="en-GB" sz="2000" dirty="0"/>
          </a:p>
        </p:txBody>
      </p:sp>
      <p:sp>
        <p:nvSpPr>
          <p:cNvPr id="5" name="Text Placeholder 4">
            <a:extLst>
              <a:ext uri="{FF2B5EF4-FFF2-40B4-BE49-F238E27FC236}">
                <a16:creationId xmlns:a16="http://schemas.microsoft.com/office/drawing/2014/main" id="{633EBC01-A1FB-4D1E-BA4F-22C0B124E393}"/>
              </a:ext>
            </a:extLst>
          </p:cNvPr>
          <p:cNvSpPr>
            <a:spLocks noGrp="1"/>
          </p:cNvSpPr>
          <p:nvPr>
            <p:ph type="body" sz="quarter" idx="12"/>
          </p:nvPr>
        </p:nvSpPr>
        <p:spPr>
          <a:xfrm>
            <a:off x="567690" y="1719073"/>
            <a:ext cx="4114038" cy="3974592"/>
          </a:xfrm>
        </p:spPr>
        <p:txBody>
          <a:bodyPr>
            <a:normAutofit/>
          </a:bodyPr>
          <a:lstStyle/>
          <a:p>
            <a:pPr marL="285750" indent="-285750">
              <a:lnSpc>
                <a:spcPct val="100000"/>
              </a:lnSpc>
              <a:buClr>
                <a:srgbClr val="F7AB64"/>
              </a:buClr>
              <a:buFont typeface="Arial" panose="020B0604020202020204" pitchFamily="34" charset="0"/>
              <a:buChar char="•"/>
            </a:pPr>
            <a:r>
              <a:rPr lang="en-GB" sz="2000" dirty="0"/>
              <a:t>I </a:t>
            </a:r>
            <a:r>
              <a:rPr lang="en-GB" sz="2000" dirty="0" err="1"/>
              <a:t>bwy</a:t>
            </a:r>
            <a:r>
              <a:rPr lang="en-GB" sz="2000" dirty="0"/>
              <a:t> </a:t>
            </a:r>
            <a:r>
              <a:rPr lang="en-GB" sz="2000" dirty="0" err="1"/>
              <a:t>mae’r</a:t>
            </a:r>
            <a:r>
              <a:rPr lang="en-GB" sz="2000" dirty="0"/>
              <a:t> </a:t>
            </a:r>
            <a:r>
              <a:rPr lang="en-GB" sz="2000" dirty="0" err="1"/>
              <a:t>risg</a:t>
            </a:r>
            <a:r>
              <a:rPr lang="en-GB" sz="2000" dirty="0"/>
              <a:t> </a:t>
            </a:r>
            <a:r>
              <a:rPr lang="en-GB" sz="2000" dirty="0" err="1"/>
              <a:t>yma’n</a:t>
            </a:r>
            <a:r>
              <a:rPr lang="en-GB" sz="2000" dirty="0"/>
              <a:t> </a:t>
            </a:r>
            <a:r>
              <a:rPr lang="en-GB" sz="2000" dirty="0" err="1"/>
              <a:t>berthnasol</a:t>
            </a:r>
            <a:r>
              <a:rPr lang="en-GB" sz="2000" dirty="0"/>
              <a:t>? </a:t>
            </a:r>
          </a:p>
          <a:p>
            <a:pPr marL="285750" indent="-285750">
              <a:lnSpc>
                <a:spcPct val="100000"/>
              </a:lnSpc>
              <a:buClr>
                <a:srgbClr val="F7AB64"/>
              </a:buClr>
              <a:buFont typeface="Arial" panose="020B0604020202020204" pitchFamily="34" charset="0"/>
              <a:buChar char="•"/>
            </a:pPr>
            <a:r>
              <a:rPr lang="en-GB" sz="2000" dirty="0"/>
              <a:t>Gan </a:t>
            </a:r>
            <a:r>
              <a:rPr lang="en-GB" sz="2000" dirty="0" err="1"/>
              <a:t>feddwl</a:t>
            </a:r>
            <a:r>
              <a:rPr lang="en-GB" sz="2000" dirty="0"/>
              <a:t> am </a:t>
            </a:r>
            <a:r>
              <a:rPr lang="en-GB" sz="2000" dirty="0" err="1"/>
              <a:t>yr</a:t>
            </a:r>
            <a:r>
              <a:rPr lang="en-GB" sz="2000" dirty="0"/>
              <a:t> </a:t>
            </a:r>
            <a:r>
              <a:rPr lang="en-GB" sz="2000" dirty="0" err="1"/>
              <a:t>hyn</a:t>
            </a:r>
            <a:r>
              <a:rPr lang="en-GB" sz="2000" dirty="0"/>
              <a:t> </a:t>
            </a:r>
            <a:r>
              <a:rPr lang="en-GB" sz="2000" dirty="0" err="1"/>
              <a:t>rydych</a:t>
            </a:r>
            <a:r>
              <a:rPr lang="en-GB" sz="2000" dirty="0"/>
              <a:t> </a:t>
            </a:r>
            <a:r>
              <a:rPr lang="en-GB" sz="2000" dirty="0" err="1"/>
              <a:t>wedi</a:t>
            </a:r>
            <a:r>
              <a:rPr lang="en-GB" sz="2000" dirty="0"/>
              <a:t> </a:t>
            </a:r>
            <a:r>
              <a:rPr lang="en-GB" sz="2000" dirty="0" err="1"/>
              <a:t>dysgu</a:t>
            </a:r>
            <a:r>
              <a:rPr lang="en-GB" sz="2000" dirty="0"/>
              <a:t>, </a:t>
            </a:r>
            <a:r>
              <a:rPr lang="en-GB" sz="2000" dirty="0" err="1"/>
              <a:t>sut</a:t>
            </a:r>
            <a:r>
              <a:rPr lang="en-GB" sz="2000" dirty="0"/>
              <a:t> </a:t>
            </a:r>
            <a:r>
              <a:rPr lang="en-GB" sz="2000" dirty="0" err="1"/>
              <a:t>byddech</a:t>
            </a:r>
            <a:r>
              <a:rPr lang="en-GB" sz="2000" dirty="0"/>
              <a:t> </a:t>
            </a:r>
            <a:r>
              <a:rPr lang="en-GB" sz="2000" dirty="0" err="1"/>
              <a:t>yn</a:t>
            </a:r>
            <a:r>
              <a:rPr lang="en-GB" sz="2000" dirty="0"/>
              <a:t> </a:t>
            </a:r>
            <a:r>
              <a:rPr lang="en-GB" sz="2000" dirty="0" err="1"/>
              <a:t>dechrau</a:t>
            </a:r>
            <a:r>
              <a:rPr lang="en-GB" sz="2000" dirty="0"/>
              <a:t> </a:t>
            </a:r>
            <a:r>
              <a:rPr lang="en-GB" sz="2000" dirty="0" err="1"/>
              <a:t>meddwl</a:t>
            </a:r>
            <a:r>
              <a:rPr lang="en-GB" sz="2000" dirty="0"/>
              <a:t> am </a:t>
            </a:r>
            <a:r>
              <a:rPr lang="en-GB" sz="2000" dirty="0" err="1"/>
              <a:t>drin</a:t>
            </a:r>
            <a:r>
              <a:rPr lang="en-GB" sz="2000" dirty="0"/>
              <a:t> </a:t>
            </a:r>
            <a:r>
              <a:rPr lang="en-GB" sz="2000" dirty="0" err="1"/>
              <a:t>risg</a:t>
            </a:r>
            <a:r>
              <a:rPr lang="en-GB" sz="2000" dirty="0"/>
              <a:t> </a:t>
            </a:r>
            <a:r>
              <a:rPr lang="en-GB" sz="2000" dirty="0" err="1"/>
              <a:t>yn</a:t>
            </a:r>
            <a:r>
              <a:rPr lang="en-GB" sz="2000" dirty="0"/>
              <a:t> </a:t>
            </a:r>
            <a:r>
              <a:rPr lang="en-GB" sz="2000" dirty="0" err="1"/>
              <a:t>wahanol</a:t>
            </a:r>
            <a:r>
              <a:rPr lang="en-GB" sz="2000" dirty="0"/>
              <a:t>?</a:t>
            </a:r>
          </a:p>
          <a:p>
            <a:pPr marL="285750" indent="-285750">
              <a:lnSpc>
                <a:spcPct val="100000"/>
              </a:lnSpc>
              <a:buClr>
                <a:srgbClr val="F7AB64"/>
              </a:buClr>
              <a:buFont typeface="Arial" panose="020B0604020202020204" pitchFamily="34" charset="0"/>
              <a:buChar char="•"/>
            </a:pPr>
            <a:r>
              <a:rPr lang="en-GB" sz="2000" dirty="0" err="1"/>
              <a:t>Sut</a:t>
            </a:r>
            <a:r>
              <a:rPr lang="en-GB" sz="2000" dirty="0"/>
              <a:t> </a:t>
            </a:r>
            <a:r>
              <a:rPr lang="en-GB" sz="2000" dirty="0" err="1"/>
              <a:t>gallwch</a:t>
            </a:r>
            <a:r>
              <a:rPr lang="en-GB" sz="2000" dirty="0"/>
              <a:t> </a:t>
            </a:r>
            <a:r>
              <a:rPr lang="en-GB" sz="2000" dirty="0" err="1"/>
              <a:t>ddefnyddio’r</a:t>
            </a:r>
            <a:r>
              <a:rPr lang="en-GB" sz="2000" dirty="0"/>
              <a:t> </a:t>
            </a:r>
            <a:r>
              <a:rPr lang="en-GB" sz="2000" dirty="0" err="1"/>
              <a:t>hyn</a:t>
            </a:r>
            <a:r>
              <a:rPr lang="en-GB" sz="2000" dirty="0"/>
              <a:t> </a:t>
            </a:r>
            <a:r>
              <a:rPr lang="en-GB" sz="2000" dirty="0" err="1"/>
              <a:t>rydych</a:t>
            </a:r>
            <a:r>
              <a:rPr lang="en-GB" sz="2000" dirty="0"/>
              <a:t> </a:t>
            </a:r>
            <a:r>
              <a:rPr lang="en-GB" sz="2000" dirty="0" err="1"/>
              <a:t>wedi</a:t>
            </a:r>
            <a:r>
              <a:rPr lang="en-GB" sz="2000" dirty="0"/>
              <a:t> </a:t>
            </a:r>
            <a:r>
              <a:rPr lang="en-GB" sz="2000" dirty="0" err="1"/>
              <a:t>dysgu</a:t>
            </a:r>
            <a:r>
              <a:rPr lang="en-GB" sz="2000" dirty="0"/>
              <a:t> </a:t>
            </a:r>
            <a:r>
              <a:rPr lang="en-GB" sz="2000" dirty="0" err="1"/>
              <a:t>heddiw</a:t>
            </a:r>
            <a:r>
              <a:rPr lang="en-GB" sz="2000" dirty="0"/>
              <a:t> </a:t>
            </a:r>
            <a:r>
              <a:rPr lang="en-GB" sz="2000" dirty="0" err="1"/>
              <a:t>fel</a:t>
            </a:r>
            <a:r>
              <a:rPr lang="en-GB" sz="2000" dirty="0"/>
              <a:t> </a:t>
            </a:r>
            <a:r>
              <a:rPr lang="en-GB" sz="2000" dirty="0" err="1"/>
              <a:t>rhan</a:t>
            </a:r>
            <a:r>
              <a:rPr lang="en-GB" sz="2000" dirty="0"/>
              <a:t> </a:t>
            </a:r>
            <a:r>
              <a:rPr lang="en-GB" sz="2000" dirty="0" err="1"/>
              <a:t>o’ch</a:t>
            </a:r>
            <a:r>
              <a:rPr lang="en-GB" sz="2000" dirty="0"/>
              <a:t> </a:t>
            </a:r>
            <a:r>
              <a:rPr lang="en-GB" sz="2000" dirty="0" err="1"/>
              <a:t>gwaith</a:t>
            </a:r>
            <a:r>
              <a:rPr lang="en-GB" sz="2000" dirty="0"/>
              <a:t> </a:t>
            </a:r>
            <a:r>
              <a:rPr lang="en-GB" sz="2000" dirty="0" err="1"/>
              <a:t>ar</a:t>
            </a:r>
            <a:r>
              <a:rPr lang="en-GB" sz="2000" dirty="0"/>
              <a:t> </a:t>
            </a:r>
            <a:r>
              <a:rPr lang="en-GB" sz="2000" dirty="0" err="1"/>
              <a:t>ganlyniadau</a:t>
            </a:r>
            <a:r>
              <a:rPr lang="en-GB" sz="2000" dirty="0"/>
              <a:t> </a:t>
            </a:r>
            <a:r>
              <a:rPr lang="en-GB" sz="2000" dirty="0" err="1"/>
              <a:t>personol</a:t>
            </a:r>
            <a:r>
              <a:rPr lang="en-GB" sz="2000" dirty="0"/>
              <a:t>?</a:t>
            </a:r>
          </a:p>
          <a:p>
            <a:pPr marL="285750" indent="-285750">
              <a:lnSpc>
                <a:spcPct val="100000"/>
              </a:lnSpc>
              <a:buClr>
                <a:srgbClr val="F7AB64"/>
              </a:buClr>
              <a:buFont typeface="Arial" panose="020B0604020202020204" pitchFamily="34" charset="0"/>
              <a:buChar char="•"/>
            </a:pPr>
            <a:endParaRPr lang="en-GB" sz="2000" dirty="0"/>
          </a:p>
        </p:txBody>
      </p:sp>
    </p:spTree>
    <p:extLst>
      <p:ext uri="{BB962C8B-B14F-4D97-AF65-F5344CB8AC3E}">
        <p14:creationId xmlns:p14="http://schemas.microsoft.com/office/powerpoint/2010/main" val="185801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56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BB4E9-1ED3-4D77-95B2-7AF81F0B8268}"/>
              </a:ext>
            </a:extLst>
          </p:cNvPr>
          <p:cNvSpPr>
            <a:spLocks noGrp="1"/>
          </p:cNvSpPr>
          <p:nvPr>
            <p:ph type="title"/>
          </p:nvPr>
        </p:nvSpPr>
        <p:spPr/>
        <p:txBody>
          <a:bodyPr/>
          <a:lstStyle/>
          <a:p>
            <a:r>
              <a:rPr lang="en-GB" dirty="0" err="1">
                <a:solidFill>
                  <a:srgbClr val="F7AB64"/>
                </a:solidFill>
              </a:rPr>
              <a:t>Canlyniad</a:t>
            </a:r>
            <a:r>
              <a:rPr lang="en-GB" dirty="0">
                <a:solidFill>
                  <a:srgbClr val="F7AB64"/>
                </a:solidFill>
              </a:rPr>
              <a:t> </a:t>
            </a:r>
            <a:r>
              <a:rPr lang="en-GB" dirty="0" err="1">
                <a:solidFill>
                  <a:srgbClr val="F7AB64"/>
                </a:solidFill>
              </a:rPr>
              <a:t>dysgu</a:t>
            </a:r>
            <a:br>
              <a:rPr lang="en-GB" dirty="0">
                <a:solidFill>
                  <a:srgbClr val="F7AB64"/>
                </a:solidFill>
              </a:rPr>
            </a:br>
            <a:endParaRPr lang="en-GB" dirty="0">
              <a:solidFill>
                <a:srgbClr val="F7AB64"/>
              </a:solidFill>
            </a:endParaRPr>
          </a:p>
        </p:txBody>
      </p:sp>
      <p:sp>
        <p:nvSpPr>
          <p:cNvPr id="3" name="Text Placeholder 2">
            <a:extLst>
              <a:ext uri="{FF2B5EF4-FFF2-40B4-BE49-F238E27FC236}">
                <a16:creationId xmlns:a16="http://schemas.microsoft.com/office/drawing/2014/main" id="{DF730F22-B408-44F8-93C4-F5F328B9FBBB}"/>
              </a:ext>
            </a:extLst>
          </p:cNvPr>
          <p:cNvSpPr>
            <a:spLocks noGrp="1"/>
          </p:cNvSpPr>
          <p:nvPr>
            <p:ph type="body" sz="quarter" idx="10"/>
          </p:nvPr>
        </p:nvSpPr>
        <p:spPr/>
        <p:txBody>
          <a:bodyPr/>
          <a:lstStyle/>
          <a:p>
            <a:r>
              <a:rPr lang="en-GB" dirty="0">
                <a:solidFill>
                  <a:srgbClr val="F7AB64"/>
                </a:solidFill>
              </a:rPr>
              <a:t>Learning Outcome</a:t>
            </a:r>
          </a:p>
          <a:p>
            <a:endParaRPr lang="en-GB" dirty="0">
              <a:solidFill>
                <a:srgbClr val="F7AB64"/>
              </a:solidFill>
            </a:endParaRPr>
          </a:p>
        </p:txBody>
      </p:sp>
      <p:sp>
        <p:nvSpPr>
          <p:cNvPr id="4" name="Text Placeholder 3">
            <a:extLst>
              <a:ext uri="{FF2B5EF4-FFF2-40B4-BE49-F238E27FC236}">
                <a16:creationId xmlns:a16="http://schemas.microsoft.com/office/drawing/2014/main" id="{969814F4-3BF5-4A76-B973-D783B8E174B9}"/>
              </a:ext>
            </a:extLst>
          </p:cNvPr>
          <p:cNvSpPr>
            <a:spLocks noGrp="1"/>
          </p:cNvSpPr>
          <p:nvPr>
            <p:ph type="body" sz="quarter" idx="11"/>
          </p:nvPr>
        </p:nvSpPr>
        <p:spPr/>
        <p:txBody>
          <a:bodyPr/>
          <a:lstStyle/>
          <a:p>
            <a:pPr marL="0" indent="0">
              <a:lnSpc>
                <a:spcPct val="100000"/>
              </a:lnSpc>
              <a:buNone/>
            </a:pPr>
            <a:r>
              <a:rPr lang="en-GB" dirty="0" err="1"/>
              <a:t>Deall</a:t>
            </a:r>
            <a:r>
              <a:rPr lang="en-GB" dirty="0"/>
              <a:t> </a:t>
            </a:r>
            <a:r>
              <a:rPr lang="en-GB" dirty="0" err="1"/>
              <a:t>beth</a:t>
            </a:r>
            <a:r>
              <a:rPr lang="en-GB" dirty="0"/>
              <a:t> </a:t>
            </a:r>
            <a:r>
              <a:rPr lang="en-GB" dirty="0" err="1"/>
              <a:t>rydyn</a:t>
            </a:r>
            <a:r>
              <a:rPr lang="en-GB" dirty="0"/>
              <a:t> </a:t>
            </a:r>
            <a:r>
              <a:rPr lang="en-GB" dirty="0" err="1"/>
              <a:t>ni’n</a:t>
            </a:r>
            <a:r>
              <a:rPr lang="en-GB" dirty="0"/>
              <a:t> </a:t>
            </a:r>
            <a:r>
              <a:rPr lang="en-GB" dirty="0" err="1"/>
              <a:t>golygu</a:t>
            </a:r>
            <a:r>
              <a:rPr lang="en-GB" dirty="0"/>
              <a:t> </a:t>
            </a:r>
            <a:r>
              <a:rPr lang="en-GB" dirty="0" err="1"/>
              <a:t>wrth</a:t>
            </a:r>
            <a:r>
              <a:rPr lang="en-GB" dirty="0"/>
              <a:t> </a:t>
            </a:r>
            <a:r>
              <a:rPr lang="en-GB" dirty="0" err="1"/>
              <a:t>risg</a:t>
            </a:r>
            <a:r>
              <a:rPr lang="en-GB" dirty="0"/>
              <a:t> a </a:t>
            </a:r>
            <a:r>
              <a:rPr lang="en-GB" dirty="0" err="1"/>
              <a:t>sut</a:t>
            </a:r>
            <a:r>
              <a:rPr lang="en-GB" dirty="0"/>
              <a:t> </a:t>
            </a:r>
            <a:r>
              <a:rPr lang="en-GB" dirty="0" err="1"/>
              <a:t>mae</a:t>
            </a:r>
            <a:r>
              <a:rPr lang="en-GB" dirty="0"/>
              <a:t> </a:t>
            </a:r>
            <a:r>
              <a:rPr lang="en-GB" dirty="0" err="1"/>
              <a:t>hwn</a:t>
            </a:r>
            <a:r>
              <a:rPr lang="en-GB" dirty="0"/>
              <a:t> </a:t>
            </a:r>
            <a:r>
              <a:rPr lang="en-GB" dirty="0" err="1"/>
              <a:t>yn</a:t>
            </a:r>
            <a:r>
              <a:rPr lang="en-GB" dirty="0"/>
              <a:t> </a:t>
            </a:r>
            <a:r>
              <a:rPr lang="en-GB" dirty="0" err="1"/>
              <a:t>allweddol</a:t>
            </a:r>
            <a:r>
              <a:rPr lang="en-GB" dirty="0"/>
              <a:t> </a:t>
            </a:r>
            <a:r>
              <a:rPr lang="en-GB" dirty="0" err="1"/>
              <a:t>wrth</a:t>
            </a:r>
            <a:r>
              <a:rPr lang="en-GB" dirty="0"/>
              <a:t> </a:t>
            </a:r>
            <a:r>
              <a:rPr lang="en-GB" dirty="0" err="1"/>
              <a:t>hybu</a:t>
            </a:r>
            <a:r>
              <a:rPr lang="en-GB" dirty="0"/>
              <a:t> </a:t>
            </a:r>
            <a:r>
              <a:rPr lang="en-GB" dirty="0" err="1"/>
              <a:t>hawliau</a:t>
            </a:r>
            <a:r>
              <a:rPr lang="en-GB" dirty="0"/>
              <a:t> a </a:t>
            </a:r>
            <a:r>
              <a:rPr lang="en-GB" dirty="0" err="1"/>
              <a:t>grymuso</a:t>
            </a:r>
            <a:r>
              <a:rPr lang="en-GB" dirty="0"/>
              <a:t> </a:t>
            </a:r>
            <a:r>
              <a:rPr lang="en-GB" dirty="0" err="1"/>
              <a:t>pobl</a:t>
            </a:r>
            <a:endParaRPr lang="en-GB" dirty="0"/>
          </a:p>
          <a:p>
            <a:pPr marL="0" indent="0">
              <a:lnSpc>
                <a:spcPct val="100000"/>
              </a:lnSpc>
              <a:buNone/>
            </a:pPr>
            <a:endParaRPr lang="en-GB" dirty="0"/>
          </a:p>
        </p:txBody>
      </p:sp>
      <p:sp>
        <p:nvSpPr>
          <p:cNvPr id="5" name="Text Placeholder 4">
            <a:extLst>
              <a:ext uri="{FF2B5EF4-FFF2-40B4-BE49-F238E27FC236}">
                <a16:creationId xmlns:a16="http://schemas.microsoft.com/office/drawing/2014/main" id="{D3EDD441-3111-42D5-8635-0485EB5E5AB7}"/>
              </a:ext>
            </a:extLst>
          </p:cNvPr>
          <p:cNvSpPr>
            <a:spLocks noGrp="1"/>
          </p:cNvSpPr>
          <p:nvPr>
            <p:ph type="body" sz="quarter" idx="12"/>
          </p:nvPr>
        </p:nvSpPr>
        <p:spPr/>
        <p:txBody>
          <a:bodyPr/>
          <a:lstStyle/>
          <a:p>
            <a:pPr marL="0" indent="0">
              <a:lnSpc>
                <a:spcPct val="100000"/>
              </a:lnSpc>
              <a:buNone/>
            </a:pPr>
            <a:r>
              <a:rPr lang="en-GB" dirty="0"/>
              <a:t>Understand what we mean by risk and how this is key to empowering and promoting people’s rights</a:t>
            </a:r>
            <a:endParaRPr lang="en-GB" sz="2800" dirty="0"/>
          </a:p>
          <a:p>
            <a:pPr marL="0" indent="0">
              <a:lnSpc>
                <a:spcPct val="100000"/>
              </a:lnSpc>
              <a:buNone/>
            </a:pPr>
            <a:endParaRPr lang="en-GB" dirty="0"/>
          </a:p>
        </p:txBody>
      </p:sp>
    </p:spTree>
    <p:extLst>
      <p:ext uri="{BB962C8B-B14F-4D97-AF65-F5344CB8AC3E}">
        <p14:creationId xmlns:p14="http://schemas.microsoft.com/office/powerpoint/2010/main" val="2705185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41602" y="2953264"/>
            <a:ext cx="7660791" cy="475736"/>
          </a:xfrm>
        </p:spPr>
        <p:txBody>
          <a:bodyPr/>
          <a:lstStyle/>
          <a:p>
            <a:pPr algn="ctr"/>
            <a:r>
              <a:rPr lang="en-GB" b="1" dirty="0">
                <a:solidFill>
                  <a:srgbClr val="F7AB64"/>
                </a:solidFill>
              </a:rPr>
              <a:t>What does risk mean to you?</a:t>
            </a:r>
          </a:p>
        </p:txBody>
      </p:sp>
      <p:sp>
        <p:nvSpPr>
          <p:cNvPr id="4" name="Text Placeholder 2">
            <a:extLst>
              <a:ext uri="{FF2B5EF4-FFF2-40B4-BE49-F238E27FC236}">
                <a16:creationId xmlns:a16="http://schemas.microsoft.com/office/drawing/2014/main" id="{A53D5536-4B6C-4C5E-B7B3-A69E6A5E41CF}"/>
              </a:ext>
            </a:extLst>
          </p:cNvPr>
          <p:cNvSpPr txBox="1">
            <a:spLocks/>
          </p:cNvSpPr>
          <p:nvPr/>
        </p:nvSpPr>
        <p:spPr bwMode="auto">
          <a:xfrm>
            <a:off x="741603" y="4084052"/>
            <a:ext cx="7660791" cy="55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400"/>
            <a:endParaRPr lang="en-GB" b="1" dirty="0"/>
          </a:p>
        </p:txBody>
      </p:sp>
      <p:sp>
        <p:nvSpPr>
          <p:cNvPr id="5" name="Text Placeholder 2">
            <a:extLst>
              <a:ext uri="{FF2B5EF4-FFF2-40B4-BE49-F238E27FC236}">
                <a16:creationId xmlns:a16="http://schemas.microsoft.com/office/drawing/2014/main" id="{4D3608AC-04E2-43E6-9EB8-0F39FAA08E86}"/>
              </a:ext>
            </a:extLst>
          </p:cNvPr>
          <p:cNvSpPr txBox="1">
            <a:spLocks/>
          </p:cNvSpPr>
          <p:nvPr/>
        </p:nvSpPr>
        <p:spPr bwMode="auto">
          <a:xfrm>
            <a:off x="741602" y="582284"/>
            <a:ext cx="7660791" cy="55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400"/>
            <a:r>
              <a:rPr lang="en-GB" b="1" dirty="0">
                <a:solidFill>
                  <a:srgbClr val="F7AB64"/>
                </a:solidFill>
              </a:rPr>
              <a:t>Beth </a:t>
            </a:r>
            <a:r>
              <a:rPr lang="en-GB" b="1" dirty="0" err="1">
                <a:solidFill>
                  <a:srgbClr val="F7AB64"/>
                </a:solidFill>
              </a:rPr>
              <a:t>ydy</a:t>
            </a:r>
            <a:r>
              <a:rPr lang="en-GB" b="1" dirty="0">
                <a:solidFill>
                  <a:srgbClr val="F7AB64"/>
                </a:solidFill>
              </a:rPr>
              <a:t> </a:t>
            </a:r>
            <a:r>
              <a:rPr lang="en-GB" b="1" dirty="0" err="1">
                <a:solidFill>
                  <a:srgbClr val="F7AB64"/>
                </a:solidFill>
              </a:rPr>
              <a:t>risg</a:t>
            </a:r>
            <a:r>
              <a:rPr lang="en-GB" b="1" dirty="0">
                <a:solidFill>
                  <a:srgbClr val="F7AB64"/>
                </a:solidFill>
              </a:rPr>
              <a:t> </a:t>
            </a:r>
            <a:r>
              <a:rPr lang="en-GB" b="1" dirty="0" err="1">
                <a:solidFill>
                  <a:srgbClr val="F7AB64"/>
                </a:solidFill>
              </a:rPr>
              <a:t>yn</a:t>
            </a:r>
            <a:r>
              <a:rPr lang="en-GB" b="1" dirty="0">
                <a:solidFill>
                  <a:srgbClr val="F7AB64"/>
                </a:solidFill>
              </a:rPr>
              <a:t> </a:t>
            </a:r>
            <a:r>
              <a:rPr lang="en-GB" b="1" dirty="0" err="1">
                <a:solidFill>
                  <a:srgbClr val="F7AB64"/>
                </a:solidFill>
              </a:rPr>
              <a:t>golygu</a:t>
            </a:r>
            <a:r>
              <a:rPr lang="en-GB" b="1" dirty="0">
                <a:solidFill>
                  <a:srgbClr val="F7AB64"/>
                </a:solidFill>
              </a:rPr>
              <a:t> </a:t>
            </a:r>
            <a:r>
              <a:rPr lang="en-GB" b="1" dirty="0" err="1">
                <a:solidFill>
                  <a:srgbClr val="F7AB64"/>
                </a:solidFill>
              </a:rPr>
              <a:t>i</a:t>
            </a:r>
            <a:r>
              <a:rPr lang="en-GB" b="1" dirty="0">
                <a:solidFill>
                  <a:srgbClr val="F7AB64"/>
                </a:solidFill>
              </a:rPr>
              <a:t> chi?</a:t>
            </a:r>
          </a:p>
        </p:txBody>
      </p:sp>
      <p:sp>
        <p:nvSpPr>
          <p:cNvPr id="6" name="Text Placeholder 2">
            <a:extLst>
              <a:ext uri="{FF2B5EF4-FFF2-40B4-BE49-F238E27FC236}">
                <a16:creationId xmlns:a16="http://schemas.microsoft.com/office/drawing/2014/main" id="{06E49294-74A9-4967-B676-72E4181EFF0C}"/>
              </a:ext>
            </a:extLst>
          </p:cNvPr>
          <p:cNvSpPr txBox="1">
            <a:spLocks/>
          </p:cNvSpPr>
          <p:nvPr/>
        </p:nvSpPr>
        <p:spPr bwMode="auto">
          <a:xfrm>
            <a:off x="741601" y="1568006"/>
            <a:ext cx="7660791" cy="555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400"/>
            <a:endParaRPr lang="en-GB" b="1" dirty="0"/>
          </a:p>
        </p:txBody>
      </p:sp>
    </p:spTree>
    <p:extLst>
      <p:ext uri="{BB962C8B-B14F-4D97-AF65-F5344CB8AC3E}">
        <p14:creationId xmlns:p14="http://schemas.microsoft.com/office/powerpoint/2010/main" val="291945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A65CB-1536-4438-A223-00D82CD2DDC8}"/>
              </a:ext>
            </a:extLst>
          </p:cNvPr>
          <p:cNvSpPr>
            <a:spLocks noGrp="1"/>
          </p:cNvSpPr>
          <p:nvPr>
            <p:ph type="title"/>
          </p:nvPr>
        </p:nvSpPr>
        <p:spPr>
          <a:xfrm>
            <a:off x="522319" y="365127"/>
            <a:ext cx="4233863" cy="1031283"/>
          </a:xfrm>
        </p:spPr>
        <p:txBody>
          <a:bodyPr>
            <a:noAutofit/>
          </a:bodyPr>
          <a:lstStyle/>
          <a:p>
            <a:pPr>
              <a:lnSpc>
                <a:spcPct val="100000"/>
              </a:lnSpc>
            </a:pPr>
            <a:r>
              <a:rPr lang="en-GB" dirty="0" err="1">
                <a:solidFill>
                  <a:srgbClr val="F7AB64"/>
                </a:solidFill>
              </a:rPr>
              <a:t>Yn</a:t>
            </a:r>
            <a:r>
              <a:rPr lang="en-GB" dirty="0">
                <a:solidFill>
                  <a:srgbClr val="F7AB64"/>
                </a:solidFill>
              </a:rPr>
              <a:t> </a:t>
            </a:r>
            <a:r>
              <a:rPr lang="en-GB" dirty="0" err="1">
                <a:solidFill>
                  <a:srgbClr val="F7AB64"/>
                </a:solidFill>
              </a:rPr>
              <a:t>aml</a:t>
            </a:r>
            <a:r>
              <a:rPr lang="en-GB" dirty="0">
                <a:solidFill>
                  <a:srgbClr val="F7AB64"/>
                </a:solidFill>
              </a:rPr>
              <a:t> </a:t>
            </a:r>
            <a:r>
              <a:rPr lang="en-GB" dirty="0" err="1">
                <a:solidFill>
                  <a:srgbClr val="F7AB64"/>
                </a:solidFill>
              </a:rPr>
              <a:t>mae</a:t>
            </a:r>
            <a:r>
              <a:rPr lang="en-GB" dirty="0">
                <a:solidFill>
                  <a:srgbClr val="F7AB64"/>
                </a:solidFill>
              </a:rPr>
              <a:t> </a:t>
            </a:r>
            <a:r>
              <a:rPr lang="en-GB" dirty="0" err="1">
                <a:solidFill>
                  <a:srgbClr val="F7AB64"/>
                </a:solidFill>
              </a:rPr>
              <a:t>pobl</a:t>
            </a:r>
            <a:r>
              <a:rPr lang="en-GB" dirty="0">
                <a:solidFill>
                  <a:srgbClr val="F7AB64"/>
                </a:solidFill>
              </a:rPr>
              <a:t> </a:t>
            </a:r>
            <a:r>
              <a:rPr lang="en-GB" dirty="0" err="1">
                <a:solidFill>
                  <a:srgbClr val="F7AB64"/>
                </a:solidFill>
              </a:rPr>
              <a:t>yn</a:t>
            </a:r>
            <a:r>
              <a:rPr lang="en-GB" dirty="0">
                <a:solidFill>
                  <a:srgbClr val="F7AB64"/>
                </a:solidFill>
              </a:rPr>
              <a:t> </a:t>
            </a:r>
            <a:r>
              <a:rPr lang="en-GB" dirty="0" err="1">
                <a:solidFill>
                  <a:srgbClr val="F7AB64"/>
                </a:solidFill>
              </a:rPr>
              <a:t>gweld</a:t>
            </a:r>
            <a:r>
              <a:rPr lang="en-GB" dirty="0">
                <a:solidFill>
                  <a:srgbClr val="F7AB64"/>
                </a:solidFill>
              </a:rPr>
              <a:t> </a:t>
            </a:r>
            <a:r>
              <a:rPr lang="en-GB" dirty="0" err="1">
                <a:solidFill>
                  <a:srgbClr val="F7AB64"/>
                </a:solidFill>
              </a:rPr>
              <a:t>risg</a:t>
            </a:r>
            <a:r>
              <a:rPr lang="en-GB" dirty="0">
                <a:solidFill>
                  <a:srgbClr val="F7AB64"/>
                </a:solidFill>
              </a:rPr>
              <a:t> </a:t>
            </a:r>
            <a:r>
              <a:rPr lang="en-GB" dirty="0" err="1">
                <a:solidFill>
                  <a:srgbClr val="F7AB64"/>
                </a:solidFill>
              </a:rPr>
              <a:t>fel</a:t>
            </a:r>
            <a:r>
              <a:rPr lang="en-GB" dirty="0">
                <a:solidFill>
                  <a:srgbClr val="F7AB64"/>
                </a:solidFill>
              </a:rPr>
              <a:t> </a:t>
            </a:r>
            <a:r>
              <a:rPr lang="en-GB" dirty="0" err="1">
                <a:solidFill>
                  <a:srgbClr val="F7AB64"/>
                </a:solidFill>
              </a:rPr>
              <a:t>rhywbeth</a:t>
            </a:r>
            <a:r>
              <a:rPr lang="en-GB" dirty="0">
                <a:solidFill>
                  <a:srgbClr val="F7AB64"/>
                </a:solidFill>
              </a:rPr>
              <a:t>…</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Risk is often seen as something…</a:t>
            </a:r>
          </a:p>
        </p:txBody>
      </p:sp>
      <p:sp>
        <p:nvSpPr>
          <p:cNvPr id="4" name="Text Placeholder 3"/>
          <p:cNvSpPr>
            <a:spLocks noGrp="1"/>
          </p:cNvSpPr>
          <p:nvPr>
            <p:ph type="body" sz="quarter" idx="11"/>
          </p:nvPr>
        </p:nvSpPr>
        <p:spPr/>
        <p:txBody>
          <a:bodyPr>
            <a:normAutofit/>
          </a:bodyPr>
          <a:lstStyle/>
          <a:p>
            <a:pPr marL="342900" indent="-342900">
              <a:lnSpc>
                <a:spcPct val="100000"/>
              </a:lnSpc>
              <a:buClr>
                <a:srgbClr val="F7AB64"/>
              </a:buClr>
              <a:buFont typeface="Arial" panose="020B0604020202020204" pitchFamily="34" charset="0"/>
              <a:buChar char="•"/>
            </a:pPr>
            <a:r>
              <a:rPr lang="en-GB" sz="2000" dirty="0">
                <a:latin typeface="Arial" panose="020B0604020202020204" pitchFamily="34" charset="0"/>
                <a:cs typeface="Arial" panose="020B0604020202020204" pitchFamily="34" charset="0"/>
              </a:rPr>
              <a:t>to be avoided</a:t>
            </a:r>
          </a:p>
          <a:p>
            <a:pPr marL="342900" indent="-342900">
              <a:lnSpc>
                <a:spcPct val="100000"/>
              </a:lnSpc>
              <a:buClr>
                <a:srgbClr val="F7AB64"/>
              </a:buClr>
              <a:buFont typeface="Arial" panose="020B0604020202020204" pitchFamily="34" charset="0"/>
              <a:buChar char="•"/>
            </a:pPr>
            <a:r>
              <a:rPr lang="en-GB" sz="2000" dirty="0">
                <a:latin typeface="Arial" panose="020B0604020202020204" pitchFamily="34" charset="0"/>
                <a:cs typeface="Arial" panose="020B0604020202020204" pitchFamily="34" charset="0"/>
              </a:rPr>
              <a:t>to be controlled</a:t>
            </a:r>
          </a:p>
          <a:p>
            <a:pPr marL="342900" indent="-342900">
              <a:lnSpc>
                <a:spcPct val="100000"/>
              </a:lnSpc>
              <a:buClr>
                <a:srgbClr val="F7AB64"/>
              </a:buClr>
              <a:buFont typeface="Arial" panose="020B0604020202020204" pitchFamily="34" charset="0"/>
              <a:buChar char="•"/>
            </a:pPr>
            <a:r>
              <a:rPr lang="en-GB" sz="2000" dirty="0">
                <a:latin typeface="Arial" panose="020B0604020202020204" pitchFamily="34" charset="0"/>
                <a:cs typeface="Arial" panose="020B0604020202020204" pitchFamily="34" charset="0"/>
              </a:rPr>
              <a:t>to be prevented from happening</a:t>
            </a:r>
          </a:p>
          <a:p>
            <a:pPr marL="342900" indent="-342900">
              <a:lnSpc>
                <a:spcPct val="100000"/>
              </a:lnSpc>
              <a:buClr>
                <a:srgbClr val="F7AB64"/>
              </a:buClr>
              <a:buFont typeface="Arial" panose="020B0604020202020204" pitchFamily="34" charset="0"/>
              <a:buChar char="•"/>
            </a:pPr>
            <a:r>
              <a:rPr lang="en-GB" sz="2000" dirty="0">
                <a:latin typeface="Arial" panose="020B0604020202020204" pitchFamily="34" charset="0"/>
                <a:cs typeface="Arial" panose="020B0604020202020204" pitchFamily="34" charset="0"/>
              </a:rPr>
              <a:t>to be professionally assessed </a:t>
            </a:r>
          </a:p>
          <a:p>
            <a:pPr marL="342900" indent="-342900">
              <a:lnSpc>
                <a:spcPct val="100000"/>
              </a:lnSpc>
              <a:buClr>
                <a:srgbClr val="F7AB64"/>
              </a:buClr>
              <a:buFont typeface="Arial" panose="020B0604020202020204" pitchFamily="34" charset="0"/>
              <a:buChar char="•"/>
            </a:pPr>
            <a:r>
              <a:rPr lang="en-GB" sz="2000" dirty="0">
                <a:latin typeface="Arial" panose="020B0604020202020204" pitchFamily="34" charset="0"/>
                <a:cs typeface="Arial" panose="020B0604020202020204" pitchFamily="34" charset="0"/>
              </a:rPr>
              <a:t>defined by staff or the organisation </a:t>
            </a:r>
          </a:p>
          <a:p>
            <a:pPr marL="342900" indent="-342900">
              <a:lnSpc>
                <a:spcPct val="100000"/>
              </a:lnSpc>
              <a:buClr>
                <a:srgbClr val="F7AB64"/>
              </a:buClr>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a:p>
            <a:pPr marL="342900" indent="-342900">
              <a:lnSpc>
                <a:spcPct val="100000"/>
              </a:lnSpc>
              <a:buClr>
                <a:srgbClr val="F7AB64"/>
              </a:buClr>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a:p>
            <a:pPr marL="342900" indent="-342900">
              <a:lnSpc>
                <a:spcPct val="100000"/>
              </a:lnSpc>
              <a:buClr>
                <a:srgbClr val="F7AB64"/>
              </a:buClr>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55F977AF-B5D6-4AB0-8F3E-03AC2AFF6897}"/>
              </a:ext>
            </a:extLst>
          </p:cNvPr>
          <p:cNvSpPr>
            <a:spLocks noGrp="1"/>
          </p:cNvSpPr>
          <p:nvPr>
            <p:ph type="body" sz="quarter" idx="12"/>
          </p:nvPr>
        </p:nvSpPr>
        <p:spPr/>
        <p:txBody>
          <a:bodyPr>
            <a:normAutofit/>
          </a:bodyPr>
          <a:lstStyle/>
          <a:p>
            <a:pPr marL="285750" indent="-285750">
              <a:lnSpc>
                <a:spcPct val="100000"/>
              </a:lnSpc>
              <a:buClr>
                <a:srgbClr val="F7AB64"/>
              </a:buClr>
              <a:buFont typeface="Arial" panose="020B0604020202020204" pitchFamily="34" charset="0"/>
              <a:buChar char="•"/>
            </a:pPr>
            <a:r>
              <a:rPr lang="en-GB" sz="2000" dirty="0"/>
              <a:t>y </a:t>
            </a:r>
            <a:r>
              <a:rPr lang="en-GB" sz="2000" dirty="0" err="1"/>
              <a:t>mae</a:t>
            </a:r>
            <a:r>
              <a:rPr lang="en-GB" sz="2000" dirty="0"/>
              <a:t> </a:t>
            </a:r>
            <a:r>
              <a:rPr lang="en-GB" sz="2000" dirty="0" err="1"/>
              <a:t>angen</a:t>
            </a:r>
            <a:r>
              <a:rPr lang="en-GB" sz="2000" dirty="0"/>
              <a:t> </a:t>
            </a:r>
            <a:r>
              <a:rPr lang="en-GB" sz="2000" dirty="0" err="1"/>
              <a:t>ei</a:t>
            </a:r>
            <a:r>
              <a:rPr lang="en-GB" sz="2000" dirty="0"/>
              <a:t> </a:t>
            </a:r>
            <a:r>
              <a:rPr lang="en-GB" sz="2000" dirty="0" err="1"/>
              <a:t>osgoi</a:t>
            </a:r>
            <a:endParaRPr lang="en-GB" sz="2000" dirty="0"/>
          </a:p>
          <a:p>
            <a:pPr marL="285750" indent="-285750">
              <a:lnSpc>
                <a:spcPct val="100000"/>
              </a:lnSpc>
              <a:buClr>
                <a:srgbClr val="F7AB64"/>
              </a:buClr>
              <a:buFont typeface="Arial" panose="020B0604020202020204" pitchFamily="34" charset="0"/>
              <a:buChar char="•"/>
            </a:pPr>
            <a:r>
              <a:rPr lang="en-GB" sz="2000" dirty="0"/>
              <a:t>y </a:t>
            </a:r>
            <a:r>
              <a:rPr lang="en-GB" sz="2000" dirty="0" err="1"/>
              <a:t>mae</a:t>
            </a:r>
            <a:r>
              <a:rPr lang="en-GB" sz="2000" dirty="0"/>
              <a:t> </a:t>
            </a:r>
            <a:r>
              <a:rPr lang="en-GB" sz="2000" dirty="0" err="1"/>
              <a:t>angen</a:t>
            </a:r>
            <a:r>
              <a:rPr lang="en-GB" sz="2000" dirty="0"/>
              <a:t> </a:t>
            </a:r>
            <a:r>
              <a:rPr lang="en-GB" sz="2000" dirty="0" err="1"/>
              <a:t>ei</a:t>
            </a:r>
            <a:r>
              <a:rPr lang="en-GB" sz="2000" dirty="0"/>
              <a:t> </a:t>
            </a:r>
            <a:r>
              <a:rPr lang="en-GB" sz="2000" dirty="0" err="1"/>
              <a:t>reoli</a:t>
            </a:r>
            <a:endParaRPr lang="en-GB" sz="2000" dirty="0"/>
          </a:p>
          <a:p>
            <a:pPr marL="285750" indent="-285750">
              <a:lnSpc>
                <a:spcPct val="100000"/>
              </a:lnSpc>
              <a:buClr>
                <a:srgbClr val="F7AB64"/>
              </a:buClr>
              <a:buFont typeface="Arial" panose="020B0604020202020204" pitchFamily="34" charset="0"/>
              <a:buChar char="•"/>
            </a:pPr>
            <a:r>
              <a:rPr lang="en-GB" sz="2000" dirty="0"/>
              <a:t>y </a:t>
            </a:r>
            <a:r>
              <a:rPr lang="en-GB" sz="2000" dirty="0" err="1"/>
              <a:t>mae</a:t>
            </a:r>
            <a:r>
              <a:rPr lang="en-GB" sz="2000" dirty="0"/>
              <a:t> </a:t>
            </a:r>
            <a:r>
              <a:rPr lang="en-GB" sz="2000" dirty="0" err="1"/>
              <a:t>angen</a:t>
            </a:r>
            <a:r>
              <a:rPr lang="en-GB" sz="2000" dirty="0"/>
              <a:t> </a:t>
            </a:r>
            <a:r>
              <a:rPr lang="en-GB" sz="2000" dirty="0" err="1"/>
              <a:t>atal</a:t>
            </a:r>
            <a:r>
              <a:rPr lang="en-GB" sz="2000" dirty="0"/>
              <a:t> </a:t>
            </a:r>
            <a:r>
              <a:rPr lang="en-GB" sz="2000" dirty="0" err="1"/>
              <a:t>rhag</a:t>
            </a:r>
            <a:r>
              <a:rPr lang="en-GB" sz="2000" dirty="0"/>
              <a:t> </a:t>
            </a:r>
            <a:r>
              <a:rPr lang="en-GB" sz="2000" dirty="0" err="1"/>
              <a:t>digwydd</a:t>
            </a:r>
            <a:endParaRPr lang="en-GB" sz="2000" dirty="0"/>
          </a:p>
          <a:p>
            <a:pPr marL="285750" indent="-285750">
              <a:lnSpc>
                <a:spcPct val="100000"/>
              </a:lnSpc>
              <a:buClr>
                <a:srgbClr val="F7AB64"/>
              </a:buClr>
              <a:buFont typeface="Arial" panose="020B0604020202020204" pitchFamily="34" charset="0"/>
              <a:buChar char="•"/>
            </a:pPr>
            <a:r>
              <a:rPr lang="en-GB" sz="2000" dirty="0"/>
              <a:t>y </a:t>
            </a:r>
            <a:r>
              <a:rPr lang="en-GB" sz="2000" dirty="0" err="1"/>
              <a:t>mae</a:t>
            </a:r>
            <a:r>
              <a:rPr lang="en-GB" sz="2000" dirty="0"/>
              <a:t> </a:t>
            </a:r>
            <a:r>
              <a:rPr lang="en-GB" sz="2000" dirty="0" err="1"/>
              <a:t>angen</a:t>
            </a:r>
            <a:r>
              <a:rPr lang="en-GB" sz="2000" dirty="0"/>
              <a:t> </a:t>
            </a:r>
            <a:r>
              <a:rPr lang="en-GB" sz="2000" dirty="0" err="1"/>
              <a:t>ei</a:t>
            </a:r>
            <a:r>
              <a:rPr lang="en-GB" sz="2000" dirty="0"/>
              <a:t> </a:t>
            </a:r>
            <a:r>
              <a:rPr lang="en-GB" sz="2000" dirty="0" err="1"/>
              <a:t>hasesu</a:t>
            </a:r>
            <a:r>
              <a:rPr lang="en-GB" sz="2000" dirty="0"/>
              <a:t> </a:t>
            </a:r>
            <a:r>
              <a:rPr lang="en-GB" sz="2000" dirty="0" err="1"/>
              <a:t>gan</a:t>
            </a:r>
            <a:r>
              <a:rPr lang="en-GB" sz="2000" dirty="0"/>
              <a:t> </a:t>
            </a:r>
            <a:r>
              <a:rPr lang="en-GB" sz="2000" dirty="0" err="1"/>
              <a:t>rhywun</a:t>
            </a:r>
            <a:r>
              <a:rPr lang="en-GB" sz="2000" dirty="0"/>
              <a:t> </a:t>
            </a:r>
            <a:r>
              <a:rPr lang="en-GB" sz="2000" dirty="0" err="1"/>
              <a:t>broffesiynol</a:t>
            </a:r>
            <a:endParaRPr lang="en-GB" sz="2000" dirty="0"/>
          </a:p>
          <a:p>
            <a:pPr marL="285750" indent="-285750">
              <a:lnSpc>
                <a:spcPct val="100000"/>
              </a:lnSpc>
              <a:buClr>
                <a:srgbClr val="F7AB64"/>
              </a:buClr>
              <a:buFont typeface="Arial" panose="020B0604020202020204" pitchFamily="34" charset="0"/>
              <a:buChar char="•"/>
            </a:pPr>
            <a:r>
              <a:rPr lang="en-GB" sz="2000" dirty="0" err="1"/>
              <a:t>yn</a:t>
            </a:r>
            <a:r>
              <a:rPr lang="en-GB" sz="2000" dirty="0"/>
              <a:t> </a:t>
            </a:r>
            <a:r>
              <a:rPr lang="en-GB" sz="2000" dirty="0" err="1"/>
              <a:t>cael</a:t>
            </a:r>
            <a:r>
              <a:rPr lang="en-GB" sz="2000" dirty="0"/>
              <a:t> </a:t>
            </a:r>
            <a:r>
              <a:rPr lang="en-GB" sz="2000" dirty="0" err="1"/>
              <a:t>ei</a:t>
            </a:r>
            <a:r>
              <a:rPr lang="en-GB" sz="2000" dirty="0"/>
              <a:t> </a:t>
            </a:r>
            <a:r>
              <a:rPr lang="en-GB" sz="2000" dirty="0" err="1"/>
              <a:t>ddiffinio</a:t>
            </a:r>
            <a:r>
              <a:rPr lang="en-GB" sz="2000" dirty="0"/>
              <a:t> </a:t>
            </a:r>
            <a:r>
              <a:rPr lang="en-GB" sz="2000" dirty="0" err="1"/>
              <a:t>gan</a:t>
            </a:r>
            <a:r>
              <a:rPr lang="en-GB" sz="2000" dirty="0"/>
              <a:t> staff </a:t>
            </a:r>
            <a:r>
              <a:rPr lang="en-GB" sz="2000" dirty="0" err="1"/>
              <a:t>neu’r</a:t>
            </a:r>
            <a:r>
              <a:rPr lang="en-GB" sz="2000" dirty="0"/>
              <a:t> </a:t>
            </a:r>
            <a:r>
              <a:rPr lang="en-GB" sz="2000" dirty="0" err="1"/>
              <a:t>sefydliad</a:t>
            </a:r>
            <a:endParaRPr lang="en-GB" sz="2000" dirty="0"/>
          </a:p>
        </p:txBody>
      </p:sp>
    </p:spTree>
    <p:extLst>
      <p:ext uri="{BB962C8B-B14F-4D97-AF65-F5344CB8AC3E}">
        <p14:creationId xmlns:p14="http://schemas.microsoft.com/office/powerpoint/2010/main" val="261266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D9DD-19D8-4CFE-A9FC-C9BA8167DDCB}"/>
              </a:ext>
            </a:extLst>
          </p:cNvPr>
          <p:cNvSpPr>
            <a:spLocks noGrp="1"/>
          </p:cNvSpPr>
          <p:nvPr>
            <p:ph type="title"/>
          </p:nvPr>
        </p:nvSpPr>
        <p:spPr/>
        <p:txBody>
          <a:bodyPr/>
          <a:lstStyle/>
          <a:p>
            <a:pPr>
              <a:lnSpc>
                <a:spcPct val="100000"/>
              </a:lnSpc>
            </a:pPr>
            <a:r>
              <a:rPr lang="en-GB" dirty="0" err="1">
                <a:solidFill>
                  <a:srgbClr val="F7AB64"/>
                </a:solidFill>
              </a:rPr>
              <a:t>Ond</a:t>
            </a:r>
            <a:r>
              <a:rPr lang="en-GB" dirty="0">
                <a:solidFill>
                  <a:srgbClr val="F7AB64"/>
                </a:solidFill>
              </a:rPr>
              <a:t> </a:t>
            </a:r>
            <a:r>
              <a:rPr lang="en-GB" dirty="0" err="1">
                <a:solidFill>
                  <a:srgbClr val="F7AB64"/>
                </a:solidFill>
              </a:rPr>
              <a:t>dylid</a:t>
            </a:r>
            <a:r>
              <a:rPr lang="en-GB" dirty="0">
                <a:solidFill>
                  <a:srgbClr val="F7AB64"/>
                </a:solidFill>
              </a:rPr>
              <a:t> </a:t>
            </a:r>
            <a:r>
              <a:rPr lang="en-GB" dirty="0" err="1">
                <a:solidFill>
                  <a:srgbClr val="F7AB64"/>
                </a:solidFill>
              </a:rPr>
              <a:t>ei</a:t>
            </a:r>
            <a:r>
              <a:rPr lang="en-GB" dirty="0">
                <a:solidFill>
                  <a:srgbClr val="F7AB64"/>
                </a:solidFill>
              </a:rPr>
              <a:t> weld </a:t>
            </a:r>
            <a:r>
              <a:rPr lang="en-GB" dirty="0" err="1">
                <a:solidFill>
                  <a:srgbClr val="F7AB64"/>
                </a:solidFill>
              </a:rPr>
              <a:t>fel</a:t>
            </a:r>
            <a:r>
              <a:rPr lang="en-GB" dirty="0">
                <a:solidFill>
                  <a:srgbClr val="F7AB64"/>
                </a:solidFill>
              </a:rPr>
              <a:t> </a:t>
            </a:r>
            <a:r>
              <a:rPr lang="en-GB" dirty="0" err="1">
                <a:solidFill>
                  <a:srgbClr val="F7AB64"/>
                </a:solidFill>
              </a:rPr>
              <a:t>rhywbeth</a:t>
            </a:r>
            <a:r>
              <a:rPr lang="en-GB" dirty="0">
                <a:solidFill>
                  <a:srgbClr val="F7AB64"/>
                </a:solidFill>
              </a:rPr>
              <a:t>…</a:t>
            </a:r>
          </a:p>
        </p:txBody>
      </p:sp>
      <p:sp>
        <p:nvSpPr>
          <p:cNvPr id="3" name="Text Placeholder 2"/>
          <p:cNvSpPr>
            <a:spLocks noGrp="1"/>
          </p:cNvSpPr>
          <p:nvPr>
            <p:ph type="body" sz="quarter" idx="10"/>
          </p:nvPr>
        </p:nvSpPr>
        <p:spPr/>
        <p:txBody>
          <a:bodyPr/>
          <a:lstStyle/>
          <a:p>
            <a:pPr>
              <a:lnSpc>
                <a:spcPct val="100000"/>
              </a:lnSpc>
            </a:pPr>
            <a:r>
              <a:rPr lang="en-GB" altLang="x-none" dirty="0">
                <a:solidFill>
                  <a:srgbClr val="F7AB64"/>
                </a:solidFill>
              </a:rPr>
              <a:t>But should be seen as something….. </a:t>
            </a:r>
            <a:endParaRPr lang="en-GB" dirty="0">
              <a:solidFill>
                <a:srgbClr val="F7AB64"/>
              </a:solidFill>
            </a:endParaRPr>
          </a:p>
        </p:txBody>
      </p:sp>
      <p:sp>
        <p:nvSpPr>
          <p:cNvPr id="4" name="Text Placeholder 3"/>
          <p:cNvSpPr>
            <a:spLocks noGrp="1"/>
          </p:cNvSpPr>
          <p:nvPr>
            <p:ph type="body" sz="quarter" idx="11"/>
          </p:nvPr>
        </p:nvSpPr>
        <p:spPr>
          <a:xfrm>
            <a:off x="4610101" y="1545264"/>
            <a:ext cx="3943350" cy="4621619"/>
          </a:xfrm>
        </p:spPr>
        <p:txBody>
          <a:bodyPr>
            <a:noAutofit/>
          </a:bodyPr>
          <a:lstStyle/>
          <a:p>
            <a:pPr marL="342900" lvl="0" indent="-342900">
              <a:lnSpc>
                <a:spcPct val="100000"/>
              </a:lnSpc>
              <a:buClr>
                <a:srgbClr val="F7AB64"/>
              </a:buClr>
              <a:buFont typeface="Arial" panose="020B0604020202020204" pitchFamily="34" charset="0"/>
              <a:buChar char="•"/>
            </a:pPr>
            <a:r>
              <a:rPr lang="en-GB" dirty="0"/>
              <a:t>Which is part of every day life</a:t>
            </a:r>
          </a:p>
          <a:p>
            <a:pPr marL="342900" lvl="0" indent="-342900">
              <a:lnSpc>
                <a:spcPct val="100000"/>
              </a:lnSpc>
              <a:buClr>
                <a:srgbClr val="F7AB64"/>
              </a:buClr>
              <a:buFont typeface="Arial" panose="020B0604020202020204" pitchFamily="34" charset="0"/>
              <a:buChar char="•"/>
            </a:pPr>
            <a:r>
              <a:rPr lang="en-GB" dirty="0"/>
              <a:t>Which supports people to do what matters to them</a:t>
            </a:r>
          </a:p>
          <a:p>
            <a:pPr marL="342900" indent="-342900">
              <a:lnSpc>
                <a:spcPct val="100000"/>
              </a:lnSpc>
              <a:buClr>
                <a:srgbClr val="F7AB64"/>
              </a:buClr>
              <a:buFont typeface="Arial" panose="020B0604020202020204" pitchFamily="34" charset="0"/>
              <a:buChar char="•"/>
            </a:pPr>
            <a:r>
              <a:rPr lang="en-GB" dirty="0"/>
              <a:t>Which people have the right to be involved in, make decisions about, even if others think they’re ‘unwise’</a:t>
            </a:r>
          </a:p>
          <a:p>
            <a:pPr marL="342900" indent="-342900">
              <a:lnSpc>
                <a:spcPct val="100000"/>
              </a:lnSpc>
              <a:buClr>
                <a:srgbClr val="F7AB64"/>
              </a:buClr>
              <a:buFont typeface="Arial" panose="020B0604020202020204" pitchFamily="34" charset="0"/>
              <a:buChar char="•"/>
            </a:pPr>
            <a:r>
              <a:rPr lang="en-GB" dirty="0"/>
              <a:t>Which weighs up all options, including the risks of not taking a particular course of action as well as those of taking it</a:t>
            </a:r>
          </a:p>
          <a:p>
            <a:pPr marL="342900" indent="-342900">
              <a:lnSpc>
                <a:spcPct val="100000"/>
              </a:lnSpc>
              <a:buClr>
                <a:srgbClr val="F7AB64"/>
              </a:buClr>
              <a:buFont typeface="Arial" panose="020B0604020202020204" pitchFamily="34" charset="0"/>
              <a:buChar char="•"/>
            </a:pPr>
            <a:r>
              <a:rPr lang="en-GB" dirty="0"/>
              <a:t>Which needs to be managed not just assessed</a:t>
            </a:r>
          </a:p>
          <a:p>
            <a:pPr>
              <a:lnSpc>
                <a:spcPct val="100000"/>
              </a:lnSpc>
              <a:buClr>
                <a:srgbClr val="F7AB64"/>
              </a:buClr>
            </a:pPr>
            <a:endParaRPr lang="en-GB" i="1" dirty="0"/>
          </a:p>
          <a:p>
            <a:pPr>
              <a:lnSpc>
                <a:spcPct val="100000"/>
              </a:lnSpc>
              <a:buClr>
                <a:srgbClr val="F7AB64"/>
              </a:buClr>
            </a:pPr>
            <a:endParaRPr lang="en-GB" strike="sngStrike" dirty="0">
              <a:solidFill>
                <a:srgbClr val="FF0000"/>
              </a:solidFill>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53AF72E0-6C41-43E1-9DA5-31641C1E5857}"/>
              </a:ext>
            </a:extLst>
          </p:cNvPr>
          <p:cNvSpPr>
            <a:spLocks noGrp="1"/>
          </p:cNvSpPr>
          <p:nvPr>
            <p:ph type="body" sz="quarter" idx="12"/>
          </p:nvPr>
        </p:nvSpPr>
        <p:spPr>
          <a:xfrm>
            <a:off x="420873" y="1545265"/>
            <a:ext cx="4189228" cy="5131982"/>
          </a:xfrm>
        </p:spPr>
        <p:txBody>
          <a:bodyPr>
            <a:normAutofit/>
          </a:bodyPr>
          <a:lstStyle/>
          <a:p>
            <a:pPr marL="285750" indent="-285750">
              <a:lnSpc>
                <a:spcPct val="100000"/>
              </a:lnSpc>
              <a:buClr>
                <a:srgbClr val="F7AB64"/>
              </a:buClr>
              <a:buFont typeface="Arial" panose="020B0604020202020204" pitchFamily="34" charset="0"/>
              <a:buChar char="•"/>
            </a:pPr>
            <a:r>
              <a:rPr lang="en-GB" dirty="0" err="1"/>
              <a:t>Sy’n</a:t>
            </a:r>
            <a:r>
              <a:rPr lang="en-GB" dirty="0"/>
              <a:t> </a:t>
            </a:r>
            <a:r>
              <a:rPr lang="en-GB" dirty="0" err="1"/>
              <a:t>rhan</a:t>
            </a:r>
            <a:r>
              <a:rPr lang="en-GB" dirty="0"/>
              <a:t> o </a:t>
            </a:r>
            <a:r>
              <a:rPr lang="en-GB" dirty="0" err="1"/>
              <a:t>fywyd</a:t>
            </a:r>
            <a:r>
              <a:rPr lang="en-GB" dirty="0"/>
              <a:t> bob </a:t>
            </a:r>
            <a:r>
              <a:rPr lang="en-GB" dirty="0" err="1"/>
              <a:t>dydd</a:t>
            </a:r>
            <a:endParaRPr lang="en-GB" dirty="0"/>
          </a:p>
          <a:p>
            <a:pPr marL="285750" indent="-285750">
              <a:lnSpc>
                <a:spcPct val="100000"/>
              </a:lnSpc>
              <a:buClr>
                <a:srgbClr val="F7AB64"/>
              </a:buClr>
              <a:buFont typeface="Arial" panose="020B0604020202020204" pitchFamily="34" charset="0"/>
              <a:buChar char="•"/>
            </a:pPr>
            <a:r>
              <a:rPr lang="en-GB" dirty="0" err="1"/>
              <a:t>Sy’n</a:t>
            </a:r>
            <a:r>
              <a:rPr lang="en-GB" dirty="0"/>
              <a:t> </a:t>
            </a:r>
            <a:r>
              <a:rPr lang="en-GB" dirty="0" err="1"/>
              <a:t>cefnogi</a:t>
            </a:r>
            <a:r>
              <a:rPr lang="en-GB" dirty="0"/>
              <a:t> </a:t>
            </a:r>
            <a:r>
              <a:rPr lang="en-GB" dirty="0" err="1"/>
              <a:t>pobl</a:t>
            </a:r>
            <a:r>
              <a:rPr lang="en-GB" dirty="0"/>
              <a:t> </a:t>
            </a:r>
            <a:r>
              <a:rPr lang="en-GB" dirty="0" err="1"/>
              <a:t>i</a:t>
            </a:r>
            <a:r>
              <a:rPr lang="en-GB" dirty="0"/>
              <a:t> </a:t>
            </a:r>
            <a:r>
              <a:rPr lang="en-GB" dirty="0" err="1"/>
              <a:t>wneud</a:t>
            </a:r>
            <a:r>
              <a:rPr lang="en-GB" dirty="0"/>
              <a:t> </a:t>
            </a:r>
            <a:r>
              <a:rPr lang="en-GB" dirty="0" err="1"/>
              <a:t>beth</a:t>
            </a:r>
            <a:r>
              <a:rPr lang="en-GB" dirty="0"/>
              <a:t> </a:t>
            </a:r>
            <a:r>
              <a:rPr lang="en-GB" dirty="0" err="1"/>
              <a:t>sy’n</a:t>
            </a:r>
            <a:r>
              <a:rPr lang="en-GB" dirty="0"/>
              <a:t> </a:t>
            </a:r>
            <a:r>
              <a:rPr lang="en-GB" dirty="0" err="1"/>
              <a:t>bwysig</a:t>
            </a:r>
            <a:r>
              <a:rPr lang="en-GB" dirty="0"/>
              <a:t> </a:t>
            </a:r>
            <a:r>
              <a:rPr lang="en-GB" dirty="0" err="1"/>
              <a:t>iddynt</a:t>
            </a:r>
            <a:endParaRPr lang="en-GB" dirty="0"/>
          </a:p>
          <a:p>
            <a:pPr marL="285750" indent="-285750">
              <a:lnSpc>
                <a:spcPct val="100000"/>
              </a:lnSpc>
              <a:buClr>
                <a:srgbClr val="F7AB64"/>
              </a:buClr>
              <a:buFont typeface="Arial" panose="020B0604020202020204" pitchFamily="34" charset="0"/>
              <a:buChar char="•"/>
            </a:pPr>
            <a:r>
              <a:rPr lang="en-GB" dirty="0"/>
              <a:t>Y </a:t>
            </a:r>
            <a:r>
              <a:rPr lang="en-GB" dirty="0" err="1"/>
              <a:t>mae</a:t>
            </a:r>
            <a:r>
              <a:rPr lang="en-GB" dirty="0"/>
              <a:t> </a:t>
            </a:r>
            <a:r>
              <a:rPr lang="en-GB" dirty="0" err="1"/>
              <a:t>gan</a:t>
            </a:r>
            <a:r>
              <a:rPr lang="en-GB" dirty="0"/>
              <a:t> </a:t>
            </a:r>
            <a:r>
              <a:rPr lang="en-GB" dirty="0" err="1"/>
              <a:t>bobl</a:t>
            </a:r>
            <a:r>
              <a:rPr lang="en-GB" dirty="0"/>
              <a:t> </a:t>
            </a:r>
            <a:r>
              <a:rPr lang="en-GB" dirty="0" err="1"/>
              <a:t>yr</a:t>
            </a:r>
            <a:r>
              <a:rPr lang="en-GB" dirty="0"/>
              <a:t> </a:t>
            </a:r>
            <a:r>
              <a:rPr lang="en-GB" dirty="0" err="1"/>
              <a:t>hawl</a:t>
            </a:r>
            <a:r>
              <a:rPr lang="en-GB" dirty="0"/>
              <a:t> </a:t>
            </a:r>
            <a:r>
              <a:rPr lang="en-GB" dirty="0" err="1"/>
              <a:t>i</a:t>
            </a:r>
            <a:r>
              <a:rPr lang="en-GB" dirty="0"/>
              <a:t> </a:t>
            </a:r>
            <a:r>
              <a:rPr lang="en-GB" dirty="0" err="1"/>
              <a:t>fod</a:t>
            </a:r>
            <a:r>
              <a:rPr lang="en-GB" dirty="0"/>
              <a:t> </a:t>
            </a:r>
            <a:r>
              <a:rPr lang="en-GB" dirty="0" err="1"/>
              <a:t>yn</a:t>
            </a:r>
            <a:r>
              <a:rPr lang="en-GB" dirty="0"/>
              <a:t> </a:t>
            </a:r>
            <a:r>
              <a:rPr lang="en-GB" dirty="0" err="1"/>
              <a:t>rhan</a:t>
            </a:r>
            <a:r>
              <a:rPr lang="en-GB" dirty="0"/>
              <a:t> </a:t>
            </a:r>
            <a:r>
              <a:rPr lang="en-GB" dirty="0" err="1"/>
              <a:t>ohono</a:t>
            </a:r>
            <a:r>
              <a:rPr lang="en-GB" dirty="0"/>
              <a:t> ac </a:t>
            </a:r>
            <a:r>
              <a:rPr lang="en-GB" dirty="0" err="1"/>
              <a:t>i</a:t>
            </a:r>
            <a:r>
              <a:rPr lang="en-GB" dirty="0"/>
              <a:t> </a:t>
            </a:r>
            <a:r>
              <a:rPr lang="en-GB" dirty="0" err="1"/>
              <a:t>wneud</a:t>
            </a:r>
            <a:r>
              <a:rPr lang="en-GB" dirty="0"/>
              <a:t> </a:t>
            </a:r>
            <a:r>
              <a:rPr lang="en-GB" dirty="0" err="1"/>
              <a:t>penderfyniadau</a:t>
            </a:r>
            <a:r>
              <a:rPr lang="en-GB" dirty="0"/>
              <a:t> </a:t>
            </a:r>
            <a:r>
              <a:rPr lang="en-GB" dirty="0" err="1"/>
              <a:t>amdano</a:t>
            </a:r>
            <a:r>
              <a:rPr lang="en-GB" dirty="0"/>
              <a:t>, </a:t>
            </a:r>
            <a:r>
              <a:rPr lang="en-GB" dirty="0" err="1"/>
              <a:t>hyd</a:t>
            </a:r>
            <a:r>
              <a:rPr lang="en-GB" dirty="0"/>
              <a:t> </a:t>
            </a:r>
            <a:r>
              <a:rPr lang="en-GB" dirty="0" err="1"/>
              <a:t>yn</a:t>
            </a:r>
            <a:r>
              <a:rPr lang="en-GB" dirty="0"/>
              <a:t> </a:t>
            </a:r>
            <a:r>
              <a:rPr lang="en-GB" dirty="0" err="1"/>
              <a:t>oed</a:t>
            </a:r>
            <a:r>
              <a:rPr lang="en-GB" dirty="0"/>
              <a:t> </a:t>
            </a:r>
            <a:r>
              <a:rPr lang="en-GB" dirty="0" err="1"/>
              <a:t>os</a:t>
            </a:r>
            <a:r>
              <a:rPr lang="en-GB" dirty="0"/>
              <a:t> </a:t>
            </a:r>
            <a:r>
              <a:rPr lang="en-GB" dirty="0" err="1"/>
              <a:t>ydy</a:t>
            </a:r>
            <a:r>
              <a:rPr lang="en-GB" dirty="0"/>
              <a:t> </a:t>
            </a:r>
            <a:r>
              <a:rPr lang="en-GB" dirty="0" err="1"/>
              <a:t>pobl</a:t>
            </a:r>
            <a:r>
              <a:rPr lang="en-GB" dirty="0"/>
              <a:t> </a:t>
            </a:r>
            <a:r>
              <a:rPr lang="en-GB" dirty="0" err="1"/>
              <a:t>eraill</a:t>
            </a:r>
            <a:r>
              <a:rPr lang="en-GB" dirty="0"/>
              <a:t> </a:t>
            </a:r>
            <a:r>
              <a:rPr lang="en-GB" dirty="0" err="1"/>
              <a:t>yn</a:t>
            </a:r>
            <a:r>
              <a:rPr lang="en-GB" dirty="0"/>
              <a:t> </a:t>
            </a:r>
            <a:r>
              <a:rPr lang="en-GB" dirty="0" err="1"/>
              <a:t>meddwl</a:t>
            </a:r>
            <a:r>
              <a:rPr lang="en-GB" dirty="0"/>
              <a:t> </a:t>
            </a:r>
            <a:r>
              <a:rPr lang="en-GB" dirty="0" err="1"/>
              <a:t>eu</a:t>
            </a:r>
            <a:r>
              <a:rPr lang="en-GB" dirty="0"/>
              <a:t> bod </a:t>
            </a:r>
            <a:r>
              <a:rPr lang="en-GB" dirty="0" err="1"/>
              <a:t>yn</a:t>
            </a:r>
            <a:r>
              <a:rPr lang="en-GB" dirty="0"/>
              <a:t> </a:t>
            </a:r>
            <a:r>
              <a:rPr lang="en-GB" dirty="0" err="1"/>
              <a:t>annoeth</a:t>
            </a:r>
            <a:endParaRPr lang="en-GB" dirty="0"/>
          </a:p>
          <a:p>
            <a:pPr marL="285750" indent="-285750">
              <a:lnSpc>
                <a:spcPct val="100000"/>
              </a:lnSpc>
              <a:buClr>
                <a:srgbClr val="F7AB64"/>
              </a:buClr>
              <a:buFont typeface="Arial" panose="020B0604020202020204" pitchFamily="34" charset="0"/>
              <a:buChar char="•"/>
            </a:pPr>
            <a:r>
              <a:rPr lang="en-GB" dirty="0" err="1"/>
              <a:t>Sy’n</a:t>
            </a:r>
            <a:r>
              <a:rPr lang="en-GB" dirty="0"/>
              <a:t> </a:t>
            </a:r>
            <a:r>
              <a:rPr lang="en-GB" dirty="0" err="1"/>
              <a:t>ystyried</a:t>
            </a:r>
            <a:r>
              <a:rPr lang="en-GB" dirty="0"/>
              <a:t> </a:t>
            </a:r>
            <a:r>
              <a:rPr lang="en-GB" dirty="0" err="1"/>
              <a:t>yr</a:t>
            </a:r>
            <a:r>
              <a:rPr lang="en-GB" dirty="0"/>
              <a:t> </a:t>
            </a:r>
            <a:r>
              <a:rPr lang="en-GB" dirty="0" err="1"/>
              <a:t>holl</a:t>
            </a:r>
            <a:r>
              <a:rPr lang="en-GB" dirty="0"/>
              <a:t> </a:t>
            </a:r>
            <a:r>
              <a:rPr lang="en-GB" dirty="0" err="1"/>
              <a:t>opsiynau</a:t>
            </a:r>
            <a:r>
              <a:rPr lang="en-GB" dirty="0"/>
              <a:t>, </a:t>
            </a:r>
            <a:r>
              <a:rPr lang="en-GB" dirty="0" err="1"/>
              <a:t>gan</a:t>
            </a:r>
            <a:r>
              <a:rPr lang="en-GB" dirty="0"/>
              <a:t> </a:t>
            </a:r>
            <a:r>
              <a:rPr lang="en-GB" dirty="0" err="1"/>
              <a:t>gynnwys</a:t>
            </a:r>
            <a:r>
              <a:rPr lang="en-GB" dirty="0"/>
              <a:t> y </a:t>
            </a:r>
            <a:r>
              <a:rPr lang="en-GB" dirty="0" err="1"/>
              <a:t>risg</a:t>
            </a:r>
            <a:r>
              <a:rPr lang="en-GB" dirty="0"/>
              <a:t> o </a:t>
            </a:r>
            <a:r>
              <a:rPr lang="en-GB" dirty="0" err="1"/>
              <a:t>beidio</a:t>
            </a:r>
            <a:r>
              <a:rPr lang="en-GB" dirty="0"/>
              <a:t> </a:t>
            </a:r>
            <a:r>
              <a:rPr lang="en-GB" dirty="0" err="1"/>
              <a:t>gweithredu</a:t>
            </a:r>
            <a:r>
              <a:rPr lang="en-GB" dirty="0"/>
              <a:t>, </a:t>
            </a:r>
            <a:r>
              <a:rPr lang="en-GB" dirty="0" err="1"/>
              <a:t>yn</a:t>
            </a:r>
            <a:r>
              <a:rPr lang="en-GB" dirty="0"/>
              <a:t> </a:t>
            </a:r>
            <a:r>
              <a:rPr lang="en-GB" dirty="0" err="1"/>
              <a:t>ogystal</a:t>
            </a:r>
            <a:r>
              <a:rPr lang="en-GB" dirty="0"/>
              <a:t> </a:t>
            </a:r>
            <a:r>
              <a:rPr lang="en-GB" dirty="0" err="1"/>
              <a:t>â’r</a:t>
            </a:r>
            <a:r>
              <a:rPr lang="en-GB" dirty="0"/>
              <a:t> </a:t>
            </a:r>
            <a:r>
              <a:rPr lang="en-GB" dirty="0" err="1"/>
              <a:t>risg</a:t>
            </a:r>
            <a:r>
              <a:rPr lang="en-GB" dirty="0"/>
              <a:t> </a:t>
            </a:r>
            <a:r>
              <a:rPr lang="en-GB" dirty="0" err="1"/>
              <a:t>sy’n</a:t>
            </a:r>
            <a:r>
              <a:rPr lang="en-GB" dirty="0"/>
              <a:t> </a:t>
            </a:r>
            <a:r>
              <a:rPr lang="en-GB" dirty="0" err="1"/>
              <a:t>gysylltiedig</a:t>
            </a:r>
            <a:r>
              <a:rPr lang="en-GB" dirty="0"/>
              <a:t> â </a:t>
            </a:r>
            <a:r>
              <a:rPr lang="en-GB" dirty="0" err="1"/>
              <a:t>gweithred</a:t>
            </a:r>
            <a:endParaRPr lang="en-GB" dirty="0"/>
          </a:p>
          <a:p>
            <a:pPr marL="285750" indent="-285750">
              <a:lnSpc>
                <a:spcPct val="100000"/>
              </a:lnSpc>
              <a:buClr>
                <a:srgbClr val="F7AB64"/>
              </a:buClr>
              <a:buFont typeface="Arial" panose="020B0604020202020204" pitchFamily="34" charset="0"/>
              <a:buChar char="•"/>
            </a:pPr>
            <a:r>
              <a:rPr lang="en-GB" dirty="0"/>
              <a:t>Y </a:t>
            </a:r>
            <a:r>
              <a:rPr lang="en-GB" dirty="0" err="1"/>
              <a:t>mae</a:t>
            </a:r>
            <a:r>
              <a:rPr lang="en-GB" dirty="0"/>
              <a:t> </a:t>
            </a:r>
            <a:r>
              <a:rPr lang="en-GB" dirty="0" err="1"/>
              <a:t>angen</a:t>
            </a:r>
            <a:r>
              <a:rPr lang="en-GB" dirty="0"/>
              <a:t> </a:t>
            </a:r>
            <a:r>
              <a:rPr lang="en-GB" dirty="0" err="1"/>
              <a:t>ei</a:t>
            </a:r>
            <a:r>
              <a:rPr lang="en-GB" dirty="0"/>
              <a:t> </a:t>
            </a:r>
            <a:r>
              <a:rPr lang="en-GB" dirty="0" err="1"/>
              <a:t>reoli</a:t>
            </a:r>
            <a:r>
              <a:rPr lang="en-GB" dirty="0"/>
              <a:t>, </a:t>
            </a:r>
            <a:r>
              <a:rPr lang="en-GB" dirty="0" err="1"/>
              <a:t>nid</a:t>
            </a:r>
            <a:r>
              <a:rPr lang="en-GB" dirty="0"/>
              <a:t> dim </a:t>
            </a:r>
            <a:r>
              <a:rPr lang="en-GB" dirty="0" err="1"/>
              <a:t>ond</a:t>
            </a:r>
            <a:r>
              <a:rPr lang="en-GB" dirty="0"/>
              <a:t> </a:t>
            </a:r>
            <a:r>
              <a:rPr lang="en-GB" dirty="0" err="1"/>
              <a:t>ei</a:t>
            </a:r>
            <a:r>
              <a:rPr lang="en-GB" dirty="0"/>
              <a:t> </a:t>
            </a:r>
            <a:r>
              <a:rPr lang="en-GB" dirty="0" err="1"/>
              <a:t>hasesu</a:t>
            </a:r>
            <a:endParaRPr lang="en-GB" dirty="0"/>
          </a:p>
          <a:p>
            <a:pPr marL="285750" indent="-285750">
              <a:lnSpc>
                <a:spcPct val="100000"/>
              </a:lnSpc>
              <a:buClr>
                <a:srgbClr val="F7AB64"/>
              </a:buClr>
              <a:buFont typeface="Arial" panose="020B0604020202020204" pitchFamily="34" charset="0"/>
              <a:buChar char="•"/>
            </a:pPr>
            <a:endParaRPr lang="en-GB" dirty="0"/>
          </a:p>
        </p:txBody>
      </p:sp>
    </p:spTree>
    <p:extLst>
      <p:ext uri="{BB962C8B-B14F-4D97-AF65-F5344CB8AC3E}">
        <p14:creationId xmlns:p14="http://schemas.microsoft.com/office/powerpoint/2010/main" val="82114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35097" y="133251"/>
            <a:ext cx="4350350" cy="1706181"/>
          </a:xfrm>
        </p:spPr>
        <p:txBody>
          <a:bodyPr/>
          <a:lstStyle/>
          <a:p>
            <a:pPr>
              <a:lnSpc>
                <a:spcPct val="100000"/>
              </a:lnSpc>
            </a:pPr>
            <a:r>
              <a:rPr lang="en-GB" dirty="0" err="1">
                <a:solidFill>
                  <a:srgbClr val="F7AB64"/>
                </a:solidFill>
              </a:rPr>
              <a:t>Cyn</a:t>
            </a:r>
            <a:r>
              <a:rPr lang="en-GB" dirty="0">
                <a:solidFill>
                  <a:srgbClr val="F7AB64"/>
                </a:solidFill>
              </a:rPr>
              <a:t> </a:t>
            </a:r>
            <a:r>
              <a:rPr lang="en-GB" dirty="0" err="1">
                <a:solidFill>
                  <a:srgbClr val="F7AB64"/>
                </a:solidFill>
              </a:rPr>
              <a:t>i</a:t>
            </a:r>
            <a:r>
              <a:rPr lang="en-GB" dirty="0">
                <a:solidFill>
                  <a:srgbClr val="F7AB64"/>
                </a:solidFill>
              </a:rPr>
              <a:t> </a:t>
            </a:r>
            <a:r>
              <a:rPr lang="en-GB" dirty="0" err="1">
                <a:solidFill>
                  <a:srgbClr val="F7AB64"/>
                </a:solidFill>
              </a:rPr>
              <a:t>ni</a:t>
            </a:r>
            <a:r>
              <a:rPr lang="en-GB" dirty="0">
                <a:solidFill>
                  <a:srgbClr val="F7AB64"/>
                </a:solidFill>
              </a:rPr>
              <a:t> </a:t>
            </a:r>
            <a:r>
              <a:rPr lang="en-GB" dirty="0" err="1">
                <a:solidFill>
                  <a:srgbClr val="F7AB64"/>
                </a:solidFill>
              </a:rPr>
              <a:t>feddwl</a:t>
            </a:r>
            <a:r>
              <a:rPr lang="en-GB" dirty="0">
                <a:solidFill>
                  <a:srgbClr val="F7AB64"/>
                </a:solidFill>
              </a:rPr>
              <a:t> am </a:t>
            </a:r>
            <a:r>
              <a:rPr lang="en-GB" dirty="0" err="1">
                <a:solidFill>
                  <a:srgbClr val="F7AB64"/>
                </a:solidFill>
              </a:rPr>
              <a:t>risg</a:t>
            </a:r>
            <a:r>
              <a:rPr lang="en-GB" dirty="0">
                <a:solidFill>
                  <a:srgbClr val="F7AB64"/>
                </a:solidFill>
              </a:rPr>
              <a:t> </a:t>
            </a:r>
            <a:r>
              <a:rPr lang="en-GB" dirty="0" err="1">
                <a:solidFill>
                  <a:srgbClr val="F7AB64"/>
                </a:solidFill>
              </a:rPr>
              <a:t>cadarnhaol</a:t>
            </a:r>
            <a:r>
              <a:rPr lang="en-GB" dirty="0">
                <a:solidFill>
                  <a:srgbClr val="F7AB64"/>
                </a:solidFill>
              </a:rPr>
              <a:t> </a:t>
            </a:r>
            <a:r>
              <a:rPr lang="en-GB" dirty="0" err="1">
                <a:solidFill>
                  <a:srgbClr val="F7AB64"/>
                </a:solidFill>
              </a:rPr>
              <a:t>rhaid</a:t>
            </a:r>
            <a:r>
              <a:rPr lang="en-GB" dirty="0">
                <a:solidFill>
                  <a:srgbClr val="F7AB64"/>
                </a:solidFill>
              </a:rPr>
              <a:t> </a:t>
            </a:r>
            <a:r>
              <a:rPr lang="en-GB" dirty="0" err="1">
                <a:solidFill>
                  <a:srgbClr val="F7AB64"/>
                </a:solidFill>
              </a:rPr>
              <a:t>i</a:t>
            </a:r>
            <a:r>
              <a:rPr lang="en-GB" dirty="0">
                <a:solidFill>
                  <a:srgbClr val="F7AB64"/>
                </a:solidFill>
              </a:rPr>
              <a:t> </a:t>
            </a:r>
            <a:r>
              <a:rPr lang="en-GB" dirty="0" err="1">
                <a:solidFill>
                  <a:srgbClr val="F7AB64"/>
                </a:solidFill>
              </a:rPr>
              <a:t>ni</a:t>
            </a:r>
            <a:r>
              <a:rPr lang="en-GB" dirty="0">
                <a:solidFill>
                  <a:srgbClr val="F7AB64"/>
                </a:solidFill>
              </a:rPr>
              <a:t> </a:t>
            </a:r>
            <a:r>
              <a:rPr lang="en-GB" dirty="0" err="1">
                <a:solidFill>
                  <a:srgbClr val="F7AB64"/>
                </a:solidFill>
              </a:rPr>
              <a:t>feddwl</a:t>
            </a:r>
            <a:r>
              <a:rPr lang="en-GB" dirty="0">
                <a:solidFill>
                  <a:srgbClr val="F7AB64"/>
                </a:solidFill>
              </a:rPr>
              <a:t> am </a:t>
            </a:r>
            <a:r>
              <a:rPr lang="en-GB" dirty="0" err="1">
                <a:solidFill>
                  <a:srgbClr val="F7AB64"/>
                </a:solidFill>
              </a:rPr>
              <a:t>dri</a:t>
            </a:r>
            <a:r>
              <a:rPr lang="en-GB" dirty="0">
                <a:solidFill>
                  <a:srgbClr val="F7AB64"/>
                </a:solidFill>
              </a:rPr>
              <a:t> </a:t>
            </a:r>
            <a:r>
              <a:rPr lang="en-GB" dirty="0" err="1">
                <a:solidFill>
                  <a:srgbClr val="F7AB64"/>
                </a:solidFill>
              </a:rPr>
              <a:t>rhan</a:t>
            </a:r>
            <a:r>
              <a:rPr lang="en-GB" dirty="0">
                <a:solidFill>
                  <a:srgbClr val="F7AB64"/>
                </a:solidFill>
              </a:rPr>
              <a:t> </a:t>
            </a:r>
            <a:r>
              <a:rPr lang="en-GB" dirty="0" err="1">
                <a:solidFill>
                  <a:srgbClr val="F7AB64"/>
                </a:solidFill>
              </a:rPr>
              <a:t>pwysig</a:t>
            </a:r>
            <a:endParaRPr lang="en-GB" dirty="0">
              <a:solidFill>
                <a:srgbClr val="F7AB64"/>
              </a:solidFill>
            </a:endParaRPr>
          </a:p>
        </p:txBody>
      </p:sp>
      <p:sp>
        <p:nvSpPr>
          <p:cNvPr id="2" name="Thought Bubble: Cloud 1">
            <a:extLst>
              <a:ext uri="{FF2B5EF4-FFF2-40B4-BE49-F238E27FC236}">
                <a16:creationId xmlns:a16="http://schemas.microsoft.com/office/drawing/2014/main" id="{92D6A46A-48A8-457F-91C0-6ED71901BE88}"/>
              </a:ext>
            </a:extLst>
          </p:cNvPr>
          <p:cNvSpPr/>
          <p:nvPr/>
        </p:nvSpPr>
        <p:spPr>
          <a:xfrm>
            <a:off x="137555" y="1945757"/>
            <a:ext cx="3430780" cy="2046805"/>
          </a:xfrm>
          <a:prstGeom prst="cloudCallout">
            <a:avLst>
              <a:gd name="adj1" fmla="val 7071"/>
              <a:gd name="adj2" fmla="val 62265"/>
            </a:avLst>
          </a:prstGeom>
          <a:solidFill>
            <a:srgbClr val="257D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a:solidFill>
                  <a:schemeClr val="bg1"/>
                </a:solidFill>
              </a:rPr>
              <a:t>Cydbwysedd</a:t>
            </a:r>
            <a:endParaRPr lang="en-GB" sz="2800" dirty="0">
              <a:solidFill>
                <a:schemeClr val="bg1"/>
              </a:solidFill>
            </a:endParaRPr>
          </a:p>
          <a:p>
            <a:pPr algn="ctr"/>
            <a:r>
              <a:rPr lang="en-GB" sz="2800" i="1" dirty="0">
                <a:solidFill>
                  <a:schemeClr val="bg1"/>
                </a:solidFill>
              </a:rPr>
              <a:t>Balanced</a:t>
            </a:r>
          </a:p>
        </p:txBody>
      </p:sp>
      <p:sp>
        <p:nvSpPr>
          <p:cNvPr id="8" name="Thought Bubble: Cloud 7">
            <a:extLst>
              <a:ext uri="{FF2B5EF4-FFF2-40B4-BE49-F238E27FC236}">
                <a16:creationId xmlns:a16="http://schemas.microsoft.com/office/drawing/2014/main" id="{F96538AA-62CF-4885-A7C3-1BB4D4EE48F1}"/>
              </a:ext>
            </a:extLst>
          </p:cNvPr>
          <p:cNvSpPr/>
          <p:nvPr/>
        </p:nvSpPr>
        <p:spPr>
          <a:xfrm>
            <a:off x="5361289" y="1542270"/>
            <a:ext cx="3508257" cy="2150356"/>
          </a:xfrm>
          <a:prstGeom prst="cloudCallout">
            <a:avLst>
              <a:gd name="adj1" fmla="val -3915"/>
              <a:gd name="adj2" fmla="val 69616"/>
            </a:avLst>
          </a:prstGeom>
          <a:solidFill>
            <a:srgbClr val="16AD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a:t>Amddiffynol</a:t>
            </a:r>
            <a:endParaRPr lang="en-GB" sz="2800" dirty="0"/>
          </a:p>
          <a:p>
            <a:pPr algn="ctr"/>
            <a:r>
              <a:rPr lang="en-GB" sz="2800" i="1" dirty="0"/>
              <a:t>Defensible</a:t>
            </a:r>
          </a:p>
        </p:txBody>
      </p:sp>
      <p:sp>
        <p:nvSpPr>
          <p:cNvPr id="9" name="Thought Bubble: Cloud 8">
            <a:extLst>
              <a:ext uri="{FF2B5EF4-FFF2-40B4-BE49-F238E27FC236}">
                <a16:creationId xmlns:a16="http://schemas.microsoft.com/office/drawing/2014/main" id="{0C386C36-6F58-48BE-B2BC-DC023E5E08FC}"/>
              </a:ext>
            </a:extLst>
          </p:cNvPr>
          <p:cNvSpPr/>
          <p:nvPr/>
        </p:nvSpPr>
        <p:spPr>
          <a:xfrm>
            <a:off x="2752051" y="3466734"/>
            <a:ext cx="3639898" cy="2304221"/>
          </a:xfrm>
          <a:prstGeom prst="cloudCallout">
            <a:avLst>
              <a:gd name="adj1" fmla="val 39263"/>
              <a:gd name="adj2" fmla="val 48266"/>
            </a:avLst>
          </a:prstGeom>
          <a:solidFill>
            <a:srgbClr val="F7AB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err="1">
                <a:solidFill>
                  <a:schemeClr val="bg1"/>
                </a:solidFill>
              </a:rPr>
              <a:t>Cydweithredu</a:t>
            </a:r>
            <a:endParaRPr lang="en-GB" sz="2800" dirty="0">
              <a:solidFill>
                <a:schemeClr val="bg1"/>
              </a:solidFill>
            </a:endParaRPr>
          </a:p>
          <a:p>
            <a:pPr algn="ctr"/>
            <a:r>
              <a:rPr lang="en-GB" sz="2800" i="1" dirty="0">
                <a:solidFill>
                  <a:schemeClr val="bg1"/>
                </a:solidFill>
              </a:rPr>
              <a:t>Collaborative</a:t>
            </a:r>
          </a:p>
        </p:txBody>
      </p:sp>
      <p:sp>
        <p:nvSpPr>
          <p:cNvPr id="6" name="Text Placeholder 2">
            <a:extLst>
              <a:ext uri="{FF2B5EF4-FFF2-40B4-BE49-F238E27FC236}">
                <a16:creationId xmlns:a16="http://schemas.microsoft.com/office/drawing/2014/main" id="{09BD8D1C-4C59-A341-8BB3-83460DC84D6A}"/>
              </a:ext>
            </a:extLst>
          </p:cNvPr>
          <p:cNvSpPr txBox="1">
            <a:spLocks/>
          </p:cNvSpPr>
          <p:nvPr/>
        </p:nvSpPr>
        <p:spPr bwMode="auto">
          <a:xfrm>
            <a:off x="5126216" y="133251"/>
            <a:ext cx="3402561" cy="1656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dirty="0">
                <a:solidFill>
                  <a:srgbClr val="F7AB64"/>
                </a:solidFill>
              </a:rPr>
              <a:t>Decisions about risk should be…</a:t>
            </a:r>
          </a:p>
        </p:txBody>
      </p:sp>
    </p:spTree>
    <p:extLst>
      <p:ext uri="{BB962C8B-B14F-4D97-AF65-F5344CB8AC3E}">
        <p14:creationId xmlns:p14="http://schemas.microsoft.com/office/powerpoint/2010/main" val="129092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3681080" cy="846985"/>
          </a:xfrm>
        </p:spPr>
        <p:txBody>
          <a:bodyPr/>
          <a:lstStyle/>
          <a:p>
            <a:r>
              <a:rPr lang="en-GB" dirty="0" err="1">
                <a:solidFill>
                  <a:srgbClr val="F7AB64"/>
                </a:solidFill>
              </a:rPr>
              <a:t>Straeon</a:t>
            </a:r>
            <a:r>
              <a:rPr lang="en-GB" dirty="0">
                <a:solidFill>
                  <a:srgbClr val="F7AB64"/>
                </a:solidFill>
              </a:rPr>
              <a:t> </a:t>
            </a:r>
            <a:r>
              <a:rPr lang="en-GB" dirty="0" err="1">
                <a:solidFill>
                  <a:srgbClr val="F7AB64"/>
                </a:solidFill>
              </a:rPr>
              <a:t>personol</a:t>
            </a:r>
            <a:endParaRPr lang="en-GB" dirty="0">
              <a:solidFill>
                <a:srgbClr val="F7AB64"/>
              </a:solidFill>
            </a:endParaRPr>
          </a:p>
        </p:txBody>
      </p:sp>
      <p:sp>
        <p:nvSpPr>
          <p:cNvPr id="3" name="Text Placeholder 2"/>
          <p:cNvSpPr>
            <a:spLocks noGrp="1"/>
          </p:cNvSpPr>
          <p:nvPr>
            <p:ph type="body" sz="quarter" idx="10"/>
          </p:nvPr>
        </p:nvSpPr>
        <p:spPr>
          <a:xfrm>
            <a:off x="4862513" y="365126"/>
            <a:ext cx="3690937" cy="740660"/>
          </a:xfrm>
        </p:spPr>
        <p:txBody>
          <a:bodyPr/>
          <a:lstStyle/>
          <a:p>
            <a:r>
              <a:rPr lang="en-GB" dirty="0">
                <a:solidFill>
                  <a:srgbClr val="F7AB64"/>
                </a:solidFill>
              </a:rPr>
              <a:t>Personal stories</a:t>
            </a:r>
          </a:p>
        </p:txBody>
      </p:sp>
      <p:sp>
        <p:nvSpPr>
          <p:cNvPr id="4" name="Text Placeholder 3"/>
          <p:cNvSpPr>
            <a:spLocks noGrp="1"/>
          </p:cNvSpPr>
          <p:nvPr>
            <p:ph type="body" sz="quarter" idx="11"/>
          </p:nvPr>
        </p:nvSpPr>
        <p:spPr>
          <a:xfrm>
            <a:off x="4862513" y="1212113"/>
            <a:ext cx="3690937" cy="4203404"/>
          </a:xfrm>
        </p:spPr>
        <p:txBody>
          <a:bodyPr>
            <a:normAutofit/>
          </a:bodyPr>
          <a:lstStyle/>
          <a:p>
            <a:pPr marL="285750" indent="-285750">
              <a:lnSpc>
                <a:spcPct val="100000"/>
              </a:lnSpc>
              <a:buClr>
                <a:srgbClr val="F7AB64"/>
              </a:buClr>
              <a:buFont typeface="Arial" panose="020B0604020202020204" pitchFamily="34" charset="0"/>
              <a:buChar char="•"/>
            </a:pPr>
            <a:r>
              <a:rPr lang="en-GB" sz="2000" dirty="0"/>
              <a:t>Work in pairs to discuss the personal stories about balancing risk, rights and responsibilities</a:t>
            </a:r>
            <a:br>
              <a:rPr lang="en-GB" sz="2000" dirty="0"/>
            </a:br>
            <a:endParaRPr lang="en-GB" sz="2000" dirty="0"/>
          </a:p>
          <a:p>
            <a:pPr marL="285750" indent="-285750">
              <a:lnSpc>
                <a:spcPct val="100000"/>
              </a:lnSpc>
              <a:buClr>
                <a:srgbClr val="F7AB64"/>
              </a:buClr>
              <a:buFont typeface="Arial" panose="020B0604020202020204" pitchFamily="34" charset="0"/>
              <a:buChar char="•"/>
            </a:pPr>
            <a:endParaRPr lang="en-GB" sz="2000" dirty="0"/>
          </a:p>
          <a:p>
            <a:pPr marL="285750" indent="-285750">
              <a:lnSpc>
                <a:spcPct val="100000"/>
              </a:lnSpc>
              <a:buClr>
                <a:srgbClr val="F7AB64"/>
              </a:buClr>
              <a:buFont typeface="Arial" panose="020B0604020202020204" pitchFamily="34" charset="0"/>
              <a:buChar char="•"/>
            </a:pPr>
            <a:r>
              <a:rPr lang="en-GB" sz="2000" dirty="0">
                <a:solidFill>
                  <a:schemeClr val="tx1"/>
                </a:solidFill>
              </a:rPr>
              <a:t>Links to stories</a:t>
            </a:r>
            <a:br>
              <a:rPr lang="en-GB" sz="2000" dirty="0">
                <a:solidFill>
                  <a:srgbClr val="FF0000"/>
                </a:solidFill>
              </a:rPr>
            </a:br>
            <a:endParaRPr lang="en-GB" sz="2000" dirty="0">
              <a:solidFill>
                <a:srgbClr val="FF0000"/>
              </a:solidFill>
            </a:endParaRPr>
          </a:p>
          <a:p>
            <a:pPr marL="285750" indent="-285750">
              <a:lnSpc>
                <a:spcPct val="100000"/>
              </a:lnSpc>
              <a:buClr>
                <a:srgbClr val="F7AB64"/>
              </a:buClr>
              <a:buFont typeface="Arial" panose="020B0604020202020204" pitchFamily="34" charset="0"/>
              <a:buChar char="•"/>
            </a:pPr>
            <a:r>
              <a:rPr lang="en-GB" sz="2000" dirty="0"/>
              <a:t>Share feedback/group discussion</a:t>
            </a:r>
          </a:p>
        </p:txBody>
      </p:sp>
      <p:sp>
        <p:nvSpPr>
          <p:cNvPr id="5" name="Text Placeholder 4"/>
          <p:cNvSpPr>
            <a:spLocks noGrp="1"/>
          </p:cNvSpPr>
          <p:nvPr>
            <p:ph type="body" sz="quarter" idx="12"/>
          </p:nvPr>
        </p:nvSpPr>
        <p:spPr>
          <a:xfrm>
            <a:off x="628650" y="1212113"/>
            <a:ext cx="3681413" cy="4203403"/>
          </a:xfrm>
        </p:spPr>
        <p:txBody>
          <a:bodyPr>
            <a:normAutofit/>
          </a:bodyPr>
          <a:lstStyle/>
          <a:p>
            <a:pPr marL="285750" indent="-285750">
              <a:lnSpc>
                <a:spcPct val="100000"/>
              </a:lnSpc>
              <a:buClr>
                <a:srgbClr val="F7AB64"/>
              </a:buClr>
              <a:buFont typeface="Arial" panose="020B0604020202020204" pitchFamily="34" charset="0"/>
              <a:buChar char="•"/>
            </a:pPr>
            <a:r>
              <a:rPr lang="en-GB" sz="2000" dirty="0" err="1"/>
              <a:t>Gweithiwch</a:t>
            </a:r>
            <a:r>
              <a:rPr lang="en-GB" sz="2000" dirty="0"/>
              <a:t> </a:t>
            </a:r>
            <a:r>
              <a:rPr lang="en-GB" sz="2000" dirty="0" err="1"/>
              <a:t>mewn</a:t>
            </a:r>
            <a:r>
              <a:rPr lang="en-GB" sz="2000" dirty="0"/>
              <a:t> </a:t>
            </a:r>
            <a:r>
              <a:rPr lang="en-GB" sz="2000" dirty="0" err="1"/>
              <a:t>parau</a:t>
            </a:r>
            <a:r>
              <a:rPr lang="en-GB" sz="2000" dirty="0"/>
              <a:t> i </a:t>
            </a:r>
            <a:r>
              <a:rPr lang="en-GB" sz="2000" dirty="0" err="1"/>
              <a:t>drafod</a:t>
            </a:r>
            <a:r>
              <a:rPr lang="en-GB" sz="2000" dirty="0"/>
              <a:t> </a:t>
            </a:r>
            <a:r>
              <a:rPr lang="en-GB" sz="2000" dirty="0" err="1"/>
              <a:t>straeon</a:t>
            </a:r>
            <a:r>
              <a:rPr lang="en-GB" sz="2000" dirty="0"/>
              <a:t> </a:t>
            </a:r>
            <a:r>
              <a:rPr lang="en-GB" sz="2000" dirty="0" err="1"/>
              <a:t>personol</a:t>
            </a:r>
            <a:r>
              <a:rPr lang="en-GB" sz="2000" dirty="0"/>
              <a:t> am </a:t>
            </a:r>
            <a:r>
              <a:rPr lang="en-GB" sz="2000" dirty="0" err="1"/>
              <a:t>gadw</a:t>
            </a:r>
            <a:r>
              <a:rPr lang="en-GB" sz="2000" dirty="0"/>
              <a:t> </a:t>
            </a:r>
            <a:r>
              <a:rPr lang="en-GB" sz="2000" dirty="0" err="1"/>
              <a:t>cydbwysedd</a:t>
            </a:r>
            <a:r>
              <a:rPr lang="en-GB" sz="2000" dirty="0"/>
              <a:t> </a:t>
            </a:r>
            <a:r>
              <a:rPr lang="en-GB" sz="2000" dirty="0" err="1"/>
              <a:t>rhwng</a:t>
            </a:r>
            <a:r>
              <a:rPr lang="en-GB" sz="2000" dirty="0"/>
              <a:t> </a:t>
            </a:r>
            <a:r>
              <a:rPr lang="en-GB" sz="2000" dirty="0" err="1"/>
              <a:t>risg</a:t>
            </a:r>
            <a:r>
              <a:rPr lang="en-GB" sz="2000" dirty="0"/>
              <a:t>, </a:t>
            </a:r>
            <a:r>
              <a:rPr lang="en-GB" sz="2000" dirty="0" err="1"/>
              <a:t>hawliau</a:t>
            </a:r>
            <a:r>
              <a:rPr lang="en-GB" sz="2000" dirty="0"/>
              <a:t> a </a:t>
            </a:r>
            <a:r>
              <a:rPr lang="en-GB" sz="2000" dirty="0" err="1"/>
              <a:t>chyfrifoldebau</a:t>
            </a:r>
            <a:br>
              <a:rPr lang="en-GB" sz="2000" dirty="0"/>
            </a:br>
            <a:endParaRPr lang="en-GB" sz="2000" dirty="0"/>
          </a:p>
          <a:p>
            <a:pPr marL="285750" indent="-285750">
              <a:lnSpc>
                <a:spcPct val="100000"/>
              </a:lnSpc>
              <a:buClr>
                <a:srgbClr val="F7AB64"/>
              </a:buClr>
              <a:buFont typeface="Arial" panose="020B0604020202020204" pitchFamily="34" charset="0"/>
              <a:buChar char="•"/>
            </a:pPr>
            <a:r>
              <a:rPr lang="en-GB" sz="2000" dirty="0" err="1"/>
              <a:t>Dolenni</a:t>
            </a:r>
            <a:r>
              <a:rPr lang="en-GB" sz="2000" dirty="0"/>
              <a:t> </a:t>
            </a:r>
            <a:r>
              <a:rPr lang="en-GB" sz="2000" dirty="0" err="1"/>
              <a:t>i</a:t>
            </a:r>
            <a:r>
              <a:rPr lang="en-GB" sz="2000" dirty="0"/>
              <a:t> </a:t>
            </a:r>
            <a:r>
              <a:rPr lang="en-GB" sz="2000" dirty="0" err="1"/>
              <a:t>straeon</a:t>
            </a:r>
            <a:r>
              <a:rPr lang="en-GB" sz="2000" dirty="0"/>
              <a:t> </a:t>
            </a:r>
            <a:br>
              <a:rPr lang="en-GB" sz="2000" dirty="0"/>
            </a:br>
            <a:endParaRPr lang="en-GB" sz="2000" dirty="0"/>
          </a:p>
          <a:p>
            <a:pPr marL="285750" indent="-285750">
              <a:lnSpc>
                <a:spcPct val="100000"/>
              </a:lnSpc>
              <a:buClr>
                <a:srgbClr val="F7AB64"/>
              </a:buClr>
              <a:buFont typeface="Arial" panose="020B0604020202020204" pitchFamily="34" charset="0"/>
              <a:buChar char="•"/>
            </a:pPr>
            <a:r>
              <a:rPr lang="en-GB" sz="2000" dirty="0" err="1"/>
              <a:t>Rhannu</a:t>
            </a:r>
            <a:r>
              <a:rPr lang="en-GB" sz="2000" dirty="0"/>
              <a:t> </a:t>
            </a:r>
            <a:r>
              <a:rPr lang="en-GB" sz="2000" dirty="0" err="1"/>
              <a:t>adborth</a:t>
            </a:r>
            <a:r>
              <a:rPr lang="en-GB" sz="2000" dirty="0"/>
              <a:t>/ </a:t>
            </a:r>
            <a:r>
              <a:rPr lang="en-GB" sz="2000" dirty="0" err="1"/>
              <a:t>trafodaeth</a:t>
            </a:r>
            <a:r>
              <a:rPr lang="en-GB" sz="2000" dirty="0"/>
              <a:t> </a:t>
            </a:r>
            <a:r>
              <a:rPr lang="en-GB" sz="2000" dirty="0" err="1"/>
              <a:t>grŵp</a:t>
            </a:r>
            <a:endParaRPr lang="en-GB" sz="2000" dirty="0"/>
          </a:p>
        </p:txBody>
      </p:sp>
    </p:spTree>
    <p:extLst>
      <p:ext uri="{BB962C8B-B14F-4D97-AF65-F5344CB8AC3E}">
        <p14:creationId xmlns:p14="http://schemas.microsoft.com/office/powerpoint/2010/main" val="383689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8C7236F-E9D2-45EE-8359-881BCF44215D}"/>
              </a:ext>
            </a:extLst>
          </p:cNvPr>
          <p:cNvSpPr>
            <a:spLocks noGrp="1"/>
          </p:cNvSpPr>
          <p:nvPr>
            <p:ph type="body" sz="quarter" idx="11"/>
          </p:nvPr>
        </p:nvSpPr>
        <p:spPr>
          <a:xfrm>
            <a:off x="4833939" y="751368"/>
            <a:ext cx="3690937" cy="4664149"/>
          </a:xfrm>
        </p:spPr>
        <p:txBody>
          <a:bodyPr/>
          <a:lstStyle/>
          <a:p>
            <a:pPr>
              <a:lnSpc>
                <a:spcPct val="100000"/>
              </a:lnSpc>
            </a:pPr>
            <a:r>
              <a:rPr lang="en-GB" sz="2000" b="1" dirty="0"/>
              <a:t>Think of someone you     work with</a:t>
            </a:r>
            <a:br>
              <a:rPr lang="en-GB" sz="2000" dirty="0"/>
            </a:br>
            <a:endParaRPr lang="en-GB" sz="2000" dirty="0"/>
          </a:p>
          <a:p>
            <a:pPr>
              <a:lnSpc>
                <a:spcPct val="100000"/>
              </a:lnSpc>
            </a:pPr>
            <a:r>
              <a:rPr lang="en-GB" sz="2000" dirty="0"/>
              <a:t>What do you think they see as risks? </a:t>
            </a:r>
            <a:br>
              <a:rPr lang="en-GB" sz="2000" dirty="0"/>
            </a:br>
            <a:endParaRPr lang="en-GB" sz="2000" dirty="0"/>
          </a:p>
          <a:p>
            <a:pPr>
              <a:lnSpc>
                <a:spcPct val="100000"/>
              </a:lnSpc>
            </a:pPr>
            <a:r>
              <a:rPr lang="en-GB" sz="2000" dirty="0"/>
              <a:t>What do you see as risks? </a:t>
            </a:r>
          </a:p>
          <a:p>
            <a:pPr>
              <a:lnSpc>
                <a:spcPct val="100000"/>
              </a:lnSpc>
            </a:pPr>
            <a:endParaRPr lang="en-GB" dirty="0"/>
          </a:p>
        </p:txBody>
      </p:sp>
      <p:sp>
        <p:nvSpPr>
          <p:cNvPr id="5" name="Text Placeholder 4">
            <a:extLst>
              <a:ext uri="{FF2B5EF4-FFF2-40B4-BE49-F238E27FC236}">
                <a16:creationId xmlns:a16="http://schemas.microsoft.com/office/drawing/2014/main" id="{97A2D939-7299-40B5-ABBA-7DCB0EB8D620}"/>
              </a:ext>
            </a:extLst>
          </p:cNvPr>
          <p:cNvSpPr>
            <a:spLocks noGrp="1"/>
          </p:cNvSpPr>
          <p:nvPr>
            <p:ph type="body" sz="quarter" idx="12"/>
          </p:nvPr>
        </p:nvSpPr>
        <p:spPr>
          <a:xfrm>
            <a:off x="628650" y="751367"/>
            <a:ext cx="3681413" cy="4664150"/>
          </a:xfrm>
        </p:spPr>
        <p:txBody>
          <a:bodyPr/>
          <a:lstStyle/>
          <a:p>
            <a:pPr>
              <a:lnSpc>
                <a:spcPct val="100000"/>
              </a:lnSpc>
              <a:spcBef>
                <a:spcPts val="0"/>
              </a:spcBef>
            </a:pPr>
            <a:r>
              <a:rPr lang="en-GB" sz="2000" b="1" dirty="0" err="1"/>
              <a:t>Meddyliwch</a:t>
            </a:r>
            <a:r>
              <a:rPr lang="en-GB" sz="2000" b="1" dirty="0"/>
              <a:t> am </a:t>
            </a:r>
            <a:r>
              <a:rPr lang="en-GB" sz="2000" b="1" dirty="0" err="1"/>
              <a:t>rywun</a:t>
            </a:r>
            <a:r>
              <a:rPr lang="en-GB" sz="2000" b="1" dirty="0"/>
              <a:t> </a:t>
            </a:r>
            <a:r>
              <a:rPr lang="en-GB" sz="2000" b="1" dirty="0" err="1"/>
              <a:t>rydych</a:t>
            </a:r>
            <a:r>
              <a:rPr lang="en-GB" sz="2000" b="1" dirty="0"/>
              <a:t> </a:t>
            </a:r>
            <a:r>
              <a:rPr lang="en-GB" sz="2000" b="1" dirty="0" err="1"/>
              <a:t>chi’n</a:t>
            </a:r>
            <a:r>
              <a:rPr lang="en-GB" sz="2000" b="1" dirty="0"/>
              <a:t> </a:t>
            </a:r>
            <a:r>
              <a:rPr lang="en-GB" sz="2000" b="1" dirty="0" err="1"/>
              <a:t>gweithio</a:t>
            </a:r>
            <a:r>
              <a:rPr lang="en-GB" sz="2000" b="1" dirty="0"/>
              <a:t> </a:t>
            </a:r>
            <a:r>
              <a:rPr lang="en-GB" sz="2000" b="1" dirty="0" err="1"/>
              <a:t>gyda</a:t>
            </a:r>
            <a:r>
              <a:rPr lang="en-GB" sz="2000" b="1" dirty="0"/>
              <a:t> </a:t>
            </a:r>
            <a:r>
              <a:rPr lang="en-GB" sz="2000" b="1" dirty="0" err="1"/>
              <a:t>nhw</a:t>
            </a:r>
            <a:endParaRPr lang="en-GB" sz="2000" b="1" dirty="0"/>
          </a:p>
          <a:p>
            <a:pPr>
              <a:lnSpc>
                <a:spcPct val="100000"/>
              </a:lnSpc>
              <a:spcBef>
                <a:spcPts val="0"/>
              </a:spcBef>
            </a:pPr>
            <a:br>
              <a:rPr lang="en-GB" sz="2000" dirty="0"/>
            </a:br>
            <a:r>
              <a:rPr lang="en-GB" sz="2000" dirty="0"/>
              <a:t>Beth </a:t>
            </a:r>
            <a:r>
              <a:rPr lang="en-GB" sz="2000" dirty="0" err="1"/>
              <a:t>ydych</a:t>
            </a:r>
            <a:r>
              <a:rPr lang="en-GB" sz="2000" dirty="0"/>
              <a:t> </a:t>
            </a:r>
            <a:r>
              <a:rPr lang="en-GB" sz="2000" dirty="0" err="1"/>
              <a:t>chi’n</a:t>
            </a:r>
            <a:r>
              <a:rPr lang="en-GB" sz="2000" dirty="0"/>
              <a:t> </a:t>
            </a:r>
            <a:r>
              <a:rPr lang="en-GB" sz="2000" dirty="0" err="1"/>
              <a:t>meddwl</a:t>
            </a:r>
            <a:r>
              <a:rPr lang="en-GB" sz="2000" dirty="0"/>
              <a:t> </a:t>
            </a:r>
            <a:r>
              <a:rPr lang="en-GB" sz="2000" dirty="0" err="1"/>
              <a:t>mae</a:t>
            </a:r>
            <a:r>
              <a:rPr lang="en-GB" sz="2000" dirty="0"/>
              <a:t> </a:t>
            </a:r>
            <a:r>
              <a:rPr lang="en-GB" sz="2000" dirty="0" err="1"/>
              <a:t>nhw’n</a:t>
            </a:r>
            <a:r>
              <a:rPr lang="en-GB" sz="2000" dirty="0"/>
              <a:t> </a:t>
            </a:r>
            <a:r>
              <a:rPr lang="en-GB" sz="2000" dirty="0" err="1"/>
              <a:t>ystyried</a:t>
            </a:r>
            <a:r>
              <a:rPr lang="en-GB" sz="2000" dirty="0"/>
              <a:t> </a:t>
            </a:r>
            <a:r>
              <a:rPr lang="en-GB" sz="2000" dirty="0" err="1"/>
              <a:t>i</a:t>
            </a:r>
            <a:r>
              <a:rPr lang="en-GB" sz="2000" dirty="0"/>
              <a:t> </a:t>
            </a:r>
            <a:r>
              <a:rPr lang="en-GB" sz="2000" dirty="0" err="1"/>
              <a:t>fod</a:t>
            </a:r>
            <a:r>
              <a:rPr lang="en-GB" sz="2000" dirty="0"/>
              <a:t> </a:t>
            </a:r>
            <a:r>
              <a:rPr lang="en-GB" sz="2000" dirty="0" err="1"/>
              <a:t>yn</a:t>
            </a:r>
            <a:r>
              <a:rPr lang="en-GB" sz="2000" dirty="0"/>
              <a:t> </a:t>
            </a:r>
            <a:r>
              <a:rPr lang="en-GB" sz="2000" dirty="0" err="1"/>
              <a:t>risgiau</a:t>
            </a:r>
            <a:r>
              <a:rPr lang="en-GB" sz="2000" dirty="0"/>
              <a:t>? </a:t>
            </a:r>
          </a:p>
          <a:p>
            <a:pPr>
              <a:lnSpc>
                <a:spcPct val="100000"/>
              </a:lnSpc>
              <a:spcBef>
                <a:spcPts val="0"/>
              </a:spcBef>
            </a:pPr>
            <a:endParaRPr lang="en-GB" sz="2000" dirty="0"/>
          </a:p>
          <a:p>
            <a:pPr>
              <a:lnSpc>
                <a:spcPct val="100000"/>
              </a:lnSpc>
              <a:spcBef>
                <a:spcPts val="0"/>
              </a:spcBef>
            </a:pPr>
            <a:r>
              <a:rPr lang="en-GB" sz="2000" dirty="0"/>
              <a:t>Beth </a:t>
            </a:r>
            <a:r>
              <a:rPr lang="en-GB" sz="2000" dirty="0" err="1"/>
              <a:t>ydych</a:t>
            </a:r>
            <a:r>
              <a:rPr lang="en-GB" sz="2000" dirty="0"/>
              <a:t> </a:t>
            </a:r>
            <a:r>
              <a:rPr lang="en-GB" sz="2000" dirty="0" err="1"/>
              <a:t>chi’n</a:t>
            </a:r>
            <a:r>
              <a:rPr lang="en-GB" sz="2000" dirty="0"/>
              <a:t> </a:t>
            </a:r>
            <a:r>
              <a:rPr lang="en-GB" sz="2000" dirty="0" err="1"/>
              <a:t>meddwl</a:t>
            </a:r>
            <a:r>
              <a:rPr lang="en-GB" sz="2000" dirty="0"/>
              <a:t> </a:t>
            </a:r>
            <a:r>
              <a:rPr lang="en-GB" sz="2000" dirty="0" err="1"/>
              <a:t>yw’r</a:t>
            </a:r>
            <a:r>
              <a:rPr lang="en-GB" sz="2000" dirty="0"/>
              <a:t>  </a:t>
            </a:r>
            <a:r>
              <a:rPr lang="en-GB" sz="2000" dirty="0" err="1"/>
              <a:t>risgiau</a:t>
            </a:r>
            <a:r>
              <a:rPr lang="en-GB" sz="2000" dirty="0"/>
              <a:t>?</a:t>
            </a:r>
          </a:p>
          <a:p>
            <a:pPr>
              <a:lnSpc>
                <a:spcPct val="100000"/>
              </a:lnSpc>
            </a:pPr>
            <a:endParaRPr lang="en-GB" dirty="0"/>
          </a:p>
        </p:txBody>
      </p:sp>
    </p:spTree>
    <p:extLst>
      <p:ext uri="{BB962C8B-B14F-4D97-AF65-F5344CB8AC3E}">
        <p14:creationId xmlns:p14="http://schemas.microsoft.com/office/powerpoint/2010/main" val="3814448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01447" y="329010"/>
            <a:ext cx="4241241" cy="1207181"/>
          </a:xfrm>
        </p:spPr>
        <p:txBody>
          <a:bodyPr/>
          <a:lstStyle/>
          <a:p>
            <a:pPr>
              <a:lnSpc>
                <a:spcPct val="100000"/>
              </a:lnSpc>
            </a:pPr>
            <a:r>
              <a:rPr lang="en-GB" dirty="0" err="1">
                <a:solidFill>
                  <a:srgbClr val="F7AB64"/>
                </a:solidFill>
              </a:rPr>
              <a:t>Rhwystrau</a:t>
            </a:r>
            <a:r>
              <a:rPr lang="en-GB" dirty="0">
                <a:solidFill>
                  <a:srgbClr val="F7AB64"/>
                </a:solidFill>
              </a:rPr>
              <a:t> </a:t>
            </a:r>
            <a:r>
              <a:rPr lang="en-GB" dirty="0" err="1">
                <a:solidFill>
                  <a:srgbClr val="F7AB64"/>
                </a:solidFill>
              </a:rPr>
              <a:t>i’r</a:t>
            </a:r>
            <a:r>
              <a:rPr lang="en-GB" dirty="0">
                <a:solidFill>
                  <a:srgbClr val="F7AB64"/>
                </a:solidFill>
              </a:rPr>
              <a:t> </a:t>
            </a:r>
            <a:r>
              <a:rPr lang="en-GB" dirty="0" err="1">
                <a:solidFill>
                  <a:srgbClr val="F7AB64"/>
                </a:solidFill>
              </a:rPr>
              <a:t>cydbwysedd</a:t>
            </a:r>
            <a:r>
              <a:rPr lang="en-GB" dirty="0">
                <a:solidFill>
                  <a:srgbClr val="F7AB64"/>
                </a:solidFill>
              </a:rPr>
              <a:t> </a:t>
            </a:r>
            <a:r>
              <a:rPr lang="en-GB" dirty="0" err="1">
                <a:solidFill>
                  <a:srgbClr val="F7AB64"/>
                </a:solidFill>
              </a:rPr>
              <a:t>rhwng</a:t>
            </a:r>
            <a:r>
              <a:rPr lang="en-GB" dirty="0">
                <a:solidFill>
                  <a:srgbClr val="F7AB64"/>
                </a:solidFill>
              </a:rPr>
              <a:t> </a:t>
            </a:r>
            <a:r>
              <a:rPr lang="en-GB" dirty="0" err="1">
                <a:solidFill>
                  <a:srgbClr val="F7AB64"/>
                </a:solidFill>
              </a:rPr>
              <a:t>risg</a:t>
            </a:r>
            <a:r>
              <a:rPr lang="en-GB" dirty="0">
                <a:solidFill>
                  <a:srgbClr val="F7AB64"/>
                </a:solidFill>
              </a:rPr>
              <a:t>, </a:t>
            </a:r>
            <a:r>
              <a:rPr lang="en-GB" dirty="0" err="1">
                <a:solidFill>
                  <a:srgbClr val="F7AB64"/>
                </a:solidFill>
              </a:rPr>
              <a:t>hawliau</a:t>
            </a:r>
            <a:r>
              <a:rPr lang="en-GB" dirty="0">
                <a:solidFill>
                  <a:srgbClr val="F7AB64"/>
                </a:solidFill>
              </a:rPr>
              <a:t> a </a:t>
            </a:r>
            <a:r>
              <a:rPr lang="en-GB" dirty="0" err="1">
                <a:solidFill>
                  <a:srgbClr val="F7AB64"/>
                </a:solidFill>
              </a:rPr>
              <a:t>chyfrifoldebau</a:t>
            </a:r>
            <a:endParaRPr lang="en-GB" dirty="0">
              <a:solidFill>
                <a:srgbClr val="F7AB64"/>
              </a:solidFill>
            </a:endParaRPr>
          </a:p>
        </p:txBody>
      </p:sp>
      <p:sp>
        <p:nvSpPr>
          <p:cNvPr id="4" name="Text Placeholder 3"/>
          <p:cNvSpPr>
            <a:spLocks noGrp="1"/>
          </p:cNvSpPr>
          <p:nvPr>
            <p:ph type="body" sz="quarter" idx="11"/>
          </p:nvPr>
        </p:nvSpPr>
        <p:spPr>
          <a:xfrm>
            <a:off x="501447" y="1993817"/>
            <a:ext cx="3456415" cy="3163399"/>
          </a:xfrm>
        </p:spPr>
        <p:txBody>
          <a:bodyPr>
            <a:normAutofit/>
          </a:bodyPr>
          <a:lstStyle/>
          <a:p>
            <a:pPr>
              <a:lnSpc>
                <a:spcPct val="100000"/>
              </a:lnSpc>
            </a:pPr>
            <a:r>
              <a:rPr lang="en-GB" sz="2000" b="1" dirty="0" err="1">
                <a:solidFill>
                  <a:schemeClr val="tx1">
                    <a:lumMod val="65000"/>
                    <a:lumOff val="35000"/>
                  </a:schemeClr>
                </a:solidFill>
              </a:rPr>
              <a:t>Diwylliant</a:t>
            </a:r>
            <a:r>
              <a:rPr lang="en-GB" sz="2000" b="1" dirty="0">
                <a:solidFill>
                  <a:schemeClr val="tx1">
                    <a:lumMod val="65000"/>
                    <a:lumOff val="35000"/>
                  </a:schemeClr>
                </a:solidFill>
              </a:rPr>
              <a:t> o </a:t>
            </a:r>
            <a:r>
              <a:rPr lang="en-GB" sz="2000" b="1" dirty="0" err="1">
                <a:solidFill>
                  <a:schemeClr val="tx1">
                    <a:lumMod val="65000"/>
                    <a:lumOff val="35000"/>
                  </a:schemeClr>
                </a:solidFill>
              </a:rPr>
              <a:t>roi</a:t>
            </a:r>
            <a:r>
              <a:rPr lang="en-GB" sz="2000" b="1" dirty="0">
                <a:solidFill>
                  <a:schemeClr val="tx1">
                    <a:lumMod val="65000"/>
                    <a:lumOff val="35000"/>
                  </a:schemeClr>
                </a:solidFill>
              </a:rPr>
              <a:t> bai </a:t>
            </a:r>
            <a:r>
              <a:rPr lang="en-GB" sz="2000" b="1" dirty="0" err="1">
                <a:solidFill>
                  <a:schemeClr val="tx1">
                    <a:lumMod val="65000"/>
                    <a:lumOff val="35000"/>
                  </a:schemeClr>
                </a:solidFill>
              </a:rPr>
              <a:t>ar</a:t>
            </a:r>
            <a:r>
              <a:rPr lang="en-GB" sz="2000" b="1" dirty="0">
                <a:solidFill>
                  <a:schemeClr val="tx1">
                    <a:lumMod val="65000"/>
                    <a:lumOff val="35000"/>
                  </a:schemeClr>
                </a:solidFill>
              </a:rPr>
              <a:t> </a:t>
            </a:r>
            <a:r>
              <a:rPr lang="en-GB" sz="2000" b="1" dirty="0" err="1">
                <a:solidFill>
                  <a:schemeClr val="tx1">
                    <a:lumMod val="65000"/>
                    <a:lumOff val="35000"/>
                  </a:schemeClr>
                </a:solidFill>
              </a:rPr>
              <a:t>bobl</a:t>
            </a:r>
            <a:r>
              <a:rPr lang="en-GB" sz="2000" dirty="0">
                <a:solidFill>
                  <a:schemeClr val="tx1">
                    <a:lumMod val="65000"/>
                    <a:lumOff val="35000"/>
                  </a:schemeClr>
                </a:solidFill>
              </a:rPr>
              <a:t> </a:t>
            </a:r>
            <a:r>
              <a:rPr lang="en-GB" sz="2000" dirty="0" err="1">
                <a:solidFill>
                  <a:schemeClr val="tx1">
                    <a:lumMod val="65000"/>
                    <a:lumOff val="35000"/>
                  </a:schemeClr>
                </a:solidFill>
              </a:rPr>
              <a:t>sydd</a:t>
            </a:r>
            <a:r>
              <a:rPr lang="en-GB" sz="2000" dirty="0">
                <a:solidFill>
                  <a:schemeClr val="tx1">
                    <a:lumMod val="65000"/>
                    <a:lumOff val="35000"/>
                  </a:schemeClr>
                </a:solidFill>
              </a:rPr>
              <a:t> </a:t>
            </a:r>
            <a:r>
              <a:rPr lang="en-GB" sz="2000" dirty="0" err="1">
                <a:solidFill>
                  <a:schemeClr val="tx1">
                    <a:lumMod val="65000"/>
                    <a:lumOff val="35000"/>
                  </a:schemeClr>
                </a:solidFill>
              </a:rPr>
              <a:t>ddim</a:t>
            </a:r>
            <a:r>
              <a:rPr lang="en-GB" sz="2000" dirty="0">
                <a:solidFill>
                  <a:schemeClr val="tx1">
                    <a:lumMod val="65000"/>
                    <a:lumOff val="35000"/>
                  </a:schemeClr>
                </a:solidFill>
              </a:rPr>
              <a:t> bob </a:t>
            </a:r>
            <a:r>
              <a:rPr lang="en-GB" sz="2000" dirty="0" err="1">
                <a:solidFill>
                  <a:schemeClr val="tx1">
                    <a:lumMod val="65000"/>
                    <a:lumOff val="35000"/>
                  </a:schemeClr>
                </a:solidFill>
              </a:rPr>
              <a:t>tro’n</a:t>
            </a:r>
            <a:r>
              <a:rPr lang="en-GB" sz="2000" dirty="0">
                <a:solidFill>
                  <a:schemeClr val="tx1">
                    <a:lumMod val="65000"/>
                    <a:lumOff val="35000"/>
                  </a:schemeClr>
                </a:solidFill>
              </a:rPr>
              <a:t> </a:t>
            </a:r>
            <a:r>
              <a:rPr lang="en-GB" sz="2000" dirty="0" err="1">
                <a:solidFill>
                  <a:schemeClr val="tx1">
                    <a:lumMod val="65000"/>
                    <a:lumOff val="35000"/>
                  </a:schemeClr>
                </a:solidFill>
              </a:rPr>
              <a:t>rhoi</a:t>
            </a:r>
            <a:r>
              <a:rPr lang="en-GB" sz="2000" dirty="0">
                <a:solidFill>
                  <a:schemeClr val="tx1">
                    <a:lumMod val="65000"/>
                    <a:lumOff val="35000"/>
                  </a:schemeClr>
                </a:solidFill>
              </a:rPr>
              <a:t> </a:t>
            </a:r>
            <a:r>
              <a:rPr lang="en-GB" sz="2000" dirty="0" err="1">
                <a:solidFill>
                  <a:schemeClr val="tx1">
                    <a:lumMod val="65000"/>
                    <a:lumOff val="35000"/>
                  </a:schemeClr>
                </a:solidFill>
              </a:rPr>
              <a:t>ffydd</a:t>
            </a:r>
            <a:r>
              <a:rPr lang="en-GB" sz="2000" dirty="0">
                <a:solidFill>
                  <a:schemeClr val="tx1">
                    <a:lumMod val="65000"/>
                    <a:lumOff val="35000"/>
                  </a:schemeClr>
                </a:solidFill>
              </a:rPr>
              <a:t> </a:t>
            </a:r>
            <a:r>
              <a:rPr lang="en-GB" sz="2000" dirty="0" err="1">
                <a:solidFill>
                  <a:schemeClr val="tx1">
                    <a:lumMod val="65000"/>
                    <a:lumOff val="35000"/>
                  </a:schemeClr>
                </a:solidFill>
              </a:rPr>
              <a:t>mewn</a:t>
            </a:r>
            <a:r>
              <a:rPr lang="en-GB" sz="2000" dirty="0">
                <a:solidFill>
                  <a:schemeClr val="tx1">
                    <a:lumMod val="65000"/>
                    <a:lumOff val="35000"/>
                  </a:schemeClr>
                </a:solidFill>
              </a:rPr>
              <a:t> barn </a:t>
            </a:r>
            <a:r>
              <a:rPr lang="en-GB" sz="2000" dirty="0" err="1">
                <a:solidFill>
                  <a:schemeClr val="tx1">
                    <a:lumMod val="65000"/>
                    <a:lumOff val="35000"/>
                  </a:schemeClr>
                </a:solidFill>
              </a:rPr>
              <a:t>proffesiynol</a:t>
            </a:r>
            <a:r>
              <a:rPr lang="en-GB" sz="2000" dirty="0">
                <a:solidFill>
                  <a:schemeClr val="tx1">
                    <a:lumMod val="65000"/>
                    <a:lumOff val="35000"/>
                  </a:schemeClr>
                </a:solidFill>
              </a:rPr>
              <a:t> </a:t>
            </a:r>
          </a:p>
          <a:p>
            <a:pPr>
              <a:lnSpc>
                <a:spcPct val="100000"/>
              </a:lnSpc>
            </a:pPr>
            <a:endParaRPr lang="en-GB" sz="2000" dirty="0">
              <a:solidFill>
                <a:schemeClr val="tx1">
                  <a:lumMod val="65000"/>
                  <a:lumOff val="35000"/>
                </a:schemeClr>
              </a:solidFill>
            </a:endParaRPr>
          </a:p>
          <a:p>
            <a:pPr>
              <a:lnSpc>
                <a:spcPct val="100000"/>
              </a:lnSpc>
            </a:pPr>
            <a:r>
              <a:rPr lang="en-GB" sz="2000" b="1" dirty="0" err="1">
                <a:solidFill>
                  <a:schemeClr val="tx1">
                    <a:lumMod val="65000"/>
                    <a:lumOff val="35000"/>
                  </a:schemeClr>
                </a:solidFill>
              </a:rPr>
              <a:t>Diffyg</a:t>
            </a:r>
            <a:r>
              <a:rPr lang="en-GB" sz="2000" b="1" dirty="0">
                <a:solidFill>
                  <a:schemeClr val="tx1">
                    <a:lumMod val="65000"/>
                    <a:lumOff val="35000"/>
                  </a:schemeClr>
                </a:solidFill>
              </a:rPr>
              <a:t> </a:t>
            </a:r>
            <a:r>
              <a:rPr lang="en-GB" sz="2000" b="1" dirty="0" err="1">
                <a:solidFill>
                  <a:schemeClr val="tx1">
                    <a:lumMod val="65000"/>
                    <a:lumOff val="35000"/>
                  </a:schemeClr>
                </a:solidFill>
              </a:rPr>
              <a:t>dealltwriaeth</a:t>
            </a:r>
            <a:r>
              <a:rPr lang="en-GB" sz="2000" b="1" dirty="0">
                <a:solidFill>
                  <a:schemeClr val="tx1">
                    <a:lumMod val="65000"/>
                    <a:lumOff val="35000"/>
                  </a:schemeClr>
                </a:solidFill>
              </a:rPr>
              <a:t> bod y </a:t>
            </a:r>
            <a:r>
              <a:rPr lang="en-GB" sz="2000" b="1" dirty="0" err="1">
                <a:solidFill>
                  <a:schemeClr val="tx1">
                    <a:lumMod val="65000"/>
                    <a:lumOff val="35000"/>
                  </a:schemeClr>
                </a:solidFill>
              </a:rPr>
              <a:t>gyfraith</a:t>
            </a:r>
            <a:r>
              <a:rPr lang="en-GB" sz="2000" b="1" dirty="0">
                <a:solidFill>
                  <a:schemeClr val="tx1">
                    <a:lumMod val="65000"/>
                    <a:lumOff val="35000"/>
                  </a:schemeClr>
                </a:solidFill>
              </a:rPr>
              <a:t> </a:t>
            </a:r>
            <a:r>
              <a:rPr lang="en-GB" sz="2000" dirty="0" err="1">
                <a:solidFill>
                  <a:schemeClr val="tx1">
                    <a:lumMod val="65000"/>
                    <a:lumOff val="35000"/>
                  </a:schemeClr>
                </a:solidFill>
              </a:rPr>
              <a:t>yn</a:t>
            </a:r>
            <a:r>
              <a:rPr lang="en-GB" sz="2000" dirty="0">
                <a:solidFill>
                  <a:schemeClr val="tx1">
                    <a:lumMod val="65000"/>
                    <a:lumOff val="35000"/>
                  </a:schemeClr>
                </a:solidFill>
              </a:rPr>
              <a:t> </a:t>
            </a:r>
            <a:r>
              <a:rPr lang="en-GB" sz="2000" dirty="0" err="1">
                <a:solidFill>
                  <a:schemeClr val="tx1">
                    <a:lumMod val="65000"/>
                    <a:lumOff val="35000"/>
                  </a:schemeClr>
                </a:solidFill>
              </a:rPr>
              <a:t>galw</a:t>
            </a:r>
            <a:r>
              <a:rPr lang="en-GB" sz="2000" dirty="0">
                <a:solidFill>
                  <a:schemeClr val="tx1">
                    <a:lumMod val="65000"/>
                    <a:lumOff val="35000"/>
                  </a:schemeClr>
                </a:solidFill>
              </a:rPr>
              <a:t> am </a:t>
            </a:r>
            <a:r>
              <a:rPr lang="en-GB" sz="2000" dirty="0" err="1">
                <a:solidFill>
                  <a:schemeClr val="tx1">
                    <a:lumMod val="65000"/>
                    <a:lumOff val="35000"/>
                  </a:schemeClr>
                </a:solidFill>
              </a:rPr>
              <a:t>agwedd</a:t>
            </a:r>
            <a:r>
              <a:rPr lang="en-GB" sz="2000" dirty="0">
                <a:solidFill>
                  <a:schemeClr val="tx1">
                    <a:lumMod val="65000"/>
                    <a:lumOff val="35000"/>
                  </a:schemeClr>
                </a:solidFill>
              </a:rPr>
              <a:t> o </a:t>
            </a:r>
            <a:r>
              <a:rPr lang="en-GB" sz="2000" dirty="0" err="1">
                <a:solidFill>
                  <a:schemeClr val="tx1">
                    <a:lumMod val="65000"/>
                    <a:lumOff val="35000"/>
                  </a:schemeClr>
                </a:solidFill>
              </a:rPr>
              <a:t>gymryd</a:t>
            </a:r>
            <a:r>
              <a:rPr lang="en-GB" sz="2000" dirty="0">
                <a:solidFill>
                  <a:schemeClr val="tx1">
                    <a:lumMod val="65000"/>
                    <a:lumOff val="35000"/>
                  </a:schemeClr>
                </a:solidFill>
              </a:rPr>
              <a:t> </a:t>
            </a:r>
            <a:r>
              <a:rPr lang="en-GB" sz="2000" dirty="0" err="1">
                <a:solidFill>
                  <a:schemeClr val="tx1">
                    <a:lumMod val="65000"/>
                    <a:lumOff val="35000"/>
                  </a:schemeClr>
                </a:solidFill>
              </a:rPr>
              <a:t>risgiau</a:t>
            </a:r>
            <a:r>
              <a:rPr lang="en-GB" sz="2000" dirty="0">
                <a:solidFill>
                  <a:schemeClr val="tx1">
                    <a:lumMod val="65000"/>
                    <a:lumOff val="35000"/>
                  </a:schemeClr>
                </a:solidFill>
              </a:rPr>
              <a:t> </a:t>
            </a:r>
            <a:r>
              <a:rPr lang="en-GB" sz="2000" dirty="0" err="1">
                <a:solidFill>
                  <a:schemeClr val="tx1">
                    <a:lumMod val="65000"/>
                    <a:lumOff val="35000"/>
                  </a:schemeClr>
                </a:solidFill>
              </a:rPr>
              <a:t>cadarnhaol</a:t>
            </a:r>
            <a:r>
              <a:rPr lang="en-GB" sz="2000" dirty="0">
                <a:solidFill>
                  <a:schemeClr val="tx1">
                    <a:lumMod val="65000"/>
                    <a:lumOff val="35000"/>
                  </a:schemeClr>
                </a:solidFill>
              </a:rPr>
              <a:t> a </a:t>
            </a:r>
            <a:r>
              <a:rPr lang="en-GB" sz="2000" dirty="0" err="1">
                <a:solidFill>
                  <a:schemeClr val="tx1">
                    <a:lumMod val="65000"/>
                    <a:lumOff val="35000"/>
                  </a:schemeClr>
                </a:solidFill>
              </a:rPr>
              <a:t>sut</a:t>
            </a:r>
            <a:r>
              <a:rPr lang="en-GB" sz="2000" dirty="0">
                <a:solidFill>
                  <a:schemeClr val="tx1">
                    <a:lumMod val="65000"/>
                    <a:lumOff val="35000"/>
                  </a:schemeClr>
                </a:solidFill>
              </a:rPr>
              <a:t> </a:t>
            </a:r>
            <a:r>
              <a:rPr lang="en-GB" sz="2000" dirty="0" err="1">
                <a:solidFill>
                  <a:schemeClr val="tx1">
                    <a:lumMod val="65000"/>
                    <a:lumOff val="35000"/>
                  </a:schemeClr>
                </a:solidFill>
              </a:rPr>
              <a:t>mae</a:t>
            </a:r>
            <a:r>
              <a:rPr lang="en-GB" sz="2000" dirty="0">
                <a:solidFill>
                  <a:schemeClr val="tx1">
                    <a:lumMod val="65000"/>
                    <a:lumOff val="35000"/>
                  </a:schemeClr>
                </a:solidFill>
              </a:rPr>
              <a:t> </a:t>
            </a:r>
            <a:r>
              <a:rPr lang="en-GB" sz="2000" dirty="0" err="1">
                <a:solidFill>
                  <a:schemeClr val="tx1">
                    <a:lumMod val="65000"/>
                    <a:lumOff val="35000"/>
                  </a:schemeClr>
                </a:solidFill>
              </a:rPr>
              <a:t>hwn</a:t>
            </a:r>
            <a:r>
              <a:rPr lang="en-GB" sz="2000" dirty="0">
                <a:solidFill>
                  <a:schemeClr val="tx1">
                    <a:lumMod val="65000"/>
                    <a:lumOff val="35000"/>
                  </a:schemeClr>
                </a:solidFill>
              </a:rPr>
              <a:t> </a:t>
            </a:r>
            <a:r>
              <a:rPr lang="en-GB" sz="2000" dirty="0" err="1">
                <a:solidFill>
                  <a:schemeClr val="tx1">
                    <a:lumMod val="65000"/>
                    <a:lumOff val="35000"/>
                  </a:schemeClr>
                </a:solidFill>
              </a:rPr>
              <a:t>yn</a:t>
            </a:r>
            <a:r>
              <a:rPr lang="en-GB" sz="2000" dirty="0">
                <a:solidFill>
                  <a:schemeClr val="tx1">
                    <a:lumMod val="65000"/>
                    <a:lumOff val="35000"/>
                  </a:schemeClr>
                </a:solidFill>
              </a:rPr>
              <a:t> </a:t>
            </a:r>
            <a:r>
              <a:rPr lang="en-GB" sz="2000" dirty="0" err="1">
                <a:solidFill>
                  <a:schemeClr val="tx1">
                    <a:lumMod val="65000"/>
                    <a:lumOff val="35000"/>
                  </a:schemeClr>
                </a:solidFill>
              </a:rPr>
              <a:t>wahanol</a:t>
            </a:r>
            <a:r>
              <a:rPr lang="en-GB" sz="2000" dirty="0">
                <a:solidFill>
                  <a:schemeClr val="tx1">
                    <a:lumMod val="65000"/>
                    <a:lumOff val="35000"/>
                  </a:schemeClr>
                </a:solidFill>
              </a:rPr>
              <a:t> </a:t>
            </a:r>
            <a:r>
              <a:rPr lang="en-GB" sz="2000" dirty="0" err="1">
                <a:solidFill>
                  <a:schemeClr val="tx1">
                    <a:lumMod val="65000"/>
                    <a:lumOff val="35000"/>
                  </a:schemeClr>
                </a:solidFill>
              </a:rPr>
              <a:t>i</a:t>
            </a:r>
            <a:r>
              <a:rPr lang="en-GB" sz="2000" dirty="0">
                <a:solidFill>
                  <a:schemeClr val="tx1">
                    <a:lumMod val="65000"/>
                    <a:lumOff val="35000"/>
                  </a:schemeClr>
                </a:solidFill>
              </a:rPr>
              <a:t> </a:t>
            </a:r>
            <a:r>
              <a:rPr lang="en-GB" sz="2000" dirty="0" err="1">
                <a:solidFill>
                  <a:schemeClr val="tx1">
                    <a:lumMod val="65000"/>
                    <a:lumOff val="35000"/>
                  </a:schemeClr>
                </a:solidFill>
              </a:rPr>
              <a:t>ymarfer</a:t>
            </a:r>
            <a:r>
              <a:rPr lang="en-GB" sz="2000" dirty="0">
                <a:solidFill>
                  <a:schemeClr val="tx1">
                    <a:lumMod val="65000"/>
                    <a:lumOff val="35000"/>
                  </a:schemeClr>
                </a:solidFill>
              </a:rPr>
              <a:t> “</a:t>
            </a:r>
            <a:r>
              <a:rPr lang="en-GB" sz="2000" dirty="0" err="1">
                <a:solidFill>
                  <a:schemeClr val="tx1">
                    <a:lumMod val="65000"/>
                    <a:lumOff val="35000"/>
                  </a:schemeClr>
                </a:solidFill>
              </a:rPr>
              <a:t>esgeulus</a:t>
            </a:r>
            <a:r>
              <a:rPr lang="en-GB" sz="2000" dirty="0">
                <a:solidFill>
                  <a:schemeClr val="tx1">
                    <a:lumMod val="65000"/>
                    <a:lumOff val="35000"/>
                  </a:schemeClr>
                </a:solidFill>
              </a:rPr>
              <a:t>”; </a:t>
            </a:r>
          </a:p>
        </p:txBody>
      </p:sp>
      <p:sp>
        <p:nvSpPr>
          <p:cNvPr id="2" name="&quot;Not Allowed&quot; Symbol 1">
            <a:extLst>
              <a:ext uri="{FF2B5EF4-FFF2-40B4-BE49-F238E27FC236}">
                <a16:creationId xmlns:a16="http://schemas.microsoft.com/office/drawing/2014/main" id="{93BD6ED7-4645-4506-9B55-56E41E6FD6B5}"/>
              </a:ext>
            </a:extLst>
          </p:cNvPr>
          <p:cNvSpPr/>
          <p:nvPr/>
        </p:nvSpPr>
        <p:spPr>
          <a:xfrm>
            <a:off x="7474420" y="4441945"/>
            <a:ext cx="1560261" cy="1430541"/>
          </a:xfrm>
          <a:prstGeom prst="noSmoking">
            <a:avLst>
              <a:gd name="adj" fmla="val 1021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 Placeholder 3">
            <a:extLst>
              <a:ext uri="{FF2B5EF4-FFF2-40B4-BE49-F238E27FC236}">
                <a16:creationId xmlns:a16="http://schemas.microsoft.com/office/drawing/2014/main" id="{2228CF94-A756-4141-9F3D-EA2FFC11DF53}"/>
              </a:ext>
            </a:extLst>
          </p:cNvPr>
          <p:cNvSpPr txBox="1">
            <a:spLocks/>
          </p:cNvSpPr>
          <p:nvPr/>
        </p:nvSpPr>
        <p:spPr bwMode="auto">
          <a:xfrm>
            <a:off x="4955622" y="1993817"/>
            <a:ext cx="3456415" cy="3878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b="1" dirty="0">
                <a:solidFill>
                  <a:schemeClr val="tx1">
                    <a:lumMod val="65000"/>
                    <a:lumOff val="35000"/>
                  </a:schemeClr>
                </a:solidFill>
              </a:rPr>
              <a:t>Blame culture</a:t>
            </a:r>
            <a:r>
              <a:rPr lang="en-GB" sz="2000" dirty="0">
                <a:solidFill>
                  <a:schemeClr val="tx1">
                    <a:lumMod val="65000"/>
                    <a:lumOff val="35000"/>
                  </a:schemeClr>
                </a:solidFill>
              </a:rPr>
              <a:t> that doesn’t always trust professional judgement</a:t>
            </a:r>
          </a:p>
          <a:p>
            <a:pPr defTabSz="914400">
              <a:lnSpc>
                <a:spcPct val="100000"/>
              </a:lnSpc>
            </a:pPr>
            <a:endParaRPr lang="en-GB" sz="2000" dirty="0">
              <a:solidFill>
                <a:schemeClr val="tx1">
                  <a:lumMod val="65000"/>
                  <a:lumOff val="35000"/>
                </a:schemeClr>
              </a:solidFill>
            </a:endParaRPr>
          </a:p>
          <a:p>
            <a:pPr defTabSz="914400">
              <a:lnSpc>
                <a:spcPct val="100000"/>
              </a:lnSpc>
            </a:pPr>
            <a:r>
              <a:rPr lang="en-GB" sz="2000" dirty="0">
                <a:solidFill>
                  <a:schemeClr val="tx1">
                    <a:lumMod val="65000"/>
                    <a:lumOff val="35000"/>
                  </a:schemeClr>
                </a:solidFill>
              </a:rPr>
              <a:t>A </a:t>
            </a:r>
            <a:r>
              <a:rPr lang="en-GB" sz="2000" b="1" dirty="0">
                <a:solidFill>
                  <a:schemeClr val="tx1">
                    <a:lumMod val="65000"/>
                    <a:lumOff val="35000"/>
                  </a:schemeClr>
                </a:solidFill>
              </a:rPr>
              <a:t>lack of understanding that the law </a:t>
            </a:r>
            <a:r>
              <a:rPr lang="en-GB" sz="2000" dirty="0">
                <a:solidFill>
                  <a:schemeClr val="tx1">
                    <a:lumMod val="65000"/>
                    <a:lumOff val="35000"/>
                  </a:schemeClr>
                </a:solidFill>
              </a:rPr>
              <a:t>actually requires a positive risk-taking approach and        how this differs from       ‘negligent’ practice;</a:t>
            </a:r>
          </a:p>
          <a:p>
            <a:pPr marL="342900" indent="-342900" defTabSz="914400">
              <a:lnSpc>
                <a:spcPct val="100000"/>
              </a:lnSpc>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p:txBody>
      </p:sp>
      <p:sp>
        <p:nvSpPr>
          <p:cNvPr id="6" name="Text Placeholder 2">
            <a:extLst>
              <a:ext uri="{FF2B5EF4-FFF2-40B4-BE49-F238E27FC236}">
                <a16:creationId xmlns:a16="http://schemas.microsoft.com/office/drawing/2014/main" id="{6EAEF1AB-D6D1-B04A-BB9E-A87225889FAE}"/>
              </a:ext>
            </a:extLst>
          </p:cNvPr>
          <p:cNvSpPr txBox="1">
            <a:spLocks/>
          </p:cNvSpPr>
          <p:nvPr/>
        </p:nvSpPr>
        <p:spPr bwMode="auto">
          <a:xfrm>
            <a:off x="4789881" y="331263"/>
            <a:ext cx="3547872" cy="1204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dirty="0">
                <a:solidFill>
                  <a:srgbClr val="F7AB64"/>
                </a:solidFill>
              </a:rPr>
              <a:t>Barriers to balancing risk, rights and responsivities</a:t>
            </a:r>
          </a:p>
          <a:p>
            <a:pPr defTabSz="914400">
              <a:lnSpc>
                <a:spcPct val="100000"/>
              </a:lnSpc>
            </a:pPr>
            <a:endParaRPr lang="en-GB" dirty="0">
              <a:solidFill>
                <a:srgbClr val="F7AB64"/>
              </a:solidFill>
            </a:endParaRPr>
          </a:p>
        </p:txBody>
      </p:sp>
    </p:spTree>
    <p:extLst>
      <p:ext uri="{BB962C8B-B14F-4D97-AF65-F5344CB8AC3E}">
        <p14:creationId xmlns:p14="http://schemas.microsoft.com/office/powerpoint/2010/main" val="2814258039"/>
      </p:ext>
    </p:extLst>
  </p:cSld>
  <p:clrMapOvr>
    <a:masterClrMapping/>
  </p:clrMapOvr>
</p:sld>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1_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1 xmlns="6573c7cb-c389-4e3e-ad3a-d71029d3e8b6" xsi:nil="true"/>
    <RKYVDocId xmlns="6573c7cb-c389-4e3e-ad3a-d71029d3e8b6" xsi:nil="true"/>
    <RKYVDocumentType xmlns="6573c7cb-c389-4e3e-ad3a-d71029d3e8b6">PRESENTATION</RKYVDocument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912E07D2AF4248B7C39548CFE1E9CC" ma:contentTypeVersion="11" ma:contentTypeDescription="Create a new document." ma:contentTypeScope="" ma:versionID="391a695bce5cfc1e487f58fbf2c1945b">
  <xsd:schema xmlns:xsd="http://www.w3.org/2001/XMLSchema" xmlns:xs="http://www.w3.org/2001/XMLSchema" xmlns:p="http://schemas.microsoft.com/office/2006/metadata/properties" xmlns:ns2="6573c7cb-c389-4e3e-ad3a-d71029d3e8b6" targetNamespace="http://schemas.microsoft.com/office/2006/metadata/properties" ma:root="true" ma:fieldsID="901bc13e84804826da01c73accd84ac3" ns2:_="">
    <xsd:import namespace="6573c7cb-c389-4e3e-ad3a-d71029d3e8b6"/>
    <xsd:element name="properties">
      <xsd:complexType>
        <xsd:sequence>
          <xsd:element name="documentManagement">
            <xsd:complexType>
              <xsd:all>
                <xsd:element ref="ns2:Date1" minOccurs="0"/>
                <xsd:element ref="ns2:RKYVDocumentType"/>
                <xsd:element ref="ns2:RKYV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3c7cb-c389-4e3e-ad3a-d71029d3e8b6" elementFormDefault="qualified">
    <xsd:import namespace="http://schemas.microsoft.com/office/2006/documentManagement/types"/>
    <xsd:import namespace="http://schemas.microsoft.com/office/infopath/2007/PartnerControls"/>
    <xsd:element name="Date1" ma:index="8" nillable="true" ma:displayName="Date" ma:format="DateOnly" ma:internalName="Date1">
      <xsd:simpleType>
        <xsd:restriction base="dms:DateTime"/>
      </xsd:simpleType>
    </xsd:element>
    <xsd:element name="RKYVDocumentType" ma:index="9" ma:displayName="RKYVDocumentType" ma:format="Dropdown" ma:internalName="RKYVDocumentType">
      <xsd:simpleType>
        <xsd:restriction base="dms:Choice">
          <xsd:enumeration value="ADVERT"/>
          <xsd:enumeration value="AGENDA"/>
          <xsd:enumeration value="APPENDIX"/>
          <xsd:enumeration value="ARTICLE"/>
          <xsd:enumeration value="BRIEFING"/>
          <xsd:enumeration value="CONSULTATIONS"/>
          <xsd:enumeration value="CONTRACT"/>
          <xsd:enumeration value="COVER PAGE"/>
          <xsd:enumeration value="DATA"/>
          <xsd:enumeration value="EVALUATION"/>
          <xsd:enumeration value="FORM"/>
          <xsd:enumeration value="IMAGE"/>
          <xsd:enumeration value="INVOICE"/>
          <xsd:enumeration value="JOB DESCRIPTION"/>
          <xsd:enumeration value="LEGAL"/>
          <xsd:enumeration value="LETTER"/>
          <xsd:enumeration value="LIST"/>
          <xsd:enumeration value="MAP"/>
          <xsd:enumeration value="MINUTES"/>
          <xsd:enumeration value="NOTES"/>
          <xsd:enumeration value="PAPER"/>
          <xsd:enumeration value="PLAN"/>
          <xsd:enumeration value="POLICY"/>
          <xsd:enumeration value="PRESENTATION"/>
          <xsd:enumeration value="PRESS RELEASE"/>
          <xsd:enumeration value="PROCEDURES"/>
          <xsd:enumeration value="PROPSAL"/>
          <xsd:enumeration value="PUBLICATION"/>
          <xsd:enumeration value="QUESTIONNAIRE"/>
          <xsd:enumeration value="REGISTER"/>
          <xsd:enumeration value="REPORT"/>
          <xsd:enumeration value="SPECIFICATIONS"/>
          <xsd:enumeration value="TABLE"/>
          <xsd:enumeration value="TIMESHEETS"/>
          <xsd:enumeration value="UNIT"/>
          <xsd:enumeration value="WEB CONTENT"/>
        </xsd:restriction>
      </xsd:simpleType>
    </xsd:element>
    <xsd:element name="RKYVDocId" ma:index="10" nillable="true" ma:displayName="RKYVDocId" ma:decimals="0" ma:internalName="RKYVDocId"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51A06D-A22A-4637-81A7-88AD8690C7AB}">
  <ds:schemaRefs>
    <ds:schemaRef ds:uri="http://purl.org/dc/dcmitype/"/>
    <ds:schemaRef ds:uri="http://schemas.openxmlformats.org/package/2006/metadata/core-properties"/>
    <ds:schemaRef ds:uri="http://schemas.microsoft.com/office/2006/metadata/properties"/>
    <ds:schemaRef ds:uri="http://www.w3.org/XML/1998/namespace"/>
    <ds:schemaRef ds:uri="http://purl.org/dc/elements/1.1/"/>
    <ds:schemaRef ds:uri="http://schemas.microsoft.com/office/2006/documentManagement/types"/>
    <ds:schemaRef ds:uri="http://schemas.microsoft.com/office/infopath/2007/PartnerControls"/>
    <ds:schemaRef ds:uri="6573c7cb-c389-4e3e-ad3a-d71029d3e8b6"/>
    <ds:schemaRef ds:uri="http://purl.org/dc/terms/"/>
  </ds:schemaRefs>
</ds:datastoreItem>
</file>

<file path=customXml/itemProps2.xml><?xml version="1.0" encoding="utf-8"?>
<ds:datastoreItem xmlns:ds="http://schemas.openxmlformats.org/officeDocument/2006/customXml" ds:itemID="{0F677741-1BF1-4CBA-8835-7D413877AE48}">
  <ds:schemaRefs>
    <ds:schemaRef ds:uri="http://schemas.microsoft.com/sharepoint/v3/contenttype/forms"/>
  </ds:schemaRefs>
</ds:datastoreItem>
</file>

<file path=customXml/itemProps3.xml><?xml version="1.0" encoding="utf-8"?>
<ds:datastoreItem xmlns:ds="http://schemas.openxmlformats.org/officeDocument/2006/customXml" ds:itemID="{ECCAE641-0B65-48C6-B7AF-24761EA10F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3c7cb-c389-4e3e-ad3a-d71029d3e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2599</TotalTime>
  <Words>2753</Words>
  <Application>Microsoft Office PowerPoint</Application>
  <PresentationFormat>On-screen Show (4:3)</PresentationFormat>
  <Paragraphs>289</Paragraphs>
  <Slides>15</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Gibson-Regular</vt:lpstr>
      <vt:lpstr>SCW Slide Templates Bilingual0417 (2)</vt:lpstr>
      <vt:lpstr>1_SCW Slide Templates Bilingual0417 (2)</vt:lpstr>
      <vt:lpstr>Hyfforddiant Canlyniadau Personol i Ddarparwyr Gofal yn y Cartref</vt:lpstr>
      <vt:lpstr>Canlyniad dysgu </vt:lpstr>
      <vt:lpstr>PowerPoint Presentation</vt:lpstr>
      <vt:lpstr>Yn aml mae pobl yn gweld risg fel rhywbeth…</vt:lpstr>
      <vt:lpstr>Ond dylid ei weld fel rhywbeth…</vt:lpstr>
      <vt:lpstr>PowerPoint Presentation</vt:lpstr>
      <vt:lpstr>Straeon personol</vt:lpstr>
      <vt:lpstr>PowerPoint Presentation</vt:lpstr>
      <vt:lpstr>PowerPoint Presentation</vt:lpstr>
      <vt:lpstr>PowerPoint Presentation</vt:lpstr>
      <vt:lpstr>PowerPoint Presentation</vt:lpstr>
      <vt:lpstr>PowerPoint Presentation</vt:lpstr>
      <vt:lpstr>PowerPoint Presentation</vt:lpstr>
      <vt:lpstr>Cwestiynau i chi feddwl am</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Gethin Roberts</cp:lastModifiedBy>
  <cp:revision>180</cp:revision>
  <dcterms:created xsi:type="dcterms:W3CDTF">2017-04-11T14:08:19Z</dcterms:created>
  <dcterms:modified xsi:type="dcterms:W3CDTF">2019-05-07T12:19:39Z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0x0101006D912E07D2AF4248B7C39548CFE1E9CC</vt:lpwstr>
  </property>
</Properties>
</file>