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8" r:id="rId5"/>
    <p:sldId id="319" r:id="rId6"/>
    <p:sldId id="318" r:id="rId7"/>
    <p:sldId id="311" r:id="rId8"/>
    <p:sldId id="312" r:id="rId9"/>
    <p:sldId id="308" r:id="rId10"/>
    <p:sldId id="309" r:id="rId11"/>
    <p:sldId id="313" r:id="rId12"/>
    <p:sldId id="314" r:id="rId13"/>
    <p:sldId id="310" r:id="rId14"/>
    <p:sldId id="301" r:id="rId15"/>
    <p:sldId id="263" r:id="rId16"/>
  </p:sldIdLst>
  <p:sldSz cx="9144000" cy="6858000" type="screen4x3"/>
  <p:notesSz cx="6858000" cy="9144000"/>
  <p:defaultTextStyle>
    <a:defPPr>
      <a:defRPr lang="en-US"/>
    </a:defPPr>
    <a:lvl1pPr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56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28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00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7213" indent="1588" algn="l" defTabSz="91281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phanie Griffith" initials="SG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AB64"/>
    <a:srgbClr val="16AD85"/>
    <a:srgbClr val="37394C"/>
    <a:srgbClr val="EB5E57"/>
    <a:srgbClr val="004B00"/>
    <a:srgbClr val="257D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254" autoAdjust="0"/>
    <p:restoredTop sz="58550" autoAdjust="0"/>
  </p:normalViewPr>
  <p:slideViewPr>
    <p:cSldViewPr snapToGrid="0" snapToObjects="1">
      <p:cViewPr varScale="1">
        <p:scale>
          <a:sx n="73" d="100"/>
          <a:sy n="73" d="100"/>
        </p:scale>
        <p:origin x="2370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72" d="100"/>
          <a:sy n="72" d="100"/>
        </p:scale>
        <p:origin x="-250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7B837BA-F1B8-924C-A6E9-DCE9F6DA377A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09D3D69-634A-4B40-B6BF-07F6296FB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4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9C8CD66D-AEA7-E943-BE28-0B1477C1D05F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defTabSz="914377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71639E39-D34D-164C-8100-77BC79329E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384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56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28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00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7213" algn="l" defTabSz="912813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943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131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320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509" algn="l" defTabSz="91437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731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Trafodaeth</a:t>
            </a:r>
            <a:r>
              <a:rPr lang="en-GB" dirty="0"/>
              <a:t> </a:t>
            </a:r>
            <a:r>
              <a:rPr lang="en-GB" dirty="0" err="1"/>
              <a:t>grwp</a:t>
            </a:r>
            <a:endParaRPr lang="en-GB" dirty="0"/>
          </a:p>
          <a:p>
            <a:endParaRPr lang="en-GB" dirty="0"/>
          </a:p>
          <a:p>
            <a:r>
              <a:rPr lang="en-GB" dirty="0"/>
              <a:t>*******************</a:t>
            </a:r>
          </a:p>
          <a:p>
            <a:endParaRPr lang="en-GB" dirty="0"/>
          </a:p>
          <a:p>
            <a:r>
              <a:rPr lang="en-GB" dirty="0"/>
              <a:t>Group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37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4331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SCROLL DOWN FOR ENGLISH NOTES</a:t>
            </a:r>
          </a:p>
          <a:p>
            <a:endParaRPr lang="en-GB" dirty="0"/>
          </a:p>
          <a:p>
            <a:r>
              <a:rPr lang="en-GB" dirty="0" err="1"/>
              <a:t>Mae’r</a:t>
            </a:r>
            <a:r>
              <a:rPr lang="en-GB" dirty="0"/>
              <a:t> </a:t>
            </a:r>
            <a:r>
              <a:rPr lang="en-GB" dirty="0" err="1"/>
              <a:t>Fframwaith</a:t>
            </a:r>
            <a:r>
              <a:rPr lang="en-GB" dirty="0"/>
              <a:t> </a:t>
            </a:r>
            <a:r>
              <a:rPr lang="en-GB" dirty="0" err="1"/>
              <a:t>Canlyniadau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galluogi</a:t>
            </a:r>
            <a:r>
              <a:rPr lang="en-GB" dirty="0"/>
              <a:t> </a:t>
            </a:r>
            <a:r>
              <a:rPr lang="en-GB" dirty="0" err="1"/>
              <a:t>ni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ddilyn</a:t>
            </a:r>
            <a:r>
              <a:rPr lang="en-GB" dirty="0"/>
              <a:t> </a:t>
            </a:r>
            <a:r>
              <a:rPr lang="en-GB" dirty="0" err="1"/>
              <a:t>cynnydd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lleol</a:t>
            </a:r>
            <a:r>
              <a:rPr lang="en-GB" dirty="0"/>
              <a:t> ac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genedlaethol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trawsnewid</a:t>
            </a:r>
            <a:r>
              <a:rPr lang="en-GB" dirty="0"/>
              <a:t> </a:t>
            </a:r>
            <a:r>
              <a:rPr lang="en-GB" dirty="0" err="1"/>
              <a:t>gwasanaethau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 a </a:t>
            </a:r>
            <a:r>
              <a:rPr lang="en-GB" dirty="0" err="1"/>
              <a:t>gofal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 err="1"/>
              <a:t>Prif</a:t>
            </a:r>
            <a:r>
              <a:rPr lang="en-GB" dirty="0"/>
              <a:t> </a:t>
            </a:r>
            <a:r>
              <a:rPr lang="en-GB" dirty="0" err="1"/>
              <a:t>amcanion</a:t>
            </a:r>
            <a:r>
              <a:rPr lang="en-GB" dirty="0"/>
              <a:t> y </a:t>
            </a:r>
            <a:r>
              <a:rPr lang="en-GB" dirty="0" err="1"/>
              <a:t>fframwaith</a:t>
            </a:r>
            <a:r>
              <a:rPr lang="en-GB" dirty="0"/>
              <a:t> </a:t>
            </a:r>
            <a:r>
              <a:rPr lang="en-GB" dirty="0" err="1"/>
              <a:t>yw</a:t>
            </a:r>
            <a:r>
              <a:rPr lang="en-GB" dirty="0"/>
              <a:t>: </a:t>
            </a:r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/>
              <a:t>Disgrifio’r</a:t>
            </a:r>
            <a:r>
              <a:rPr lang="en-GB" dirty="0"/>
              <a:t> </a:t>
            </a:r>
            <a:r>
              <a:rPr lang="en-GB" dirty="0" err="1"/>
              <a:t>canlyniadau</a:t>
            </a:r>
            <a:r>
              <a:rPr lang="en-GB" dirty="0"/>
              <a:t> </a:t>
            </a:r>
            <a:r>
              <a:rPr lang="en-GB" dirty="0" err="1"/>
              <a:t>llesiant</a:t>
            </a:r>
            <a:r>
              <a:rPr lang="en-GB" dirty="0"/>
              <a:t> </a:t>
            </a:r>
            <a:r>
              <a:rPr lang="en-GB" dirty="0" err="1"/>
              <a:t>pwysig</a:t>
            </a:r>
            <a:r>
              <a:rPr lang="en-GB" dirty="0"/>
              <a:t> gall </a:t>
            </a:r>
            <a:r>
              <a:rPr lang="en-GB" dirty="0" err="1"/>
              <a:t>bobl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a </a:t>
            </a:r>
            <a:r>
              <a:rPr lang="en-GB" dirty="0" err="1"/>
              <a:t>chymorth</a:t>
            </a:r>
            <a:r>
              <a:rPr lang="en-GB" dirty="0"/>
              <a:t>, a </a:t>
            </a:r>
            <a:r>
              <a:rPr lang="en-GB" dirty="0" err="1"/>
              <a:t>gofalwyr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cymorth</a:t>
            </a:r>
            <a:r>
              <a:rPr lang="en-GB" dirty="0"/>
              <a:t>, </a:t>
            </a:r>
            <a:r>
              <a:rPr lang="en-GB" dirty="0" err="1"/>
              <a:t>disgwyl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byw</a:t>
            </a:r>
            <a:r>
              <a:rPr lang="en-GB" dirty="0"/>
              <a:t> </a:t>
            </a:r>
            <a:r>
              <a:rPr lang="en-GB" dirty="0" err="1"/>
              <a:t>bywydau</a:t>
            </a:r>
            <a:r>
              <a:rPr lang="en-GB" dirty="0"/>
              <a:t> </a:t>
            </a:r>
            <a:r>
              <a:rPr lang="en-GB" dirty="0" err="1"/>
              <a:t>bodlon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 err="1"/>
              <a:t>Gosod</a:t>
            </a:r>
            <a:r>
              <a:rPr lang="en-GB" dirty="0"/>
              <a:t> </a:t>
            </a:r>
            <a:r>
              <a:rPr lang="en-GB" dirty="0" err="1"/>
              <a:t>cyfeiriad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gyfer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holl</a:t>
            </a:r>
            <a:r>
              <a:rPr lang="en-GB" dirty="0"/>
              <a:t> </a:t>
            </a:r>
            <a:r>
              <a:rPr lang="en-GB" dirty="0" err="1"/>
              <a:t>wasanaethau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hybu</a:t>
            </a:r>
            <a:r>
              <a:rPr lang="en-GB" dirty="0"/>
              <a:t> </a:t>
            </a:r>
            <a:r>
              <a:rPr lang="en-GB" dirty="0" err="1"/>
              <a:t>llesiant</a:t>
            </a:r>
            <a:r>
              <a:rPr lang="en-GB" dirty="0"/>
              <a:t> </a:t>
            </a:r>
            <a:r>
              <a:rPr lang="en-GB" dirty="0" err="1"/>
              <a:t>pobl</a:t>
            </a:r>
            <a:r>
              <a:rPr lang="en-GB" dirty="0"/>
              <a:t> </a:t>
            </a:r>
            <a:r>
              <a:rPr lang="en-GB" dirty="0" err="1"/>
              <a:t>Cymru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a </a:t>
            </a:r>
            <a:r>
              <a:rPr lang="en-GB" dirty="0" err="1"/>
              <a:t>chymorth</a:t>
            </a:r>
            <a:r>
              <a:rPr lang="en-GB" dirty="0"/>
              <a:t>, a </a:t>
            </a:r>
            <a:r>
              <a:rPr lang="en-GB" dirty="0" err="1"/>
              <a:t>gofalwyr</a:t>
            </a:r>
            <a:r>
              <a:rPr lang="en-GB" dirty="0"/>
              <a:t> </a:t>
            </a:r>
            <a:r>
              <a:rPr lang="en-GB" dirty="0" err="1"/>
              <a:t>sydd</a:t>
            </a:r>
            <a:r>
              <a:rPr lang="en-GB" dirty="0"/>
              <a:t> </a:t>
            </a:r>
            <a:r>
              <a:rPr lang="en-GB" dirty="0" err="1"/>
              <a:t>angen</a:t>
            </a:r>
            <a:r>
              <a:rPr lang="en-GB" dirty="0"/>
              <a:t> </a:t>
            </a:r>
            <a:r>
              <a:rPr lang="en-GB" dirty="0" err="1"/>
              <a:t>cymorth</a:t>
            </a:r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Bod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fwy</a:t>
            </a:r>
            <a:r>
              <a:rPr lang="en-GB" dirty="0"/>
              <a:t> </a:t>
            </a:r>
            <a:r>
              <a:rPr lang="en-GB" dirty="0" err="1"/>
              <a:t>tryloyw</a:t>
            </a:r>
            <a:r>
              <a:rPr lang="en-GB" dirty="0"/>
              <a:t> pa un </a:t>
            </a:r>
            <a:r>
              <a:rPr lang="en-GB" dirty="0" err="1"/>
              <a:t>ai</a:t>
            </a:r>
            <a:r>
              <a:rPr lang="en-GB" dirty="0"/>
              <a:t> a </a:t>
            </a:r>
            <a:r>
              <a:rPr lang="en-GB" dirty="0" err="1"/>
              <a:t>yw</a:t>
            </a:r>
            <a:r>
              <a:rPr lang="en-GB" dirty="0"/>
              <a:t> </a:t>
            </a:r>
            <a:r>
              <a:rPr lang="en-GB" dirty="0" err="1"/>
              <a:t>gwasanaethau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gwella</a:t>
            </a:r>
            <a:r>
              <a:rPr lang="en-GB" dirty="0"/>
              <a:t> </a:t>
            </a:r>
            <a:r>
              <a:rPr lang="en-GB" dirty="0" err="1"/>
              <a:t>canlyniadau</a:t>
            </a:r>
            <a:r>
              <a:rPr lang="en-GB" dirty="0"/>
              <a:t> </a:t>
            </a:r>
            <a:r>
              <a:rPr lang="en-GB" dirty="0" err="1"/>
              <a:t>llesiant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bobl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ddefnyddio</a:t>
            </a:r>
            <a:r>
              <a:rPr lang="en-GB" dirty="0"/>
              <a:t> </a:t>
            </a:r>
            <a:r>
              <a:rPr lang="en-GB" dirty="0" err="1"/>
              <a:t>dangosyddion</a:t>
            </a:r>
            <a:r>
              <a:rPr lang="en-GB" dirty="0"/>
              <a:t> </a:t>
            </a:r>
            <a:r>
              <a:rPr lang="en-GB" dirty="0" err="1"/>
              <a:t>cyson</a:t>
            </a:r>
            <a:r>
              <a:rPr lang="en-GB" dirty="0"/>
              <a:t> a </a:t>
            </a:r>
            <a:r>
              <a:rPr lang="en-GB" dirty="0" err="1"/>
              <a:t>thebyg</a:t>
            </a:r>
            <a:endParaRPr lang="en-GB" dirty="0"/>
          </a:p>
          <a:p>
            <a:endParaRPr lang="en-GB" dirty="0"/>
          </a:p>
          <a:p>
            <a:r>
              <a:rPr lang="en-GB" dirty="0"/>
              <a:t>**************************************************************************************************************************************************************************************</a:t>
            </a:r>
          </a:p>
          <a:p>
            <a:endParaRPr lang="en-GB" dirty="0"/>
          </a:p>
          <a:p>
            <a:r>
              <a:rPr lang="en-GB" dirty="0"/>
              <a:t>The National Outcomes Framework enables progress to be followed both locally and nationally towards transforming care and support services.</a:t>
            </a:r>
          </a:p>
          <a:p>
            <a:endParaRPr lang="en-GB" dirty="0"/>
          </a:p>
          <a:p>
            <a:r>
              <a:rPr lang="en-GB" dirty="0"/>
              <a:t>The main objectives for the framework are:</a:t>
            </a:r>
          </a:p>
          <a:p>
            <a:endParaRPr lang="en-GB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Describe the important well-being outcomes that people who need care and support and carers who need support should expect in order to lead fulfilled lives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Set national direction for services to promote the well-being of people in Wales who need care and support, and carers who need support 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dirty="0"/>
              <a:t>Provide greater transparency on whether care and support services are improving well-being outcomes for people  using consistent and comparable indicators.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967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SCROLL DOWN ENGLISH NOTES</a:t>
            </a:r>
          </a:p>
          <a:p>
            <a:endParaRPr lang="en-GB" dirty="0"/>
          </a:p>
          <a:p>
            <a:r>
              <a:rPr lang="en-GB" dirty="0" err="1"/>
              <a:t>Mae’r</a:t>
            </a:r>
            <a:r>
              <a:rPr lang="en-GB" dirty="0"/>
              <a:t> </a:t>
            </a:r>
            <a:r>
              <a:rPr lang="en-GB" dirty="0" err="1"/>
              <a:t>Ddeddf</a:t>
            </a:r>
            <a:r>
              <a:rPr lang="en-GB" dirty="0"/>
              <a:t> </a:t>
            </a:r>
            <a:r>
              <a:rPr lang="en-GB" dirty="0" err="1"/>
              <a:t>Gwasanaethau</a:t>
            </a:r>
            <a:r>
              <a:rPr lang="en-GB" dirty="0"/>
              <a:t> </a:t>
            </a:r>
            <a:r>
              <a:rPr lang="en-GB" dirty="0" err="1"/>
              <a:t>Cymdeithasol</a:t>
            </a:r>
            <a:r>
              <a:rPr lang="en-GB" dirty="0"/>
              <a:t> a </a:t>
            </a:r>
            <a:r>
              <a:rPr lang="en-GB" dirty="0" err="1"/>
              <a:t>Llesiant</a:t>
            </a:r>
            <a:r>
              <a:rPr lang="en-GB" dirty="0"/>
              <a:t> (Cymru) 2014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gofyn</a:t>
            </a:r>
            <a:r>
              <a:rPr lang="en-GB" dirty="0"/>
              <a:t> am </a:t>
            </a:r>
            <a:r>
              <a:rPr lang="en-GB" dirty="0" err="1"/>
              <a:t>newid</a:t>
            </a:r>
            <a:r>
              <a:rPr lang="en-GB" dirty="0"/>
              <a:t> </a:t>
            </a:r>
            <a:r>
              <a:rPr lang="en-GB" dirty="0" err="1"/>
              <a:t>anferth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ffordd</a:t>
            </a:r>
            <a:r>
              <a:rPr lang="en-GB" dirty="0"/>
              <a:t> </a:t>
            </a:r>
            <a:r>
              <a:rPr lang="en-GB" dirty="0" err="1"/>
              <a:t>rydyn</a:t>
            </a:r>
            <a:r>
              <a:rPr lang="en-GB" dirty="0"/>
              <a:t> </a:t>
            </a:r>
            <a:r>
              <a:rPr lang="en-GB" dirty="0" err="1"/>
              <a:t>ni’n</a:t>
            </a:r>
            <a:r>
              <a:rPr lang="en-GB" dirty="0"/>
              <a:t> </a:t>
            </a:r>
            <a:r>
              <a:rPr lang="en-GB" dirty="0" err="1"/>
              <a:t>darparu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a </a:t>
            </a:r>
            <a:r>
              <a:rPr lang="en-GB" dirty="0" err="1"/>
              <a:t>chymorth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b="1" u="sng" dirty="0" err="1"/>
              <a:t>Symud</a:t>
            </a:r>
            <a:r>
              <a:rPr lang="en-GB" b="1" u="sng" dirty="0"/>
              <a:t> </a:t>
            </a:r>
            <a:r>
              <a:rPr lang="en-GB" b="1" u="sng" dirty="0" err="1"/>
              <a:t>oddi</a:t>
            </a:r>
            <a:r>
              <a:rPr lang="en-GB" b="1" u="sng" dirty="0"/>
              <a:t> </a:t>
            </a:r>
            <a:r>
              <a:rPr lang="en-GB" b="1" u="sng" dirty="0" err="1"/>
              <a:t>wrth</a:t>
            </a:r>
            <a:r>
              <a:rPr lang="en-GB" b="1" u="sng" dirty="0"/>
              <a:t> </a:t>
            </a:r>
            <a:r>
              <a:rPr lang="en-GB" dirty="0" err="1"/>
              <a:t>berthynas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arwain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brosesau</a:t>
            </a:r>
            <a:r>
              <a:rPr lang="en-GB" dirty="0"/>
              <a:t> ac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tywys</a:t>
            </a:r>
            <a:r>
              <a:rPr lang="en-GB" dirty="0"/>
              <a:t> staff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gael</a:t>
            </a:r>
            <a:r>
              <a:rPr lang="en-GB" dirty="0"/>
              <a:t> math </a:t>
            </a:r>
            <a:r>
              <a:rPr lang="en-GB" dirty="0" err="1"/>
              <a:t>penodol</a:t>
            </a:r>
            <a:r>
              <a:rPr lang="en-GB" dirty="0"/>
              <a:t> o </a:t>
            </a:r>
            <a:r>
              <a:rPr lang="en-GB" dirty="0" err="1"/>
              <a:t>sgwrs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ateb</a:t>
            </a:r>
            <a:r>
              <a:rPr lang="en-GB" dirty="0"/>
              <a:t> y </a:t>
            </a:r>
            <a:r>
              <a:rPr lang="en-GB" dirty="0" err="1"/>
              <a:t>cwestiynau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ofynnol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sefydliadau</a:t>
            </a:r>
            <a:r>
              <a:rPr lang="en-GB" dirty="0"/>
              <a:t> ac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ymateb</a:t>
            </a:r>
            <a:r>
              <a:rPr lang="en-GB" dirty="0"/>
              <a:t>, felly,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ofynion</a:t>
            </a:r>
            <a:r>
              <a:rPr lang="en-GB" dirty="0"/>
              <a:t> y system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hytrach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chanolbwyntio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ddeall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unigolyn</a:t>
            </a:r>
            <a:r>
              <a:rPr lang="en-GB" dirty="0"/>
              <a:t> </a:t>
            </a:r>
            <a:r>
              <a:rPr lang="en-GB" dirty="0" err="1"/>
              <a:t>a’r</a:t>
            </a:r>
            <a:r>
              <a:rPr lang="en-GB" dirty="0"/>
              <a:t> </a:t>
            </a:r>
            <a:r>
              <a:rPr lang="en-GB" dirty="0" err="1"/>
              <a:t>teulu</a:t>
            </a:r>
            <a:endParaRPr lang="en-GB" dirty="0"/>
          </a:p>
          <a:p>
            <a:endParaRPr lang="en-GB" dirty="0"/>
          </a:p>
          <a:p>
            <a:r>
              <a:rPr lang="en-GB" b="1" u="sng" dirty="0" err="1"/>
              <a:t>Tuag</a:t>
            </a:r>
            <a:r>
              <a:rPr lang="en-GB" b="1" u="sng" dirty="0"/>
              <a:t> at </a:t>
            </a:r>
            <a:r>
              <a:rPr lang="en-GB" dirty="0" err="1"/>
              <a:t>alluogi</a:t>
            </a:r>
            <a:r>
              <a:rPr lang="en-GB" dirty="0"/>
              <a:t> </a:t>
            </a:r>
            <a:r>
              <a:rPr lang="en-GB" dirty="0" err="1"/>
              <a:t>sgyrsiau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ceisio</a:t>
            </a:r>
            <a:r>
              <a:rPr lang="en-GB" dirty="0"/>
              <a:t> </a:t>
            </a:r>
            <a:r>
              <a:rPr lang="en-GB" dirty="0" err="1"/>
              <a:t>deall</a:t>
            </a:r>
            <a:r>
              <a:rPr lang="en-GB" dirty="0"/>
              <a:t> </a:t>
            </a:r>
            <a:r>
              <a:rPr lang="en-GB" dirty="0" err="1"/>
              <a:t>amgylchiadau</a:t>
            </a:r>
            <a:r>
              <a:rPr lang="en-GB" dirty="0"/>
              <a:t> </a:t>
            </a:r>
            <a:r>
              <a:rPr lang="en-GB" dirty="0" err="1"/>
              <a:t>unigryw</a:t>
            </a:r>
            <a:r>
              <a:rPr lang="en-GB" dirty="0"/>
              <a:t> a system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cefnogi’r</a:t>
            </a:r>
            <a:r>
              <a:rPr lang="en-GB" dirty="0"/>
              <a:t> </a:t>
            </a:r>
            <a:r>
              <a:rPr lang="en-GB" dirty="0" err="1"/>
              <a:t>ffordd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 o </a:t>
            </a:r>
            <a:r>
              <a:rPr lang="en-GB" dirty="0" err="1"/>
              <a:t>weithio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digwydd</a:t>
            </a:r>
            <a:r>
              <a:rPr lang="en-GB" dirty="0"/>
              <a:t> </a:t>
            </a:r>
            <a:r>
              <a:rPr lang="en-GB" dirty="0" err="1"/>
              <a:t>rhaid</a:t>
            </a:r>
            <a:r>
              <a:rPr lang="en-GB" dirty="0"/>
              <a:t> </a:t>
            </a:r>
            <a:r>
              <a:rPr lang="en-GB" dirty="0" err="1"/>
              <a:t>i’r</a:t>
            </a:r>
            <a:r>
              <a:rPr lang="en-GB" dirty="0"/>
              <a:t> </a:t>
            </a:r>
            <a:r>
              <a:rPr lang="en-GB" dirty="0" err="1"/>
              <a:t>systemau</a:t>
            </a:r>
            <a:r>
              <a:rPr lang="en-GB" dirty="0"/>
              <a:t> </a:t>
            </a:r>
            <a:r>
              <a:rPr lang="en-GB" dirty="0" err="1"/>
              <a:t>cyfredol</a:t>
            </a:r>
            <a:r>
              <a:rPr lang="en-GB" dirty="0"/>
              <a:t> </a:t>
            </a:r>
            <a:r>
              <a:rPr lang="en-GB" dirty="0" err="1"/>
              <a:t>newid</a:t>
            </a:r>
            <a:r>
              <a:rPr lang="en-GB" dirty="0"/>
              <a:t>. </a:t>
            </a:r>
            <a:r>
              <a:rPr lang="en-GB" dirty="0" err="1"/>
              <a:t>Hynny</a:t>
            </a:r>
            <a:r>
              <a:rPr lang="en-GB" dirty="0"/>
              <a:t> </a:t>
            </a:r>
            <a:r>
              <a:rPr lang="en-GB" dirty="0" err="1"/>
              <a:t>yw</a:t>
            </a:r>
            <a:r>
              <a:rPr lang="en-GB" dirty="0"/>
              <a:t>, </a:t>
            </a:r>
            <a:r>
              <a:rPr lang="en-GB" dirty="0" err="1"/>
              <a:t>newid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gwaith</a:t>
            </a:r>
            <a:r>
              <a:rPr lang="en-GB" dirty="0"/>
              <a:t> </a:t>
            </a:r>
            <a:r>
              <a:rPr lang="en-GB" dirty="0" err="1"/>
              <a:t>papur</a:t>
            </a:r>
            <a:r>
              <a:rPr lang="en-GB" dirty="0"/>
              <a:t>, </a:t>
            </a:r>
            <a:r>
              <a:rPr lang="en-GB" dirty="0" err="1"/>
              <a:t>systemau</a:t>
            </a:r>
            <a:r>
              <a:rPr lang="en-GB" dirty="0"/>
              <a:t> </a:t>
            </a:r>
            <a:r>
              <a:rPr lang="en-GB" dirty="0" err="1"/>
              <a:t>TchG</a:t>
            </a:r>
            <a:r>
              <a:rPr lang="en-GB" dirty="0"/>
              <a:t> </a:t>
            </a:r>
            <a:r>
              <a:rPr lang="en-GB" dirty="0" err="1"/>
              <a:t>ayyb</a:t>
            </a:r>
            <a:r>
              <a:rPr lang="en-GB" dirty="0"/>
              <a:t>. Mae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drafod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sleidiau</a:t>
            </a:r>
            <a:r>
              <a:rPr lang="en-GB" dirty="0"/>
              <a:t> 4/5. </a:t>
            </a:r>
            <a:r>
              <a:rPr lang="en-GB" dirty="0" err="1"/>
              <a:t>Mae’n</a:t>
            </a:r>
            <a:r>
              <a:rPr lang="en-GB" dirty="0"/>
              <a:t> </a:t>
            </a:r>
            <a:r>
              <a:rPr lang="en-GB" dirty="0" err="1"/>
              <a:t>golygu</a:t>
            </a:r>
            <a:r>
              <a:rPr lang="en-GB" dirty="0"/>
              <a:t> </a:t>
            </a:r>
            <a:r>
              <a:rPr lang="en-GB" dirty="0" err="1"/>
              <a:t>hefyd</a:t>
            </a:r>
            <a:r>
              <a:rPr lang="en-GB" dirty="0"/>
              <a:t> bod </a:t>
            </a:r>
            <a:r>
              <a:rPr lang="en-GB" dirty="0" err="1"/>
              <a:t>rhaid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“</a:t>
            </a:r>
            <a:r>
              <a:rPr lang="en-GB" dirty="0" err="1"/>
              <a:t>ddiwylliant</a:t>
            </a:r>
            <a:r>
              <a:rPr lang="en-GB" dirty="0"/>
              <a:t> </a:t>
            </a:r>
            <a:r>
              <a:rPr lang="en-GB" dirty="0" err="1"/>
              <a:t>ymddygiad</a:t>
            </a:r>
            <a:r>
              <a:rPr lang="en-GB" dirty="0"/>
              <a:t>” </a:t>
            </a:r>
            <a:r>
              <a:rPr lang="en-GB" dirty="0" err="1"/>
              <a:t>darparwyr</a:t>
            </a:r>
            <a:r>
              <a:rPr lang="en-GB" dirty="0"/>
              <a:t> </a:t>
            </a:r>
            <a:r>
              <a:rPr lang="en-GB" dirty="0" err="1"/>
              <a:t>newid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/>
              <a:t>************************************************************************************************************************************************************************************************</a:t>
            </a:r>
          </a:p>
          <a:p>
            <a:endParaRPr lang="en-GB" dirty="0"/>
          </a:p>
          <a:p>
            <a:r>
              <a:rPr lang="en-GB" baseline="0" dirty="0"/>
              <a:t>The Social Services and Well-being (Wales) Act 2014 requires a huge shift in how we deliver care and support.  </a:t>
            </a:r>
          </a:p>
          <a:p>
            <a:endParaRPr lang="en-GB" b="1" u="sng" baseline="0" dirty="0"/>
          </a:p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/>
              <a:t>Moving from </a:t>
            </a:r>
            <a:r>
              <a:rPr lang="en-GB" dirty="0"/>
              <a:t>heavily process driven relationship that lead staff to a particular style of conversation in order </a:t>
            </a:r>
            <a:r>
              <a:rPr lang="en-GB" b="0" u="none" dirty="0"/>
              <a:t>to </a:t>
            </a:r>
            <a:r>
              <a:rPr lang="en-GB" dirty="0"/>
              <a:t>answer the questions the organisation demands of them and therefore responding to the needs of the system rather than focussing more on understanding the person and family. </a:t>
            </a:r>
          </a:p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/>
              <a:t>To empowering </a:t>
            </a:r>
            <a:r>
              <a:rPr lang="en-GB" dirty="0"/>
              <a:t>conversations designed to understand each unique set of circumstances and a system that supports that approach. </a:t>
            </a:r>
          </a:p>
          <a:p>
            <a:endParaRPr lang="en-GB" dirty="0"/>
          </a:p>
          <a:p>
            <a:r>
              <a:rPr lang="en-GB" dirty="0"/>
              <a:t>For this to happen, there needs to be a change within current systems, i.e. a change to paperwork and IT systems, etc. This is covered in slide 4/5. It also means that the ‘behaviour and culture’ of providers need to change. 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4001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dirty="0"/>
              <a:t>SCROLL DOWN ENGLISH NOTES</a:t>
            </a:r>
          </a:p>
          <a:p>
            <a:endParaRPr lang="en-GB" dirty="0"/>
          </a:p>
          <a:p>
            <a:r>
              <a:rPr lang="en-GB" dirty="0" err="1"/>
              <a:t>Mae’r</a:t>
            </a:r>
            <a:r>
              <a:rPr lang="en-GB" dirty="0"/>
              <a:t> </a:t>
            </a:r>
            <a:r>
              <a:rPr lang="en-GB" dirty="0" err="1"/>
              <a:t>Ddeddf</a:t>
            </a:r>
            <a:r>
              <a:rPr lang="en-GB" dirty="0"/>
              <a:t> </a:t>
            </a:r>
            <a:r>
              <a:rPr lang="en-GB" dirty="0" err="1"/>
              <a:t>Gwasanaethau</a:t>
            </a:r>
            <a:r>
              <a:rPr lang="en-GB" dirty="0"/>
              <a:t> </a:t>
            </a:r>
            <a:r>
              <a:rPr lang="en-GB" dirty="0" err="1"/>
              <a:t>Cymdeithasol</a:t>
            </a:r>
            <a:r>
              <a:rPr lang="en-GB" dirty="0"/>
              <a:t> a </a:t>
            </a:r>
            <a:r>
              <a:rPr lang="en-GB" dirty="0" err="1"/>
              <a:t>Llesiant</a:t>
            </a:r>
            <a:r>
              <a:rPr lang="en-GB" dirty="0"/>
              <a:t> (Cymru) 2014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gofyn</a:t>
            </a:r>
            <a:r>
              <a:rPr lang="en-GB" dirty="0"/>
              <a:t> am </a:t>
            </a:r>
            <a:r>
              <a:rPr lang="en-GB" dirty="0" err="1"/>
              <a:t>newid</a:t>
            </a:r>
            <a:r>
              <a:rPr lang="en-GB" dirty="0"/>
              <a:t> </a:t>
            </a:r>
            <a:r>
              <a:rPr lang="en-GB" dirty="0" err="1"/>
              <a:t>anferth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ffordd</a:t>
            </a:r>
            <a:r>
              <a:rPr lang="en-GB" dirty="0"/>
              <a:t> </a:t>
            </a:r>
            <a:r>
              <a:rPr lang="en-GB" dirty="0" err="1"/>
              <a:t>rydyn</a:t>
            </a:r>
            <a:r>
              <a:rPr lang="en-GB" dirty="0"/>
              <a:t> </a:t>
            </a:r>
            <a:r>
              <a:rPr lang="en-GB" dirty="0" err="1"/>
              <a:t>ni’n</a:t>
            </a:r>
            <a:r>
              <a:rPr lang="en-GB" dirty="0"/>
              <a:t> </a:t>
            </a:r>
            <a:r>
              <a:rPr lang="en-GB" dirty="0" err="1"/>
              <a:t>darparu</a:t>
            </a:r>
            <a:r>
              <a:rPr lang="en-GB" dirty="0"/>
              <a:t> </a:t>
            </a:r>
            <a:r>
              <a:rPr lang="en-GB" dirty="0" err="1"/>
              <a:t>gofal</a:t>
            </a:r>
            <a:r>
              <a:rPr lang="en-GB" dirty="0"/>
              <a:t> a </a:t>
            </a:r>
            <a:r>
              <a:rPr lang="en-GB" dirty="0" err="1"/>
              <a:t>chymorth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 err="1"/>
              <a:t>Symud</a:t>
            </a:r>
            <a:r>
              <a:rPr lang="en-GB" dirty="0"/>
              <a:t> </a:t>
            </a:r>
            <a:r>
              <a:rPr lang="en-GB" dirty="0" err="1"/>
              <a:t>oddi</a:t>
            </a:r>
            <a:r>
              <a:rPr lang="en-GB" dirty="0"/>
              <a:t> </a:t>
            </a:r>
            <a:r>
              <a:rPr lang="en-GB" dirty="0" err="1"/>
              <a:t>wrth</a:t>
            </a:r>
            <a:r>
              <a:rPr lang="en-GB" dirty="0"/>
              <a:t> </a:t>
            </a:r>
            <a:r>
              <a:rPr lang="en-GB" dirty="0" err="1"/>
              <a:t>berthynas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arwain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brosesau</a:t>
            </a:r>
            <a:r>
              <a:rPr lang="en-GB" dirty="0"/>
              <a:t> ac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tywys</a:t>
            </a:r>
            <a:r>
              <a:rPr lang="en-GB" dirty="0"/>
              <a:t> staff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gael</a:t>
            </a:r>
            <a:r>
              <a:rPr lang="en-GB" dirty="0"/>
              <a:t> math </a:t>
            </a:r>
            <a:r>
              <a:rPr lang="en-GB" dirty="0" err="1"/>
              <a:t>penodol</a:t>
            </a:r>
            <a:r>
              <a:rPr lang="en-GB" dirty="0"/>
              <a:t> o </a:t>
            </a:r>
            <a:r>
              <a:rPr lang="en-GB" dirty="0" err="1"/>
              <a:t>sgwrs</a:t>
            </a:r>
            <a:r>
              <a:rPr lang="en-GB" dirty="0"/>
              <a:t> </a:t>
            </a:r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ateb</a:t>
            </a:r>
            <a:r>
              <a:rPr lang="en-GB" dirty="0"/>
              <a:t> y </a:t>
            </a:r>
            <a:r>
              <a:rPr lang="en-GB" dirty="0" err="1"/>
              <a:t>cwestiynau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ofynnol</a:t>
            </a:r>
            <a:r>
              <a:rPr lang="en-GB" dirty="0"/>
              <a:t> </a:t>
            </a:r>
            <a:r>
              <a:rPr lang="en-GB" dirty="0" err="1"/>
              <a:t>gan</a:t>
            </a:r>
            <a:r>
              <a:rPr lang="en-GB" dirty="0"/>
              <a:t> </a:t>
            </a:r>
            <a:r>
              <a:rPr lang="en-GB" dirty="0" err="1"/>
              <a:t>sefydliadau</a:t>
            </a:r>
            <a:r>
              <a:rPr lang="en-GB" dirty="0"/>
              <a:t> ac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ymateb</a:t>
            </a:r>
            <a:r>
              <a:rPr lang="en-GB" dirty="0"/>
              <a:t>, felly,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ofynion</a:t>
            </a:r>
            <a:r>
              <a:rPr lang="en-GB" dirty="0"/>
              <a:t> y system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hytrach</a:t>
            </a:r>
            <a:r>
              <a:rPr lang="en-GB" dirty="0"/>
              <a:t> </a:t>
            </a:r>
            <a:r>
              <a:rPr lang="en-GB" dirty="0" err="1"/>
              <a:t>na</a:t>
            </a:r>
            <a:r>
              <a:rPr lang="en-GB" dirty="0"/>
              <a:t> </a:t>
            </a:r>
            <a:r>
              <a:rPr lang="en-GB" dirty="0" err="1"/>
              <a:t>chanolbwyntio</a:t>
            </a:r>
            <a:r>
              <a:rPr lang="en-GB" dirty="0"/>
              <a:t> </a:t>
            </a:r>
            <a:r>
              <a:rPr lang="en-GB" dirty="0" err="1"/>
              <a:t>ar</a:t>
            </a:r>
            <a:r>
              <a:rPr lang="en-GB" dirty="0"/>
              <a:t> </a:t>
            </a:r>
            <a:r>
              <a:rPr lang="en-GB" dirty="0" err="1"/>
              <a:t>ddeall</a:t>
            </a:r>
            <a:r>
              <a:rPr lang="en-GB" dirty="0"/>
              <a:t> </a:t>
            </a:r>
            <a:r>
              <a:rPr lang="en-GB" dirty="0" err="1"/>
              <a:t>yr</a:t>
            </a:r>
            <a:r>
              <a:rPr lang="en-GB" dirty="0"/>
              <a:t> </a:t>
            </a:r>
            <a:r>
              <a:rPr lang="en-GB" dirty="0" err="1"/>
              <a:t>unigolyn</a:t>
            </a:r>
            <a:r>
              <a:rPr lang="en-GB" dirty="0"/>
              <a:t> </a:t>
            </a:r>
            <a:r>
              <a:rPr lang="en-GB" dirty="0" err="1"/>
              <a:t>a’r</a:t>
            </a:r>
            <a:r>
              <a:rPr lang="en-GB" dirty="0"/>
              <a:t> </a:t>
            </a:r>
            <a:r>
              <a:rPr lang="en-GB" dirty="0" err="1"/>
              <a:t>teulu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Tuag</a:t>
            </a:r>
            <a:r>
              <a:rPr lang="en-GB" dirty="0"/>
              <a:t> at </a:t>
            </a:r>
            <a:r>
              <a:rPr lang="en-GB" dirty="0" err="1"/>
              <a:t>alluogi</a:t>
            </a:r>
            <a:r>
              <a:rPr lang="en-GB" dirty="0"/>
              <a:t> </a:t>
            </a:r>
            <a:r>
              <a:rPr lang="en-GB" dirty="0" err="1"/>
              <a:t>sgyrsiau</a:t>
            </a:r>
            <a:r>
              <a:rPr lang="en-GB" dirty="0"/>
              <a:t>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ceisio</a:t>
            </a:r>
            <a:r>
              <a:rPr lang="en-GB" dirty="0"/>
              <a:t> </a:t>
            </a:r>
            <a:r>
              <a:rPr lang="en-GB" dirty="0" err="1"/>
              <a:t>deall</a:t>
            </a:r>
            <a:r>
              <a:rPr lang="en-GB" dirty="0"/>
              <a:t> </a:t>
            </a:r>
            <a:r>
              <a:rPr lang="en-GB" dirty="0" err="1"/>
              <a:t>amgylchiadau</a:t>
            </a:r>
            <a:r>
              <a:rPr lang="en-GB" dirty="0"/>
              <a:t> </a:t>
            </a:r>
            <a:r>
              <a:rPr lang="en-GB" dirty="0" err="1"/>
              <a:t>unigryw</a:t>
            </a:r>
            <a:r>
              <a:rPr lang="en-GB" dirty="0"/>
              <a:t> a system </a:t>
            </a:r>
            <a:r>
              <a:rPr lang="en-GB" dirty="0" err="1"/>
              <a:t>sy’n</a:t>
            </a:r>
            <a:r>
              <a:rPr lang="en-GB" dirty="0"/>
              <a:t> </a:t>
            </a:r>
            <a:r>
              <a:rPr lang="en-GB" dirty="0" err="1"/>
              <a:t>cefnogi’r</a:t>
            </a:r>
            <a:r>
              <a:rPr lang="en-GB" dirty="0"/>
              <a:t> </a:t>
            </a:r>
            <a:r>
              <a:rPr lang="en-GB" dirty="0" err="1"/>
              <a:t>ffordd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 o </a:t>
            </a:r>
            <a:r>
              <a:rPr lang="en-GB" dirty="0" err="1"/>
              <a:t>weithio</a:t>
            </a:r>
            <a:r>
              <a:rPr lang="en-GB" dirty="0"/>
              <a:t>. </a:t>
            </a:r>
          </a:p>
          <a:p>
            <a:endParaRPr lang="en-GB" dirty="0"/>
          </a:p>
          <a:p>
            <a:r>
              <a:rPr lang="en-GB" dirty="0" err="1"/>
              <a:t>Er</a:t>
            </a:r>
            <a:r>
              <a:rPr lang="en-GB" dirty="0"/>
              <a:t> </a:t>
            </a:r>
            <a:r>
              <a:rPr lang="en-GB" dirty="0" err="1"/>
              <a:t>mwyn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digwydd</a:t>
            </a:r>
            <a:r>
              <a:rPr lang="en-GB" dirty="0"/>
              <a:t> </a:t>
            </a:r>
            <a:r>
              <a:rPr lang="en-GB" dirty="0" err="1"/>
              <a:t>rhaid</a:t>
            </a:r>
            <a:r>
              <a:rPr lang="en-GB" dirty="0"/>
              <a:t> </a:t>
            </a:r>
            <a:r>
              <a:rPr lang="en-GB" dirty="0" err="1"/>
              <a:t>i’r</a:t>
            </a:r>
            <a:r>
              <a:rPr lang="en-GB" dirty="0"/>
              <a:t> </a:t>
            </a:r>
            <a:r>
              <a:rPr lang="en-GB" dirty="0" err="1"/>
              <a:t>systemau</a:t>
            </a:r>
            <a:r>
              <a:rPr lang="en-GB" dirty="0"/>
              <a:t> </a:t>
            </a:r>
            <a:r>
              <a:rPr lang="en-GB" dirty="0" err="1"/>
              <a:t>cyfredol</a:t>
            </a:r>
            <a:r>
              <a:rPr lang="en-GB" dirty="0"/>
              <a:t> </a:t>
            </a:r>
            <a:r>
              <a:rPr lang="en-GB" dirty="0" err="1"/>
              <a:t>newid</a:t>
            </a:r>
            <a:r>
              <a:rPr lang="en-GB" dirty="0"/>
              <a:t>. </a:t>
            </a:r>
            <a:r>
              <a:rPr lang="en-GB" dirty="0" err="1"/>
              <a:t>Hynny</a:t>
            </a:r>
            <a:r>
              <a:rPr lang="en-GB" dirty="0"/>
              <a:t> </a:t>
            </a:r>
            <a:r>
              <a:rPr lang="en-GB" dirty="0" err="1"/>
              <a:t>yw</a:t>
            </a:r>
            <a:r>
              <a:rPr lang="en-GB" dirty="0"/>
              <a:t>, </a:t>
            </a:r>
            <a:r>
              <a:rPr lang="en-GB" dirty="0" err="1"/>
              <a:t>newid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y </a:t>
            </a:r>
            <a:r>
              <a:rPr lang="en-GB" dirty="0" err="1"/>
              <a:t>gwaith</a:t>
            </a:r>
            <a:r>
              <a:rPr lang="en-GB" dirty="0"/>
              <a:t> </a:t>
            </a:r>
            <a:r>
              <a:rPr lang="en-GB" dirty="0" err="1"/>
              <a:t>papur</a:t>
            </a:r>
            <a:r>
              <a:rPr lang="en-GB" dirty="0"/>
              <a:t>, </a:t>
            </a:r>
            <a:r>
              <a:rPr lang="en-GB" dirty="0" err="1"/>
              <a:t>systemau</a:t>
            </a:r>
            <a:r>
              <a:rPr lang="en-GB" dirty="0"/>
              <a:t> </a:t>
            </a:r>
            <a:r>
              <a:rPr lang="en-GB" dirty="0" err="1"/>
              <a:t>TchG</a:t>
            </a:r>
            <a:r>
              <a:rPr lang="en-GB" dirty="0"/>
              <a:t> </a:t>
            </a:r>
            <a:r>
              <a:rPr lang="en-GB" dirty="0" err="1"/>
              <a:t>ayyb</a:t>
            </a:r>
            <a:r>
              <a:rPr lang="en-GB" dirty="0"/>
              <a:t>. Mae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cael</a:t>
            </a:r>
            <a:r>
              <a:rPr lang="en-GB" dirty="0"/>
              <a:t> </a:t>
            </a:r>
            <a:r>
              <a:rPr lang="en-GB" dirty="0" err="1"/>
              <a:t>ei</a:t>
            </a:r>
            <a:r>
              <a:rPr lang="en-GB" dirty="0"/>
              <a:t> </a:t>
            </a:r>
            <a:r>
              <a:rPr lang="en-GB" dirty="0" err="1"/>
              <a:t>drafod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sleidiau</a:t>
            </a:r>
            <a:r>
              <a:rPr lang="en-GB" dirty="0"/>
              <a:t> 4/5. </a:t>
            </a:r>
            <a:r>
              <a:rPr lang="en-GB" dirty="0" err="1"/>
              <a:t>Mae’n</a:t>
            </a:r>
            <a:r>
              <a:rPr lang="en-GB" dirty="0"/>
              <a:t> </a:t>
            </a:r>
            <a:r>
              <a:rPr lang="en-GB" dirty="0" err="1"/>
              <a:t>golygu</a:t>
            </a:r>
            <a:r>
              <a:rPr lang="en-GB" dirty="0"/>
              <a:t> </a:t>
            </a:r>
            <a:r>
              <a:rPr lang="en-GB" dirty="0" err="1"/>
              <a:t>hefyd</a:t>
            </a:r>
            <a:r>
              <a:rPr lang="en-GB" dirty="0"/>
              <a:t> bod </a:t>
            </a:r>
            <a:r>
              <a:rPr lang="en-GB" dirty="0" err="1"/>
              <a:t>rhaid</a:t>
            </a:r>
            <a:r>
              <a:rPr lang="en-GB" dirty="0"/>
              <a:t> </a:t>
            </a:r>
            <a:r>
              <a:rPr lang="en-GB" dirty="0" err="1"/>
              <a:t>i</a:t>
            </a:r>
            <a:r>
              <a:rPr lang="en-GB" dirty="0"/>
              <a:t> “</a:t>
            </a:r>
            <a:r>
              <a:rPr lang="en-GB" dirty="0" err="1"/>
              <a:t>ddiwylliant</a:t>
            </a:r>
            <a:r>
              <a:rPr lang="en-GB" dirty="0"/>
              <a:t> </a:t>
            </a:r>
            <a:r>
              <a:rPr lang="en-GB" dirty="0" err="1"/>
              <a:t>ymddygiad</a:t>
            </a:r>
            <a:r>
              <a:rPr lang="en-GB" dirty="0"/>
              <a:t>” </a:t>
            </a:r>
            <a:r>
              <a:rPr lang="en-GB" dirty="0" err="1"/>
              <a:t>darparwyr</a:t>
            </a:r>
            <a:r>
              <a:rPr lang="en-GB" dirty="0"/>
              <a:t> </a:t>
            </a:r>
            <a:r>
              <a:rPr lang="en-GB" dirty="0" err="1"/>
              <a:t>newid</a:t>
            </a:r>
            <a:r>
              <a:rPr lang="en-GB" dirty="0"/>
              <a:t>. </a:t>
            </a:r>
          </a:p>
          <a:p>
            <a:endParaRPr lang="en-GB" baseline="0" dirty="0"/>
          </a:p>
          <a:p>
            <a:r>
              <a:rPr lang="en-GB" baseline="0" dirty="0"/>
              <a:t>*************************************************************************************************************************************************************************************************</a:t>
            </a:r>
          </a:p>
          <a:p>
            <a:endParaRPr lang="en-GB" baseline="0" dirty="0"/>
          </a:p>
          <a:p>
            <a:r>
              <a:rPr lang="en-GB" baseline="0" dirty="0"/>
              <a:t>The Social Services and Well-being (Wales) Act 2014 requires a huge shift in how we deliver care and support.  </a:t>
            </a:r>
          </a:p>
          <a:p>
            <a:endParaRPr lang="en-GB" b="1" u="sng" baseline="0" dirty="0"/>
          </a:p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/>
              <a:t>Moving from </a:t>
            </a:r>
            <a:r>
              <a:rPr lang="en-GB" dirty="0"/>
              <a:t>heavily process driven relationship that lead staff to a particular style of conversation in order </a:t>
            </a:r>
            <a:r>
              <a:rPr lang="en-GB" b="0" u="none" dirty="0"/>
              <a:t>to </a:t>
            </a:r>
            <a:r>
              <a:rPr lang="en-GB" dirty="0"/>
              <a:t>answer the questions the organisation demands of them and therefore responding to the needs of the system rather than focussing more on understanding the person and family. </a:t>
            </a:r>
          </a:p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dirty="0"/>
          </a:p>
          <a:p>
            <a:pPr marL="0" marR="0" lvl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b="1" u="sng" dirty="0"/>
              <a:t>To empowering </a:t>
            </a:r>
            <a:r>
              <a:rPr lang="en-GB" dirty="0"/>
              <a:t>conversations designed to understand each unique set of circumstances and a system that supports that approach. </a:t>
            </a:r>
          </a:p>
          <a:p>
            <a:endParaRPr lang="en-GB" dirty="0"/>
          </a:p>
          <a:p>
            <a:r>
              <a:rPr lang="en-GB" dirty="0"/>
              <a:t>For this to happen, there needs to be a change within current systems, i.e. a change to paperwork and IT systems, etc. This is covered in slide 4/5. It also means that the ‘behaviour and culture’ of providers need to change. 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5628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/>
              <a:t>SCROLL DOWN ENGLISH NOTES</a:t>
            </a:r>
          </a:p>
          <a:p>
            <a:endParaRPr lang="en-GB" dirty="0"/>
          </a:p>
          <a:p>
            <a:r>
              <a:rPr lang="en-GB" dirty="0"/>
              <a:t>Mae </a:t>
            </a:r>
            <a:r>
              <a:rPr lang="en-GB" dirty="0" err="1"/>
              <a:t>hwn</a:t>
            </a:r>
            <a:r>
              <a:rPr lang="en-GB" dirty="0"/>
              <a:t> </a:t>
            </a:r>
            <a:r>
              <a:rPr lang="en-GB" dirty="0" err="1"/>
              <a:t>yn</a:t>
            </a:r>
            <a:r>
              <a:rPr lang="en-GB" dirty="0"/>
              <a:t> </a:t>
            </a:r>
            <a:r>
              <a:rPr lang="en-GB" dirty="0" err="1"/>
              <a:t>esiampl</a:t>
            </a:r>
            <a:r>
              <a:rPr lang="en-GB" dirty="0"/>
              <a:t> o </a:t>
            </a:r>
            <a:r>
              <a:rPr lang="en-GB" dirty="0" err="1"/>
              <a:t>sut</a:t>
            </a:r>
            <a:r>
              <a:rPr lang="en-GB" dirty="0"/>
              <a:t> gall </a:t>
            </a:r>
            <a:r>
              <a:rPr lang="en-GB" dirty="0" err="1"/>
              <a:t>ganlyniadau</a:t>
            </a:r>
            <a:r>
              <a:rPr lang="en-GB" dirty="0"/>
              <a:t> </a:t>
            </a:r>
            <a:r>
              <a:rPr lang="en-GB" dirty="0" err="1"/>
              <a:t>personol</a:t>
            </a:r>
            <a:r>
              <a:rPr lang="en-GB" dirty="0"/>
              <a:t> </a:t>
            </a:r>
            <a:r>
              <a:rPr lang="en-GB" dirty="0" err="1"/>
              <a:t>cefnogi’r</a:t>
            </a:r>
            <a:r>
              <a:rPr lang="en-GB" dirty="0"/>
              <a:t> </a:t>
            </a:r>
            <a:r>
              <a:rPr lang="en-GB" dirty="0" err="1"/>
              <a:t>Canlyniadau</a:t>
            </a:r>
            <a:r>
              <a:rPr lang="en-GB" dirty="0"/>
              <a:t> </a:t>
            </a:r>
            <a:r>
              <a:rPr lang="en-GB" dirty="0" err="1"/>
              <a:t>Llesiant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Weithiau</a:t>
            </a:r>
            <a:r>
              <a:rPr lang="en-GB" dirty="0"/>
              <a:t> gall </a:t>
            </a:r>
            <a:r>
              <a:rPr lang="en-GB" dirty="0" err="1"/>
              <a:t>ganlyniad</a:t>
            </a:r>
            <a:r>
              <a:rPr lang="en-GB" dirty="0"/>
              <a:t> </a:t>
            </a:r>
            <a:r>
              <a:rPr lang="en-GB" dirty="0" err="1"/>
              <a:t>personol</a:t>
            </a:r>
            <a:r>
              <a:rPr lang="en-GB" dirty="0"/>
              <a:t> </a:t>
            </a:r>
            <a:r>
              <a:rPr lang="en-GB" dirty="0" err="1"/>
              <a:t>unigolyn</a:t>
            </a:r>
            <a:r>
              <a:rPr lang="en-GB" dirty="0"/>
              <a:t> </a:t>
            </a:r>
            <a:r>
              <a:rPr lang="en-GB" dirty="0" err="1"/>
              <a:t>gefnogi</a:t>
            </a:r>
            <a:r>
              <a:rPr lang="en-GB" dirty="0"/>
              <a:t> </a:t>
            </a:r>
            <a:r>
              <a:rPr lang="en-GB" dirty="0" err="1"/>
              <a:t>nifer</a:t>
            </a:r>
            <a:r>
              <a:rPr lang="en-GB" dirty="0"/>
              <a:t> o </a:t>
            </a:r>
            <a:r>
              <a:rPr lang="en-GB" dirty="0" err="1"/>
              <a:t>Ganlyniadau</a:t>
            </a:r>
            <a:r>
              <a:rPr lang="en-GB" dirty="0"/>
              <a:t> </a:t>
            </a:r>
            <a:r>
              <a:rPr lang="en-GB" dirty="0" err="1"/>
              <a:t>Llesiant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r>
              <a:rPr lang="en-GB" dirty="0"/>
              <a:t>. </a:t>
            </a:r>
            <a:r>
              <a:rPr lang="en-GB" dirty="0" err="1"/>
              <a:t>Fodd</a:t>
            </a:r>
            <a:r>
              <a:rPr lang="en-GB" dirty="0"/>
              <a:t> </a:t>
            </a:r>
            <a:r>
              <a:rPr lang="en-GB" dirty="0" err="1"/>
              <a:t>bynnag</a:t>
            </a:r>
            <a:r>
              <a:rPr lang="en-GB" dirty="0"/>
              <a:t>, </a:t>
            </a:r>
            <a:r>
              <a:rPr lang="en-GB" dirty="0" err="1"/>
              <a:t>mae’n</a:t>
            </a:r>
            <a:r>
              <a:rPr lang="en-GB" dirty="0"/>
              <a:t> </a:t>
            </a:r>
            <a:r>
              <a:rPr lang="en-GB" dirty="0" err="1"/>
              <a:t>bosib</a:t>
            </a:r>
            <a:r>
              <a:rPr lang="en-GB" dirty="0"/>
              <a:t> y gall </a:t>
            </a:r>
            <a:r>
              <a:rPr lang="en-GB" dirty="0" err="1"/>
              <a:t>eu</a:t>
            </a:r>
            <a:r>
              <a:rPr lang="en-GB" dirty="0"/>
              <a:t> </a:t>
            </a:r>
            <a:r>
              <a:rPr lang="en-GB" dirty="0" err="1"/>
              <a:t>canlyniadau</a:t>
            </a:r>
            <a:r>
              <a:rPr lang="en-GB" dirty="0"/>
              <a:t> </a:t>
            </a:r>
            <a:r>
              <a:rPr lang="en-GB" dirty="0" err="1"/>
              <a:t>ond</a:t>
            </a:r>
            <a:r>
              <a:rPr lang="en-GB" dirty="0"/>
              <a:t> </a:t>
            </a:r>
            <a:r>
              <a:rPr lang="en-GB" dirty="0" err="1"/>
              <a:t>cefnogi</a:t>
            </a:r>
            <a:r>
              <a:rPr lang="en-GB" dirty="0"/>
              <a:t> un </a:t>
            </a:r>
            <a:r>
              <a:rPr lang="en-GB" dirty="0" err="1"/>
              <a:t>o’r</a:t>
            </a:r>
            <a:r>
              <a:rPr lang="en-GB" dirty="0"/>
              <a:t> </a:t>
            </a:r>
            <a:r>
              <a:rPr lang="en-GB" dirty="0" err="1"/>
              <a:t>Canlyniadau</a:t>
            </a:r>
            <a:r>
              <a:rPr lang="en-GB" dirty="0"/>
              <a:t> </a:t>
            </a:r>
            <a:r>
              <a:rPr lang="en-GB" dirty="0" err="1"/>
              <a:t>Llesiant</a:t>
            </a:r>
            <a:r>
              <a:rPr lang="en-GB" dirty="0"/>
              <a:t> </a:t>
            </a:r>
            <a:r>
              <a:rPr lang="en-GB" dirty="0" err="1"/>
              <a:t>Cenedlaethol</a:t>
            </a:r>
            <a:endParaRPr lang="en-GB" dirty="0"/>
          </a:p>
          <a:p>
            <a:endParaRPr lang="en-GB" dirty="0"/>
          </a:p>
          <a:p>
            <a:r>
              <a:rPr lang="en-GB" dirty="0"/>
              <a:t>************************************************************************************************************************************************************************************************</a:t>
            </a:r>
          </a:p>
          <a:p>
            <a:endParaRPr lang="en-GB" dirty="0"/>
          </a:p>
          <a:p>
            <a:r>
              <a:rPr lang="en-GB" sz="1200" b="0" i="0" u="none" strike="noStrike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Personal outcomes must link through to the 24 national well-being outcomes stated in the well-being statement. </a:t>
            </a:r>
            <a:endParaRPr lang="en-GB" dirty="0"/>
          </a:p>
          <a:p>
            <a:endParaRPr lang="en-GB" dirty="0"/>
          </a:p>
          <a:p>
            <a:r>
              <a:rPr lang="en-GB" dirty="0"/>
              <a:t>Sometimes an individual’s personal outcome may support several national Well-being Outcomes, however, it is possible that their personal outcome may only support one of the National Well-being Outcomes.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785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GB" sz="1200" b="1" dirty="0"/>
              <a:t>SCROLL DOWN FOR ENGLISH NOTES</a:t>
            </a:r>
          </a:p>
          <a:p>
            <a:pPr defTabSz="914400"/>
            <a:endParaRPr lang="en-GB" sz="1200" dirty="0"/>
          </a:p>
          <a:p>
            <a:pPr defTabSz="914400"/>
            <a:r>
              <a:rPr lang="en-GB" sz="1200" dirty="0"/>
              <a:t>Mae’r </a:t>
            </a:r>
            <a:r>
              <a:rPr lang="en-GB" sz="1200" dirty="0" err="1"/>
              <a:t>tablau</a:t>
            </a:r>
            <a:r>
              <a:rPr lang="en-GB" sz="1200" dirty="0"/>
              <a:t> </a:t>
            </a:r>
            <a:r>
              <a:rPr lang="en-GB" sz="1200" dirty="0" err="1"/>
              <a:t>hyn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dangos</a:t>
            </a:r>
            <a:r>
              <a:rPr lang="en-GB" sz="1200" dirty="0"/>
              <a:t> y </a:t>
            </a:r>
            <a:r>
              <a:rPr lang="en-GB" sz="1200" dirty="0" err="1"/>
              <a:t>diffiniad</a:t>
            </a:r>
            <a:r>
              <a:rPr lang="en-GB" sz="1200" dirty="0"/>
              <a:t> o “</a:t>
            </a:r>
            <a:r>
              <a:rPr lang="en-GB" sz="1200" dirty="0" err="1"/>
              <a:t>beth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llesiant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olygu</a:t>
            </a:r>
            <a:r>
              <a:rPr lang="en-GB" sz="1200" dirty="0"/>
              <a:t>”, o </a:t>
            </a:r>
            <a:r>
              <a:rPr lang="en-GB" sz="1200" dirty="0" err="1"/>
              <a:t>Rhan</a:t>
            </a:r>
            <a:r>
              <a:rPr lang="en-GB" sz="1200" dirty="0"/>
              <a:t> 2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Deddf</a:t>
            </a:r>
            <a:r>
              <a:rPr lang="en-GB" sz="1200" dirty="0"/>
              <a:t> </a:t>
            </a:r>
            <a:r>
              <a:rPr lang="en-GB" sz="1200" dirty="0" err="1"/>
              <a:t>Gwasanaethau</a:t>
            </a:r>
            <a:r>
              <a:rPr lang="en-GB" sz="1200" dirty="0"/>
              <a:t> </a:t>
            </a:r>
            <a:r>
              <a:rPr lang="en-GB" sz="1200" dirty="0" err="1"/>
              <a:t>Cymdeithasol</a:t>
            </a:r>
            <a:r>
              <a:rPr lang="en-GB" sz="1200" dirty="0"/>
              <a:t> a </a:t>
            </a:r>
            <a:r>
              <a:rPr lang="en-GB" sz="1200" dirty="0" err="1"/>
              <a:t>Llesiant</a:t>
            </a:r>
            <a:r>
              <a:rPr lang="en-GB" sz="1200" dirty="0"/>
              <a:t>,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canlyniadau</a:t>
            </a:r>
            <a:r>
              <a:rPr lang="en-GB" sz="1200" dirty="0"/>
              <a:t> </a:t>
            </a:r>
            <a:r>
              <a:rPr lang="en-GB" sz="1200" dirty="0" err="1"/>
              <a:t>llesiant</a:t>
            </a:r>
            <a:r>
              <a:rPr lang="en-GB" sz="1200" dirty="0"/>
              <a:t> </a:t>
            </a:r>
            <a:r>
              <a:rPr lang="en-GB" sz="1200" dirty="0" err="1"/>
              <a:t>cyfatebol</a:t>
            </a:r>
            <a:r>
              <a:rPr lang="en-GB" sz="1200" dirty="0"/>
              <a:t>. </a:t>
            </a:r>
          </a:p>
          <a:p>
            <a:pPr defTabSz="914400"/>
            <a:endParaRPr lang="en-GB" sz="1200" baseline="0" dirty="0"/>
          </a:p>
          <a:p>
            <a:pPr defTabSz="914400"/>
            <a:r>
              <a:rPr lang="en-GB" sz="1200" baseline="0" dirty="0" err="1"/>
              <a:t>Rheolaeth</a:t>
            </a:r>
            <a:r>
              <a:rPr lang="en-GB" sz="1200" baseline="0" dirty="0"/>
              <a:t> </a:t>
            </a:r>
            <a:r>
              <a:rPr lang="en-GB" sz="1200" baseline="0" dirty="0" err="1"/>
              <a:t>dros</a:t>
            </a:r>
            <a:r>
              <a:rPr lang="en-GB" sz="1200" baseline="0" dirty="0"/>
              <a:t> </a:t>
            </a:r>
            <a:r>
              <a:rPr lang="en-GB" sz="1200" baseline="0" dirty="0" err="1"/>
              <a:t>fywyd</a:t>
            </a:r>
            <a:r>
              <a:rPr lang="en-GB" sz="1200" baseline="0" dirty="0"/>
              <a:t> bob </a:t>
            </a:r>
            <a:r>
              <a:rPr lang="en-GB" sz="1200" baseline="0" dirty="0" err="1"/>
              <a:t>dydd</a:t>
            </a:r>
            <a:r>
              <a:rPr lang="en-GB" sz="1200" baseline="0" dirty="0"/>
              <a:t> – </a:t>
            </a:r>
            <a:r>
              <a:rPr lang="en-GB" sz="1200" baseline="0" dirty="0" err="1"/>
              <a:t>gwelwch</a:t>
            </a:r>
            <a:r>
              <a:rPr lang="en-GB" sz="1200" baseline="0" dirty="0"/>
              <a:t> 1.1, </a:t>
            </a:r>
            <a:r>
              <a:rPr lang="en-GB" sz="1200" baseline="0" dirty="0" err="1"/>
              <a:t>sleid</a:t>
            </a:r>
            <a:r>
              <a:rPr lang="en-GB" sz="1200" baseline="0" dirty="0"/>
              <a:t> 12 (</a:t>
            </a:r>
            <a:r>
              <a:rPr lang="en-GB" sz="1200" baseline="0" dirty="0" err="1"/>
              <a:t>cawod</a:t>
            </a:r>
            <a:r>
              <a:rPr lang="en-GB" sz="1200" baseline="0" dirty="0"/>
              <a:t> </a:t>
            </a:r>
            <a:r>
              <a:rPr lang="en-GB" sz="1200" baseline="0" dirty="0" err="1"/>
              <a:t>cerdded</a:t>
            </a:r>
            <a:r>
              <a:rPr lang="en-GB" sz="1200" baseline="0" dirty="0"/>
              <a:t> I </a:t>
            </a:r>
            <a:r>
              <a:rPr lang="en-GB" sz="1200" baseline="0" dirty="0" err="1"/>
              <a:t>mewn</a:t>
            </a:r>
            <a:r>
              <a:rPr lang="en-GB" sz="1200" baseline="0" dirty="0"/>
              <a:t>) – </a:t>
            </a:r>
            <a:r>
              <a:rPr lang="en-GB" sz="1200" baseline="0" dirty="0" err="1"/>
              <a:t>mae</a:t>
            </a:r>
            <a:r>
              <a:rPr lang="en-GB" sz="1200" baseline="0" dirty="0"/>
              <a:t> </a:t>
            </a:r>
            <a:r>
              <a:rPr lang="en-GB" sz="1200" baseline="0" dirty="0" err="1"/>
              <a:t>hwn</a:t>
            </a:r>
            <a:r>
              <a:rPr lang="en-GB" sz="1200" baseline="0" dirty="0"/>
              <a:t> </a:t>
            </a:r>
            <a:r>
              <a:rPr lang="en-GB" sz="1200" baseline="0" dirty="0" err="1"/>
              <a:t>yn</a:t>
            </a:r>
            <a:r>
              <a:rPr lang="en-GB" sz="1200" baseline="0" dirty="0"/>
              <a:t> </a:t>
            </a:r>
            <a:r>
              <a:rPr lang="en-GB" sz="1200" baseline="0" dirty="0" err="1"/>
              <a:t>esiampl</a:t>
            </a:r>
            <a:r>
              <a:rPr lang="en-GB" sz="1200" baseline="0" dirty="0"/>
              <a:t> o </a:t>
            </a:r>
            <a:r>
              <a:rPr lang="en-GB" sz="1200" baseline="0" dirty="0" err="1"/>
              <a:t>sut</a:t>
            </a:r>
            <a:r>
              <a:rPr lang="en-GB" sz="1200" baseline="0" dirty="0"/>
              <a:t> gall </a:t>
            </a:r>
            <a:r>
              <a:rPr lang="en-GB" sz="1200" baseline="0" dirty="0" err="1"/>
              <a:t>ganlyniad</a:t>
            </a:r>
            <a:r>
              <a:rPr lang="en-GB" sz="1200" baseline="0" dirty="0"/>
              <a:t> </a:t>
            </a:r>
            <a:r>
              <a:rPr lang="en-GB" sz="1200" baseline="0" dirty="0" err="1"/>
              <a:t>personol</a:t>
            </a:r>
            <a:r>
              <a:rPr lang="en-GB" sz="1200" baseline="0" dirty="0"/>
              <a:t> </a:t>
            </a:r>
            <a:r>
              <a:rPr lang="en-GB" sz="1200" baseline="0" dirty="0" err="1"/>
              <a:t>cefnogi’r</a:t>
            </a:r>
            <a:r>
              <a:rPr lang="en-GB" sz="1200" baseline="0" dirty="0"/>
              <a:t> </a:t>
            </a:r>
            <a:r>
              <a:rPr lang="en-GB" sz="1200" baseline="0" dirty="0" err="1"/>
              <a:t>Fframwaith</a:t>
            </a:r>
            <a:r>
              <a:rPr lang="en-GB" sz="1200" baseline="0" dirty="0"/>
              <a:t> </a:t>
            </a:r>
            <a:r>
              <a:rPr lang="en-GB" sz="1200" baseline="0" dirty="0" err="1"/>
              <a:t>Canlyniadau</a:t>
            </a:r>
            <a:r>
              <a:rPr lang="en-GB" sz="1200" baseline="0" dirty="0"/>
              <a:t> </a:t>
            </a:r>
            <a:r>
              <a:rPr lang="en-GB" sz="1200" baseline="0" dirty="0" err="1"/>
              <a:t>Cenedlaethol</a:t>
            </a:r>
            <a:r>
              <a:rPr lang="en-GB" sz="1200" baseline="0" dirty="0"/>
              <a:t>.</a:t>
            </a:r>
          </a:p>
          <a:p>
            <a:pPr defTabSz="914400"/>
            <a:endParaRPr lang="en-GB" sz="1200" baseline="0" dirty="0"/>
          </a:p>
          <a:p>
            <a:pPr defTabSz="914400"/>
            <a:r>
              <a:rPr lang="en-GB" sz="1200" baseline="0" dirty="0"/>
              <a:t>*************************************************************************************************************************************************************************************</a:t>
            </a:r>
          </a:p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These tables shows the definition of ‘what well-being means’, from Section 2 of the Social Services and Well-being Act, and the corresponding national well-being outcomes: </a:t>
            </a:r>
          </a:p>
          <a:p>
            <a:endParaRPr lang="en-GB" dirty="0"/>
          </a:p>
          <a:p>
            <a:r>
              <a:rPr lang="en-GB" dirty="0"/>
              <a:t>Control over day-to-day life – see 1.1 slide 12 (walk in shower) - this is an example how what’s important to individual can support National Outcomes Framework.</a:t>
            </a:r>
          </a:p>
          <a:p>
            <a:pPr defTabSz="914400"/>
            <a:endParaRPr lang="en-GB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690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400"/>
            <a:r>
              <a:rPr lang="en-GB" sz="1200" b="1" dirty="0"/>
              <a:t>SCROLL DOWN FOR ENGLISH NOTES</a:t>
            </a:r>
          </a:p>
          <a:p>
            <a:pPr defTabSz="914400"/>
            <a:endParaRPr lang="en-GB" sz="1200" dirty="0"/>
          </a:p>
          <a:p>
            <a:pPr defTabSz="914400"/>
            <a:r>
              <a:rPr lang="en-GB" sz="1200" dirty="0"/>
              <a:t>Mae’r </a:t>
            </a:r>
            <a:r>
              <a:rPr lang="en-GB" sz="1200" dirty="0" err="1"/>
              <a:t>tablau</a:t>
            </a:r>
            <a:r>
              <a:rPr lang="en-GB" sz="1200" dirty="0"/>
              <a:t> </a:t>
            </a:r>
            <a:r>
              <a:rPr lang="en-GB" sz="1200" dirty="0" err="1"/>
              <a:t>hyn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dangos</a:t>
            </a:r>
            <a:r>
              <a:rPr lang="en-GB" sz="1200" dirty="0"/>
              <a:t> y </a:t>
            </a:r>
            <a:r>
              <a:rPr lang="en-GB" sz="1200" dirty="0" err="1"/>
              <a:t>diffiniad</a:t>
            </a:r>
            <a:r>
              <a:rPr lang="en-GB" sz="1200" dirty="0"/>
              <a:t> o “</a:t>
            </a:r>
            <a:r>
              <a:rPr lang="en-GB" sz="1200" dirty="0" err="1"/>
              <a:t>beth</a:t>
            </a:r>
            <a:r>
              <a:rPr lang="en-GB" sz="1200" dirty="0"/>
              <a:t> </a:t>
            </a:r>
            <a:r>
              <a:rPr lang="en-GB" sz="1200" dirty="0" err="1"/>
              <a:t>mae</a:t>
            </a:r>
            <a:r>
              <a:rPr lang="en-GB" sz="1200" dirty="0"/>
              <a:t> </a:t>
            </a:r>
            <a:r>
              <a:rPr lang="en-GB" sz="1200" dirty="0" err="1"/>
              <a:t>llesiant</a:t>
            </a:r>
            <a:r>
              <a:rPr lang="en-GB" sz="1200" dirty="0"/>
              <a:t> </a:t>
            </a:r>
            <a:r>
              <a:rPr lang="en-GB" sz="1200" dirty="0" err="1"/>
              <a:t>yn</a:t>
            </a:r>
            <a:r>
              <a:rPr lang="en-GB" sz="1200" dirty="0"/>
              <a:t> </a:t>
            </a:r>
            <a:r>
              <a:rPr lang="en-GB" sz="1200" dirty="0" err="1"/>
              <a:t>ei</a:t>
            </a:r>
            <a:r>
              <a:rPr lang="en-GB" sz="1200" dirty="0"/>
              <a:t> </a:t>
            </a:r>
            <a:r>
              <a:rPr lang="en-GB" sz="1200" dirty="0" err="1"/>
              <a:t>olygu</a:t>
            </a:r>
            <a:r>
              <a:rPr lang="en-GB" sz="1200" dirty="0"/>
              <a:t>”, o </a:t>
            </a:r>
            <a:r>
              <a:rPr lang="en-GB" sz="1200" dirty="0" err="1"/>
              <a:t>Rhan</a:t>
            </a:r>
            <a:r>
              <a:rPr lang="en-GB" sz="1200" dirty="0"/>
              <a:t> 2 </a:t>
            </a:r>
            <a:r>
              <a:rPr lang="en-GB" sz="1200" dirty="0" err="1"/>
              <a:t>o’r</a:t>
            </a:r>
            <a:r>
              <a:rPr lang="en-GB" sz="1200" dirty="0"/>
              <a:t> </a:t>
            </a:r>
            <a:r>
              <a:rPr lang="en-GB" sz="1200" dirty="0" err="1"/>
              <a:t>Deddf</a:t>
            </a:r>
            <a:r>
              <a:rPr lang="en-GB" sz="1200" dirty="0"/>
              <a:t> </a:t>
            </a:r>
            <a:r>
              <a:rPr lang="en-GB" sz="1200" dirty="0" err="1"/>
              <a:t>Gwasanaethau</a:t>
            </a:r>
            <a:r>
              <a:rPr lang="en-GB" sz="1200" dirty="0"/>
              <a:t> </a:t>
            </a:r>
            <a:r>
              <a:rPr lang="en-GB" sz="1200" dirty="0" err="1"/>
              <a:t>Cymdeithasol</a:t>
            </a:r>
            <a:r>
              <a:rPr lang="en-GB" sz="1200" dirty="0"/>
              <a:t> a </a:t>
            </a:r>
            <a:r>
              <a:rPr lang="en-GB" sz="1200" dirty="0" err="1"/>
              <a:t>Llesiant</a:t>
            </a:r>
            <a:r>
              <a:rPr lang="en-GB" sz="1200" dirty="0"/>
              <a:t>, </a:t>
            </a:r>
            <a:r>
              <a:rPr lang="en-GB" sz="1200" dirty="0" err="1"/>
              <a:t>a’r</a:t>
            </a:r>
            <a:r>
              <a:rPr lang="en-GB" sz="1200" dirty="0"/>
              <a:t> </a:t>
            </a:r>
            <a:r>
              <a:rPr lang="en-GB" sz="1200" dirty="0" err="1"/>
              <a:t>canlyniadau</a:t>
            </a:r>
            <a:r>
              <a:rPr lang="en-GB" sz="1200" dirty="0"/>
              <a:t> </a:t>
            </a:r>
            <a:r>
              <a:rPr lang="en-GB" sz="1200" dirty="0" err="1"/>
              <a:t>llesiant</a:t>
            </a:r>
            <a:r>
              <a:rPr lang="en-GB" sz="1200" dirty="0"/>
              <a:t> </a:t>
            </a:r>
            <a:r>
              <a:rPr lang="en-GB" sz="1200" dirty="0" err="1"/>
              <a:t>cyfatebol</a:t>
            </a:r>
            <a:r>
              <a:rPr lang="en-GB" sz="1200" dirty="0"/>
              <a:t>. </a:t>
            </a:r>
          </a:p>
          <a:p>
            <a:pPr defTabSz="914400"/>
            <a:endParaRPr lang="en-GB" sz="1200" baseline="0" dirty="0"/>
          </a:p>
          <a:p>
            <a:pPr defTabSz="914400"/>
            <a:r>
              <a:rPr lang="en-GB" sz="1200" baseline="0" dirty="0" err="1"/>
              <a:t>Rheolaeth</a:t>
            </a:r>
            <a:r>
              <a:rPr lang="en-GB" sz="1200" baseline="0" dirty="0"/>
              <a:t> </a:t>
            </a:r>
            <a:r>
              <a:rPr lang="en-GB" sz="1200" baseline="0" dirty="0" err="1"/>
              <a:t>dros</a:t>
            </a:r>
            <a:r>
              <a:rPr lang="en-GB" sz="1200" baseline="0" dirty="0"/>
              <a:t> </a:t>
            </a:r>
            <a:r>
              <a:rPr lang="en-GB" sz="1200" baseline="0" dirty="0" err="1"/>
              <a:t>fywyd</a:t>
            </a:r>
            <a:r>
              <a:rPr lang="en-GB" sz="1200" baseline="0" dirty="0"/>
              <a:t> bob </a:t>
            </a:r>
            <a:r>
              <a:rPr lang="en-GB" sz="1200" baseline="0" dirty="0" err="1"/>
              <a:t>dydd</a:t>
            </a:r>
            <a:r>
              <a:rPr lang="en-GB" sz="1200" baseline="0" dirty="0"/>
              <a:t> – </a:t>
            </a:r>
            <a:r>
              <a:rPr lang="en-GB" sz="1200" baseline="0" dirty="0" err="1"/>
              <a:t>gwelwch</a:t>
            </a:r>
            <a:r>
              <a:rPr lang="en-GB" sz="1200" baseline="0" dirty="0"/>
              <a:t> 1.1, </a:t>
            </a:r>
            <a:r>
              <a:rPr lang="en-GB" sz="1200" baseline="0" dirty="0" err="1"/>
              <a:t>sleid</a:t>
            </a:r>
            <a:r>
              <a:rPr lang="en-GB" sz="1200" baseline="0" dirty="0"/>
              <a:t> 12 (</a:t>
            </a:r>
            <a:r>
              <a:rPr lang="en-GB" sz="1200" baseline="0" dirty="0" err="1"/>
              <a:t>cawod</a:t>
            </a:r>
            <a:r>
              <a:rPr lang="en-GB" sz="1200" baseline="0" dirty="0"/>
              <a:t> </a:t>
            </a:r>
            <a:r>
              <a:rPr lang="en-GB" sz="1200" baseline="0" dirty="0" err="1"/>
              <a:t>cerdded</a:t>
            </a:r>
            <a:r>
              <a:rPr lang="en-GB" sz="1200" baseline="0" dirty="0"/>
              <a:t> I </a:t>
            </a:r>
            <a:r>
              <a:rPr lang="en-GB" sz="1200" baseline="0" dirty="0" err="1"/>
              <a:t>mewn</a:t>
            </a:r>
            <a:r>
              <a:rPr lang="en-GB" sz="1200" baseline="0" dirty="0"/>
              <a:t>) – </a:t>
            </a:r>
            <a:r>
              <a:rPr lang="en-GB" sz="1200" baseline="0" dirty="0" err="1"/>
              <a:t>mae</a:t>
            </a:r>
            <a:r>
              <a:rPr lang="en-GB" sz="1200" baseline="0" dirty="0"/>
              <a:t> </a:t>
            </a:r>
            <a:r>
              <a:rPr lang="en-GB" sz="1200" baseline="0" dirty="0" err="1"/>
              <a:t>hwn</a:t>
            </a:r>
            <a:r>
              <a:rPr lang="en-GB" sz="1200" baseline="0" dirty="0"/>
              <a:t> </a:t>
            </a:r>
            <a:r>
              <a:rPr lang="en-GB" sz="1200" baseline="0" dirty="0" err="1"/>
              <a:t>yn</a:t>
            </a:r>
            <a:r>
              <a:rPr lang="en-GB" sz="1200" baseline="0" dirty="0"/>
              <a:t> </a:t>
            </a:r>
            <a:r>
              <a:rPr lang="en-GB" sz="1200" baseline="0" dirty="0" err="1"/>
              <a:t>esiampl</a:t>
            </a:r>
            <a:r>
              <a:rPr lang="en-GB" sz="1200" baseline="0" dirty="0"/>
              <a:t> o </a:t>
            </a:r>
            <a:r>
              <a:rPr lang="en-GB" sz="1200" baseline="0" dirty="0" err="1"/>
              <a:t>sut</a:t>
            </a:r>
            <a:r>
              <a:rPr lang="en-GB" sz="1200" baseline="0" dirty="0"/>
              <a:t> gall </a:t>
            </a:r>
            <a:r>
              <a:rPr lang="en-GB" sz="1200" baseline="0" dirty="0" err="1"/>
              <a:t>ganlyniad</a:t>
            </a:r>
            <a:r>
              <a:rPr lang="en-GB" sz="1200" baseline="0" dirty="0"/>
              <a:t> </a:t>
            </a:r>
            <a:r>
              <a:rPr lang="en-GB" sz="1200" baseline="0" dirty="0" err="1"/>
              <a:t>personol</a:t>
            </a:r>
            <a:r>
              <a:rPr lang="en-GB" sz="1200" baseline="0" dirty="0"/>
              <a:t> </a:t>
            </a:r>
            <a:r>
              <a:rPr lang="en-GB" sz="1200" baseline="0" dirty="0" err="1"/>
              <a:t>cefnogi’r</a:t>
            </a:r>
            <a:r>
              <a:rPr lang="en-GB" sz="1200" baseline="0" dirty="0"/>
              <a:t> </a:t>
            </a:r>
            <a:r>
              <a:rPr lang="en-GB" sz="1200" baseline="0" dirty="0" err="1"/>
              <a:t>Fframwaith</a:t>
            </a:r>
            <a:r>
              <a:rPr lang="en-GB" sz="1200" baseline="0" dirty="0"/>
              <a:t> </a:t>
            </a:r>
            <a:r>
              <a:rPr lang="en-GB" sz="1200" baseline="0" dirty="0" err="1"/>
              <a:t>Canlyniadau</a:t>
            </a:r>
            <a:r>
              <a:rPr lang="en-GB" sz="1200" baseline="0" dirty="0"/>
              <a:t> </a:t>
            </a:r>
            <a:r>
              <a:rPr lang="en-GB" sz="1200" baseline="0" dirty="0" err="1"/>
              <a:t>Cenedlaethol</a:t>
            </a:r>
            <a:r>
              <a:rPr lang="en-GB" sz="1200" baseline="0" dirty="0"/>
              <a:t>.</a:t>
            </a:r>
          </a:p>
          <a:p>
            <a:pPr defTabSz="914400"/>
            <a:endParaRPr lang="en-GB" sz="1200" baseline="0" dirty="0"/>
          </a:p>
          <a:p>
            <a:pPr defTabSz="914400"/>
            <a:r>
              <a:rPr lang="en-GB" sz="1200" baseline="0" dirty="0"/>
              <a:t>*************************************************************************************************************************************************************************************</a:t>
            </a:r>
          </a:p>
          <a:p>
            <a:pPr marL="0" marR="0" indent="0" algn="l" defTabSz="912813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/>
              <a:t>These tables shows the definition of ‘what well-being means’, from Section 2 of the Social Services and Well-being Act, and the corresponding national well-being outcomes: </a:t>
            </a:r>
          </a:p>
          <a:p>
            <a:endParaRPr lang="en-GB" dirty="0"/>
          </a:p>
          <a:p>
            <a:r>
              <a:rPr lang="en-GB" dirty="0"/>
              <a:t>Control over day-to-day life – see 1.1 slide 12 (walk in shower) - this is an example how what’s important to individual can support National Outcomes Framework.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7080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43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639E39-D34D-164C-8100-77BC79329E5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639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emf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emf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orkforce learning &amp; Dev">
    <p:bg>
      <p:bgPr>
        <a:solidFill>
          <a:srgbClr val="16AD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0988"/>
            <a:ext cx="3289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22547" y="5999825"/>
            <a:ext cx="1496910" cy="640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77872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3739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06953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893915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 dirty="0"/>
              <a:t>Workforce and learning development 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64834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378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www.gofalcymdeithasol.cymru</a:t>
            </a:r>
          </a:p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www.socialcare.wales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90607"/>
            <a:ext cx="3678289" cy="9135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4887471" y="441665"/>
            <a:ext cx="3665537" cy="86248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EB5E57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4"/>
          </p:nvPr>
        </p:nvSpPr>
        <p:spPr>
          <a:xfrm>
            <a:off x="623889" y="1550833"/>
            <a:ext cx="7929119" cy="4025508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9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1088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bg>
      <p:bgPr>
        <a:solidFill>
          <a:srgbClr val="37394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>
            <a:extLst>
              <a:ext uri="{FF2B5EF4-FFF2-40B4-BE49-F238E27FC236}">
                <a16:creationId xmlns:a16="http://schemas.microsoft.com/office/drawing/2014/main" id="{4AEF220B-9B86-BB41-83FB-A40042D8A7E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4833195" y="737464"/>
            <a:ext cx="7242298" cy="7112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9">
            <a:extLst>
              <a:ext uri="{FF2B5EF4-FFF2-40B4-BE49-F238E27FC236}">
                <a16:creationId xmlns:a16="http://schemas.microsoft.com/office/drawing/2014/main" id="{DD81535B-46BE-0D4B-B93F-52AB7FF859F5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694094" y="2064858"/>
            <a:ext cx="37592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4800" dirty="0" err="1">
                <a:solidFill>
                  <a:srgbClr val="F7AB64"/>
                </a:solidFill>
              </a:rPr>
              <a:t>Diolch</a:t>
            </a:r>
            <a:endParaRPr lang="en-US" altLang="x-none" sz="4800" dirty="0">
              <a:solidFill>
                <a:srgbClr val="F7AB64"/>
              </a:solidFill>
            </a:endParaRPr>
          </a:p>
          <a:p>
            <a:pPr eaLnBrk="1" hangingPunct="1"/>
            <a:r>
              <a:rPr lang="en-US" altLang="x-none" sz="4800" dirty="0">
                <a:solidFill>
                  <a:srgbClr val="F7AB64"/>
                </a:solidFill>
              </a:rPr>
              <a:t>Thank you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262F5BD-CEFA-EB47-9CF2-F2675CA1C349}"/>
              </a:ext>
            </a:extLst>
          </p:cNvPr>
          <p:cNvCxnSpPr/>
          <p:nvPr userDrawn="1"/>
        </p:nvCxnSpPr>
        <p:spPr>
          <a:xfrm>
            <a:off x="829031" y="4012721"/>
            <a:ext cx="3170238" cy="0"/>
          </a:xfrm>
          <a:prstGeom prst="line">
            <a:avLst/>
          </a:prstGeom>
          <a:ln w="31750">
            <a:solidFill>
              <a:srgbClr val="F7AB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DA530AB-90DD-D747-A5F7-2A79CAF3B528}"/>
              </a:ext>
            </a:extLst>
          </p:cNvPr>
          <p:cNvCxnSpPr/>
          <p:nvPr userDrawn="1"/>
        </p:nvCxnSpPr>
        <p:spPr>
          <a:xfrm>
            <a:off x="829031" y="1764821"/>
            <a:ext cx="3170238" cy="0"/>
          </a:xfrm>
          <a:prstGeom prst="line">
            <a:avLst/>
          </a:prstGeom>
          <a:ln w="31750">
            <a:solidFill>
              <a:srgbClr val="F7AB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6157913"/>
            <a:ext cx="1868488" cy="446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>
                <a:solidFill>
                  <a:schemeClr val="bg1"/>
                </a:solidFill>
              </a:rPr>
              <a:t>www.gofalcymdeithasol.cymru</a:t>
            </a:r>
          </a:p>
          <a:p>
            <a:pPr eaLnBrk="1" hangingPunct="1"/>
            <a:r>
              <a:rPr lang="en-US" altLang="x-none" sz="1100">
                <a:solidFill>
                  <a:schemeClr val="bg1"/>
                </a:solidFill>
              </a:rPr>
              <a:t>www.socialcare.wales</a:t>
            </a: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757238" y="247650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x-none" altLang="x-none"/>
          </a:p>
        </p:txBody>
      </p:sp>
      <p:pic>
        <p:nvPicPr>
          <p:cNvPr id="6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2300" y="5986463"/>
            <a:ext cx="1717675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82789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8707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A634F050-CADA-4C40-8DC4-FA2BCB9EA614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85A6F1E-FA0D-074E-A111-CB4010084BF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140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B5E57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A938BC3-ECCE-154A-946A-2066AC66F1F8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D97770EF-719A-5D4E-9390-ECD3B273C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875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87078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132DF217-E8EC-014C-AF51-267D3BD1B1A8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800084F6-EA53-4643-9DBC-C3306A12AB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34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7F1AAC81-8505-A04E-AABE-085949CF4E39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5C6B7AB-542E-A641-A8D9-0DE6232F6F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76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9BC1135B-B182-A940-9B72-9DCFCE0F1432}" type="datetimeFigureOut">
              <a:rPr lang="en-US"/>
              <a:pPr>
                <a:defRPr/>
              </a:pPr>
              <a:t>5/7/2019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 defTabSz="914377"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C5D79289-4032-E045-802A-D09BDE4B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66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Research">
    <p:bg>
      <p:bgPr>
        <a:solidFill>
          <a:srgbClr val="257D8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138" y="5929313"/>
            <a:ext cx="1717675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280988"/>
            <a:ext cx="335915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831138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60219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947181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Research template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218100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1419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Workforce regulation">
    <p:bg>
      <p:bgPr>
        <a:solidFill>
          <a:srgbClr val="EB5E5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74138" y="5999450"/>
            <a:ext cx="1665190" cy="71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0988"/>
            <a:ext cx="3289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89899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3739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18980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905942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 dirty="0"/>
              <a:t>Workforce regulation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76861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8419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ervice improvement">
    <p:bg>
      <p:bgPr>
        <a:solidFill>
          <a:srgbClr val="F7A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1863" y="850900"/>
            <a:ext cx="7461250" cy="697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43934" y="5986630"/>
            <a:ext cx="1634456" cy="699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280988"/>
            <a:ext cx="3289300" cy="785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82404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37394C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511485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628650" y="3898447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 dirty="0"/>
              <a:t>Service improvement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69366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931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ene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3775" y="850900"/>
            <a:ext cx="7300913" cy="695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4363" y="277813"/>
            <a:ext cx="3303587" cy="788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8650" y="2763683"/>
            <a:ext cx="3765220" cy="568748"/>
          </a:xfrm>
        </p:spPr>
        <p:txBody>
          <a:bodyPr>
            <a:normAutofit/>
          </a:bodyPr>
          <a:lstStyle>
            <a:lvl1pPr marL="0" indent="0" algn="l">
              <a:buNone/>
              <a:defRPr sz="1600" baseline="0">
                <a:solidFill>
                  <a:srgbClr val="16AD85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28650" y="1492764"/>
            <a:ext cx="3765220" cy="1024286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37394C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28650" y="3879726"/>
            <a:ext cx="3759283" cy="102428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rgbClr val="37394C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28486" y="5150645"/>
            <a:ext cx="3759447" cy="56954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16AD8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767428" y="5952930"/>
            <a:ext cx="1632050" cy="698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9402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www.gofalcymdeithasol.cymru</a:t>
            </a:r>
          </a:p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www.socialcare.wales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F7AB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3681080" cy="103128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62513" y="365126"/>
            <a:ext cx="3690937" cy="1031284"/>
          </a:xfrm>
        </p:spPr>
        <p:txBody>
          <a:bodyPr/>
          <a:lstStyle>
            <a:lvl1pPr marL="0" indent="0">
              <a:buNone/>
              <a:defRPr>
                <a:solidFill>
                  <a:srgbClr val="16AD8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4862513" y="1935163"/>
            <a:ext cx="3690937" cy="3480353"/>
          </a:xfrm>
        </p:spPr>
        <p:txBody>
          <a:bodyPr>
            <a:normAutofit/>
          </a:bodyPr>
          <a:lstStyle>
            <a:lvl1pPr marL="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Clr>
                <a:srgbClr val="16AD85"/>
              </a:buClr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628650" y="1935163"/>
            <a:ext cx="3681413" cy="3480353"/>
          </a:xfrm>
        </p:spPr>
        <p:txBody>
          <a:bodyPr>
            <a:normAutofit/>
          </a:bodyPr>
          <a:lstStyle>
            <a:lvl1pPr marL="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Clr>
                <a:srgbClr val="16AD85"/>
              </a:buClr>
              <a:buFontTx/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2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3215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 dirty="0">
                <a:solidFill>
                  <a:srgbClr val="37394C"/>
                </a:solidFill>
              </a:rPr>
              <a:t>www.gofalcymdeithasol.cymru</a:t>
            </a:r>
          </a:p>
          <a:p>
            <a:pPr eaLnBrk="1" hangingPunct="1"/>
            <a:r>
              <a:rPr lang="en-US" altLang="x-none" sz="1100" dirty="0">
                <a:solidFill>
                  <a:srgbClr val="37394C"/>
                </a:solidFill>
              </a:rPr>
              <a:t>www.socialcare.wales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F7AB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3681080" cy="1031283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 baseline="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62513" y="365126"/>
            <a:ext cx="3690937" cy="1031284"/>
          </a:xfrm>
        </p:spPr>
        <p:txBody>
          <a:bodyPr/>
          <a:lstStyle>
            <a:lvl1pPr marL="0" indent="0">
              <a:buNone/>
              <a:defRPr>
                <a:solidFill>
                  <a:srgbClr val="16AD8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628650" y="1649413"/>
            <a:ext cx="3681413" cy="3851275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24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20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2"/>
          </p:nvPr>
        </p:nvSpPr>
        <p:spPr>
          <a:xfrm>
            <a:off x="4862513" y="1649413"/>
            <a:ext cx="3690495" cy="3851275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24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20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6730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imag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www.gofalcymdeithasol.cymru</a:t>
            </a:r>
          </a:p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www.socialcare.wales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90607"/>
            <a:ext cx="3678289" cy="9135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8919"/>
            <a:ext cx="3678237" cy="6465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23888" y="2320257"/>
            <a:ext cx="3678237" cy="557854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636588" y="3200128"/>
            <a:ext cx="3665537" cy="86248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16AD8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636588" y="4248746"/>
            <a:ext cx="3665537" cy="667739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636588" y="5100160"/>
            <a:ext cx="3665537" cy="554522"/>
          </a:xfrm>
        </p:spPr>
        <p:txBody>
          <a:bodyPr>
            <a:no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4"/>
          </p:nvPr>
        </p:nvSpPr>
        <p:spPr>
          <a:xfrm>
            <a:off x="4579833" y="464695"/>
            <a:ext cx="4167187" cy="5111646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5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55588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tiple image and 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6153150"/>
            <a:ext cx="18573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3536950" y="6191250"/>
            <a:ext cx="2070100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1281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www.gofalcymdeithasol.cymru</a:t>
            </a:r>
          </a:p>
          <a:p>
            <a:pPr eaLnBrk="1" hangingPunct="1"/>
            <a:r>
              <a:rPr lang="en-US" altLang="x-none" sz="1100">
                <a:solidFill>
                  <a:srgbClr val="37394C"/>
                </a:solidFill>
              </a:rPr>
              <a:t>www.socialcare.wales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0" y="5957888"/>
            <a:ext cx="9144000" cy="0"/>
          </a:xfrm>
          <a:prstGeom prst="line">
            <a:avLst/>
          </a:prstGeom>
          <a:ln w="12700">
            <a:solidFill>
              <a:srgbClr val="16AD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390607"/>
            <a:ext cx="3678289" cy="913538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2800">
                <a:solidFill>
                  <a:srgbClr val="16AD85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1488919"/>
            <a:ext cx="3678237" cy="646564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0"/>
          </p:nvPr>
        </p:nvSpPr>
        <p:spPr>
          <a:xfrm>
            <a:off x="623888" y="2320257"/>
            <a:ext cx="3678237" cy="557854"/>
          </a:xfrm>
        </p:spPr>
        <p:txBody>
          <a:bodyPr>
            <a:norm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2pPr>
            <a:lvl3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3pPr>
            <a:lvl4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4pPr>
            <a:lvl5pPr>
              <a:buClr>
                <a:srgbClr val="16AD85"/>
              </a:buClr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1"/>
          </p:nvPr>
        </p:nvSpPr>
        <p:spPr>
          <a:xfrm>
            <a:off x="636588" y="3200128"/>
            <a:ext cx="3665537" cy="862480"/>
          </a:xfrm>
        </p:spPr>
        <p:txBody>
          <a:bodyPr>
            <a:noAutofit/>
          </a:bodyPr>
          <a:lstStyle>
            <a:lvl1pPr marL="0" indent="0">
              <a:buNone/>
              <a:defRPr sz="2800">
                <a:solidFill>
                  <a:srgbClr val="16AD85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Text Placeholder 40"/>
          <p:cNvSpPr>
            <a:spLocks noGrp="1"/>
          </p:cNvSpPr>
          <p:nvPr>
            <p:ph type="body" sz="quarter" idx="12"/>
          </p:nvPr>
        </p:nvSpPr>
        <p:spPr>
          <a:xfrm>
            <a:off x="636588" y="4248746"/>
            <a:ext cx="3665537" cy="667739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rgbClr val="37394C"/>
                </a:solidFill>
              </a:defRPr>
            </a:lvl1pPr>
            <a:lvl2pPr marL="457200" indent="0">
              <a:buNone/>
              <a:defRPr sz="1800">
                <a:solidFill>
                  <a:srgbClr val="37394C"/>
                </a:solidFill>
              </a:defRPr>
            </a:lvl2pPr>
            <a:lvl3pPr marL="914400" indent="0">
              <a:buNone/>
              <a:defRPr sz="1800">
                <a:solidFill>
                  <a:srgbClr val="37394C"/>
                </a:solidFill>
              </a:defRPr>
            </a:lvl3pPr>
            <a:lvl4pPr marL="1371600" indent="0">
              <a:buNone/>
              <a:defRPr sz="1800">
                <a:solidFill>
                  <a:srgbClr val="37394C"/>
                </a:solidFill>
              </a:defRPr>
            </a:lvl4pPr>
            <a:lvl5pPr marL="1828800" indent="0">
              <a:buNone/>
              <a:defRPr sz="1800">
                <a:solidFill>
                  <a:srgbClr val="37394C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3"/>
          </p:nvPr>
        </p:nvSpPr>
        <p:spPr>
          <a:xfrm>
            <a:off x="636588" y="5100160"/>
            <a:ext cx="3665537" cy="554522"/>
          </a:xfrm>
        </p:spPr>
        <p:txBody>
          <a:bodyPr>
            <a:noAutofit/>
          </a:bodyPr>
          <a:lstStyle>
            <a:lvl1pPr>
              <a:buClr>
                <a:srgbClr val="16AD85"/>
              </a:buClr>
              <a:defRPr sz="1600">
                <a:solidFill>
                  <a:srgbClr val="37394C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5" name="Picture Placeholder 44"/>
          <p:cNvSpPr>
            <a:spLocks noGrp="1"/>
          </p:cNvSpPr>
          <p:nvPr>
            <p:ph type="pic" sz="quarter" idx="14"/>
          </p:nvPr>
        </p:nvSpPr>
        <p:spPr>
          <a:xfrm>
            <a:off x="4579834" y="464696"/>
            <a:ext cx="1993354" cy="1855562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3" name="Picture Placeholder 44"/>
          <p:cNvSpPr>
            <a:spLocks noGrp="1"/>
          </p:cNvSpPr>
          <p:nvPr>
            <p:ph type="pic" sz="quarter" idx="15"/>
          </p:nvPr>
        </p:nvSpPr>
        <p:spPr>
          <a:xfrm>
            <a:off x="6850845" y="464696"/>
            <a:ext cx="1993354" cy="1855562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14" name="Picture Placeholder 44"/>
          <p:cNvSpPr>
            <a:spLocks noGrp="1"/>
          </p:cNvSpPr>
          <p:nvPr>
            <p:ph type="pic" sz="quarter" idx="16"/>
          </p:nvPr>
        </p:nvSpPr>
        <p:spPr>
          <a:xfrm>
            <a:off x="4579833" y="2599184"/>
            <a:ext cx="4264365" cy="3055498"/>
          </a:xfrm>
          <a:ln w="120650">
            <a:solidFill>
              <a:srgbClr val="37394C"/>
            </a:solidFill>
            <a:round/>
          </a:ln>
        </p:spPr>
        <p:txBody>
          <a:bodyPr rtlCol="0">
            <a:normAutofit/>
          </a:bodyPr>
          <a:lstStyle>
            <a:lvl1pPr>
              <a:defRPr sz="18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pic>
        <p:nvPicPr>
          <p:cNvPr id="18" name="Picture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932623" y="6066509"/>
            <a:ext cx="1569431" cy="6717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3642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2871788"/>
            <a:ext cx="78867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text styles</a:t>
            </a:r>
          </a:p>
          <a:p>
            <a:pPr lvl="1"/>
            <a:r>
              <a:rPr lang="en-US" altLang="x-none" dirty="0"/>
              <a:t>Second level</a:t>
            </a:r>
          </a:p>
          <a:p>
            <a:pPr lvl="2"/>
            <a:r>
              <a:rPr lang="en-US" altLang="x-none" dirty="0"/>
              <a:t>Third level</a:t>
            </a:r>
          </a:p>
          <a:p>
            <a:pPr lvl="3"/>
            <a:r>
              <a:rPr lang="en-US" altLang="x-none" dirty="0"/>
              <a:t>Fourth level</a:t>
            </a:r>
          </a:p>
          <a:p>
            <a:pPr lvl="4"/>
            <a:r>
              <a:rPr lang="en-US" altLang="x-none" dirty="0"/>
              <a:t>Fifth level</a:t>
            </a:r>
          </a:p>
        </p:txBody>
      </p:sp>
      <p:sp>
        <p:nvSpPr>
          <p:cNvPr id="1027" name="Title Placeholder 1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x-none" dirty="0"/>
              <a:t>Click to edit Master title style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914377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0" r:id="rId13"/>
    <p:sldLayoutId id="2147483711" r:id="rId14"/>
    <p:sldLayoutId id="2147483712" r:id="rId15"/>
    <p:sldLayoutId id="2147483713" r:id="rId16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rgbClr val="37394C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rgbClr val="37394C"/>
          </a:solidFill>
          <a:latin typeface="Arial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rgbClr val="37394C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rgbClr val="37394C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rgbClr val="37394C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rgbClr val="37394C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rgbClr val="37394C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AB6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7278" y="1682642"/>
            <a:ext cx="4231585" cy="815007"/>
          </a:xfrm>
        </p:spPr>
        <p:txBody>
          <a:bodyPr>
            <a:noAutofit/>
          </a:bodyPr>
          <a:lstStyle/>
          <a:p>
            <a:r>
              <a:rPr lang="en-GB" altLang="x-none" sz="2000" dirty="0" err="1"/>
              <a:t>Hyfforddiant</a:t>
            </a:r>
            <a:r>
              <a:rPr lang="en-GB" altLang="x-none" sz="2000" dirty="0"/>
              <a:t> </a:t>
            </a:r>
            <a:r>
              <a:rPr lang="en-GB" altLang="x-none" sz="2000" dirty="0" err="1"/>
              <a:t>Canlyniadau</a:t>
            </a:r>
            <a:r>
              <a:rPr lang="en-GB" altLang="x-none" sz="2000" dirty="0"/>
              <a:t> </a:t>
            </a:r>
            <a:r>
              <a:rPr lang="en-GB" altLang="x-none" sz="2000" dirty="0" err="1"/>
              <a:t>Personol</a:t>
            </a:r>
            <a:r>
              <a:rPr lang="en-GB" altLang="x-none" sz="2000" dirty="0"/>
              <a:t> </a:t>
            </a:r>
            <a:r>
              <a:rPr lang="en-GB" altLang="x-none" sz="2000" dirty="0" err="1"/>
              <a:t>i</a:t>
            </a:r>
            <a:r>
              <a:rPr lang="en-GB" altLang="x-none" sz="2000" dirty="0"/>
              <a:t> </a:t>
            </a:r>
            <a:r>
              <a:rPr lang="en-GB" altLang="x-none" sz="2000" dirty="0" err="1"/>
              <a:t>Ddarparwyr</a:t>
            </a:r>
            <a:r>
              <a:rPr lang="en-GB" altLang="x-none" sz="2000" dirty="0"/>
              <a:t> </a:t>
            </a:r>
            <a:r>
              <a:rPr lang="en-GB" altLang="x-none" sz="2000" dirty="0" err="1"/>
              <a:t>Gofal</a:t>
            </a:r>
            <a:r>
              <a:rPr lang="en-GB" altLang="x-none" sz="2000" dirty="0"/>
              <a:t> </a:t>
            </a:r>
            <a:r>
              <a:rPr lang="en-GB" altLang="x-none" sz="2000" dirty="0" err="1"/>
              <a:t>yn</a:t>
            </a:r>
            <a:r>
              <a:rPr lang="en-GB" altLang="x-none" sz="2000" dirty="0"/>
              <a:t> y </a:t>
            </a:r>
            <a:r>
              <a:rPr lang="en-GB" altLang="x-none" sz="2000" dirty="0" err="1"/>
              <a:t>Cartref</a:t>
            </a:r>
            <a:endParaRPr lang="x-none" altLang="x-none" sz="2000" dirty="0"/>
          </a:p>
        </p:txBody>
      </p:sp>
      <p:sp>
        <p:nvSpPr>
          <p:cNvPr id="20483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650" y="3591051"/>
            <a:ext cx="4032802" cy="1024286"/>
          </a:xfrm>
        </p:spPr>
        <p:txBody>
          <a:bodyPr>
            <a:noAutofit/>
          </a:bodyPr>
          <a:lstStyle/>
          <a:p>
            <a:pPr defTabSz="914400"/>
            <a:r>
              <a:rPr lang="en-GB" altLang="x-none" sz="2000" b="1" dirty="0" err="1"/>
              <a:t>Darparu</a:t>
            </a:r>
            <a:r>
              <a:rPr lang="en-GB" altLang="x-none" sz="2000" b="1" dirty="0"/>
              <a:t> </a:t>
            </a:r>
            <a:r>
              <a:rPr lang="en-GB" altLang="x-none" sz="2000" b="1" dirty="0" err="1"/>
              <a:t>canlyniadau</a:t>
            </a:r>
            <a:endParaRPr lang="en-GB" altLang="x-none" sz="2000" b="1" dirty="0"/>
          </a:p>
          <a:p>
            <a:r>
              <a:rPr lang="en-GB" altLang="x-none" sz="2000" dirty="0" err="1"/>
              <a:t>Pennod</a:t>
            </a:r>
            <a:r>
              <a:rPr lang="en-GB" altLang="x-none" sz="2000" dirty="0"/>
              <a:t> 1.3 –</a:t>
            </a:r>
          </a:p>
          <a:p>
            <a:r>
              <a:rPr lang="en-GB" altLang="x-none" sz="2000" i="1" dirty="0" err="1"/>
              <a:t>Cysylltu</a:t>
            </a:r>
            <a:r>
              <a:rPr lang="en-GB" altLang="x-none" sz="2000" i="1" dirty="0"/>
              <a:t> </a:t>
            </a:r>
            <a:r>
              <a:rPr lang="en-GB" altLang="x-none" sz="2000" i="1" dirty="0" err="1"/>
              <a:t>â’r</a:t>
            </a:r>
            <a:r>
              <a:rPr lang="en-GB" altLang="x-none" sz="2000" i="1" dirty="0"/>
              <a:t> </a:t>
            </a:r>
            <a:r>
              <a:rPr lang="en-GB" altLang="x-none" sz="2000" i="1" dirty="0" err="1"/>
              <a:t>Fframwaith</a:t>
            </a:r>
            <a:r>
              <a:rPr lang="en-GB" altLang="x-none" sz="2000" i="1" dirty="0"/>
              <a:t> </a:t>
            </a:r>
            <a:r>
              <a:rPr lang="en-GB" altLang="x-none" sz="2000" i="1" dirty="0" err="1"/>
              <a:t>Canlyniadau</a:t>
            </a:r>
            <a:r>
              <a:rPr lang="en-GB" altLang="x-none" sz="2000" i="1" dirty="0"/>
              <a:t> </a:t>
            </a:r>
            <a:r>
              <a:rPr lang="en-GB" altLang="x-none" sz="2000" i="1" dirty="0" err="1"/>
              <a:t>Cenedlaethol</a:t>
            </a:r>
            <a:endParaRPr lang="x-none" altLang="x-none" sz="2000" i="1" dirty="0"/>
          </a:p>
        </p:txBody>
      </p:sp>
      <p:sp>
        <p:nvSpPr>
          <p:cNvPr id="5" name="Title 3">
            <a:extLst>
              <a:ext uri="{FF2B5EF4-FFF2-40B4-BE49-F238E27FC236}">
                <a16:creationId xmlns:a16="http://schemas.microsoft.com/office/drawing/2014/main" id="{B59F8D8F-DF0E-4435-B1C4-6E502A02690F}"/>
              </a:ext>
            </a:extLst>
          </p:cNvPr>
          <p:cNvSpPr txBox="1">
            <a:spLocks/>
          </p:cNvSpPr>
          <p:nvPr/>
        </p:nvSpPr>
        <p:spPr bwMode="auto">
          <a:xfrm>
            <a:off x="577277" y="2418784"/>
            <a:ext cx="4231585" cy="815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2800" kern="1200" baseline="0">
                <a:solidFill>
                  <a:srgbClr val="37394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2pPr>
            <a:lvl3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3pPr>
            <a:lvl4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4pPr>
            <a:lvl5pPr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rgbClr val="37394C"/>
                </a:solidFill>
                <a:latin typeface="Arial" charset="0"/>
              </a:defRPr>
            </a:lvl9pPr>
          </a:lstStyle>
          <a:p>
            <a:pPr defTabSz="914400"/>
            <a:r>
              <a:rPr lang="en-GB" altLang="x-none" sz="2000" dirty="0"/>
              <a:t>Personal Outcomes Training for Domiciliary Care Providers</a:t>
            </a:r>
            <a:endParaRPr lang="x-none" altLang="x-none" sz="2000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380B6BAB-5A4D-4DE1-92FD-3B5DA9A56DD9}"/>
              </a:ext>
            </a:extLst>
          </p:cNvPr>
          <p:cNvSpPr txBox="1">
            <a:spLocks/>
          </p:cNvSpPr>
          <p:nvPr/>
        </p:nvSpPr>
        <p:spPr bwMode="auto">
          <a:xfrm>
            <a:off x="577278" y="5175358"/>
            <a:ext cx="4032802" cy="1024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GB" altLang="x-none" sz="2000" b="1" dirty="0"/>
              <a:t>Delivering outcomes</a:t>
            </a:r>
          </a:p>
          <a:p>
            <a:pPr defTabSz="914400"/>
            <a:r>
              <a:rPr lang="en-GB" altLang="x-none" sz="2000" dirty="0"/>
              <a:t>Chapter 1.3 –</a:t>
            </a:r>
          </a:p>
          <a:p>
            <a:pPr defTabSz="914400"/>
            <a:r>
              <a:rPr lang="en-GB" altLang="x-none" sz="2000" i="1" dirty="0"/>
              <a:t>Linking up with the National outcomes framework</a:t>
            </a:r>
            <a:endParaRPr lang="x-none" altLang="x-none" sz="2000" i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2D4C0C-F2A1-4EB4-B9BC-14723C35522A}"/>
              </a:ext>
            </a:extLst>
          </p:cNvPr>
          <p:cNvSpPr txBox="1">
            <a:spLocks/>
          </p:cNvSpPr>
          <p:nvPr/>
        </p:nvSpPr>
        <p:spPr>
          <a:xfrm>
            <a:off x="2136775" y="1192214"/>
            <a:ext cx="8153400" cy="4903787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CE9F9C-7BEF-40FD-B51F-E4ACD9152B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025" y="112950"/>
            <a:ext cx="7557950" cy="5672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290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3CC-0E7B-4294-90DB-251FB5A38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 err="1">
                <a:solidFill>
                  <a:srgbClr val="F7AB64"/>
                </a:solidFill>
              </a:rPr>
              <a:t>Cwestiynau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i</a:t>
            </a:r>
            <a:r>
              <a:rPr lang="en-GB" dirty="0">
                <a:solidFill>
                  <a:srgbClr val="F7AB64"/>
                </a:solidFill>
              </a:rPr>
              <a:t> chi </a:t>
            </a:r>
            <a:r>
              <a:rPr lang="en-GB" dirty="0" err="1">
                <a:solidFill>
                  <a:srgbClr val="F7AB64"/>
                </a:solidFill>
              </a:rPr>
              <a:t>feddwl</a:t>
            </a:r>
            <a:r>
              <a:rPr lang="en-GB" dirty="0">
                <a:solidFill>
                  <a:srgbClr val="F7AB64"/>
                </a:solidFill>
              </a:rPr>
              <a:t> am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862513" y="365126"/>
            <a:ext cx="3930613" cy="1031284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>
                <a:solidFill>
                  <a:srgbClr val="F7AB64"/>
                </a:solidFill>
              </a:rPr>
              <a:t>Suggested questions for you to think about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Think of an outcome that you’re supporting someone to work towards. How does it fit with the National Outcomes Framework?</a:t>
            </a:r>
            <a:br>
              <a:rPr lang="en-GB" sz="2000" dirty="0">
                <a:solidFill>
                  <a:schemeClr val="tx1"/>
                </a:solidFill>
              </a:rPr>
            </a:br>
            <a:endParaRPr lang="en-GB" sz="20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rgbClr val="F7AB64"/>
              </a:buClr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86A3BC-1E9F-4A7D-858D-BFFDDAF2BF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 err="1"/>
              <a:t>Meddyliwch</a:t>
            </a:r>
            <a:r>
              <a:rPr lang="en-GB" sz="2000" dirty="0"/>
              <a:t> am </a:t>
            </a:r>
            <a:r>
              <a:rPr lang="en-GB" sz="2000" dirty="0" err="1"/>
              <a:t>ganlyniad</a:t>
            </a:r>
            <a:r>
              <a:rPr lang="en-GB" sz="2000" dirty="0"/>
              <a:t> </a:t>
            </a:r>
            <a:r>
              <a:rPr lang="en-GB" sz="2000" dirty="0" err="1"/>
              <a:t>rydych</a:t>
            </a:r>
            <a:r>
              <a:rPr lang="en-GB" sz="2000" dirty="0"/>
              <a:t> </a:t>
            </a:r>
            <a:r>
              <a:rPr lang="en-GB" sz="2000" dirty="0" err="1"/>
              <a:t>chi’n</a:t>
            </a:r>
            <a:r>
              <a:rPr lang="en-GB" sz="2000" dirty="0"/>
              <a:t> </a:t>
            </a:r>
            <a:r>
              <a:rPr lang="en-GB" sz="2000" dirty="0" err="1"/>
              <a:t>helpu</a:t>
            </a:r>
            <a:r>
              <a:rPr lang="en-GB" sz="2000" dirty="0"/>
              <a:t> </a:t>
            </a:r>
            <a:r>
              <a:rPr lang="en-GB" sz="2000" dirty="0" err="1"/>
              <a:t>rhywuniI</a:t>
            </a:r>
            <a:r>
              <a:rPr lang="en-GB" sz="2000" dirty="0"/>
              <a:t> </a:t>
            </a:r>
            <a:r>
              <a:rPr lang="en-GB" sz="2000" dirty="0" err="1"/>
              <a:t>weithio</a:t>
            </a:r>
            <a:r>
              <a:rPr lang="en-GB" sz="2000" dirty="0"/>
              <a:t> </a:t>
            </a:r>
            <a:r>
              <a:rPr lang="en-GB" sz="2000" dirty="0" err="1"/>
              <a:t>tuag</a:t>
            </a:r>
            <a:r>
              <a:rPr lang="en-GB" sz="2000" dirty="0"/>
              <a:t> </a:t>
            </a:r>
            <a:r>
              <a:rPr lang="en-GB" sz="2000" dirty="0" err="1"/>
              <a:t>ato</a:t>
            </a:r>
            <a:r>
              <a:rPr lang="en-GB" sz="2000" dirty="0"/>
              <a:t>. </a:t>
            </a:r>
            <a:r>
              <a:rPr lang="en-GB" sz="2000" dirty="0" err="1"/>
              <a:t>Sut</a:t>
            </a:r>
            <a:r>
              <a:rPr lang="en-GB" sz="2000" dirty="0"/>
              <a:t> </a:t>
            </a:r>
            <a:r>
              <a:rPr lang="en-GB" sz="2000" dirty="0" err="1"/>
              <a:t>mae’n</a:t>
            </a:r>
            <a:r>
              <a:rPr lang="en-GB" sz="2000" dirty="0"/>
              <a:t> </a:t>
            </a:r>
            <a:r>
              <a:rPr lang="en-GB" sz="2000" dirty="0" err="1"/>
              <a:t>ffitio</a:t>
            </a:r>
            <a:r>
              <a:rPr lang="en-GB" sz="2000" dirty="0"/>
              <a:t> </a:t>
            </a:r>
            <a:r>
              <a:rPr lang="en-GB" sz="2000" dirty="0" err="1"/>
              <a:t>gyda’r</a:t>
            </a:r>
            <a:r>
              <a:rPr lang="en-GB" sz="2000" dirty="0"/>
              <a:t> </a:t>
            </a:r>
            <a:r>
              <a:rPr lang="en-GB" sz="2000" dirty="0" err="1"/>
              <a:t>Fframwaith</a:t>
            </a:r>
            <a:r>
              <a:rPr lang="en-GB" sz="2000" dirty="0"/>
              <a:t> </a:t>
            </a:r>
            <a:r>
              <a:rPr lang="en-GB" sz="2000" dirty="0" err="1"/>
              <a:t>Canlyniadau</a:t>
            </a:r>
            <a:r>
              <a:rPr lang="en-GB" sz="2000" dirty="0"/>
              <a:t> </a:t>
            </a:r>
            <a:r>
              <a:rPr lang="en-GB" sz="2000" dirty="0" err="1"/>
              <a:t>Cenedlaethol</a:t>
            </a:r>
            <a:r>
              <a:rPr lang="en-GB" sz="2000" dirty="0"/>
              <a:t>?</a:t>
            </a:r>
          </a:p>
          <a:p>
            <a:pPr marL="285750" indent="-28575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85801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525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2E85C-B3F6-4E92-B1B7-F325E4A7D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8"/>
            <a:ext cx="3899807" cy="891394"/>
          </a:xfrm>
        </p:spPr>
        <p:txBody>
          <a:bodyPr>
            <a:normAutofit/>
          </a:bodyPr>
          <a:lstStyle/>
          <a:p>
            <a:r>
              <a:rPr lang="en-GB" dirty="0" err="1">
                <a:solidFill>
                  <a:srgbClr val="F7AB64"/>
                </a:solidFill>
              </a:rPr>
              <a:t>Canlyniad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Dysgu</a:t>
            </a:r>
            <a:br>
              <a:rPr lang="en-GB" dirty="0">
                <a:solidFill>
                  <a:srgbClr val="F7AB64"/>
                </a:solidFill>
              </a:rPr>
            </a:br>
            <a:endParaRPr lang="en-GB" dirty="0">
              <a:solidFill>
                <a:srgbClr val="F7AB64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016032-856C-4751-BA80-D6A93739A10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62513" y="365126"/>
            <a:ext cx="3690937" cy="679903"/>
          </a:xfrm>
        </p:spPr>
        <p:txBody>
          <a:bodyPr/>
          <a:lstStyle/>
          <a:p>
            <a:r>
              <a:rPr lang="en-GB" dirty="0">
                <a:solidFill>
                  <a:srgbClr val="F7AB64"/>
                </a:solidFill>
              </a:rPr>
              <a:t>Learning Outcome</a:t>
            </a:r>
          </a:p>
          <a:p>
            <a:endParaRPr lang="en-GB" dirty="0">
              <a:solidFill>
                <a:srgbClr val="F7AB64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CD675A-A81C-471C-B8CA-829A109A64B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 err="1">
                <a:solidFill>
                  <a:schemeClr val="tx1"/>
                </a:solidFill>
              </a:rPr>
              <a:t>Adnabod</a:t>
            </a:r>
            <a:r>
              <a:rPr lang="en-GB" dirty="0">
                <a:solidFill>
                  <a:schemeClr val="tx1"/>
                </a:solidFill>
              </a:rPr>
              <a:t> y </a:t>
            </a:r>
            <a:r>
              <a:rPr lang="en-GB" dirty="0" err="1">
                <a:solidFill>
                  <a:schemeClr val="tx1"/>
                </a:solidFill>
              </a:rPr>
              <a:t>cyswllt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rhwng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canlyniadau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personol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a’r</a:t>
            </a:r>
            <a:r>
              <a:rPr lang="en-GB" dirty="0">
                <a:solidFill>
                  <a:schemeClr val="tx1"/>
                </a:solidFill>
              </a:rPr>
              <a:t> 24 </a:t>
            </a:r>
            <a:r>
              <a:rPr lang="en-GB" dirty="0" err="1">
                <a:solidFill>
                  <a:schemeClr val="tx1"/>
                </a:solidFill>
              </a:rPr>
              <a:t>canlyniad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llesiant</a:t>
            </a:r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err="1">
                <a:solidFill>
                  <a:schemeClr val="tx1"/>
                </a:solidFill>
              </a:rPr>
              <a:t>cenedlaethol</a:t>
            </a:r>
            <a:endParaRPr lang="en-GB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457002B-72E3-476A-85B2-9A95A4B17D5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en-GB" dirty="0">
                <a:solidFill>
                  <a:schemeClr val="tx1"/>
                </a:solidFill>
              </a:rPr>
              <a:t>Understand how personal outcomes link through to the 24 national well-being outcomes</a:t>
            </a:r>
          </a:p>
          <a:p>
            <a:pPr marL="0" indent="0">
              <a:lnSpc>
                <a:spcPct val="100000"/>
              </a:lnSpc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9724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3CC-0E7B-4294-90DB-251FB5A387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65127"/>
            <a:ext cx="4037171" cy="103128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GB" dirty="0" err="1">
                <a:solidFill>
                  <a:srgbClr val="F7AB64"/>
                </a:solidFill>
              </a:rPr>
              <a:t>Fframwaith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Canlyniadau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Cenedlaethol</a:t>
            </a:r>
            <a:endParaRPr lang="en-GB" dirty="0">
              <a:solidFill>
                <a:srgbClr val="F7AB64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GB" dirty="0">
                <a:solidFill>
                  <a:srgbClr val="F7AB64"/>
                </a:solidFill>
              </a:rPr>
              <a:t>National Outcomes Framework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665821" y="1356106"/>
            <a:ext cx="4084319" cy="4922774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Describes the wellbeing outcomes </a:t>
            </a:r>
            <a:r>
              <a:rPr lang="en-GB" sz="2000" dirty="0"/>
              <a:t>people who need care and support and carers, should expect in order to lead fulfilled lives</a:t>
            </a:r>
          </a:p>
          <a:p>
            <a:pPr marL="342900" indent="-34290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Set</a:t>
            </a:r>
            <a:r>
              <a:rPr lang="en-GB" sz="2000" dirty="0">
                <a:solidFill>
                  <a:schemeClr val="tx1"/>
                </a:solidFill>
              </a:rPr>
              <a:t>s</a:t>
            </a:r>
            <a:r>
              <a:rPr lang="en-GB" sz="2000" dirty="0"/>
              <a:t> a national direction for all services to work with people to understand what matters to them</a:t>
            </a:r>
          </a:p>
          <a:p>
            <a:pPr marL="342900" indent="-34290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/>
              <a:t>Provides a consistent approach to monitor if care and support services are improving well-being outcomes for people in Wales</a:t>
            </a:r>
          </a:p>
          <a:p>
            <a:pPr>
              <a:lnSpc>
                <a:spcPct val="100000"/>
              </a:lnSpc>
              <a:buClr>
                <a:srgbClr val="F7AB64"/>
              </a:buClr>
            </a:pP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86A3BC-1E9F-4A7D-858D-BFFDDAF2BFE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58324" y="1356106"/>
            <a:ext cx="4213676" cy="4922774"/>
          </a:xfrm>
        </p:spPr>
        <p:txBody>
          <a:bodyPr>
            <a:normAutofit/>
          </a:bodyPr>
          <a:lstStyle/>
          <a:p>
            <a:pPr marL="285750" indent="-28575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 err="1"/>
              <a:t>Disgrifio’r</a:t>
            </a:r>
            <a:r>
              <a:rPr lang="en-GB" sz="2000" dirty="0"/>
              <a:t> </a:t>
            </a:r>
            <a:r>
              <a:rPr lang="en-GB" sz="2000" dirty="0" err="1"/>
              <a:t>canlyniadau</a:t>
            </a:r>
            <a:r>
              <a:rPr lang="en-GB" sz="2000" dirty="0"/>
              <a:t> </a:t>
            </a:r>
            <a:r>
              <a:rPr lang="en-GB" sz="2000" dirty="0" err="1"/>
              <a:t>llesiant</a:t>
            </a:r>
            <a:r>
              <a:rPr lang="en-GB" sz="2000" dirty="0"/>
              <a:t> gall </a:t>
            </a:r>
            <a:r>
              <a:rPr lang="en-GB" sz="2000" dirty="0" err="1"/>
              <a:t>bobl</a:t>
            </a:r>
            <a:r>
              <a:rPr lang="en-GB" sz="2000" dirty="0"/>
              <a:t> </a:t>
            </a:r>
            <a:r>
              <a:rPr lang="en-GB" sz="2000" dirty="0" err="1"/>
              <a:t>sydd</a:t>
            </a:r>
            <a:r>
              <a:rPr lang="en-GB" sz="2000" dirty="0"/>
              <a:t> </a:t>
            </a:r>
            <a:r>
              <a:rPr lang="en-GB" sz="2000" dirty="0" err="1"/>
              <a:t>angen</a:t>
            </a:r>
            <a:r>
              <a:rPr lang="en-GB" sz="2000" dirty="0"/>
              <a:t> </a:t>
            </a:r>
            <a:r>
              <a:rPr lang="en-GB" sz="2000" dirty="0" err="1"/>
              <a:t>gofal</a:t>
            </a:r>
            <a:r>
              <a:rPr lang="en-GB" sz="2000" dirty="0"/>
              <a:t> a </a:t>
            </a:r>
            <a:r>
              <a:rPr lang="en-GB" sz="2000" dirty="0" err="1"/>
              <a:t>chymorth</a:t>
            </a:r>
            <a:r>
              <a:rPr lang="en-GB" sz="2000" dirty="0"/>
              <a:t> </a:t>
            </a:r>
            <a:r>
              <a:rPr lang="en-GB" sz="2000" dirty="0" err="1"/>
              <a:t>disgwyl</a:t>
            </a:r>
            <a:r>
              <a:rPr lang="en-GB" sz="2000" dirty="0"/>
              <a:t> </a:t>
            </a:r>
            <a:r>
              <a:rPr lang="en-GB" sz="2000" dirty="0" err="1"/>
              <a:t>er</a:t>
            </a:r>
            <a:r>
              <a:rPr lang="en-GB" sz="2000" dirty="0"/>
              <a:t> </a:t>
            </a:r>
            <a:r>
              <a:rPr lang="en-GB" sz="2000" dirty="0" err="1"/>
              <a:t>mwyn</a:t>
            </a:r>
            <a:r>
              <a:rPr lang="en-GB" sz="2000" dirty="0"/>
              <a:t> </a:t>
            </a:r>
            <a:r>
              <a:rPr lang="en-GB" sz="2000" dirty="0" err="1"/>
              <a:t>byw</a:t>
            </a:r>
            <a:r>
              <a:rPr lang="en-GB" sz="2000" dirty="0"/>
              <a:t> </a:t>
            </a:r>
            <a:r>
              <a:rPr lang="en-GB" sz="2000" dirty="0" err="1"/>
              <a:t>bywyd</a:t>
            </a:r>
            <a:r>
              <a:rPr lang="en-GB" sz="2000" dirty="0"/>
              <a:t> </a:t>
            </a:r>
            <a:r>
              <a:rPr lang="en-GB" sz="2000" dirty="0" err="1"/>
              <a:t>bodlon</a:t>
            </a:r>
            <a:r>
              <a:rPr lang="en-GB" sz="2000" dirty="0"/>
              <a:t> </a:t>
            </a:r>
          </a:p>
          <a:p>
            <a:pPr marL="285750" indent="-28575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 err="1"/>
              <a:t>Gosod</a:t>
            </a:r>
            <a:r>
              <a:rPr lang="en-GB" sz="2000" dirty="0"/>
              <a:t> </a:t>
            </a:r>
            <a:r>
              <a:rPr lang="en-GB" sz="2000" dirty="0" err="1"/>
              <a:t>cyfeiriad</a:t>
            </a:r>
            <a:r>
              <a:rPr lang="en-GB" sz="2000" dirty="0"/>
              <a:t> </a:t>
            </a:r>
            <a:r>
              <a:rPr lang="en-GB" sz="2000" dirty="0" err="1"/>
              <a:t>cenedlaethol</a:t>
            </a:r>
            <a:r>
              <a:rPr lang="en-GB" sz="2000" dirty="0"/>
              <a:t> </a:t>
            </a:r>
            <a:r>
              <a:rPr lang="en-GB" sz="2000" dirty="0" err="1"/>
              <a:t>ar</a:t>
            </a:r>
            <a:r>
              <a:rPr lang="en-GB" sz="2000" dirty="0"/>
              <a:t> </a:t>
            </a:r>
            <a:r>
              <a:rPr lang="en-GB" sz="2000" dirty="0" err="1"/>
              <a:t>gyfer</a:t>
            </a:r>
            <a:r>
              <a:rPr lang="en-GB" sz="2000" dirty="0"/>
              <a:t> </a:t>
            </a:r>
            <a:r>
              <a:rPr lang="en-GB" sz="2000" dirty="0" err="1"/>
              <a:t>yr</a:t>
            </a:r>
            <a:r>
              <a:rPr lang="en-GB" sz="2000" dirty="0"/>
              <a:t> </a:t>
            </a:r>
            <a:r>
              <a:rPr lang="en-GB" sz="2000" dirty="0" err="1"/>
              <a:t>holl</a:t>
            </a:r>
            <a:r>
              <a:rPr lang="en-GB" sz="2000" dirty="0"/>
              <a:t> </a:t>
            </a:r>
            <a:r>
              <a:rPr lang="en-GB" sz="2000" dirty="0" err="1"/>
              <a:t>wasanaethau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weithio</a:t>
            </a:r>
            <a:r>
              <a:rPr lang="en-GB" sz="2000" dirty="0"/>
              <a:t> </a:t>
            </a:r>
            <a:r>
              <a:rPr lang="en-GB" sz="2000" dirty="0" err="1"/>
              <a:t>gyda</a:t>
            </a:r>
            <a:r>
              <a:rPr lang="en-GB" sz="2000" dirty="0"/>
              <a:t> </a:t>
            </a:r>
            <a:r>
              <a:rPr lang="en-GB" sz="2000" dirty="0" err="1"/>
              <a:t>phobl</a:t>
            </a:r>
            <a:r>
              <a:rPr lang="en-GB" sz="2000" dirty="0"/>
              <a:t> </a:t>
            </a:r>
            <a:r>
              <a:rPr lang="en-GB" sz="2000" dirty="0" err="1"/>
              <a:t>er</a:t>
            </a:r>
            <a:r>
              <a:rPr lang="en-GB" sz="2000" dirty="0"/>
              <a:t> </a:t>
            </a:r>
            <a:r>
              <a:rPr lang="en-GB" sz="2000" dirty="0" err="1"/>
              <a:t>mwyn</a:t>
            </a:r>
            <a:r>
              <a:rPr lang="en-GB" sz="2000" dirty="0"/>
              <a:t> </a:t>
            </a:r>
            <a:r>
              <a:rPr lang="en-GB" sz="2000" dirty="0" err="1"/>
              <a:t>deall</a:t>
            </a:r>
            <a:r>
              <a:rPr lang="en-GB" sz="2000" dirty="0"/>
              <a:t> </a:t>
            </a:r>
            <a:r>
              <a:rPr lang="en-GB" sz="2000" dirty="0" err="1"/>
              <a:t>beth</a:t>
            </a:r>
            <a:r>
              <a:rPr lang="en-GB" sz="2000" dirty="0"/>
              <a:t> </a:t>
            </a:r>
            <a:r>
              <a:rPr lang="en-GB" sz="2000" dirty="0" err="1"/>
              <a:t>sy’n</a:t>
            </a:r>
            <a:r>
              <a:rPr lang="en-GB" sz="2000" dirty="0"/>
              <a:t> </a:t>
            </a:r>
            <a:r>
              <a:rPr lang="en-GB" sz="2000" dirty="0" err="1"/>
              <a:t>bwysig</a:t>
            </a:r>
            <a:r>
              <a:rPr lang="en-GB" sz="2000" dirty="0"/>
              <a:t> </a:t>
            </a:r>
            <a:r>
              <a:rPr lang="en-GB" sz="2000" dirty="0" err="1"/>
              <a:t>iddynt</a:t>
            </a:r>
            <a:endParaRPr lang="en-GB" sz="2000" dirty="0"/>
          </a:p>
          <a:p>
            <a:pPr marL="285750" indent="-28575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r>
              <a:rPr lang="en-GB" sz="2000" dirty="0" err="1"/>
              <a:t>Cynnig</a:t>
            </a:r>
            <a:r>
              <a:rPr lang="en-GB" sz="2000" dirty="0"/>
              <a:t> dull </a:t>
            </a:r>
            <a:r>
              <a:rPr lang="en-GB" sz="2000" dirty="0" err="1"/>
              <a:t>cyson</a:t>
            </a:r>
            <a:r>
              <a:rPr lang="en-GB" sz="2000" dirty="0"/>
              <a:t> </a:t>
            </a:r>
            <a:r>
              <a:rPr lang="en-GB" sz="2000" dirty="0" err="1"/>
              <a:t>ar</a:t>
            </a:r>
            <a:r>
              <a:rPr lang="en-GB" sz="2000" dirty="0"/>
              <a:t> </a:t>
            </a:r>
            <a:r>
              <a:rPr lang="en-GB" sz="2000" dirty="0" err="1"/>
              <a:t>gyfer</a:t>
            </a:r>
            <a:r>
              <a:rPr lang="en-GB" sz="2000" dirty="0"/>
              <a:t> </a:t>
            </a:r>
            <a:r>
              <a:rPr lang="en-GB" sz="2000" dirty="0" err="1"/>
              <a:t>monitro</a:t>
            </a:r>
            <a:r>
              <a:rPr lang="en-GB" sz="2000" dirty="0"/>
              <a:t> </a:t>
            </a:r>
            <a:r>
              <a:rPr lang="en-GB" sz="2000" dirty="0" err="1"/>
              <a:t>os</a:t>
            </a:r>
            <a:r>
              <a:rPr lang="en-GB" sz="2000" dirty="0"/>
              <a:t> </a:t>
            </a:r>
            <a:r>
              <a:rPr lang="en-GB" sz="2000" dirty="0" err="1"/>
              <a:t>ydy</a:t>
            </a:r>
            <a:r>
              <a:rPr lang="en-GB" sz="2000" dirty="0"/>
              <a:t> </a:t>
            </a:r>
            <a:r>
              <a:rPr lang="en-GB" sz="2000" dirty="0" err="1"/>
              <a:t>gwasanaethau</a:t>
            </a:r>
            <a:r>
              <a:rPr lang="en-GB" sz="2000" dirty="0"/>
              <a:t> </a:t>
            </a:r>
            <a:r>
              <a:rPr lang="en-GB" sz="2000" dirty="0" err="1"/>
              <a:t>gofal</a:t>
            </a:r>
            <a:r>
              <a:rPr lang="en-GB" sz="2000" dirty="0"/>
              <a:t> a </a:t>
            </a:r>
            <a:r>
              <a:rPr lang="en-GB" sz="2000" dirty="0" err="1"/>
              <a:t>chymorth</a:t>
            </a:r>
            <a:r>
              <a:rPr lang="en-GB" sz="2000" dirty="0"/>
              <a:t> </a:t>
            </a:r>
            <a:r>
              <a:rPr lang="en-GB" sz="2000" dirty="0" err="1"/>
              <a:t>yn</a:t>
            </a:r>
            <a:r>
              <a:rPr lang="en-GB" sz="2000" dirty="0"/>
              <a:t> </a:t>
            </a:r>
            <a:r>
              <a:rPr lang="en-GB" sz="2000" dirty="0" err="1"/>
              <a:t>gwella</a:t>
            </a:r>
            <a:r>
              <a:rPr lang="en-GB" sz="2000" dirty="0"/>
              <a:t> </a:t>
            </a:r>
            <a:r>
              <a:rPr lang="en-GB" sz="2000" dirty="0" err="1"/>
              <a:t>canlyniadau</a:t>
            </a:r>
            <a:r>
              <a:rPr lang="en-GB" sz="2000" dirty="0"/>
              <a:t> </a:t>
            </a:r>
            <a:r>
              <a:rPr lang="en-GB" sz="2000" dirty="0" err="1"/>
              <a:t>llesiant</a:t>
            </a:r>
            <a:r>
              <a:rPr lang="en-GB" sz="2000" dirty="0"/>
              <a:t> </a:t>
            </a:r>
            <a:r>
              <a:rPr lang="en-GB" sz="2000" dirty="0" err="1"/>
              <a:t>i</a:t>
            </a:r>
            <a:r>
              <a:rPr lang="en-GB" sz="2000" dirty="0"/>
              <a:t> </a:t>
            </a:r>
            <a:r>
              <a:rPr lang="en-GB" sz="2000" dirty="0" err="1"/>
              <a:t>bobl</a:t>
            </a:r>
            <a:r>
              <a:rPr lang="en-GB" sz="2000" dirty="0"/>
              <a:t> </a:t>
            </a:r>
            <a:r>
              <a:rPr lang="en-GB" sz="2000" dirty="0" err="1"/>
              <a:t>yng</a:t>
            </a:r>
            <a:r>
              <a:rPr lang="en-GB" sz="2000" dirty="0"/>
              <a:t> </a:t>
            </a:r>
            <a:r>
              <a:rPr lang="en-GB" sz="2000" dirty="0" err="1"/>
              <a:t>Nghymru</a:t>
            </a:r>
            <a:endParaRPr lang="en-GB" sz="2000" dirty="0"/>
          </a:p>
          <a:p>
            <a:pPr marL="285750" indent="-285750">
              <a:lnSpc>
                <a:spcPct val="100000"/>
              </a:lnSpc>
              <a:buClr>
                <a:srgbClr val="F7AB64"/>
              </a:buClr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653912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32AE9B5B-62DF-41A7-8CA5-7DBDA7A84171}"/>
              </a:ext>
            </a:extLst>
          </p:cNvPr>
          <p:cNvSpPr/>
          <p:nvPr/>
        </p:nvSpPr>
        <p:spPr>
          <a:xfrm>
            <a:off x="459068" y="1561000"/>
            <a:ext cx="4015395" cy="4324137"/>
          </a:xfrm>
          <a:prstGeom prst="roundRect">
            <a:avLst/>
          </a:prstGeom>
          <a:noFill/>
          <a:ln w="28575">
            <a:solidFill>
              <a:srgbClr val="F7AB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GB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Symud</a:t>
            </a:r>
            <a:r>
              <a:rPr lang="en-GB" sz="16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kumimoji="0" lang="en-GB" sz="1600" b="1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</a:t>
            </a: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Sgyrsiau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dilyn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arddull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sefydlog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ac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cael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dylanwadu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anghenion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sefydliad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0" lvl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Tuag</a:t>
            </a: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at:</a:t>
            </a:r>
          </a:p>
          <a:p>
            <a:pPr lvl="0">
              <a:defRPr/>
            </a:pPr>
            <a:endParaRPr lang="en-GB" sz="16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Cyfres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600" b="1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sgyrsiau</a:t>
            </a:r>
            <a:r>
              <a:rPr lang="en-GB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grymuso</a:t>
            </a:r>
            <a:r>
              <a:rPr lang="en-GB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sydd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wedi’u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dylunio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addas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gyfer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pob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unigolyn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system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cefnogi’r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ffordd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newydd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hwn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weithio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e.e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gwaith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papur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addas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TG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a’r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prosesau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ddefnyddir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wneud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penderfyniadau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rheoli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98108" y="190838"/>
            <a:ext cx="4368860" cy="137016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GB" dirty="0" err="1">
                <a:solidFill>
                  <a:srgbClr val="F7AB64"/>
                </a:solidFill>
              </a:rPr>
              <a:t>Fframwaith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Canlyniadau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Cenedlaethol</a:t>
            </a:r>
            <a:r>
              <a:rPr lang="en-GB" dirty="0">
                <a:solidFill>
                  <a:srgbClr val="F7AB64"/>
                </a:solidFill>
              </a:rPr>
              <a:t>: </a:t>
            </a:r>
            <a:r>
              <a:rPr lang="en-GB" dirty="0" err="1">
                <a:solidFill>
                  <a:srgbClr val="F7AB64"/>
                </a:solidFill>
              </a:rPr>
              <a:t>newidiadau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allweddol</a:t>
            </a:r>
            <a:endParaRPr lang="en-GB" dirty="0">
              <a:solidFill>
                <a:srgbClr val="F7AB64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2D4C0C-F2A1-4EB4-B9BC-14723C35522A}"/>
              </a:ext>
            </a:extLst>
          </p:cNvPr>
          <p:cNvSpPr txBox="1">
            <a:spLocks/>
          </p:cNvSpPr>
          <p:nvPr/>
        </p:nvSpPr>
        <p:spPr>
          <a:xfrm>
            <a:off x="2136775" y="1192214"/>
            <a:ext cx="8153400" cy="4903787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D97FCA5E-DEEF-409C-B0DF-5D386D022560}"/>
              </a:ext>
            </a:extLst>
          </p:cNvPr>
          <p:cNvSpPr/>
          <p:nvPr/>
        </p:nvSpPr>
        <p:spPr>
          <a:xfrm>
            <a:off x="5243191" y="1561073"/>
            <a:ext cx="3539660" cy="4324063"/>
          </a:xfrm>
          <a:prstGeom prst="roundRect">
            <a:avLst/>
          </a:prstGeom>
          <a:noFill/>
          <a:ln w="28575">
            <a:solidFill>
              <a:srgbClr val="F7AB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sng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Shift </a:t>
            </a: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</a:t>
            </a:r>
          </a:p>
          <a:p>
            <a:pPr lvl="0">
              <a:defRPr/>
            </a:pPr>
            <a:endParaRPr lang="en-GB" sz="16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Conversations following a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fixed style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influenced by organisational need </a:t>
            </a:r>
          </a:p>
          <a:p>
            <a:pPr lvl="0"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</a:p>
          <a:p>
            <a:pPr lvl="0">
              <a:defRPr/>
            </a:pPr>
            <a:endParaRPr lang="en-GB" sz="1600" b="1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series of </a:t>
            </a:r>
            <a:r>
              <a:rPr lang="en-GB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empowering conversations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designed to be suitable for each individual and a system that supports this new way of working e.g. suitable paperwork, IT systems and management decision making processes</a:t>
            </a:r>
          </a:p>
          <a:p>
            <a:pPr marL="342900" lvl="0" indent="-342900">
              <a:buFont typeface="+mj-lt"/>
              <a:buAutoNum type="arabicPeriod"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Right Arrow 3">
            <a:extLst>
              <a:ext uri="{FF2B5EF4-FFF2-40B4-BE49-F238E27FC236}">
                <a16:creationId xmlns:a16="http://schemas.microsoft.com/office/drawing/2014/main" id="{02781EAB-1E10-478A-8609-C71312A99FD2}"/>
              </a:ext>
            </a:extLst>
          </p:cNvPr>
          <p:cNvSpPr/>
          <p:nvPr/>
        </p:nvSpPr>
        <p:spPr>
          <a:xfrm rot="5400000">
            <a:off x="2925166" y="3113659"/>
            <a:ext cx="604838" cy="504825"/>
          </a:xfrm>
          <a:prstGeom prst="rightArrow">
            <a:avLst/>
          </a:prstGeom>
          <a:solidFill>
            <a:srgbClr val="F7A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2247BB9A-87EF-164C-8D30-5BAA0B2AB218}"/>
              </a:ext>
            </a:extLst>
          </p:cNvPr>
          <p:cNvSpPr txBox="1">
            <a:spLocks/>
          </p:cNvSpPr>
          <p:nvPr/>
        </p:nvSpPr>
        <p:spPr bwMode="auto">
          <a:xfrm>
            <a:off x="5049373" y="190838"/>
            <a:ext cx="3539660" cy="118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16AD85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</a:pPr>
            <a:r>
              <a:rPr lang="en-GB" dirty="0">
                <a:solidFill>
                  <a:srgbClr val="F7AB64"/>
                </a:solidFill>
              </a:rPr>
              <a:t>National Outcomes Framework: Key changes</a:t>
            </a:r>
          </a:p>
        </p:txBody>
      </p:sp>
      <p:sp>
        <p:nvSpPr>
          <p:cNvPr id="12" name="Right Arrow 3">
            <a:extLst>
              <a:ext uri="{FF2B5EF4-FFF2-40B4-BE49-F238E27FC236}">
                <a16:creationId xmlns:a16="http://schemas.microsoft.com/office/drawing/2014/main" id="{2EA3868B-4396-584D-A509-63CFBEF9D6DF}"/>
              </a:ext>
            </a:extLst>
          </p:cNvPr>
          <p:cNvSpPr/>
          <p:nvPr/>
        </p:nvSpPr>
        <p:spPr>
          <a:xfrm rot="5400000">
            <a:off x="7722720" y="3080131"/>
            <a:ext cx="604838" cy="504825"/>
          </a:xfrm>
          <a:prstGeom prst="rightArrow">
            <a:avLst/>
          </a:prstGeom>
          <a:solidFill>
            <a:srgbClr val="F7A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8077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2D4C0C-F2A1-4EB4-B9BC-14723C35522A}"/>
              </a:ext>
            </a:extLst>
          </p:cNvPr>
          <p:cNvSpPr txBox="1">
            <a:spLocks/>
          </p:cNvSpPr>
          <p:nvPr/>
        </p:nvSpPr>
        <p:spPr>
          <a:xfrm>
            <a:off x="2039239" y="1204406"/>
            <a:ext cx="8153400" cy="4903787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Rounded Rectangle 2">
            <a:extLst>
              <a:ext uri="{FF2B5EF4-FFF2-40B4-BE49-F238E27FC236}">
                <a16:creationId xmlns:a16="http://schemas.microsoft.com/office/drawing/2014/main" id="{D97FCA5E-DEEF-409C-B0DF-5D386D022560}"/>
              </a:ext>
            </a:extLst>
          </p:cNvPr>
          <p:cNvSpPr/>
          <p:nvPr/>
        </p:nvSpPr>
        <p:spPr>
          <a:xfrm>
            <a:off x="4827927" y="1706880"/>
            <a:ext cx="3761106" cy="4178258"/>
          </a:xfrm>
          <a:prstGeom prst="roundRect">
            <a:avLst/>
          </a:prstGeom>
          <a:noFill/>
          <a:ln w="28575">
            <a:solidFill>
              <a:srgbClr val="F7AB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vl="0">
              <a:defRPr/>
            </a:pPr>
            <a:endParaRPr lang="en-GB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Shift </a:t>
            </a: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from:</a:t>
            </a:r>
          </a:p>
          <a:p>
            <a:pPr>
              <a:defRPr/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Responding to the 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needs of the system 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rather than spending more time listening to and understanding the person and their family</a:t>
            </a:r>
          </a:p>
          <a:p>
            <a:pPr marL="285750" marR="0" lvl="0" indent="-28575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R="0" lvl="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To: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Skilled, thoughtful conversations that focus on problem solving, working together to achieve outcomes, maximising choice, control, independence and strengths</a:t>
            </a:r>
          </a:p>
          <a:p>
            <a:pPr marL="285750" marR="0" lvl="0" indent="-28575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Rounded Rectangle 1">
            <a:extLst>
              <a:ext uri="{FF2B5EF4-FFF2-40B4-BE49-F238E27FC236}">
                <a16:creationId xmlns:a16="http://schemas.microsoft.com/office/drawing/2014/main" id="{32AE9B5B-62DF-41A7-8CA5-7DBDA7A84171}"/>
              </a:ext>
            </a:extLst>
          </p:cNvPr>
          <p:cNvSpPr/>
          <p:nvPr/>
        </p:nvSpPr>
        <p:spPr>
          <a:xfrm>
            <a:off x="680513" y="1706882"/>
            <a:ext cx="3671887" cy="4178255"/>
          </a:xfrm>
          <a:prstGeom prst="roundRect">
            <a:avLst/>
          </a:prstGeom>
          <a:noFill/>
          <a:ln w="28575">
            <a:solidFill>
              <a:srgbClr val="F7AB6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n-GB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en-GB" sz="1600" u="sng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600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Symud</a:t>
            </a:r>
            <a:r>
              <a:rPr lang="en-GB" sz="16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o:</a:t>
            </a:r>
          </a:p>
          <a:p>
            <a:pPr>
              <a:defRPr/>
            </a:pP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Ymateb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anghenion</a:t>
            </a:r>
            <a:r>
              <a:rPr lang="en-GB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system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hytrach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gwario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mwy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amser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gwrando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cheisio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deall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y person au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teulu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600" b="1" u="sng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Tuag</a:t>
            </a:r>
            <a:r>
              <a:rPr lang="en-GB" sz="1600" b="1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at:</a:t>
            </a:r>
          </a:p>
          <a:p>
            <a:pPr lvl="0">
              <a:defRPr/>
            </a:pP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Sgyrsiau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hyfedr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ystyriol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sy’n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canolbwyntio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ddatrys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problemau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gweithio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gyda’n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gilydd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gyflawni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canlyniadau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cynyddu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dewis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rheolaeth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annibyniaeth</a:t>
            </a:r>
            <a:r>
              <a:rPr lang="en-GB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n-GB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chryfderau</a:t>
            </a: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endParaRPr lang="en-GB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2813" rtl="0" eaLnBrk="0" fontAlgn="base" latinLnBrk="0" hangingPunct="0"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B4739BDE-EB57-3B4D-96ED-B7FE54962CF0}"/>
              </a:ext>
            </a:extLst>
          </p:cNvPr>
          <p:cNvSpPr txBox="1">
            <a:spLocks/>
          </p:cNvSpPr>
          <p:nvPr/>
        </p:nvSpPr>
        <p:spPr bwMode="auto">
          <a:xfrm>
            <a:off x="398108" y="190838"/>
            <a:ext cx="4368860" cy="1370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16AD85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</a:pPr>
            <a:r>
              <a:rPr lang="en-GB" dirty="0" err="1">
                <a:solidFill>
                  <a:srgbClr val="F7AB64"/>
                </a:solidFill>
              </a:rPr>
              <a:t>Fframwaith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Canlyniadau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Cenedlaethol</a:t>
            </a:r>
            <a:r>
              <a:rPr lang="en-GB" dirty="0">
                <a:solidFill>
                  <a:srgbClr val="F7AB64"/>
                </a:solidFill>
              </a:rPr>
              <a:t>: </a:t>
            </a:r>
            <a:r>
              <a:rPr lang="en-GB" dirty="0" err="1">
                <a:solidFill>
                  <a:srgbClr val="F7AB64"/>
                </a:solidFill>
              </a:rPr>
              <a:t>newidiadau</a:t>
            </a:r>
            <a:r>
              <a:rPr lang="en-GB" dirty="0">
                <a:solidFill>
                  <a:srgbClr val="F7AB64"/>
                </a:solidFill>
              </a:rPr>
              <a:t> </a:t>
            </a:r>
            <a:r>
              <a:rPr lang="en-GB" dirty="0" err="1">
                <a:solidFill>
                  <a:srgbClr val="F7AB64"/>
                </a:solidFill>
              </a:rPr>
              <a:t>allweddol</a:t>
            </a:r>
            <a:endParaRPr lang="en-GB" dirty="0">
              <a:solidFill>
                <a:srgbClr val="F7AB64"/>
              </a:solidFill>
            </a:endParaRP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C5F1043B-EA2B-1A4F-9CCB-A05347AFC8C6}"/>
              </a:ext>
            </a:extLst>
          </p:cNvPr>
          <p:cNvSpPr txBox="1">
            <a:spLocks/>
          </p:cNvSpPr>
          <p:nvPr/>
        </p:nvSpPr>
        <p:spPr bwMode="auto">
          <a:xfrm>
            <a:off x="5049373" y="190838"/>
            <a:ext cx="3539660" cy="1187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16AD85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>
              <a:lnSpc>
                <a:spcPct val="100000"/>
              </a:lnSpc>
            </a:pPr>
            <a:r>
              <a:rPr lang="en-GB" dirty="0">
                <a:solidFill>
                  <a:srgbClr val="F7AB64"/>
                </a:solidFill>
              </a:rPr>
              <a:t>National Outcomes Framework: Key changes</a:t>
            </a:r>
          </a:p>
        </p:txBody>
      </p:sp>
      <p:sp>
        <p:nvSpPr>
          <p:cNvPr id="14" name="Right Arrow 3">
            <a:extLst>
              <a:ext uri="{FF2B5EF4-FFF2-40B4-BE49-F238E27FC236}">
                <a16:creationId xmlns:a16="http://schemas.microsoft.com/office/drawing/2014/main" id="{DCE32D42-C86E-1647-BA79-EB30ECAB158E}"/>
              </a:ext>
            </a:extLst>
          </p:cNvPr>
          <p:cNvSpPr/>
          <p:nvPr/>
        </p:nvSpPr>
        <p:spPr>
          <a:xfrm rot="5400000">
            <a:off x="2878751" y="3292994"/>
            <a:ext cx="604838" cy="504825"/>
          </a:xfrm>
          <a:prstGeom prst="rightArrow">
            <a:avLst/>
          </a:prstGeom>
          <a:solidFill>
            <a:srgbClr val="F7A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Right Arrow 3">
            <a:extLst>
              <a:ext uri="{FF2B5EF4-FFF2-40B4-BE49-F238E27FC236}">
                <a16:creationId xmlns:a16="http://schemas.microsoft.com/office/drawing/2014/main" id="{6E633B79-8B0D-6540-BFC3-0C3EBAEBC224}"/>
              </a:ext>
            </a:extLst>
          </p:cNvPr>
          <p:cNvSpPr/>
          <p:nvPr/>
        </p:nvSpPr>
        <p:spPr>
          <a:xfrm rot="5400000">
            <a:off x="7908655" y="3292994"/>
            <a:ext cx="604838" cy="504825"/>
          </a:xfrm>
          <a:prstGeom prst="rightArrow">
            <a:avLst/>
          </a:prstGeom>
          <a:solidFill>
            <a:srgbClr val="F7AB6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281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69173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C4FE4BF-C2B1-4306-A45F-1BBD8FE97475}"/>
              </a:ext>
            </a:extLst>
          </p:cNvPr>
          <p:cNvSpPr txBox="1">
            <a:spLocks/>
          </p:cNvSpPr>
          <p:nvPr/>
        </p:nvSpPr>
        <p:spPr bwMode="auto">
          <a:xfrm>
            <a:off x="799919" y="855315"/>
            <a:ext cx="7762819" cy="1489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rgbClr val="16AD85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lang="en-GB" sz="24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6EFADFD-DEA8-4985-B243-C94E8A49EA7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868415"/>
              </p:ext>
            </p:extLst>
          </p:nvPr>
        </p:nvGraphicFramePr>
        <p:xfrm>
          <a:off x="178129" y="329210"/>
          <a:ext cx="8692738" cy="5343745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381003">
                  <a:extLst>
                    <a:ext uri="{9D8B030D-6E8A-4147-A177-3AD203B41FA5}">
                      <a16:colId xmlns:a16="http://schemas.microsoft.com/office/drawing/2014/main" val="360767996"/>
                    </a:ext>
                  </a:extLst>
                </a:gridCol>
                <a:gridCol w="2128435">
                  <a:extLst>
                    <a:ext uri="{9D8B030D-6E8A-4147-A177-3AD203B41FA5}">
                      <a16:colId xmlns:a16="http://schemas.microsoft.com/office/drawing/2014/main" val="2320439414"/>
                    </a:ext>
                  </a:extLst>
                </a:gridCol>
                <a:gridCol w="1956807">
                  <a:extLst>
                    <a:ext uri="{9D8B030D-6E8A-4147-A177-3AD203B41FA5}">
                      <a16:colId xmlns:a16="http://schemas.microsoft.com/office/drawing/2014/main" val="619988010"/>
                    </a:ext>
                  </a:extLst>
                </a:gridCol>
                <a:gridCol w="2226493">
                  <a:extLst>
                    <a:ext uri="{9D8B030D-6E8A-4147-A177-3AD203B41FA5}">
                      <a16:colId xmlns:a16="http://schemas.microsoft.com/office/drawing/2014/main" val="1289368541"/>
                    </a:ext>
                  </a:extLst>
                </a:gridCol>
              </a:tblGrid>
              <a:tr h="5740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Canlyniadau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personol</a:t>
                      </a:r>
                      <a:endParaRPr lang="en-GB" dirty="0"/>
                    </a:p>
                    <a:p>
                      <a:endParaRPr lang="en-GB" dirty="0"/>
                    </a:p>
                  </a:txBody>
                  <a:tcPr>
                    <a:solidFill>
                      <a:srgbClr val="F7AB6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/>
                        <a:t>Canlyniadau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Llesiant</a:t>
                      </a:r>
                      <a:r>
                        <a:rPr lang="en-GB" dirty="0"/>
                        <a:t> </a:t>
                      </a:r>
                      <a:r>
                        <a:rPr lang="en-GB" dirty="0" err="1"/>
                        <a:t>Cenedlaethol</a:t>
                      </a:r>
                      <a:endParaRPr lang="en-GB" dirty="0"/>
                    </a:p>
                  </a:txBody>
                  <a:tcPr>
                    <a:solidFill>
                      <a:srgbClr val="F7AB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Personal Outcomes</a:t>
                      </a:r>
                    </a:p>
                  </a:txBody>
                  <a:tcPr>
                    <a:solidFill>
                      <a:srgbClr val="F7AB64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National Well-being Outcomes</a:t>
                      </a:r>
                    </a:p>
                  </a:txBody>
                  <a:tcPr>
                    <a:solidFill>
                      <a:srgbClr val="F7AB6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6858697"/>
                  </a:ext>
                </a:extLst>
              </a:tr>
              <a:tr h="1558253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 err="1"/>
                        <a:t>Rydw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i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eisiau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teimlo’n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lân</a:t>
                      </a:r>
                      <a:r>
                        <a:rPr lang="en-GB" sz="1600" dirty="0"/>
                        <a:t> ac </a:t>
                      </a:r>
                      <a:r>
                        <a:rPr lang="en-GB" sz="1600" dirty="0" err="1"/>
                        <a:t>yn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ffres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er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mwyn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teimlo’n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hyderys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mwynhau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gwario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amser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gyda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fy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wyrion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Domestig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teulu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pherthnasau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personol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/>
                        <a:t>I want to smell clean and feel fresh so I feel confident and can enjoy spending time with my grandchildren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Domestic, family and personal relationships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6053"/>
                  </a:ext>
                </a:extLst>
              </a:tr>
              <a:tr h="10661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 err="1"/>
                        <a:t>Rydw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i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eisiau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aros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byw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yn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fy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nghartref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fy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hun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ble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cefais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fy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magu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Priodoldeb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llety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I want to stay and live in my own home, where I grew 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Suitability of living accommodation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18947634"/>
                  </a:ext>
                </a:extLst>
              </a:tr>
              <a:tr h="18042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600" dirty="0"/>
                        <a:t>Gan </a:t>
                      </a:r>
                      <a:r>
                        <a:rPr lang="en-GB" sz="1600" dirty="0" err="1"/>
                        <a:t>fod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fy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nheulu’n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dod</a:t>
                      </a:r>
                      <a:r>
                        <a:rPr lang="en-GB" sz="1600" dirty="0"/>
                        <a:t> o India </a:t>
                      </a:r>
                      <a:r>
                        <a:rPr lang="en-GB" sz="1600" dirty="0" err="1"/>
                        <a:t>rwy’n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dwlu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ar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gael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oglau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sbeis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yn</a:t>
                      </a:r>
                      <a:r>
                        <a:rPr lang="en-GB" sz="1600" dirty="0"/>
                        <a:t> y t</a:t>
                      </a:r>
                      <a:r>
                        <a:rPr lang="cy-GB" sz="1600" dirty="0"/>
                        <a:t>ŷ. Hoffwn i fwyta’r bwyd roedd fy nheulu’n coginio</a:t>
                      </a:r>
                      <a:endParaRPr lang="en-GB" sz="1600" dirty="0"/>
                    </a:p>
                    <a:p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 err="1"/>
                        <a:t>Iechyd</a:t>
                      </a:r>
                      <a:r>
                        <a:rPr lang="en-GB" sz="1600" dirty="0"/>
                        <a:t> a </a:t>
                      </a:r>
                      <a:r>
                        <a:rPr lang="en-GB" sz="1600" dirty="0" err="1"/>
                        <a:t>llesiant</a:t>
                      </a:r>
                      <a:r>
                        <a:rPr lang="en-GB" sz="1600" dirty="0"/>
                        <a:t> </a:t>
                      </a:r>
                      <a:r>
                        <a:rPr lang="en-GB" sz="1600" dirty="0" err="1"/>
                        <a:t>corfforol</a:t>
                      </a:r>
                      <a:r>
                        <a:rPr lang="en-GB" sz="1600" dirty="0"/>
                        <a:t>, </a:t>
                      </a:r>
                      <a:r>
                        <a:rPr lang="en-GB" sz="1600" dirty="0" err="1"/>
                        <a:t>meddlyliol</a:t>
                      </a:r>
                      <a:r>
                        <a:rPr lang="en-GB" sz="1600" dirty="0"/>
                        <a:t> ac </a:t>
                      </a:r>
                      <a:r>
                        <a:rPr lang="en-GB" sz="1600" dirty="0" err="1"/>
                        <a:t>emosiynol</a:t>
                      </a:r>
                      <a:r>
                        <a:rPr lang="en-GB" sz="16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/>
                        <a:t>As my family is from India, I love having the house smell of different fresh spices. I want to eat food that my family used to cook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600" dirty="0"/>
                        <a:t>Physical and mental health and emotional well-being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54235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62898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B86D545-72E9-44DA-8997-50E3D42C42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2645" y="391490"/>
            <a:ext cx="8449854" cy="5365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9506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2D4C0C-F2A1-4EB4-B9BC-14723C35522A}"/>
              </a:ext>
            </a:extLst>
          </p:cNvPr>
          <p:cNvSpPr txBox="1">
            <a:spLocks/>
          </p:cNvSpPr>
          <p:nvPr/>
        </p:nvSpPr>
        <p:spPr>
          <a:xfrm>
            <a:off x="2136775" y="1192214"/>
            <a:ext cx="8153400" cy="4903787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445CAB8-8DC5-4D08-AF38-63F4B1AD63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0728" y="482739"/>
            <a:ext cx="8102544" cy="5183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896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82D4C0C-F2A1-4EB4-B9BC-14723C35522A}"/>
              </a:ext>
            </a:extLst>
          </p:cNvPr>
          <p:cNvSpPr txBox="1">
            <a:spLocks/>
          </p:cNvSpPr>
          <p:nvPr/>
        </p:nvSpPr>
        <p:spPr>
          <a:xfrm>
            <a:off x="2136775" y="1192214"/>
            <a:ext cx="8153400" cy="4903787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37394C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dirty="0">
              <a:solidFill>
                <a:srgbClr val="000000"/>
              </a:solidFill>
              <a:ea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6350" indent="0" defTabSz="914400" fontAlgn="auto">
              <a:spcBef>
                <a:spcPts val="800"/>
              </a:spcBef>
              <a:spcAft>
                <a:spcPts val="0"/>
              </a:spcAft>
              <a:buFont typeface="Arial" charset="0"/>
              <a:buNone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349250" indent="-342900" defTabSz="914400" fontAlgn="auto">
              <a:spcBef>
                <a:spcPts val="800"/>
              </a:spcBef>
              <a:spcAft>
                <a:spcPts val="0"/>
              </a:spcAft>
              <a:buFont typeface="Verdana" panose="020B0604030504040204" pitchFamily="34" charset="0"/>
              <a:buChar char="●"/>
              <a:defRPr/>
            </a:pPr>
            <a:endParaRPr lang="en-GB" altLang="en-US" sz="1800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42588F9-004D-48C5-9190-612E12BD9CD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" b="-1891"/>
          <a:stretch/>
        </p:blipFill>
        <p:spPr>
          <a:xfrm>
            <a:off x="276867" y="212252"/>
            <a:ext cx="8867133" cy="5571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1701789"/>
      </p:ext>
    </p:extLst>
  </p:cSld>
  <p:clrMapOvr>
    <a:masterClrMapping/>
  </p:clrMapOvr>
</p:sld>
</file>

<file path=ppt/theme/theme1.xml><?xml version="1.0" encoding="utf-8"?>
<a:theme xmlns:a="http://schemas.openxmlformats.org/drawingml/2006/main" name="SCW Slide Templates Bilingual0417 (2)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48AD4A84-E46B-D140-85C2-C69757BA3CFB}" vid="{4E96788A-FCA7-0647-8A1E-36C6E85E5A6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912E07D2AF4248B7C39548CFE1E9CC" ma:contentTypeVersion="11" ma:contentTypeDescription="Create a new document." ma:contentTypeScope="" ma:versionID="391a695bce5cfc1e487f58fbf2c1945b">
  <xsd:schema xmlns:xsd="http://www.w3.org/2001/XMLSchema" xmlns:xs="http://www.w3.org/2001/XMLSchema" xmlns:p="http://schemas.microsoft.com/office/2006/metadata/properties" xmlns:ns2="6573c7cb-c389-4e3e-ad3a-d71029d3e8b6" targetNamespace="http://schemas.microsoft.com/office/2006/metadata/properties" ma:root="true" ma:fieldsID="901bc13e84804826da01c73accd84ac3" ns2:_="">
    <xsd:import namespace="6573c7cb-c389-4e3e-ad3a-d71029d3e8b6"/>
    <xsd:element name="properties">
      <xsd:complexType>
        <xsd:sequence>
          <xsd:element name="documentManagement">
            <xsd:complexType>
              <xsd:all>
                <xsd:element ref="ns2:Date1" minOccurs="0"/>
                <xsd:element ref="ns2:RKYVDocumentType"/>
                <xsd:element ref="ns2:RKYVDoc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73c7cb-c389-4e3e-ad3a-d71029d3e8b6" elementFormDefault="qualified">
    <xsd:import namespace="http://schemas.microsoft.com/office/2006/documentManagement/types"/>
    <xsd:import namespace="http://schemas.microsoft.com/office/infopath/2007/PartnerControls"/>
    <xsd:element name="Date1" ma:index="8" nillable="true" ma:displayName="Date" ma:format="DateOnly" ma:internalName="Date1">
      <xsd:simpleType>
        <xsd:restriction base="dms:DateTime"/>
      </xsd:simpleType>
    </xsd:element>
    <xsd:element name="RKYVDocumentType" ma:index="9" ma:displayName="RKYVDocumentType" ma:format="Dropdown" ma:internalName="RKYVDocumentType">
      <xsd:simpleType>
        <xsd:restriction base="dms:Choice">
          <xsd:enumeration value="ADVERT"/>
          <xsd:enumeration value="AGENDA"/>
          <xsd:enumeration value="APPENDIX"/>
          <xsd:enumeration value="ARTICLE"/>
          <xsd:enumeration value="BRIEFING"/>
          <xsd:enumeration value="CONSULTATIONS"/>
          <xsd:enumeration value="CONTRACT"/>
          <xsd:enumeration value="COVER PAGE"/>
          <xsd:enumeration value="DATA"/>
          <xsd:enumeration value="EVALUATION"/>
          <xsd:enumeration value="FORM"/>
          <xsd:enumeration value="IMAGE"/>
          <xsd:enumeration value="INVOICE"/>
          <xsd:enumeration value="JOB DESCRIPTION"/>
          <xsd:enumeration value="LEGAL"/>
          <xsd:enumeration value="LETTER"/>
          <xsd:enumeration value="LIST"/>
          <xsd:enumeration value="MAP"/>
          <xsd:enumeration value="MINUTES"/>
          <xsd:enumeration value="NOTES"/>
          <xsd:enumeration value="PAPER"/>
          <xsd:enumeration value="PLAN"/>
          <xsd:enumeration value="POLICY"/>
          <xsd:enumeration value="PRESENTATION"/>
          <xsd:enumeration value="PRESS RELEASE"/>
          <xsd:enumeration value="PROCEDURES"/>
          <xsd:enumeration value="PROPSAL"/>
          <xsd:enumeration value="PUBLICATION"/>
          <xsd:enumeration value="QUESTIONNAIRE"/>
          <xsd:enumeration value="REGISTER"/>
          <xsd:enumeration value="REPORT"/>
          <xsd:enumeration value="SPECIFICATIONS"/>
          <xsd:enumeration value="TABLE"/>
          <xsd:enumeration value="TIMESHEETS"/>
          <xsd:enumeration value="UNIT"/>
          <xsd:enumeration value="WEB CONTENT"/>
        </xsd:restriction>
      </xsd:simpleType>
    </xsd:element>
    <xsd:element name="RKYVDocId" ma:index="10" nillable="true" ma:displayName="RKYVDocId" ma:decimals="0" ma:internalName="RKYVDocId" ma:percentage="FALSE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1 xmlns="6573c7cb-c389-4e3e-ad3a-d71029d3e8b6" xsi:nil="true"/>
    <RKYVDocId xmlns="6573c7cb-c389-4e3e-ad3a-d71029d3e8b6" xsi:nil="true"/>
    <RKYVDocumentType xmlns="6573c7cb-c389-4e3e-ad3a-d71029d3e8b6">PRESENTATION</RKYVDocumentTyp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CCAE641-0B65-48C6-B7AF-24761EA10F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73c7cb-c389-4e3e-ad3a-d71029d3e8b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51A06D-A22A-4637-81A7-88AD8690C7AB}">
  <ds:schemaRefs>
    <ds:schemaRef ds:uri="http://schemas.microsoft.com/office/infopath/2007/PartnerControls"/>
    <ds:schemaRef ds:uri="http://purl.org/dc/terms/"/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6573c7cb-c389-4e3e-ad3a-d71029d3e8b6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F677741-1BF1-4CBA-8835-7D413877AE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 Slide Templates Bilingual0417 (2)</Template>
  <TotalTime>1768</TotalTime>
  <Words>1740</Words>
  <Application>Microsoft Office PowerPoint</Application>
  <PresentationFormat>On-screen Show (4:3)</PresentationFormat>
  <Paragraphs>272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Verdana</vt:lpstr>
      <vt:lpstr>SCW Slide Templates Bilingual0417 (2)</vt:lpstr>
      <vt:lpstr>Hyfforddiant Canlyniadau Personol i Ddarparwyr Gofal yn y Cartref</vt:lpstr>
      <vt:lpstr>Canlyniad Dysgu </vt:lpstr>
      <vt:lpstr>Fframwaith Canlyniadau Cenedlaethol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Cwestiynau i chi feddwl am</vt:lpstr>
      <vt:lpstr>PowerPoint Presentation</vt:lpstr>
    </vt:vector>
  </TitlesOfParts>
  <Company>Care Council for Wales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Elin Lenny</dc:creator>
  <cp:lastModifiedBy>Gethin Roberts</cp:lastModifiedBy>
  <cp:revision>126</cp:revision>
  <dcterms:created xsi:type="dcterms:W3CDTF">2017-04-11T14:08:19Z</dcterms:created>
  <dcterms:modified xsi:type="dcterms:W3CDTF">2019-05-07T12:17:31Z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0x0101006D912E07D2AF4248B7C39548CFE1E9CC</vt:lpwstr>
  </property>
</Properties>
</file>