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58" r:id="rId5"/>
    <p:sldId id="310" r:id="rId6"/>
    <p:sldId id="296" r:id="rId7"/>
    <p:sldId id="308" r:id="rId8"/>
    <p:sldId id="304" r:id="rId9"/>
    <p:sldId id="303" r:id="rId10"/>
    <p:sldId id="309" r:id="rId11"/>
    <p:sldId id="306" r:id="rId12"/>
    <p:sldId id="307" r:id="rId13"/>
    <p:sldId id="301" r:id="rId14"/>
    <p:sldId id="263" r:id="rId15"/>
  </p:sldIdLst>
  <p:sldSz cx="9144000" cy="6858000" type="screen4x3"/>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anie Griffith" initials="SG"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B64"/>
    <a:srgbClr val="16AD85"/>
    <a:srgbClr val="EB5E57"/>
    <a:srgbClr val="37394C"/>
    <a:srgbClr val="004B00"/>
    <a:srgbClr val="257D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61" autoAdjust="0"/>
    <p:restoredTop sz="39268" autoAdjust="0"/>
  </p:normalViewPr>
  <p:slideViewPr>
    <p:cSldViewPr snapToGrid="0" snapToObjects="1">
      <p:cViewPr varScale="1">
        <p:scale>
          <a:sx n="49" d="100"/>
          <a:sy n="49" d="100"/>
        </p:scale>
        <p:origin x="3282"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0" d="100"/>
          <a:sy n="90" d="100"/>
        </p:scale>
        <p:origin x="-3744" y="-5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5/7/2019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5/7/2019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3645731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GB" b="1" dirty="0"/>
              <a:t>SCROLL DOWN FOR ENGLISH NOTES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cy-GB" dirty="0"/>
              <a:t>Mae’r pwyntiau bwled wedi’u hanimeiddio a byddant yn ymddangos ar wahân er mwyn galluoogi pobl i ganolbwyntio ar bwyntiau unigol.</a:t>
            </a:r>
          </a:p>
          <a:p>
            <a:endParaRPr lang="cy-GB" dirty="0"/>
          </a:p>
          <a:p>
            <a:r>
              <a:rPr lang="cy-GB" dirty="0"/>
              <a:t>Dechreuwch sgwrs i drafod sut mae pobl yn cofnodi canlyniadau personol. Gofynnwch iddynt rannu esiamplau os yn bosib. </a:t>
            </a:r>
          </a:p>
          <a:p>
            <a:endParaRPr lang="cy-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Each bullet point is animated so they appear separately to enable participants to focus on individual points.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p>
          <a:p>
            <a:r>
              <a:rPr lang="en-GB" dirty="0"/>
              <a:t>Start a conversation with participants about how they record personal outcomes. Ask them to share examples if possible.</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3</a:t>
            </a:fld>
            <a:endParaRPr lang="en-US"/>
          </a:p>
        </p:txBody>
      </p:sp>
    </p:spTree>
    <p:extLst>
      <p:ext uri="{BB962C8B-B14F-4D97-AF65-F5344CB8AC3E}">
        <p14:creationId xmlns:p14="http://schemas.microsoft.com/office/powerpoint/2010/main" val="2619397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SCROLL DOWN FOR ENGLISH NOTES</a:t>
            </a:r>
          </a:p>
          <a:p>
            <a:endParaRPr lang="en-GB" dirty="0"/>
          </a:p>
          <a:p>
            <a:r>
              <a:rPr lang="cy-GB" dirty="0"/>
              <a:t>Dechreuwch sgwrs i drafod sut mae pobl yn cofnodi canlyniadau personol. Gofynnwch iddynt rannu esiamplau os yn bosib. </a:t>
            </a:r>
          </a:p>
          <a:p>
            <a:endParaRPr lang="cy-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cy-GB" dirty="0"/>
              <a:t>Mae’r pwyntiau bwled wedi’u hanimeiddio a byddant yn ymddangos ar wahân er mwyn galluoogi pobl i ganolbwyntio ar bwyntiau unigol.</a:t>
            </a:r>
          </a:p>
          <a:p>
            <a:endParaRPr lang="cy-GB" dirty="0"/>
          </a:p>
          <a:p>
            <a:r>
              <a:rPr lang="en-GB" dirty="0"/>
              <a:t>“I </a:t>
            </a:r>
            <a:r>
              <a:rPr lang="en-GB" dirty="0" err="1"/>
              <a:t>gytuno</a:t>
            </a:r>
            <a:r>
              <a:rPr lang="en-GB" dirty="0"/>
              <a:t> </a:t>
            </a:r>
            <a:r>
              <a:rPr lang="en-GB" dirty="0" err="1"/>
              <a:t>gydag</a:t>
            </a:r>
            <a:r>
              <a:rPr lang="en-GB" dirty="0"/>
              <a:t> </a:t>
            </a:r>
            <a:r>
              <a:rPr lang="en-GB" dirty="0" err="1"/>
              <a:t>unigolion</a:t>
            </a:r>
            <a:r>
              <a:rPr lang="en-GB" dirty="0"/>
              <a:t> </a:t>
            </a:r>
            <a:r>
              <a:rPr lang="en-GB" dirty="0" err="1"/>
              <a:t>beth</a:t>
            </a:r>
            <a:r>
              <a:rPr lang="en-GB" dirty="0"/>
              <a:t> </a:t>
            </a:r>
            <a:r>
              <a:rPr lang="en-GB" dirty="0" err="1"/>
              <a:t>yw’r</a:t>
            </a:r>
            <a:r>
              <a:rPr lang="en-GB" dirty="0"/>
              <a:t> </a:t>
            </a:r>
            <a:r>
              <a:rPr lang="en-GB" dirty="0" err="1"/>
              <a:t>risgiau</a:t>
            </a:r>
            <a:r>
              <a:rPr lang="en-GB" dirty="0"/>
              <a:t> a </a:t>
            </a:r>
            <a:r>
              <a:rPr lang="en-GB" dirty="0" err="1"/>
              <a:t>sut</a:t>
            </a:r>
            <a:r>
              <a:rPr lang="en-GB" dirty="0"/>
              <a:t> </a:t>
            </a:r>
            <a:r>
              <a:rPr lang="en-GB" dirty="0" err="1"/>
              <a:t>i</a:t>
            </a:r>
            <a:r>
              <a:rPr lang="en-GB" dirty="0"/>
              <a:t> </a:t>
            </a:r>
            <a:r>
              <a:rPr lang="en-GB" dirty="0" err="1"/>
              <a:t>weithio</a:t>
            </a:r>
            <a:r>
              <a:rPr lang="en-GB" dirty="0"/>
              <a:t> </a:t>
            </a:r>
            <a:r>
              <a:rPr lang="en-GB" dirty="0" err="1"/>
              <a:t>gyda’ch</a:t>
            </a:r>
            <a:r>
              <a:rPr lang="en-GB" dirty="0"/>
              <a:t> </a:t>
            </a:r>
            <a:r>
              <a:rPr lang="en-GB" dirty="0" err="1"/>
              <a:t>gilydd</a:t>
            </a:r>
            <a:r>
              <a:rPr lang="en-GB" dirty="0"/>
              <a:t>”. </a:t>
            </a:r>
            <a:r>
              <a:rPr lang="en-GB" dirty="0" err="1"/>
              <a:t>Gweler</a:t>
            </a:r>
            <a:r>
              <a:rPr lang="en-GB" dirty="0"/>
              <a:t> </a:t>
            </a:r>
            <a:r>
              <a:rPr lang="en-GB" dirty="0" err="1"/>
              <a:t>Pennod</a:t>
            </a:r>
            <a:r>
              <a:rPr lang="en-GB" dirty="0"/>
              <a:t> 3 am </a:t>
            </a:r>
            <a:r>
              <a:rPr lang="en-GB" dirty="0" err="1"/>
              <a:t>fwy</a:t>
            </a:r>
            <a:r>
              <a:rPr lang="en-GB" dirty="0"/>
              <a:t> o </a:t>
            </a:r>
            <a:r>
              <a:rPr lang="en-GB" dirty="0" err="1"/>
              <a:t>fanylion</a:t>
            </a:r>
            <a:endParaRPr lang="en-GB" dirty="0"/>
          </a:p>
          <a:p>
            <a:endParaRPr lang="cy-GB" dirty="0"/>
          </a:p>
          <a:p>
            <a:r>
              <a:rPr lang="en-GB" dirty="0"/>
              <a:t>“</a:t>
            </a:r>
            <a:r>
              <a:rPr lang="en-GB" dirty="0" err="1"/>
              <a:t>Trafod</a:t>
            </a:r>
            <a:r>
              <a:rPr lang="en-GB" dirty="0"/>
              <a:t> pa </a:t>
            </a:r>
            <a:r>
              <a:rPr lang="en-GB" dirty="0" err="1"/>
              <a:t>mor</a:t>
            </a:r>
            <a:r>
              <a:rPr lang="en-GB" dirty="0"/>
              <a:t> </a:t>
            </a:r>
            <a:r>
              <a:rPr lang="en-GB" dirty="0" err="1"/>
              <a:t>hyderus</a:t>
            </a:r>
            <a:r>
              <a:rPr lang="en-GB" dirty="0"/>
              <a:t> </a:t>
            </a:r>
            <a:r>
              <a:rPr lang="en-GB" dirty="0" err="1"/>
              <a:t>mae</a:t>
            </a:r>
            <a:r>
              <a:rPr lang="en-GB" dirty="0"/>
              <a:t> </a:t>
            </a:r>
            <a:r>
              <a:rPr lang="en-GB" dirty="0" err="1"/>
              <a:t>unigolyn</a:t>
            </a:r>
            <a:r>
              <a:rPr lang="en-GB" dirty="0"/>
              <a:t> </a:t>
            </a:r>
            <a:r>
              <a:rPr lang="en-GB" dirty="0" err="1"/>
              <a:t>yn</a:t>
            </a:r>
            <a:r>
              <a:rPr lang="en-GB" dirty="0"/>
              <a:t> </a:t>
            </a:r>
            <a:r>
              <a:rPr lang="en-GB" dirty="0" err="1"/>
              <a:t>teimlo</a:t>
            </a:r>
            <a:r>
              <a:rPr lang="en-GB" dirty="0"/>
              <a:t>” – </a:t>
            </a:r>
            <a:r>
              <a:rPr lang="en-GB" dirty="0" err="1"/>
              <a:t>mae</a:t>
            </a:r>
            <a:r>
              <a:rPr lang="en-GB" dirty="0"/>
              <a:t> “</a:t>
            </a:r>
            <a:r>
              <a:rPr lang="en-GB" dirty="0" err="1"/>
              <a:t>hyder</a:t>
            </a:r>
            <a:r>
              <a:rPr lang="en-GB" dirty="0"/>
              <a:t>” </a:t>
            </a:r>
            <a:r>
              <a:rPr lang="en-GB" dirty="0" err="1"/>
              <a:t>yn</a:t>
            </a:r>
            <a:r>
              <a:rPr lang="en-GB" dirty="0"/>
              <a:t> </a:t>
            </a:r>
            <a:r>
              <a:rPr lang="en-GB" dirty="0" err="1"/>
              <a:t>cyfeiro</a:t>
            </a:r>
            <a:r>
              <a:rPr lang="en-GB" dirty="0"/>
              <a:t> at </a:t>
            </a:r>
            <a:r>
              <a:rPr lang="en-GB" dirty="0" err="1"/>
              <a:t>gryfderau</a:t>
            </a:r>
            <a:r>
              <a:rPr lang="en-GB" dirty="0"/>
              <a:t> person </a:t>
            </a:r>
            <a:r>
              <a:rPr lang="en-GB" dirty="0" err="1"/>
              <a:t>mewn</a:t>
            </a:r>
            <a:r>
              <a:rPr lang="en-GB" dirty="0"/>
              <a:t> </a:t>
            </a:r>
            <a:r>
              <a:rPr lang="en-GB" dirty="0" err="1"/>
              <a:t>perthynas</a:t>
            </a:r>
            <a:r>
              <a:rPr lang="en-GB" dirty="0"/>
              <a:t> </a:t>
            </a:r>
            <a:r>
              <a:rPr lang="en-GB" dirty="0" err="1"/>
              <a:t>â’u</a:t>
            </a:r>
            <a:r>
              <a:rPr lang="en-GB" dirty="0"/>
              <a:t> </a:t>
            </a:r>
            <a:r>
              <a:rPr lang="en-GB" dirty="0" err="1"/>
              <a:t>canlyniad</a:t>
            </a:r>
            <a:r>
              <a:rPr lang="en-GB" dirty="0"/>
              <a:t> </a:t>
            </a:r>
            <a:r>
              <a:rPr lang="en-GB" dirty="0" err="1"/>
              <a:t>personol</a:t>
            </a:r>
            <a:r>
              <a:rPr lang="en-GB" dirty="0"/>
              <a:t> </a:t>
            </a:r>
            <a:r>
              <a:rPr lang="en-GB" dirty="0" err="1"/>
              <a:t>penodol</a:t>
            </a:r>
            <a:r>
              <a:rPr lang="en-GB" dirty="0"/>
              <a:t>. </a:t>
            </a:r>
            <a:r>
              <a:rPr lang="en-GB" dirty="0" err="1"/>
              <a:t>Er</a:t>
            </a:r>
            <a:r>
              <a:rPr lang="en-GB" dirty="0"/>
              <a:t> </a:t>
            </a:r>
            <a:r>
              <a:rPr lang="en-GB" dirty="0" err="1"/>
              <a:t>enghraifft</a:t>
            </a:r>
            <a:r>
              <a:rPr lang="en-GB" dirty="0"/>
              <a:t>: </a:t>
            </a:r>
            <a:r>
              <a:rPr lang="en-GB" dirty="0" err="1"/>
              <a:t>doedd</a:t>
            </a:r>
            <a:r>
              <a:rPr lang="en-GB" dirty="0"/>
              <a:t> Mrs Jones </a:t>
            </a:r>
            <a:r>
              <a:rPr lang="en-GB" dirty="0" err="1"/>
              <a:t>ddim</a:t>
            </a:r>
            <a:r>
              <a:rPr lang="en-GB" dirty="0"/>
              <a:t> </a:t>
            </a:r>
            <a:r>
              <a:rPr lang="en-GB" dirty="0" err="1"/>
              <a:t>yn</a:t>
            </a:r>
            <a:r>
              <a:rPr lang="en-GB" dirty="0"/>
              <a:t> </a:t>
            </a:r>
            <a:r>
              <a:rPr lang="en-GB" dirty="0" err="1"/>
              <a:t>gallu</a:t>
            </a:r>
            <a:r>
              <a:rPr lang="en-GB" dirty="0"/>
              <a:t> </a:t>
            </a:r>
            <a:r>
              <a:rPr lang="en-GB" dirty="0" err="1"/>
              <a:t>gadael</a:t>
            </a:r>
            <a:r>
              <a:rPr lang="en-GB" dirty="0"/>
              <a:t> y t</a:t>
            </a:r>
            <a:r>
              <a:rPr lang="cy-GB" dirty="0"/>
              <a:t>ŷ on roedd hi eisiau mynychu’r Eglwys. Ar y dechrau roedd y gweithiwr yn cwrdd â hi yn ei chartref ac yn mynd i’r eglwys gyda hi. Ar ôl 4 mis, mae Mrs Jones nawr yn cwrdd â’i gweithiwr y tu allan i’r eglwys. Mae aelod o eglwys Mrs Jones bellach wedi cynnig cwrdd â hi y tu allan i’r eglwys. </a:t>
            </a:r>
          </a:p>
          <a:p>
            <a:endParaRPr lang="en-GB" dirty="0"/>
          </a:p>
          <a:p>
            <a:r>
              <a:rPr lang="en-GB" dirty="0"/>
              <a:t>*********************************************************************************************************************************************************************************************************</a:t>
            </a:r>
          </a:p>
          <a:p>
            <a:endParaRPr lang="en-GB" dirty="0"/>
          </a:p>
          <a:p>
            <a:r>
              <a:rPr lang="en-GB" dirty="0"/>
              <a:t>Start a conversation with participants about why they record personal outcomes. Ask them to share examples if possible.</a:t>
            </a:r>
          </a:p>
          <a:p>
            <a:endParaRPr lang="en-GB" dirty="0"/>
          </a:p>
          <a:p>
            <a:r>
              <a:rPr lang="en-GB" dirty="0"/>
              <a:t>Each bullet point is animated so they appear separately to enable participants to focus on individual points.</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‘To agree with individuals what the risks are and how to work together ’ See Chapter 3 for further details.</a:t>
            </a:r>
          </a:p>
          <a:p>
            <a:r>
              <a:rPr lang="en-GB" dirty="0">
                <a:solidFill>
                  <a:srgbClr val="FF0000"/>
                </a:solidFill>
              </a:rPr>
              <a:t>‘Explore how confident an individual feels’ – ‘confidence’ refers to the person’s strengths in relation to their specific outcome.  For example: Mrs Jones wanted to go to church but had not left her home for some weeks. Support focused on building Mrs Jones confidence and helping her to get out and about then focused on getting her to church. </a:t>
            </a:r>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4</a:t>
            </a:fld>
            <a:endParaRPr lang="en-US"/>
          </a:p>
        </p:txBody>
      </p:sp>
    </p:spTree>
    <p:extLst>
      <p:ext uri="{BB962C8B-B14F-4D97-AF65-F5344CB8AC3E}">
        <p14:creationId xmlns:p14="http://schemas.microsoft.com/office/powerpoint/2010/main" val="2713424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err="1"/>
              <a:t>Gellwch</a:t>
            </a:r>
            <a:r>
              <a:rPr lang="en-GB" baseline="0" dirty="0"/>
              <a:t> </a:t>
            </a:r>
            <a:r>
              <a:rPr lang="en-GB" baseline="0" dirty="0" err="1"/>
              <a:t>gwblhau’r</a:t>
            </a:r>
            <a:r>
              <a:rPr lang="en-GB" baseline="0" dirty="0"/>
              <a:t> </a:t>
            </a:r>
            <a:r>
              <a:rPr lang="en-GB" baseline="0" dirty="0" err="1"/>
              <a:t>graddfa</a:t>
            </a:r>
            <a:r>
              <a:rPr lang="en-GB" baseline="0" dirty="0"/>
              <a:t> </a:t>
            </a:r>
            <a:r>
              <a:rPr lang="en-GB" baseline="0" dirty="0" err="1"/>
              <a:t>hwn</a:t>
            </a:r>
            <a:r>
              <a:rPr lang="en-GB" baseline="0" dirty="0"/>
              <a:t> </a:t>
            </a:r>
            <a:r>
              <a:rPr lang="en-GB" baseline="0" dirty="0" err="1"/>
              <a:t>nid</a:t>
            </a:r>
            <a:r>
              <a:rPr lang="en-GB" baseline="0" dirty="0"/>
              <a:t> </a:t>
            </a:r>
            <a:r>
              <a:rPr lang="en-GB" baseline="0" dirty="0" err="1"/>
              <a:t>yn</a:t>
            </a:r>
            <a:r>
              <a:rPr lang="en-GB" baseline="0" dirty="0"/>
              <a:t> </a:t>
            </a:r>
            <a:r>
              <a:rPr lang="en-GB" baseline="0" dirty="0" err="1"/>
              <a:t>unig</a:t>
            </a:r>
            <a:r>
              <a:rPr lang="en-GB" baseline="0" dirty="0"/>
              <a:t> </a:t>
            </a:r>
            <a:r>
              <a:rPr lang="en-GB" baseline="0" dirty="0" err="1"/>
              <a:t>ar</a:t>
            </a:r>
            <a:r>
              <a:rPr lang="en-GB" baseline="0" dirty="0"/>
              <a:t> y </a:t>
            </a:r>
            <a:r>
              <a:rPr lang="en-GB" baseline="0" dirty="0" err="1"/>
              <a:t>dechrau</a:t>
            </a:r>
            <a:r>
              <a:rPr lang="en-GB" baseline="0" dirty="0"/>
              <a:t> </a:t>
            </a:r>
            <a:r>
              <a:rPr lang="en-GB" baseline="0" dirty="0" err="1"/>
              <a:t>wrth</a:t>
            </a:r>
            <a:r>
              <a:rPr lang="en-GB" baseline="0" dirty="0"/>
              <a:t> </a:t>
            </a:r>
            <a:r>
              <a:rPr lang="en-GB" baseline="0" dirty="0" err="1"/>
              <a:t>gynnal</a:t>
            </a:r>
            <a:r>
              <a:rPr lang="en-GB" baseline="0" dirty="0"/>
              <a:t> y </a:t>
            </a:r>
            <a:r>
              <a:rPr lang="en-GB" baseline="0" dirty="0" err="1"/>
              <a:t>sgwrs</a:t>
            </a:r>
            <a:r>
              <a:rPr lang="en-GB" baseline="0" dirty="0"/>
              <a:t> </a:t>
            </a:r>
            <a:r>
              <a:rPr lang="en-GB" baseline="0" dirty="0" err="1"/>
              <a:t>cychwynnol</a:t>
            </a:r>
            <a:r>
              <a:rPr lang="en-GB" baseline="0" dirty="0"/>
              <a:t>, ac </a:t>
            </a:r>
            <a:r>
              <a:rPr lang="en-GB" baseline="0" dirty="0" err="1"/>
              <a:t>hefyd</a:t>
            </a:r>
            <a:r>
              <a:rPr lang="en-GB" baseline="0" dirty="0"/>
              <a:t> </a:t>
            </a:r>
            <a:r>
              <a:rPr lang="en-GB" baseline="0" dirty="0" err="1"/>
              <a:t>ar</a:t>
            </a:r>
            <a:r>
              <a:rPr lang="en-GB" baseline="0" dirty="0"/>
              <a:t> </a:t>
            </a:r>
            <a:r>
              <a:rPr lang="en-GB" baseline="0" dirty="0" err="1"/>
              <a:t>adegau</a:t>
            </a:r>
            <a:r>
              <a:rPr lang="en-GB" baseline="0" dirty="0"/>
              <a:t> </a:t>
            </a:r>
            <a:r>
              <a:rPr lang="en-GB" baseline="0" dirty="0" err="1"/>
              <a:t>gwahanol</a:t>
            </a:r>
            <a:r>
              <a:rPr lang="en-GB" baseline="0" dirty="0"/>
              <a:t> </a:t>
            </a:r>
            <a:r>
              <a:rPr lang="en-GB" baseline="0" dirty="0" err="1"/>
              <a:t>a’u</a:t>
            </a:r>
            <a:r>
              <a:rPr lang="en-GB" baseline="0" dirty="0"/>
              <a:t> </a:t>
            </a:r>
            <a:r>
              <a:rPr lang="en-GB" baseline="0" dirty="0" err="1"/>
              <a:t>cynnwys</a:t>
            </a:r>
            <a:r>
              <a:rPr lang="en-GB" baseline="0" dirty="0"/>
              <a:t> </a:t>
            </a:r>
            <a:r>
              <a:rPr lang="en-GB" baseline="0" dirty="0" err="1"/>
              <a:t>yng</a:t>
            </a:r>
            <a:r>
              <a:rPr lang="en-GB" baseline="0" dirty="0"/>
              <a:t> </a:t>
            </a:r>
            <a:r>
              <a:rPr lang="en-GB" baseline="0" dirty="0" err="1"/>
              <a:t>nghofnod</a:t>
            </a:r>
            <a:r>
              <a:rPr lang="en-GB" baseline="0" dirty="0"/>
              <a:t> </a:t>
            </a:r>
            <a:r>
              <a:rPr lang="en-GB" baseline="0" dirty="0" err="1"/>
              <a:t>yr</a:t>
            </a:r>
            <a:r>
              <a:rPr lang="en-GB" baseline="0" dirty="0"/>
              <a:t> </a:t>
            </a:r>
            <a:r>
              <a:rPr lang="en-GB" baseline="0" dirty="0" err="1"/>
              <a:t>unigolyn</a:t>
            </a:r>
            <a:r>
              <a:rPr lang="en-GB" baseline="0" dirty="0"/>
              <a:t>. </a:t>
            </a:r>
            <a:r>
              <a:rPr lang="en-GB" baseline="0" dirty="0" err="1"/>
              <a:t>Gallwch</a:t>
            </a:r>
            <a:r>
              <a:rPr lang="en-GB" baseline="0" dirty="0"/>
              <a:t> </a:t>
            </a:r>
            <a:r>
              <a:rPr lang="en-GB" baseline="0" dirty="0" err="1"/>
              <a:t>eu</a:t>
            </a:r>
            <a:r>
              <a:rPr lang="en-GB" baseline="0" dirty="0"/>
              <a:t> </a:t>
            </a:r>
            <a:r>
              <a:rPr lang="en-GB" baseline="0" dirty="0" err="1"/>
              <a:t>hadolygu</a:t>
            </a:r>
            <a:r>
              <a:rPr lang="en-GB" baseline="0" dirty="0"/>
              <a:t> </a:t>
            </a:r>
            <a:r>
              <a:rPr lang="en-GB" baseline="0" dirty="0" err="1"/>
              <a:t>gyda’r</a:t>
            </a:r>
            <a:r>
              <a:rPr lang="en-GB" baseline="0" dirty="0"/>
              <a:t> </a:t>
            </a:r>
            <a:r>
              <a:rPr lang="en-GB" baseline="0" dirty="0" err="1"/>
              <a:t>unigolyn</a:t>
            </a:r>
            <a:r>
              <a:rPr lang="en-GB" baseline="0" dirty="0"/>
              <a:t> </a:t>
            </a:r>
            <a:r>
              <a:rPr lang="en-GB" baseline="0" dirty="0" err="1"/>
              <a:t>er</a:t>
            </a:r>
            <a:r>
              <a:rPr lang="en-GB" baseline="0" dirty="0"/>
              <a:t> </a:t>
            </a:r>
            <a:r>
              <a:rPr lang="en-GB" baseline="0" dirty="0" err="1"/>
              <a:t>mwyn</a:t>
            </a:r>
            <a:r>
              <a:rPr lang="en-GB" baseline="0" dirty="0"/>
              <a:t> </a:t>
            </a:r>
            <a:r>
              <a:rPr lang="en-GB" baseline="0" dirty="0" err="1"/>
              <a:t>ystyried</a:t>
            </a:r>
            <a:r>
              <a:rPr lang="en-GB" baseline="0" dirty="0"/>
              <a:t> </a:t>
            </a:r>
            <a:r>
              <a:rPr lang="en-GB" baseline="0" dirty="0" err="1"/>
              <a:t>os</a:t>
            </a:r>
            <a:r>
              <a:rPr lang="en-GB" baseline="0" dirty="0"/>
              <a:t> </a:t>
            </a:r>
            <a:r>
              <a:rPr lang="en-GB" baseline="0" dirty="0" err="1"/>
              <a:t>oes</a:t>
            </a:r>
            <a:r>
              <a:rPr lang="en-GB" baseline="0" dirty="0"/>
              <a:t> </a:t>
            </a:r>
            <a:r>
              <a:rPr lang="en-GB" baseline="0" dirty="0" err="1"/>
              <a:t>newid</a:t>
            </a:r>
            <a:r>
              <a:rPr lang="en-GB" baseline="0" dirty="0"/>
              <a:t> </a:t>
            </a:r>
            <a:r>
              <a:rPr lang="en-GB" baseline="0" dirty="0" err="1"/>
              <a:t>wedi</a:t>
            </a:r>
            <a:r>
              <a:rPr lang="en-GB" baseline="0" dirty="0"/>
              <a:t> bod </a:t>
            </a:r>
            <a:r>
              <a:rPr lang="en-GB" baseline="0" dirty="0" err="1"/>
              <a:t>i’r</a:t>
            </a:r>
            <a:r>
              <a:rPr lang="en-GB" baseline="0" dirty="0"/>
              <a:t> </a:t>
            </a:r>
            <a:r>
              <a:rPr lang="en-GB" baseline="0" dirty="0" err="1"/>
              <a:t>hyn</a:t>
            </a:r>
            <a:r>
              <a:rPr lang="en-GB" baseline="0" dirty="0"/>
              <a:t> </a:t>
            </a:r>
            <a:r>
              <a:rPr lang="en-GB" baseline="0" dirty="0" err="1"/>
              <a:t>sy’n</a:t>
            </a:r>
            <a:r>
              <a:rPr lang="en-GB" baseline="0" dirty="0"/>
              <a:t> </a:t>
            </a:r>
            <a:r>
              <a:rPr lang="en-GB" baseline="0" dirty="0" err="1"/>
              <a:t>bwysig</a:t>
            </a:r>
            <a:r>
              <a:rPr lang="en-GB" baseline="0" dirty="0"/>
              <a:t> </a:t>
            </a:r>
            <a:r>
              <a:rPr lang="en-GB" baseline="0" dirty="0" err="1"/>
              <a:t>iddynt</a:t>
            </a:r>
            <a:r>
              <a:rPr lang="en-GB" baseline="0" dirty="0"/>
              <a:t> o ran </a:t>
            </a:r>
            <a:r>
              <a:rPr lang="en-GB" baseline="0" dirty="0" err="1"/>
              <a:t>eu</a:t>
            </a:r>
            <a:r>
              <a:rPr lang="en-GB" baseline="0" dirty="0"/>
              <a:t> </a:t>
            </a:r>
            <a:r>
              <a:rPr lang="en-GB" baseline="0" dirty="0" err="1"/>
              <a:t>canlyniadau</a:t>
            </a:r>
            <a:r>
              <a:rPr lang="en-GB" baseline="0" dirty="0"/>
              <a:t> </a:t>
            </a:r>
            <a:r>
              <a:rPr lang="en-GB" baseline="0" dirty="0" err="1"/>
              <a:t>personol</a:t>
            </a:r>
            <a:r>
              <a:rPr lang="en-GB" baseline="0" dirty="0"/>
              <a:t>. </a:t>
            </a:r>
          </a:p>
          <a:p>
            <a:endParaRPr lang="en-GB" baseline="0" dirty="0"/>
          </a:p>
          <a:p>
            <a:r>
              <a:rPr lang="en-GB" baseline="0" dirty="0"/>
              <a:t>*******************************************************************************************************************************************************************************************************</a:t>
            </a:r>
          </a:p>
          <a:p>
            <a:endParaRPr lang="en-GB"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aseline="0" dirty="0"/>
              <a:t>When it’s important for someone to make a change, regularly their confidence to be able to make the change is much lower. It’s good to explore how confident a person is so that you can work together to understand what’s needed to improve confidence and be able to achieve change. This is an example of a scale which you could use to help someone think about this.</a:t>
            </a:r>
          </a:p>
          <a:p>
            <a:endParaRPr lang="en-GB" baseline="0" dirty="0"/>
          </a:p>
          <a:p>
            <a:endParaRPr lang="en-GB"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2002853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SCROLL DOWN FOR ENGLISH NOTES </a:t>
            </a:r>
          </a:p>
          <a:p>
            <a:endParaRPr lang="en-GB" dirty="0"/>
          </a:p>
          <a:p>
            <a:r>
              <a:rPr lang="en-GB" dirty="0" err="1"/>
              <a:t>Mae’n</a:t>
            </a:r>
            <a:r>
              <a:rPr lang="en-GB" dirty="0"/>
              <a:t> </a:t>
            </a:r>
            <a:r>
              <a:rPr lang="en-GB" dirty="0" err="1"/>
              <a:t>bwysig</a:t>
            </a:r>
            <a:r>
              <a:rPr lang="en-GB" dirty="0"/>
              <a:t> </a:t>
            </a:r>
            <a:r>
              <a:rPr lang="en-GB" dirty="0" err="1"/>
              <a:t>i</a:t>
            </a:r>
            <a:r>
              <a:rPr lang="en-GB" dirty="0"/>
              <a:t> </a:t>
            </a:r>
            <a:r>
              <a:rPr lang="en-GB" dirty="0" err="1"/>
              <a:t>atgoffa</a:t>
            </a:r>
            <a:r>
              <a:rPr lang="en-GB" dirty="0"/>
              <a:t> </a:t>
            </a:r>
            <a:r>
              <a:rPr lang="en-GB" dirty="0" err="1"/>
              <a:t>pobl</a:t>
            </a:r>
            <a:r>
              <a:rPr lang="en-GB" dirty="0"/>
              <a:t> bod </a:t>
            </a:r>
            <a:r>
              <a:rPr lang="en-GB" dirty="0" err="1"/>
              <a:t>canlyniadau</a:t>
            </a:r>
            <a:r>
              <a:rPr lang="en-GB" dirty="0"/>
              <a:t> </a:t>
            </a:r>
            <a:r>
              <a:rPr lang="en-GB" dirty="0" err="1"/>
              <a:t>personol</a:t>
            </a:r>
            <a:r>
              <a:rPr lang="en-GB" dirty="0"/>
              <a:t> </a:t>
            </a:r>
            <a:r>
              <a:rPr lang="en-GB" dirty="0" err="1"/>
              <a:t>pobl</a:t>
            </a:r>
            <a:r>
              <a:rPr lang="en-GB" dirty="0"/>
              <a:t> </a:t>
            </a:r>
            <a:r>
              <a:rPr lang="en-GB" dirty="0" err="1"/>
              <a:t>yn</a:t>
            </a:r>
            <a:r>
              <a:rPr lang="en-GB" dirty="0"/>
              <a:t> </a:t>
            </a:r>
            <a:r>
              <a:rPr lang="en-GB" dirty="0" err="1"/>
              <a:t>newid</a:t>
            </a:r>
            <a:r>
              <a:rPr lang="en-GB" dirty="0"/>
              <a:t> </a:t>
            </a:r>
            <a:r>
              <a:rPr lang="en-GB" dirty="0" err="1"/>
              <a:t>weithiau</a:t>
            </a:r>
            <a:r>
              <a:rPr lang="en-GB" dirty="0"/>
              <a:t>, </a:t>
            </a:r>
            <a:r>
              <a:rPr lang="en-GB" dirty="0" err="1"/>
              <a:t>yn</a:t>
            </a:r>
            <a:r>
              <a:rPr lang="en-GB" dirty="0"/>
              <a:t> </a:t>
            </a:r>
            <a:r>
              <a:rPr lang="en-GB" dirty="0" err="1"/>
              <a:t>enwedig</a:t>
            </a:r>
            <a:r>
              <a:rPr lang="en-GB" dirty="0"/>
              <a:t> </a:t>
            </a:r>
            <a:r>
              <a:rPr lang="en-GB" dirty="0" err="1"/>
              <a:t>os</a:t>
            </a:r>
            <a:r>
              <a:rPr lang="en-GB" dirty="0"/>
              <a:t> </a:t>
            </a:r>
            <a:r>
              <a:rPr lang="en-GB" dirty="0" err="1"/>
              <a:t>ydy</a:t>
            </a:r>
            <a:r>
              <a:rPr lang="en-GB" dirty="0"/>
              <a:t> </a:t>
            </a:r>
            <a:r>
              <a:rPr lang="en-GB" dirty="0" err="1"/>
              <a:t>hyder</a:t>
            </a:r>
            <a:r>
              <a:rPr lang="en-GB" dirty="0"/>
              <a:t> </a:t>
            </a:r>
            <a:r>
              <a:rPr lang="en-GB" dirty="0" err="1"/>
              <a:t>unigolyn</a:t>
            </a:r>
            <a:r>
              <a:rPr lang="en-GB" dirty="0"/>
              <a:t> </a:t>
            </a:r>
            <a:r>
              <a:rPr lang="en-GB" dirty="0" err="1"/>
              <a:t>wedi</a:t>
            </a:r>
            <a:r>
              <a:rPr lang="en-GB" dirty="0"/>
              <a:t> </a:t>
            </a:r>
            <a:r>
              <a:rPr lang="en-GB" dirty="0" err="1"/>
              <a:t>cynnyddu</a:t>
            </a:r>
            <a:r>
              <a:rPr lang="en-GB" dirty="0"/>
              <a:t> ac </a:t>
            </a:r>
            <a:r>
              <a:rPr lang="en-GB" dirty="0" err="1"/>
              <a:t>mae</a:t>
            </a:r>
            <a:r>
              <a:rPr lang="en-GB" dirty="0"/>
              <a:t> </a:t>
            </a:r>
            <a:r>
              <a:rPr lang="en-GB" dirty="0" err="1"/>
              <a:t>nhw</a:t>
            </a:r>
            <a:r>
              <a:rPr lang="en-GB" dirty="0"/>
              <a:t> am </a:t>
            </a:r>
            <a:r>
              <a:rPr lang="en-GB" dirty="0" err="1"/>
              <a:t>fynd</a:t>
            </a:r>
            <a:r>
              <a:rPr lang="en-GB" dirty="0"/>
              <a:t> </a:t>
            </a:r>
            <a:r>
              <a:rPr lang="en-GB" dirty="0" err="1"/>
              <a:t>ymhellach</a:t>
            </a:r>
            <a:r>
              <a:rPr lang="en-GB" dirty="0"/>
              <a:t>.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err="1"/>
              <a:t>Weithiau</a:t>
            </a:r>
            <a:r>
              <a:rPr lang="en-GB" dirty="0"/>
              <a:t> </a:t>
            </a:r>
            <a:r>
              <a:rPr lang="en-GB" dirty="0" err="1"/>
              <a:t>mae</a:t>
            </a:r>
            <a:r>
              <a:rPr lang="en-GB" dirty="0"/>
              <a:t> </a:t>
            </a:r>
            <a:r>
              <a:rPr lang="en-GB" dirty="0" err="1"/>
              <a:t>pobl</a:t>
            </a:r>
            <a:r>
              <a:rPr lang="en-GB" dirty="0"/>
              <a:t> </a:t>
            </a:r>
            <a:r>
              <a:rPr lang="en-GB" dirty="0" err="1"/>
              <a:t>yn</a:t>
            </a:r>
            <a:r>
              <a:rPr lang="en-GB" dirty="0"/>
              <a:t> </a:t>
            </a:r>
            <a:r>
              <a:rPr lang="en-GB" dirty="0" err="1"/>
              <a:t>ffeindio</a:t>
            </a:r>
            <a:r>
              <a:rPr lang="en-GB" dirty="0"/>
              <a:t> </a:t>
            </a:r>
            <a:r>
              <a:rPr lang="en-GB" dirty="0" err="1"/>
              <a:t>sgyrsiau</a:t>
            </a:r>
            <a:r>
              <a:rPr lang="en-GB" dirty="0"/>
              <a:t> </a:t>
            </a:r>
            <a:r>
              <a:rPr lang="en-GB" dirty="0" err="1"/>
              <a:t>cychwynnol</a:t>
            </a:r>
            <a:r>
              <a:rPr lang="en-GB" dirty="0"/>
              <a:t> </a:t>
            </a:r>
            <a:r>
              <a:rPr lang="en-GB" dirty="0" err="1"/>
              <a:t>yn</a:t>
            </a:r>
            <a:r>
              <a:rPr lang="en-GB" dirty="0"/>
              <a:t> </a:t>
            </a:r>
            <a:r>
              <a:rPr lang="en-GB" dirty="0" err="1"/>
              <a:t>anodd</a:t>
            </a:r>
            <a:r>
              <a:rPr lang="en-GB" dirty="0"/>
              <a:t> </a:t>
            </a:r>
            <a:r>
              <a:rPr lang="en-GB" dirty="0" err="1"/>
              <a:t>oherwydd</a:t>
            </a:r>
            <a:r>
              <a:rPr lang="en-GB" dirty="0"/>
              <a:t> </a:t>
            </a:r>
            <a:r>
              <a:rPr lang="en-GB" dirty="0" err="1"/>
              <a:t>nad</a:t>
            </a:r>
            <a:r>
              <a:rPr lang="en-GB" dirty="0"/>
              <a:t> </a:t>
            </a:r>
            <a:r>
              <a:rPr lang="en-GB" dirty="0" err="1"/>
              <a:t>ydyn</a:t>
            </a:r>
            <a:r>
              <a:rPr lang="en-GB" dirty="0"/>
              <a:t> </a:t>
            </a:r>
            <a:r>
              <a:rPr lang="en-GB" dirty="0" err="1"/>
              <a:t>nhw</a:t>
            </a:r>
            <a:r>
              <a:rPr lang="en-GB" dirty="0"/>
              <a:t> </a:t>
            </a:r>
            <a:r>
              <a:rPr lang="en-GB" dirty="0" err="1"/>
              <a:t>wedi</a:t>
            </a:r>
            <a:r>
              <a:rPr lang="en-GB" dirty="0"/>
              <a:t> </a:t>
            </a:r>
            <a:r>
              <a:rPr lang="en-GB" dirty="0" err="1"/>
              <a:t>cael</a:t>
            </a:r>
            <a:r>
              <a:rPr lang="en-GB" dirty="0"/>
              <a:t> </a:t>
            </a:r>
            <a:r>
              <a:rPr lang="en-GB" dirty="0" err="1"/>
              <a:t>cyfle</a:t>
            </a:r>
            <a:r>
              <a:rPr lang="en-GB" dirty="0"/>
              <a:t> </a:t>
            </a:r>
            <a:r>
              <a:rPr lang="en-GB" dirty="0" err="1"/>
              <a:t>i</a:t>
            </a:r>
            <a:r>
              <a:rPr lang="en-GB" dirty="0"/>
              <a:t> </a:t>
            </a:r>
            <a:r>
              <a:rPr lang="en-GB" dirty="0" err="1"/>
              <a:t>drio</a:t>
            </a:r>
            <a:r>
              <a:rPr lang="en-GB" dirty="0"/>
              <a:t> </a:t>
            </a:r>
            <a:r>
              <a:rPr lang="en-GB" dirty="0" err="1"/>
              <a:t>pethau</a:t>
            </a:r>
            <a:r>
              <a:rPr lang="en-GB" dirty="0"/>
              <a:t> </a:t>
            </a:r>
            <a:r>
              <a:rPr lang="en-GB" dirty="0" err="1"/>
              <a:t>newydd</a:t>
            </a:r>
            <a:r>
              <a:rPr lang="en-GB" dirty="0"/>
              <a:t> </a:t>
            </a:r>
            <a:r>
              <a:rPr lang="en-GB" dirty="0" err="1"/>
              <a:t>o’r</a:t>
            </a:r>
            <a:r>
              <a:rPr lang="en-GB" dirty="0"/>
              <a:t> </a:t>
            </a:r>
            <a:r>
              <a:rPr lang="en-GB" dirty="0" err="1"/>
              <a:t>blaen</a:t>
            </a:r>
            <a:r>
              <a:rPr lang="en-GB" dirty="0"/>
              <a:t>. </a:t>
            </a:r>
            <a:r>
              <a:rPr lang="en-GB" dirty="0" err="1"/>
              <a:t>Wrth</a:t>
            </a:r>
            <a:r>
              <a:rPr lang="en-GB" dirty="0"/>
              <a:t> </a:t>
            </a:r>
            <a:r>
              <a:rPr lang="en-GB" dirty="0" err="1"/>
              <a:t>fonitro</a:t>
            </a:r>
            <a:r>
              <a:rPr lang="en-GB" dirty="0"/>
              <a:t> ac </a:t>
            </a:r>
            <a:r>
              <a:rPr lang="en-GB" dirty="0" err="1"/>
              <a:t>adolygu</a:t>
            </a:r>
            <a:r>
              <a:rPr lang="en-GB" dirty="0"/>
              <a:t> </a:t>
            </a:r>
            <a:r>
              <a:rPr lang="en-GB" dirty="0" err="1"/>
              <a:t>canlyniadau</a:t>
            </a:r>
            <a:r>
              <a:rPr lang="en-GB" dirty="0"/>
              <a:t> </a:t>
            </a:r>
            <a:r>
              <a:rPr lang="en-GB" dirty="0" err="1"/>
              <a:t>personol</a:t>
            </a:r>
            <a:r>
              <a:rPr lang="en-GB" dirty="0"/>
              <a:t> </a:t>
            </a:r>
            <a:r>
              <a:rPr lang="en-GB" dirty="0" err="1"/>
              <a:t>yr</a:t>
            </a:r>
            <a:r>
              <a:rPr lang="en-GB" dirty="0"/>
              <a:t> </a:t>
            </a:r>
            <a:r>
              <a:rPr lang="en-GB" dirty="0" err="1"/>
              <a:t>unigolyn</a:t>
            </a:r>
            <a:r>
              <a:rPr lang="en-GB" dirty="0"/>
              <a:t> </a:t>
            </a:r>
            <a:r>
              <a:rPr lang="en-GB" dirty="0" err="1"/>
              <a:t>mae’n</a:t>
            </a:r>
            <a:r>
              <a:rPr lang="en-GB" dirty="0"/>
              <a:t> </a:t>
            </a:r>
            <a:r>
              <a:rPr lang="en-GB" dirty="0" err="1"/>
              <a:t>galluogi’r</a:t>
            </a:r>
            <a:r>
              <a:rPr lang="en-GB" dirty="0"/>
              <a:t> </a:t>
            </a:r>
            <a:r>
              <a:rPr lang="en-GB" dirty="0" err="1"/>
              <a:t>unigolyn</a:t>
            </a:r>
            <a:r>
              <a:rPr lang="en-GB" dirty="0"/>
              <a:t> </a:t>
            </a:r>
            <a:r>
              <a:rPr lang="en-GB" dirty="0" err="1"/>
              <a:t>i</a:t>
            </a:r>
            <a:r>
              <a:rPr lang="en-GB" dirty="0"/>
              <a:t> </a:t>
            </a:r>
            <a:r>
              <a:rPr lang="en-GB" dirty="0" err="1"/>
              <a:t>benderfynu</a:t>
            </a:r>
            <a:r>
              <a:rPr lang="en-GB" dirty="0"/>
              <a:t> </a:t>
            </a:r>
            <a:r>
              <a:rPr lang="en-GB" dirty="0" err="1"/>
              <a:t>os</a:t>
            </a:r>
            <a:r>
              <a:rPr lang="en-GB" dirty="0"/>
              <a:t> </a:t>
            </a:r>
            <a:r>
              <a:rPr lang="en-GB" dirty="0" err="1"/>
              <a:t>ydyn</a:t>
            </a:r>
            <a:r>
              <a:rPr lang="en-GB" dirty="0"/>
              <a:t> </a:t>
            </a:r>
            <a:r>
              <a:rPr lang="en-GB" dirty="0" err="1"/>
              <a:t>nhw’n</a:t>
            </a:r>
            <a:r>
              <a:rPr lang="en-GB" dirty="0"/>
              <a:t> </a:t>
            </a:r>
            <a:r>
              <a:rPr lang="en-GB" dirty="0" err="1"/>
              <a:t>hapus</a:t>
            </a:r>
            <a:r>
              <a:rPr lang="en-GB" dirty="0"/>
              <a:t> </a:t>
            </a:r>
            <a:r>
              <a:rPr lang="en-GB" dirty="0" err="1"/>
              <a:t>gyda’r</a:t>
            </a:r>
            <a:r>
              <a:rPr lang="en-GB" dirty="0"/>
              <a:t> </a:t>
            </a:r>
            <a:r>
              <a:rPr lang="en-GB" dirty="0" err="1"/>
              <a:t>sefyllfa</a:t>
            </a:r>
            <a:r>
              <a:rPr lang="en-GB" dirty="0"/>
              <a:t> </a:t>
            </a:r>
            <a:r>
              <a:rPr lang="en-GB" dirty="0" err="1"/>
              <a:t>presennol</a:t>
            </a:r>
            <a:r>
              <a:rPr lang="en-GB" dirty="0"/>
              <a:t>.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cy-GB" dirty="0"/>
              <a:t>Mae’r pwyntiau bwled wedi’u hanimeiddio a byddant yn ymddangos ar wahân er mwyn galluoogi pobl i ganolbwyntio ar bwyntiau unigol.</a:t>
            </a:r>
          </a:p>
          <a:p>
            <a:endParaRPr lang="en-GB" dirty="0"/>
          </a:p>
          <a:p>
            <a:r>
              <a:rPr lang="en-GB" dirty="0"/>
              <a:t>*********************************************************************************************************************************************************************************************************</a:t>
            </a:r>
          </a:p>
          <a:p>
            <a:endParaRPr lang="en-GB" dirty="0"/>
          </a:p>
          <a:p>
            <a:r>
              <a:rPr lang="en-GB" dirty="0"/>
              <a:t>It is important to remind people that sometimes personal outcomes do change, especially if the individual’s confidence grows and they want to go further.</a:t>
            </a:r>
          </a:p>
          <a:p>
            <a:endParaRPr lang="en-GB" dirty="0"/>
          </a:p>
          <a:p>
            <a:r>
              <a:rPr lang="en-GB" dirty="0"/>
              <a:t>Sometimes people find initial conversations difficult as they may not have had chance to ‘try out’ new things before. By monitoring and reviewing the individual’s outcomes with them it allows the individual the opportunity to decide if they are happy with where they are now.</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Each bullet points is animated so they appear separately to enable participants to focus on individual points.</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916471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b="1" dirty="0"/>
              <a:t>SCROLL DOWN FOR ENGLISH NOTES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cy-GB" dirty="0"/>
              <a:t>Mae’r pwyntiau bwled wedi’u hanimeiddio a byddant yn ymddangos ar wahân er mwyn galluoogi pobl i ganolbwyntio ar bwyntiau unigol</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Mae </a:t>
            </a:r>
            <a:r>
              <a:rPr lang="en-GB" dirty="0" err="1"/>
              <a:t>esboniad</a:t>
            </a:r>
            <a:r>
              <a:rPr lang="en-GB" dirty="0"/>
              <a:t> </a:t>
            </a:r>
            <a:r>
              <a:rPr lang="en-GB" dirty="0" err="1"/>
              <a:t>pellach</a:t>
            </a:r>
            <a:r>
              <a:rPr lang="en-GB" dirty="0"/>
              <a:t> o “</a:t>
            </a:r>
            <a:r>
              <a:rPr lang="en-GB" dirty="0" err="1"/>
              <a:t>Gwasanaethau</a:t>
            </a:r>
            <a:r>
              <a:rPr lang="en-GB" dirty="0"/>
              <a:t>” </a:t>
            </a:r>
            <a:r>
              <a:rPr lang="en-GB" dirty="0" err="1"/>
              <a:t>ym</a:t>
            </a:r>
            <a:r>
              <a:rPr lang="en-GB" dirty="0"/>
              <a:t> </a:t>
            </a:r>
            <a:r>
              <a:rPr lang="en-GB" dirty="0" err="1"/>
              <a:t>Mhennod</a:t>
            </a:r>
            <a:r>
              <a:rPr lang="en-GB" dirty="0"/>
              <a:t> 1.1, </a:t>
            </a:r>
            <a:r>
              <a:rPr lang="en-GB" dirty="0" err="1"/>
              <a:t>sleid</a:t>
            </a:r>
            <a:r>
              <a:rPr lang="en-GB" dirty="0"/>
              <a:t> 9)</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a:t>
            </a:r>
            <a:r>
              <a:rPr lang="en-GB" dirty="0" err="1"/>
              <a:t>D</a:t>
            </a:r>
            <a:r>
              <a:rPr lang="en-GB" sz="1200" dirty="0" err="1"/>
              <a:t>atblygu’r</a:t>
            </a:r>
            <a:r>
              <a:rPr lang="en-GB" sz="1200" dirty="0"/>
              <a:t> “</a:t>
            </a:r>
            <a:r>
              <a:rPr lang="en-GB" sz="1200" dirty="0" err="1"/>
              <a:t>darnau</a:t>
            </a:r>
            <a:r>
              <a:rPr lang="en-GB" sz="1200" dirty="0"/>
              <a:t> jig-so” </a:t>
            </a:r>
            <a:r>
              <a:rPr lang="en-GB" sz="1200" dirty="0" err="1"/>
              <a:t>sy’n</a:t>
            </a:r>
            <a:r>
              <a:rPr lang="en-GB" sz="1200" dirty="0"/>
              <a:t> </a:t>
            </a:r>
            <a:r>
              <a:rPr lang="en-GB" sz="1200" dirty="0" err="1"/>
              <a:t>rhan</a:t>
            </a:r>
            <a:r>
              <a:rPr lang="en-GB" sz="1200" dirty="0"/>
              <a:t> o </a:t>
            </a:r>
            <a:r>
              <a:rPr lang="en-GB" sz="1200" dirty="0" err="1"/>
              <a:t>ganlyniad</a:t>
            </a:r>
            <a:r>
              <a:rPr lang="en-GB" sz="1200" dirty="0"/>
              <a:t> </a:t>
            </a:r>
            <a:r>
              <a:rPr lang="en-GB" sz="1200" dirty="0" err="1"/>
              <a:t>unigolyn</a:t>
            </a:r>
            <a:r>
              <a:rPr lang="en-GB" sz="1200" dirty="0"/>
              <a:t>” – </a:t>
            </a:r>
            <a:r>
              <a:rPr lang="en-GB" sz="1200" dirty="0" err="1"/>
              <a:t>mae</a:t>
            </a:r>
            <a:r>
              <a:rPr lang="en-GB" sz="1200" dirty="0"/>
              <a:t> </a:t>
            </a:r>
            <a:r>
              <a:rPr lang="en-GB" sz="1200" dirty="0" err="1"/>
              <a:t>darnau</a:t>
            </a:r>
            <a:r>
              <a:rPr lang="en-GB" sz="1200" dirty="0"/>
              <a:t> jig-so </a:t>
            </a:r>
            <a:r>
              <a:rPr lang="en-GB" sz="1200" dirty="0" err="1"/>
              <a:t>yn</a:t>
            </a:r>
            <a:r>
              <a:rPr lang="en-GB" sz="1200" dirty="0"/>
              <a:t> </a:t>
            </a:r>
            <a:r>
              <a:rPr lang="en-GB" sz="1200" dirty="0" err="1"/>
              <a:t>cyfeirio</a:t>
            </a:r>
            <a:r>
              <a:rPr lang="en-GB" sz="1200" dirty="0"/>
              <a:t> at y </a:t>
            </a:r>
            <a:r>
              <a:rPr lang="en-GB" sz="1200" dirty="0" err="1"/>
              <a:t>nifer</a:t>
            </a:r>
            <a:r>
              <a:rPr lang="en-GB" sz="1200" dirty="0"/>
              <a:t> </a:t>
            </a:r>
            <a:r>
              <a:rPr lang="en-GB" sz="1200" dirty="0" err="1"/>
              <a:t>elfennau</a:t>
            </a:r>
            <a:r>
              <a:rPr lang="en-GB" sz="1200" dirty="0"/>
              <a:t> </a:t>
            </a:r>
            <a:r>
              <a:rPr lang="en-GB" sz="1200" dirty="0" err="1"/>
              <a:t>sy’n</a:t>
            </a:r>
            <a:r>
              <a:rPr lang="en-GB" sz="1200" dirty="0"/>
              <a:t> </a:t>
            </a:r>
            <a:r>
              <a:rPr lang="en-GB" sz="1200" dirty="0" err="1"/>
              <a:t>gysylltiedig</a:t>
            </a:r>
            <a:r>
              <a:rPr lang="en-GB" sz="1200" dirty="0"/>
              <a:t> â </a:t>
            </a:r>
            <a:r>
              <a:rPr lang="en-GB" sz="1200" dirty="0" err="1"/>
              <a:t>llwyddiant</a:t>
            </a:r>
            <a:r>
              <a:rPr lang="en-GB" sz="1200" dirty="0"/>
              <a:t> </a:t>
            </a:r>
            <a:r>
              <a:rPr lang="en-GB" sz="1200" dirty="0" err="1"/>
              <a:t>unigolyn</a:t>
            </a:r>
            <a:r>
              <a:rPr lang="en-GB" sz="1200" dirty="0"/>
              <a:t> </a:t>
            </a:r>
            <a:r>
              <a:rPr lang="en-GB" sz="1200" dirty="0" err="1"/>
              <a:t>i</a:t>
            </a:r>
            <a:r>
              <a:rPr lang="en-GB" sz="1200" dirty="0"/>
              <a:t> </a:t>
            </a:r>
            <a:r>
              <a:rPr lang="en-GB" sz="1200" dirty="0" err="1"/>
              <a:t>gyflawni</a:t>
            </a:r>
            <a:r>
              <a:rPr lang="en-GB" sz="1200" dirty="0"/>
              <a:t> </a:t>
            </a:r>
            <a:r>
              <a:rPr lang="en-GB" sz="1200" dirty="0" err="1"/>
              <a:t>eu</a:t>
            </a:r>
            <a:r>
              <a:rPr lang="en-GB" sz="1200" dirty="0"/>
              <a:t> </a:t>
            </a:r>
            <a:r>
              <a:rPr lang="en-GB" sz="1200" dirty="0" err="1"/>
              <a:t>canlyniad</a:t>
            </a:r>
            <a:r>
              <a:rPr lang="en-GB" sz="1200" dirty="0"/>
              <a:t> </a:t>
            </a:r>
            <a:r>
              <a:rPr lang="en-GB" sz="1200" dirty="0" err="1"/>
              <a:t>personol</a:t>
            </a:r>
            <a:r>
              <a:rPr lang="en-GB" sz="1200" dirty="0"/>
              <a:t>.</a:t>
            </a: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err="1"/>
              <a:t>Mae’n</a:t>
            </a:r>
            <a:r>
              <a:rPr lang="en-GB" dirty="0"/>
              <a:t> </a:t>
            </a:r>
            <a:r>
              <a:rPr lang="en-GB" dirty="0" err="1"/>
              <a:t>bwysig</a:t>
            </a:r>
            <a:r>
              <a:rPr lang="en-GB" dirty="0"/>
              <a:t> </a:t>
            </a:r>
            <a:r>
              <a:rPr lang="en-GB" dirty="0" err="1"/>
              <a:t>i</a:t>
            </a:r>
            <a:r>
              <a:rPr lang="en-GB" dirty="0"/>
              <a:t> </a:t>
            </a:r>
            <a:r>
              <a:rPr lang="en-GB" dirty="0" err="1"/>
              <a:t>atgoffa</a:t>
            </a:r>
            <a:r>
              <a:rPr lang="en-GB" dirty="0"/>
              <a:t> </a:t>
            </a:r>
            <a:r>
              <a:rPr lang="en-GB" dirty="0" err="1"/>
              <a:t>pobl</a:t>
            </a:r>
            <a:r>
              <a:rPr lang="en-GB" dirty="0"/>
              <a:t> bod </a:t>
            </a:r>
            <a:r>
              <a:rPr lang="en-GB" dirty="0" err="1"/>
              <a:t>canlyniadau</a:t>
            </a:r>
            <a:r>
              <a:rPr lang="en-GB" dirty="0"/>
              <a:t> </a:t>
            </a:r>
            <a:r>
              <a:rPr lang="en-GB" dirty="0" err="1"/>
              <a:t>personol</a:t>
            </a:r>
            <a:r>
              <a:rPr lang="en-GB" dirty="0"/>
              <a:t> </a:t>
            </a:r>
            <a:r>
              <a:rPr lang="en-GB" dirty="0" err="1"/>
              <a:t>pobl</a:t>
            </a:r>
            <a:r>
              <a:rPr lang="en-GB" dirty="0"/>
              <a:t> </a:t>
            </a:r>
            <a:r>
              <a:rPr lang="en-GB" dirty="0" err="1"/>
              <a:t>yn</a:t>
            </a:r>
            <a:r>
              <a:rPr lang="en-GB" dirty="0"/>
              <a:t> </a:t>
            </a:r>
            <a:r>
              <a:rPr lang="en-GB" dirty="0" err="1"/>
              <a:t>newid</a:t>
            </a:r>
            <a:r>
              <a:rPr lang="en-GB" dirty="0"/>
              <a:t> </a:t>
            </a:r>
            <a:r>
              <a:rPr lang="en-GB" dirty="0" err="1"/>
              <a:t>weithiau</a:t>
            </a:r>
            <a:r>
              <a:rPr lang="en-GB" dirty="0"/>
              <a:t>, </a:t>
            </a:r>
            <a:r>
              <a:rPr lang="en-GB" dirty="0" err="1"/>
              <a:t>yn</a:t>
            </a:r>
            <a:r>
              <a:rPr lang="en-GB" dirty="0"/>
              <a:t> </a:t>
            </a:r>
            <a:r>
              <a:rPr lang="en-GB" dirty="0" err="1"/>
              <a:t>enwedig</a:t>
            </a:r>
            <a:r>
              <a:rPr lang="en-GB" dirty="0"/>
              <a:t> </a:t>
            </a:r>
            <a:r>
              <a:rPr lang="en-GB" dirty="0" err="1"/>
              <a:t>os</a:t>
            </a:r>
            <a:r>
              <a:rPr lang="en-GB" dirty="0"/>
              <a:t> </a:t>
            </a:r>
            <a:r>
              <a:rPr lang="en-GB" dirty="0" err="1"/>
              <a:t>ydy</a:t>
            </a:r>
            <a:r>
              <a:rPr lang="en-GB" dirty="0"/>
              <a:t> </a:t>
            </a:r>
            <a:r>
              <a:rPr lang="en-GB" dirty="0" err="1"/>
              <a:t>hyder</a:t>
            </a:r>
            <a:r>
              <a:rPr lang="en-GB" dirty="0"/>
              <a:t> </a:t>
            </a:r>
            <a:r>
              <a:rPr lang="en-GB" dirty="0" err="1"/>
              <a:t>unigolyn</a:t>
            </a:r>
            <a:r>
              <a:rPr lang="en-GB" dirty="0"/>
              <a:t> </a:t>
            </a:r>
            <a:r>
              <a:rPr lang="en-GB" dirty="0" err="1"/>
              <a:t>wedi</a:t>
            </a:r>
            <a:r>
              <a:rPr lang="en-GB" dirty="0"/>
              <a:t> </a:t>
            </a:r>
            <a:r>
              <a:rPr lang="en-GB" dirty="0" err="1"/>
              <a:t>cynnyddu</a:t>
            </a:r>
            <a:r>
              <a:rPr lang="en-GB" dirty="0"/>
              <a:t> ac </a:t>
            </a:r>
            <a:r>
              <a:rPr lang="en-GB" dirty="0" err="1"/>
              <a:t>mae</a:t>
            </a:r>
            <a:r>
              <a:rPr lang="en-GB" dirty="0"/>
              <a:t> </a:t>
            </a:r>
            <a:r>
              <a:rPr lang="en-GB" dirty="0" err="1"/>
              <a:t>nhw</a:t>
            </a:r>
            <a:r>
              <a:rPr lang="en-GB" dirty="0"/>
              <a:t> am </a:t>
            </a:r>
            <a:r>
              <a:rPr lang="en-GB" dirty="0" err="1"/>
              <a:t>fynd</a:t>
            </a:r>
            <a:r>
              <a:rPr lang="en-GB" dirty="0"/>
              <a:t> </a:t>
            </a:r>
            <a:r>
              <a:rPr lang="en-GB" dirty="0" err="1"/>
              <a:t>ymhellach</a:t>
            </a: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Each bullet points is animated so they appear separately to enable participants to focus on individual points.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p>
          <a:p>
            <a:r>
              <a:rPr lang="en-GB" dirty="0"/>
              <a:t>Further explanation of ‘Services’ (please see Chapter 1.1 slide 9)</a:t>
            </a:r>
          </a:p>
          <a:p>
            <a:endParaRPr lang="en-GB" dirty="0"/>
          </a:p>
          <a:p>
            <a:r>
              <a:rPr lang="en-GB" dirty="0"/>
              <a:t>‘Develop the individual ‘jigsaw pieces’ that contribute to a person’s outcome’ – jigsaw pieces refer to the many elements involved in the person obtaining the personal outcome. </a:t>
            </a:r>
          </a:p>
          <a:p>
            <a:endParaRPr lang="en-GB" dirty="0"/>
          </a:p>
          <a:p>
            <a:r>
              <a:rPr lang="en-GB" dirty="0"/>
              <a:t>It is important to remind people that sometimes personal outcomes do change, especially if the individual’s confidence grows and they want to go further.</a:t>
            </a:r>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231551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SCROLL DOWN FOR ENGLISH NOTES</a:t>
            </a:r>
          </a:p>
          <a:p>
            <a:endParaRPr lang="en-GB" dirty="0"/>
          </a:p>
          <a:p>
            <a:r>
              <a:rPr lang="en-GB" dirty="0" err="1"/>
              <a:t>Yn</a:t>
            </a:r>
            <a:r>
              <a:rPr lang="en-GB" dirty="0"/>
              <a:t> </a:t>
            </a:r>
            <a:r>
              <a:rPr lang="en-GB" dirty="0" err="1"/>
              <a:t>ogystal</a:t>
            </a:r>
            <a:r>
              <a:rPr lang="en-GB" dirty="0"/>
              <a:t> â </a:t>
            </a:r>
            <a:r>
              <a:rPr lang="en-GB" dirty="0" err="1"/>
              <a:t>chofnodi</a:t>
            </a:r>
            <a:r>
              <a:rPr lang="en-GB" dirty="0"/>
              <a:t> a </a:t>
            </a:r>
            <a:r>
              <a:rPr lang="en-GB" dirty="0" err="1"/>
              <a:t>monitro</a:t>
            </a:r>
            <a:r>
              <a:rPr lang="en-GB" dirty="0"/>
              <a:t> </a:t>
            </a:r>
            <a:r>
              <a:rPr lang="en-GB" dirty="0" err="1"/>
              <a:t>ar</a:t>
            </a:r>
            <a:r>
              <a:rPr lang="en-GB" dirty="0"/>
              <a:t> </a:t>
            </a:r>
            <a:r>
              <a:rPr lang="en-GB" dirty="0" err="1"/>
              <a:t>ffurf</a:t>
            </a:r>
            <a:r>
              <a:rPr lang="en-GB" dirty="0"/>
              <a:t> </a:t>
            </a:r>
            <a:r>
              <a:rPr lang="en-GB" dirty="0" err="1"/>
              <a:t>geiriau</a:t>
            </a:r>
            <a:r>
              <a:rPr lang="en-GB" dirty="0"/>
              <a:t> </a:t>
            </a:r>
            <a:r>
              <a:rPr lang="en-GB" dirty="0" err="1"/>
              <a:t>gallwn</a:t>
            </a:r>
            <a:r>
              <a:rPr lang="en-GB" dirty="0"/>
              <a:t> </a:t>
            </a:r>
            <a:r>
              <a:rPr lang="en-GB" dirty="0" err="1"/>
              <a:t>hefyd</a:t>
            </a:r>
            <a:r>
              <a:rPr lang="en-GB" dirty="0"/>
              <a:t> </a:t>
            </a:r>
            <a:r>
              <a:rPr lang="en-GB" dirty="0" err="1"/>
              <a:t>defnyddio</a:t>
            </a:r>
            <a:r>
              <a:rPr lang="en-GB" dirty="0"/>
              <a:t> </a:t>
            </a:r>
            <a:r>
              <a:rPr lang="en-GB" dirty="0" err="1"/>
              <a:t>graddfa</a:t>
            </a:r>
            <a:r>
              <a:rPr lang="en-GB" dirty="0"/>
              <a:t> </a:t>
            </a:r>
            <a:r>
              <a:rPr lang="en-GB" dirty="0" err="1"/>
              <a:t>I’w</a:t>
            </a:r>
            <a:r>
              <a:rPr lang="en-GB" dirty="0"/>
              <a:t> </a:t>
            </a:r>
            <a:r>
              <a:rPr lang="en-GB" dirty="0" err="1"/>
              <a:t>mesur</a:t>
            </a:r>
            <a:r>
              <a:rPr lang="en-GB" dirty="0"/>
              <a:t>. </a:t>
            </a:r>
            <a:r>
              <a:rPr lang="en-GB" dirty="0" err="1"/>
              <a:t>Pwrpas</a:t>
            </a:r>
            <a:r>
              <a:rPr lang="en-GB" dirty="0"/>
              <a:t> </a:t>
            </a:r>
            <a:r>
              <a:rPr lang="en-GB" dirty="0" err="1"/>
              <a:t>graddfa</a:t>
            </a:r>
            <a:r>
              <a:rPr lang="en-GB" dirty="0"/>
              <a:t> </a:t>
            </a:r>
            <a:r>
              <a:rPr lang="en-GB" dirty="0" err="1"/>
              <a:t>yw</a:t>
            </a:r>
            <a:r>
              <a:rPr lang="en-GB" dirty="0"/>
              <a:t> I </a:t>
            </a:r>
            <a:r>
              <a:rPr lang="en-GB" dirty="0" err="1"/>
              <a:t>ddeall</a:t>
            </a:r>
            <a:r>
              <a:rPr lang="en-GB" dirty="0"/>
              <a:t> o </a:t>
            </a:r>
            <a:r>
              <a:rPr lang="en-GB" dirty="0" err="1"/>
              <a:t>ydy’r</a:t>
            </a:r>
            <a:r>
              <a:rPr lang="en-GB" dirty="0"/>
              <a:t> person </a:t>
            </a:r>
            <a:r>
              <a:rPr lang="en-GB" dirty="0" err="1"/>
              <a:t>sy’n</a:t>
            </a:r>
            <a:r>
              <a:rPr lang="en-GB" dirty="0"/>
              <a:t> </a:t>
            </a:r>
            <a:r>
              <a:rPr lang="en-GB" dirty="0" err="1"/>
              <a:t>defnyddio</a:t>
            </a:r>
            <a:r>
              <a:rPr lang="en-GB" dirty="0"/>
              <a:t> </a:t>
            </a:r>
            <a:r>
              <a:rPr lang="en-GB" dirty="0" err="1"/>
              <a:t>gwasanaethau’n</a:t>
            </a:r>
            <a:r>
              <a:rPr lang="en-GB" dirty="0"/>
              <a:t> </a:t>
            </a:r>
            <a:r>
              <a:rPr lang="en-GB" dirty="0" err="1"/>
              <a:t>teimlo</a:t>
            </a:r>
            <a:r>
              <a:rPr lang="en-GB" dirty="0"/>
              <a:t> </a:t>
            </a:r>
            <a:r>
              <a:rPr lang="en-GB" dirty="0" err="1"/>
              <a:t>eu</a:t>
            </a:r>
            <a:r>
              <a:rPr lang="en-GB" dirty="0"/>
              <a:t> bod </a:t>
            </a:r>
            <a:r>
              <a:rPr lang="en-GB" dirty="0" err="1"/>
              <a:t>yn</a:t>
            </a:r>
            <a:r>
              <a:rPr lang="en-GB" dirty="0"/>
              <a:t> </a:t>
            </a:r>
            <a:r>
              <a:rPr lang="en-GB" dirty="0" err="1"/>
              <a:t>gwneud</a:t>
            </a:r>
            <a:r>
              <a:rPr lang="en-GB" dirty="0"/>
              <a:t> </a:t>
            </a:r>
            <a:r>
              <a:rPr lang="en-GB" dirty="0" err="1"/>
              <a:t>cynnydd</a:t>
            </a:r>
            <a:r>
              <a:rPr lang="en-GB" dirty="0"/>
              <a:t> </a:t>
            </a:r>
            <a:r>
              <a:rPr lang="en-GB" dirty="0" err="1"/>
              <a:t>tuag</a:t>
            </a:r>
            <a:r>
              <a:rPr lang="en-GB" dirty="0"/>
              <a:t> at </a:t>
            </a:r>
            <a:r>
              <a:rPr lang="en-GB" dirty="0" err="1"/>
              <a:t>eu</a:t>
            </a:r>
            <a:r>
              <a:rPr lang="en-GB" dirty="0"/>
              <a:t> </a:t>
            </a:r>
            <a:r>
              <a:rPr lang="en-GB" dirty="0" err="1"/>
              <a:t>canlyniadau</a:t>
            </a:r>
            <a:r>
              <a:rPr lang="en-GB" dirty="0"/>
              <a:t> </a:t>
            </a:r>
            <a:r>
              <a:rPr lang="en-GB" dirty="0" err="1"/>
              <a:t>personol</a:t>
            </a:r>
            <a:r>
              <a:rPr lang="en-GB" dirty="0"/>
              <a:t>. </a:t>
            </a:r>
            <a:r>
              <a:rPr lang="en-GB" dirty="0" err="1"/>
              <a:t>Nid</a:t>
            </a:r>
            <a:r>
              <a:rPr lang="en-GB" dirty="0"/>
              <a:t> </a:t>
            </a:r>
            <a:r>
              <a:rPr lang="en-GB" dirty="0" err="1"/>
              <a:t>yw</a:t>
            </a:r>
            <a:r>
              <a:rPr lang="en-GB" dirty="0"/>
              <a:t> </a:t>
            </a:r>
            <a:r>
              <a:rPr lang="en-GB" dirty="0" err="1"/>
              <a:t>rhain</a:t>
            </a:r>
            <a:r>
              <a:rPr lang="en-GB" dirty="0"/>
              <a:t> </a:t>
            </a:r>
            <a:r>
              <a:rPr lang="en-GB" dirty="0" err="1"/>
              <a:t>yn</a:t>
            </a:r>
            <a:r>
              <a:rPr lang="en-GB" dirty="0"/>
              <a:t> </a:t>
            </a:r>
            <a:r>
              <a:rPr lang="en-GB" dirty="0" err="1"/>
              <a:t>cael</a:t>
            </a:r>
            <a:r>
              <a:rPr lang="en-GB" dirty="0"/>
              <a:t> </a:t>
            </a:r>
            <a:r>
              <a:rPr lang="en-GB" dirty="0" err="1"/>
              <a:t>eu</a:t>
            </a:r>
            <a:r>
              <a:rPr lang="en-GB" dirty="0"/>
              <a:t> </a:t>
            </a:r>
            <a:r>
              <a:rPr lang="en-GB" dirty="0" err="1"/>
              <a:t>mesur</a:t>
            </a:r>
            <a:r>
              <a:rPr lang="en-GB" dirty="0"/>
              <a:t> </a:t>
            </a:r>
            <a:r>
              <a:rPr lang="en-GB" dirty="0" err="1"/>
              <a:t>trwy</a:t>
            </a:r>
            <a:r>
              <a:rPr lang="en-GB" dirty="0"/>
              <a:t> </a:t>
            </a:r>
            <a:r>
              <a:rPr lang="en-GB" dirty="0" err="1"/>
              <a:t>beth</a:t>
            </a:r>
            <a:r>
              <a:rPr lang="en-GB" dirty="0"/>
              <a:t> </a:t>
            </a:r>
            <a:r>
              <a:rPr lang="en-GB" dirty="0" err="1"/>
              <a:t>sydd</a:t>
            </a:r>
            <a:r>
              <a:rPr lang="en-GB" dirty="0"/>
              <a:t> </a:t>
            </a:r>
            <a:r>
              <a:rPr lang="en-GB" dirty="0" err="1"/>
              <a:t>wedi</a:t>
            </a:r>
            <a:r>
              <a:rPr lang="en-GB" dirty="0"/>
              <a:t> </a:t>
            </a:r>
            <a:r>
              <a:rPr lang="en-GB" dirty="0" err="1"/>
              <a:t>mynd</a:t>
            </a:r>
            <a:r>
              <a:rPr lang="en-GB" dirty="0"/>
              <a:t> </a:t>
            </a:r>
            <a:r>
              <a:rPr lang="en-GB" dirty="0" err="1"/>
              <a:t>yn</a:t>
            </a:r>
            <a:r>
              <a:rPr lang="en-GB" dirty="0"/>
              <a:t> </a:t>
            </a:r>
            <a:r>
              <a:rPr lang="en-GB" dirty="0" err="1"/>
              <a:t>dda</a:t>
            </a:r>
            <a:r>
              <a:rPr lang="en-GB" dirty="0"/>
              <a:t> </a:t>
            </a:r>
            <a:r>
              <a:rPr lang="en-GB" dirty="0" err="1"/>
              <a:t>neu’n</a:t>
            </a:r>
            <a:r>
              <a:rPr lang="en-GB" dirty="0"/>
              <a:t> </a:t>
            </a:r>
            <a:r>
              <a:rPr lang="en-GB" dirty="0" err="1"/>
              <a:t>ddrwg</a:t>
            </a:r>
            <a:r>
              <a:rPr lang="en-GB" dirty="0"/>
              <a:t> </a:t>
            </a:r>
            <a:r>
              <a:rPr lang="en-GB" dirty="0" err="1"/>
              <a:t>yn</a:t>
            </a:r>
            <a:r>
              <a:rPr lang="en-GB" dirty="0"/>
              <a:t> </a:t>
            </a:r>
            <a:r>
              <a:rPr lang="en-GB" dirty="0" err="1"/>
              <a:t>ystod</a:t>
            </a:r>
            <a:r>
              <a:rPr lang="en-GB" dirty="0"/>
              <a:t> y </a:t>
            </a:r>
            <a:r>
              <a:rPr lang="en-GB" dirty="0" err="1"/>
              <a:t>diwrnod</a:t>
            </a:r>
            <a:r>
              <a:rPr lang="en-GB" dirty="0"/>
              <a:t>, a </a:t>
            </a:r>
            <a:r>
              <a:rPr lang="en-GB" dirty="0" err="1"/>
              <a:t>gellir</a:t>
            </a:r>
            <a:r>
              <a:rPr lang="en-GB" dirty="0"/>
              <a:t> </a:t>
            </a:r>
            <a:r>
              <a:rPr lang="en-GB" dirty="0" err="1"/>
              <a:t>ei</a:t>
            </a:r>
            <a:r>
              <a:rPr lang="en-GB" dirty="0"/>
              <a:t> </a:t>
            </a:r>
            <a:r>
              <a:rPr lang="en-GB" dirty="0" err="1"/>
              <a:t>wneud</a:t>
            </a:r>
            <a:r>
              <a:rPr lang="en-GB" dirty="0"/>
              <a:t> </a:t>
            </a:r>
            <a:r>
              <a:rPr lang="en-GB" dirty="0" err="1"/>
              <a:t>yn</a:t>
            </a:r>
            <a:r>
              <a:rPr lang="en-GB" dirty="0"/>
              <a:t> </a:t>
            </a:r>
            <a:r>
              <a:rPr lang="en-GB" dirty="0" err="1"/>
              <a:t>ffurfiol</a:t>
            </a:r>
            <a:r>
              <a:rPr lang="en-GB" dirty="0"/>
              <a:t> </a:t>
            </a:r>
            <a:r>
              <a:rPr lang="en-GB" dirty="0" err="1"/>
              <a:t>gan</a:t>
            </a:r>
            <a:r>
              <a:rPr lang="en-GB" dirty="0"/>
              <a:t> y </a:t>
            </a:r>
            <a:r>
              <a:rPr lang="en-GB" dirty="0" err="1"/>
              <a:t>tîm</a:t>
            </a:r>
            <a:r>
              <a:rPr lang="en-GB" dirty="0"/>
              <a:t> </a:t>
            </a:r>
            <a:r>
              <a:rPr lang="en-GB" dirty="0" err="1"/>
              <a:t>gwaith</a:t>
            </a:r>
            <a:r>
              <a:rPr lang="en-GB" dirty="0"/>
              <a:t> </a:t>
            </a:r>
            <a:r>
              <a:rPr lang="en-GB" dirty="0" err="1"/>
              <a:t>cymdeithasol</a:t>
            </a:r>
            <a:r>
              <a:rPr lang="en-GB" dirty="0"/>
              <a:t>, </a:t>
            </a:r>
            <a:r>
              <a:rPr lang="en-GB" dirty="0" err="1"/>
              <a:t>ond</a:t>
            </a:r>
            <a:r>
              <a:rPr lang="en-GB" dirty="0"/>
              <a:t> </a:t>
            </a:r>
            <a:r>
              <a:rPr lang="en-GB" dirty="0" err="1"/>
              <a:t>mae</a:t>
            </a:r>
            <a:r>
              <a:rPr lang="en-GB" dirty="0"/>
              <a:t> </a:t>
            </a:r>
            <a:r>
              <a:rPr lang="en-GB" dirty="0" err="1"/>
              <a:t>cofnodi</a:t>
            </a:r>
            <a:r>
              <a:rPr lang="en-GB" dirty="0"/>
              <a:t> </a:t>
            </a:r>
            <a:r>
              <a:rPr lang="en-GB" dirty="0" err="1"/>
              <a:t>teimladau</a:t>
            </a:r>
            <a:r>
              <a:rPr lang="en-GB" dirty="0"/>
              <a:t> </a:t>
            </a:r>
            <a:r>
              <a:rPr lang="en-GB" dirty="0" err="1"/>
              <a:t>gyda’r</a:t>
            </a:r>
            <a:r>
              <a:rPr lang="en-GB" dirty="0"/>
              <a:t> </a:t>
            </a:r>
            <a:r>
              <a:rPr lang="en-GB" dirty="0" err="1"/>
              <a:t>unigolyn</a:t>
            </a:r>
            <a:r>
              <a:rPr lang="en-GB" dirty="0"/>
              <a:t> </a:t>
            </a:r>
            <a:r>
              <a:rPr lang="en-GB" dirty="0" err="1"/>
              <a:t>yn</a:t>
            </a:r>
            <a:r>
              <a:rPr lang="en-GB" dirty="0"/>
              <a:t> </a:t>
            </a:r>
            <a:r>
              <a:rPr lang="en-GB" dirty="0" err="1"/>
              <a:t>gallu</a:t>
            </a:r>
            <a:r>
              <a:rPr lang="en-GB" dirty="0"/>
              <a:t> bod </a:t>
            </a:r>
            <a:r>
              <a:rPr lang="en-GB" dirty="0" err="1"/>
              <a:t>yn</a:t>
            </a:r>
            <a:r>
              <a:rPr lang="en-GB" dirty="0"/>
              <a:t> </a:t>
            </a:r>
            <a:r>
              <a:rPr lang="en-GB" dirty="0" err="1"/>
              <a:t>dystiolaeth</a:t>
            </a:r>
            <a:r>
              <a:rPr lang="en-GB" dirty="0"/>
              <a:t> o </a:t>
            </a:r>
            <a:r>
              <a:rPr lang="en-GB" dirty="0" err="1"/>
              <a:t>drafodaethau</a:t>
            </a:r>
            <a:r>
              <a:rPr lang="en-GB" dirty="0"/>
              <a:t>. </a:t>
            </a:r>
          </a:p>
          <a:p>
            <a:endParaRPr lang="en-GB" dirty="0"/>
          </a:p>
          <a:p>
            <a:r>
              <a:rPr lang="en-GB" dirty="0"/>
              <a:t>*******************************************************************************************************************************</a:t>
            </a:r>
          </a:p>
          <a:p>
            <a:endParaRPr lang="en-GB" dirty="0"/>
          </a:p>
          <a:p>
            <a:r>
              <a:rPr lang="en-GB" dirty="0"/>
              <a:t>Recording and monitoring can be captured in words but also measured using a scale. The purpose is to understand if the person who uses services feels that they are making progress towards their personal outcomes. This is not measured by the ups and downs of the day and maybe done formally by the social work team, but your recording with the client will help evidence discussions.</a:t>
            </a:r>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1872870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SCROLL DOWN FOR ENGLISH NOTES</a:t>
            </a:r>
          </a:p>
          <a:p>
            <a:endParaRPr lang="en-GB" dirty="0"/>
          </a:p>
          <a:p>
            <a:r>
              <a:rPr lang="en-GB" dirty="0" err="1"/>
              <a:t>Mae’n</a:t>
            </a:r>
            <a:r>
              <a:rPr lang="en-GB" dirty="0"/>
              <a:t> </a:t>
            </a:r>
            <a:r>
              <a:rPr lang="en-GB" dirty="0" err="1"/>
              <a:t>bwysig</a:t>
            </a:r>
            <a:r>
              <a:rPr lang="en-GB" dirty="0"/>
              <a:t> </a:t>
            </a:r>
            <a:r>
              <a:rPr lang="en-GB" dirty="0" err="1"/>
              <a:t>i</a:t>
            </a:r>
            <a:r>
              <a:rPr lang="en-GB" dirty="0"/>
              <a:t> </a:t>
            </a:r>
            <a:r>
              <a:rPr lang="en-GB" dirty="0" err="1"/>
              <a:t>atgyfnerthu’r</a:t>
            </a:r>
            <a:r>
              <a:rPr lang="en-GB" dirty="0"/>
              <a:t> </a:t>
            </a:r>
            <a:r>
              <a:rPr lang="en-GB" dirty="0" err="1"/>
              <a:t>pwyntiau</a:t>
            </a:r>
            <a:r>
              <a:rPr lang="en-GB" dirty="0"/>
              <a:t> </a:t>
            </a:r>
            <a:r>
              <a:rPr lang="en-GB" dirty="0" err="1"/>
              <a:t>uchod</a:t>
            </a:r>
            <a:r>
              <a:rPr lang="en-GB" dirty="0"/>
              <a:t> – </a:t>
            </a:r>
            <a:r>
              <a:rPr lang="en-GB" dirty="0" err="1"/>
              <a:t>mae</a:t>
            </a:r>
            <a:r>
              <a:rPr lang="en-GB" dirty="0"/>
              <a:t> </a:t>
            </a:r>
            <a:r>
              <a:rPr lang="en-GB" i="1" dirty="0" err="1"/>
              <a:t>cynnal</a:t>
            </a:r>
            <a:r>
              <a:rPr lang="en-GB" dirty="0"/>
              <a:t> </a:t>
            </a:r>
            <a:r>
              <a:rPr lang="en-GB" dirty="0" err="1"/>
              <a:t>yr</a:t>
            </a:r>
            <a:r>
              <a:rPr lang="en-GB" dirty="0"/>
              <a:t> un </a:t>
            </a:r>
            <a:r>
              <a:rPr lang="en-GB" dirty="0" err="1"/>
              <a:t>mor</a:t>
            </a:r>
            <a:r>
              <a:rPr lang="en-GB" dirty="0"/>
              <a:t> </a:t>
            </a:r>
            <a:r>
              <a:rPr lang="en-GB" dirty="0" err="1"/>
              <a:t>bwysig</a:t>
            </a:r>
            <a:r>
              <a:rPr lang="en-GB" dirty="0"/>
              <a:t> â </a:t>
            </a:r>
            <a:r>
              <a:rPr lang="en-GB" i="1" dirty="0" err="1"/>
              <a:t>newid</a:t>
            </a:r>
            <a:r>
              <a:rPr lang="en-GB" dirty="0"/>
              <a:t>.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t>Mae </a:t>
            </a:r>
            <a:r>
              <a:rPr lang="en-GB" sz="1200" dirty="0" err="1"/>
              <a:t>cofnodi</a:t>
            </a:r>
            <a:r>
              <a:rPr lang="en-GB" sz="1200" dirty="0"/>
              <a:t> a </a:t>
            </a:r>
            <a:r>
              <a:rPr lang="en-GB" sz="1200" dirty="0" err="1"/>
              <a:t>monitor’n</a:t>
            </a:r>
            <a:r>
              <a:rPr lang="en-GB" sz="1200" dirty="0"/>
              <a:t> </a:t>
            </a:r>
            <a:r>
              <a:rPr lang="en-GB" sz="1200" dirty="0" err="1"/>
              <a:t>bwysig</a:t>
            </a:r>
            <a:r>
              <a:rPr lang="en-GB" sz="1200" dirty="0"/>
              <a:t> </a:t>
            </a:r>
            <a:r>
              <a:rPr lang="en-GB" sz="1200" dirty="0" err="1"/>
              <a:t>fel</a:t>
            </a:r>
            <a:r>
              <a:rPr lang="en-GB" sz="1200" dirty="0"/>
              <a:t> </a:t>
            </a:r>
            <a:r>
              <a:rPr lang="en-GB" sz="1200" dirty="0" err="1"/>
              <a:t>ein</a:t>
            </a:r>
            <a:r>
              <a:rPr lang="en-GB" sz="1200" dirty="0"/>
              <a:t> bod </a:t>
            </a:r>
            <a:r>
              <a:rPr lang="en-GB" sz="1200" dirty="0" err="1"/>
              <a:t>ni’n</a:t>
            </a:r>
            <a:r>
              <a:rPr lang="en-GB" sz="1200" dirty="0"/>
              <a:t> </a:t>
            </a:r>
            <a:r>
              <a:rPr lang="en-GB" sz="1200" dirty="0" err="1"/>
              <a:t>glir</a:t>
            </a:r>
            <a:r>
              <a:rPr lang="en-GB" sz="1200" dirty="0"/>
              <a:t> a </a:t>
            </a:r>
            <a:r>
              <a:rPr lang="en-GB" sz="1200" dirty="0" err="1"/>
              <a:t>ydy</a:t>
            </a:r>
            <a:r>
              <a:rPr lang="en-GB" sz="1200" dirty="0"/>
              <a:t> person am </a:t>
            </a:r>
            <a:r>
              <a:rPr lang="en-GB" sz="1200" dirty="0" err="1"/>
              <a:t>aros</a:t>
            </a:r>
            <a:r>
              <a:rPr lang="en-GB" sz="1200" dirty="0"/>
              <a:t> </a:t>
            </a:r>
            <a:r>
              <a:rPr lang="en-GB" sz="1200" dirty="0" err="1"/>
              <a:t>yr</a:t>
            </a:r>
            <a:r>
              <a:rPr lang="en-GB" sz="1200" dirty="0"/>
              <a:t> un </a:t>
            </a:r>
            <a:r>
              <a:rPr lang="en-GB" sz="1200" dirty="0" err="1"/>
              <a:t>fath</a:t>
            </a:r>
            <a:r>
              <a:rPr lang="en-GB" sz="1200" dirty="0"/>
              <a:t> </a:t>
            </a:r>
            <a:r>
              <a:rPr lang="en-GB" sz="1200" dirty="0" err="1"/>
              <a:t>neu</a:t>
            </a:r>
            <a:r>
              <a:rPr lang="en-GB" sz="1200" dirty="0"/>
              <a:t> </a:t>
            </a:r>
            <a:r>
              <a:rPr lang="en-GB" sz="1200" dirty="0" err="1"/>
              <a:t>gwneud</a:t>
            </a:r>
            <a:r>
              <a:rPr lang="en-GB" sz="1200" dirty="0"/>
              <a:t> </a:t>
            </a:r>
            <a:r>
              <a:rPr lang="en-GB" sz="1200" dirty="0" err="1"/>
              <a:t>newid</a:t>
            </a:r>
            <a:r>
              <a:rPr lang="en-GB" sz="1200" dirty="0"/>
              <a:t> </a:t>
            </a:r>
            <a:r>
              <a:rPr lang="en-GB" sz="1200" dirty="0" err="1"/>
              <a:t>fel</a:t>
            </a:r>
            <a:r>
              <a:rPr lang="en-GB" sz="1200" dirty="0"/>
              <a:t> </a:t>
            </a:r>
            <a:r>
              <a:rPr lang="en-GB" sz="1200" dirty="0" err="1"/>
              <a:t>rhan</a:t>
            </a:r>
            <a:r>
              <a:rPr lang="en-GB" sz="1200" dirty="0"/>
              <a:t> </a:t>
            </a:r>
            <a:r>
              <a:rPr lang="en-GB" sz="1200" dirty="0" err="1"/>
              <a:t>o’u</a:t>
            </a:r>
            <a:r>
              <a:rPr lang="en-GB" sz="1200" dirty="0"/>
              <a:t> </a:t>
            </a:r>
            <a:r>
              <a:rPr lang="en-GB" sz="1200" dirty="0" err="1"/>
              <a:t>canlyniad</a:t>
            </a:r>
            <a:r>
              <a:rPr lang="en-GB" sz="1200" dirty="0"/>
              <a:t> </a:t>
            </a:r>
            <a:r>
              <a:rPr lang="en-GB" sz="1200" dirty="0" err="1"/>
              <a:t>personol</a:t>
            </a:r>
            <a:r>
              <a:rPr lang="en-GB" sz="1200" dirty="0"/>
              <a:t>, </a:t>
            </a:r>
            <a:r>
              <a:rPr lang="en-GB" sz="1200" dirty="0" err="1"/>
              <a:t>boed</a:t>
            </a:r>
            <a:r>
              <a:rPr lang="en-GB" sz="1200" dirty="0"/>
              <a:t> </a:t>
            </a:r>
            <a:r>
              <a:rPr lang="en-GB" sz="1200" dirty="0" err="1"/>
              <a:t>hwn</a:t>
            </a:r>
            <a:r>
              <a:rPr lang="en-GB" sz="1200" dirty="0"/>
              <a:t> </a:t>
            </a:r>
            <a:r>
              <a:rPr lang="en-GB" sz="1200" dirty="0" err="1"/>
              <a:t>yn</a:t>
            </a:r>
            <a:r>
              <a:rPr lang="en-GB" sz="1200" dirty="0"/>
              <a:t> </a:t>
            </a:r>
            <a:r>
              <a:rPr lang="en-GB" sz="1200" dirty="0" err="1"/>
              <a:t>golygu</a:t>
            </a:r>
            <a:r>
              <a:rPr lang="en-GB" sz="1200" dirty="0"/>
              <a:t> </a:t>
            </a:r>
            <a:r>
              <a:rPr lang="en-GB" sz="1200" dirty="0" err="1"/>
              <a:t>gwneud</a:t>
            </a:r>
            <a:r>
              <a:rPr lang="en-GB" sz="1200" dirty="0"/>
              <a:t> </a:t>
            </a:r>
            <a:r>
              <a:rPr lang="en-GB" sz="1200" dirty="0" err="1"/>
              <a:t>newidiadau</a:t>
            </a:r>
            <a:r>
              <a:rPr lang="en-GB" sz="1200" dirty="0"/>
              <a:t> </a:t>
            </a:r>
            <a:r>
              <a:rPr lang="en-GB" sz="1200" dirty="0" err="1"/>
              <a:t>neu</a:t>
            </a:r>
            <a:r>
              <a:rPr lang="en-GB" sz="1200" dirty="0"/>
              <a:t> </a:t>
            </a:r>
            <a:r>
              <a:rPr lang="en-GB" sz="1200" dirty="0" err="1"/>
              <a:t>cynnal</a:t>
            </a:r>
            <a:r>
              <a:rPr lang="en-GB" sz="1200" dirty="0"/>
              <a:t> </a:t>
            </a:r>
            <a:r>
              <a:rPr lang="en-GB" sz="1200" dirty="0" err="1"/>
              <a:t>ei</a:t>
            </a:r>
            <a:r>
              <a:rPr lang="en-GB" sz="1200" dirty="0"/>
              <a:t> </a:t>
            </a:r>
            <a:r>
              <a:rPr lang="en-GB" sz="1200" dirty="0" err="1"/>
              <a:t>iechyd</a:t>
            </a:r>
            <a:r>
              <a:rPr lang="en-GB" sz="1200" dirty="0"/>
              <a:t> </a:t>
            </a:r>
            <a:r>
              <a:rPr lang="en-GB" sz="1200" dirty="0" err="1"/>
              <a:t>a’i</a:t>
            </a:r>
            <a:r>
              <a:rPr lang="en-GB" sz="1200" dirty="0"/>
              <a:t> </a:t>
            </a:r>
            <a:r>
              <a:rPr lang="en-GB" sz="1200" dirty="0" err="1"/>
              <a:t>lles</a:t>
            </a:r>
            <a:r>
              <a:rPr lang="en-GB" sz="1200" dirty="0"/>
              <a:t>/</a:t>
            </a:r>
            <a:r>
              <a:rPr lang="en-GB" sz="1200" dirty="0" err="1"/>
              <a:t>ei</a:t>
            </a:r>
            <a:r>
              <a:rPr lang="en-GB" sz="1200" dirty="0"/>
              <a:t> les. </a:t>
            </a:r>
          </a:p>
          <a:p>
            <a:endParaRPr lang="en-GB" dirty="0"/>
          </a:p>
          <a:p>
            <a:r>
              <a:rPr lang="en-GB" dirty="0"/>
              <a:t>**********************************************************************************************************************************************************************************************************</a:t>
            </a:r>
          </a:p>
          <a:p>
            <a:endParaRPr lang="en-GB" dirty="0"/>
          </a:p>
          <a:p>
            <a:r>
              <a:rPr lang="en-GB" dirty="0"/>
              <a:t>It is important to reinforce the above points - </a:t>
            </a:r>
            <a:r>
              <a:rPr lang="en-GB" i="1" dirty="0"/>
              <a:t>maintaining</a:t>
            </a:r>
            <a:r>
              <a:rPr lang="en-GB" dirty="0"/>
              <a:t> is equally important as </a:t>
            </a:r>
            <a:r>
              <a:rPr lang="en-GB" i="1" dirty="0"/>
              <a:t>change</a:t>
            </a:r>
            <a:r>
              <a:rPr lang="en-GB" dirty="0"/>
              <a:t>.</a:t>
            </a:r>
          </a:p>
          <a:p>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Recording and monitoring is important so we are clear whether a person is achieving their outcome</a:t>
            </a:r>
            <a:r>
              <a:rPr lang="en-GB" sz="1200" dirty="0">
                <a:solidFill>
                  <a:schemeClr val="tx1"/>
                </a:solidFill>
                <a:highlight>
                  <a:srgbClr val="FFFF00"/>
                </a:highlight>
              </a:rPr>
              <a:t>, whether that is about making changes or maintaining their health and well-being</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1267562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Trafodaeth</a:t>
            </a:r>
            <a:r>
              <a:rPr lang="en-GB" dirty="0"/>
              <a:t> </a:t>
            </a:r>
            <a:r>
              <a:rPr lang="en-GB" dirty="0" err="1"/>
              <a:t>grŵp</a:t>
            </a:r>
            <a:endParaRPr lang="en-GB" dirty="0"/>
          </a:p>
          <a:p>
            <a:endParaRPr lang="en-GB" dirty="0"/>
          </a:p>
          <a:p>
            <a:r>
              <a:rPr lang="en-GB" dirty="0"/>
              <a:t>Group discussion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12011680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9" name="Text Placeholder 38"/>
          <p:cNvSpPr>
            <a:spLocks noGrp="1"/>
          </p:cNvSpPr>
          <p:nvPr>
            <p:ph type="body" sz="quarter" idx="1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a:t>Click icon to add picture</a:t>
            </a:r>
            <a:endParaRPr lang="en-US" noProof="0" dirty="0"/>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10" name="Picture 5">
            <a:extLst>
              <a:ext uri="{FF2B5EF4-FFF2-40B4-BE49-F238E27FC236}">
                <a16:creationId xmlns:a16="http://schemas.microsoft.com/office/drawing/2014/main" id="{6F2EF23D-4157-AA44-911E-6B200D4FF0C6}"/>
              </a:ext>
            </a:extLst>
          </p:cNvPr>
          <p:cNvPicPr>
            <a:picLocks noChangeAspect="1"/>
          </p:cNvPicPr>
          <p:nvPr userDrawn="1"/>
        </p:nvPicPr>
        <p:blipFill>
          <a:blip r:embed="rId2"/>
          <a:stretch>
            <a:fillRect/>
          </a:stretch>
        </p:blipFill>
        <p:spPr bwMode="auto">
          <a:xfrm>
            <a:off x="4833195" y="726831"/>
            <a:ext cx="7242298" cy="71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9">
            <a:extLst>
              <a:ext uri="{FF2B5EF4-FFF2-40B4-BE49-F238E27FC236}">
                <a16:creationId xmlns:a16="http://schemas.microsoft.com/office/drawing/2014/main" id="{2894D990-9EFB-6B41-8D44-7A586A2AE349}"/>
              </a:ext>
            </a:extLst>
          </p:cNvPr>
          <p:cNvSpPr txBox="1">
            <a:spLocks noChangeArrowheads="1"/>
          </p:cNvSpPr>
          <p:nvPr userDrawn="1"/>
        </p:nvSpPr>
        <p:spPr bwMode="auto">
          <a:xfrm>
            <a:off x="694094"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F7AB64"/>
                </a:solidFill>
              </a:rPr>
              <a:t>Diolch</a:t>
            </a:r>
            <a:endParaRPr lang="en-US" altLang="x-none" sz="4800" dirty="0">
              <a:solidFill>
                <a:srgbClr val="F7AB64"/>
              </a:solidFill>
            </a:endParaRPr>
          </a:p>
          <a:p>
            <a:pPr eaLnBrk="1" hangingPunct="1"/>
            <a:r>
              <a:rPr lang="en-US" altLang="x-none" sz="4800" dirty="0">
                <a:solidFill>
                  <a:srgbClr val="F7AB64"/>
                </a:solidFill>
              </a:rPr>
              <a:t>Thank you</a:t>
            </a:r>
          </a:p>
        </p:txBody>
      </p:sp>
      <p:cxnSp>
        <p:nvCxnSpPr>
          <p:cNvPr id="12" name="Straight Connector 11">
            <a:extLst>
              <a:ext uri="{FF2B5EF4-FFF2-40B4-BE49-F238E27FC236}">
                <a16:creationId xmlns:a16="http://schemas.microsoft.com/office/drawing/2014/main" id="{A3B7C849-4483-DF43-B889-BD24297BA889}"/>
              </a:ext>
            </a:extLst>
          </p:cNvPr>
          <p:cNvCxnSpPr/>
          <p:nvPr userDrawn="1"/>
        </p:nvCxnSpPr>
        <p:spPr>
          <a:xfrm>
            <a:off x="829031" y="40020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A0F7840-626A-5940-903F-0FDC133769C4}"/>
              </a:ext>
            </a:extLst>
          </p:cNvPr>
          <p:cNvCxnSpPr/>
          <p:nvPr userDrawn="1"/>
        </p:nvCxnSpPr>
        <p:spPr>
          <a:xfrm>
            <a:off x="829031" y="17541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pic>
        <p:nvPicPr>
          <p:cNvPr id="2"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chemeClr val="bg1"/>
                </a:solidFill>
              </a:rPr>
              <a:t>www.gofalcymdeithasol.cymru</a:t>
            </a:r>
          </a:p>
          <a:p>
            <a:pPr eaLnBrk="1" hangingPunct="1"/>
            <a:r>
              <a:rPr lang="en-US" altLang="x-none" sz="1100">
                <a:solidFill>
                  <a:schemeClr val="bg1"/>
                </a:solidFill>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pPr>
                <a:defRPr/>
              </a:pPr>
              <a:t>5/7/2019</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pPr>
                <a:defRPr/>
              </a:pPr>
              <a:t>‹#›</a:t>
            </a:fld>
            <a:endParaRPr lang="en-US"/>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pPr>
                <a:defRPr/>
              </a:pPr>
              <a:t>5/7/2019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pPr>
                <a:defRPr/>
              </a:pPr>
              <a:t>‹#›</a:t>
            </a:fld>
            <a:endParaRPr lang="en-US"/>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pPr>
                <a:defRPr/>
              </a:pPr>
              <a:t>‹#›</a:t>
            </a:fld>
            <a:endParaRPr lang="en-US"/>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pPr>
                <a:defRPr/>
              </a:pPr>
              <a:t>‹#›</a:t>
            </a:fld>
            <a:endParaRPr lang="en-US"/>
          </a:p>
        </p:txBody>
      </p:sp>
    </p:spTree>
    <p:extLst>
      <p:ext uri="{BB962C8B-B14F-4D97-AF65-F5344CB8AC3E}">
        <p14:creationId xmlns:p14="http://schemas.microsoft.com/office/powerpoint/2010/main" val="177966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AB64"/>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90064" y="1267979"/>
            <a:ext cx="4231585" cy="1024286"/>
          </a:xfrm>
        </p:spPr>
        <p:txBody>
          <a:bodyPr>
            <a:noAutofit/>
          </a:bodyPr>
          <a:lstStyle/>
          <a:p>
            <a:r>
              <a:rPr lang="en-GB" altLang="x-none" sz="2400" dirty="0" err="1"/>
              <a:t>Hyfforddiant</a:t>
            </a:r>
            <a:r>
              <a:rPr lang="en-GB" altLang="x-none" sz="2400" dirty="0"/>
              <a:t> </a:t>
            </a:r>
            <a:r>
              <a:rPr lang="en-GB" altLang="x-none" sz="2400" dirty="0" err="1"/>
              <a:t>Canlyniadau</a:t>
            </a:r>
            <a:r>
              <a:rPr lang="en-GB" altLang="x-none" sz="2400" dirty="0"/>
              <a:t> </a:t>
            </a:r>
            <a:r>
              <a:rPr lang="en-GB" altLang="x-none" sz="2400" dirty="0" err="1"/>
              <a:t>Personol</a:t>
            </a:r>
            <a:r>
              <a:rPr lang="en-GB" altLang="x-none" sz="2400" dirty="0"/>
              <a:t> </a:t>
            </a:r>
            <a:r>
              <a:rPr lang="en-GB" altLang="x-none" sz="2400" dirty="0" err="1"/>
              <a:t>i</a:t>
            </a:r>
            <a:r>
              <a:rPr lang="en-GB" altLang="x-none" sz="2400" dirty="0"/>
              <a:t> </a:t>
            </a:r>
            <a:r>
              <a:rPr lang="en-GB" altLang="x-none" sz="2400" dirty="0" err="1"/>
              <a:t>Ddarparwyr</a:t>
            </a:r>
            <a:r>
              <a:rPr lang="en-GB" altLang="x-none" sz="2400" dirty="0"/>
              <a:t> </a:t>
            </a:r>
            <a:r>
              <a:rPr lang="en-GB" altLang="x-none" sz="2400" dirty="0" err="1"/>
              <a:t>Gofal</a:t>
            </a:r>
            <a:r>
              <a:rPr lang="en-GB" altLang="x-none" sz="2400" dirty="0"/>
              <a:t> </a:t>
            </a:r>
            <a:r>
              <a:rPr lang="en-GB" altLang="x-none" sz="2400" dirty="0" err="1"/>
              <a:t>yn</a:t>
            </a:r>
            <a:r>
              <a:rPr lang="en-GB" altLang="x-none" sz="2400" dirty="0"/>
              <a:t> y </a:t>
            </a:r>
            <a:r>
              <a:rPr lang="en-GB" altLang="x-none" sz="2400" dirty="0" err="1"/>
              <a:t>Cartref</a:t>
            </a:r>
            <a:br>
              <a:rPr lang="en-GB" altLang="x-none" sz="2400" dirty="0"/>
            </a:br>
            <a:endParaRPr lang="x-none" altLang="x-none" sz="2400" dirty="0"/>
          </a:p>
        </p:txBody>
      </p:sp>
      <p:sp>
        <p:nvSpPr>
          <p:cNvPr id="20483" name="Text Placeholder 3"/>
          <p:cNvSpPr>
            <a:spLocks noGrp="1"/>
          </p:cNvSpPr>
          <p:nvPr>
            <p:ph type="body" sz="quarter" idx="13"/>
          </p:nvPr>
        </p:nvSpPr>
        <p:spPr>
          <a:xfrm>
            <a:off x="628650" y="5282104"/>
            <a:ext cx="4032802" cy="1024286"/>
          </a:xfrm>
        </p:spPr>
        <p:txBody>
          <a:bodyPr>
            <a:noAutofit/>
          </a:bodyPr>
          <a:lstStyle/>
          <a:p>
            <a:r>
              <a:rPr lang="en-GB" altLang="x-none" sz="2000" b="1" dirty="0"/>
              <a:t>Delivering outcomes</a:t>
            </a:r>
          </a:p>
          <a:p>
            <a:r>
              <a:rPr lang="en-GB" altLang="x-none" sz="2000" dirty="0"/>
              <a:t>Chapter 1.2 –</a:t>
            </a:r>
            <a:r>
              <a:rPr lang="en-GB" altLang="x-none" sz="2000" i="1"/>
              <a:t>Recording and monitoring </a:t>
            </a:r>
            <a:r>
              <a:rPr lang="en-GB" altLang="x-none" sz="2000" i="1" dirty="0"/>
              <a:t>outcomes</a:t>
            </a:r>
            <a:endParaRPr lang="x-none" altLang="x-none" sz="2000" i="1" dirty="0"/>
          </a:p>
        </p:txBody>
      </p:sp>
      <p:sp>
        <p:nvSpPr>
          <p:cNvPr id="5" name="Title 3">
            <a:extLst>
              <a:ext uri="{FF2B5EF4-FFF2-40B4-BE49-F238E27FC236}">
                <a16:creationId xmlns:a16="http://schemas.microsoft.com/office/drawing/2014/main" id="{EEC88327-7611-4533-A91C-89CDB463760C}"/>
              </a:ext>
            </a:extLst>
          </p:cNvPr>
          <p:cNvSpPr txBox="1">
            <a:spLocks/>
          </p:cNvSpPr>
          <p:nvPr/>
        </p:nvSpPr>
        <p:spPr bwMode="auto">
          <a:xfrm>
            <a:off x="628650" y="2531239"/>
            <a:ext cx="4231585"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lvl1pPr algn="l" rtl="0" eaLnBrk="1" fontAlgn="base" hangingPunct="1">
              <a:lnSpc>
                <a:spcPct val="90000"/>
              </a:lnSpc>
              <a:spcBef>
                <a:spcPct val="0"/>
              </a:spcBef>
              <a:spcAft>
                <a:spcPct val="0"/>
              </a:spcAft>
              <a:defRPr sz="2800" kern="1200" baseline="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r>
              <a:rPr lang="en-GB" altLang="x-none" sz="2400" dirty="0"/>
              <a:t>Personal Outcomes Training for Domiciliary Care Providers</a:t>
            </a:r>
            <a:endParaRPr lang="x-none" altLang="x-none" sz="2400" dirty="0"/>
          </a:p>
        </p:txBody>
      </p:sp>
      <p:sp>
        <p:nvSpPr>
          <p:cNvPr id="6" name="Text Placeholder 3">
            <a:extLst>
              <a:ext uri="{FF2B5EF4-FFF2-40B4-BE49-F238E27FC236}">
                <a16:creationId xmlns:a16="http://schemas.microsoft.com/office/drawing/2014/main" id="{1A819CF4-23C7-4805-AC44-A1E67D53FA45}"/>
              </a:ext>
            </a:extLst>
          </p:cNvPr>
          <p:cNvSpPr txBox="1">
            <a:spLocks/>
          </p:cNvSpPr>
          <p:nvPr/>
        </p:nvSpPr>
        <p:spPr bwMode="auto">
          <a:xfrm>
            <a:off x="628650" y="3906671"/>
            <a:ext cx="4032802"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lvl1pPr marL="0" indent="0" algn="l" rtl="0" eaLnBrk="1" fontAlgn="base" hangingPunct="1">
              <a:lnSpc>
                <a:spcPct val="90000"/>
              </a:lnSpc>
              <a:spcBef>
                <a:spcPts val="1000"/>
              </a:spcBef>
              <a:spcAft>
                <a:spcPct val="0"/>
              </a:spcAft>
              <a:buFont typeface="Arial" charset="0"/>
              <a:buNone/>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altLang="x-none" sz="2000" b="1" dirty="0" err="1"/>
              <a:t>Darparu</a:t>
            </a:r>
            <a:r>
              <a:rPr lang="en-GB" altLang="x-none" sz="2000" b="1" dirty="0"/>
              <a:t> </a:t>
            </a:r>
            <a:r>
              <a:rPr lang="en-GB" altLang="x-none" sz="2000" b="1" dirty="0" err="1"/>
              <a:t>canlyniadau</a:t>
            </a:r>
            <a:endParaRPr lang="en-GB" altLang="x-none" sz="2000" b="1" dirty="0"/>
          </a:p>
          <a:p>
            <a:pPr defTabSz="914400"/>
            <a:r>
              <a:rPr lang="en-GB" altLang="x-none" sz="2000" dirty="0" err="1"/>
              <a:t>Pennod</a:t>
            </a:r>
            <a:r>
              <a:rPr lang="en-GB" altLang="x-none" sz="2000" dirty="0"/>
              <a:t> 1.2 –</a:t>
            </a:r>
          </a:p>
          <a:p>
            <a:pPr defTabSz="914400"/>
            <a:r>
              <a:rPr lang="en-GB" altLang="x-none" sz="2000" i="1" dirty="0" err="1"/>
              <a:t>Cofnodi</a:t>
            </a:r>
            <a:r>
              <a:rPr lang="en-GB" altLang="x-none" sz="2000" i="1" dirty="0"/>
              <a:t> a </a:t>
            </a:r>
            <a:r>
              <a:rPr lang="en-GB" altLang="x-none" sz="2000" i="1" dirty="0" err="1"/>
              <a:t>monitro</a:t>
            </a:r>
            <a:r>
              <a:rPr lang="en-GB" altLang="x-none" sz="2000" i="1" dirty="0"/>
              <a:t> </a:t>
            </a:r>
            <a:r>
              <a:rPr lang="en-GB" altLang="x-none" sz="2000" i="1" dirty="0" err="1"/>
              <a:t>canlyniadau</a:t>
            </a:r>
            <a:endParaRPr lang="x-none" altLang="x-none"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C2A43-DB65-4550-A130-525D9CCB63FB}"/>
              </a:ext>
            </a:extLst>
          </p:cNvPr>
          <p:cNvSpPr>
            <a:spLocks noGrp="1"/>
          </p:cNvSpPr>
          <p:nvPr>
            <p:ph type="title"/>
          </p:nvPr>
        </p:nvSpPr>
        <p:spPr/>
        <p:txBody>
          <a:bodyPr>
            <a:normAutofit/>
          </a:bodyPr>
          <a:lstStyle/>
          <a:p>
            <a:pPr>
              <a:lnSpc>
                <a:spcPct val="100000"/>
              </a:lnSpc>
            </a:pPr>
            <a:r>
              <a:rPr lang="en-GB" dirty="0" err="1">
                <a:solidFill>
                  <a:srgbClr val="F7AB64"/>
                </a:solidFill>
              </a:rPr>
              <a:t>Cwestiynau</a:t>
            </a:r>
            <a:r>
              <a:rPr lang="en-GB" dirty="0">
                <a:solidFill>
                  <a:srgbClr val="F7AB64"/>
                </a:solidFill>
              </a:rPr>
              <a:t> </a:t>
            </a:r>
            <a:r>
              <a:rPr lang="en-GB" dirty="0" err="1">
                <a:solidFill>
                  <a:srgbClr val="F7AB64"/>
                </a:solidFill>
              </a:rPr>
              <a:t>i</a:t>
            </a:r>
            <a:r>
              <a:rPr lang="en-GB" dirty="0">
                <a:solidFill>
                  <a:srgbClr val="F7AB64"/>
                </a:solidFill>
              </a:rPr>
              <a:t> chi </a:t>
            </a:r>
            <a:r>
              <a:rPr lang="en-GB" dirty="0" err="1">
                <a:solidFill>
                  <a:srgbClr val="F7AB64"/>
                </a:solidFill>
              </a:rPr>
              <a:t>feddwl</a:t>
            </a:r>
            <a:r>
              <a:rPr lang="en-GB" dirty="0">
                <a:solidFill>
                  <a:srgbClr val="F7AB64"/>
                </a:solidFill>
              </a:rPr>
              <a:t> am</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Suggested questions for you to think about</a:t>
            </a:r>
          </a:p>
        </p:txBody>
      </p:sp>
      <p:sp>
        <p:nvSpPr>
          <p:cNvPr id="4" name="Text Placeholder 3"/>
          <p:cNvSpPr>
            <a:spLocks noGrp="1"/>
          </p:cNvSpPr>
          <p:nvPr>
            <p:ph type="body" sz="quarter" idx="11"/>
          </p:nvPr>
        </p:nvSpPr>
        <p:spPr/>
        <p:txBody>
          <a:bodyPr>
            <a:normAutofit/>
          </a:bodyPr>
          <a:lstStyle/>
          <a:p>
            <a:pPr marL="342900" indent="-342900">
              <a:lnSpc>
                <a:spcPct val="100000"/>
              </a:lnSpc>
              <a:buClr>
                <a:srgbClr val="F7AB64"/>
              </a:buClr>
              <a:buFont typeface="Arial" panose="020B0604020202020204" pitchFamily="34" charset="0"/>
              <a:buChar char="•"/>
            </a:pPr>
            <a:r>
              <a:rPr lang="en-GB" sz="2000" dirty="0">
                <a:solidFill>
                  <a:schemeClr val="tx1"/>
                </a:solidFill>
              </a:rPr>
              <a:t>How effectively do </a:t>
            </a:r>
            <a:r>
              <a:rPr lang="en-GB" sz="2000" dirty="0">
                <a:solidFill>
                  <a:schemeClr val="tx1">
                    <a:lumMod val="75000"/>
                    <a:lumOff val="25000"/>
                  </a:schemeClr>
                </a:solidFill>
              </a:rPr>
              <a:t>we</a:t>
            </a:r>
            <a:r>
              <a:rPr lang="en-GB" sz="2000" dirty="0">
                <a:solidFill>
                  <a:schemeClr val="tx1"/>
                </a:solidFill>
              </a:rPr>
              <a:t> record and monitor</a:t>
            </a:r>
            <a:r>
              <a:rPr lang="en-GB" sz="2000" strike="sngStrike" dirty="0">
                <a:solidFill>
                  <a:schemeClr val="tx1"/>
                </a:solidFill>
              </a:rPr>
              <a:t> </a:t>
            </a:r>
            <a:r>
              <a:rPr lang="en-GB" sz="2000" dirty="0">
                <a:solidFill>
                  <a:schemeClr val="tx1"/>
                </a:solidFill>
              </a:rPr>
              <a:t>personal outcomes?</a:t>
            </a:r>
            <a:br>
              <a:rPr lang="en-GB" sz="2000" dirty="0">
                <a:solidFill>
                  <a:schemeClr val="tx1"/>
                </a:solidFill>
              </a:rPr>
            </a:br>
            <a:endParaRPr lang="en-GB" sz="2000" dirty="0">
              <a:solidFill>
                <a:schemeClr val="tx1"/>
              </a:solidFill>
            </a:endParaRPr>
          </a:p>
          <a:p>
            <a:pPr marL="342900" indent="-342900">
              <a:lnSpc>
                <a:spcPct val="100000"/>
              </a:lnSpc>
              <a:buClr>
                <a:srgbClr val="F7AB64"/>
              </a:buClr>
              <a:buFont typeface="Arial" panose="020B0604020202020204" pitchFamily="34" charset="0"/>
              <a:buChar char="•"/>
            </a:pPr>
            <a:r>
              <a:rPr lang="en-GB" sz="2000" dirty="0">
                <a:solidFill>
                  <a:schemeClr val="tx1"/>
                </a:solidFill>
              </a:rPr>
              <a:t>Based on what you have learnt, how could you </a:t>
            </a:r>
            <a:r>
              <a:rPr lang="en-GB" sz="2000" dirty="0">
                <a:solidFill>
                  <a:schemeClr val="tx1">
                    <a:lumMod val="75000"/>
                    <a:lumOff val="25000"/>
                  </a:schemeClr>
                </a:solidFill>
              </a:rPr>
              <a:t>record and </a:t>
            </a:r>
            <a:r>
              <a:rPr lang="en-GB" sz="2000" dirty="0">
                <a:solidFill>
                  <a:schemeClr val="tx1"/>
                </a:solidFill>
              </a:rPr>
              <a:t>monitor outcomes more effectively?</a:t>
            </a:r>
            <a:br>
              <a:rPr lang="en-GB" sz="2000" dirty="0">
                <a:solidFill>
                  <a:schemeClr val="tx1"/>
                </a:solidFill>
              </a:rPr>
            </a:br>
            <a:endParaRPr lang="en-GB" sz="2000" dirty="0">
              <a:solidFill>
                <a:schemeClr val="tx1"/>
              </a:solidFill>
            </a:endParaRPr>
          </a:p>
        </p:txBody>
      </p:sp>
      <p:sp>
        <p:nvSpPr>
          <p:cNvPr id="5" name="Text Placeholder 4">
            <a:extLst>
              <a:ext uri="{FF2B5EF4-FFF2-40B4-BE49-F238E27FC236}">
                <a16:creationId xmlns:a16="http://schemas.microsoft.com/office/drawing/2014/main" id="{D922719A-6109-494C-B7E6-4DC344281E07}"/>
              </a:ext>
            </a:extLst>
          </p:cNvPr>
          <p:cNvSpPr>
            <a:spLocks noGrp="1"/>
          </p:cNvSpPr>
          <p:nvPr>
            <p:ph type="body" sz="quarter" idx="12"/>
          </p:nvPr>
        </p:nvSpPr>
        <p:spPr/>
        <p:txBody>
          <a:bodyPr>
            <a:normAutofit/>
          </a:bodyPr>
          <a:lstStyle/>
          <a:p>
            <a:pPr marL="457200" indent="-457200">
              <a:lnSpc>
                <a:spcPct val="100000"/>
              </a:lnSpc>
              <a:buClr>
                <a:srgbClr val="F7AB64"/>
              </a:buClr>
              <a:buFont typeface="Arial" panose="020B0604020202020204" pitchFamily="34" charset="0"/>
              <a:buChar char="•"/>
            </a:pPr>
            <a:r>
              <a:rPr lang="en-GB" sz="2000" dirty="0"/>
              <a:t>Pa </a:t>
            </a:r>
            <a:r>
              <a:rPr lang="en-GB" sz="2000" dirty="0" err="1"/>
              <a:t>mor</a:t>
            </a:r>
            <a:r>
              <a:rPr lang="en-GB" sz="2000" dirty="0"/>
              <a:t> </a:t>
            </a:r>
            <a:r>
              <a:rPr lang="en-GB" sz="2000" dirty="0" err="1"/>
              <a:t>effeithiol</a:t>
            </a:r>
            <a:r>
              <a:rPr lang="en-GB" sz="2000" dirty="0"/>
              <a:t> </a:t>
            </a:r>
            <a:r>
              <a:rPr lang="en-GB" sz="2000" dirty="0" err="1"/>
              <a:t>ydyn</a:t>
            </a:r>
            <a:r>
              <a:rPr lang="en-GB" sz="2000" dirty="0"/>
              <a:t> </a:t>
            </a:r>
            <a:r>
              <a:rPr lang="en-GB" sz="2000" dirty="0" err="1"/>
              <a:t>ni’n</a:t>
            </a:r>
            <a:r>
              <a:rPr lang="en-GB" sz="2000" dirty="0"/>
              <a:t> </a:t>
            </a:r>
            <a:r>
              <a:rPr lang="en-GB" sz="2000" dirty="0" err="1"/>
              <a:t>cofnodi</a:t>
            </a:r>
            <a:r>
              <a:rPr lang="en-GB" sz="2000" dirty="0"/>
              <a:t> a </a:t>
            </a:r>
            <a:r>
              <a:rPr lang="en-GB" sz="2000" dirty="0" err="1"/>
              <a:t>monitro</a:t>
            </a:r>
            <a:r>
              <a:rPr lang="en-GB" sz="2000" dirty="0"/>
              <a:t> </a:t>
            </a:r>
            <a:r>
              <a:rPr lang="en-GB" sz="2000" dirty="0" err="1"/>
              <a:t>canlyniadau</a:t>
            </a:r>
            <a:r>
              <a:rPr lang="en-GB" sz="2000" dirty="0"/>
              <a:t> </a:t>
            </a:r>
            <a:r>
              <a:rPr lang="en-GB" sz="2000" dirty="0" err="1"/>
              <a:t>personol</a:t>
            </a:r>
            <a:r>
              <a:rPr lang="en-GB" sz="2000" dirty="0"/>
              <a:t>? </a:t>
            </a:r>
            <a:br>
              <a:rPr lang="en-GB" sz="2000" dirty="0"/>
            </a:br>
            <a:endParaRPr lang="en-GB" sz="2000" dirty="0"/>
          </a:p>
          <a:p>
            <a:pPr marL="457200" indent="-457200">
              <a:lnSpc>
                <a:spcPct val="100000"/>
              </a:lnSpc>
              <a:buClr>
                <a:srgbClr val="F7AB64"/>
              </a:buClr>
              <a:buFont typeface="Arial" panose="020B0604020202020204" pitchFamily="34" charset="0"/>
              <a:buChar char="•"/>
            </a:pPr>
            <a:r>
              <a:rPr lang="en-GB" sz="2000" dirty="0"/>
              <a:t>Gan </a:t>
            </a:r>
            <a:r>
              <a:rPr lang="en-GB" sz="2000" dirty="0" err="1"/>
              <a:t>ystyried</a:t>
            </a:r>
            <a:r>
              <a:rPr lang="en-GB" sz="2000" dirty="0"/>
              <a:t> </a:t>
            </a:r>
            <a:r>
              <a:rPr lang="en-GB" sz="2000" dirty="0" err="1"/>
              <a:t>beth</a:t>
            </a:r>
            <a:r>
              <a:rPr lang="en-GB" sz="2000" dirty="0"/>
              <a:t> </a:t>
            </a:r>
            <a:r>
              <a:rPr lang="en-GB" sz="2000" dirty="0" err="1"/>
              <a:t>rydych</a:t>
            </a:r>
            <a:r>
              <a:rPr lang="en-GB" sz="2000" dirty="0"/>
              <a:t> chi </a:t>
            </a:r>
            <a:r>
              <a:rPr lang="en-GB" sz="2000" dirty="0" err="1"/>
              <a:t>wedi</a:t>
            </a:r>
            <a:r>
              <a:rPr lang="en-GB" sz="2000" dirty="0"/>
              <a:t> </a:t>
            </a:r>
            <a:r>
              <a:rPr lang="en-GB" sz="2000" dirty="0" err="1"/>
              <a:t>dysgu</a:t>
            </a:r>
            <a:r>
              <a:rPr lang="en-GB" sz="2000" dirty="0"/>
              <a:t>, </a:t>
            </a:r>
            <a:r>
              <a:rPr lang="en-GB" sz="2000" dirty="0" err="1"/>
              <a:t>sut</a:t>
            </a:r>
            <a:r>
              <a:rPr lang="en-GB" sz="2000" dirty="0"/>
              <a:t> </a:t>
            </a:r>
            <a:r>
              <a:rPr lang="en-GB" sz="2000" dirty="0" err="1"/>
              <a:t>gallech</a:t>
            </a:r>
            <a:r>
              <a:rPr lang="en-GB" sz="2000" dirty="0"/>
              <a:t> chi </a:t>
            </a:r>
            <a:r>
              <a:rPr lang="en-GB" sz="2000" dirty="0" err="1"/>
              <a:t>gofnodi</a:t>
            </a:r>
            <a:r>
              <a:rPr lang="en-GB" sz="2000" dirty="0"/>
              <a:t> a </a:t>
            </a:r>
            <a:r>
              <a:rPr lang="en-GB" sz="2000" dirty="0" err="1"/>
              <a:t>monitro</a:t>
            </a:r>
            <a:r>
              <a:rPr lang="en-GB" sz="2000" dirty="0"/>
              <a:t> </a:t>
            </a:r>
            <a:r>
              <a:rPr lang="en-GB" sz="2000" dirty="0" err="1"/>
              <a:t>canlyniadau’n</a:t>
            </a:r>
            <a:r>
              <a:rPr lang="en-GB" sz="2000" dirty="0"/>
              <a:t> </a:t>
            </a:r>
            <a:r>
              <a:rPr lang="en-GB" sz="2000" dirty="0" err="1"/>
              <a:t>fwy</a:t>
            </a:r>
            <a:r>
              <a:rPr lang="en-GB" sz="2000" dirty="0"/>
              <a:t> </a:t>
            </a:r>
            <a:r>
              <a:rPr lang="en-GB" sz="2000" dirty="0" err="1"/>
              <a:t>effeithiol</a:t>
            </a:r>
            <a:r>
              <a:rPr lang="en-GB" sz="2000" dirty="0"/>
              <a:t>? </a:t>
            </a:r>
            <a:br>
              <a:rPr lang="en-GB" sz="2000" dirty="0"/>
            </a:br>
            <a:endParaRPr lang="en-GB" sz="2000" dirty="0"/>
          </a:p>
        </p:txBody>
      </p:sp>
    </p:spTree>
    <p:extLst>
      <p:ext uri="{BB962C8B-B14F-4D97-AF65-F5344CB8AC3E}">
        <p14:creationId xmlns:p14="http://schemas.microsoft.com/office/powerpoint/2010/main" val="185801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56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DD70D-B3A1-44C5-91BD-D02AD0E7FC84}"/>
              </a:ext>
            </a:extLst>
          </p:cNvPr>
          <p:cNvSpPr>
            <a:spLocks noGrp="1"/>
          </p:cNvSpPr>
          <p:nvPr>
            <p:ph type="title"/>
          </p:nvPr>
        </p:nvSpPr>
        <p:spPr/>
        <p:txBody>
          <a:bodyPr>
            <a:normAutofit/>
          </a:bodyPr>
          <a:lstStyle/>
          <a:p>
            <a:r>
              <a:rPr lang="en-GB" dirty="0" err="1">
                <a:solidFill>
                  <a:srgbClr val="F7AB64"/>
                </a:solidFill>
              </a:rPr>
              <a:t>Canlyniad</a:t>
            </a:r>
            <a:r>
              <a:rPr lang="en-GB" dirty="0">
                <a:solidFill>
                  <a:srgbClr val="F7AB64"/>
                </a:solidFill>
              </a:rPr>
              <a:t> </a:t>
            </a:r>
            <a:r>
              <a:rPr lang="en-GB" dirty="0" err="1">
                <a:solidFill>
                  <a:srgbClr val="F7AB64"/>
                </a:solidFill>
              </a:rPr>
              <a:t>dysgu</a:t>
            </a:r>
            <a:br>
              <a:rPr lang="en-GB" dirty="0">
                <a:solidFill>
                  <a:srgbClr val="F7AB64"/>
                </a:solidFill>
              </a:rPr>
            </a:br>
            <a:endParaRPr lang="en-GB" dirty="0">
              <a:solidFill>
                <a:srgbClr val="F7AB64"/>
              </a:solidFill>
            </a:endParaRPr>
          </a:p>
        </p:txBody>
      </p:sp>
      <p:sp>
        <p:nvSpPr>
          <p:cNvPr id="3" name="Text Placeholder 2">
            <a:extLst>
              <a:ext uri="{FF2B5EF4-FFF2-40B4-BE49-F238E27FC236}">
                <a16:creationId xmlns:a16="http://schemas.microsoft.com/office/drawing/2014/main" id="{0DC83D36-4337-4869-9AF8-189DFB54E2D1}"/>
              </a:ext>
            </a:extLst>
          </p:cNvPr>
          <p:cNvSpPr>
            <a:spLocks noGrp="1"/>
          </p:cNvSpPr>
          <p:nvPr>
            <p:ph type="body" sz="quarter" idx="10"/>
          </p:nvPr>
        </p:nvSpPr>
        <p:spPr/>
        <p:txBody>
          <a:bodyPr/>
          <a:lstStyle/>
          <a:p>
            <a:r>
              <a:rPr lang="en-GB" dirty="0">
                <a:solidFill>
                  <a:srgbClr val="F7AB64"/>
                </a:solidFill>
              </a:rPr>
              <a:t>Learning Outcome</a:t>
            </a:r>
          </a:p>
          <a:p>
            <a:endParaRPr lang="en-GB" dirty="0">
              <a:solidFill>
                <a:srgbClr val="F7AB64"/>
              </a:solidFill>
            </a:endParaRPr>
          </a:p>
        </p:txBody>
      </p:sp>
      <p:sp>
        <p:nvSpPr>
          <p:cNvPr id="4" name="Text Placeholder 3">
            <a:extLst>
              <a:ext uri="{FF2B5EF4-FFF2-40B4-BE49-F238E27FC236}">
                <a16:creationId xmlns:a16="http://schemas.microsoft.com/office/drawing/2014/main" id="{CA7D6D8A-D496-446D-B5D0-77F98640AC3E}"/>
              </a:ext>
            </a:extLst>
          </p:cNvPr>
          <p:cNvSpPr>
            <a:spLocks noGrp="1"/>
          </p:cNvSpPr>
          <p:nvPr>
            <p:ph type="body" sz="quarter" idx="11"/>
          </p:nvPr>
        </p:nvSpPr>
        <p:spPr/>
        <p:txBody>
          <a:bodyPr/>
          <a:lstStyle/>
          <a:p>
            <a:pPr marL="0" indent="0">
              <a:lnSpc>
                <a:spcPct val="100000"/>
              </a:lnSpc>
              <a:buNone/>
            </a:pPr>
            <a:r>
              <a:rPr lang="en-GB" dirty="0">
                <a:solidFill>
                  <a:schemeClr val="tx1"/>
                </a:solidFill>
              </a:rPr>
              <a:t>I </a:t>
            </a:r>
            <a:r>
              <a:rPr lang="en-GB" dirty="0" err="1">
                <a:solidFill>
                  <a:schemeClr val="tx1"/>
                </a:solidFill>
              </a:rPr>
              <a:t>ddeall</a:t>
            </a:r>
            <a:r>
              <a:rPr lang="en-GB" dirty="0">
                <a:solidFill>
                  <a:schemeClr val="tx1"/>
                </a:solidFill>
              </a:rPr>
              <a:t> pam </a:t>
            </a:r>
            <a:r>
              <a:rPr lang="en-GB" dirty="0" err="1">
                <a:solidFill>
                  <a:schemeClr val="tx1"/>
                </a:solidFill>
              </a:rPr>
              <a:t>rydyn</a:t>
            </a:r>
            <a:r>
              <a:rPr lang="en-GB" dirty="0">
                <a:solidFill>
                  <a:schemeClr val="tx1"/>
                </a:solidFill>
              </a:rPr>
              <a:t> </a:t>
            </a:r>
            <a:r>
              <a:rPr lang="en-GB" dirty="0" err="1">
                <a:solidFill>
                  <a:schemeClr val="tx1"/>
                </a:solidFill>
              </a:rPr>
              <a:t>ni’n</a:t>
            </a:r>
            <a:r>
              <a:rPr lang="en-GB" dirty="0">
                <a:solidFill>
                  <a:schemeClr val="tx1"/>
                </a:solidFill>
              </a:rPr>
              <a:t> </a:t>
            </a:r>
            <a:r>
              <a:rPr lang="en-GB" dirty="0" err="1">
                <a:solidFill>
                  <a:schemeClr val="tx1"/>
                </a:solidFill>
              </a:rPr>
              <a:t>cofnodi</a:t>
            </a:r>
            <a:r>
              <a:rPr lang="en-GB" dirty="0">
                <a:solidFill>
                  <a:schemeClr val="tx1"/>
                </a:solidFill>
              </a:rPr>
              <a:t> a </a:t>
            </a:r>
            <a:r>
              <a:rPr lang="en-GB" dirty="0" err="1">
                <a:solidFill>
                  <a:schemeClr val="tx1"/>
                </a:solidFill>
              </a:rPr>
              <a:t>monitro</a:t>
            </a:r>
            <a:r>
              <a:rPr lang="en-GB" dirty="0">
                <a:solidFill>
                  <a:schemeClr val="tx1"/>
                </a:solidFill>
              </a:rPr>
              <a:t> </a:t>
            </a:r>
            <a:r>
              <a:rPr lang="en-GB" dirty="0" err="1">
                <a:solidFill>
                  <a:schemeClr val="tx1"/>
                </a:solidFill>
              </a:rPr>
              <a:t>canlyniadau</a:t>
            </a:r>
            <a:r>
              <a:rPr lang="en-GB" dirty="0">
                <a:solidFill>
                  <a:schemeClr val="tx1"/>
                </a:solidFill>
              </a:rPr>
              <a:t> </a:t>
            </a:r>
            <a:r>
              <a:rPr lang="en-GB" dirty="0" err="1">
                <a:solidFill>
                  <a:schemeClr val="tx1"/>
                </a:solidFill>
              </a:rPr>
              <a:t>personol</a:t>
            </a:r>
            <a:endParaRPr lang="en-GB" dirty="0">
              <a:solidFill>
                <a:schemeClr val="tx1"/>
              </a:solidFill>
            </a:endParaRPr>
          </a:p>
          <a:p>
            <a:pPr marL="0" indent="0">
              <a:lnSpc>
                <a:spcPct val="100000"/>
              </a:lnSpc>
              <a:buNone/>
            </a:pPr>
            <a:endParaRPr lang="en-GB" dirty="0"/>
          </a:p>
        </p:txBody>
      </p:sp>
      <p:sp>
        <p:nvSpPr>
          <p:cNvPr id="5" name="Text Placeholder 4">
            <a:extLst>
              <a:ext uri="{FF2B5EF4-FFF2-40B4-BE49-F238E27FC236}">
                <a16:creationId xmlns:a16="http://schemas.microsoft.com/office/drawing/2014/main" id="{1D2D8842-3B24-46DE-BF1D-2FA144D89AB5}"/>
              </a:ext>
            </a:extLst>
          </p:cNvPr>
          <p:cNvSpPr>
            <a:spLocks noGrp="1"/>
          </p:cNvSpPr>
          <p:nvPr>
            <p:ph type="body" sz="quarter" idx="12"/>
          </p:nvPr>
        </p:nvSpPr>
        <p:spPr/>
        <p:txBody>
          <a:bodyPr/>
          <a:lstStyle/>
          <a:p>
            <a:pPr marL="0" indent="0">
              <a:lnSpc>
                <a:spcPct val="100000"/>
              </a:lnSpc>
              <a:buNone/>
            </a:pPr>
            <a:r>
              <a:rPr lang="en-GB" dirty="0">
                <a:solidFill>
                  <a:schemeClr val="tx1"/>
                </a:solidFill>
              </a:rPr>
              <a:t>To understand why we record and monitor personal</a:t>
            </a:r>
            <a:r>
              <a:rPr lang="en-GB" dirty="0">
                <a:solidFill>
                  <a:srgbClr val="FF0000"/>
                </a:solidFill>
              </a:rPr>
              <a:t> </a:t>
            </a:r>
            <a:r>
              <a:rPr lang="en-GB" dirty="0">
                <a:solidFill>
                  <a:schemeClr val="tx1"/>
                </a:solidFill>
              </a:rPr>
              <a:t>outcomes</a:t>
            </a:r>
            <a:endParaRPr lang="en-GB" strike="sngStrike" dirty="0">
              <a:solidFill>
                <a:schemeClr val="tx1"/>
              </a:solidFill>
            </a:endParaRPr>
          </a:p>
          <a:p>
            <a:pPr marL="0" indent="0">
              <a:lnSpc>
                <a:spcPct val="100000"/>
              </a:lnSpc>
              <a:buNone/>
            </a:pPr>
            <a:endParaRPr lang="en-GB" dirty="0"/>
          </a:p>
        </p:txBody>
      </p:sp>
    </p:spTree>
    <p:extLst>
      <p:ext uri="{BB962C8B-B14F-4D97-AF65-F5344CB8AC3E}">
        <p14:creationId xmlns:p14="http://schemas.microsoft.com/office/powerpoint/2010/main" val="1992255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32008AD-541A-4871-A2D2-5F9F05F56008}"/>
              </a:ext>
            </a:extLst>
          </p:cNvPr>
          <p:cNvSpPr>
            <a:spLocks noGrp="1"/>
          </p:cNvSpPr>
          <p:nvPr>
            <p:ph type="title"/>
          </p:nvPr>
        </p:nvSpPr>
        <p:spPr/>
        <p:txBody>
          <a:bodyPr>
            <a:normAutofit fontScale="90000"/>
          </a:bodyPr>
          <a:lstStyle/>
          <a:p>
            <a:pPr>
              <a:lnSpc>
                <a:spcPct val="100000"/>
              </a:lnSpc>
            </a:pPr>
            <a:r>
              <a:rPr lang="en-GB" dirty="0">
                <a:solidFill>
                  <a:srgbClr val="F7AB64"/>
                </a:solidFill>
              </a:rPr>
              <a:t>Pam </a:t>
            </a:r>
            <a:r>
              <a:rPr lang="en-GB" dirty="0" err="1">
                <a:solidFill>
                  <a:srgbClr val="F7AB64"/>
                </a:solidFill>
              </a:rPr>
              <a:t>ydyn</a:t>
            </a:r>
            <a:r>
              <a:rPr lang="en-GB" dirty="0">
                <a:solidFill>
                  <a:srgbClr val="F7AB64"/>
                </a:solidFill>
              </a:rPr>
              <a:t> </a:t>
            </a:r>
            <a:r>
              <a:rPr lang="en-GB" dirty="0" err="1">
                <a:solidFill>
                  <a:srgbClr val="F7AB64"/>
                </a:solidFill>
              </a:rPr>
              <a:t>ni’n</a:t>
            </a:r>
            <a:r>
              <a:rPr lang="en-GB" dirty="0">
                <a:solidFill>
                  <a:srgbClr val="F7AB64"/>
                </a:solidFill>
              </a:rPr>
              <a:t> </a:t>
            </a:r>
            <a:r>
              <a:rPr lang="en-GB" dirty="0" err="1">
                <a:solidFill>
                  <a:srgbClr val="F7AB64"/>
                </a:solidFill>
              </a:rPr>
              <a:t>cofnodi</a:t>
            </a:r>
            <a:r>
              <a:rPr lang="en-GB" dirty="0">
                <a:solidFill>
                  <a:srgbClr val="F7AB64"/>
                </a:solidFill>
              </a:rPr>
              <a:t> </a:t>
            </a:r>
            <a:r>
              <a:rPr lang="en-GB" dirty="0" err="1">
                <a:solidFill>
                  <a:srgbClr val="F7AB64"/>
                </a:solidFill>
              </a:rPr>
              <a:t>canlyniadau</a:t>
            </a:r>
            <a:r>
              <a:rPr lang="en-GB" dirty="0">
                <a:solidFill>
                  <a:srgbClr val="F7AB64"/>
                </a:solidFill>
              </a:rPr>
              <a:t> </a:t>
            </a:r>
            <a:r>
              <a:rPr lang="en-GB" dirty="0" err="1">
                <a:solidFill>
                  <a:srgbClr val="F7AB64"/>
                </a:solidFill>
              </a:rPr>
              <a:t>personol</a:t>
            </a:r>
            <a:r>
              <a:rPr lang="en-GB" dirty="0">
                <a:solidFill>
                  <a:srgbClr val="F7AB64"/>
                </a:solidFill>
              </a:rPr>
              <a:t>? </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Why do we record personal outcomes?</a:t>
            </a:r>
          </a:p>
        </p:txBody>
      </p:sp>
      <p:sp>
        <p:nvSpPr>
          <p:cNvPr id="4" name="Text Placeholder 3"/>
          <p:cNvSpPr>
            <a:spLocks noGrp="1"/>
          </p:cNvSpPr>
          <p:nvPr>
            <p:ph type="body" sz="quarter" idx="11"/>
          </p:nvPr>
        </p:nvSpPr>
        <p:spPr>
          <a:xfrm>
            <a:off x="4862513" y="1762299"/>
            <a:ext cx="3690937" cy="3873730"/>
          </a:xfrm>
        </p:spPr>
        <p:txBody>
          <a:bodyPr>
            <a:normAutofit/>
          </a:bodyPr>
          <a:lstStyle/>
          <a:p>
            <a:pPr marL="342900" indent="-342900">
              <a:lnSpc>
                <a:spcPct val="100000"/>
              </a:lnSpc>
              <a:buClr>
                <a:srgbClr val="F7AB64"/>
              </a:buClr>
              <a:buFont typeface="Arial" panose="020B0604020202020204" pitchFamily="34" charset="0"/>
              <a:buChar char="•"/>
            </a:pPr>
            <a:r>
              <a:rPr lang="en-GB" sz="2000" dirty="0">
                <a:solidFill>
                  <a:schemeClr val="tx1"/>
                </a:solidFill>
              </a:rPr>
              <a:t>Opportunity to capture what’s important to an individual</a:t>
            </a:r>
          </a:p>
          <a:p>
            <a:pPr marL="342900" indent="-342900">
              <a:lnSpc>
                <a:spcPct val="100000"/>
              </a:lnSpc>
              <a:buClr>
                <a:srgbClr val="F7AB64"/>
              </a:buClr>
              <a:buFont typeface="Arial" panose="020B0604020202020204" pitchFamily="34" charset="0"/>
              <a:buChar char="•"/>
            </a:pPr>
            <a:r>
              <a:rPr lang="en-GB" sz="2000" dirty="0">
                <a:solidFill>
                  <a:schemeClr val="tx1"/>
                </a:solidFill>
              </a:rPr>
              <a:t>Understand the support and relationships with family and friends</a:t>
            </a:r>
            <a:br>
              <a:rPr lang="en-GB" sz="2000" dirty="0">
                <a:solidFill>
                  <a:schemeClr val="tx1"/>
                </a:solidFill>
              </a:rPr>
            </a:br>
            <a:endParaRPr lang="en-GB" sz="2000" strike="sngStrike" dirty="0">
              <a:solidFill>
                <a:schemeClr val="tx1"/>
              </a:solidFill>
            </a:endParaRPr>
          </a:p>
          <a:p>
            <a:pPr marL="342900" indent="-342900">
              <a:lnSpc>
                <a:spcPct val="100000"/>
              </a:lnSpc>
              <a:buClr>
                <a:srgbClr val="F7AB64"/>
              </a:buClr>
              <a:buFont typeface="Arial" panose="020B0604020202020204" pitchFamily="34" charset="0"/>
              <a:buChar char="•"/>
            </a:pPr>
            <a:r>
              <a:rPr lang="en-GB" sz="2000" dirty="0">
                <a:solidFill>
                  <a:schemeClr val="tx1"/>
                </a:solidFill>
              </a:rPr>
              <a:t>To be clear on what an individual wants to achieve and knowing</a:t>
            </a:r>
            <a:r>
              <a:rPr lang="en-GB" sz="2000" dirty="0">
                <a:solidFill>
                  <a:srgbClr val="FF0000"/>
                </a:solidFill>
              </a:rPr>
              <a:t> </a:t>
            </a:r>
            <a:r>
              <a:rPr lang="en-GB" sz="2000" dirty="0">
                <a:solidFill>
                  <a:schemeClr val="tx1"/>
                </a:solidFill>
              </a:rPr>
              <a:t>the steps to get there</a:t>
            </a:r>
          </a:p>
          <a:p>
            <a:pPr marL="342900" indent="-342900">
              <a:lnSpc>
                <a:spcPct val="100000"/>
              </a:lnSpc>
              <a:buClr>
                <a:srgbClr val="F7AB64"/>
              </a:buClr>
              <a:buFont typeface="Arial" panose="020B0604020202020204" pitchFamily="34" charset="0"/>
              <a:buChar char="•"/>
            </a:pPr>
            <a:endParaRPr lang="en-GB" sz="2000" dirty="0"/>
          </a:p>
          <a:p>
            <a:pPr>
              <a:lnSpc>
                <a:spcPct val="100000"/>
              </a:lnSpc>
              <a:buClr>
                <a:srgbClr val="F7AB64"/>
              </a:buClr>
            </a:pPr>
            <a:endParaRPr lang="en-GB" sz="2000" dirty="0"/>
          </a:p>
          <a:p>
            <a:pPr>
              <a:lnSpc>
                <a:spcPct val="100000"/>
              </a:lnSpc>
              <a:buClr>
                <a:srgbClr val="F7AB64"/>
              </a:buClr>
            </a:pPr>
            <a:endParaRPr lang="en-GB" sz="2000" dirty="0"/>
          </a:p>
        </p:txBody>
      </p:sp>
      <p:sp>
        <p:nvSpPr>
          <p:cNvPr id="7" name="Text Placeholder 6">
            <a:extLst>
              <a:ext uri="{FF2B5EF4-FFF2-40B4-BE49-F238E27FC236}">
                <a16:creationId xmlns:a16="http://schemas.microsoft.com/office/drawing/2014/main" id="{EE2BE130-006B-41A5-A5D6-B13A6720A439}"/>
              </a:ext>
            </a:extLst>
          </p:cNvPr>
          <p:cNvSpPr>
            <a:spLocks noGrp="1"/>
          </p:cNvSpPr>
          <p:nvPr>
            <p:ph type="body" sz="quarter" idx="12"/>
          </p:nvPr>
        </p:nvSpPr>
        <p:spPr>
          <a:xfrm>
            <a:off x="628650" y="1762299"/>
            <a:ext cx="3681413" cy="3873730"/>
          </a:xfrm>
        </p:spPr>
        <p:txBody>
          <a:bodyPr>
            <a:normAutofit/>
          </a:bodyPr>
          <a:lstStyle/>
          <a:p>
            <a:pPr marL="285750" indent="-285750">
              <a:lnSpc>
                <a:spcPct val="100000"/>
              </a:lnSpc>
              <a:buClr>
                <a:srgbClr val="F7AB64"/>
              </a:buClr>
              <a:buFont typeface="Arial" panose="020B0604020202020204" pitchFamily="34" charset="0"/>
              <a:buChar char="•"/>
            </a:pPr>
            <a:r>
              <a:rPr lang="en-GB" sz="2000" dirty="0" err="1"/>
              <a:t>Cyfle</a:t>
            </a:r>
            <a:r>
              <a:rPr lang="en-GB" sz="2000" dirty="0"/>
              <a:t> </a:t>
            </a:r>
            <a:r>
              <a:rPr lang="en-GB" sz="2000" dirty="0" err="1"/>
              <a:t>i</a:t>
            </a:r>
            <a:r>
              <a:rPr lang="en-GB" sz="2000" dirty="0"/>
              <a:t> </a:t>
            </a:r>
            <a:r>
              <a:rPr lang="en-GB" sz="2000" dirty="0" err="1"/>
              <a:t>nodi</a:t>
            </a:r>
            <a:r>
              <a:rPr lang="en-GB" sz="2000" dirty="0"/>
              <a:t> </a:t>
            </a:r>
            <a:r>
              <a:rPr lang="en-GB" sz="2000" dirty="0" err="1"/>
              <a:t>beth</a:t>
            </a:r>
            <a:r>
              <a:rPr lang="en-GB" sz="2000" dirty="0"/>
              <a:t> </a:t>
            </a:r>
            <a:r>
              <a:rPr lang="en-GB" sz="2000" dirty="0" err="1"/>
              <a:t>sy’n</a:t>
            </a:r>
            <a:r>
              <a:rPr lang="en-GB" sz="2000" dirty="0"/>
              <a:t> </a:t>
            </a:r>
            <a:r>
              <a:rPr lang="en-GB" sz="2000" dirty="0" err="1"/>
              <a:t>bwysig</a:t>
            </a:r>
            <a:r>
              <a:rPr lang="en-GB" sz="2000" dirty="0"/>
              <a:t> i </a:t>
            </a:r>
            <a:r>
              <a:rPr lang="en-GB" sz="2000" dirty="0" err="1"/>
              <a:t>unigolyn</a:t>
            </a:r>
            <a:br>
              <a:rPr lang="en-GB" sz="2000" dirty="0"/>
            </a:br>
            <a:endParaRPr lang="en-GB" sz="2000" dirty="0"/>
          </a:p>
          <a:p>
            <a:pPr marL="285750" indent="-285750">
              <a:lnSpc>
                <a:spcPct val="100000"/>
              </a:lnSpc>
              <a:buClr>
                <a:srgbClr val="F7AB64"/>
              </a:buClr>
              <a:buFont typeface="Arial" panose="020B0604020202020204" pitchFamily="34" charset="0"/>
              <a:buChar char="•"/>
            </a:pPr>
            <a:r>
              <a:rPr lang="en-GB" sz="2000" dirty="0" err="1"/>
              <a:t>Deall</a:t>
            </a:r>
            <a:r>
              <a:rPr lang="en-GB" sz="2000" dirty="0"/>
              <a:t> y </a:t>
            </a:r>
            <a:r>
              <a:rPr lang="en-GB" sz="2000" dirty="0" err="1"/>
              <a:t>perthynas</a:t>
            </a:r>
            <a:r>
              <a:rPr lang="en-GB" sz="2000" dirty="0"/>
              <a:t> </a:t>
            </a:r>
            <a:r>
              <a:rPr lang="en-GB" sz="2000" dirty="0" err="1"/>
              <a:t>gyda</a:t>
            </a:r>
            <a:r>
              <a:rPr lang="en-GB" sz="2000" dirty="0"/>
              <a:t> </a:t>
            </a:r>
            <a:r>
              <a:rPr lang="en-GB" sz="2000" dirty="0" err="1"/>
              <a:t>a’re</a:t>
            </a:r>
            <a:r>
              <a:rPr lang="en-GB" sz="2000" dirty="0"/>
              <a:t> </a:t>
            </a:r>
            <a:r>
              <a:rPr lang="en-GB" sz="2000" dirty="0" err="1"/>
              <a:t>cefnogaeth</a:t>
            </a:r>
            <a:r>
              <a:rPr lang="en-GB" sz="2000" dirty="0"/>
              <a:t> </a:t>
            </a:r>
            <a:r>
              <a:rPr lang="en-GB" sz="2000" dirty="0" err="1"/>
              <a:t>gan</a:t>
            </a:r>
            <a:r>
              <a:rPr lang="en-GB" sz="2000" dirty="0"/>
              <a:t> </a:t>
            </a:r>
            <a:r>
              <a:rPr lang="en-GB" sz="2000" dirty="0" err="1"/>
              <a:t>deulu</a:t>
            </a:r>
            <a:r>
              <a:rPr lang="en-GB" sz="2000" dirty="0"/>
              <a:t> a </a:t>
            </a:r>
            <a:r>
              <a:rPr lang="en-GB" sz="2000" dirty="0" err="1"/>
              <a:t>ffrindiau</a:t>
            </a:r>
            <a:br>
              <a:rPr lang="en-GB" sz="2000" dirty="0"/>
            </a:br>
            <a:endParaRPr lang="en-GB" sz="2000" dirty="0"/>
          </a:p>
          <a:p>
            <a:pPr marL="285750" indent="-285750">
              <a:lnSpc>
                <a:spcPct val="100000"/>
              </a:lnSpc>
              <a:buClr>
                <a:srgbClr val="F7AB64"/>
              </a:buClr>
              <a:buFont typeface="Arial" panose="020B0604020202020204" pitchFamily="34" charset="0"/>
              <a:buChar char="•"/>
            </a:pPr>
            <a:r>
              <a:rPr lang="en-GB" sz="2000" dirty="0"/>
              <a:t>I </a:t>
            </a:r>
            <a:r>
              <a:rPr lang="en-GB" sz="2000" dirty="0" err="1"/>
              <a:t>fod</a:t>
            </a:r>
            <a:r>
              <a:rPr lang="en-GB" sz="2000" dirty="0"/>
              <a:t> </a:t>
            </a:r>
            <a:r>
              <a:rPr lang="en-GB" sz="2000" dirty="0" err="1"/>
              <a:t>yn</a:t>
            </a:r>
            <a:r>
              <a:rPr lang="en-GB" sz="2000" dirty="0"/>
              <a:t> </a:t>
            </a:r>
            <a:r>
              <a:rPr lang="en-GB" sz="2000" dirty="0" err="1"/>
              <a:t>glir</a:t>
            </a:r>
            <a:r>
              <a:rPr lang="en-GB" sz="2000" dirty="0"/>
              <a:t> am </a:t>
            </a:r>
            <a:r>
              <a:rPr lang="en-GB" sz="2000" dirty="0" err="1"/>
              <a:t>beth</a:t>
            </a:r>
            <a:r>
              <a:rPr lang="en-GB" sz="2000" dirty="0"/>
              <a:t> </a:t>
            </a:r>
            <a:r>
              <a:rPr lang="en-GB" sz="2000" dirty="0" err="1"/>
              <a:t>mae</a:t>
            </a:r>
            <a:r>
              <a:rPr lang="en-GB" sz="2000" dirty="0"/>
              <a:t> </a:t>
            </a:r>
            <a:r>
              <a:rPr lang="en-GB" sz="2000" dirty="0" err="1"/>
              <a:t>unigolyn</a:t>
            </a:r>
            <a:r>
              <a:rPr lang="en-GB" sz="2000" dirty="0"/>
              <a:t> am </a:t>
            </a:r>
            <a:r>
              <a:rPr lang="en-GB" sz="2000" dirty="0" err="1"/>
              <a:t>gyflawni</a:t>
            </a:r>
            <a:r>
              <a:rPr lang="en-GB" sz="2000" dirty="0"/>
              <a:t> a </a:t>
            </a:r>
            <a:r>
              <a:rPr lang="en-GB" sz="2000" dirty="0" err="1"/>
              <a:t>gwybod</a:t>
            </a:r>
            <a:r>
              <a:rPr lang="en-GB" sz="2000" dirty="0"/>
              <a:t> y </a:t>
            </a:r>
            <a:r>
              <a:rPr lang="en-GB" sz="2000" dirty="0" err="1"/>
              <a:t>camau</a:t>
            </a:r>
            <a:r>
              <a:rPr lang="en-GB" sz="2000" dirty="0"/>
              <a:t> </a:t>
            </a:r>
            <a:r>
              <a:rPr lang="en-GB" sz="2000" dirty="0" err="1"/>
              <a:t>sydd</a:t>
            </a:r>
            <a:r>
              <a:rPr lang="en-GB" sz="2000" dirty="0"/>
              <a:t> </a:t>
            </a:r>
            <a:r>
              <a:rPr lang="en-GB" sz="2000" dirty="0" err="1"/>
              <a:t>eu</a:t>
            </a:r>
            <a:r>
              <a:rPr lang="en-GB" sz="2000" dirty="0"/>
              <a:t> </a:t>
            </a:r>
            <a:r>
              <a:rPr lang="en-GB" sz="2000" dirty="0" err="1"/>
              <a:t>hangen</a:t>
            </a:r>
            <a:r>
              <a:rPr lang="en-GB" sz="2000" dirty="0"/>
              <a:t> </a:t>
            </a:r>
            <a:r>
              <a:rPr lang="en-GB" sz="2000" dirty="0" err="1"/>
              <a:t>i</a:t>
            </a:r>
            <a:r>
              <a:rPr lang="en-GB" sz="2000" dirty="0"/>
              <a:t> </a:t>
            </a:r>
            <a:r>
              <a:rPr lang="en-GB" sz="2000" dirty="0" err="1"/>
              <a:t>wneud</a:t>
            </a:r>
            <a:r>
              <a:rPr lang="en-GB" sz="2000" dirty="0"/>
              <a:t> </a:t>
            </a:r>
            <a:r>
              <a:rPr lang="en-GB" sz="2000" dirty="0" err="1"/>
              <a:t>hwn</a:t>
            </a:r>
            <a:endParaRPr lang="en-GB" sz="2000" dirty="0"/>
          </a:p>
        </p:txBody>
      </p:sp>
    </p:spTree>
    <p:extLst>
      <p:ext uri="{BB962C8B-B14F-4D97-AF65-F5344CB8AC3E}">
        <p14:creationId xmlns:p14="http://schemas.microsoft.com/office/powerpoint/2010/main" val="418480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9EA95-DD3D-438B-BFBA-011101351271}"/>
              </a:ext>
            </a:extLst>
          </p:cNvPr>
          <p:cNvSpPr>
            <a:spLocks noGrp="1"/>
          </p:cNvSpPr>
          <p:nvPr>
            <p:ph type="title"/>
          </p:nvPr>
        </p:nvSpPr>
        <p:spPr>
          <a:xfrm>
            <a:off x="628650" y="365127"/>
            <a:ext cx="3793720" cy="1031283"/>
          </a:xfrm>
        </p:spPr>
        <p:txBody>
          <a:bodyPr>
            <a:noAutofit/>
          </a:bodyPr>
          <a:lstStyle/>
          <a:p>
            <a:pPr>
              <a:lnSpc>
                <a:spcPct val="100000"/>
              </a:lnSpc>
            </a:pPr>
            <a:r>
              <a:rPr lang="en-GB" dirty="0">
                <a:solidFill>
                  <a:srgbClr val="F7AB64"/>
                </a:solidFill>
              </a:rPr>
              <a:t>Pam </a:t>
            </a:r>
            <a:r>
              <a:rPr lang="en-GB" dirty="0" err="1">
                <a:solidFill>
                  <a:srgbClr val="F7AB64"/>
                </a:solidFill>
              </a:rPr>
              <a:t>ydyn</a:t>
            </a:r>
            <a:r>
              <a:rPr lang="en-GB" dirty="0">
                <a:solidFill>
                  <a:srgbClr val="F7AB64"/>
                </a:solidFill>
              </a:rPr>
              <a:t> </a:t>
            </a:r>
            <a:r>
              <a:rPr lang="en-GB" dirty="0" err="1">
                <a:solidFill>
                  <a:srgbClr val="F7AB64"/>
                </a:solidFill>
              </a:rPr>
              <a:t>ni’n</a:t>
            </a:r>
            <a:r>
              <a:rPr lang="en-GB" dirty="0">
                <a:solidFill>
                  <a:srgbClr val="F7AB64"/>
                </a:solidFill>
              </a:rPr>
              <a:t> </a:t>
            </a:r>
            <a:r>
              <a:rPr lang="en-GB" dirty="0" err="1">
                <a:solidFill>
                  <a:srgbClr val="F7AB64"/>
                </a:solidFill>
              </a:rPr>
              <a:t>cofnodi</a:t>
            </a:r>
            <a:r>
              <a:rPr lang="en-GB" dirty="0">
                <a:solidFill>
                  <a:srgbClr val="F7AB64"/>
                </a:solidFill>
              </a:rPr>
              <a:t> </a:t>
            </a:r>
            <a:r>
              <a:rPr lang="en-GB" dirty="0" err="1">
                <a:solidFill>
                  <a:srgbClr val="F7AB64"/>
                </a:solidFill>
              </a:rPr>
              <a:t>canlyniadau</a:t>
            </a:r>
            <a:r>
              <a:rPr lang="en-GB" dirty="0">
                <a:solidFill>
                  <a:srgbClr val="F7AB64"/>
                </a:solidFill>
              </a:rPr>
              <a:t> </a:t>
            </a:r>
            <a:r>
              <a:rPr lang="en-GB" dirty="0" err="1">
                <a:solidFill>
                  <a:srgbClr val="F7AB64"/>
                </a:solidFill>
              </a:rPr>
              <a:t>personol</a:t>
            </a:r>
            <a:r>
              <a:rPr lang="en-GB" dirty="0">
                <a:solidFill>
                  <a:srgbClr val="F7AB64"/>
                </a:solidFill>
              </a:rPr>
              <a:t>? </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Why do we record personal outcomes?</a:t>
            </a:r>
          </a:p>
        </p:txBody>
      </p:sp>
      <p:sp>
        <p:nvSpPr>
          <p:cNvPr id="4" name="Text Placeholder 3"/>
          <p:cNvSpPr>
            <a:spLocks noGrp="1"/>
          </p:cNvSpPr>
          <p:nvPr>
            <p:ph type="body" sz="quarter" idx="11"/>
          </p:nvPr>
        </p:nvSpPr>
        <p:spPr>
          <a:xfrm>
            <a:off x="4862513" y="1546044"/>
            <a:ext cx="3690937" cy="4297801"/>
          </a:xfrm>
        </p:spPr>
        <p:txBody>
          <a:bodyPr>
            <a:normAutofit/>
          </a:bodyPr>
          <a:lstStyle/>
          <a:p>
            <a:pPr marL="342900" indent="-342900">
              <a:lnSpc>
                <a:spcPct val="100000"/>
              </a:lnSpc>
              <a:buClr>
                <a:srgbClr val="F7AB64"/>
              </a:buClr>
              <a:buFont typeface="Arial" panose="020B0604020202020204" pitchFamily="34" charset="0"/>
              <a:buChar char="•"/>
            </a:pPr>
            <a:r>
              <a:rPr lang="en-GB" sz="2000" dirty="0">
                <a:solidFill>
                  <a:schemeClr val="tx1">
                    <a:lumMod val="75000"/>
                    <a:lumOff val="25000"/>
                  </a:schemeClr>
                </a:solidFill>
              </a:rPr>
              <a:t>Promote shared decision making in planning care and support</a:t>
            </a:r>
          </a:p>
          <a:p>
            <a:pPr marL="342900" indent="-342900">
              <a:lnSpc>
                <a:spcPct val="100000"/>
              </a:lnSpc>
              <a:buClr>
                <a:srgbClr val="F7AB64"/>
              </a:buClr>
              <a:buFont typeface="Arial" panose="020B0604020202020204" pitchFamily="34" charset="0"/>
              <a:buChar char="•"/>
            </a:pPr>
            <a:r>
              <a:rPr lang="en-GB" sz="2000" dirty="0">
                <a:solidFill>
                  <a:schemeClr val="tx1">
                    <a:lumMod val="75000"/>
                    <a:lumOff val="25000"/>
                  </a:schemeClr>
                </a:solidFill>
              </a:rPr>
              <a:t>To agree with individuals what the risks are and how to work together</a:t>
            </a:r>
            <a:endParaRPr lang="en-GB" sz="2000" strike="sngStrike" dirty="0">
              <a:solidFill>
                <a:schemeClr val="tx1">
                  <a:lumMod val="75000"/>
                  <a:lumOff val="25000"/>
                </a:schemeClr>
              </a:solidFill>
            </a:endParaRPr>
          </a:p>
          <a:p>
            <a:pPr marL="342900" indent="-342900">
              <a:lnSpc>
                <a:spcPct val="100000"/>
              </a:lnSpc>
              <a:buClr>
                <a:srgbClr val="F7AB64"/>
              </a:buClr>
              <a:buFont typeface="Arial" panose="020B0604020202020204" pitchFamily="34" charset="0"/>
              <a:buChar char="•"/>
            </a:pPr>
            <a:r>
              <a:rPr lang="en-GB" sz="2000" dirty="0">
                <a:solidFill>
                  <a:schemeClr val="tx1">
                    <a:lumMod val="75000"/>
                    <a:lumOff val="25000"/>
                  </a:schemeClr>
                </a:solidFill>
              </a:rPr>
              <a:t>To focus support on the individual and what’s important to them</a:t>
            </a:r>
            <a:endParaRPr lang="en-GB" sz="2000" strike="sngStrike" dirty="0">
              <a:solidFill>
                <a:schemeClr val="tx1">
                  <a:lumMod val="75000"/>
                  <a:lumOff val="25000"/>
                </a:schemeClr>
              </a:solidFill>
            </a:endParaRPr>
          </a:p>
          <a:p>
            <a:pPr marL="342900" indent="-342900">
              <a:lnSpc>
                <a:spcPct val="100000"/>
              </a:lnSpc>
              <a:buClr>
                <a:srgbClr val="F7AB64"/>
              </a:buClr>
              <a:buFont typeface="Arial" panose="020B0604020202020204" pitchFamily="34" charset="0"/>
              <a:buChar char="•"/>
            </a:pPr>
            <a:r>
              <a:rPr lang="en-GB" sz="2000" dirty="0">
                <a:solidFill>
                  <a:schemeClr val="tx1">
                    <a:lumMod val="75000"/>
                    <a:lumOff val="25000"/>
                  </a:schemeClr>
                </a:solidFill>
              </a:rPr>
              <a:t>Explore how confident an individual feels </a:t>
            </a:r>
            <a:endParaRPr lang="en-GB" sz="2000" dirty="0"/>
          </a:p>
          <a:p>
            <a:pPr>
              <a:lnSpc>
                <a:spcPct val="100000"/>
              </a:lnSpc>
              <a:buClr>
                <a:srgbClr val="F7AB64"/>
              </a:buClr>
            </a:pPr>
            <a:endParaRPr lang="en-GB" sz="2000" dirty="0"/>
          </a:p>
          <a:p>
            <a:pPr>
              <a:lnSpc>
                <a:spcPct val="100000"/>
              </a:lnSpc>
              <a:buClr>
                <a:srgbClr val="F7AB64"/>
              </a:buClr>
            </a:pPr>
            <a:endParaRPr lang="en-GB" sz="2000" dirty="0"/>
          </a:p>
        </p:txBody>
      </p:sp>
      <p:sp>
        <p:nvSpPr>
          <p:cNvPr id="5" name="Text Placeholder 4">
            <a:extLst>
              <a:ext uri="{FF2B5EF4-FFF2-40B4-BE49-F238E27FC236}">
                <a16:creationId xmlns:a16="http://schemas.microsoft.com/office/drawing/2014/main" id="{18565F40-1F0C-48E1-9261-A3ADFD4B074D}"/>
              </a:ext>
            </a:extLst>
          </p:cNvPr>
          <p:cNvSpPr>
            <a:spLocks noGrp="1"/>
          </p:cNvSpPr>
          <p:nvPr>
            <p:ph type="body" sz="quarter" idx="12"/>
          </p:nvPr>
        </p:nvSpPr>
        <p:spPr>
          <a:xfrm>
            <a:off x="628650" y="1546045"/>
            <a:ext cx="3793721" cy="4297802"/>
          </a:xfrm>
        </p:spPr>
        <p:txBody>
          <a:bodyPr>
            <a:normAutofit/>
          </a:bodyPr>
          <a:lstStyle/>
          <a:p>
            <a:pPr marL="285750" indent="-285750">
              <a:lnSpc>
                <a:spcPct val="100000"/>
              </a:lnSpc>
              <a:buClr>
                <a:srgbClr val="F7AB64"/>
              </a:buClr>
              <a:buFont typeface="Arial" panose="020B0604020202020204" pitchFamily="34" charset="0"/>
              <a:buChar char="•"/>
            </a:pPr>
            <a:r>
              <a:rPr lang="en-GB" sz="2000" dirty="0" err="1"/>
              <a:t>Hybu</a:t>
            </a:r>
            <a:r>
              <a:rPr lang="en-GB" sz="2000" dirty="0"/>
              <a:t> </a:t>
            </a:r>
            <a:r>
              <a:rPr lang="en-GB" sz="2000" dirty="0" err="1"/>
              <a:t>gwneud</a:t>
            </a:r>
            <a:r>
              <a:rPr lang="en-GB" sz="2000" dirty="0"/>
              <a:t> </a:t>
            </a:r>
            <a:r>
              <a:rPr lang="en-GB" sz="2000" dirty="0" err="1"/>
              <a:t>penderfyniadau</a:t>
            </a:r>
            <a:r>
              <a:rPr lang="en-GB" sz="2000" dirty="0"/>
              <a:t> </a:t>
            </a:r>
            <a:r>
              <a:rPr lang="en-GB" sz="2000" dirty="0" err="1"/>
              <a:t>ar</a:t>
            </a:r>
            <a:r>
              <a:rPr lang="en-GB" sz="2000" dirty="0"/>
              <a:t> y </a:t>
            </a:r>
            <a:r>
              <a:rPr lang="en-GB" sz="2000" dirty="0" err="1"/>
              <a:t>cyd</a:t>
            </a:r>
            <a:r>
              <a:rPr lang="en-GB" sz="2000" dirty="0"/>
              <a:t> </a:t>
            </a:r>
            <a:r>
              <a:rPr lang="en-GB" sz="2000" dirty="0" err="1"/>
              <a:t>wrth</a:t>
            </a:r>
            <a:r>
              <a:rPr lang="en-GB" sz="2000" dirty="0"/>
              <a:t> </a:t>
            </a:r>
            <a:r>
              <a:rPr lang="en-GB" sz="2000" dirty="0" err="1"/>
              <a:t>gynllunio</a:t>
            </a:r>
            <a:r>
              <a:rPr lang="en-GB" sz="2000" dirty="0"/>
              <a:t> </a:t>
            </a:r>
            <a:r>
              <a:rPr lang="en-GB" sz="2000" dirty="0" err="1"/>
              <a:t>gofal</a:t>
            </a:r>
            <a:r>
              <a:rPr lang="en-GB" sz="2000" dirty="0"/>
              <a:t> a </a:t>
            </a:r>
            <a:r>
              <a:rPr lang="en-GB" sz="2000" dirty="0" err="1"/>
              <a:t>chymorth</a:t>
            </a:r>
            <a:endParaRPr lang="en-GB" sz="2000" dirty="0"/>
          </a:p>
          <a:p>
            <a:pPr marL="285750" indent="-285750">
              <a:lnSpc>
                <a:spcPct val="100000"/>
              </a:lnSpc>
              <a:buClr>
                <a:srgbClr val="F7AB64"/>
              </a:buClr>
              <a:buFont typeface="Arial" panose="020B0604020202020204" pitchFamily="34" charset="0"/>
              <a:buChar char="•"/>
            </a:pPr>
            <a:r>
              <a:rPr lang="en-GB" sz="2000" dirty="0"/>
              <a:t>I </a:t>
            </a:r>
            <a:r>
              <a:rPr lang="en-GB" sz="2000" dirty="0" err="1"/>
              <a:t>gytuno</a:t>
            </a:r>
            <a:r>
              <a:rPr lang="en-GB" sz="2000" dirty="0"/>
              <a:t> </a:t>
            </a:r>
            <a:r>
              <a:rPr lang="en-GB" sz="2000" dirty="0" err="1"/>
              <a:t>gydag</a:t>
            </a:r>
            <a:r>
              <a:rPr lang="en-GB" sz="2000" dirty="0"/>
              <a:t> </a:t>
            </a:r>
            <a:r>
              <a:rPr lang="en-GB" sz="2000" dirty="0" err="1"/>
              <a:t>unigolion</a:t>
            </a:r>
            <a:r>
              <a:rPr lang="en-GB" sz="2000" dirty="0"/>
              <a:t> </a:t>
            </a:r>
            <a:r>
              <a:rPr lang="en-GB" sz="2000" dirty="0" err="1"/>
              <a:t>beth</a:t>
            </a:r>
            <a:r>
              <a:rPr lang="en-GB" sz="2000" dirty="0"/>
              <a:t> </a:t>
            </a:r>
            <a:r>
              <a:rPr lang="en-GB" sz="2000" dirty="0" err="1"/>
              <a:t>yw’r</a:t>
            </a:r>
            <a:r>
              <a:rPr lang="en-GB" sz="2000" dirty="0"/>
              <a:t> </a:t>
            </a:r>
            <a:r>
              <a:rPr lang="en-GB" sz="2000" dirty="0" err="1"/>
              <a:t>risgiau</a:t>
            </a:r>
            <a:r>
              <a:rPr lang="en-GB" sz="2000" dirty="0"/>
              <a:t> a </a:t>
            </a:r>
            <a:r>
              <a:rPr lang="en-GB" sz="2000" dirty="0" err="1"/>
              <a:t>sut</a:t>
            </a:r>
            <a:r>
              <a:rPr lang="en-GB" sz="2000" dirty="0"/>
              <a:t> </a:t>
            </a:r>
            <a:r>
              <a:rPr lang="en-GB" sz="2000" dirty="0" err="1"/>
              <a:t>i</a:t>
            </a:r>
            <a:r>
              <a:rPr lang="en-GB" sz="2000" dirty="0"/>
              <a:t> </a:t>
            </a:r>
            <a:r>
              <a:rPr lang="en-GB" sz="2000" dirty="0" err="1"/>
              <a:t>weithio</a:t>
            </a:r>
            <a:r>
              <a:rPr lang="en-GB" sz="2000" dirty="0"/>
              <a:t> </a:t>
            </a:r>
            <a:r>
              <a:rPr lang="en-GB" sz="2000" dirty="0" err="1"/>
              <a:t>gyda’ch</a:t>
            </a:r>
            <a:r>
              <a:rPr lang="en-GB" sz="2000" dirty="0"/>
              <a:t> </a:t>
            </a:r>
            <a:r>
              <a:rPr lang="en-GB" sz="2000" dirty="0" err="1"/>
              <a:t>gilydd</a:t>
            </a:r>
            <a:endParaRPr lang="en-GB" sz="2000" dirty="0"/>
          </a:p>
          <a:p>
            <a:pPr marL="285750" indent="-285750">
              <a:lnSpc>
                <a:spcPct val="100000"/>
              </a:lnSpc>
              <a:buClr>
                <a:srgbClr val="F7AB64"/>
              </a:buClr>
              <a:buFont typeface="Arial" panose="020B0604020202020204" pitchFamily="34" charset="0"/>
              <a:buChar char="•"/>
            </a:pPr>
            <a:r>
              <a:rPr lang="en-GB" sz="2000" dirty="0"/>
              <a:t>I </a:t>
            </a:r>
            <a:r>
              <a:rPr lang="en-GB" sz="2000" dirty="0" err="1"/>
              <a:t>ganolbwyntio</a:t>
            </a:r>
            <a:r>
              <a:rPr lang="en-GB" sz="2000" dirty="0"/>
              <a:t> </a:t>
            </a:r>
            <a:r>
              <a:rPr lang="en-GB" sz="2000" dirty="0" err="1"/>
              <a:t>cymorth</a:t>
            </a:r>
            <a:r>
              <a:rPr lang="en-GB" sz="2000" dirty="0"/>
              <a:t> </a:t>
            </a:r>
            <a:r>
              <a:rPr lang="en-GB" sz="2000" dirty="0" err="1"/>
              <a:t>ar</a:t>
            </a:r>
            <a:r>
              <a:rPr lang="en-GB" sz="2000" dirty="0"/>
              <a:t> </a:t>
            </a:r>
            <a:r>
              <a:rPr lang="en-GB" sz="2000" dirty="0" err="1"/>
              <a:t>yr</a:t>
            </a:r>
            <a:r>
              <a:rPr lang="en-GB" sz="2000" dirty="0"/>
              <a:t> </a:t>
            </a:r>
            <a:r>
              <a:rPr lang="en-GB" sz="2000" dirty="0" err="1"/>
              <a:t>unigolyn</a:t>
            </a:r>
            <a:r>
              <a:rPr lang="en-GB" sz="2000" dirty="0"/>
              <a:t> </a:t>
            </a:r>
            <a:r>
              <a:rPr lang="en-GB" sz="2000" dirty="0" err="1"/>
              <a:t>a’r</a:t>
            </a:r>
            <a:r>
              <a:rPr lang="en-GB" sz="2000" dirty="0"/>
              <a:t> </a:t>
            </a:r>
            <a:r>
              <a:rPr lang="en-GB" sz="2000" dirty="0" err="1"/>
              <a:t>hyn</a:t>
            </a:r>
            <a:r>
              <a:rPr lang="en-GB" sz="2000" dirty="0"/>
              <a:t> </a:t>
            </a:r>
            <a:r>
              <a:rPr lang="en-GB" sz="2000" dirty="0" err="1"/>
              <a:t>sy’n</a:t>
            </a:r>
            <a:r>
              <a:rPr lang="en-GB" sz="2000" dirty="0"/>
              <a:t> </a:t>
            </a:r>
            <a:r>
              <a:rPr lang="en-GB" sz="2000" dirty="0" err="1"/>
              <a:t>bwysig</a:t>
            </a:r>
            <a:r>
              <a:rPr lang="en-GB" sz="2000" dirty="0"/>
              <a:t> </a:t>
            </a:r>
            <a:r>
              <a:rPr lang="en-GB" sz="2000" dirty="0" err="1"/>
              <a:t>iddynt</a:t>
            </a:r>
            <a:endParaRPr lang="en-GB" sz="2000" dirty="0"/>
          </a:p>
          <a:p>
            <a:pPr marL="285750" indent="-285750">
              <a:lnSpc>
                <a:spcPct val="100000"/>
              </a:lnSpc>
              <a:buClr>
                <a:srgbClr val="F7AB64"/>
              </a:buClr>
              <a:buFont typeface="Arial" panose="020B0604020202020204" pitchFamily="34" charset="0"/>
              <a:buChar char="•"/>
            </a:pPr>
            <a:r>
              <a:rPr lang="en-GB" sz="2000" dirty="0" err="1"/>
              <a:t>Archwilio</a:t>
            </a:r>
            <a:r>
              <a:rPr lang="en-GB" sz="2000" dirty="0"/>
              <a:t> pa </a:t>
            </a:r>
            <a:r>
              <a:rPr lang="en-GB" sz="2000" dirty="0" err="1"/>
              <a:t>mor</a:t>
            </a:r>
            <a:r>
              <a:rPr lang="en-GB" sz="2000" dirty="0"/>
              <a:t> </a:t>
            </a:r>
            <a:r>
              <a:rPr lang="en-GB" sz="2000" dirty="0" err="1"/>
              <a:t>hyderus</a:t>
            </a:r>
            <a:r>
              <a:rPr lang="en-GB" sz="2000" dirty="0"/>
              <a:t> </a:t>
            </a:r>
            <a:r>
              <a:rPr lang="en-GB" sz="2000" dirty="0" err="1"/>
              <a:t>mae</a:t>
            </a:r>
            <a:r>
              <a:rPr lang="en-GB" sz="2000" dirty="0"/>
              <a:t> </a:t>
            </a:r>
            <a:r>
              <a:rPr lang="en-GB" sz="2000" dirty="0" err="1"/>
              <a:t>unigolyn</a:t>
            </a:r>
            <a:r>
              <a:rPr lang="en-GB" sz="2000" dirty="0"/>
              <a:t> </a:t>
            </a:r>
            <a:r>
              <a:rPr lang="en-GB" sz="2000" dirty="0" err="1"/>
              <a:t>yn</a:t>
            </a:r>
            <a:r>
              <a:rPr lang="en-GB" sz="2000" dirty="0"/>
              <a:t> </a:t>
            </a:r>
            <a:r>
              <a:rPr lang="en-GB" sz="2000" dirty="0" err="1"/>
              <a:t>teimlo</a:t>
            </a:r>
            <a:endParaRPr lang="en-GB" sz="2000" dirty="0"/>
          </a:p>
          <a:p>
            <a:pPr marL="285750" indent="-285750">
              <a:lnSpc>
                <a:spcPct val="100000"/>
              </a:lnSpc>
              <a:buClr>
                <a:srgbClr val="F7AB64"/>
              </a:buClr>
              <a:buFont typeface="Arial" panose="020B0604020202020204" pitchFamily="34" charset="0"/>
              <a:buChar char="•"/>
            </a:pPr>
            <a:endParaRPr lang="en-GB" dirty="0"/>
          </a:p>
        </p:txBody>
      </p:sp>
    </p:spTree>
    <p:extLst>
      <p:ext uri="{BB962C8B-B14F-4D97-AF65-F5344CB8AC3E}">
        <p14:creationId xmlns:p14="http://schemas.microsoft.com/office/powerpoint/2010/main" val="184478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09743" y="411200"/>
            <a:ext cx="3372301" cy="523462"/>
          </a:xfrm>
        </p:spPr>
        <p:txBody>
          <a:bodyPr/>
          <a:lstStyle/>
          <a:p>
            <a:r>
              <a:rPr lang="en-GB" dirty="0" err="1">
                <a:solidFill>
                  <a:srgbClr val="F7AB64"/>
                </a:solidFill>
              </a:rPr>
              <a:t>Pwysig</a:t>
            </a:r>
            <a:r>
              <a:rPr lang="en-GB" dirty="0">
                <a:solidFill>
                  <a:srgbClr val="F7AB64"/>
                </a:solidFill>
              </a:rPr>
              <a:t> a </a:t>
            </a:r>
            <a:r>
              <a:rPr lang="en-GB" dirty="0" err="1">
                <a:solidFill>
                  <a:srgbClr val="F7AB64"/>
                </a:solidFill>
              </a:rPr>
              <a:t>Hyderus</a:t>
            </a:r>
            <a:r>
              <a:rPr lang="en-GB" dirty="0">
                <a:solidFill>
                  <a:srgbClr val="F7AB64"/>
                </a:solidFill>
              </a:rPr>
              <a:t> </a:t>
            </a:r>
          </a:p>
        </p:txBody>
      </p:sp>
      <p:sp>
        <p:nvSpPr>
          <p:cNvPr id="7" name="Rectangle 6">
            <a:extLst>
              <a:ext uri="{FF2B5EF4-FFF2-40B4-BE49-F238E27FC236}">
                <a16:creationId xmlns:a16="http://schemas.microsoft.com/office/drawing/2014/main" id="{7CA3E976-8F3D-462E-A3DB-25BF7F9CEA6A}"/>
              </a:ext>
            </a:extLst>
          </p:cNvPr>
          <p:cNvSpPr/>
          <p:nvPr/>
        </p:nvSpPr>
        <p:spPr>
          <a:xfrm>
            <a:off x="388785" y="1260766"/>
            <a:ext cx="3551447" cy="646331"/>
          </a:xfrm>
          <a:prstGeom prst="rect">
            <a:avLst/>
          </a:prstGeom>
        </p:spPr>
        <p:txBody>
          <a:bodyPr wrap="square">
            <a:spAutoFit/>
          </a:bodyPr>
          <a:lstStyle/>
          <a:p>
            <a:r>
              <a:rPr lang="en-US" altLang="en-US" dirty="0"/>
              <a:t>Pa </a:t>
            </a:r>
            <a:r>
              <a:rPr lang="en-US" altLang="en-US" dirty="0" err="1"/>
              <a:t>mor</a:t>
            </a:r>
            <a:r>
              <a:rPr lang="en-US" altLang="en-US" b="1" dirty="0"/>
              <a:t> </a:t>
            </a:r>
            <a:r>
              <a:rPr lang="en-US" altLang="en-US" b="1" dirty="0" err="1"/>
              <a:t>bwysig</a:t>
            </a:r>
            <a:r>
              <a:rPr lang="en-US" altLang="en-US" b="1" dirty="0"/>
              <a:t> </a:t>
            </a:r>
            <a:r>
              <a:rPr lang="en-US" altLang="en-US" dirty="0" err="1"/>
              <a:t>yw</a:t>
            </a:r>
            <a:r>
              <a:rPr lang="en-US" altLang="en-US" dirty="0"/>
              <a:t> hi </a:t>
            </a:r>
            <a:r>
              <a:rPr lang="en-US" altLang="en-US" dirty="0" err="1"/>
              <a:t>i</a:t>
            </a:r>
            <a:r>
              <a:rPr lang="en-US" altLang="en-US" dirty="0"/>
              <a:t> chi </a:t>
            </a:r>
            <a:r>
              <a:rPr lang="en-US" altLang="en-US" dirty="0" err="1"/>
              <a:t>i</a:t>
            </a:r>
            <a:r>
              <a:rPr lang="en-US" altLang="en-US" dirty="0"/>
              <a:t> </a:t>
            </a:r>
            <a:r>
              <a:rPr lang="en-US" altLang="en-US" dirty="0" err="1"/>
              <a:t>wneud</a:t>
            </a:r>
            <a:r>
              <a:rPr lang="en-US" altLang="en-US" dirty="0"/>
              <a:t> y </a:t>
            </a:r>
            <a:r>
              <a:rPr lang="en-US" altLang="en-US" dirty="0" err="1"/>
              <a:t>newid</a:t>
            </a:r>
            <a:r>
              <a:rPr lang="en-US" altLang="en-US" dirty="0"/>
              <a:t> </a:t>
            </a:r>
            <a:r>
              <a:rPr lang="en-US" altLang="en-US" dirty="0" err="1"/>
              <a:t>hwn</a:t>
            </a:r>
            <a:r>
              <a:rPr lang="en-US" altLang="en-US" dirty="0"/>
              <a:t>?</a:t>
            </a:r>
          </a:p>
        </p:txBody>
      </p:sp>
      <p:pic>
        <p:nvPicPr>
          <p:cNvPr id="8" name="Picture 8">
            <a:extLst>
              <a:ext uri="{FF2B5EF4-FFF2-40B4-BE49-F238E27FC236}">
                <a16:creationId xmlns:a16="http://schemas.microsoft.com/office/drawing/2014/main" id="{07665F41-835B-47B5-96AE-0DCFD029DA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5105" y="2346547"/>
            <a:ext cx="65881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71B1CF6F-3163-4DC5-A3F8-F19E0101E1E4}"/>
              </a:ext>
            </a:extLst>
          </p:cNvPr>
          <p:cNvSpPr txBox="1"/>
          <p:nvPr/>
        </p:nvSpPr>
        <p:spPr>
          <a:xfrm>
            <a:off x="884190" y="2139382"/>
            <a:ext cx="468052" cy="369332"/>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latin typeface="Calibri"/>
                <a:ea typeface="+mn-ea"/>
                <a:cs typeface="+mn-cs"/>
              </a:rPr>
              <a:t>0</a:t>
            </a:r>
          </a:p>
        </p:txBody>
      </p:sp>
      <p:sp>
        <p:nvSpPr>
          <p:cNvPr id="10" name="TextBox 9">
            <a:extLst>
              <a:ext uri="{FF2B5EF4-FFF2-40B4-BE49-F238E27FC236}">
                <a16:creationId xmlns:a16="http://schemas.microsoft.com/office/drawing/2014/main" id="{5CFBB608-E758-4E8F-BB3E-1FA803BD7B9E}"/>
              </a:ext>
            </a:extLst>
          </p:cNvPr>
          <p:cNvSpPr txBox="1"/>
          <p:nvPr/>
        </p:nvSpPr>
        <p:spPr>
          <a:xfrm>
            <a:off x="7994952" y="2168466"/>
            <a:ext cx="524676" cy="369332"/>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latin typeface="Calibri"/>
                <a:ea typeface="+mn-ea"/>
                <a:cs typeface="+mn-cs"/>
              </a:rPr>
              <a:t>10</a:t>
            </a:r>
          </a:p>
        </p:txBody>
      </p:sp>
      <p:sp>
        <p:nvSpPr>
          <p:cNvPr id="11" name="TextBox 10">
            <a:extLst>
              <a:ext uri="{FF2B5EF4-FFF2-40B4-BE49-F238E27FC236}">
                <a16:creationId xmlns:a16="http://schemas.microsoft.com/office/drawing/2014/main" id="{77E38F17-BC20-4847-A005-95879315EE7A}"/>
              </a:ext>
            </a:extLst>
          </p:cNvPr>
          <p:cNvSpPr txBox="1"/>
          <p:nvPr/>
        </p:nvSpPr>
        <p:spPr>
          <a:xfrm>
            <a:off x="388785" y="2700482"/>
            <a:ext cx="1539768" cy="707886"/>
          </a:xfrm>
          <a:prstGeom prst="rect">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white"/>
                </a:solidFill>
                <a:effectLst/>
                <a:uLnTx/>
                <a:uFillTx/>
                <a:latin typeface="Calibri"/>
                <a:ea typeface="+mn-ea"/>
                <a:cs typeface="+mn-cs"/>
              </a:rPr>
              <a:t>Dim o </a:t>
            </a:r>
            <a:r>
              <a:rPr kumimoji="0" lang="en-GB" sz="2000" b="0" i="0" u="none" strike="noStrike" kern="0" cap="none" spc="0" normalizeH="0" baseline="0" noProof="0" dirty="0" err="1">
                <a:ln>
                  <a:noFill/>
                </a:ln>
                <a:solidFill>
                  <a:prstClr val="white"/>
                </a:solidFill>
                <a:effectLst/>
                <a:uLnTx/>
                <a:uFillTx/>
                <a:latin typeface="Calibri"/>
                <a:ea typeface="+mn-ea"/>
                <a:cs typeface="+mn-cs"/>
              </a:rPr>
              <a:t>gwbwl</a:t>
            </a:r>
            <a:endParaRPr kumimoji="0" lang="en-GB" sz="2000" b="0" i="0" u="none" strike="noStrike" kern="0" cap="none" spc="0" normalizeH="0" baseline="0" noProof="0" dirty="0">
              <a:ln>
                <a:noFill/>
              </a:ln>
              <a:solidFill>
                <a:prstClr val="white"/>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white"/>
                </a:solidFill>
                <a:effectLst/>
                <a:uLnTx/>
                <a:uFillTx/>
                <a:latin typeface="Calibri"/>
                <a:ea typeface="+mn-ea"/>
                <a:cs typeface="+mn-cs"/>
              </a:rPr>
              <a:t>Not at all</a:t>
            </a:r>
          </a:p>
        </p:txBody>
      </p:sp>
      <p:sp>
        <p:nvSpPr>
          <p:cNvPr id="12" name="TextBox 11">
            <a:extLst>
              <a:ext uri="{FF2B5EF4-FFF2-40B4-BE49-F238E27FC236}">
                <a16:creationId xmlns:a16="http://schemas.microsoft.com/office/drawing/2014/main" id="{22D1B471-AABE-4C18-83A4-AAD2B18DED19}"/>
              </a:ext>
            </a:extLst>
          </p:cNvPr>
          <p:cNvSpPr txBox="1"/>
          <p:nvPr/>
        </p:nvSpPr>
        <p:spPr>
          <a:xfrm>
            <a:off x="7473142" y="2711117"/>
            <a:ext cx="1471351" cy="707886"/>
          </a:xfrm>
          <a:prstGeom prst="rect">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kern="0" dirty="0" err="1">
                <a:solidFill>
                  <a:prstClr val="white"/>
                </a:solidFill>
                <a:latin typeface="Calibri"/>
              </a:rPr>
              <a:t>Pwysig</a:t>
            </a:r>
            <a:r>
              <a:rPr lang="en-GB" sz="2000" kern="0" dirty="0">
                <a:solidFill>
                  <a:prstClr val="white"/>
                </a:solidFill>
                <a:latin typeface="Calibri"/>
              </a:rPr>
              <a:t> </a:t>
            </a:r>
            <a:r>
              <a:rPr lang="en-GB" sz="2000" kern="0" dirty="0" err="1">
                <a:solidFill>
                  <a:prstClr val="white"/>
                </a:solidFill>
                <a:latin typeface="Calibri"/>
              </a:rPr>
              <a:t>iawn</a:t>
            </a:r>
            <a:r>
              <a:rPr lang="en-GB" sz="2000" kern="0" dirty="0">
                <a:solidFill>
                  <a:prstClr val="white"/>
                </a:solidFill>
                <a:latin typeface="Calibri"/>
              </a:rPr>
              <a:t> </a:t>
            </a:r>
            <a:r>
              <a:rPr kumimoji="0" lang="en-GB" sz="2000" b="0" i="0" u="none" strike="noStrike" kern="0" cap="none" spc="0" normalizeH="0" baseline="0" noProof="0" dirty="0">
                <a:ln>
                  <a:noFill/>
                </a:ln>
                <a:solidFill>
                  <a:prstClr val="white"/>
                </a:solidFill>
                <a:effectLst/>
                <a:uLnTx/>
                <a:uFillTx/>
                <a:latin typeface="Calibri"/>
                <a:ea typeface="+mn-ea"/>
                <a:cs typeface="+mn-cs"/>
              </a:rPr>
              <a:t>Very</a:t>
            </a:r>
          </a:p>
        </p:txBody>
      </p:sp>
      <p:pic>
        <p:nvPicPr>
          <p:cNvPr id="13" name="Picture 8">
            <a:extLst>
              <a:ext uri="{FF2B5EF4-FFF2-40B4-BE49-F238E27FC236}">
                <a16:creationId xmlns:a16="http://schemas.microsoft.com/office/drawing/2014/main" id="{8A7B4201-5E68-4094-A61C-C44CF160FA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7937" y="4798048"/>
            <a:ext cx="65881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a:extLst>
              <a:ext uri="{FF2B5EF4-FFF2-40B4-BE49-F238E27FC236}">
                <a16:creationId xmlns:a16="http://schemas.microsoft.com/office/drawing/2014/main" id="{29CC7675-FA4C-4449-BBFF-9C7A229FE475}"/>
              </a:ext>
            </a:extLst>
          </p:cNvPr>
          <p:cNvSpPr txBox="1"/>
          <p:nvPr/>
        </p:nvSpPr>
        <p:spPr>
          <a:xfrm>
            <a:off x="807022" y="4590883"/>
            <a:ext cx="468052" cy="369332"/>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latin typeface="Calibri"/>
                <a:ea typeface="+mn-ea"/>
                <a:cs typeface="+mn-cs"/>
              </a:rPr>
              <a:t>0</a:t>
            </a:r>
          </a:p>
        </p:txBody>
      </p:sp>
      <p:sp>
        <p:nvSpPr>
          <p:cNvPr id="15" name="TextBox 14">
            <a:extLst>
              <a:ext uri="{FF2B5EF4-FFF2-40B4-BE49-F238E27FC236}">
                <a16:creationId xmlns:a16="http://schemas.microsoft.com/office/drawing/2014/main" id="{DAA117F0-DCB3-4B7B-BA0D-5179CAEBBD76}"/>
              </a:ext>
            </a:extLst>
          </p:cNvPr>
          <p:cNvSpPr txBox="1"/>
          <p:nvPr/>
        </p:nvSpPr>
        <p:spPr>
          <a:xfrm>
            <a:off x="7917784" y="4619967"/>
            <a:ext cx="524676" cy="369332"/>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latin typeface="Calibri"/>
                <a:ea typeface="+mn-ea"/>
                <a:cs typeface="+mn-cs"/>
              </a:rPr>
              <a:t>10</a:t>
            </a:r>
          </a:p>
        </p:txBody>
      </p:sp>
      <p:sp>
        <p:nvSpPr>
          <p:cNvPr id="16" name="TextBox 15">
            <a:extLst>
              <a:ext uri="{FF2B5EF4-FFF2-40B4-BE49-F238E27FC236}">
                <a16:creationId xmlns:a16="http://schemas.microsoft.com/office/drawing/2014/main" id="{6123B0E2-699A-4A9E-B37C-D5F18741934F}"/>
              </a:ext>
            </a:extLst>
          </p:cNvPr>
          <p:cNvSpPr txBox="1"/>
          <p:nvPr/>
        </p:nvSpPr>
        <p:spPr>
          <a:xfrm>
            <a:off x="311616" y="5151983"/>
            <a:ext cx="1539767" cy="707886"/>
          </a:xfrm>
          <a:prstGeom prst="rect">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white"/>
                </a:solidFill>
                <a:effectLst/>
                <a:uLnTx/>
                <a:uFillTx/>
                <a:latin typeface="Calibri"/>
                <a:ea typeface="+mn-ea"/>
                <a:cs typeface="+mn-cs"/>
              </a:rPr>
              <a:t>Dim o </a:t>
            </a:r>
            <a:r>
              <a:rPr kumimoji="0" lang="en-GB" sz="2000" b="0" i="0" u="none" strike="noStrike" kern="0" cap="none" spc="0" normalizeH="0" baseline="0" noProof="0" dirty="0" err="1">
                <a:ln>
                  <a:noFill/>
                </a:ln>
                <a:solidFill>
                  <a:prstClr val="white"/>
                </a:solidFill>
                <a:effectLst/>
                <a:uLnTx/>
                <a:uFillTx/>
                <a:latin typeface="Calibri"/>
                <a:ea typeface="+mn-ea"/>
                <a:cs typeface="+mn-cs"/>
              </a:rPr>
              <a:t>gwbwl</a:t>
            </a:r>
            <a:r>
              <a:rPr kumimoji="0" lang="en-GB" sz="2000" b="0" i="0" u="none" strike="noStrike" kern="0" cap="none" spc="0" normalizeH="0" baseline="0" noProof="0" dirty="0">
                <a:ln>
                  <a:noFill/>
                </a:ln>
                <a:solidFill>
                  <a:prstClr val="white"/>
                </a:solidFill>
                <a:effectLst/>
                <a:uLnTx/>
                <a:uFillTx/>
                <a:latin typeface="Calibri"/>
                <a:ea typeface="+mn-ea"/>
                <a:cs typeface="+mn-cs"/>
              </a:rPr>
              <a:t> Not at all</a:t>
            </a:r>
          </a:p>
        </p:txBody>
      </p:sp>
      <p:sp>
        <p:nvSpPr>
          <p:cNvPr id="17" name="TextBox 16">
            <a:extLst>
              <a:ext uri="{FF2B5EF4-FFF2-40B4-BE49-F238E27FC236}">
                <a16:creationId xmlns:a16="http://schemas.microsoft.com/office/drawing/2014/main" id="{49C94B89-1DFC-431D-B826-649F94BD7B64}"/>
              </a:ext>
            </a:extLst>
          </p:cNvPr>
          <p:cNvSpPr txBox="1"/>
          <p:nvPr/>
        </p:nvSpPr>
        <p:spPr>
          <a:xfrm>
            <a:off x="7473142" y="5162618"/>
            <a:ext cx="1607164" cy="707886"/>
          </a:xfrm>
          <a:prstGeom prst="rect">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err="1">
                <a:ln>
                  <a:noFill/>
                </a:ln>
                <a:solidFill>
                  <a:prstClr val="white"/>
                </a:solidFill>
                <a:effectLst/>
                <a:uLnTx/>
                <a:uFillTx/>
                <a:latin typeface="Calibri"/>
                <a:ea typeface="+mn-ea"/>
                <a:cs typeface="+mn-cs"/>
              </a:rPr>
              <a:t>Hyderus</a:t>
            </a:r>
            <a:r>
              <a:rPr kumimoji="0" lang="en-GB" sz="2000" b="0" i="0" u="none" strike="noStrike" kern="0" cap="none" spc="0" normalizeH="0" baseline="0" noProof="0" dirty="0">
                <a:ln>
                  <a:noFill/>
                </a:ln>
                <a:solidFill>
                  <a:prstClr val="white"/>
                </a:solidFill>
                <a:effectLst/>
                <a:uLnTx/>
                <a:uFillTx/>
                <a:latin typeface="Calibri"/>
                <a:ea typeface="+mn-ea"/>
                <a:cs typeface="+mn-cs"/>
              </a:rPr>
              <a:t> </a:t>
            </a:r>
            <a:r>
              <a:rPr kumimoji="0" lang="en-GB" sz="2000" b="0" i="0" u="none" strike="noStrike" kern="0" cap="none" spc="0" normalizeH="0" baseline="0" noProof="0" dirty="0" err="1">
                <a:ln>
                  <a:noFill/>
                </a:ln>
                <a:solidFill>
                  <a:prstClr val="white"/>
                </a:solidFill>
                <a:effectLst/>
                <a:uLnTx/>
                <a:uFillTx/>
                <a:latin typeface="Calibri"/>
                <a:ea typeface="+mn-ea"/>
                <a:cs typeface="+mn-cs"/>
              </a:rPr>
              <a:t>iawn</a:t>
            </a:r>
            <a:r>
              <a:rPr kumimoji="0" lang="en-GB" sz="2000" b="0" i="0" u="none" strike="noStrike" kern="0" cap="none" spc="0" normalizeH="0" baseline="0" noProof="0" dirty="0">
                <a:ln>
                  <a:noFill/>
                </a:ln>
                <a:solidFill>
                  <a:prstClr val="white"/>
                </a:solidFill>
                <a:effectLst/>
                <a:uLnTx/>
                <a:uFillTx/>
                <a:latin typeface="Calibri"/>
                <a:ea typeface="+mn-ea"/>
                <a:cs typeface="+mn-cs"/>
              </a:rPr>
              <a:t> Very</a:t>
            </a:r>
          </a:p>
        </p:txBody>
      </p:sp>
      <p:sp>
        <p:nvSpPr>
          <p:cNvPr id="18" name="Rectangle 17">
            <a:extLst>
              <a:ext uri="{FF2B5EF4-FFF2-40B4-BE49-F238E27FC236}">
                <a16:creationId xmlns:a16="http://schemas.microsoft.com/office/drawing/2014/main" id="{89E2FC52-0840-4737-8D81-F323C9A4E455}"/>
              </a:ext>
            </a:extLst>
          </p:cNvPr>
          <p:cNvSpPr/>
          <p:nvPr/>
        </p:nvSpPr>
        <p:spPr>
          <a:xfrm>
            <a:off x="4754432" y="3863206"/>
            <a:ext cx="3450230" cy="646331"/>
          </a:xfrm>
          <a:prstGeom prst="rect">
            <a:avLst/>
          </a:prstGeom>
        </p:spPr>
        <p:txBody>
          <a:bodyPr wrap="square">
            <a:spAutoFit/>
          </a:bodyPr>
          <a:lstStyle/>
          <a:p>
            <a:r>
              <a:rPr lang="en-US" altLang="en-US" dirty="0"/>
              <a:t>How </a:t>
            </a:r>
            <a:r>
              <a:rPr lang="en-US" altLang="en-US" b="1" dirty="0"/>
              <a:t>confident</a:t>
            </a:r>
            <a:r>
              <a:rPr lang="en-US" altLang="en-US" dirty="0"/>
              <a:t> are you that you can make this change?</a:t>
            </a:r>
          </a:p>
        </p:txBody>
      </p:sp>
      <p:sp>
        <p:nvSpPr>
          <p:cNvPr id="19" name="Text Placeholder 2">
            <a:extLst>
              <a:ext uri="{FF2B5EF4-FFF2-40B4-BE49-F238E27FC236}">
                <a16:creationId xmlns:a16="http://schemas.microsoft.com/office/drawing/2014/main" id="{BDE18352-9C31-8343-8232-2404F8B82E65}"/>
              </a:ext>
            </a:extLst>
          </p:cNvPr>
          <p:cNvSpPr txBox="1">
            <a:spLocks/>
          </p:cNvSpPr>
          <p:nvPr/>
        </p:nvSpPr>
        <p:spPr bwMode="auto">
          <a:xfrm>
            <a:off x="4754432" y="411200"/>
            <a:ext cx="4190061" cy="1031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Important and Confident</a:t>
            </a:r>
          </a:p>
        </p:txBody>
      </p:sp>
      <p:sp>
        <p:nvSpPr>
          <p:cNvPr id="20" name="Rectangle 19">
            <a:extLst>
              <a:ext uri="{FF2B5EF4-FFF2-40B4-BE49-F238E27FC236}">
                <a16:creationId xmlns:a16="http://schemas.microsoft.com/office/drawing/2014/main" id="{802F90CE-DA4D-B445-9E03-DD351562A8C4}"/>
              </a:ext>
            </a:extLst>
          </p:cNvPr>
          <p:cNvSpPr/>
          <p:nvPr/>
        </p:nvSpPr>
        <p:spPr>
          <a:xfrm>
            <a:off x="4754432" y="1260766"/>
            <a:ext cx="3240520" cy="646331"/>
          </a:xfrm>
          <a:prstGeom prst="rect">
            <a:avLst/>
          </a:prstGeom>
        </p:spPr>
        <p:txBody>
          <a:bodyPr wrap="square">
            <a:spAutoFit/>
          </a:bodyPr>
          <a:lstStyle/>
          <a:p>
            <a:r>
              <a:rPr lang="en-US" altLang="en-US" dirty="0"/>
              <a:t>How </a:t>
            </a:r>
            <a:r>
              <a:rPr lang="en-US" altLang="en-US" b="1" dirty="0"/>
              <a:t>important</a:t>
            </a:r>
            <a:r>
              <a:rPr lang="en-US" altLang="en-US" dirty="0"/>
              <a:t> is it to you to make this change?</a:t>
            </a:r>
          </a:p>
        </p:txBody>
      </p:sp>
      <p:sp>
        <p:nvSpPr>
          <p:cNvPr id="21" name="Rectangle 20">
            <a:extLst>
              <a:ext uri="{FF2B5EF4-FFF2-40B4-BE49-F238E27FC236}">
                <a16:creationId xmlns:a16="http://schemas.microsoft.com/office/drawing/2014/main" id="{6FEDB9E6-BD89-A049-AB7A-88BE69946086}"/>
              </a:ext>
            </a:extLst>
          </p:cNvPr>
          <p:cNvSpPr/>
          <p:nvPr/>
        </p:nvSpPr>
        <p:spPr>
          <a:xfrm>
            <a:off x="388785" y="3856382"/>
            <a:ext cx="3551446" cy="646331"/>
          </a:xfrm>
          <a:prstGeom prst="rect">
            <a:avLst/>
          </a:prstGeom>
        </p:spPr>
        <p:txBody>
          <a:bodyPr wrap="square">
            <a:spAutoFit/>
          </a:bodyPr>
          <a:lstStyle/>
          <a:p>
            <a:r>
              <a:rPr lang="en-US" altLang="en-US" dirty="0"/>
              <a:t>Pa </a:t>
            </a:r>
            <a:r>
              <a:rPr lang="en-US" altLang="en-US" dirty="0" err="1"/>
              <a:t>mor</a:t>
            </a:r>
            <a:r>
              <a:rPr lang="en-US" altLang="en-US" dirty="0"/>
              <a:t> </a:t>
            </a:r>
            <a:r>
              <a:rPr lang="en-US" altLang="en-US" b="1" dirty="0" err="1"/>
              <a:t>hyderus</a:t>
            </a:r>
            <a:r>
              <a:rPr lang="en-US" altLang="en-US" b="1" dirty="0"/>
              <a:t> </a:t>
            </a:r>
            <a:r>
              <a:rPr lang="en-US" altLang="en-US" dirty="0" err="1"/>
              <a:t>ydych</a:t>
            </a:r>
            <a:r>
              <a:rPr lang="en-US" altLang="en-US" dirty="0"/>
              <a:t> y </a:t>
            </a:r>
            <a:r>
              <a:rPr lang="en-US" altLang="en-US" dirty="0" err="1"/>
              <a:t>gallwch</a:t>
            </a:r>
            <a:r>
              <a:rPr lang="en-US" altLang="en-US" dirty="0"/>
              <a:t> chi </a:t>
            </a:r>
            <a:r>
              <a:rPr lang="en-US" altLang="en-US" dirty="0" err="1"/>
              <a:t>wneud</a:t>
            </a:r>
            <a:r>
              <a:rPr lang="en-US" altLang="en-US" dirty="0"/>
              <a:t> y </a:t>
            </a:r>
            <a:r>
              <a:rPr lang="en-US" altLang="en-US" dirty="0" err="1"/>
              <a:t>newid</a:t>
            </a:r>
            <a:r>
              <a:rPr lang="en-US" altLang="en-US" dirty="0"/>
              <a:t> </a:t>
            </a:r>
            <a:r>
              <a:rPr lang="en-US" altLang="en-US" dirty="0" err="1"/>
              <a:t>hyn</a:t>
            </a:r>
            <a:r>
              <a:rPr lang="en-US" altLang="en-US" dirty="0"/>
              <a:t>?</a:t>
            </a:r>
          </a:p>
        </p:txBody>
      </p:sp>
    </p:spTree>
    <p:extLst>
      <p:ext uri="{BB962C8B-B14F-4D97-AF65-F5344CB8AC3E}">
        <p14:creationId xmlns:p14="http://schemas.microsoft.com/office/powerpoint/2010/main" val="3977536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80CCC-C55B-480E-8746-9CE4AE1D7D5C}"/>
              </a:ext>
            </a:extLst>
          </p:cNvPr>
          <p:cNvSpPr>
            <a:spLocks noGrp="1"/>
          </p:cNvSpPr>
          <p:nvPr>
            <p:ph type="title"/>
          </p:nvPr>
        </p:nvSpPr>
        <p:spPr>
          <a:xfrm>
            <a:off x="628650" y="365127"/>
            <a:ext cx="3798384" cy="1031283"/>
          </a:xfrm>
        </p:spPr>
        <p:txBody>
          <a:bodyPr>
            <a:noAutofit/>
          </a:bodyPr>
          <a:lstStyle/>
          <a:p>
            <a:pPr>
              <a:lnSpc>
                <a:spcPct val="100000"/>
              </a:lnSpc>
            </a:pPr>
            <a:r>
              <a:rPr lang="en-GB" dirty="0">
                <a:solidFill>
                  <a:srgbClr val="F7AB64"/>
                </a:solidFill>
              </a:rPr>
              <a:t>Pam </a:t>
            </a:r>
            <a:r>
              <a:rPr lang="en-GB" dirty="0" err="1">
                <a:solidFill>
                  <a:srgbClr val="F7AB64"/>
                </a:solidFill>
              </a:rPr>
              <a:t>ydyn</a:t>
            </a:r>
            <a:r>
              <a:rPr lang="en-GB" dirty="0">
                <a:solidFill>
                  <a:srgbClr val="F7AB64"/>
                </a:solidFill>
              </a:rPr>
              <a:t> </a:t>
            </a:r>
            <a:r>
              <a:rPr lang="en-GB" dirty="0" err="1">
                <a:solidFill>
                  <a:srgbClr val="F7AB64"/>
                </a:solidFill>
              </a:rPr>
              <a:t>ni’n</a:t>
            </a:r>
            <a:r>
              <a:rPr lang="en-GB" dirty="0">
                <a:solidFill>
                  <a:srgbClr val="F7AB64"/>
                </a:solidFill>
              </a:rPr>
              <a:t> </a:t>
            </a:r>
            <a:r>
              <a:rPr lang="en-GB" dirty="0" err="1">
                <a:solidFill>
                  <a:srgbClr val="F7AB64"/>
                </a:solidFill>
              </a:rPr>
              <a:t>monitro</a:t>
            </a:r>
            <a:r>
              <a:rPr lang="en-GB" dirty="0">
                <a:solidFill>
                  <a:srgbClr val="F7AB64"/>
                </a:solidFill>
              </a:rPr>
              <a:t> </a:t>
            </a:r>
            <a:r>
              <a:rPr lang="en-GB" dirty="0" err="1">
                <a:solidFill>
                  <a:srgbClr val="F7AB64"/>
                </a:solidFill>
              </a:rPr>
              <a:t>canlyniadau</a:t>
            </a:r>
            <a:r>
              <a:rPr lang="en-GB" dirty="0">
                <a:solidFill>
                  <a:srgbClr val="F7AB64"/>
                </a:solidFill>
              </a:rPr>
              <a:t> </a:t>
            </a:r>
            <a:r>
              <a:rPr lang="en-GB" dirty="0" err="1">
                <a:solidFill>
                  <a:srgbClr val="F7AB64"/>
                </a:solidFill>
              </a:rPr>
              <a:t>personol</a:t>
            </a:r>
            <a:r>
              <a:rPr lang="en-GB" dirty="0">
                <a:solidFill>
                  <a:srgbClr val="F7AB64"/>
                </a:solidFill>
              </a:rPr>
              <a:t>? </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Why do we monitor personal outcomes?</a:t>
            </a:r>
          </a:p>
        </p:txBody>
      </p:sp>
      <p:sp>
        <p:nvSpPr>
          <p:cNvPr id="4" name="Text Placeholder 3"/>
          <p:cNvSpPr>
            <a:spLocks noGrp="1"/>
          </p:cNvSpPr>
          <p:nvPr>
            <p:ph type="body" sz="quarter" idx="11"/>
          </p:nvPr>
        </p:nvSpPr>
        <p:spPr>
          <a:xfrm>
            <a:off x="4862513" y="1624085"/>
            <a:ext cx="3690937" cy="3791431"/>
          </a:xfrm>
        </p:spPr>
        <p:txBody>
          <a:bodyPr>
            <a:normAutofit/>
          </a:bodyPr>
          <a:lstStyle/>
          <a:p>
            <a:pPr marL="342900" indent="-342900">
              <a:lnSpc>
                <a:spcPct val="100000"/>
              </a:lnSpc>
              <a:buClr>
                <a:srgbClr val="F7AB64"/>
              </a:buClr>
              <a:buFont typeface="Arial" panose="020B0604020202020204" pitchFamily="34" charset="0"/>
              <a:buChar char="•"/>
            </a:pPr>
            <a:r>
              <a:rPr lang="en-GB" sz="2000" dirty="0">
                <a:solidFill>
                  <a:schemeClr val="tx1"/>
                </a:solidFill>
              </a:rPr>
              <a:t>To review what’s important to an individual</a:t>
            </a:r>
          </a:p>
          <a:p>
            <a:pPr marL="342900" indent="-342900">
              <a:lnSpc>
                <a:spcPct val="100000"/>
              </a:lnSpc>
              <a:buClr>
                <a:srgbClr val="F7AB64"/>
              </a:buClr>
              <a:buFont typeface="Arial" panose="020B0604020202020204" pitchFamily="34" charset="0"/>
              <a:buChar char="•"/>
            </a:pPr>
            <a:r>
              <a:rPr lang="en-GB" sz="2000" dirty="0">
                <a:solidFill>
                  <a:schemeClr val="tx1"/>
                </a:solidFill>
              </a:rPr>
              <a:t>To show the ‘progress’</a:t>
            </a:r>
            <a:r>
              <a:rPr lang="en-GB" sz="2000" strike="sngStrike" dirty="0">
                <a:solidFill>
                  <a:schemeClr val="tx1"/>
                </a:solidFill>
              </a:rPr>
              <a:t> </a:t>
            </a:r>
            <a:r>
              <a:rPr lang="en-GB" sz="2000" dirty="0">
                <a:solidFill>
                  <a:schemeClr val="tx1"/>
                </a:solidFill>
              </a:rPr>
              <a:t>made towards achieving goals</a:t>
            </a:r>
          </a:p>
          <a:p>
            <a:pPr marL="342900" indent="-342900">
              <a:lnSpc>
                <a:spcPct val="100000"/>
              </a:lnSpc>
              <a:buClr>
                <a:srgbClr val="F7AB64"/>
              </a:buClr>
              <a:buFont typeface="Arial" panose="020B0604020202020204" pitchFamily="34" charset="0"/>
              <a:buChar char="•"/>
            </a:pPr>
            <a:r>
              <a:rPr lang="en-GB" sz="2000" dirty="0">
                <a:solidFill>
                  <a:schemeClr val="tx1"/>
                </a:solidFill>
              </a:rPr>
              <a:t>What has been captured could be used to reflect on achievements</a:t>
            </a:r>
          </a:p>
          <a:p>
            <a:pPr marL="342900" indent="-342900">
              <a:lnSpc>
                <a:spcPct val="100000"/>
              </a:lnSpc>
              <a:buClr>
                <a:srgbClr val="F7AB64"/>
              </a:buClr>
              <a:buFont typeface="Arial" panose="020B0604020202020204" pitchFamily="34" charset="0"/>
              <a:buChar char="•"/>
            </a:pPr>
            <a:r>
              <a:rPr lang="en-GB" sz="2000" dirty="0">
                <a:solidFill>
                  <a:schemeClr val="tx1"/>
                </a:solidFill>
              </a:rPr>
              <a:t>Provide clarity on where </a:t>
            </a:r>
            <a:r>
              <a:rPr lang="en-GB" sz="2000" dirty="0">
                <a:solidFill>
                  <a:schemeClr val="tx1">
                    <a:lumMod val="75000"/>
                    <a:lumOff val="25000"/>
                  </a:schemeClr>
                </a:solidFill>
              </a:rPr>
              <a:t>the</a:t>
            </a:r>
            <a:r>
              <a:rPr lang="en-GB" sz="2000" dirty="0">
                <a:solidFill>
                  <a:schemeClr val="tx1"/>
                </a:solidFill>
              </a:rPr>
              <a:t> individual is right now</a:t>
            </a:r>
          </a:p>
          <a:p>
            <a:pPr>
              <a:lnSpc>
                <a:spcPct val="100000"/>
              </a:lnSpc>
              <a:buClr>
                <a:srgbClr val="F7AB64"/>
              </a:buClr>
            </a:pPr>
            <a:endParaRPr lang="en-GB" sz="2000" dirty="0">
              <a:solidFill>
                <a:schemeClr val="tx1"/>
              </a:solidFill>
            </a:endParaRPr>
          </a:p>
          <a:p>
            <a:pPr marL="342900" indent="-342900">
              <a:lnSpc>
                <a:spcPct val="100000"/>
              </a:lnSpc>
              <a:buClr>
                <a:srgbClr val="F7AB64"/>
              </a:buClr>
              <a:buFont typeface="Arial" panose="020B0604020202020204" pitchFamily="34" charset="0"/>
              <a:buChar char="•"/>
            </a:pPr>
            <a:endParaRPr lang="en-GB" sz="2000" dirty="0">
              <a:solidFill>
                <a:schemeClr val="tx1"/>
              </a:solidFill>
            </a:endParaRPr>
          </a:p>
          <a:p>
            <a:pPr>
              <a:lnSpc>
                <a:spcPct val="100000"/>
              </a:lnSpc>
              <a:buClr>
                <a:srgbClr val="F7AB64"/>
              </a:buClr>
            </a:pPr>
            <a:endParaRPr lang="en-GB" sz="2000" dirty="0">
              <a:solidFill>
                <a:schemeClr val="tx1"/>
              </a:solidFill>
            </a:endParaRPr>
          </a:p>
          <a:p>
            <a:pPr>
              <a:lnSpc>
                <a:spcPct val="100000"/>
              </a:lnSpc>
              <a:buClr>
                <a:srgbClr val="F7AB64"/>
              </a:buClr>
            </a:pPr>
            <a:endParaRPr lang="en-GB" sz="2000" dirty="0"/>
          </a:p>
        </p:txBody>
      </p:sp>
      <p:sp>
        <p:nvSpPr>
          <p:cNvPr id="5" name="Text Placeholder 4">
            <a:extLst>
              <a:ext uri="{FF2B5EF4-FFF2-40B4-BE49-F238E27FC236}">
                <a16:creationId xmlns:a16="http://schemas.microsoft.com/office/drawing/2014/main" id="{12836ADF-70E9-4D51-AFA9-AEC496B113BA}"/>
              </a:ext>
            </a:extLst>
          </p:cNvPr>
          <p:cNvSpPr>
            <a:spLocks noGrp="1"/>
          </p:cNvSpPr>
          <p:nvPr>
            <p:ph type="body" sz="quarter" idx="12"/>
          </p:nvPr>
        </p:nvSpPr>
        <p:spPr>
          <a:xfrm>
            <a:off x="600075" y="1710493"/>
            <a:ext cx="3681413" cy="3791432"/>
          </a:xfrm>
        </p:spPr>
        <p:txBody>
          <a:bodyPr>
            <a:normAutofit/>
          </a:bodyPr>
          <a:lstStyle/>
          <a:p>
            <a:pPr marL="285750" indent="-285750">
              <a:lnSpc>
                <a:spcPct val="100000"/>
              </a:lnSpc>
              <a:buClr>
                <a:srgbClr val="F7AB64"/>
              </a:buClr>
              <a:buFont typeface="Arial" panose="020B0604020202020204" pitchFamily="34" charset="0"/>
              <a:buChar char="•"/>
            </a:pPr>
            <a:r>
              <a:rPr lang="en-GB" sz="2000" dirty="0" err="1"/>
              <a:t>Er</a:t>
            </a:r>
            <a:r>
              <a:rPr lang="en-GB" sz="2000" dirty="0"/>
              <a:t> </a:t>
            </a:r>
            <a:r>
              <a:rPr lang="en-GB" sz="2000" dirty="0" err="1"/>
              <a:t>mwyn</a:t>
            </a:r>
            <a:r>
              <a:rPr lang="en-GB" sz="2000" dirty="0"/>
              <a:t> </a:t>
            </a:r>
            <a:r>
              <a:rPr lang="en-GB" sz="2000" dirty="0" err="1"/>
              <a:t>adolygu</a:t>
            </a:r>
            <a:r>
              <a:rPr lang="en-GB" sz="2000" dirty="0"/>
              <a:t> </a:t>
            </a:r>
            <a:r>
              <a:rPr lang="en-GB" sz="2000" dirty="0" err="1"/>
              <a:t>beth</a:t>
            </a:r>
            <a:r>
              <a:rPr lang="en-GB" sz="2000" dirty="0"/>
              <a:t> </a:t>
            </a:r>
            <a:r>
              <a:rPr lang="en-GB" sz="2000" dirty="0" err="1"/>
              <a:t>sy’n</a:t>
            </a:r>
            <a:r>
              <a:rPr lang="en-GB" sz="2000" dirty="0"/>
              <a:t> </a:t>
            </a:r>
            <a:r>
              <a:rPr lang="en-GB" sz="2000" dirty="0" err="1"/>
              <a:t>bwysig</a:t>
            </a:r>
            <a:r>
              <a:rPr lang="en-GB" sz="2000" dirty="0"/>
              <a:t> </a:t>
            </a:r>
            <a:r>
              <a:rPr lang="en-GB" sz="2000" dirty="0" err="1"/>
              <a:t>i’r</a:t>
            </a:r>
            <a:r>
              <a:rPr lang="en-GB" sz="2000" dirty="0"/>
              <a:t> </a:t>
            </a:r>
            <a:r>
              <a:rPr lang="en-GB" sz="2000" dirty="0" err="1"/>
              <a:t>unigolyn</a:t>
            </a:r>
            <a:endParaRPr lang="en-GB" sz="2000" dirty="0"/>
          </a:p>
          <a:p>
            <a:pPr marL="285750" indent="-285750">
              <a:lnSpc>
                <a:spcPct val="100000"/>
              </a:lnSpc>
              <a:buClr>
                <a:srgbClr val="F7AB64"/>
              </a:buClr>
              <a:buFont typeface="Arial" panose="020B0604020202020204" pitchFamily="34" charset="0"/>
              <a:buChar char="•"/>
            </a:pPr>
            <a:r>
              <a:rPr lang="en-GB" sz="2000" dirty="0" err="1"/>
              <a:t>Er</a:t>
            </a:r>
            <a:r>
              <a:rPr lang="en-GB" sz="2000" dirty="0"/>
              <a:t> </a:t>
            </a:r>
            <a:r>
              <a:rPr lang="en-GB" sz="2000" dirty="0" err="1"/>
              <a:t>mwyn</a:t>
            </a:r>
            <a:r>
              <a:rPr lang="en-GB" sz="2000" dirty="0"/>
              <a:t> </a:t>
            </a:r>
            <a:r>
              <a:rPr lang="en-GB" sz="2000" dirty="0" err="1"/>
              <a:t>dangos</a:t>
            </a:r>
            <a:r>
              <a:rPr lang="en-GB" sz="2000" dirty="0"/>
              <a:t> y </a:t>
            </a:r>
            <a:r>
              <a:rPr lang="en-GB" sz="2000" dirty="0" err="1"/>
              <a:t>cynnydd</a:t>
            </a:r>
            <a:r>
              <a:rPr lang="en-GB" sz="2000" dirty="0"/>
              <a:t> </a:t>
            </a:r>
            <a:r>
              <a:rPr lang="en-GB" sz="2000" dirty="0" err="1"/>
              <a:t>sydd</a:t>
            </a:r>
            <a:r>
              <a:rPr lang="en-GB" sz="2000" dirty="0"/>
              <a:t> </a:t>
            </a:r>
            <a:r>
              <a:rPr lang="en-GB" sz="2000" dirty="0" err="1"/>
              <a:t>wedi’u</a:t>
            </a:r>
            <a:r>
              <a:rPr lang="en-GB" sz="2000" dirty="0"/>
              <a:t> </a:t>
            </a:r>
            <a:r>
              <a:rPr lang="en-GB" sz="2000" dirty="0" err="1"/>
              <a:t>wneud</a:t>
            </a:r>
            <a:r>
              <a:rPr lang="en-GB" sz="2000" dirty="0"/>
              <a:t> </a:t>
            </a:r>
            <a:r>
              <a:rPr lang="en-GB" sz="2000" dirty="0" err="1"/>
              <a:t>tuag</a:t>
            </a:r>
            <a:r>
              <a:rPr lang="en-GB" sz="2000" dirty="0"/>
              <a:t> at </a:t>
            </a:r>
            <a:r>
              <a:rPr lang="en-GB" sz="2000" dirty="0" err="1"/>
              <a:t>gyflawni</a:t>
            </a:r>
            <a:r>
              <a:rPr lang="en-GB" sz="2000" dirty="0"/>
              <a:t> </a:t>
            </a:r>
            <a:r>
              <a:rPr lang="en-GB" sz="2000" dirty="0" err="1"/>
              <a:t>nodau</a:t>
            </a:r>
            <a:endParaRPr lang="en-GB" sz="2000" dirty="0"/>
          </a:p>
          <a:p>
            <a:pPr marL="285750" indent="-285750">
              <a:lnSpc>
                <a:spcPct val="100000"/>
              </a:lnSpc>
              <a:buClr>
                <a:srgbClr val="F7AB64"/>
              </a:buClr>
              <a:buFont typeface="Arial" panose="020B0604020202020204" pitchFamily="34" charset="0"/>
              <a:buChar char="•"/>
            </a:pPr>
            <a:r>
              <a:rPr lang="en-GB" sz="2000" dirty="0" err="1"/>
              <a:t>Defnyddio’r</a:t>
            </a:r>
            <a:r>
              <a:rPr lang="en-GB" sz="2000" dirty="0"/>
              <a:t> </a:t>
            </a:r>
            <a:r>
              <a:rPr lang="en-GB" sz="2000" dirty="0" err="1"/>
              <a:t>hyn</a:t>
            </a:r>
            <a:r>
              <a:rPr lang="en-GB" sz="2000" dirty="0"/>
              <a:t> a </a:t>
            </a:r>
            <a:r>
              <a:rPr lang="en-GB" sz="2000" dirty="0" err="1"/>
              <a:t>nodir</a:t>
            </a:r>
            <a:r>
              <a:rPr lang="en-GB" sz="2000" dirty="0"/>
              <a:t> </a:t>
            </a:r>
            <a:r>
              <a:rPr lang="en-GB" sz="2000" dirty="0" err="1"/>
              <a:t>i</a:t>
            </a:r>
            <a:r>
              <a:rPr lang="en-GB" sz="2000" dirty="0"/>
              <a:t> </a:t>
            </a:r>
            <a:r>
              <a:rPr lang="en-GB" sz="2000" dirty="0" err="1"/>
              <a:t>adlewyrchu</a:t>
            </a:r>
            <a:r>
              <a:rPr lang="en-GB" sz="2000" dirty="0"/>
              <a:t> </a:t>
            </a:r>
            <a:r>
              <a:rPr lang="en-GB" sz="2000" dirty="0" err="1"/>
              <a:t>ar</a:t>
            </a:r>
            <a:r>
              <a:rPr lang="en-GB" sz="2000" dirty="0"/>
              <a:t> </a:t>
            </a:r>
            <a:r>
              <a:rPr lang="en-GB" sz="2000" dirty="0" err="1"/>
              <a:t>gyflawniadau</a:t>
            </a:r>
            <a:endParaRPr lang="en-GB" sz="2000" dirty="0"/>
          </a:p>
          <a:p>
            <a:pPr marL="285750" indent="-285750">
              <a:lnSpc>
                <a:spcPct val="100000"/>
              </a:lnSpc>
              <a:buClr>
                <a:srgbClr val="F7AB64"/>
              </a:buClr>
              <a:buFont typeface="Arial" panose="020B0604020202020204" pitchFamily="34" charset="0"/>
              <a:buChar char="•"/>
            </a:pPr>
            <a:r>
              <a:rPr lang="en-GB" sz="2000" dirty="0"/>
              <a:t>I </a:t>
            </a:r>
            <a:r>
              <a:rPr lang="en-GB" sz="2000" dirty="0" err="1"/>
              <a:t>fod</a:t>
            </a:r>
            <a:r>
              <a:rPr lang="en-GB" sz="2000" dirty="0"/>
              <a:t> </a:t>
            </a:r>
            <a:r>
              <a:rPr lang="en-GB" sz="2000" dirty="0" err="1"/>
              <a:t>yn</a:t>
            </a:r>
            <a:r>
              <a:rPr lang="en-GB" sz="2000" dirty="0"/>
              <a:t> </a:t>
            </a:r>
            <a:r>
              <a:rPr lang="en-GB" sz="2000" dirty="0" err="1"/>
              <a:t>eglur</a:t>
            </a:r>
            <a:r>
              <a:rPr lang="en-GB" sz="2000" dirty="0"/>
              <a:t> am </a:t>
            </a:r>
            <a:r>
              <a:rPr lang="en-GB" sz="2000" dirty="0" err="1"/>
              <a:t>ble</a:t>
            </a:r>
            <a:r>
              <a:rPr lang="en-GB" sz="2000" dirty="0"/>
              <a:t> </a:t>
            </a:r>
            <a:r>
              <a:rPr lang="en-GB" sz="2000" dirty="0" err="1"/>
              <a:t>mae’r</a:t>
            </a:r>
            <a:r>
              <a:rPr lang="en-GB" sz="2000" dirty="0"/>
              <a:t> </a:t>
            </a:r>
            <a:r>
              <a:rPr lang="en-GB" sz="2000" dirty="0" err="1"/>
              <a:t>unigolyn</a:t>
            </a:r>
            <a:r>
              <a:rPr lang="en-GB" sz="2000" dirty="0"/>
              <a:t> </a:t>
            </a:r>
            <a:r>
              <a:rPr lang="en-GB" sz="2000" dirty="0" err="1"/>
              <a:t>ar</a:t>
            </a:r>
            <a:r>
              <a:rPr lang="en-GB" sz="2000" dirty="0"/>
              <a:t> </a:t>
            </a:r>
            <a:r>
              <a:rPr lang="en-GB" sz="2000" dirty="0" err="1"/>
              <a:t>hyn</a:t>
            </a:r>
            <a:r>
              <a:rPr lang="en-GB" sz="2000" dirty="0"/>
              <a:t> o </a:t>
            </a:r>
            <a:r>
              <a:rPr lang="en-GB" sz="2000" dirty="0" err="1"/>
              <a:t>bryd</a:t>
            </a:r>
            <a:endParaRPr lang="en-GB" sz="2000" dirty="0"/>
          </a:p>
        </p:txBody>
      </p:sp>
    </p:spTree>
    <p:extLst>
      <p:ext uri="{BB962C8B-B14F-4D97-AF65-F5344CB8AC3E}">
        <p14:creationId xmlns:p14="http://schemas.microsoft.com/office/powerpoint/2010/main" val="37592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090E0E-DF44-46FE-9C56-50BEA6907E1C}"/>
              </a:ext>
            </a:extLst>
          </p:cNvPr>
          <p:cNvSpPr>
            <a:spLocks noGrp="1"/>
          </p:cNvSpPr>
          <p:nvPr>
            <p:ph type="title"/>
          </p:nvPr>
        </p:nvSpPr>
        <p:spPr>
          <a:xfrm>
            <a:off x="628650" y="365127"/>
            <a:ext cx="3831838" cy="1031283"/>
          </a:xfrm>
        </p:spPr>
        <p:txBody>
          <a:bodyPr>
            <a:noAutofit/>
          </a:bodyPr>
          <a:lstStyle/>
          <a:p>
            <a:pPr>
              <a:lnSpc>
                <a:spcPct val="100000"/>
              </a:lnSpc>
            </a:pPr>
            <a:r>
              <a:rPr lang="en-GB" dirty="0">
                <a:solidFill>
                  <a:srgbClr val="F7AB64"/>
                </a:solidFill>
              </a:rPr>
              <a:t>Pam </a:t>
            </a:r>
            <a:r>
              <a:rPr lang="en-GB" dirty="0" err="1">
                <a:solidFill>
                  <a:srgbClr val="F7AB64"/>
                </a:solidFill>
              </a:rPr>
              <a:t>ydyn</a:t>
            </a:r>
            <a:r>
              <a:rPr lang="en-GB" dirty="0">
                <a:solidFill>
                  <a:srgbClr val="F7AB64"/>
                </a:solidFill>
              </a:rPr>
              <a:t> </a:t>
            </a:r>
            <a:r>
              <a:rPr lang="en-GB" dirty="0" err="1">
                <a:solidFill>
                  <a:srgbClr val="F7AB64"/>
                </a:solidFill>
              </a:rPr>
              <a:t>ni’n</a:t>
            </a:r>
            <a:r>
              <a:rPr lang="en-GB" dirty="0">
                <a:solidFill>
                  <a:srgbClr val="F7AB64"/>
                </a:solidFill>
              </a:rPr>
              <a:t> </a:t>
            </a:r>
            <a:r>
              <a:rPr lang="en-GB" dirty="0" err="1">
                <a:solidFill>
                  <a:srgbClr val="F7AB64"/>
                </a:solidFill>
              </a:rPr>
              <a:t>monitro</a:t>
            </a:r>
            <a:r>
              <a:rPr lang="en-GB" dirty="0">
                <a:solidFill>
                  <a:srgbClr val="F7AB64"/>
                </a:solidFill>
              </a:rPr>
              <a:t> </a:t>
            </a:r>
            <a:r>
              <a:rPr lang="en-GB" dirty="0" err="1">
                <a:solidFill>
                  <a:srgbClr val="F7AB64"/>
                </a:solidFill>
              </a:rPr>
              <a:t>canlyniadau</a:t>
            </a:r>
            <a:r>
              <a:rPr lang="en-GB" dirty="0">
                <a:solidFill>
                  <a:srgbClr val="F7AB64"/>
                </a:solidFill>
              </a:rPr>
              <a:t> </a:t>
            </a:r>
            <a:r>
              <a:rPr lang="en-GB" dirty="0" err="1">
                <a:solidFill>
                  <a:srgbClr val="F7AB64"/>
                </a:solidFill>
              </a:rPr>
              <a:t>personol</a:t>
            </a:r>
            <a:r>
              <a:rPr lang="en-GB" dirty="0">
                <a:solidFill>
                  <a:srgbClr val="F7AB64"/>
                </a:solidFill>
              </a:rPr>
              <a:t>? </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Why do we monitor personal outcomes?</a:t>
            </a:r>
          </a:p>
        </p:txBody>
      </p:sp>
      <p:sp>
        <p:nvSpPr>
          <p:cNvPr id="4" name="Text Placeholder 3"/>
          <p:cNvSpPr>
            <a:spLocks noGrp="1"/>
          </p:cNvSpPr>
          <p:nvPr>
            <p:ph type="body" sz="quarter" idx="11"/>
          </p:nvPr>
        </p:nvSpPr>
        <p:spPr>
          <a:xfrm>
            <a:off x="4862514" y="1850103"/>
            <a:ext cx="3835438" cy="3968806"/>
          </a:xfrm>
        </p:spPr>
        <p:txBody>
          <a:bodyPr>
            <a:noAutofit/>
          </a:bodyPr>
          <a:lstStyle/>
          <a:p>
            <a:pPr marL="342900" indent="-342900">
              <a:lnSpc>
                <a:spcPct val="100000"/>
              </a:lnSpc>
              <a:buClr>
                <a:srgbClr val="F7AB64"/>
              </a:buClr>
              <a:buFont typeface="Arial" panose="020B0604020202020204" pitchFamily="34" charset="0"/>
              <a:buChar char="•"/>
            </a:pPr>
            <a:r>
              <a:rPr lang="en-GB" sz="2000" dirty="0">
                <a:solidFill>
                  <a:schemeClr val="tx1"/>
                </a:solidFill>
              </a:rPr>
              <a:t>Check to see if the services are appropriate and relevant </a:t>
            </a:r>
            <a:br>
              <a:rPr lang="en-GB" sz="2000" dirty="0">
                <a:solidFill>
                  <a:schemeClr val="tx1"/>
                </a:solidFill>
              </a:rPr>
            </a:br>
            <a:endParaRPr lang="en-GB" sz="2000" dirty="0">
              <a:solidFill>
                <a:schemeClr val="tx1"/>
              </a:solidFill>
            </a:endParaRPr>
          </a:p>
          <a:p>
            <a:pPr marL="342900" indent="-342900">
              <a:lnSpc>
                <a:spcPct val="100000"/>
              </a:lnSpc>
              <a:buClr>
                <a:srgbClr val="F7AB64"/>
              </a:buClr>
              <a:buFont typeface="Arial" panose="020B0604020202020204" pitchFamily="34" charset="0"/>
              <a:buChar char="•"/>
            </a:pPr>
            <a:r>
              <a:rPr lang="en-GB" sz="2000" dirty="0">
                <a:solidFill>
                  <a:schemeClr val="tx1"/>
                </a:solidFill>
              </a:rPr>
              <a:t>Maintain the focus on what matters to the individual and their family/friends</a:t>
            </a:r>
            <a:br>
              <a:rPr lang="en-GB" sz="2000" dirty="0">
                <a:solidFill>
                  <a:schemeClr val="tx1"/>
                </a:solidFill>
              </a:rPr>
            </a:br>
            <a:endParaRPr lang="en-GB" sz="2000" dirty="0">
              <a:solidFill>
                <a:schemeClr val="tx1"/>
              </a:solidFill>
            </a:endParaRPr>
          </a:p>
          <a:p>
            <a:pPr marL="342900" indent="-342900">
              <a:lnSpc>
                <a:spcPct val="100000"/>
              </a:lnSpc>
              <a:buClr>
                <a:srgbClr val="F7AB64"/>
              </a:buClr>
              <a:buFont typeface="Arial" panose="020B0604020202020204" pitchFamily="34" charset="0"/>
              <a:buChar char="•"/>
            </a:pPr>
            <a:r>
              <a:rPr lang="en-GB" sz="2000" dirty="0">
                <a:solidFill>
                  <a:schemeClr val="tx1"/>
                </a:solidFill>
              </a:rPr>
              <a:t>Develop the individual ‘jigsaw pieces’ that contribute to a person’s outcome</a:t>
            </a:r>
            <a:endParaRPr lang="en-GB" sz="2000" dirty="0"/>
          </a:p>
        </p:txBody>
      </p:sp>
      <p:sp>
        <p:nvSpPr>
          <p:cNvPr id="7" name="Text Placeholder 6">
            <a:extLst>
              <a:ext uri="{FF2B5EF4-FFF2-40B4-BE49-F238E27FC236}">
                <a16:creationId xmlns:a16="http://schemas.microsoft.com/office/drawing/2014/main" id="{A7888DC6-5943-43FA-AE45-7121B4E4DCA1}"/>
              </a:ext>
            </a:extLst>
          </p:cNvPr>
          <p:cNvSpPr>
            <a:spLocks noGrp="1"/>
          </p:cNvSpPr>
          <p:nvPr>
            <p:ph type="body" sz="quarter" idx="12"/>
          </p:nvPr>
        </p:nvSpPr>
        <p:spPr>
          <a:xfrm>
            <a:off x="628650" y="1850103"/>
            <a:ext cx="3943350" cy="3968806"/>
          </a:xfrm>
        </p:spPr>
        <p:txBody>
          <a:bodyPr>
            <a:noAutofit/>
          </a:bodyPr>
          <a:lstStyle/>
          <a:p>
            <a:pPr marL="285750" indent="-285750">
              <a:lnSpc>
                <a:spcPct val="110000"/>
              </a:lnSpc>
              <a:buClr>
                <a:srgbClr val="F7AB64"/>
              </a:buClr>
              <a:buFont typeface="Arial" panose="020B0604020202020204" pitchFamily="34" charset="0"/>
              <a:buChar char="•"/>
            </a:pPr>
            <a:r>
              <a:rPr lang="en-GB" sz="2000" dirty="0" err="1"/>
              <a:t>Er</a:t>
            </a:r>
            <a:r>
              <a:rPr lang="en-GB" sz="2000" dirty="0"/>
              <a:t> </a:t>
            </a:r>
            <a:r>
              <a:rPr lang="en-GB" sz="2000" dirty="0" err="1"/>
              <a:t>mwyn</a:t>
            </a:r>
            <a:r>
              <a:rPr lang="en-GB" sz="2000" dirty="0"/>
              <a:t> </a:t>
            </a:r>
            <a:r>
              <a:rPr lang="en-GB" sz="2000" dirty="0" err="1"/>
              <a:t>sicrhau</a:t>
            </a:r>
            <a:r>
              <a:rPr lang="en-GB" sz="2000" dirty="0"/>
              <a:t> bod y </a:t>
            </a:r>
            <a:r>
              <a:rPr lang="en-GB" sz="2000" dirty="0" err="1"/>
              <a:t>gwasanaethau</a:t>
            </a:r>
            <a:r>
              <a:rPr lang="en-GB" sz="2000" dirty="0"/>
              <a:t> </a:t>
            </a:r>
            <a:r>
              <a:rPr lang="en-GB" sz="2000" dirty="0" err="1"/>
              <a:t>yn</a:t>
            </a:r>
            <a:r>
              <a:rPr lang="en-GB" sz="2000" dirty="0"/>
              <a:t> </a:t>
            </a:r>
            <a:r>
              <a:rPr lang="en-GB" sz="2000" dirty="0" err="1"/>
              <a:t>briodol</a:t>
            </a:r>
            <a:r>
              <a:rPr lang="en-GB" sz="2000" dirty="0"/>
              <a:t> ac </a:t>
            </a:r>
            <a:r>
              <a:rPr lang="en-GB" sz="2000" dirty="0" err="1"/>
              <a:t>yn</a:t>
            </a:r>
            <a:r>
              <a:rPr lang="en-GB" sz="2000" dirty="0"/>
              <a:t> </a:t>
            </a:r>
            <a:r>
              <a:rPr lang="en-GB" sz="2000" dirty="0" err="1"/>
              <a:t>berthnasol</a:t>
            </a:r>
            <a:br>
              <a:rPr lang="en-GB" sz="2000" dirty="0"/>
            </a:br>
            <a:endParaRPr lang="en-GB" sz="2000" dirty="0"/>
          </a:p>
          <a:p>
            <a:pPr marL="285750" indent="-285750">
              <a:lnSpc>
                <a:spcPct val="110000"/>
              </a:lnSpc>
              <a:buClr>
                <a:srgbClr val="F7AB64"/>
              </a:buClr>
              <a:buFont typeface="Arial" panose="020B0604020202020204" pitchFamily="34" charset="0"/>
              <a:buChar char="•"/>
            </a:pPr>
            <a:r>
              <a:rPr lang="en-GB" sz="2000" dirty="0" err="1"/>
              <a:t>Parhau</a:t>
            </a:r>
            <a:r>
              <a:rPr lang="en-GB" sz="2000" dirty="0"/>
              <a:t> </a:t>
            </a:r>
            <a:r>
              <a:rPr lang="en-GB" sz="2000" dirty="0" err="1"/>
              <a:t>i</a:t>
            </a:r>
            <a:r>
              <a:rPr lang="en-GB" sz="2000" dirty="0"/>
              <a:t> </a:t>
            </a:r>
            <a:r>
              <a:rPr lang="en-GB" sz="2000" dirty="0" err="1"/>
              <a:t>ganolbwyntio</a:t>
            </a:r>
            <a:r>
              <a:rPr lang="en-GB" sz="2000" dirty="0"/>
              <a:t> </a:t>
            </a:r>
            <a:r>
              <a:rPr lang="en-GB" sz="2000" dirty="0" err="1"/>
              <a:t>ar</a:t>
            </a:r>
            <a:r>
              <a:rPr lang="en-GB" sz="2000" dirty="0"/>
              <a:t> </a:t>
            </a:r>
            <a:r>
              <a:rPr lang="en-GB" sz="2000" dirty="0" err="1"/>
              <a:t>beth</a:t>
            </a:r>
            <a:r>
              <a:rPr lang="en-GB" sz="2000" dirty="0"/>
              <a:t> </a:t>
            </a:r>
            <a:r>
              <a:rPr lang="en-GB" sz="2000" dirty="0" err="1"/>
              <a:t>sy’n</a:t>
            </a:r>
            <a:r>
              <a:rPr lang="en-GB" sz="2000" dirty="0"/>
              <a:t> </a:t>
            </a:r>
            <a:r>
              <a:rPr lang="en-GB" sz="2000" dirty="0" err="1"/>
              <a:t>bwysig</a:t>
            </a:r>
            <a:r>
              <a:rPr lang="en-GB" sz="2000" dirty="0"/>
              <a:t> </a:t>
            </a:r>
            <a:r>
              <a:rPr lang="en-GB" sz="2000" dirty="0" err="1"/>
              <a:t>i’r</a:t>
            </a:r>
            <a:r>
              <a:rPr lang="en-GB" sz="2000" dirty="0"/>
              <a:t> </a:t>
            </a:r>
            <a:r>
              <a:rPr lang="en-GB" sz="2000" dirty="0" err="1"/>
              <a:t>unigolyn</a:t>
            </a:r>
            <a:r>
              <a:rPr lang="en-GB" sz="2000" dirty="0"/>
              <a:t> </a:t>
            </a:r>
            <a:r>
              <a:rPr lang="en-GB" sz="2000" dirty="0" err="1"/>
              <a:t>a’u</a:t>
            </a:r>
            <a:r>
              <a:rPr lang="en-GB" sz="2000" dirty="0"/>
              <a:t> </a:t>
            </a:r>
            <a:r>
              <a:rPr lang="en-GB" sz="2000" dirty="0" err="1"/>
              <a:t>teulu</a:t>
            </a:r>
            <a:r>
              <a:rPr lang="en-GB" sz="2000" dirty="0"/>
              <a:t>/</a:t>
            </a:r>
            <a:r>
              <a:rPr lang="en-GB" sz="2000" dirty="0" err="1"/>
              <a:t>ffrindiau</a:t>
            </a:r>
            <a:br>
              <a:rPr lang="en-GB" sz="2000" dirty="0"/>
            </a:br>
            <a:endParaRPr lang="en-GB" sz="2000" dirty="0"/>
          </a:p>
          <a:p>
            <a:pPr marL="285750" indent="-285750">
              <a:lnSpc>
                <a:spcPct val="110000"/>
              </a:lnSpc>
              <a:buClr>
                <a:srgbClr val="F7AB64"/>
              </a:buClr>
              <a:buFont typeface="Arial" panose="020B0604020202020204" pitchFamily="34" charset="0"/>
              <a:buChar char="•"/>
            </a:pPr>
            <a:r>
              <a:rPr lang="en-GB" sz="2000" dirty="0" err="1"/>
              <a:t>Datblygu’r</a:t>
            </a:r>
            <a:r>
              <a:rPr lang="en-GB" sz="2000" dirty="0"/>
              <a:t> “</a:t>
            </a:r>
            <a:r>
              <a:rPr lang="en-GB" sz="2000" dirty="0" err="1"/>
              <a:t>darnau</a:t>
            </a:r>
            <a:r>
              <a:rPr lang="en-GB" sz="2000" dirty="0"/>
              <a:t> jig-so” </a:t>
            </a:r>
            <a:r>
              <a:rPr lang="en-GB" sz="2000" dirty="0" err="1"/>
              <a:t>sy’n</a:t>
            </a:r>
            <a:r>
              <a:rPr lang="en-GB" sz="2000" dirty="0"/>
              <a:t> </a:t>
            </a:r>
            <a:r>
              <a:rPr lang="en-GB" sz="2000" dirty="0" err="1"/>
              <a:t>rhan</a:t>
            </a:r>
            <a:r>
              <a:rPr lang="en-GB" sz="2000" dirty="0"/>
              <a:t> o </a:t>
            </a:r>
            <a:r>
              <a:rPr lang="en-GB" sz="2000" dirty="0" err="1"/>
              <a:t>ganlyniad</a:t>
            </a:r>
            <a:r>
              <a:rPr lang="en-GB" sz="2000" dirty="0"/>
              <a:t> </a:t>
            </a:r>
            <a:r>
              <a:rPr lang="en-GB" sz="2000" dirty="0" err="1"/>
              <a:t>unigolyn</a:t>
            </a:r>
            <a:endParaRPr lang="en-GB" sz="2000" dirty="0"/>
          </a:p>
        </p:txBody>
      </p:sp>
    </p:spTree>
    <p:extLst>
      <p:ext uri="{BB962C8B-B14F-4D97-AF65-F5344CB8AC3E}">
        <p14:creationId xmlns:p14="http://schemas.microsoft.com/office/powerpoint/2010/main" val="363862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12398" y="530349"/>
            <a:ext cx="4348969" cy="916066"/>
          </a:xfrm>
        </p:spPr>
        <p:txBody>
          <a:bodyPr/>
          <a:lstStyle/>
          <a:p>
            <a:pPr>
              <a:lnSpc>
                <a:spcPct val="100000"/>
              </a:lnSpc>
            </a:pPr>
            <a:r>
              <a:rPr lang="en-GB" sz="2500" dirty="0">
                <a:solidFill>
                  <a:srgbClr val="F7AB64"/>
                </a:solidFill>
              </a:rPr>
              <a:t>Example measurement of progress toward outcomes</a:t>
            </a:r>
          </a:p>
        </p:txBody>
      </p:sp>
      <p:pic>
        <p:nvPicPr>
          <p:cNvPr id="43" name="Picture 2">
            <a:extLst>
              <a:ext uri="{FF2B5EF4-FFF2-40B4-BE49-F238E27FC236}">
                <a16:creationId xmlns:a16="http://schemas.microsoft.com/office/drawing/2014/main" id="{EED9D089-4EF7-493E-A723-35648566C2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311" y="1674813"/>
            <a:ext cx="8323263" cy="4057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 name="Down Arrow 33">
            <a:extLst>
              <a:ext uri="{FF2B5EF4-FFF2-40B4-BE49-F238E27FC236}">
                <a16:creationId xmlns:a16="http://schemas.microsoft.com/office/drawing/2014/main" id="{D9779B6E-E418-4695-BAD1-9E64CDB0C32A}"/>
              </a:ext>
            </a:extLst>
          </p:cNvPr>
          <p:cNvSpPr/>
          <p:nvPr/>
        </p:nvSpPr>
        <p:spPr>
          <a:xfrm>
            <a:off x="2430903" y="2537640"/>
            <a:ext cx="576064" cy="1296144"/>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Light" panose="020F0302020204030204"/>
                <a:ea typeface="+mn-ea"/>
                <a:cs typeface="+mn-cs"/>
              </a:rPr>
              <a:t>Baseline</a:t>
            </a:r>
          </a:p>
        </p:txBody>
      </p:sp>
      <p:sp>
        <p:nvSpPr>
          <p:cNvPr id="45" name="Down Arrow 35">
            <a:extLst>
              <a:ext uri="{FF2B5EF4-FFF2-40B4-BE49-F238E27FC236}">
                <a16:creationId xmlns:a16="http://schemas.microsoft.com/office/drawing/2014/main" id="{682E256B-6879-47F2-883F-68807B987ECD}"/>
              </a:ext>
            </a:extLst>
          </p:cNvPr>
          <p:cNvSpPr/>
          <p:nvPr/>
        </p:nvSpPr>
        <p:spPr>
          <a:xfrm>
            <a:off x="5876152" y="2564904"/>
            <a:ext cx="576064" cy="1296144"/>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Light" panose="020F0302020204030204"/>
                <a:ea typeface="+mn-ea"/>
                <a:cs typeface="+mn-cs"/>
              </a:rPr>
              <a:t>Aim</a:t>
            </a:r>
          </a:p>
        </p:txBody>
      </p:sp>
      <p:sp>
        <p:nvSpPr>
          <p:cNvPr id="6" name="Text Placeholder 2">
            <a:extLst>
              <a:ext uri="{FF2B5EF4-FFF2-40B4-BE49-F238E27FC236}">
                <a16:creationId xmlns:a16="http://schemas.microsoft.com/office/drawing/2014/main" id="{B11D6D14-13B4-2F4A-A759-209F313AFD59}"/>
              </a:ext>
            </a:extLst>
          </p:cNvPr>
          <p:cNvSpPr txBox="1">
            <a:spLocks/>
          </p:cNvSpPr>
          <p:nvPr/>
        </p:nvSpPr>
        <p:spPr bwMode="auto">
          <a:xfrm>
            <a:off x="383565" y="530349"/>
            <a:ext cx="4030493" cy="77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500" dirty="0" err="1">
                <a:solidFill>
                  <a:srgbClr val="F7AB64"/>
                </a:solidFill>
              </a:rPr>
              <a:t>Esiampl</a:t>
            </a:r>
            <a:r>
              <a:rPr lang="en-GB" sz="2500" dirty="0">
                <a:solidFill>
                  <a:srgbClr val="F7AB64"/>
                </a:solidFill>
              </a:rPr>
              <a:t> o </a:t>
            </a:r>
            <a:r>
              <a:rPr lang="en-GB" sz="2500" dirty="0" err="1">
                <a:solidFill>
                  <a:srgbClr val="F7AB64"/>
                </a:solidFill>
              </a:rPr>
              <a:t>fesur</a:t>
            </a:r>
            <a:r>
              <a:rPr lang="en-GB" sz="2500" dirty="0">
                <a:solidFill>
                  <a:srgbClr val="F7AB64"/>
                </a:solidFill>
              </a:rPr>
              <a:t> </a:t>
            </a:r>
            <a:r>
              <a:rPr lang="en-GB" sz="2500" dirty="0" err="1">
                <a:solidFill>
                  <a:srgbClr val="F7AB64"/>
                </a:solidFill>
              </a:rPr>
              <a:t>cynnydd</a:t>
            </a:r>
            <a:r>
              <a:rPr lang="en-GB" sz="2500" dirty="0">
                <a:solidFill>
                  <a:srgbClr val="F7AB64"/>
                </a:solidFill>
              </a:rPr>
              <a:t> </a:t>
            </a:r>
            <a:r>
              <a:rPr lang="en-GB" sz="2500" dirty="0" err="1">
                <a:solidFill>
                  <a:srgbClr val="F7AB64"/>
                </a:solidFill>
              </a:rPr>
              <a:t>tuag</a:t>
            </a:r>
            <a:r>
              <a:rPr lang="en-GB" sz="2500" dirty="0">
                <a:solidFill>
                  <a:srgbClr val="F7AB64"/>
                </a:solidFill>
              </a:rPr>
              <a:t> at </a:t>
            </a:r>
            <a:r>
              <a:rPr lang="en-GB" sz="2500" dirty="0" err="1">
                <a:solidFill>
                  <a:srgbClr val="F7AB64"/>
                </a:solidFill>
              </a:rPr>
              <a:t>ganlyniadau</a:t>
            </a:r>
            <a:endParaRPr lang="en-GB" sz="2500" dirty="0">
              <a:solidFill>
                <a:srgbClr val="F7AB64"/>
              </a:solidFill>
            </a:endParaRPr>
          </a:p>
        </p:txBody>
      </p:sp>
      <p:sp>
        <p:nvSpPr>
          <p:cNvPr id="2" name="Cloud Callout 1">
            <a:extLst>
              <a:ext uri="{FF2B5EF4-FFF2-40B4-BE49-F238E27FC236}">
                <a16:creationId xmlns:a16="http://schemas.microsoft.com/office/drawing/2014/main" id="{CE8E1A14-A9A6-4D44-ABB7-27E69376E220}"/>
              </a:ext>
            </a:extLst>
          </p:cNvPr>
          <p:cNvSpPr/>
          <p:nvPr/>
        </p:nvSpPr>
        <p:spPr>
          <a:xfrm rot="21171412" flipH="1">
            <a:off x="183974" y="1498461"/>
            <a:ext cx="2309460" cy="1911927"/>
          </a:xfrm>
          <a:prstGeom prst="cloudCallout">
            <a:avLst>
              <a:gd name="adj1" fmla="val -2884"/>
              <a:gd name="adj2" fmla="val 66331"/>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loud Callout 7">
            <a:extLst>
              <a:ext uri="{FF2B5EF4-FFF2-40B4-BE49-F238E27FC236}">
                <a16:creationId xmlns:a16="http://schemas.microsoft.com/office/drawing/2014/main" id="{A35A9635-9DE2-D54B-9D22-583C1A7F5FD6}"/>
              </a:ext>
            </a:extLst>
          </p:cNvPr>
          <p:cNvSpPr/>
          <p:nvPr/>
        </p:nvSpPr>
        <p:spPr>
          <a:xfrm rot="245229">
            <a:off x="6358002" y="1424083"/>
            <a:ext cx="2276786" cy="1911927"/>
          </a:xfrm>
          <a:prstGeom prst="cloudCallout">
            <a:avLst>
              <a:gd name="adj1" fmla="val -4491"/>
              <a:gd name="adj2" fmla="val 68327"/>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0F18E6B2-36A3-F444-8827-D6A819EBC402}"/>
              </a:ext>
            </a:extLst>
          </p:cNvPr>
          <p:cNvSpPr txBox="1"/>
          <p:nvPr/>
        </p:nvSpPr>
        <p:spPr>
          <a:xfrm>
            <a:off x="626447" y="1804715"/>
            <a:ext cx="1579418" cy="1301143"/>
          </a:xfrm>
          <a:prstGeom prst="rect">
            <a:avLst/>
          </a:prstGeom>
        </p:spPr>
        <p:txBody>
          <a:bodyPr vert="horz" wrap="square" lIns="91440" tIns="45720" rIns="91440" bIns="45720" rtlCol="0" anchor="ctr">
            <a:normAutofit fontScale="85000" lnSpcReduction="10000"/>
          </a:bodyPr>
          <a:lstStyle/>
          <a:p>
            <a:pPr algn="ctr"/>
            <a:r>
              <a:rPr lang="de" dirty="0"/>
              <a:t>All </a:t>
            </a:r>
            <a:r>
              <a:rPr lang="de" dirty="0" err="1"/>
              <a:t>pethau</a:t>
            </a:r>
            <a:r>
              <a:rPr lang="de" dirty="0"/>
              <a:t> </a:t>
            </a:r>
            <a:r>
              <a:rPr lang="de" dirty="0" err="1"/>
              <a:t>ddim</a:t>
            </a:r>
            <a:r>
              <a:rPr lang="de" dirty="0"/>
              <a:t> </a:t>
            </a:r>
            <a:r>
              <a:rPr lang="de" dirty="0" err="1"/>
              <a:t>bod</a:t>
            </a:r>
            <a:r>
              <a:rPr lang="de" dirty="0"/>
              <a:t> </a:t>
            </a:r>
            <a:r>
              <a:rPr lang="de" dirty="0" err="1"/>
              <a:t>gwaeth</a:t>
            </a:r>
            <a:endParaRPr lang="de" dirty="0"/>
          </a:p>
          <a:p>
            <a:pPr algn="ctr"/>
            <a:endParaRPr lang="de" dirty="0"/>
          </a:p>
          <a:p>
            <a:pPr algn="ctr"/>
            <a:r>
              <a:rPr lang="en-US" dirty="0"/>
              <a:t>Things couldn’t be worse</a:t>
            </a:r>
          </a:p>
        </p:txBody>
      </p:sp>
      <p:sp>
        <p:nvSpPr>
          <p:cNvPr id="10" name="TextBox 9">
            <a:extLst>
              <a:ext uri="{FF2B5EF4-FFF2-40B4-BE49-F238E27FC236}">
                <a16:creationId xmlns:a16="http://schemas.microsoft.com/office/drawing/2014/main" id="{5572BB99-9CA3-AE4D-B961-973EA4311A6C}"/>
              </a:ext>
            </a:extLst>
          </p:cNvPr>
          <p:cNvSpPr txBox="1"/>
          <p:nvPr/>
        </p:nvSpPr>
        <p:spPr>
          <a:xfrm>
            <a:off x="6709710" y="1751806"/>
            <a:ext cx="1579418" cy="1301143"/>
          </a:xfrm>
          <a:prstGeom prst="rect">
            <a:avLst/>
          </a:prstGeom>
        </p:spPr>
        <p:txBody>
          <a:bodyPr vert="horz" wrap="square" lIns="91440" tIns="45720" rIns="91440" bIns="45720" rtlCol="0" anchor="ctr">
            <a:normAutofit fontScale="85000" lnSpcReduction="10000"/>
          </a:bodyPr>
          <a:lstStyle/>
          <a:p>
            <a:pPr algn="ctr"/>
            <a:r>
              <a:rPr lang="de" dirty="0"/>
              <a:t>All </a:t>
            </a:r>
            <a:r>
              <a:rPr lang="de" dirty="0" err="1"/>
              <a:t>pethau</a:t>
            </a:r>
            <a:r>
              <a:rPr lang="de" dirty="0"/>
              <a:t> </a:t>
            </a:r>
            <a:r>
              <a:rPr lang="de" dirty="0" err="1"/>
              <a:t>ddim</a:t>
            </a:r>
            <a:r>
              <a:rPr lang="de" dirty="0"/>
              <a:t> </a:t>
            </a:r>
            <a:r>
              <a:rPr lang="de" dirty="0" err="1"/>
              <a:t>bod</a:t>
            </a:r>
            <a:r>
              <a:rPr lang="de" dirty="0"/>
              <a:t> </a:t>
            </a:r>
            <a:r>
              <a:rPr lang="de" dirty="0" err="1"/>
              <a:t>gwell</a:t>
            </a:r>
            <a:endParaRPr lang="de" dirty="0"/>
          </a:p>
          <a:p>
            <a:pPr algn="ctr"/>
            <a:endParaRPr lang="de" dirty="0"/>
          </a:p>
          <a:p>
            <a:pPr algn="ctr"/>
            <a:r>
              <a:rPr lang="en-US" dirty="0"/>
              <a:t>Things couldn’t be better</a:t>
            </a:r>
          </a:p>
        </p:txBody>
      </p:sp>
    </p:spTree>
    <p:extLst>
      <p:ext uri="{BB962C8B-B14F-4D97-AF65-F5344CB8AC3E}">
        <p14:creationId xmlns:p14="http://schemas.microsoft.com/office/powerpoint/2010/main" val="114580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1459A-7677-4E74-B8D3-CCED3CDBB3E0}"/>
              </a:ext>
            </a:extLst>
          </p:cNvPr>
          <p:cNvSpPr>
            <a:spLocks noGrp="1"/>
          </p:cNvSpPr>
          <p:nvPr>
            <p:ph type="title"/>
          </p:nvPr>
        </p:nvSpPr>
        <p:spPr/>
        <p:txBody>
          <a:bodyPr>
            <a:normAutofit/>
          </a:bodyPr>
          <a:lstStyle/>
          <a:p>
            <a:pPr>
              <a:lnSpc>
                <a:spcPct val="100000"/>
              </a:lnSpc>
            </a:pPr>
            <a:r>
              <a:rPr lang="en-GB" dirty="0" err="1">
                <a:solidFill>
                  <a:srgbClr val="F7AB64"/>
                </a:solidFill>
              </a:rPr>
              <a:t>Cofiwch</a:t>
            </a:r>
            <a:r>
              <a:rPr lang="en-GB" dirty="0">
                <a:solidFill>
                  <a:srgbClr val="F7AB64"/>
                </a:solidFill>
              </a:rPr>
              <a:t> </a:t>
            </a:r>
            <a:r>
              <a:rPr lang="en-GB" dirty="0" err="1">
                <a:solidFill>
                  <a:srgbClr val="F7AB64"/>
                </a:solidFill>
              </a:rPr>
              <a:t>beth</a:t>
            </a:r>
            <a:r>
              <a:rPr lang="en-GB" dirty="0">
                <a:solidFill>
                  <a:srgbClr val="F7AB64"/>
                </a:solidFill>
              </a:rPr>
              <a:t> </a:t>
            </a:r>
            <a:r>
              <a:rPr lang="en-GB" dirty="0" err="1">
                <a:solidFill>
                  <a:srgbClr val="F7AB64"/>
                </a:solidFill>
              </a:rPr>
              <a:t>sy’n</a:t>
            </a:r>
            <a:r>
              <a:rPr lang="en-GB" dirty="0">
                <a:solidFill>
                  <a:srgbClr val="F7AB64"/>
                </a:solidFill>
              </a:rPr>
              <a:t> </a:t>
            </a:r>
            <a:r>
              <a:rPr lang="en-GB" dirty="0" err="1">
                <a:solidFill>
                  <a:srgbClr val="F7AB64"/>
                </a:solidFill>
              </a:rPr>
              <a:t>bwysig</a:t>
            </a:r>
            <a:r>
              <a:rPr lang="en-GB" dirty="0">
                <a:solidFill>
                  <a:srgbClr val="F7AB64"/>
                </a:solidFill>
              </a:rPr>
              <a:t>…</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Remember what matters…</a:t>
            </a:r>
            <a:endParaRPr lang="en-GB" strike="sngStrike" dirty="0">
              <a:solidFill>
                <a:srgbClr val="F7AB64"/>
              </a:solidFill>
            </a:endParaRPr>
          </a:p>
        </p:txBody>
      </p:sp>
      <p:sp>
        <p:nvSpPr>
          <p:cNvPr id="4" name="Text Placeholder 3"/>
          <p:cNvSpPr>
            <a:spLocks noGrp="1"/>
          </p:cNvSpPr>
          <p:nvPr>
            <p:ph type="body" sz="quarter" idx="11"/>
          </p:nvPr>
        </p:nvSpPr>
        <p:spPr>
          <a:xfrm>
            <a:off x="4862513" y="1562669"/>
            <a:ext cx="3690937" cy="3852847"/>
          </a:xfrm>
        </p:spPr>
        <p:txBody>
          <a:bodyPr>
            <a:normAutofit/>
          </a:bodyPr>
          <a:lstStyle/>
          <a:p>
            <a:pPr>
              <a:lnSpc>
                <a:spcPct val="100000"/>
              </a:lnSpc>
            </a:pPr>
            <a:r>
              <a:rPr lang="en-GB" sz="2000" dirty="0">
                <a:solidFill>
                  <a:schemeClr val="tx1"/>
                </a:solidFill>
              </a:rPr>
              <a:t>Personal outcomes doesn’t always mean </a:t>
            </a:r>
            <a:r>
              <a:rPr lang="en-GB" sz="2000" b="1" dirty="0">
                <a:solidFill>
                  <a:schemeClr val="tx1"/>
                </a:solidFill>
              </a:rPr>
              <a:t>change</a:t>
            </a:r>
            <a:endParaRPr lang="en-GB" sz="2000" dirty="0">
              <a:solidFill>
                <a:schemeClr val="tx1"/>
              </a:solidFill>
            </a:endParaRPr>
          </a:p>
          <a:p>
            <a:pPr>
              <a:lnSpc>
                <a:spcPct val="100000"/>
              </a:lnSpc>
            </a:pPr>
            <a:endParaRPr lang="en-GB" sz="2000" dirty="0">
              <a:solidFill>
                <a:schemeClr val="tx1"/>
              </a:solidFill>
            </a:endParaRPr>
          </a:p>
          <a:p>
            <a:pPr>
              <a:lnSpc>
                <a:spcPct val="100000"/>
              </a:lnSpc>
            </a:pPr>
            <a:r>
              <a:rPr lang="en-GB" sz="2000" dirty="0">
                <a:solidFill>
                  <a:schemeClr val="tx1"/>
                </a:solidFill>
              </a:rPr>
              <a:t>It is possible that an individual’s outcome is </a:t>
            </a:r>
            <a:r>
              <a:rPr lang="en-GB" sz="2000" b="1" dirty="0">
                <a:solidFill>
                  <a:schemeClr val="tx1"/>
                </a:solidFill>
              </a:rPr>
              <a:t>to maintain</a:t>
            </a:r>
            <a:r>
              <a:rPr lang="en-GB" sz="2000" dirty="0">
                <a:solidFill>
                  <a:schemeClr val="tx1"/>
                </a:solidFill>
              </a:rPr>
              <a:t> </a:t>
            </a:r>
            <a:r>
              <a:rPr lang="en-GB" sz="2000" dirty="0">
                <a:solidFill>
                  <a:schemeClr val="tx1">
                    <a:lumMod val="75000"/>
                    <a:lumOff val="25000"/>
                  </a:schemeClr>
                </a:solidFill>
              </a:rPr>
              <a:t>their well-being</a:t>
            </a:r>
          </a:p>
          <a:p>
            <a:pPr>
              <a:lnSpc>
                <a:spcPct val="100000"/>
              </a:lnSpc>
            </a:pPr>
            <a:endParaRPr lang="en-GB" sz="2000" dirty="0">
              <a:solidFill>
                <a:schemeClr val="tx1"/>
              </a:solidFill>
            </a:endParaRPr>
          </a:p>
          <a:p>
            <a:pPr>
              <a:lnSpc>
                <a:spcPct val="100000"/>
              </a:lnSpc>
            </a:pPr>
            <a:endParaRPr lang="en-GB" sz="2000" dirty="0">
              <a:solidFill>
                <a:schemeClr val="tx1"/>
              </a:solidFill>
            </a:endParaRPr>
          </a:p>
          <a:p>
            <a:pPr marL="342900" indent="-342900">
              <a:lnSpc>
                <a:spcPct val="100000"/>
              </a:lnSpc>
              <a:buFont typeface="Arial" panose="020B0604020202020204" pitchFamily="34" charset="0"/>
              <a:buChar char="•"/>
            </a:pPr>
            <a:endParaRPr lang="en-GB" sz="2000" dirty="0">
              <a:solidFill>
                <a:schemeClr val="tx1"/>
              </a:solidFill>
            </a:endParaRPr>
          </a:p>
          <a:p>
            <a:pPr>
              <a:lnSpc>
                <a:spcPct val="100000"/>
              </a:lnSpc>
            </a:pPr>
            <a:endParaRPr lang="en-GB" sz="2000" dirty="0">
              <a:solidFill>
                <a:schemeClr val="tx1"/>
              </a:solidFill>
            </a:endParaRPr>
          </a:p>
          <a:p>
            <a:pPr>
              <a:lnSpc>
                <a:spcPct val="100000"/>
              </a:lnSpc>
            </a:pPr>
            <a:endParaRPr lang="en-GB" sz="2000" dirty="0"/>
          </a:p>
        </p:txBody>
      </p:sp>
      <p:sp>
        <p:nvSpPr>
          <p:cNvPr id="5" name="Text Placeholder 4">
            <a:extLst>
              <a:ext uri="{FF2B5EF4-FFF2-40B4-BE49-F238E27FC236}">
                <a16:creationId xmlns:a16="http://schemas.microsoft.com/office/drawing/2014/main" id="{E0A38323-F809-418A-9FD6-9B848B20FE3C}"/>
              </a:ext>
            </a:extLst>
          </p:cNvPr>
          <p:cNvSpPr>
            <a:spLocks noGrp="1"/>
          </p:cNvSpPr>
          <p:nvPr>
            <p:ph type="body" sz="quarter" idx="12"/>
          </p:nvPr>
        </p:nvSpPr>
        <p:spPr>
          <a:xfrm>
            <a:off x="628650" y="1562669"/>
            <a:ext cx="3681413" cy="3852847"/>
          </a:xfrm>
        </p:spPr>
        <p:txBody>
          <a:bodyPr>
            <a:normAutofit/>
          </a:bodyPr>
          <a:lstStyle/>
          <a:p>
            <a:pPr>
              <a:lnSpc>
                <a:spcPct val="100000"/>
              </a:lnSpc>
            </a:pPr>
            <a:r>
              <a:rPr lang="en-GB" sz="2000" dirty="0" err="1"/>
              <a:t>Dydy</a:t>
            </a:r>
            <a:r>
              <a:rPr lang="en-GB" sz="2000" dirty="0"/>
              <a:t> </a:t>
            </a:r>
            <a:r>
              <a:rPr lang="en-GB" sz="2000" dirty="0" err="1"/>
              <a:t>canlyniadau</a:t>
            </a:r>
            <a:r>
              <a:rPr lang="en-GB" sz="2000" dirty="0"/>
              <a:t> </a:t>
            </a:r>
            <a:r>
              <a:rPr lang="en-GB" sz="2000" dirty="0" err="1"/>
              <a:t>personol</a:t>
            </a:r>
            <a:r>
              <a:rPr lang="en-GB" sz="2000" dirty="0"/>
              <a:t> </a:t>
            </a:r>
            <a:r>
              <a:rPr lang="en-GB" sz="2000" dirty="0" err="1"/>
              <a:t>ddim</a:t>
            </a:r>
            <a:r>
              <a:rPr lang="en-GB" sz="2000" dirty="0"/>
              <a:t> bob </a:t>
            </a:r>
            <a:r>
              <a:rPr lang="en-GB" sz="2000" dirty="0" err="1"/>
              <a:t>tro</a:t>
            </a:r>
            <a:r>
              <a:rPr lang="en-GB" sz="2000" dirty="0"/>
              <a:t> </a:t>
            </a:r>
            <a:r>
              <a:rPr lang="en-GB" sz="2000" dirty="0" err="1"/>
              <a:t>yn</a:t>
            </a:r>
            <a:r>
              <a:rPr lang="en-GB" sz="2000" dirty="0"/>
              <a:t> </a:t>
            </a:r>
            <a:r>
              <a:rPr lang="en-GB" sz="2000" dirty="0" err="1"/>
              <a:t>golygu</a:t>
            </a:r>
            <a:r>
              <a:rPr lang="en-GB" sz="2000" dirty="0"/>
              <a:t> </a:t>
            </a:r>
            <a:r>
              <a:rPr lang="en-GB" sz="2000" b="1" dirty="0" err="1"/>
              <a:t>newid</a:t>
            </a:r>
            <a:endParaRPr lang="en-GB" sz="2000" dirty="0"/>
          </a:p>
          <a:p>
            <a:pPr>
              <a:lnSpc>
                <a:spcPct val="100000"/>
              </a:lnSpc>
            </a:pPr>
            <a:endParaRPr lang="en-GB" sz="2000" dirty="0"/>
          </a:p>
          <a:p>
            <a:pPr>
              <a:lnSpc>
                <a:spcPct val="100000"/>
              </a:lnSpc>
            </a:pPr>
            <a:r>
              <a:rPr lang="en-GB" sz="2000" dirty="0" err="1"/>
              <a:t>Mae’n</a:t>
            </a:r>
            <a:r>
              <a:rPr lang="en-GB" sz="2000" dirty="0"/>
              <a:t> </a:t>
            </a:r>
            <a:r>
              <a:rPr lang="en-GB" sz="2000" dirty="0" err="1"/>
              <a:t>bosib</a:t>
            </a:r>
            <a:r>
              <a:rPr lang="en-GB" sz="2000" dirty="0"/>
              <a:t> </a:t>
            </a:r>
            <a:r>
              <a:rPr lang="en-GB" sz="2000" dirty="0" err="1"/>
              <a:t>mai</a:t>
            </a:r>
            <a:r>
              <a:rPr lang="en-GB" sz="2000" dirty="0"/>
              <a:t> </a:t>
            </a:r>
            <a:r>
              <a:rPr lang="en-GB" sz="2000" dirty="0" err="1"/>
              <a:t>canlyniad</a:t>
            </a:r>
            <a:r>
              <a:rPr lang="en-GB" sz="2000" dirty="0"/>
              <a:t> </a:t>
            </a:r>
            <a:r>
              <a:rPr lang="en-GB" sz="2000" dirty="0" err="1"/>
              <a:t>unigolyn</a:t>
            </a:r>
            <a:r>
              <a:rPr lang="en-GB" sz="2000" dirty="0"/>
              <a:t> </a:t>
            </a:r>
            <a:r>
              <a:rPr lang="en-GB" sz="2000" dirty="0" err="1"/>
              <a:t>yw</a:t>
            </a:r>
            <a:r>
              <a:rPr lang="en-GB" sz="2000" dirty="0"/>
              <a:t> </a:t>
            </a:r>
            <a:r>
              <a:rPr lang="en-GB" sz="2000" dirty="0" err="1"/>
              <a:t>i</a:t>
            </a:r>
            <a:r>
              <a:rPr lang="en-GB" sz="2000" dirty="0"/>
              <a:t> </a:t>
            </a:r>
            <a:r>
              <a:rPr lang="en-GB" sz="2000" dirty="0" err="1"/>
              <a:t>aros</a:t>
            </a:r>
            <a:r>
              <a:rPr lang="en-GB" sz="2000" dirty="0"/>
              <a:t> </a:t>
            </a:r>
            <a:r>
              <a:rPr lang="en-GB" sz="2000" dirty="0" err="1"/>
              <a:t>ble</a:t>
            </a:r>
            <a:r>
              <a:rPr lang="en-GB" sz="2000" dirty="0"/>
              <a:t> </a:t>
            </a:r>
            <a:r>
              <a:rPr lang="en-GB" sz="2000" dirty="0" err="1"/>
              <a:t>mae</a:t>
            </a:r>
            <a:r>
              <a:rPr lang="en-GB" sz="2000" dirty="0"/>
              <a:t> </a:t>
            </a:r>
            <a:r>
              <a:rPr lang="en-GB" sz="2000" dirty="0" err="1"/>
              <a:t>nhw</a:t>
            </a:r>
            <a:r>
              <a:rPr lang="en-GB" sz="2000" dirty="0"/>
              <a:t>, felly y </a:t>
            </a:r>
            <a:r>
              <a:rPr lang="en-GB" sz="2000" dirty="0" err="1"/>
              <a:t>canlyniad</a:t>
            </a:r>
            <a:r>
              <a:rPr lang="en-GB" sz="2000" dirty="0"/>
              <a:t> </a:t>
            </a:r>
            <a:r>
              <a:rPr lang="en-GB" sz="2000" dirty="0" err="1"/>
              <a:t>fydd</a:t>
            </a:r>
            <a:r>
              <a:rPr lang="en-GB" sz="2000" dirty="0"/>
              <a:t> </a:t>
            </a:r>
            <a:r>
              <a:rPr lang="en-GB" sz="2000" dirty="0" err="1"/>
              <a:t>i</a:t>
            </a:r>
            <a:r>
              <a:rPr lang="en-GB" sz="2000" dirty="0"/>
              <a:t> </a:t>
            </a:r>
            <a:r>
              <a:rPr lang="en-GB" sz="2000" b="1" dirty="0" err="1"/>
              <a:t>gynnal</a:t>
            </a:r>
            <a:r>
              <a:rPr lang="en-GB" sz="2000" dirty="0"/>
              <a:t> </a:t>
            </a:r>
            <a:r>
              <a:rPr lang="en-GB" sz="2000" dirty="0" err="1"/>
              <a:t>ei</a:t>
            </a:r>
            <a:r>
              <a:rPr lang="en-GB" sz="2000" dirty="0"/>
              <a:t> </a:t>
            </a:r>
            <a:r>
              <a:rPr lang="en-GB" sz="2000" dirty="0" err="1"/>
              <a:t>llesiant</a:t>
            </a:r>
            <a:endParaRPr lang="en-GB" sz="2000" dirty="0"/>
          </a:p>
          <a:p>
            <a:pPr>
              <a:lnSpc>
                <a:spcPct val="100000"/>
              </a:lnSpc>
            </a:pPr>
            <a:endParaRPr lang="en-GB" sz="2000" dirty="0"/>
          </a:p>
        </p:txBody>
      </p:sp>
    </p:spTree>
    <p:extLst>
      <p:ext uri="{BB962C8B-B14F-4D97-AF65-F5344CB8AC3E}">
        <p14:creationId xmlns:p14="http://schemas.microsoft.com/office/powerpoint/2010/main" val="3163061665"/>
      </p:ext>
    </p:extLst>
  </p:cSld>
  <p:clrMapOvr>
    <a:masterClrMapping/>
  </p:clrMapOvr>
</p:sld>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1 xmlns="6573c7cb-c389-4e3e-ad3a-d71029d3e8b6" xsi:nil="true"/>
    <RKYVDocId xmlns="6573c7cb-c389-4e3e-ad3a-d71029d3e8b6" xsi:nil="true"/>
    <RKYVDocumentType xmlns="6573c7cb-c389-4e3e-ad3a-d71029d3e8b6">PRESENTATION</RKYVDocumentTyp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912E07D2AF4248B7C39548CFE1E9CC" ma:contentTypeVersion="11" ma:contentTypeDescription="Create a new document." ma:contentTypeScope="" ma:versionID="391a695bce5cfc1e487f58fbf2c1945b">
  <xsd:schema xmlns:xsd="http://www.w3.org/2001/XMLSchema" xmlns:xs="http://www.w3.org/2001/XMLSchema" xmlns:p="http://schemas.microsoft.com/office/2006/metadata/properties" xmlns:ns2="6573c7cb-c389-4e3e-ad3a-d71029d3e8b6" targetNamespace="http://schemas.microsoft.com/office/2006/metadata/properties" ma:root="true" ma:fieldsID="901bc13e84804826da01c73accd84ac3" ns2:_="">
    <xsd:import namespace="6573c7cb-c389-4e3e-ad3a-d71029d3e8b6"/>
    <xsd:element name="properties">
      <xsd:complexType>
        <xsd:sequence>
          <xsd:element name="documentManagement">
            <xsd:complexType>
              <xsd:all>
                <xsd:element ref="ns2:Date1" minOccurs="0"/>
                <xsd:element ref="ns2:RKYVDocumentType"/>
                <xsd:element ref="ns2:RKYV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73c7cb-c389-4e3e-ad3a-d71029d3e8b6" elementFormDefault="qualified">
    <xsd:import namespace="http://schemas.microsoft.com/office/2006/documentManagement/types"/>
    <xsd:import namespace="http://schemas.microsoft.com/office/infopath/2007/PartnerControls"/>
    <xsd:element name="Date1" ma:index="8" nillable="true" ma:displayName="Date" ma:format="DateOnly" ma:internalName="Date1">
      <xsd:simpleType>
        <xsd:restriction base="dms:DateTime"/>
      </xsd:simpleType>
    </xsd:element>
    <xsd:element name="RKYVDocumentType" ma:index="9" ma:displayName="RKYVDocumentType" ma:format="Dropdown" ma:internalName="RKYVDocumentType">
      <xsd:simpleType>
        <xsd:restriction base="dms:Choice">
          <xsd:enumeration value="ADVERT"/>
          <xsd:enumeration value="AGENDA"/>
          <xsd:enumeration value="APPENDIX"/>
          <xsd:enumeration value="ARTICLE"/>
          <xsd:enumeration value="BRIEFING"/>
          <xsd:enumeration value="CONSULTATIONS"/>
          <xsd:enumeration value="CONTRACT"/>
          <xsd:enumeration value="COVER PAGE"/>
          <xsd:enumeration value="DATA"/>
          <xsd:enumeration value="EVALUATION"/>
          <xsd:enumeration value="FORM"/>
          <xsd:enumeration value="IMAGE"/>
          <xsd:enumeration value="INVOICE"/>
          <xsd:enumeration value="JOB DESCRIPTION"/>
          <xsd:enumeration value="LEGAL"/>
          <xsd:enumeration value="LETTER"/>
          <xsd:enumeration value="LIST"/>
          <xsd:enumeration value="MAP"/>
          <xsd:enumeration value="MINUTES"/>
          <xsd:enumeration value="NOTES"/>
          <xsd:enumeration value="PAPER"/>
          <xsd:enumeration value="PLAN"/>
          <xsd:enumeration value="POLICY"/>
          <xsd:enumeration value="PRESENTATION"/>
          <xsd:enumeration value="PRESS RELEASE"/>
          <xsd:enumeration value="PROCEDURES"/>
          <xsd:enumeration value="PROPSAL"/>
          <xsd:enumeration value="PUBLICATION"/>
          <xsd:enumeration value="QUESTIONNAIRE"/>
          <xsd:enumeration value="REGISTER"/>
          <xsd:enumeration value="REPORT"/>
          <xsd:enumeration value="SPECIFICATIONS"/>
          <xsd:enumeration value="TABLE"/>
          <xsd:enumeration value="TIMESHEETS"/>
          <xsd:enumeration value="UNIT"/>
          <xsd:enumeration value="WEB CONTENT"/>
        </xsd:restriction>
      </xsd:simpleType>
    </xsd:element>
    <xsd:element name="RKYVDocId" ma:index="10" nillable="true" ma:displayName="RKYVDocId" ma:decimals="0" ma:internalName="RKYVDocId"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51A06D-A22A-4637-81A7-88AD8690C7AB}">
  <ds:schemaRefs>
    <ds:schemaRef ds:uri="http://www.w3.org/XML/1998/namespace"/>
    <ds:schemaRef ds:uri="http://schemas.microsoft.com/office/2006/documentManagement/types"/>
    <ds:schemaRef ds:uri="6573c7cb-c389-4e3e-ad3a-d71029d3e8b6"/>
    <ds:schemaRef ds:uri="http://schemas.microsoft.com/office/infopath/2007/PartnerControls"/>
    <ds:schemaRef ds:uri="http://purl.org/dc/elements/1.1/"/>
    <ds:schemaRef ds:uri="http://purl.org/dc/dcmitype/"/>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ECCAE641-0B65-48C6-B7AF-24761EA10F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73c7cb-c389-4e3e-ad3a-d71029d3e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677741-1BF1-4CBA-8835-7D413877AE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1717</TotalTime>
  <Words>1692</Words>
  <Application>Microsoft Office PowerPoint</Application>
  <PresentationFormat>On-screen Show (4:3)</PresentationFormat>
  <Paragraphs>190</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SCW Slide Templates Bilingual0417 (2)</vt:lpstr>
      <vt:lpstr>Hyfforddiant Canlyniadau Personol i Ddarparwyr Gofal yn y Cartref </vt:lpstr>
      <vt:lpstr>Canlyniad dysgu </vt:lpstr>
      <vt:lpstr>Pam ydyn ni’n cofnodi canlyniadau personol? </vt:lpstr>
      <vt:lpstr>Pam ydyn ni’n cofnodi canlyniadau personol? </vt:lpstr>
      <vt:lpstr>PowerPoint Presentation</vt:lpstr>
      <vt:lpstr>Pam ydyn ni’n monitro canlyniadau personol? </vt:lpstr>
      <vt:lpstr>Pam ydyn ni’n monitro canlyniadau personol? </vt:lpstr>
      <vt:lpstr>PowerPoint Presentation</vt:lpstr>
      <vt:lpstr>Cofiwch beth sy’n bwysig…</vt:lpstr>
      <vt:lpstr>Cwestiynau i chi feddwl am</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Gethin Roberts</cp:lastModifiedBy>
  <cp:revision>128</cp:revision>
  <dcterms:created xsi:type="dcterms:W3CDTF">2017-04-11T14:08:19Z</dcterms:created>
  <dcterms:modified xsi:type="dcterms:W3CDTF">2019-05-07T12:17:03Z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0x0101006D912E07D2AF4248B7C39548CFE1E9CC</vt:lpwstr>
  </property>
</Properties>
</file>