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21"/>
  </p:notesMasterIdLst>
  <p:handoutMasterIdLst>
    <p:handoutMasterId r:id="rId22"/>
  </p:handoutMasterIdLst>
  <p:sldIdLst>
    <p:sldId id="258" r:id="rId5"/>
    <p:sldId id="265" r:id="rId6"/>
    <p:sldId id="296" r:id="rId7"/>
    <p:sldId id="308" r:id="rId8"/>
    <p:sldId id="314" r:id="rId9"/>
    <p:sldId id="302" r:id="rId10"/>
    <p:sldId id="316" r:id="rId11"/>
    <p:sldId id="318" r:id="rId12"/>
    <p:sldId id="298" r:id="rId13"/>
    <p:sldId id="299" r:id="rId14"/>
    <p:sldId id="297" r:id="rId15"/>
    <p:sldId id="321" r:id="rId16"/>
    <p:sldId id="304" r:id="rId17"/>
    <p:sldId id="322" r:id="rId18"/>
    <p:sldId id="301" r:id="rId19"/>
    <p:sldId id="263" r:id="rId20"/>
  </p:sldIdLst>
  <p:sldSz cx="9144000" cy="6858000" type="screen4x3"/>
  <p:notesSz cx="6858000" cy="9144000"/>
  <p:defaultTextStyle>
    <a:defPPr>
      <a:defRPr lang="en-US"/>
    </a:defPPr>
    <a:lvl1pPr algn="l" defTabSz="912813" rtl="0" eaLnBrk="0" fontAlgn="base" hangingPunct="0">
      <a:spcBef>
        <a:spcPct val="0"/>
      </a:spcBef>
      <a:spcAft>
        <a:spcPct val="0"/>
      </a:spcAft>
      <a:defRPr kern="1200">
        <a:solidFill>
          <a:schemeClr val="tx1"/>
        </a:solidFill>
        <a:latin typeface="Arial" charset="0"/>
        <a:ea typeface="+mn-ea"/>
        <a:cs typeface="+mn-cs"/>
      </a:defRPr>
    </a:lvl1pPr>
    <a:lvl2pPr marL="455613" indent="1588" algn="l" defTabSz="912813" rtl="0" eaLnBrk="0" fontAlgn="base" hangingPunct="0">
      <a:spcBef>
        <a:spcPct val="0"/>
      </a:spcBef>
      <a:spcAft>
        <a:spcPct val="0"/>
      </a:spcAft>
      <a:defRPr kern="1200">
        <a:solidFill>
          <a:schemeClr val="tx1"/>
        </a:solidFill>
        <a:latin typeface="Arial" charset="0"/>
        <a:ea typeface="+mn-ea"/>
        <a:cs typeface="+mn-cs"/>
      </a:defRPr>
    </a:lvl2pPr>
    <a:lvl3pPr marL="912813" indent="1588" algn="l" defTabSz="912813" rtl="0" eaLnBrk="0" fontAlgn="base" hangingPunct="0">
      <a:spcBef>
        <a:spcPct val="0"/>
      </a:spcBef>
      <a:spcAft>
        <a:spcPct val="0"/>
      </a:spcAft>
      <a:defRPr kern="1200">
        <a:solidFill>
          <a:schemeClr val="tx1"/>
        </a:solidFill>
        <a:latin typeface="Arial" charset="0"/>
        <a:ea typeface="+mn-ea"/>
        <a:cs typeface="+mn-cs"/>
      </a:defRPr>
    </a:lvl3pPr>
    <a:lvl4pPr marL="1370013" indent="1588" algn="l" defTabSz="912813" rtl="0" eaLnBrk="0" fontAlgn="base" hangingPunct="0">
      <a:spcBef>
        <a:spcPct val="0"/>
      </a:spcBef>
      <a:spcAft>
        <a:spcPct val="0"/>
      </a:spcAft>
      <a:defRPr kern="1200">
        <a:solidFill>
          <a:schemeClr val="tx1"/>
        </a:solidFill>
        <a:latin typeface="Arial" charset="0"/>
        <a:ea typeface="+mn-ea"/>
        <a:cs typeface="+mn-cs"/>
      </a:defRPr>
    </a:lvl4pPr>
    <a:lvl5pPr marL="1827213" indent="1588" algn="l" defTabSz="912813"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tephanie Griffith" initials="SG"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AB64"/>
    <a:srgbClr val="16AD85"/>
    <a:srgbClr val="37394C"/>
    <a:srgbClr val="004B00"/>
    <a:srgbClr val="EB5E57"/>
    <a:srgbClr val="257D8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86" autoAdjust="0"/>
    <p:restoredTop sz="52473" autoAdjust="0"/>
  </p:normalViewPr>
  <p:slideViewPr>
    <p:cSldViewPr snapToGrid="0" snapToObjects="1">
      <p:cViewPr varScale="1">
        <p:scale>
          <a:sx n="65" d="100"/>
          <a:sy n="65" d="100"/>
        </p:scale>
        <p:origin x="2862"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62" d="100"/>
          <a:sy n="62" d="100"/>
        </p:scale>
        <p:origin x="3226" y="6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914377"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defTabSz="914377" eaLnBrk="1" fontAlgn="auto" hangingPunct="1">
              <a:spcBef>
                <a:spcPts val="0"/>
              </a:spcBef>
              <a:spcAft>
                <a:spcPts val="0"/>
              </a:spcAft>
              <a:defRPr sz="1200" smtClean="0">
                <a:latin typeface="+mn-lt"/>
              </a:defRPr>
            </a:lvl1pPr>
          </a:lstStyle>
          <a:p>
            <a:pPr>
              <a:defRPr/>
            </a:pPr>
            <a:fld id="{F7B837BA-F1B8-924C-A6E9-DCE9F6DA377A}" type="datetimeFigureOut">
              <a:rPr lang="en-US"/>
              <a:pPr>
                <a:defRPr/>
              </a:pPr>
              <a:t>5/7/2019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defTabSz="914377" eaLnBrk="1" fontAlgn="auto" hangingPunct="1">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defTabSz="914377" eaLnBrk="1" fontAlgn="auto" hangingPunct="1">
              <a:spcBef>
                <a:spcPts val="0"/>
              </a:spcBef>
              <a:spcAft>
                <a:spcPts val="0"/>
              </a:spcAft>
              <a:defRPr sz="1200" smtClean="0">
                <a:latin typeface="+mn-lt"/>
              </a:defRPr>
            </a:lvl1pPr>
          </a:lstStyle>
          <a:p>
            <a:pPr>
              <a:defRPr/>
            </a:pPr>
            <a:fld id="{409D3D69-634A-4B40-B6BF-07F6296FBFE0}" type="slidenum">
              <a:rPr lang="en-US"/>
              <a:pPr>
                <a:defRPr/>
              </a:pPr>
              <a:t>‹#›</a:t>
            </a:fld>
            <a:endParaRPr lang="en-US"/>
          </a:p>
        </p:txBody>
      </p:sp>
    </p:spTree>
    <p:extLst>
      <p:ext uri="{BB962C8B-B14F-4D97-AF65-F5344CB8AC3E}">
        <p14:creationId xmlns:p14="http://schemas.microsoft.com/office/powerpoint/2010/main" val="35217744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914377"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defTabSz="914377" eaLnBrk="1" fontAlgn="auto" hangingPunct="1">
              <a:spcBef>
                <a:spcPts val="0"/>
              </a:spcBef>
              <a:spcAft>
                <a:spcPts val="0"/>
              </a:spcAft>
              <a:defRPr sz="1200" smtClean="0">
                <a:latin typeface="+mn-lt"/>
              </a:defRPr>
            </a:lvl1pPr>
          </a:lstStyle>
          <a:p>
            <a:pPr>
              <a:defRPr/>
            </a:pPr>
            <a:fld id="{9C8CD66D-AEA7-E943-BE28-0B1477C1D05F}" type="datetimeFigureOut">
              <a:rPr lang="en-US"/>
              <a:pPr>
                <a:defRPr/>
              </a:pPr>
              <a:t>5/7/2019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defTabSz="914377"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defTabSz="914377" eaLnBrk="1" fontAlgn="auto" hangingPunct="1">
              <a:spcBef>
                <a:spcPts val="0"/>
              </a:spcBef>
              <a:spcAft>
                <a:spcPts val="0"/>
              </a:spcAft>
              <a:defRPr sz="1200" smtClean="0">
                <a:latin typeface="+mn-lt"/>
              </a:defRPr>
            </a:lvl1pPr>
          </a:lstStyle>
          <a:p>
            <a:pPr>
              <a:defRPr/>
            </a:pPr>
            <a:fld id="{71639E39-D34D-164C-8100-77BC79329E5D}" type="slidenum">
              <a:rPr lang="en-US"/>
              <a:pPr>
                <a:defRPr/>
              </a:pPr>
              <a:t>‹#›</a:t>
            </a:fld>
            <a:endParaRPr lang="en-US"/>
          </a:p>
        </p:txBody>
      </p:sp>
    </p:spTree>
    <p:extLst>
      <p:ext uri="{BB962C8B-B14F-4D97-AF65-F5344CB8AC3E}">
        <p14:creationId xmlns:p14="http://schemas.microsoft.com/office/powerpoint/2010/main" val="1668384406"/>
      </p:ext>
    </p:extLst>
  </p:cSld>
  <p:clrMap bg1="lt1" tx1="dk1" bg2="lt2" tx2="dk2" accent1="accent1" accent2="accent2" accent3="accent3" accent4="accent4" accent5="accent5" accent6="accent6" hlink="hlink" folHlink="folHlink"/>
  <p:notesStyle>
    <a:lvl1pPr algn="l" defTabSz="912813" rtl="0" fontAlgn="base">
      <a:spcBef>
        <a:spcPct val="30000"/>
      </a:spcBef>
      <a:spcAft>
        <a:spcPct val="0"/>
      </a:spcAft>
      <a:defRPr sz="1200" kern="1200">
        <a:solidFill>
          <a:schemeClr val="tx1"/>
        </a:solidFill>
        <a:latin typeface="+mn-lt"/>
        <a:ea typeface="+mn-ea"/>
        <a:cs typeface="+mn-cs"/>
      </a:defRPr>
    </a:lvl1pPr>
    <a:lvl2pPr marL="455613" algn="l" defTabSz="912813" rtl="0" fontAlgn="base">
      <a:spcBef>
        <a:spcPct val="30000"/>
      </a:spcBef>
      <a:spcAft>
        <a:spcPct val="0"/>
      </a:spcAft>
      <a:defRPr sz="1200" kern="1200">
        <a:solidFill>
          <a:schemeClr val="tx1"/>
        </a:solidFill>
        <a:latin typeface="+mn-lt"/>
        <a:ea typeface="+mn-ea"/>
        <a:cs typeface="+mn-cs"/>
      </a:defRPr>
    </a:lvl2pPr>
    <a:lvl3pPr marL="912813" algn="l" defTabSz="912813" rtl="0" fontAlgn="base">
      <a:spcBef>
        <a:spcPct val="30000"/>
      </a:spcBef>
      <a:spcAft>
        <a:spcPct val="0"/>
      </a:spcAft>
      <a:defRPr sz="1200" kern="1200">
        <a:solidFill>
          <a:schemeClr val="tx1"/>
        </a:solidFill>
        <a:latin typeface="+mn-lt"/>
        <a:ea typeface="+mn-ea"/>
        <a:cs typeface="+mn-cs"/>
      </a:defRPr>
    </a:lvl3pPr>
    <a:lvl4pPr marL="1370013" algn="l" defTabSz="912813" rtl="0" fontAlgn="base">
      <a:spcBef>
        <a:spcPct val="30000"/>
      </a:spcBef>
      <a:spcAft>
        <a:spcPct val="0"/>
      </a:spcAft>
      <a:defRPr sz="1200" kern="1200">
        <a:solidFill>
          <a:schemeClr val="tx1"/>
        </a:solidFill>
        <a:latin typeface="+mn-lt"/>
        <a:ea typeface="+mn-ea"/>
        <a:cs typeface="+mn-cs"/>
      </a:defRPr>
    </a:lvl4pPr>
    <a:lvl5pPr marL="1827213" algn="l" defTabSz="912813" rtl="0" fontAlgn="base">
      <a:spcBef>
        <a:spcPct val="30000"/>
      </a:spcBef>
      <a:spcAft>
        <a:spcPct val="0"/>
      </a:spcAft>
      <a:defRPr sz="1200" kern="1200">
        <a:solidFill>
          <a:schemeClr val="tx1"/>
        </a:solidFill>
        <a:latin typeface="+mn-lt"/>
        <a:ea typeface="+mn-ea"/>
        <a:cs typeface="+mn-cs"/>
      </a:defRPr>
    </a:lvl5pPr>
    <a:lvl6pPr marL="2285943" algn="l" defTabSz="914377" rtl="0" eaLnBrk="1" latinLnBrk="0" hangingPunct="1">
      <a:defRPr sz="1200" kern="1200">
        <a:solidFill>
          <a:schemeClr val="tx1"/>
        </a:solidFill>
        <a:latin typeface="+mn-lt"/>
        <a:ea typeface="+mn-ea"/>
        <a:cs typeface="+mn-cs"/>
      </a:defRPr>
    </a:lvl6pPr>
    <a:lvl7pPr marL="2743131" algn="l" defTabSz="914377" rtl="0" eaLnBrk="1" latinLnBrk="0" hangingPunct="1">
      <a:defRPr sz="1200" kern="1200">
        <a:solidFill>
          <a:schemeClr val="tx1"/>
        </a:solidFill>
        <a:latin typeface="+mn-lt"/>
        <a:ea typeface="+mn-ea"/>
        <a:cs typeface="+mn-cs"/>
      </a:defRPr>
    </a:lvl7pPr>
    <a:lvl8pPr marL="3200320" algn="l" defTabSz="914377" rtl="0" eaLnBrk="1" latinLnBrk="0" hangingPunct="1">
      <a:defRPr sz="1200" kern="1200">
        <a:solidFill>
          <a:schemeClr val="tx1"/>
        </a:solidFill>
        <a:latin typeface="+mn-lt"/>
        <a:ea typeface="+mn-ea"/>
        <a:cs typeface="+mn-cs"/>
      </a:defRPr>
    </a:lvl8pPr>
    <a:lvl9pPr marL="3657509" algn="l" defTabSz="91437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a:t>
            </a:fld>
            <a:endParaRPr lang="en-US"/>
          </a:p>
        </p:txBody>
      </p:sp>
    </p:spTree>
    <p:extLst>
      <p:ext uri="{BB962C8B-B14F-4D97-AF65-F5344CB8AC3E}">
        <p14:creationId xmlns:p14="http://schemas.microsoft.com/office/powerpoint/2010/main" val="36457313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Mae </a:t>
            </a:r>
            <a:r>
              <a:rPr lang="en-GB" dirty="0" err="1"/>
              <a:t>animeiddio’n</a:t>
            </a:r>
            <a:r>
              <a:rPr lang="en-GB" dirty="0"/>
              <a:t> </a:t>
            </a:r>
            <a:r>
              <a:rPr lang="en-GB" dirty="0" err="1"/>
              <a:t>dangos</a:t>
            </a:r>
            <a:r>
              <a:rPr lang="en-GB" dirty="0"/>
              <a:t> </a:t>
            </a:r>
            <a:r>
              <a:rPr lang="en-GB" dirty="0" err="1"/>
              <a:t>pob</a:t>
            </a:r>
            <a:r>
              <a:rPr lang="en-GB" dirty="0"/>
              <a:t> </a:t>
            </a:r>
            <a:r>
              <a:rPr lang="en-GB" dirty="0" err="1"/>
              <a:t>canlyniad</a:t>
            </a:r>
            <a:r>
              <a:rPr lang="en-GB" dirty="0"/>
              <a:t> </a:t>
            </a:r>
            <a:r>
              <a:rPr lang="en-GB" dirty="0" err="1"/>
              <a:t>ar</a:t>
            </a:r>
            <a:r>
              <a:rPr lang="en-GB" dirty="0"/>
              <a:t> </a:t>
            </a:r>
            <a:r>
              <a:rPr lang="en-GB" dirty="0" err="1"/>
              <a:t>wahan</a:t>
            </a:r>
            <a:r>
              <a:rPr lang="en-GB" dirty="0"/>
              <a:t>.</a:t>
            </a:r>
          </a:p>
          <a:p>
            <a:endParaRPr lang="en-GB" dirty="0"/>
          </a:p>
          <a:p>
            <a:r>
              <a:rPr lang="en-GB" dirty="0"/>
              <a:t>The animation shows each outcome separately. </a:t>
            </a: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10</a:t>
            </a:fld>
            <a:endParaRPr lang="en-US"/>
          </a:p>
        </p:txBody>
      </p:sp>
    </p:spTree>
    <p:extLst>
      <p:ext uri="{BB962C8B-B14F-4D97-AF65-F5344CB8AC3E}">
        <p14:creationId xmlns:p14="http://schemas.microsoft.com/office/powerpoint/2010/main" val="4849120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latin typeface="Arial" panose="020B0604020202020204" pitchFamily="34" charset="0"/>
                <a:cs typeface="Arial" panose="020B0604020202020204" pitchFamily="34" charset="0"/>
              </a:rPr>
              <a:t>SCROLL DOWN FOR ENGLISH NOTES</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Mae </a:t>
            </a:r>
            <a:r>
              <a:rPr lang="en-GB" dirty="0" err="1">
                <a:latin typeface="Arial" panose="020B0604020202020204" pitchFamily="34" charset="0"/>
                <a:cs typeface="Arial" panose="020B0604020202020204" pitchFamily="34" charset="0"/>
              </a:rPr>
              <a:t>gweithgaredd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rhywbeth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unigolyn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gwneud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tra</a:t>
            </a:r>
            <a:r>
              <a:rPr lang="en-GB" dirty="0">
                <a:latin typeface="Arial" panose="020B0604020202020204" pitchFamily="34" charset="0"/>
                <a:cs typeface="Arial" panose="020B0604020202020204" pitchFamily="34" charset="0"/>
              </a:rPr>
              <a:t> bod </a:t>
            </a:r>
            <a:r>
              <a:rPr lang="en-GB" dirty="0" err="1">
                <a:latin typeface="Arial" panose="020B0604020202020204" pitchFamily="34" charset="0"/>
                <a:cs typeface="Arial" panose="020B0604020202020204" pitchFamily="34" charset="0"/>
              </a:rPr>
              <a:t>gwasanaeth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cyfeirio</a:t>
            </a:r>
            <a:r>
              <a:rPr lang="en-GB" dirty="0">
                <a:latin typeface="Arial" panose="020B0604020202020204" pitchFamily="34" charset="0"/>
                <a:cs typeface="Arial" panose="020B0604020202020204" pitchFamily="34" charset="0"/>
              </a:rPr>
              <a:t> at y </a:t>
            </a:r>
            <a:r>
              <a:rPr lang="en-GB" dirty="0" err="1">
                <a:latin typeface="Arial" panose="020B0604020202020204" pitchFamily="34" charset="0"/>
                <a:cs typeface="Arial" panose="020B0604020202020204" pitchFamily="34" charset="0"/>
              </a:rPr>
              <a:t>cymorth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unigolyn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dderbyn</a:t>
            </a:r>
            <a:r>
              <a:rPr lang="en-GB" dirty="0">
                <a:latin typeface="Arial" panose="020B0604020202020204" pitchFamily="34" charset="0"/>
                <a:cs typeface="Arial" panose="020B0604020202020204" pitchFamily="34" charset="0"/>
              </a:rPr>
              <a:t>. </a:t>
            </a:r>
          </a:p>
          <a:p>
            <a:endParaRPr lang="en-GB" dirty="0">
              <a:latin typeface="Arial" panose="020B0604020202020204" pitchFamily="34" charset="0"/>
              <a:cs typeface="Arial" panose="020B0604020202020204" pitchFamily="34" charset="0"/>
            </a:endParaRPr>
          </a:p>
          <a:p>
            <a:r>
              <a:rPr lang="en-GB" dirty="0" err="1">
                <a:latin typeface="Arial" panose="020B0604020202020204" pitchFamily="34" charset="0"/>
                <a:cs typeface="Arial" panose="020B0604020202020204" pitchFamily="34" charset="0"/>
              </a:rPr>
              <a:t>Gofynnwch</a:t>
            </a:r>
            <a:r>
              <a:rPr lang="en-GB" dirty="0">
                <a:latin typeface="Arial" panose="020B0604020202020204" pitchFamily="34" charset="0"/>
                <a:cs typeface="Arial" panose="020B0604020202020204" pitchFamily="34" charset="0"/>
              </a:rPr>
              <a:t> am </a:t>
            </a:r>
            <a:r>
              <a:rPr lang="en-GB" dirty="0" err="1">
                <a:latin typeface="Arial" panose="020B0604020202020204" pitchFamily="34" charset="0"/>
                <a:cs typeface="Arial" panose="020B0604020202020204" pitchFamily="34" charset="0"/>
              </a:rPr>
              <a:t>esiamplau</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meddyliwch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ydy</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weithgaredd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wasanaeth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neu’n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ganlyniad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personol</a:t>
            </a:r>
            <a:r>
              <a:rPr lang="en-GB" dirty="0">
                <a:latin typeface="Arial" panose="020B0604020202020204" pitchFamily="34" charset="0"/>
                <a:cs typeface="Arial" panose="020B0604020202020204" pitchFamily="34" charset="0"/>
              </a:rPr>
              <a:t>.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a:t>
            </a:r>
          </a:p>
          <a:p>
            <a:r>
              <a:rPr lang="en-GB" dirty="0">
                <a:latin typeface="Arial" panose="020B0604020202020204" pitchFamily="34" charset="0"/>
                <a:cs typeface="Arial" panose="020B0604020202020204" pitchFamily="34" charset="0"/>
              </a:rPr>
              <a:t>An activity is something that the individual does, whereas a service is the </a:t>
            </a:r>
            <a:r>
              <a:rPr lang="en-GB" strike="noStrike" dirty="0">
                <a:latin typeface="Arial" panose="020B0604020202020204" pitchFamily="34" charset="0"/>
                <a:cs typeface="Arial" panose="020B0604020202020204" pitchFamily="34" charset="0"/>
              </a:rPr>
              <a:t>support</a:t>
            </a:r>
            <a:r>
              <a:rPr lang="en-GB" strike="noStrike" baseline="0"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the individual receives.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Ask for examples and think about whether they are</a:t>
            </a:r>
            <a:r>
              <a:rPr lang="en-GB" b="0" u="none" dirty="0">
                <a:latin typeface="Arial" panose="020B0604020202020204" pitchFamily="34" charset="0"/>
                <a:cs typeface="Arial" panose="020B0604020202020204" pitchFamily="34" charset="0"/>
              </a:rPr>
              <a:t> activities,</a:t>
            </a:r>
            <a:r>
              <a:rPr lang="en-GB" b="0" u="none" baseline="0" dirty="0">
                <a:latin typeface="Arial" panose="020B0604020202020204" pitchFamily="34" charset="0"/>
                <a:cs typeface="Arial" panose="020B0604020202020204" pitchFamily="34" charset="0"/>
              </a:rPr>
              <a:t> services</a:t>
            </a:r>
            <a:r>
              <a:rPr lang="en-GB" b="0" u="none"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or personal outcomes. </a:t>
            </a: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11</a:t>
            </a:fld>
            <a:endParaRPr lang="en-US"/>
          </a:p>
        </p:txBody>
      </p:sp>
    </p:spTree>
    <p:extLst>
      <p:ext uri="{BB962C8B-B14F-4D97-AF65-F5344CB8AC3E}">
        <p14:creationId xmlns:p14="http://schemas.microsoft.com/office/powerpoint/2010/main" val="16748318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latin typeface="Arial" panose="020B0604020202020204" pitchFamily="34" charset="0"/>
                <a:cs typeface="Arial" panose="020B0604020202020204" pitchFamily="34" charset="0"/>
              </a:rPr>
              <a:t>SCROLL DOWN FOR ENGLISH NOTES</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Mae </a:t>
            </a:r>
            <a:r>
              <a:rPr lang="en-GB" dirty="0" err="1">
                <a:latin typeface="Arial" panose="020B0604020202020204" pitchFamily="34" charset="0"/>
                <a:cs typeface="Arial" panose="020B0604020202020204" pitchFamily="34" charset="0"/>
              </a:rPr>
              <a:t>gweithgaredd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rhywbeth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unigolyn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gwneud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tra</a:t>
            </a:r>
            <a:r>
              <a:rPr lang="en-GB" dirty="0">
                <a:latin typeface="Arial" panose="020B0604020202020204" pitchFamily="34" charset="0"/>
                <a:cs typeface="Arial" panose="020B0604020202020204" pitchFamily="34" charset="0"/>
              </a:rPr>
              <a:t> bod </a:t>
            </a:r>
            <a:r>
              <a:rPr lang="en-GB" dirty="0" err="1">
                <a:latin typeface="Arial" panose="020B0604020202020204" pitchFamily="34" charset="0"/>
                <a:cs typeface="Arial" panose="020B0604020202020204" pitchFamily="34" charset="0"/>
              </a:rPr>
              <a:t>gwasanaeth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cyfeirio</a:t>
            </a:r>
            <a:r>
              <a:rPr lang="en-GB" dirty="0">
                <a:latin typeface="Arial" panose="020B0604020202020204" pitchFamily="34" charset="0"/>
                <a:cs typeface="Arial" panose="020B0604020202020204" pitchFamily="34" charset="0"/>
              </a:rPr>
              <a:t> at y </a:t>
            </a:r>
            <a:r>
              <a:rPr lang="en-GB" dirty="0" err="1">
                <a:latin typeface="Arial" panose="020B0604020202020204" pitchFamily="34" charset="0"/>
                <a:cs typeface="Arial" panose="020B0604020202020204" pitchFamily="34" charset="0"/>
              </a:rPr>
              <a:t>cymorth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unigolyn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dderbyn</a:t>
            </a:r>
            <a:r>
              <a:rPr lang="en-GB" dirty="0">
                <a:latin typeface="Arial" panose="020B0604020202020204" pitchFamily="34" charset="0"/>
                <a:cs typeface="Arial" panose="020B0604020202020204" pitchFamily="34" charset="0"/>
              </a:rPr>
              <a:t>. </a:t>
            </a:r>
          </a:p>
          <a:p>
            <a:endParaRPr lang="en-GB" dirty="0">
              <a:latin typeface="Arial" panose="020B0604020202020204" pitchFamily="34" charset="0"/>
              <a:cs typeface="Arial" panose="020B0604020202020204" pitchFamily="34" charset="0"/>
            </a:endParaRPr>
          </a:p>
          <a:p>
            <a:r>
              <a:rPr lang="en-GB" dirty="0" err="1">
                <a:latin typeface="Arial" panose="020B0604020202020204" pitchFamily="34" charset="0"/>
                <a:cs typeface="Arial" panose="020B0604020202020204" pitchFamily="34" charset="0"/>
              </a:rPr>
              <a:t>Gofynnwch</a:t>
            </a:r>
            <a:r>
              <a:rPr lang="en-GB" dirty="0">
                <a:latin typeface="Arial" panose="020B0604020202020204" pitchFamily="34" charset="0"/>
                <a:cs typeface="Arial" panose="020B0604020202020204" pitchFamily="34" charset="0"/>
              </a:rPr>
              <a:t> am </a:t>
            </a:r>
            <a:r>
              <a:rPr lang="en-GB" dirty="0" err="1">
                <a:latin typeface="Arial" panose="020B0604020202020204" pitchFamily="34" charset="0"/>
                <a:cs typeface="Arial" panose="020B0604020202020204" pitchFamily="34" charset="0"/>
              </a:rPr>
              <a:t>esiamplau</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meddyliwch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ydy</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weithgaredd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wasanaeth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neu’n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ganlyniad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personol</a:t>
            </a:r>
            <a:r>
              <a:rPr lang="en-GB">
                <a:latin typeface="Arial" panose="020B0604020202020204" pitchFamily="34" charset="0"/>
                <a:cs typeface="Arial" panose="020B0604020202020204" pitchFamily="34" charset="0"/>
              </a:rPr>
              <a:t>.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a:t>
            </a:r>
          </a:p>
          <a:p>
            <a:r>
              <a:rPr lang="en-GB" dirty="0">
                <a:latin typeface="Arial" panose="020B0604020202020204" pitchFamily="34" charset="0"/>
                <a:cs typeface="Arial" panose="020B0604020202020204" pitchFamily="34" charset="0"/>
              </a:rPr>
              <a:t>An activity is something that the individual does, whereas a service is the support the individual receives.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Ask for examples and think about whether they are</a:t>
            </a:r>
            <a:r>
              <a:rPr lang="en-GB" b="0" u="none" dirty="0">
                <a:latin typeface="Arial" panose="020B0604020202020204" pitchFamily="34" charset="0"/>
                <a:cs typeface="Arial" panose="020B0604020202020204" pitchFamily="34" charset="0"/>
              </a:rPr>
              <a:t> activities,</a:t>
            </a:r>
            <a:r>
              <a:rPr lang="en-GB" b="0" u="none" baseline="0" dirty="0">
                <a:latin typeface="Arial" panose="020B0604020202020204" pitchFamily="34" charset="0"/>
                <a:cs typeface="Arial" panose="020B0604020202020204" pitchFamily="34" charset="0"/>
              </a:rPr>
              <a:t> services</a:t>
            </a:r>
            <a:r>
              <a:rPr lang="en-GB" b="0" u="none"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or personal outcomes. </a:t>
            </a: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12</a:t>
            </a:fld>
            <a:endParaRPr lang="en-US"/>
          </a:p>
        </p:txBody>
      </p:sp>
    </p:spTree>
    <p:extLst>
      <p:ext uri="{BB962C8B-B14F-4D97-AF65-F5344CB8AC3E}">
        <p14:creationId xmlns:p14="http://schemas.microsoft.com/office/powerpoint/2010/main" val="14569127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latin typeface="Arial" panose="020B0604020202020204" pitchFamily="34" charset="0"/>
                <a:cs typeface="Arial" panose="020B0604020202020204" pitchFamily="34" charset="0"/>
              </a:rPr>
              <a:t>Mae’r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stori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hwn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dangos</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dylai</a:t>
            </a:r>
            <a:r>
              <a:rPr lang="en-GB" dirty="0">
                <a:latin typeface="Arial" panose="020B0604020202020204" pitchFamily="34" charset="0"/>
                <a:cs typeface="Arial" panose="020B0604020202020204" pitchFamily="34" charset="0"/>
              </a:rPr>
              <a:t> Mark </a:t>
            </a:r>
            <a:r>
              <a:rPr lang="en-GB" dirty="0" err="1">
                <a:latin typeface="Arial" panose="020B0604020202020204" pitchFamily="34" charset="0"/>
                <a:cs typeface="Arial" panose="020B0604020202020204" pitchFamily="34" charset="0"/>
              </a:rPr>
              <a:t>cael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llais</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dewis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wrth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dderbyn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gofal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lliniarol</a:t>
            </a:r>
            <a:r>
              <a:rPr lang="en-GB" dirty="0">
                <a:latin typeface="Arial" panose="020B0604020202020204" pitchFamily="34" charset="0"/>
                <a:cs typeface="Arial" panose="020B0604020202020204" pitchFamily="34" charset="0"/>
              </a:rPr>
              <a:t>. Mae </a:t>
            </a:r>
            <a:r>
              <a:rPr lang="en-GB" dirty="0" err="1">
                <a:latin typeface="Arial" panose="020B0604020202020204" pitchFamily="34" charset="0"/>
                <a:cs typeface="Arial" panose="020B0604020202020204" pitchFamily="34" charset="0"/>
              </a:rPr>
              <a:t>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gallu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cyfrannu</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chael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rheolaeth</a:t>
            </a:r>
            <a:r>
              <a:rPr lang="en-GB" dirty="0">
                <a:latin typeface="Arial" panose="020B0604020202020204" pitchFamily="34" charset="0"/>
                <a:cs typeface="Arial" panose="020B0604020202020204" pitchFamily="34" charset="0"/>
              </a:rPr>
              <a:t>.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This story shows Mark should have voice and control when receiving palliative care. He can contribute and have control. </a:t>
            </a: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13</a:t>
            </a:fld>
            <a:endParaRPr lang="en-US"/>
          </a:p>
        </p:txBody>
      </p:sp>
    </p:spTree>
    <p:extLst>
      <p:ext uri="{BB962C8B-B14F-4D97-AF65-F5344CB8AC3E}">
        <p14:creationId xmlns:p14="http://schemas.microsoft.com/office/powerpoint/2010/main" val="29970830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latin typeface="Arial" panose="020B0604020202020204" pitchFamily="34" charset="0"/>
                <a:cs typeface="Arial" panose="020B0604020202020204" pitchFamily="34" charset="0"/>
              </a:rPr>
              <a:t>Mae’r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stori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hwn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dangos</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dylai</a:t>
            </a:r>
            <a:r>
              <a:rPr lang="en-GB" dirty="0">
                <a:latin typeface="Arial" panose="020B0604020202020204" pitchFamily="34" charset="0"/>
                <a:cs typeface="Arial" panose="020B0604020202020204" pitchFamily="34" charset="0"/>
              </a:rPr>
              <a:t> Mark </a:t>
            </a:r>
            <a:r>
              <a:rPr lang="en-GB" dirty="0" err="1">
                <a:latin typeface="Arial" panose="020B0604020202020204" pitchFamily="34" charset="0"/>
                <a:cs typeface="Arial" panose="020B0604020202020204" pitchFamily="34" charset="0"/>
              </a:rPr>
              <a:t>cael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llais</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dewis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wrth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dderbyn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gofal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lliniarol</a:t>
            </a:r>
            <a:r>
              <a:rPr lang="en-GB" dirty="0">
                <a:latin typeface="Arial" panose="020B0604020202020204" pitchFamily="34" charset="0"/>
                <a:cs typeface="Arial" panose="020B0604020202020204" pitchFamily="34" charset="0"/>
              </a:rPr>
              <a:t>. Mae </a:t>
            </a:r>
            <a:r>
              <a:rPr lang="en-GB" dirty="0" err="1">
                <a:latin typeface="Arial" panose="020B0604020202020204" pitchFamily="34" charset="0"/>
                <a:cs typeface="Arial" panose="020B0604020202020204" pitchFamily="34" charset="0"/>
              </a:rPr>
              <a:t>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gallu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cyfrannu</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chael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rheolaeth</a:t>
            </a:r>
            <a:r>
              <a:rPr lang="en-GB" dirty="0">
                <a:latin typeface="Arial" panose="020B0604020202020204" pitchFamily="34" charset="0"/>
                <a:cs typeface="Arial" panose="020B0604020202020204" pitchFamily="34" charset="0"/>
              </a:rPr>
              <a:t>.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This story shows Mark should have voice and control when receiving palliative care. He can contribute and have control. </a:t>
            </a: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14</a:t>
            </a:fld>
            <a:endParaRPr lang="en-US"/>
          </a:p>
        </p:txBody>
      </p:sp>
    </p:spTree>
    <p:extLst>
      <p:ext uri="{BB962C8B-B14F-4D97-AF65-F5344CB8AC3E}">
        <p14:creationId xmlns:p14="http://schemas.microsoft.com/office/powerpoint/2010/main" val="26429207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latin typeface="Arial" panose="020B0604020202020204" pitchFamily="34" charset="0"/>
                <a:cs typeface="Arial" panose="020B0604020202020204" pitchFamily="34" charset="0"/>
              </a:rPr>
              <a:t>Gallwch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ofyn</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cwestiynau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unrhyw</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bryd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stod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hyfforddiant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gallwch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cadw</a:t>
            </a:r>
            <a:r>
              <a:rPr lang="en-GB" dirty="0">
                <a:latin typeface="Arial" panose="020B0604020202020204" pitchFamily="34" charset="0"/>
                <a:cs typeface="Arial" panose="020B0604020202020204" pitchFamily="34" charset="0"/>
              </a:rPr>
              <a:t> tan y </a:t>
            </a:r>
            <a:r>
              <a:rPr lang="en-GB" dirty="0" err="1">
                <a:latin typeface="Arial" panose="020B0604020202020204" pitchFamily="34" charset="0"/>
                <a:cs typeface="Arial" panose="020B0604020202020204" pitchFamily="34" charset="0"/>
              </a:rPr>
              <a:t>diwedd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fel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rhan</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sesiwn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myfyrio</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fel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grwp</a:t>
            </a:r>
            <a:r>
              <a:rPr lang="en-GB" dirty="0">
                <a:latin typeface="Arial" panose="020B0604020202020204" pitchFamily="34" charset="0"/>
                <a:cs typeface="Arial" panose="020B0604020202020204" pitchFamily="34" charset="0"/>
              </a:rPr>
              <a:t>.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These questions can be asked at any time during the training or can be kept for the end as part of a group reflection session.</a:t>
            </a: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15</a:t>
            </a:fld>
            <a:endParaRPr lang="en-US"/>
          </a:p>
        </p:txBody>
      </p:sp>
    </p:spTree>
    <p:extLst>
      <p:ext uri="{BB962C8B-B14F-4D97-AF65-F5344CB8AC3E}">
        <p14:creationId xmlns:p14="http://schemas.microsoft.com/office/powerpoint/2010/main" val="3905364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2</a:t>
            </a:fld>
            <a:endParaRPr lang="en-US"/>
          </a:p>
        </p:txBody>
      </p:sp>
    </p:spTree>
    <p:extLst>
      <p:ext uri="{BB962C8B-B14F-4D97-AF65-F5344CB8AC3E}">
        <p14:creationId xmlns:p14="http://schemas.microsoft.com/office/powerpoint/2010/main" val="38766104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latin typeface="Arial" panose="020B0604020202020204" pitchFamily="34" charset="0"/>
                <a:cs typeface="Arial" panose="020B0604020202020204" pitchFamily="34" charset="0"/>
              </a:rPr>
              <a:t>SCROLL DOWN FOR ENGLISH NOTES</a:t>
            </a:r>
          </a:p>
          <a:p>
            <a:endParaRPr lang="en-GB" dirty="0"/>
          </a:p>
          <a:p>
            <a:r>
              <a:rPr lang="en-GB" dirty="0">
                <a:latin typeface="Arial" panose="020B0604020202020204" pitchFamily="34" charset="0"/>
                <a:cs typeface="Arial" panose="020B0604020202020204" pitchFamily="34" charset="0"/>
              </a:rPr>
              <a:t>Mae </a:t>
            </a:r>
            <a:r>
              <a:rPr lang="en-GB" dirty="0" err="1">
                <a:latin typeface="Arial" panose="020B0604020202020204" pitchFamily="34" charset="0"/>
                <a:cs typeface="Arial" panose="020B0604020202020204" pitchFamily="34" charset="0"/>
              </a:rPr>
              <a:t>llun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dangos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beth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bwysig</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unigolyn</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bydd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hwn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unigryw</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bob person. Ni </a:t>
            </a:r>
            <a:r>
              <a:rPr lang="en-GB" dirty="0" err="1">
                <a:latin typeface="Arial" panose="020B0604020202020204" pitchFamily="34" charset="0"/>
                <a:cs typeface="Arial" panose="020B0604020202020204" pitchFamily="34" charset="0"/>
              </a:rPr>
              <a:t>fyddai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berson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peintio</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llun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yr</a:t>
            </a:r>
            <a:r>
              <a:rPr lang="en-GB" dirty="0">
                <a:latin typeface="Arial" panose="020B0604020202020204" pitchFamily="34" charset="0"/>
                <a:cs typeface="Arial" panose="020B0604020202020204" pitchFamily="34" charset="0"/>
              </a:rPr>
              <a:t> un </a:t>
            </a:r>
            <a:r>
              <a:rPr lang="en-GB" dirty="0" err="1">
                <a:latin typeface="Arial" panose="020B0604020202020204" pitchFamily="34" charset="0"/>
                <a:cs typeface="Arial" panose="020B0604020202020204" pitchFamily="34" charset="0"/>
              </a:rPr>
              <a:t>fath</a:t>
            </a:r>
            <a:r>
              <a:rPr lang="en-GB" dirty="0">
                <a:latin typeface="Arial" panose="020B0604020202020204" pitchFamily="34" charset="0"/>
                <a:cs typeface="Arial" panose="020B0604020202020204" pitchFamily="34" charset="0"/>
              </a:rPr>
              <a:t>.</a:t>
            </a:r>
          </a:p>
          <a:p>
            <a:endParaRPr lang="en-GB" dirty="0">
              <a:latin typeface="Arial" panose="020B0604020202020204" pitchFamily="34" charset="0"/>
              <a:cs typeface="Arial" panose="020B0604020202020204" pitchFamily="34" charset="0"/>
            </a:endParaRPr>
          </a:p>
          <a:p>
            <a:r>
              <a:rPr lang="en-GB" dirty="0" err="1">
                <a:latin typeface="Arial" panose="020B0604020202020204" pitchFamily="34" charset="0"/>
                <a:cs typeface="Arial" panose="020B0604020202020204" pitchFamily="34" charset="0"/>
              </a:rPr>
              <a:t>Mae’n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adnodd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arall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i’w</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ddefnyddio</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mwyn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atgyfnerthu’r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cysyniad</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ganlyniadau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personol</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pham</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maent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bwysig</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unigolyn</a:t>
            </a:r>
            <a:r>
              <a:rPr lang="en-GB" dirty="0">
                <a:latin typeface="Arial" panose="020B0604020202020204" pitchFamily="34" charset="0"/>
                <a:cs typeface="Arial" panose="020B0604020202020204" pitchFamily="34" charset="0"/>
              </a:rPr>
              <a:t>.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A picture depicts what is important to the person and will be unique to every person. No two people could paint an identical picture.</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It is another tool that can be used to reinforce the concept of personal outcomes and why they are important to the individual.</a:t>
            </a:r>
          </a:p>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3</a:t>
            </a:fld>
            <a:endParaRPr lang="en-US"/>
          </a:p>
        </p:txBody>
      </p:sp>
    </p:spTree>
    <p:extLst>
      <p:ext uri="{BB962C8B-B14F-4D97-AF65-F5344CB8AC3E}">
        <p14:creationId xmlns:p14="http://schemas.microsoft.com/office/powerpoint/2010/main" val="30160106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4</a:t>
            </a:fld>
            <a:endParaRPr lang="en-US"/>
          </a:p>
        </p:txBody>
      </p:sp>
    </p:spTree>
    <p:extLst>
      <p:ext uri="{BB962C8B-B14F-4D97-AF65-F5344CB8AC3E}">
        <p14:creationId xmlns:p14="http://schemas.microsoft.com/office/powerpoint/2010/main" val="1049284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latin typeface="Arial" panose="020B0604020202020204" pitchFamily="34" charset="0"/>
                <a:cs typeface="Arial" panose="020B0604020202020204" pitchFamily="34" charset="0"/>
              </a:rPr>
              <a:t>SCROLL DOWN FOR ENGLISH NOTES</a:t>
            </a:r>
          </a:p>
          <a:p>
            <a:endParaRPr lang="en-GB" dirty="0">
              <a:latin typeface="Arial" panose="020B0604020202020204" pitchFamily="34" charset="0"/>
              <a:cs typeface="Arial" panose="020B0604020202020204" pitchFamily="34" charset="0"/>
            </a:endParaRPr>
          </a:p>
          <a:p>
            <a:r>
              <a:rPr lang="en-GB" dirty="0" err="1">
                <a:latin typeface="Arial" panose="020B0604020202020204" pitchFamily="34" charset="0"/>
                <a:cs typeface="Arial" panose="020B0604020202020204" pitchFamily="34" charset="0"/>
              </a:rPr>
              <a:t>Dylech</a:t>
            </a:r>
            <a:r>
              <a:rPr lang="en-GB" dirty="0">
                <a:latin typeface="Arial" panose="020B0604020202020204" pitchFamily="34" charset="0"/>
                <a:cs typeface="Arial" panose="020B0604020202020204" pitchFamily="34" charset="0"/>
              </a:rPr>
              <a:t> chi </a:t>
            </a:r>
            <a:r>
              <a:rPr lang="en-GB" dirty="0" err="1">
                <a:latin typeface="Arial" panose="020B0604020202020204" pitchFamily="34" charset="0"/>
                <a:cs typeface="Arial" panose="020B0604020202020204" pitchFamily="34" charset="0"/>
              </a:rPr>
              <a:t>fod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gallu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disgrifio’r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canlyniadau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rydych</a:t>
            </a:r>
            <a:r>
              <a:rPr lang="en-GB" dirty="0">
                <a:latin typeface="Arial" panose="020B0604020202020204" pitchFamily="34" charset="0"/>
                <a:cs typeface="Arial" panose="020B0604020202020204" pitchFamily="34" charset="0"/>
              </a:rPr>
              <a:t> chi </a:t>
            </a:r>
            <a:r>
              <a:rPr lang="en-GB" dirty="0" err="1">
                <a:latin typeface="Arial" panose="020B0604020202020204" pitchFamily="34" charset="0"/>
                <a:cs typeface="Arial" panose="020B0604020202020204" pitchFamily="34" charset="0"/>
              </a:rPr>
              <a:t>wedi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cytuno</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arnynt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Dylen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nhw</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fod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realistig</a:t>
            </a:r>
            <a:r>
              <a:rPr lang="en-GB" dirty="0">
                <a:latin typeface="Arial" panose="020B0604020202020204" pitchFamily="34" charset="0"/>
                <a:cs typeface="Arial" panose="020B0604020202020204" pitchFamily="34" charset="0"/>
              </a:rPr>
              <a:t> o ran y </a:t>
            </a:r>
            <a:r>
              <a:rPr lang="en-GB" dirty="0" err="1">
                <a:latin typeface="Arial" panose="020B0604020202020204" pitchFamily="34" charset="0"/>
                <a:cs typeface="Arial" panose="020B0604020202020204" pitchFamily="34" charset="0"/>
              </a:rPr>
              <a:t>cymorth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rydych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chi’n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gallu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cynnig</a:t>
            </a:r>
            <a:r>
              <a:rPr lang="en-GB" dirty="0">
                <a:latin typeface="Arial" panose="020B0604020202020204" pitchFamily="34" charset="0"/>
                <a:cs typeface="Arial" panose="020B0604020202020204" pitchFamily="34" charset="0"/>
              </a:rPr>
              <a:t>.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You should be able to describe the agreed outcomes. They should be realistic in terms of the support you can offer.</a:t>
            </a: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5</a:t>
            </a:fld>
            <a:endParaRPr lang="en-US"/>
          </a:p>
        </p:txBody>
      </p:sp>
    </p:spTree>
    <p:extLst>
      <p:ext uri="{BB962C8B-B14F-4D97-AF65-F5344CB8AC3E}">
        <p14:creationId xmlns:p14="http://schemas.microsoft.com/office/powerpoint/2010/main" val="176892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latin typeface="Arial" panose="020B0604020202020204" pitchFamily="34" charset="0"/>
                <a:cs typeface="Arial" panose="020B0604020202020204" pitchFamily="34" charset="0"/>
              </a:rPr>
              <a:t>SCROLL DOWN FOR ENGLISH NOTES </a:t>
            </a:r>
          </a:p>
          <a:p>
            <a:endParaRPr lang="en-GB" dirty="0">
              <a:latin typeface="Arial" panose="020B0604020202020204" pitchFamily="34" charset="0"/>
              <a:cs typeface="Arial" panose="020B0604020202020204" pitchFamily="34" charset="0"/>
            </a:endParaRPr>
          </a:p>
          <a:p>
            <a:r>
              <a:rPr lang="en-GB" dirty="0" err="1">
                <a:latin typeface="Arial" panose="020B0604020202020204" pitchFamily="34" charset="0"/>
                <a:cs typeface="Arial" panose="020B0604020202020204" pitchFamily="34" charset="0"/>
              </a:rPr>
              <a:t>Ysgrifennwch</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geiriau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bapur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fel</a:t>
            </a:r>
            <a:r>
              <a:rPr lang="en-GB" dirty="0">
                <a:latin typeface="Arial" panose="020B0604020202020204" pitchFamily="34" charset="0"/>
                <a:cs typeface="Arial" panose="020B0604020202020204" pitchFamily="34" charset="0"/>
              </a:rPr>
              <a:t> bod </a:t>
            </a:r>
            <a:r>
              <a:rPr lang="en-GB" dirty="0" err="1">
                <a:latin typeface="Arial" panose="020B0604020202020204" pitchFamily="34" charset="0"/>
                <a:cs typeface="Arial" panose="020B0604020202020204" pitchFamily="34" charset="0"/>
              </a:rPr>
              <a:t>pawb</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gallu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gweld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nhw</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Gallwch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gymharu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rhain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gyda’r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sleid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nesaf</a:t>
            </a:r>
            <a:r>
              <a:rPr lang="en-GB" dirty="0">
                <a:latin typeface="Arial" panose="020B0604020202020204" pitchFamily="34" charset="0"/>
                <a:cs typeface="Arial" panose="020B0604020202020204" pitchFamily="34" charset="0"/>
              </a:rPr>
              <a:t>.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Write down the words using flipchart paper so everyone can see them. You can compare these with the next slide. </a:t>
            </a: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6</a:t>
            </a:fld>
            <a:endParaRPr lang="en-US"/>
          </a:p>
        </p:txBody>
      </p:sp>
    </p:spTree>
    <p:extLst>
      <p:ext uri="{BB962C8B-B14F-4D97-AF65-F5344CB8AC3E}">
        <p14:creationId xmlns:p14="http://schemas.microsoft.com/office/powerpoint/2010/main" val="8297176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latin typeface="Arial" panose="020B0604020202020204" pitchFamily="34" charset="0"/>
                <a:cs typeface="Arial" panose="020B0604020202020204" pitchFamily="34" charset="0"/>
              </a:rPr>
              <a:t>SCROLL DOWN FOR ENGLISH NOTES</a:t>
            </a:r>
          </a:p>
          <a:p>
            <a:endParaRPr lang="en-GB" dirty="0">
              <a:latin typeface="Arial" panose="020B0604020202020204" pitchFamily="34" charset="0"/>
              <a:cs typeface="Arial" panose="020B0604020202020204" pitchFamily="34" charset="0"/>
            </a:endParaRPr>
          </a:p>
          <a:p>
            <a:r>
              <a:rPr lang="en-GB" sz="1200" kern="1200" dirty="0" err="1">
                <a:solidFill>
                  <a:schemeClr val="tx1"/>
                </a:solidFill>
                <a:effectLst/>
                <a:latin typeface="+mn-lt"/>
                <a:ea typeface="+mn-ea"/>
                <a:cs typeface="+mn-cs"/>
              </a:rPr>
              <a:t>Gofynnwch</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i</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bobl</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i</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feddwl</a:t>
            </a:r>
            <a:r>
              <a:rPr lang="en-GB" sz="1200" kern="1200" dirty="0">
                <a:solidFill>
                  <a:schemeClr val="tx1"/>
                </a:solidFill>
                <a:effectLst/>
                <a:latin typeface="+mn-lt"/>
                <a:ea typeface="+mn-ea"/>
                <a:cs typeface="+mn-cs"/>
              </a:rPr>
              <a:t> am </a:t>
            </a:r>
            <a:r>
              <a:rPr lang="en-GB" sz="1200" kern="1200" dirty="0" err="1">
                <a:solidFill>
                  <a:schemeClr val="tx1"/>
                </a:solidFill>
                <a:effectLst/>
                <a:latin typeface="+mn-lt"/>
                <a:ea typeface="+mn-ea"/>
                <a:cs typeface="+mn-cs"/>
              </a:rPr>
              <a:t>beth</a:t>
            </a:r>
            <a:r>
              <a:rPr lang="en-GB" sz="1200" kern="1200" dirty="0">
                <a:solidFill>
                  <a:schemeClr val="tx1"/>
                </a:solidFill>
                <a:effectLst/>
                <a:latin typeface="+mn-lt"/>
                <a:ea typeface="+mn-ea"/>
                <a:cs typeface="+mn-cs"/>
              </a:rPr>
              <a:t> gall bob </a:t>
            </a:r>
            <a:r>
              <a:rPr lang="en-GB" sz="1200" kern="1200" dirty="0" err="1">
                <a:solidFill>
                  <a:schemeClr val="tx1"/>
                </a:solidFill>
                <a:effectLst/>
                <a:latin typeface="+mn-lt"/>
                <a:ea typeface="+mn-ea"/>
                <a:cs typeface="+mn-cs"/>
              </a:rPr>
              <a:t>brawddeg</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meddwl</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cyn</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rhoi’r</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esboniad</a:t>
            </a:r>
            <a:r>
              <a:rPr lang="en-GB" sz="1200" kern="1200" dirty="0">
                <a:solidFill>
                  <a:schemeClr val="tx1"/>
                </a:solidFill>
                <a:effectLst/>
                <a:latin typeface="+mn-lt"/>
                <a:ea typeface="+mn-ea"/>
                <a:cs typeface="+mn-cs"/>
              </a:rPr>
              <a:t>. </a:t>
            </a:r>
          </a:p>
          <a:p>
            <a:endParaRPr lang="en-GB" sz="1200" kern="1200" dirty="0">
              <a:solidFill>
                <a:schemeClr val="tx1"/>
              </a:solidFill>
              <a:effectLst/>
              <a:latin typeface="+mn-lt"/>
              <a:ea typeface="+mn-ea"/>
              <a:cs typeface="+mn-cs"/>
            </a:endParaRPr>
          </a:p>
          <a:p>
            <a:r>
              <a:rPr lang="en-GB" sz="1200" kern="1200" dirty="0" err="1">
                <a:solidFill>
                  <a:schemeClr val="tx1"/>
                </a:solidFill>
                <a:effectLst/>
                <a:latin typeface="+mn-lt"/>
                <a:ea typeface="+mn-ea"/>
                <a:cs typeface="+mn-cs"/>
              </a:rPr>
              <a:t>Dyma</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esiampl</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o’r</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gwahaniaeth</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rhwng</a:t>
            </a:r>
            <a:r>
              <a:rPr lang="en-GB" sz="1200" kern="1200" dirty="0">
                <a:solidFill>
                  <a:schemeClr val="tx1"/>
                </a:solidFill>
                <a:effectLst/>
                <a:latin typeface="+mn-lt"/>
                <a:ea typeface="+mn-ea"/>
                <a:cs typeface="+mn-cs"/>
              </a:rPr>
              <a:t> proses, </a:t>
            </a:r>
            <a:r>
              <a:rPr lang="en-GB" sz="1200" kern="1200" dirty="0" err="1">
                <a:solidFill>
                  <a:schemeClr val="tx1"/>
                </a:solidFill>
                <a:effectLst/>
                <a:latin typeface="+mn-lt"/>
                <a:ea typeface="+mn-ea"/>
                <a:cs typeface="+mn-cs"/>
              </a:rPr>
              <a:t>canlyniad</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personol</a:t>
            </a:r>
            <a:r>
              <a:rPr lang="en-GB" sz="1200" kern="1200" dirty="0">
                <a:solidFill>
                  <a:schemeClr val="tx1"/>
                </a:solidFill>
                <a:effectLst/>
                <a:latin typeface="+mn-lt"/>
                <a:ea typeface="+mn-ea"/>
                <a:cs typeface="+mn-cs"/>
              </a:rPr>
              <a:t> a </a:t>
            </a:r>
            <a:r>
              <a:rPr lang="en-GB" sz="1200" kern="1200" dirty="0" err="1">
                <a:solidFill>
                  <a:schemeClr val="tx1"/>
                </a:solidFill>
                <a:effectLst/>
                <a:latin typeface="+mn-lt"/>
                <a:ea typeface="+mn-ea"/>
                <a:cs typeface="+mn-cs"/>
              </a:rPr>
              <a:t>gwasanaeth</a:t>
            </a:r>
            <a:r>
              <a:rPr lang="en-GB" sz="1200" kern="1200" dirty="0">
                <a:solidFill>
                  <a:schemeClr val="tx1"/>
                </a:solidFill>
                <a:effectLst/>
                <a:latin typeface="+mn-lt"/>
                <a:ea typeface="+mn-ea"/>
                <a:cs typeface="+mn-cs"/>
              </a:rPr>
              <a:t>: </a:t>
            </a:r>
          </a:p>
          <a:p>
            <a:endParaRPr lang="en-GB" sz="1200" kern="1200" dirty="0">
              <a:solidFill>
                <a:schemeClr val="tx1"/>
              </a:solidFill>
              <a:effectLst/>
              <a:latin typeface="+mn-lt"/>
              <a:ea typeface="+mn-ea"/>
              <a:cs typeface="+mn-cs"/>
            </a:endParaRPr>
          </a:p>
          <a:p>
            <a:r>
              <a:rPr lang="en-GB" sz="1200" kern="1200" dirty="0" err="1">
                <a:solidFill>
                  <a:schemeClr val="tx1"/>
                </a:solidFill>
                <a:effectLst/>
                <a:latin typeface="+mn-lt"/>
                <a:ea typeface="+mn-ea"/>
                <a:cs typeface="+mn-cs"/>
              </a:rPr>
              <a:t>Yn</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ystod</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sgwrs</a:t>
            </a:r>
            <a:r>
              <a:rPr lang="en-GB" sz="1200" kern="1200" dirty="0">
                <a:solidFill>
                  <a:schemeClr val="tx1"/>
                </a:solidFill>
                <a:effectLst/>
                <a:latin typeface="+mn-lt"/>
                <a:ea typeface="+mn-ea"/>
                <a:cs typeface="+mn-cs"/>
              </a:rPr>
              <a:t> am “</a:t>
            </a:r>
            <a:r>
              <a:rPr lang="en-GB" sz="1200" kern="1200" dirty="0" err="1">
                <a:solidFill>
                  <a:schemeClr val="tx1"/>
                </a:solidFill>
                <a:effectLst/>
                <a:latin typeface="+mn-lt"/>
                <a:ea typeface="+mn-ea"/>
                <a:cs typeface="+mn-cs"/>
              </a:rPr>
              <a:t>beth</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sy’n</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bwysig</a:t>
            </a:r>
            <a:r>
              <a:rPr lang="en-GB" sz="1200" kern="1200" dirty="0">
                <a:solidFill>
                  <a:schemeClr val="tx1"/>
                </a:solidFill>
                <a:effectLst/>
                <a:latin typeface="+mn-lt"/>
                <a:ea typeface="+mn-ea"/>
                <a:cs typeface="+mn-cs"/>
              </a:rPr>
              <a:t>” (proses) </a:t>
            </a:r>
            <a:r>
              <a:rPr lang="en-GB" sz="1200" kern="1200" dirty="0" err="1">
                <a:solidFill>
                  <a:schemeClr val="tx1"/>
                </a:solidFill>
                <a:effectLst/>
                <a:latin typeface="+mn-lt"/>
                <a:ea typeface="+mn-ea"/>
                <a:cs typeface="+mn-cs"/>
              </a:rPr>
              <a:t>gyda</a:t>
            </a:r>
            <a:r>
              <a:rPr lang="en-GB" sz="1200" kern="1200" dirty="0">
                <a:solidFill>
                  <a:schemeClr val="tx1"/>
                </a:solidFill>
                <a:effectLst/>
                <a:latin typeface="+mn-lt"/>
                <a:ea typeface="+mn-ea"/>
                <a:cs typeface="+mn-cs"/>
              </a:rPr>
              <a:t> Mrs Jones, </a:t>
            </a:r>
            <a:r>
              <a:rPr lang="en-GB" sz="1200" kern="1200" dirty="0" err="1">
                <a:solidFill>
                  <a:schemeClr val="tx1"/>
                </a:solidFill>
                <a:effectLst/>
                <a:latin typeface="+mn-lt"/>
                <a:ea typeface="+mn-ea"/>
                <a:cs typeface="+mn-cs"/>
              </a:rPr>
              <a:t>rydych</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yn</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darganfod</a:t>
            </a:r>
            <a:r>
              <a:rPr lang="en-GB" sz="1200" kern="1200" dirty="0">
                <a:solidFill>
                  <a:schemeClr val="tx1"/>
                </a:solidFill>
                <a:effectLst/>
                <a:latin typeface="+mn-lt"/>
                <a:ea typeface="+mn-ea"/>
                <a:cs typeface="+mn-cs"/>
              </a:rPr>
              <a:t> bod Mrs Jones </a:t>
            </a:r>
            <a:r>
              <a:rPr lang="en-GB" sz="1200" kern="1200" dirty="0" err="1">
                <a:solidFill>
                  <a:schemeClr val="tx1"/>
                </a:solidFill>
                <a:effectLst/>
                <a:latin typeface="+mn-lt"/>
                <a:ea typeface="+mn-ea"/>
                <a:cs typeface="+mn-cs"/>
              </a:rPr>
              <a:t>yn</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colli</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mynd</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i’r</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eglwys</a:t>
            </a:r>
            <a:r>
              <a:rPr lang="en-GB" sz="1200" kern="1200" dirty="0">
                <a:solidFill>
                  <a:schemeClr val="tx1"/>
                </a:solidFill>
                <a:effectLst/>
                <a:latin typeface="+mn-lt"/>
                <a:ea typeface="+mn-ea"/>
                <a:cs typeface="+mn-cs"/>
              </a:rPr>
              <a:t>. </a:t>
            </a:r>
          </a:p>
          <a:p>
            <a:endParaRPr lang="en-GB" sz="1200" kern="1200" dirty="0">
              <a:solidFill>
                <a:schemeClr val="tx1"/>
              </a:solidFill>
              <a:effectLst/>
              <a:latin typeface="+mn-lt"/>
              <a:ea typeface="+mn-ea"/>
              <a:cs typeface="+mn-cs"/>
            </a:endParaRPr>
          </a:p>
          <a:p>
            <a:r>
              <a:rPr lang="en-GB" sz="1200" kern="1200" dirty="0" err="1">
                <a:solidFill>
                  <a:schemeClr val="tx1"/>
                </a:solidFill>
                <a:effectLst/>
                <a:latin typeface="+mn-lt"/>
                <a:ea typeface="+mn-ea"/>
                <a:cs typeface="+mn-cs"/>
              </a:rPr>
              <a:t>Trwy</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weithio</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gyda’ch</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gilydd</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cyd-gynhyrchu</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hefyd</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yn</a:t>
            </a:r>
            <a:r>
              <a:rPr lang="en-GB" sz="1200" kern="1200" dirty="0">
                <a:solidFill>
                  <a:schemeClr val="tx1"/>
                </a:solidFill>
                <a:effectLst/>
                <a:latin typeface="+mn-lt"/>
                <a:ea typeface="+mn-ea"/>
                <a:cs typeface="+mn-cs"/>
              </a:rPr>
              <a:t> broses) </a:t>
            </a:r>
            <a:r>
              <a:rPr lang="en-GB" sz="1200" kern="1200" dirty="0" err="1">
                <a:solidFill>
                  <a:schemeClr val="tx1"/>
                </a:solidFill>
                <a:effectLst/>
                <a:latin typeface="+mn-lt"/>
                <a:ea typeface="+mn-ea"/>
                <a:cs typeface="+mn-cs"/>
              </a:rPr>
              <a:t>rydych</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yn</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darganfod</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yr</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hoffai</a:t>
            </a:r>
            <a:r>
              <a:rPr lang="en-GB" sz="1200" kern="1200" dirty="0">
                <a:solidFill>
                  <a:schemeClr val="tx1"/>
                </a:solidFill>
                <a:effectLst/>
                <a:latin typeface="+mn-lt"/>
                <a:ea typeface="+mn-ea"/>
                <a:cs typeface="+mn-cs"/>
              </a:rPr>
              <a:t> Mrs Jones </a:t>
            </a:r>
            <a:r>
              <a:rPr lang="en-GB" sz="1200" kern="1200" dirty="0" err="1">
                <a:solidFill>
                  <a:schemeClr val="tx1"/>
                </a:solidFill>
                <a:effectLst/>
                <a:latin typeface="+mn-lt"/>
                <a:ea typeface="+mn-ea"/>
                <a:cs typeface="+mn-cs"/>
              </a:rPr>
              <a:t>teimlo</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ei</a:t>
            </a:r>
            <a:r>
              <a:rPr lang="en-GB" sz="1200" kern="1200" dirty="0">
                <a:solidFill>
                  <a:schemeClr val="tx1"/>
                </a:solidFill>
                <a:effectLst/>
                <a:latin typeface="+mn-lt"/>
                <a:ea typeface="+mn-ea"/>
                <a:cs typeface="+mn-cs"/>
              </a:rPr>
              <a:t> bod </a:t>
            </a:r>
            <a:r>
              <a:rPr lang="en-GB" sz="1200" kern="1200" dirty="0" err="1">
                <a:solidFill>
                  <a:schemeClr val="tx1"/>
                </a:solidFill>
                <a:effectLst/>
                <a:latin typeface="+mn-lt"/>
                <a:ea typeface="+mn-ea"/>
                <a:cs typeface="+mn-cs"/>
              </a:rPr>
              <a:t>hi’n</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perthyn</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i</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eglwys</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unwaith</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eto</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canlyniad</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personol</a:t>
            </a:r>
            <a:r>
              <a:rPr lang="en-GB" sz="1200" kern="1200" dirty="0">
                <a:solidFill>
                  <a:schemeClr val="tx1"/>
                </a:solidFill>
                <a:effectLst/>
                <a:latin typeface="+mn-lt"/>
                <a:ea typeface="+mn-ea"/>
                <a:cs typeface="+mn-cs"/>
              </a:rPr>
              <a:t>). </a:t>
            </a:r>
          </a:p>
          <a:p>
            <a:endParaRPr lang="en-GB" sz="1200" kern="1200" dirty="0">
              <a:solidFill>
                <a:schemeClr val="tx1"/>
              </a:solidFill>
              <a:effectLst/>
              <a:latin typeface="+mn-lt"/>
              <a:ea typeface="+mn-ea"/>
              <a:cs typeface="+mn-cs"/>
            </a:endParaRPr>
          </a:p>
          <a:p>
            <a:r>
              <a:rPr lang="en-GB" sz="1200" kern="1200" dirty="0" err="1">
                <a:solidFill>
                  <a:schemeClr val="tx1"/>
                </a:solidFill>
                <a:effectLst/>
                <a:latin typeface="+mn-lt"/>
                <a:ea typeface="+mn-ea"/>
                <a:cs typeface="+mn-cs"/>
              </a:rPr>
              <a:t>Rydych</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yn</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gweithio</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gyda</a:t>
            </a:r>
            <a:r>
              <a:rPr lang="en-GB" sz="1200" kern="1200" dirty="0">
                <a:solidFill>
                  <a:schemeClr val="tx1"/>
                </a:solidFill>
                <a:effectLst/>
                <a:latin typeface="+mn-lt"/>
                <a:ea typeface="+mn-ea"/>
                <a:cs typeface="+mn-cs"/>
              </a:rPr>
              <a:t> Mrs Jones </a:t>
            </a:r>
            <a:r>
              <a:rPr lang="en-GB" sz="1200" kern="1200" dirty="0" err="1">
                <a:solidFill>
                  <a:schemeClr val="tx1"/>
                </a:solidFill>
                <a:effectLst/>
                <a:latin typeface="+mn-lt"/>
                <a:ea typeface="+mn-ea"/>
                <a:cs typeface="+mn-cs"/>
              </a:rPr>
              <a:t>i</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greu</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ei</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chynllun</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personol</a:t>
            </a:r>
            <a:r>
              <a:rPr lang="en-GB" sz="1200" kern="1200" dirty="0">
                <a:solidFill>
                  <a:schemeClr val="tx1"/>
                </a:solidFill>
                <a:effectLst/>
                <a:latin typeface="+mn-lt"/>
                <a:ea typeface="+mn-ea"/>
                <a:cs typeface="+mn-cs"/>
              </a:rPr>
              <a:t> (proses).</a:t>
            </a:r>
          </a:p>
          <a:p>
            <a:endParaRPr lang="en-GB" sz="1200" kern="1200" dirty="0">
              <a:solidFill>
                <a:schemeClr val="tx1"/>
              </a:solidFill>
              <a:effectLst/>
              <a:latin typeface="+mn-lt"/>
              <a:ea typeface="+mn-ea"/>
              <a:cs typeface="+mn-cs"/>
            </a:endParaRPr>
          </a:p>
          <a:p>
            <a:r>
              <a:rPr lang="en-GB" sz="1200" kern="1200" dirty="0" err="1">
                <a:solidFill>
                  <a:schemeClr val="tx1"/>
                </a:solidFill>
                <a:effectLst/>
                <a:latin typeface="+mn-lt"/>
                <a:ea typeface="+mn-ea"/>
                <a:cs typeface="+mn-cs"/>
              </a:rPr>
              <a:t>Er</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mwyn</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cyflawni</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canlyniad</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personol</a:t>
            </a:r>
            <a:r>
              <a:rPr lang="en-GB" sz="1200" kern="1200" dirty="0">
                <a:solidFill>
                  <a:schemeClr val="tx1"/>
                </a:solidFill>
                <a:effectLst/>
                <a:latin typeface="+mn-lt"/>
                <a:ea typeface="+mn-ea"/>
                <a:cs typeface="+mn-cs"/>
              </a:rPr>
              <a:t> Mrs Jones </a:t>
            </a:r>
            <a:r>
              <a:rPr lang="en-GB" sz="1200" kern="1200" dirty="0" err="1">
                <a:solidFill>
                  <a:schemeClr val="tx1"/>
                </a:solidFill>
                <a:effectLst/>
                <a:latin typeface="+mn-lt"/>
                <a:ea typeface="+mn-ea"/>
                <a:cs typeface="+mn-cs"/>
              </a:rPr>
              <a:t>mae</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rhywun</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yn</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mynd</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i’r</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eglwys</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gyda</a:t>
            </a:r>
            <a:r>
              <a:rPr lang="en-GB" sz="1200" kern="1200" dirty="0">
                <a:solidFill>
                  <a:schemeClr val="tx1"/>
                </a:solidFill>
                <a:effectLst/>
                <a:latin typeface="+mn-lt"/>
                <a:ea typeface="+mn-ea"/>
                <a:cs typeface="+mn-cs"/>
              </a:rPr>
              <a:t> hi.</a:t>
            </a:r>
          </a:p>
          <a:p>
            <a:endParaRPr lang="en-GB" sz="1200" kern="1200" dirty="0">
              <a:solidFill>
                <a:schemeClr val="tx1"/>
              </a:solidFill>
              <a:effectLst/>
              <a:latin typeface="+mn-lt"/>
              <a:ea typeface="+mn-ea"/>
              <a:cs typeface="+mn-cs"/>
            </a:endParaRPr>
          </a:p>
          <a:p>
            <a:r>
              <a:rPr lang="en-GB" sz="1200" kern="1200" dirty="0" err="1">
                <a:solidFill>
                  <a:schemeClr val="tx1"/>
                </a:solidFill>
                <a:effectLst/>
                <a:latin typeface="+mn-lt"/>
                <a:ea typeface="+mn-ea"/>
                <a:cs typeface="+mn-cs"/>
              </a:rPr>
              <a:t>Bydd</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yr</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atebion</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yn</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ymddangos</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fesul</a:t>
            </a:r>
            <a:r>
              <a:rPr lang="en-GB" sz="1200" kern="1200" dirty="0">
                <a:solidFill>
                  <a:schemeClr val="tx1"/>
                </a:solidFill>
                <a:effectLst/>
                <a:latin typeface="+mn-lt"/>
                <a:ea typeface="+mn-ea"/>
                <a:cs typeface="+mn-cs"/>
              </a:rPr>
              <a:t> un. </a:t>
            </a:r>
            <a:r>
              <a:rPr lang="en-GB" sz="1200" kern="1200" dirty="0" err="1">
                <a:solidFill>
                  <a:schemeClr val="tx1"/>
                </a:solidFill>
                <a:effectLst/>
                <a:latin typeface="+mn-lt"/>
                <a:ea typeface="+mn-ea"/>
                <a:cs typeface="+mn-cs"/>
              </a:rPr>
              <a:t>Gofynnwch</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i</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bobl</a:t>
            </a:r>
            <a:r>
              <a:rPr lang="en-GB" sz="1200" kern="1200" dirty="0">
                <a:solidFill>
                  <a:schemeClr val="tx1"/>
                </a:solidFill>
                <a:effectLst/>
                <a:latin typeface="+mn-lt"/>
                <a:ea typeface="+mn-ea"/>
                <a:cs typeface="+mn-cs"/>
              </a:rPr>
              <a:t> am </a:t>
            </a:r>
            <a:r>
              <a:rPr lang="en-GB" sz="1200" kern="1200" dirty="0" err="1">
                <a:solidFill>
                  <a:schemeClr val="tx1"/>
                </a:solidFill>
                <a:effectLst/>
                <a:latin typeface="+mn-lt"/>
                <a:ea typeface="+mn-ea"/>
                <a:cs typeface="+mn-cs"/>
              </a:rPr>
              <a:t>atebion</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Os</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ydych</a:t>
            </a:r>
            <a:r>
              <a:rPr lang="en-GB" sz="1200" kern="1200" dirty="0">
                <a:solidFill>
                  <a:schemeClr val="tx1"/>
                </a:solidFill>
                <a:effectLst/>
                <a:latin typeface="+mn-lt"/>
                <a:ea typeface="+mn-ea"/>
                <a:cs typeface="+mn-cs"/>
              </a:rPr>
              <a:t> am </a:t>
            </a:r>
            <a:r>
              <a:rPr lang="en-GB" sz="1200" kern="1200" dirty="0" err="1">
                <a:solidFill>
                  <a:schemeClr val="tx1"/>
                </a:solidFill>
                <a:effectLst/>
                <a:latin typeface="+mn-lt"/>
                <a:ea typeface="+mn-ea"/>
                <a:cs typeface="+mn-cs"/>
              </a:rPr>
              <a:t>ei</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wneud</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yn</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fwy</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diddorol</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gallwch</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ofyn</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i</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bobl</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sefyll</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Neilltuwch</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ardal</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ar</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gyfer</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canlyniadau</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personol</a:t>
            </a:r>
            <a:r>
              <a:rPr lang="en-GB" sz="1200" kern="1200" dirty="0">
                <a:solidFill>
                  <a:schemeClr val="tx1"/>
                </a:solidFill>
                <a:effectLst/>
                <a:latin typeface="+mn-lt"/>
                <a:ea typeface="+mn-ea"/>
                <a:cs typeface="+mn-cs"/>
              </a:rPr>
              <a:t> ac </a:t>
            </a:r>
            <a:r>
              <a:rPr lang="en-GB" sz="1200" kern="1200" dirty="0" err="1">
                <a:solidFill>
                  <a:schemeClr val="tx1"/>
                </a:solidFill>
                <a:effectLst/>
                <a:latin typeface="+mn-lt"/>
                <a:ea typeface="+mn-ea"/>
                <a:cs typeface="+mn-cs"/>
              </a:rPr>
              <a:t>ardal</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arall</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ar</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gyfer</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prosesau</a:t>
            </a:r>
            <a:r>
              <a:rPr lang="en-GB" sz="1200" kern="1200" dirty="0">
                <a:solidFill>
                  <a:schemeClr val="tx1"/>
                </a:solidFill>
                <a:effectLst/>
                <a:latin typeface="+mn-lt"/>
                <a:ea typeface="+mn-ea"/>
                <a:cs typeface="+mn-cs"/>
              </a:rPr>
              <a:t>. Pan </a:t>
            </a:r>
            <a:r>
              <a:rPr lang="en-GB" sz="1200" kern="1200" dirty="0" err="1">
                <a:solidFill>
                  <a:schemeClr val="tx1"/>
                </a:solidFill>
                <a:effectLst/>
                <a:latin typeface="+mn-lt"/>
                <a:ea typeface="+mn-ea"/>
                <a:cs typeface="+mn-cs"/>
              </a:rPr>
              <a:t>fod</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pobl</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yn</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gweld</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stori</a:t>
            </a:r>
            <a:r>
              <a:rPr lang="en-GB" sz="1200" kern="1200" dirty="0">
                <a:solidFill>
                  <a:schemeClr val="tx1"/>
                </a:solidFill>
                <a:effectLst/>
                <a:latin typeface="+mn-lt"/>
                <a:ea typeface="+mn-ea"/>
                <a:cs typeface="+mn-cs"/>
              </a:rPr>
              <a:t> gallant </a:t>
            </a:r>
            <a:r>
              <a:rPr lang="en-GB" sz="1200" kern="1200" dirty="0" err="1">
                <a:solidFill>
                  <a:schemeClr val="tx1"/>
                </a:solidFill>
                <a:effectLst/>
                <a:latin typeface="+mn-lt"/>
                <a:ea typeface="+mn-ea"/>
                <a:cs typeface="+mn-cs"/>
              </a:rPr>
              <a:t>symud</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i’r</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ardal</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berthnasol</a:t>
            </a:r>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Ask people to have a think what each sentence might mean before giving a possible explanation at the bottom.</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An example of the difference between process, personal outcome and service: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Having a “What matters” conversation (process) with Mrs Jones, you learn that Mrs Jones misses going to church.</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By working together (co-production, also a process) you find out that Mrs Jones would like to feel that she belongs to a church again (personal outcome).</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You work with Mrs Jones to create her personal plan (process).</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To achieve Mrs Jones’s personal outcome, a person accompanies her to church.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The answers </a:t>
            </a:r>
            <a:r>
              <a:rPr lang="en-GB" strike="noStrike" baseline="0" dirty="0">
                <a:latin typeface="Arial" panose="020B0604020202020204" pitchFamily="34" charset="0"/>
                <a:cs typeface="Arial" panose="020B0604020202020204" pitchFamily="34" charset="0"/>
              </a:rPr>
              <a:t>will </a:t>
            </a:r>
            <a:r>
              <a:rPr lang="en-GB" dirty="0">
                <a:latin typeface="Arial" panose="020B0604020202020204" pitchFamily="34" charset="0"/>
                <a:cs typeface="Arial" panose="020B0604020202020204" pitchFamily="34" charset="0"/>
              </a:rPr>
              <a:t>appear one by one. Ask people for answers. If you want to make it more interesting, you can ask people to stand. Allocate one space for the personal outcomes zone and another space as a processes zone. When people see each story they can move to the designated area.</a:t>
            </a:r>
          </a:p>
          <a:p>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7</a:t>
            </a:fld>
            <a:endParaRPr lang="en-US"/>
          </a:p>
        </p:txBody>
      </p:sp>
    </p:spTree>
    <p:extLst>
      <p:ext uri="{BB962C8B-B14F-4D97-AF65-F5344CB8AC3E}">
        <p14:creationId xmlns:p14="http://schemas.microsoft.com/office/powerpoint/2010/main" val="25717129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latin typeface="Arial" panose="020B0604020202020204" pitchFamily="34" charset="0"/>
                <a:cs typeface="Arial" panose="020B0604020202020204" pitchFamily="34" charset="0"/>
              </a:rPr>
              <a:t>SCROLL DOWN FOR ENGLISH NOTES</a:t>
            </a:r>
          </a:p>
          <a:p>
            <a:endParaRPr lang="en-GB" dirty="0">
              <a:latin typeface="Arial" panose="020B0604020202020204" pitchFamily="34" charset="0"/>
              <a:cs typeface="Arial" panose="020B0604020202020204" pitchFamily="34" charset="0"/>
            </a:endParaRPr>
          </a:p>
          <a:p>
            <a:r>
              <a:rPr lang="en-GB" sz="1200" kern="1200" dirty="0" err="1">
                <a:solidFill>
                  <a:schemeClr val="tx1"/>
                </a:solidFill>
                <a:effectLst/>
                <a:latin typeface="+mn-lt"/>
                <a:ea typeface="+mn-ea"/>
                <a:cs typeface="+mn-cs"/>
              </a:rPr>
              <a:t>Gofynnwch</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i</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bobl</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i</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feddwl</a:t>
            </a:r>
            <a:r>
              <a:rPr lang="en-GB" sz="1200" kern="1200" dirty="0">
                <a:solidFill>
                  <a:schemeClr val="tx1"/>
                </a:solidFill>
                <a:effectLst/>
                <a:latin typeface="+mn-lt"/>
                <a:ea typeface="+mn-ea"/>
                <a:cs typeface="+mn-cs"/>
              </a:rPr>
              <a:t> am </a:t>
            </a:r>
            <a:r>
              <a:rPr lang="en-GB" sz="1200" kern="1200" dirty="0" err="1">
                <a:solidFill>
                  <a:schemeClr val="tx1"/>
                </a:solidFill>
                <a:effectLst/>
                <a:latin typeface="+mn-lt"/>
                <a:ea typeface="+mn-ea"/>
                <a:cs typeface="+mn-cs"/>
              </a:rPr>
              <a:t>beth</a:t>
            </a:r>
            <a:r>
              <a:rPr lang="en-GB" sz="1200" kern="1200" dirty="0">
                <a:solidFill>
                  <a:schemeClr val="tx1"/>
                </a:solidFill>
                <a:effectLst/>
                <a:latin typeface="+mn-lt"/>
                <a:ea typeface="+mn-ea"/>
                <a:cs typeface="+mn-cs"/>
              </a:rPr>
              <a:t> gall bob </a:t>
            </a:r>
            <a:r>
              <a:rPr lang="en-GB" sz="1200" kern="1200" dirty="0" err="1">
                <a:solidFill>
                  <a:schemeClr val="tx1"/>
                </a:solidFill>
                <a:effectLst/>
                <a:latin typeface="+mn-lt"/>
                <a:ea typeface="+mn-ea"/>
                <a:cs typeface="+mn-cs"/>
              </a:rPr>
              <a:t>brawddeg</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meddwl</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cyntaf</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cyn</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rhoi’r</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esboniad</a:t>
            </a:r>
            <a:r>
              <a:rPr lang="en-GB" sz="1200" kern="1200" dirty="0">
                <a:solidFill>
                  <a:schemeClr val="tx1"/>
                </a:solidFill>
                <a:effectLst/>
                <a:latin typeface="+mn-lt"/>
                <a:ea typeface="+mn-ea"/>
                <a:cs typeface="+mn-cs"/>
              </a:rPr>
              <a:t>. </a:t>
            </a:r>
          </a:p>
          <a:p>
            <a:endParaRPr lang="en-GB" sz="1200" kern="1200" dirty="0">
              <a:solidFill>
                <a:schemeClr val="tx1"/>
              </a:solidFill>
              <a:effectLst/>
              <a:latin typeface="+mn-lt"/>
              <a:ea typeface="+mn-ea"/>
              <a:cs typeface="+mn-cs"/>
            </a:endParaRPr>
          </a:p>
          <a:p>
            <a:r>
              <a:rPr lang="en-GB" sz="1200" kern="1200" dirty="0" err="1">
                <a:solidFill>
                  <a:schemeClr val="tx1"/>
                </a:solidFill>
                <a:effectLst/>
                <a:latin typeface="+mn-lt"/>
                <a:ea typeface="+mn-ea"/>
                <a:cs typeface="+mn-cs"/>
              </a:rPr>
              <a:t>Dyma</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esiampl</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o’r</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gwahaniaeth</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rhwng</a:t>
            </a:r>
            <a:r>
              <a:rPr lang="en-GB" sz="1200" kern="1200" dirty="0">
                <a:solidFill>
                  <a:schemeClr val="tx1"/>
                </a:solidFill>
                <a:effectLst/>
                <a:latin typeface="+mn-lt"/>
                <a:ea typeface="+mn-ea"/>
                <a:cs typeface="+mn-cs"/>
              </a:rPr>
              <a:t> proses, </a:t>
            </a:r>
            <a:r>
              <a:rPr lang="en-GB" sz="1200" kern="1200" dirty="0" err="1">
                <a:solidFill>
                  <a:schemeClr val="tx1"/>
                </a:solidFill>
                <a:effectLst/>
                <a:latin typeface="+mn-lt"/>
                <a:ea typeface="+mn-ea"/>
                <a:cs typeface="+mn-cs"/>
              </a:rPr>
              <a:t>canlyniad</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personol</a:t>
            </a:r>
            <a:r>
              <a:rPr lang="en-GB" sz="1200" kern="1200" dirty="0">
                <a:solidFill>
                  <a:schemeClr val="tx1"/>
                </a:solidFill>
                <a:effectLst/>
                <a:latin typeface="+mn-lt"/>
                <a:ea typeface="+mn-ea"/>
                <a:cs typeface="+mn-cs"/>
              </a:rPr>
              <a:t> a </a:t>
            </a:r>
            <a:r>
              <a:rPr lang="en-GB" sz="1200" kern="1200" dirty="0" err="1">
                <a:solidFill>
                  <a:schemeClr val="tx1"/>
                </a:solidFill>
                <a:effectLst/>
                <a:latin typeface="+mn-lt"/>
                <a:ea typeface="+mn-ea"/>
                <a:cs typeface="+mn-cs"/>
              </a:rPr>
              <a:t>gwasanaeth</a:t>
            </a:r>
            <a:r>
              <a:rPr lang="en-GB" sz="1200" kern="1200" dirty="0">
                <a:solidFill>
                  <a:schemeClr val="tx1"/>
                </a:solidFill>
                <a:effectLst/>
                <a:latin typeface="+mn-lt"/>
                <a:ea typeface="+mn-ea"/>
                <a:cs typeface="+mn-cs"/>
              </a:rPr>
              <a:t>: </a:t>
            </a:r>
          </a:p>
          <a:p>
            <a:endParaRPr lang="en-GB" sz="1200" kern="1200" dirty="0">
              <a:solidFill>
                <a:schemeClr val="tx1"/>
              </a:solidFill>
              <a:effectLst/>
              <a:latin typeface="+mn-lt"/>
              <a:ea typeface="+mn-ea"/>
              <a:cs typeface="+mn-cs"/>
            </a:endParaRPr>
          </a:p>
          <a:p>
            <a:r>
              <a:rPr lang="en-GB" sz="1200" kern="1200" dirty="0" err="1">
                <a:solidFill>
                  <a:schemeClr val="tx1"/>
                </a:solidFill>
                <a:effectLst/>
                <a:latin typeface="+mn-lt"/>
                <a:ea typeface="+mn-ea"/>
                <a:cs typeface="+mn-cs"/>
              </a:rPr>
              <a:t>Yn</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ystod</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sgwrs</a:t>
            </a:r>
            <a:r>
              <a:rPr lang="en-GB" sz="1200" kern="1200" dirty="0">
                <a:solidFill>
                  <a:schemeClr val="tx1"/>
                </a:solidFill>
                <a:effectLst/>
                <a:latin typeface="+mn-lt"/>
                <a:ea typeface="+mn-ea"/>
                <a:cs typeface="+mn-cs"/>
              </a:rPr>
              <a:t> am “</a:t>
            </a:r>
            <a:r>
              <a:rPr lang="en-GB" sz="1200" kern="1200" dirty="0" err="1">
                <a:solidFill>
                  <a:schemeClr val="tx1"/>
                </a:solidFill>
                <a:effectLst/>
                <a:latin typeface="+mn-lt"/>
                <a:ea typeface="+mn-ea"/>
                <a:cs typeface="+mn-cs"/>
              </a:rPr>
              <a:t>beth</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sy’n</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bwysig</a:t>
            </a:r>
            <a:r>
              <a:rPr lang="en-GB" sz="1200" kern="1200" dirty="0">
                <a:solidFill>
                  <a:schemeClr val="tx1"/>
                </a:solidFill>
                <a:effectLst/>
                <a:latin typeface="+mn-lt"/>
                <a:ea typeface="+mn-ea"/>
                <a:cs typeface="+mn-cs"/>
              </a:rPr>
              <a:t>” (proses) </a:t>
            </a:r>
            <a:r>
              <a:rPr lang="en-GB" sz="1200" kern="1200" dirty="0" err="1">
                <a:solidFill>
                  <a:schemeClr val="tx1"/>
                </a:solidFill>
                <a:effectLst/>
                <a:latin typeface="+mn-lt"/>
                <a:ea typeface="+mn-ea"/>
                <a:cs typeface="+mn-cs"/>
              </a:rPr>
              <a:t>gyda</a:t>
            </a:r>
            <a:r>
              <a:rPr lang="en-GB" sz="1200" kern="1200" dirty="0">
                <a:solidFill>
                  <a:schemeClr val="tx1"/>
                </a:solidFill>
                <a:effectLst/>
                <a:latin typeface="+mn-lt"/>
                <a:ea typeface="+mn-ea"/>
                <a:cs typeface="+mn-cs"/>
              </a:rPr>
              <a:t> Mrs Jones, </a:t>
            </a:r>
            <a:r>
              <a:rPr lang="en-GB" sz="1200" kern="1200" dirty="0" err="1">
                <a:solidFill>
                  <a:schemeClr val="tx1"/>
                </a:solidFill>
                <a:effectLst/>
                <a:latin typeface="+mn-lt"/>
                <a:ea typeface="+mn-ea"/>
                <a:cs typeface="+mn-cs"/>
              </a:rPr>
              <a:t>rydych</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yn</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darganfod</a:t>
            </a:r>
            <a:r>
              <a:rPr lang="en-GB" sz="1200" kern="1200" dirty="0">
                <a:solidFill>
                  <a:schemeClr val="tx1"/>
                </a:solidFill>
                <a:effectLst/>
                <a:latin typeface="+mn-lt"/>
                <a:ea typeface="+mn-ea"/>
                <a:cs typeface="+mn-cs"/>
              </a:rPr>
              <a:t> bod Mrs Jones </a:t>
            </a:r>
            <a:r>
              <a:rPr lang="en-GB" sz="1200" kern="1200" dirty="0" err="1">
                <a:solidFill>
                  <a:schemeClr val="tx1"/>
                </a:solidFill>
                <a:effectLst/>
                <a:latin typeface="+mn-lt"/>
                <a:ea typeface="+mn-ea"/>
                <a:cs typeface="+mn-cs"/>
              </a:rPr>
              <a:t>yn</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colli</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mynd</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i’r</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eglwys</a:t>
            </a:r>
            <a:r>
              <a:rPr lang="en-GB" sz="1200" kern="1200" dirty="0">
                <a:solidFill>
                  <a:schemeClr val="tx1"/>
                </a:solidFill>
                <a:effectLst/>
                <a:latin typeface="+mn-lt"/>
                <a:ea typeface="+mn-ea"/>
                <a:cs typeface="+mn-cs"/>
              </a:rPr>
              <a:t>. </a:t>
            </a:r>
          </a:p>
          <a:p>
            <a:endParaRPr lang="en-GB" sz="1200" kern="1200" dirty="0">
              <a:solidFill>
                <a:schemeClr val="tx1"/>
              </a:solidFill>
              <a:effectLst/>
              <a:latin typeface="+mn-lt"/>
              <a:ea typeface="+mn-ea"/>
              <a:cs typeface="+mn-cs"/>
            </a:endParaRPr>
          </a:p>
          <a:p>
            <a:r>
              <a:rPr lang="en-GB" sz="1200" kern="1200" dirty="0" err="1">
                <a:solidFill>
                  <a:schemeClr val="tx1"/>
                </a:solidFill>
                <a:effectLst/>
                <a:latin typeface="+mn-lt"/>
                <a:ea typeface="+mn-ea"/>
                <a:cs typeface="+mn-cs"/>
              </a:rPr>
              <a:t>Trwy</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weithio</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gyda’ch</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gilydd</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cyd-gynhyrchu</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hefyd</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yn</a:t>
            </a:r>
            <a:r>
              <a:rPr lang="en-GB" sz="1200" kern="1200" dirty="0">
                <a:solidFill>
                  <a:schemeClr val="tx1"/>
                </a:solidFill>
                <a:effectLst/>
                <a:latin typeface="+mn-lt"/>
                <a:ea typeface="+mn-ea"/>
                <a:cs typeface="+mn-cs"/>
              </a:rPr>
              <a:t> broses) </a:t>
            </a:r>
            <a:r>
              <a:rPr lang="en-GB" sz="1200" kern="1200" dirty="0" err="1">
                <a:solidFill>
                  <a:schemeClr val="tx1"/>
                </a:solidFill>
                <a:effectLst/>
                <a:latin typeface="+mn-lt"/>
                <a:ea typeface="+mn-ea"/>
                <a:cs typeface="+mn-cs"/>
              </a:rPr>
              <a:t>rydych</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yn</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darganfod</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yr</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hoffai</a:t>
            </a:r>
            <a:r>
              <a:rPr lang="en-GB" sz="1200" kern="1200" dirty="0">
                <a:solidFill>
                  <a:schemeClr val="tx1"/>
                </a:solidFill>
                <a:effectLst/>
                <a:latin typeface="+mn-lt"/>
                <a:ea typeface="+mn-ea"/>
                <a:cs typeface="+mn-cs"/>
              </a:rPr>
              <a:t> Mrs Jones </a:t>
            </a:r>
            <a:r>
              <a:rPr lang="en-GB" sz="1200" kern="1200" dirty="0" err="1">
                <a:solidFill>
                  <a:schemeClr val="tx1"/>
                </a:solidFill>
                <a:effectLst/>
                <a:latin typeface="+mn-lt"/>
                <a:ea typeface="+mn-ea"/>
                <a:cs typeface="+mn-cs"/>
              </a:rPr>
              <a:t>teimlo</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ei</a:t>
            </a:r>
            <a:r>
              <a:rPr lang="en-GB" sz="1200" kern="1200" dirty="0">
                <a:solidFill>
                  <a:schemeClr val="tx1"/>
                </a:solidFill>
                <a:effectLst/>
                <a:latin typeface="+mn-lt"/>
                <a:ea typeface="+mn-ea"/>
                <a:cs typeface="+mn-cs"/>
              </a:rPr>
              <a:t> bod </a:t>
            </a:r>
            <a:r>
              <a:rPr lang="en-GB" sz="1200" kern="1200" dirty="0" err="1">
                <a:solidFill>
                  <a:schemeClr val="tx1"/>
                </a:solidFill>
                <a:effectLst/>
                <a:latin typeface="+mn-lt"/>
                <a:ea typeface="+mn-ea"/>
                <a:cs typeface="+mn-cs"/>
              </a:rPr>
              <a:t>hi’n</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perthyn</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i</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eglwys</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unwaith</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eto</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canlyniad</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personol</a:t>
            </a:r>
            <a:r>
              <a:rPr lang="en-GB" sz="1200" kern="1200" dirty="0">
                <a:solidFill>
                  <a:schemeClr val="tx1"/>
                </a:solidFill>
                <a:effectLst/>
                <a:latin typeface="+mn-lt"/>
                <a:ea typeface="+mn-ea"/>
                <a:cs typeface="+mn-cs"/>
              </a:rPr>
              <a:t>). </a:t>
            </a:r>
          </a:p>
          <a:p>
            <a:endParaRPr lang="en-GB" sz="1200" kern="1200" dirty="0">
              <a:solidFill>
                <a:schemeClr val="tx1"/>
              </a:solidFill>
              <a:effectLst/>
              <a:latin typeface="+mn-lt"/>
              <a:ea typeface="+mn-ea"/>
              <a:cs typeface="+mn-cs"/>
            </a:endParaRPr>
          </a:p>
          <a:p>
            <a:r>
              <a:rPr lang="en-GB" sz="1200" kern="1200" dirty="0" err="1">
                <a:solidFill>
                  <a:schemeClr val="tx1"/>
                </a:solidFill>
                <a:effectLst/>
                <a:latin typeface="+mn-lt"/>
                <a:ea typeface="+mn-ea"/>
                <a:cs typeface="+mn-cs"/>
              </a:rPr>
              <a:t>Rydych</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yn</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gweithio</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gyda</a:t>
            </a:r>
            <a:r>
              <a:rPr lang="en-GB" sz="1200" kern="1200" dirty="0">
                <a:solidFill>
                  <a:schemeClr val="tx1"/>
                </a:solidFill>
                <a:effectLst/>
                <a:latin typeface="+mn-lt"/>
                <a:ea typeface="+mn-ea"/>
                <a:cs typeface="+mn-cs"/>
              </a:rPr>
              <a:t> Mrs Jones </a:t>
            </a:r>
            <a:r>
              <a:rPr lang="en-GB" sz="1200" kern="1200" dirty="0" err="1">
                <a:solidFill>
                  <a:schemeClr val="tx1"/>
                </a:solidFill>
                <a:effectLst/>
                <a:latin typeface="+mn-lt"/>
                <a:ea typeface="+mn-ea"/>
                <a:cs typeface="+mn-cs"/>
              </a:rPr>
              <a:t>i</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greu</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ei</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chynllun</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personol</a:t>
            </a:r>
            <a:r>
              <a:rPr lang="en-GB" sz="1200" kern="1200" dirty="0">
                <a:solidFill>
                  <a:schemeClr val="tx1"/>
                </a:solidFill>
                <a:effectLst/>
                <a:latin typeface="+mn-lt"/>
                <a:ea typeface="+mn-ea"/>
                <a:cs typeface="+mn-cs"/>
              </a:rPr>
              <a:t> (proses).</a:t>
            </a:r>
          </a:p>
          <a:p>
            <a:endParaRPr lang="en-GB" sz="1200" kern="1200" dirty="0">
              <a:solidFill>
                <a:schemeClr val="tx1"/>
              </a:solidFill>
              <a:effectLst/>
              <a:latin typeface="+mn-lt"/>
              <a:ea typeface="+mn-ea"/>
              <a:cs typeface="+mn-cs"/>
            </a:endParaRPr>
          </a:p>
          <a:p>
            <a:r>
              <a:rPr lang="en-GB" sz="1200" kern="1200" dirty="0" err="1">
                <a:solidFill>
                  <a:schemeClr val="tx1"/>
                </a:solidFill>
                <a:effectLst/>
                <a:latin typeface="+mn-lt"/>
                <a:ea typeface="+mn-ea"/>
                <a:cs typeface="+mn-cs"/>
              </a:rPr>
              <a:t>Er</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mwyn</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cyflawni</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canlyniad</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personol</a:t>
            </a:r>
            <a:r>
              <a:rPr lang="en-GB" sz="1200" kern="1200" dirty="0">
                <a:solidFill>
                  <a:schemeClr val="tx1"/>
                </a:solidFill>
                <a:effectLst/>
                <a:latin typeface="+mn-lt"/>
                <a:ea typeface="+mn-ea"/>
                <a:cs typeface="+mn-cs"/>
              </a:rPr>
              <a:t> Mrs Jones </a:t>
            </a:r>
            <a:r>
              <a:rPr lang="en-GB" sz="1200" kern="1200" dirty="0" err="1">
                <a:solidFill>
                  <a:schemeClr val="tx1"/>
                </a:solidFill>
                <a:effectLst/>
                <a:latin typeface="+mn-lt"/>
                <a:ea typeface="+mn-ea"/>
                <a:cs typeface="+mn-cs"/>
              </a:rPr>
              <a:t>mae</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rhywun</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yn</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mynd</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i’r</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eglwys</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gyda</a:t>
            </a:r>
            <a:r>
              <a:rPr lang="en-GB" sz="1200" kern="1200" dirty="0">
                <a:solidFill>
                  <a:schemeClr val="tx1"/>
                </a:solidFill>
                <a:effectLst/>
                <a:latin typeface="+mn-lt"/>
                <a:ea typeface="+mn-ea"/>
                <a:cs typeface="+mn-cs"/>
              </a:rPr>
              <a:t> hi.</a:t>
            </a:r>
          </a:p>
          <a:p>
            <a:endParaRPr lang="en-GB" sz="1200" kern="1200" dirty="0">
              <a:solidFill>
                <a:schemeClr val="tx1"/>
              </a:solidFill>
              <a:effectLst/>
              <a:latin typeface="+mn-lt"/>
              <a:ea typeface="+mn-ea"/>
              <a:cs typeface="+mn-cs"/>
            </a:endParaRPr>
          </a:p>
          <a:p>
            <a:r>
              <a:rPr lang="en-GB" sz="1200" kern="1200" dirty="0" err="1">
                <a:solidFill>
                  <a:schemeClr val="tx1"/>
                </a:solidFill>
                <a:effectLst/>
                <a:latin typeface="+mn-lt"/>
                <a:ea typeface="+mn-ea"/>
                <a:cs typeface="+mn-cs"/>
              </a:rPr>
              <a:t>Bydd</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yr</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atebion</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yn</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ymddangos</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fesul</a:t>
            </a:r>
            <a:r>
              <a:rPr lang="en-GB" sz="1200" kern="1200" dirty="0">
                <a:solidFill>
                  <a:schemeClr val="tx1"/>
                </a:solidFill>
                <a:effectLst/>
                <a:latin typeface="+mn-lt"/>
                <a:ea typeface="+mn-ea"/>
                <a:cs typeface="+mn-cs"/>
              </a:rPr>
              <a:t> un. </a:t>
            </a:r>
            <a:r>
              <a:rPr lang="en-GB" sz="1200" kern="1200" dirty="0" err="1">
                <a:solidFill>
                  <a:schemeClr val="tx1"/>
                </a:solidFill>
                <a:effectLst/>
                <a:latin typeface="+mn-lt"/>
                <a:ea typeface="+mn-ea"/>
                <a:cs typeface="+mn-cs"/>
              </a:rPr>
              <a:t>Gofynnwch</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i</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bobl</a:t>
            </a:r>
            <a:r>
              <a:rPr lang="en-GB" sz="1200" kern="1200" dirty="0">
                <a:solidFill>
                  <a:schemeClr val="tx1"/>
                </a:solidFill>
                <a:effectLst/>
                <a:latin typeface="+mn-lt"/>
                <a:ea typeface="+mn-ea"/>
                <a:cs typeface="+mn-cs"/>
              </a:rPr>
              <a:t> am </a:t>
            </a:r>
            <a:r>
              <a:rPr lang="en-GB" sz="1200" kern="1200" dirty="0" err="1">
                <a:solidFill>
                  <a:schemeClr val="tx1"/>
                </a:solidFill>
                <a:effectLst/>
                <a:latin typeface="+mn-lt"/>
                <a:ea typeface="+mn-ea"/>
                <a:cs typeface="+mn-cs"/>
              </a:rPr>
              <a:t>atebion</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Os</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ydych</a:t>
            </a:r>
            <a:r>
              <a:rPr lang="en-GB" sz="1200" kern="1200" dirty="0">
                <a:solidFill>
                  <a:schemeClr val="tx1"/>
                </a:solidFill>
                <a:effectLst/>
                <a:latin typeface="+mn-lt"/>
                <a:ea typeface="+mn-ea"/>
                <a:cs typeface="+mn-cs"/>
              </a:rPr>
              <a:t> am </a:t>
            </a:r>
            <a:r>
              <a:rPr lang="en-GB" sz="1200" kern="1200" dirty="0" err="1">
                <a:solidFill>
                  <a:schemeClr val="tx1"/>
                </a:solidFill>
                <a:effectLst/>
                <a:latin typeface="+mn-lt"/>
                <a:ea typeface="+mn-ea"/>
                <a:cs typeface="+mn-cs"/>
              </a:rPr>
              <a:t>ei</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wneud</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yn</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fwy</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diddorol</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gallwch</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ofyn</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i</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bobl</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sefyll</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Neilltuwch</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ardal</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ar</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gyfer</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canlyniadau</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personol</a:t>
            </a:r>
            <a:r>
              <a:rPr lang="en-GB" sz="1200" kern="1200" dirty="0">
                <a:solidFill>
                  <a:schemeClr val="tx1"/>
                </a:solidFill>
                <a:effectLst/>
                <a:latin typeface="+mn-lt"/>
                <a:ea typeface="+mn-ea"/>
                <a:cs typeface="+mn-cs"/>
              </a:rPr>
              <a:t> ac </a:t>
            </a:r>
            <a:r>
              <a:rPr lang="en-GB" sz="1200" kern="1200" dirty="0" err="1">
                <a:solidFill>
                  <a:schemeClr val="tx1"/>
                </a:solidFill>
                <a:effectLst/>
                <a:latin typeface="+mn-lt"/>
                <a:ea typeface="+mn-ea"/>
                <a:cs typeface="+mn-cs"/>
              </a:rPr>
              <a:t>ardal</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arall</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ar</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gyfer</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prosesau</a:t>
            </a:r>
            <a:r>
              <a:rPr lang="en-GB" sz="1200" kern="1200" dirty="0">
                <a:solidFill>
                  <a:schemeClr val="tx1"/>
                </a:solidFill>
                <a:effectLst/>
                <a:latin typeface="+mn-lt"/>
                <a:ea typeface="+mn-ea"/>
                <a:cs typeface="+mn-cs"/>
              </a:rPr>
              <a:t>. Pan </a:t>
            </a:r>
            <a:r>
              <a:rPr lang="en-GB" sz="1200" kern="1200" dirty="0" err="1">
                <a:solidFill>
                  <a:schemeClr val="tx1"/>
                </a:solidFill>
                <a:effectLst/>
                <a:latin typeface="+mn-lt"/>
                <a:ea typeface="+mn-ea"/>
                <a:cs typeface="+mn-cs"/>
              </a:rPr>
              <a:t>fod</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pobl</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yn</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gweld</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stori</a:t>
            </a:r>
            <a:r>
              <a:rPr lang="en-GB" sz="1200" kern="1200" dirty="0">
                <a:solidFill>
                  <a:schemeClr val="tx1"/>
                </a:solidFill>
                <a:effectLst/>
                <a:latin typeface="+mn-lt"/>
                <a:ea typeface="+mn-ea"/>
                <a:cs typeface="+mn-cs"/>
              </a:rPr>
              <a:t> gallant </a:t>
            </a:r>
            <a:r>
              <a:rPr lang="en-GB" sz="1200" kern="1200" dirty="0" err="1">
                <a:solidFill>
                  <a:schemeClr val="tx1"/>
                </a:solidFill>
                <a:effectLst/>
                <a:latin typeface="+mn-lt"/>
                <a:ea typeface="+mn-ea"/>
                <a:cs typeface="+mn-cs"/>
              </a:rPr>
              <a:t>symud</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i’r</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ardal</a:t>
            </a:r>
            <a:r>
              <a:rPr lang="en-GB" sz="1200" kern="1200" dirty="0">
                <a:solidFill>
                  <a:schemeClr val="tx1"/>
                </a:solidFill>
                <a:effectLst/>
                <a:latin typeface="+mn-lt"/>
                <a:ea typeface="+mn-ea"/>
                <a:cs typeface="+mn-cs"/>
              </a:rPr>
              <a:t> </a:t>
            </a:r>
            <a:r>
              <a:rPr lang="en-GB" sz="1200" kern="1200" dirty="0" err="1">
                <a:solidFill>
                  <a:schemeClr val="tx1"/>
                </a:solidFill>
                <a:effectLst/>
                <a:latin typeface="+mn-lt"/>
                <a:ea typeface="+mn-ea"/>
                <a:cs typeface="+mn-cs"/>
              </a:rPr>
              <a:t>berthnasol</a:t>
            </a:r>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Ask people to have a think what each sentence might mean before giving a possible explanation at the bottom.</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An example of the difference between process, personal outcome and service: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Having a “What matters” conversation (process) with Mrs Jones, you learn that Mrs Jones misses going to church.</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By working together (co-production, also a process) you find out that Mrs Jones would like to feel that she belongs to a church again (personal outcome).</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You work with Mrs Jones to create her personal plan (process).</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To achieve Mrs Jones’s personal outcome, a person accompanies her to church. </a:t>
            </a:r>
            <a:r>
              <a:rPr lang="en-GB" strike="sngStrike" dirty="0">
                <a:latin typeface="Arial" panose="020B0604020202020204" pitchFamily="34" charset="0"/>
                <a:cs typeface="Arial" panose="020B0604020202020204" pitchFamily="34" charset="0"/>
              </a:rPr>
              <a:t>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The answers </a:t>
            </a:r>
            <a:r>
              <a:rPr lang="en-GB" strike="noStrike" baseline="0" dirty="0">
                <a:latin typeface="Arial" panose="020B0604020202020204" pitchFamily="34" charset="0"/>
                <a:cs typeface="Arial" panose="020B0604020202020204" pitchFamily="34" charset="0"/>
              </a:rPr>
              <a:t>will </a:t>
            </a:r>
            <a:r>
              <a:rPr lang="en-GB" dirty="0">
                <a:latin typeface="Arial" panose="020B0604020202020204" pitchFamily="34" charset="0"/>
                <a:cs typeface="Arial" panose="020B0604020202020204" pitchFamily="34" charset="0"/>
              </a:rPr>
              <a:t>appear one by one. Ask people for answers. If you want to make it more interesting, you can ask people to stand. Allocate one space for the personal outcomes zone and another space as a processes zone. When people see each story they can move to the designated area.</a:t>
            </a:r>
          </a:p>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8</a:t>
            </a:fld>
            <a:endParaRPr lang="en-US"/>
          </a:p>
        </p:txBody>
      </p:sp>
    </p:spTree>
    <p:extLst>
      <p:ext uri="{BB962C8B-B14F-4D97-AF65-F5344CB8AC3E}">
        <p14:creationId xmlns:p14="http://schemas.microsoft.com/office/powerpoint/2010/main" val="8981114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latin typeface="Arial" panose="020B0604020202020204" pitchFamily="34" charset="0"/>
                <a:cs typeface="Arial" panose="020B0604020202020204" pitchFamily="34" charset="0"/>
              </a:rPr>
              <a:t>SCROLL DOWN FOR ENGLISH</a:t>
            </a:r>
          </a:p>
          <a:p>
            <a:endParaRPr lang="en-GB" dirty="0">
              <a:latin typeface="Arial" panose="020B0604020202020204" pitchFamily="34" charset="0"/>
              <a:cs typeface="Arial" panose="020B0604020202020204" pitchFamily="34" charset="0"/>
            </a:endParaRPr>
          </a:p>
          <a:p>
            <a:pPr rtl="0"/>
            <a:r>
              <a:rPr lang="en-GB" sz="1200" kern="1200" dirty="0" err="1">
                <a:solidFill>
                  <a:schemeClr val="tx1"/>
                </a:solidFill>
                <a:latin typeface="+mn-lt"/>
                <a:ea typeface="+mn-ea"/>
                <a:cs typeface="+mn-cs"/>
              </a:rPr>
              <a:t>Mae’n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bwysig</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i</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wahanu</a:t>
            </a:r>
            <a:r>
              <a:rPr lang="en-GB" sz="1200" kern="1200" dirty="0">
                <a:solidFill>
                  <a:schemeClr val="tx1"/>
                </a:solidFill>
                <a:latin typeface="+mn-lt"/>
                <a:ea typeface="+mn-ea"/>
                <a:cs typeface="+mn-cs"/>
              </a:rPr>
              <a:t> a </a:t>
            </a:r>
            <a:r>
              <a:rPr lang="en-GB" sz="1200" kern="1200" dirty="0" err="1">
                <a:solidFill>
                  <a:schemeClr val="tx1"/>
                </a:solidFill>
                <a:latin typeface="+mn-lt"/>
                <a:ea typeface="+mn-ea"/>
                <a:cs typeface="+mn-cs"/>
              </a:rPr>
              <a:t>deall</a:t>
            </a:r>
            <a:r>
              <a:rPr lang="en-GB" sz="1200" kern="1200" dirty="0">
                <a:solidFill>
                  <a:schemeClr val="tx1"/>
                </a:solidFill>
                <a:latin typeface="+mn-lt"/>
                <a:ea typeface="+mn-ea"/>
                <a:cs typeface="+mn-cs"/>
              </a:rPr>
              <a:t> y </a:t>
            </a:r>
            <a:r>
              <a:rPr lang="en-GB" sz="1200" kern="1200" dirty="0" err="1">
                <a:solidFill>
                  <a:schemeClr val="tx1"/>
                </a:solidFill>
                <a:latin typeface="+mn-lt"/>
                <a:ea typeface="+mn-ea"/>
                <a:cs typeface="+mn-cs"/>
              </a:rPr>
              <a:t>gwahaniaeth</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rhwng</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gwasanaethau</a:t>
            </a:r>
            <a:r>
              <a:rPr lang="en-GB" sz="1200" kern="1200" dirty="0">
                <a:solidFill>
                  <a:schemeClr val="tx1"/>
                </a:solidFill>
                <a:latin typeface="+mn-lt"/>
                <a:ea typeface="+mn-ea"/>
                <a:cs typeface="+mn-cs"/>
              </a:rPr>
              <a:t>” a “</a:t>
            </a:r>
            <a:r>
              <a:rPr lang="en-GB" sz="1200" kern="1200" dirty="0" err="1">
                <a:solidFill>
                  <a:schemeClr val="tx1"/>
                </a:solidFill>
                <a:latin typeface="+mn-lt"/>
                <a:ea typeface="+mn-ea"/>
                <a:cs typeface="+mn-cs"/>
              </a:rPr>
              <a:t>chanlyniadau</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personol</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Yn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aml</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mae</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yna</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ddryswch</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ble</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mae</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pobl</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yn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credu</a:t>
            </a:r>
            <a:r>
              <a:rPr lang="en-GB" sz="1200" kern="1200" dirty="0">
                <a:solidFill>
                  <a:schemeClr val="tx1"/>
                </a:solidFill>
                <a:latin typeface="+mn-lt"/>
                <a:ea typeface="+mn-ea"/>
                <a:cs typeface="+mn-cs"/>
              </a:rPr>
              <a:t> bod </a:t>
            </a:r>
            <a:r>
              <a:rPr lang="en-GB" sz="1200" b="1" i="1" kern="1200" dirty="0" err="1">
                <a:solidFill>
                  <a:schemeClr val="tx1"/>
                </a:solidFill>
                <a:latin typeface="+mn-lt"/>
                <a:ea typeface="+mn-ea"/>
                <a:cs typeface="+mn-cs"/>
              </a:rPr>
              <a:t>gwasanaethau</a:t>
            </a:r>
            <a:r>
              <a:rPr lang="en-GB" sz="1200" b="0" i="0" kern="1200" dirty="0">
                <a:solidFill>
                  <a:schemeClr val="tx1"/>
                </a:solidFill>
                <a:latin typeface="+mn-lt"/>
                <a:ea typeface="+mn-ea"/>
                <a:cs typeface="+mn-cs"/>
              </a:rPr>
              <a:t> </a:t>
            </a:r>
            <a:r>
              <a:rPr lang="en-GB" sz="1200" b="0" i="0" kern="1200" dirty="0" err="1">
                <a:solidFill>
                  <a:schemeClr val="tx1"/>
                </a:solidFill>
                <a:latin typeface="+mn-lt"/>
                <a:ea typeface="+mn-ea"/>
                <a:cs typeface="+mn-cs"/>
              </a:rPr>
              <a:t>yn</a:t>
            </a:r>
            <a:r>
              <a:rPr lang="en-GB" sz="1200" b="0" i="0" kern="1200" dirty="0">
                <a:solidFill>
                  <a:schemeClr val="tx1"/>
                </a:solidFill>
                <a:latin typeface="+mn-lt"/>
                <a:ea typeface="+mn-ea"/>
                <a:cs typeface="+mn-cs"/>
              </a:rPr>
              <a:t> </a:t>
            </a:r>
            <a:r>
              <a:rPr lang="en-GB" sz="1200" b="1" i="1" kern="1200" dirty="0" err="1">
                <a:solidFill>
                  <a:schemeClr val="tx1"/>
                </a:solidFill>
                <a:latin typeface="+mn-lt"/>
                <a:ea typeface="+mn-ea"/>
                <a:cs typeface="+mn-cs"/>
              </a:rPr>
              <a:t>ganlyniadau</a:t>
            </a:r>
            <a:r>
              <a:rPr lang="en-GB" sz="1200" b="1" i="1" kern="1200" dirty="0">
                <a:solidFill>
                  <a:schemeClr val="tx1"/>
                </a:solidFill>
                <a:latin typeface="+mn-lt"/>
                <a:ea typeface="+mn-ea"/>
                <a:cs typeface="+mn-cs"/>
              </a:rPr>
              <a:t> </a:t>
            </a:r>
            <a:r>
              <a:rPr lang="en-GB" sz="1200" b="1" i="1" kern="1200" dirty="0" err="1">
                <a:solidFill>
                  <a:schemeClr val="tx1"/>
                </a:solidFill>
                <a:latin typeface="+mn-lt"/>
                <a:ea typeface="+mn-ea"/>
                <a:cs typeface="+mn-cs"/>
              </a:rPr>
              <a:t>personol</a:t>
            </a:r>
            <a:r>
              <a:rPr lang="en-GB" sz="1200" b="0" i="0" kern="1200" dirty="0">
                <a:solidFill>
                  <a:schemeClr val="tx1"/>
                </a:solidFill>
                <a:latin typeface="+mn-lt"/>
                <a:ea typeface="+mn-ea"/>
                <a:cs typeface="+mn-cs"/>
              </a:rPr>
              <a:t>, </a:t>
            </a:r>
            <a:r>
              <a:rPr lang="en-GB" sz="1200" b="0" i="0" kern="1200" dirty="0" err="1">
                <a:solidFill>
                  <a:schemeClr val="tx1"/>
                </a:solidFill>
                <a:latin typeface="+mn-lt"/>
                <a:ea typeface="+mn-ea"/>
                <a:cs typeface="+mn-cs"/>
              </a:rPr>
              <a:t>er</a:t>
            </a:r>
            <a:r>
              <a:rPr lang="en-GB" sz="1200" b="0" i="0" kern="1200" dirty="0">
                <a:solidFill>
                  <a:schemeClr val="tx1"/>
                </a:solidFill>
                <a:latin typeface="+mn-lt"/>
                <a:ea typeface="+mn-ea"/>
                <a:cs typeface="+mn-cs"/>
              </a:rPr>
              <a:t> </a:t>
            </a:r>
            <a:r>
              <a:rPr lang="en-GB" sz="1200" b="0" i="0" kern="1200" dirty="0" err="1">
                <a:solidFill>
                  <a:schemeClr val="tx1"/>
                </a:solidFill>
                <a:latin typeface="+mn-lt"/>
                <a:ea typeface="+mn-ea"/>
                <a:cs typeface="+mn-cs"/>
              </a:rPr>
              <a:t>enghraifft</a:t>
            </a:r>
            <a:r>
              <a:rPr lang="en-GB" sz="1200" b="0" i="0" kern="1200" dirty="0">
                <a:solidFill>
                  <a:schemeClr val="tx1"/>
                </a:solidFill>
                <a:latin typeface="+mn-lt"/>
                <a:ea typeface="+mn-ea"/>
                <a:cs typeface="+mn-cs"/>
              </a:rPr>
              <a:t>, bod </a:t>
            </a:r>
            <a:r>
              <a:rPr lang="en-GB" sz="1200" b="0" i="0" kern="1200" dirty="0" err="1">
                <a:solidFill>
                  <a:schemeClr val="tx1"/>
                </a:solidFill>
                <a:latin typeface="+mn-lt"/>
                <a:ea typeface="+mn-ea"/>
                <a:cs typeface="+mn-cs"/>
              </a:rPr>
              <a:t>cael</a:t>
            </a:r>
            <a:r>
              <a:rPr lang="en-GB" sz="1200" b="0" i="0" kern="1200" dirty="0">
                <a:solidFill>
                  <a:schemeClr val="tx1"/>
                </a:solidFill>
                <a:latin typeface="+mn-lt"/>
                <a:ea typeface="+mn-ea"/>
                <a:cs typeface="+mn-cs"/>
              </a:rPr>
              <a:t> </a:t>
            </a:r>
            <a:r>
              <a:rPr lang="en-GB" sz="1200" b="0" i="0" kern="1200" dirty="0" err="1">
                <a:solidFill>
                  <a:schemeClr val="tx1"/>
                </a:solidFill>
                <a:latin typeface="+mn-lt"/>
                <a:ea typeface="+mn-ea"/>
                <a:cs typeface="+mn-cs"/>
              </a:rPr>
              <a:t>cymorth</a:t>
            </a:r>
            <a:r>
              <a:rPr lang="en-GB" sz="1200" b="0" i="0" kern="1200" dirty="0">
                <a:solidFill>
                  <a:schemeClr val="tx1"/>
                </a:solidFill>
                <a:latin typeface="+mn-lt"/>
                <a:ea typeface="+mn-ea"/>
                <a:cs typeface="+mn-cs"/>
              </a:rPr>
              <a:t> </a:t>
            </a:r>
            <a:r>
              <a:rPr lang="en-GB" sz="1200" b="0" i="0" kern="1200" dirty="0" err="1">
                <a:solidFill>
                  <a:schemeClr val="tx1"/>
                </a:solidFill>
                <a:latin typeface="+mn-lt"/>
                <a:ea typeface="+mn-ea"/>
                <a:cs typeface="+mn-cs"/>
              </a:rPr>
              <a:t>i</a:t>
            </a:r>
            <a:r>
              <a:rPr lang="en-GB" sz="1200" b="0" i="0" kern="1200" dirty="0">
                <a:solidFill>
                  <a:schemeClr val="tx1"/>
                </a:solidFill>
                <a:latin typeface="+mn-lt"/>
                <a:ea typeface="+mn-ea"/>
                <a:cs typeface="+mn-cs"/>
              </a:rPr>
              <a:t> </a:t>
            </a:r>
            <a:r>
              <a:rPr lang="en-GB" sz="1200" b="0" i="0" kern="1200" dirty="0" err="1">
                <a:solidFill>
                  <a:schemeClr val="tx1"/>
                </a:solidFill>
                <a:latin typeface="+mn-lt"/>
                <a:ea typeface="+mn-ea"/>
                <a:cs typeface="+mn-cs"/>
              </a:rPr>
              <a:t>wisgo</a:t>
            </a:r>
            <a:r>
              <a:rPr lang="en-GB" sz="1200" b="0" i="0" kern="1200" dirty="0">
                <a:solidFill>
                  <a:schemeClr val="tx1"/>
                </a:solidFill>
                <a:latin typeface="+mn-lt"/>
                <a:ea typeface="+mn-ea"/>
                <a:cs typeface="+mn-cs"/>
              </a:rPr>
              <a:t> </a:t>
            </a:r>
            <a:r>
              <a:rPr lang="en-GB" sz="1200" b="0" i="0" kern="1200" dirty="0" err="1">
                <a:solidFill>
                  <a:schemeClr val="tx1"/>
                </a:solidFill>
                <a:latin typeface="+mn-lt"/>
                <a:ea typeface="+mn-ea"/>
                <a:cs typeface="+mn-cs"/>
              </a:rPr>
              <a:t>yn</a:t>
            </a:r>
            <a:r>
              <a:rPr lang="en-GB" sz="1200" b="0" i="0" kern="1200" dirty="0">
                <a:solidFill>
                  <a:schemeClr val="tx1"/>
                </a:solidFill>
                <a:latin typeface="+mn-lt"/>
                <a:ea typeface="+mn-ea"/>
                <a:cs typeface="+mn-cs"/>
              </a:rPr>
              <a:t> </a:t>
            </a:r>
            <a:r>
              <a:rPr lang="en-GB" sz="1200" b="0" i="0" kern="1200" dirty="0" err="1">
                <a:solidFill>
                  <a:schemeClr val="tx1"/>
                </a:solidFill>
                <a:latin typeface="+mn-lt"/>
                <a:ea typeface="+mn-ea"/>
                <a:cs typeface="+mn-cs"/>
              </a:rPr>
              <a:t>ganlyniad</a:t>
            </a:r>
            <a:r>
              <a:rPr lang="en-GB" sz="1200" b="0" i="0" kern="1200" dirty="0">
                <a:solidFill>
                  <a:schemeClr val="tx1"/>
                </a:solidFill>
                <a:latin typeface="+mn-lt"/>
                <a:ea typeface="+mn-ea"/>
                <a:cs typeface="+mn-cs"/>
              </a:rPr>
              <a:t> </a:t>
            </a:r>
            <a:r>
              <a:rPr lang="en-GB" sz="1200" b="0" i="0" kern="1200" dirty="0" err="1">
                <a:solidFill>
                  <a:schemeClr val="tx1"/>
                </a:solidFill>
                <a:latin typeface="+mn-lt"/>
                <a:ea typeface="+mn-ea"/>
                <a:cs typeface="+mn-cs"/>
              </a:rPr>
              <a:t>personol</a:t>
            </a:r>
            <a:r>
              <a:rPr lang="en-GB" sz="1200" b="0" i="0" kern="1200" dirty="0">
                <a:solidFill>
                  <a:schemeClr val="tx1"/>
                </a:solidFill>
                <a:latin typeface="+mn-lt"/>
                <a:ea typeface="+mn-ea"/>
                <a:cs typeface="+mn-cs"/>
              </a:rPr>
              <a:t> </a:t>
            </a:r>
            <a:r>
              <a:rPr lang="en-GB" sz="1200" b="1" i="1" kern="1200" dirty="0">
                <a:solidFill>
                  <a:schemeClr val="tx1"/>
                </a:solidFill>
                <a:latin typeface="+mn-lt"/>
                <a:ea typeface="+mn-ea"/>
                <a:cs typeface="+mn-cs"/>
              </a:rPr>
              <a:t> </a:t>
            </a:r>
            <a:endParaRPr lang="en-GB" sz="1200" b="0" i="0" kern="1200" dirty="0">
              <a:solidFill>
                <a:schemeClr val="tx1"/>
              </a:solidFill>
              <a:latin typeface="+mn-lt"/>
              <a:ea typeface="+mn-ea"/>
              <a:cs typeface="+mn-cs"/>
            </a:endParaRPr>
          </a:p>
          <a:p>
            <a:pPr rtl="0"/>
            <a:endParaRPr lang="en-GB" sz="1200" b="0" i="0" kern="1200" dirty="0">
              <a:solidFill>
                <a:schemeClr val="tx1"/>
              </a:solidFill>
              <a:latin typeface="+mn-lt"/>
              <a:ea typeface="+mn-ea"/>
              <a:cs typeface="+mn-cs"/>
            </a:endParaRPr>
          </a:p>
          <a:p>
            <a:pPr rtl="0"/>
            <a:r>
              <a:rPr lang="en-GB" sz="1200" b="0" i="0" kern="1200" dirty="0" err="1">
                <a:solidFill>
                  <a:schemeClr val="tx1"/>
                </a:solidFill>
                <a:latin typeface="+mn-lt"/>
                <a:ea typeface="+mn-ea"/>
                <a:cs typeface="+mn-cs"/>
              </a:rPr>
              <a:t>Mae’r</a:t>
            </a:r>
            <a:r>
              <a:rPr lang="en-GB" sz="1200" b="0" i="0" kern="1200" dirty="0">
                <a:solidFill>
                  <a:schemeClr val="tx1"/>
                </a:solidFill>
                <a:latin typeface="+mn-lt"/>
                <a:ea typeface="+mn-ea"/>
                <a:cs typeface="+mn-cs"/>
              </a:rPr>
              <a:t> </a:t>
            </a:r>
            <a:r>
              <a:rPr lang="en-GB" sz="1200" b="0" i="0" kern="1200" dirty="0" err="1">
                <a:solidFill>
                  <a:schemeClr val="tx1"/>
                </a:solidFill>
                <a:latin typeface="+mn-lt"/>
                <a:ea typeface="+mn-ea"/>
                <a:cs typeface="+mn-cs"/>
              </a:rPr>
              <a:t>llun</a:t>
            </a:r>
            <a:r>
              <a:rPr lang="en-GB" sz="1200" b="0" i="0" kern="1200" dirty="0">
                <a:solidFill>
                  <a:schemeClr val="tx1"/>
                </a:solidFill>
                <a:latin typeface="+mn-lt"/>
                <a:ea typeface="+mn-ea"/>
                <a:cs typeface="+mn-cs"/>
              </a:rPr>
              <a:t> </a:t>
            </a:r>
            <a:r>
              <a:rPr lang="en-GB" sz="1200" b="0" i="0" kern="1200" dirty="0" err="1">
                <a:solidFill>
                  <a:schemeClr val="tx1"/>
                </a:solidFill>
                <a:latin typeface="+mn-lt"/>
                <a:ea typeface="+mn-ea"/>
                <a:cs typeface="+mn-cs"/>
              </a:rPr>
              <a:t>ar</a:t>
            </a:r>
            <a:r>
              <a:rPr lang="en-GB" sz="1200" b="0" i="0" kern="1200" dirty="0">
                <a:solidFill>
                  <a:schemeClr val="tx1"/>
                </a:solidFill>
                <a:latin typeface="+mn-lt"/>
                <a:ea typeface="+mn-ea"/>
                <a:cs typeface="+mn-cs"/>
              </a:rPr>
              <a:t> </a:t>
            </a:r>
            <a:r>
              <a:rPr lang="en-GB" sz="1200" b="0" i="0" kern="1200" dirty="0" err="1">
                <a:solidFill>
                  <a:schemeClr val="tx1"/>
                </a:solidFill>
                <a:latin typeface="+mn-lt"/>
                <a:ea typeface="+mn-ea"/>
                <a:cs typeface="+mn-cs"/>
              </a:rPr>
              <a:t>waelod</a:t>
            </a:r>
            <a:r>
              <a:rPr lang="en-GB" sz="1200" b="0" i="0" kern="1200" dirty="0">
                <a:solidFill>
                  <a:schemeClr val="tx1"/>
                </a:solidFill>
                <a:latin typeface="+mn-lt"/>
                <a:ea typeface="+mn-ea"/>
                <a:cs typeface="+mn-cs"/>
              </a:rPr>
              <a:t> y </a:t>
            </a:r>
            <a:r>
              <a:rPr lang="en-GB" sz="1200" b="0" i="0" kern="1200" dirty="0" err="1">
                <a:solidFill>
                  <a:schemeClr val="tx1"/>
                </a:solidFill>
                <a:latin typeface="+mn-lt"/>
                <a:ea typeface="+mn-ea"/>
                <a:cs typeface="+mn-cs"/>
              </a:rPr>
              <a:t>sleid</a:t>
            </a:r>
            <a:r>
              <a:rPr lang="en-GB" sz="1200" b="0" i="0" kern="1200" dirty="0">
                <a:solidFill>
                  <a:schemeClr val="tx1"/>
                </a:solidFill>
                <a:latin typeface="+mn-lt"/>
                <a:ea typeface="+mn-ea"/>
                <a:cs typeface="+mn-cs"/>
              </a:rPr>
              <a:t> </a:t>
            </a:r>
            <a:r>
              <a:rPr lang="en-GB" sz="1200" b="0" i="0" kern="1200" dirty="0" err="1">
                <a:solidFill>
                  <a:schemeClr val="tx1"/>
                </a:solidFill>
                <a:latin typeface="+mn-lt"/>
                <a:ea typeface="+mn-ea"/>
                <a:cs typeface="+mn-cs"/>
              </a:rPr>
              <a:t>yn</a:t>
            </a:r>
            <a:r>
              <a:rPr lang="en-GB" sz="1200" b="0" i="0" kern="1200" dirty="0">
                <a:solidFill>
                  <a:schemeClr val="tx1"/>
                </a:solidFill>
                <a:latin typeface="+mn-lt"/>
                <a:ea typeface="+mn-ea"/>
                <a:cs typeface="+mn-cs"/>
              </a:rPr>
              <a:t> </a:t>
            </a:r>
            <a:r>
              <a:rPr lang="en-GB" sz="1200" b="0" i="0" kern="1200" dirty="0" err="1">
                <a:solidFill>
                  <a:schemeClr val="tx1"/>
                </a:solidFill>
                <a:latin typeface="+mn-lt"/>
                <a:ea typeface="+mn-ea"/>
                <a:cs typeface="+mn-cs"/>
              </a:rPr>
              <a:t>cynnwys</a:t>
            </a:r>
            <a:r>
              <a:rPr lang="en-GB" sz="1200" b="0" i="0" kern="1200" dirty="0">
                <a:solidFill>
                  <a:schemeClr val="tx1"/>
                </a:solidFill>
                <a:latin typeface="+mn-lt"/>
                <a:ea typeface="+mn-ea"/>
                <a:cs typeface="+mn-cs"/>
              </a:rPr>
              <a:t> </a:t>
            </a:r>
            <a:r>
              <a:rPr lang="en-GB" sz="1200" b="0" i="0" kern="1200" dirty="0" err="1">
                <a:solidFill>
                  <a:schemeClr val="tx1"/>
                </a:solidFill>
                <a:latin typeface="+mn-lt"/>
                <a:ea typeface="+mn-ea"/>
                <a:cs typeface="+mn-cs"/>
              </a:rPr>
              <a:t>animeiddio</a:t>
            </a:r>
            <a:r>
              <a:rPr lang="en-GB" sz="1200" b="0" i="0" kern="1200" dirty="0">
                <a:solidFill>
                  <a:schemeClr val="tx1"/>
                </a:solidFill>
                <a:latin typeface="+mn-lt"/>
                <a:ea typeface="+mn-ea"/>
                <a:cs typeface="+mn-cs"/>
              </a:rPr>
              <a:t> (</a:t>
            </a:r>
            <a:r>
              <a:rPr lang="en-GB" sz="1200" b="0" i="0" kern="1200" dirty="0" err="1">
                <a:solidFill>
                  <a:schemeClr val="tx1"/>
                </a:solidFill>
                <a:latin typeface="+mn-lt"/>
                <a:ea typeface="+mn-ea"/>
                <a:cs typeface="+mn-cs"/>
              </a:rPr>
              <a:t>mae’r</a:t>
            </a:r>
            <a:r>
              <a:rPr lang="en-GB" sz="1200" b="0" i="0" kern="1200" dirty="0">
                <a:solidFill>
                  <a:schemeClr val="tx1"/>
                </a:solidFill>
                <a:latin typeface="+mn-lt"/>
                <a:ea typeface="+mn-ea"/>
                <a:cs typeface="+mn-cs"/>
              </a:rPr>
              <a:t> </a:t>
            </a:r>
            <a:r>
              <a:rPr lang="en-GB" sz="1200" b="0" i="0" kern="1200" dirty="0" err="1">
                <a:solidFill>
                  <a:schemeClr val="tx1"/>
                </a:solidFill>
                <a:latin typeface="+mn-lt"/>
                <a:ea typeface="+mn-ea"/>
                <a:cs typeface="+mn-cs"/>
              </a:rPr>
              <a:t>graffeg</a:t>
            </a:r>
            <a:r>
              <a:rPr lang="en-GB" sz="1200" b="0" i="0" kern="1200" dirty="0">
                <a:solidFill>
                  <a:schemeClr val="tx1"/>
                </a:solidFill>
                <a:latin typeface="+mn-lt"/>
                <a:ea typeface="+mn-ea"/>
                <a:cs typeface="+mn-cs"/>
              </a:rPr>
              <a:t> </a:t>
            </a:r>
            <a:r>
              <a:rPr lang="en-GB" sz="1200" b="0" i="0" kern="1200" dirty="0" err="1">
                <a:solidFill>
                  <a:schemeClr val="tx1"/>
                </a:solidFill>
                <a:latin typeface="+mn-lt"/>
                <a:ea typeface="+mn-ea"/>
                <a:cs typeface="+mn-cs"/>
              </a:rPr>
              <a:t>gwasanaethau’n</a:t>
            </a:r>
            <a:r>
              <a:rPr lang="en-GB" sz="1200" b="0" i="0" kern="1200" dirty="0">
                <a:solidFill>
                  <a:schemeClr val="tx1"/>
                </a:solidFill>
                <a:latin typeface="+mn-lt"/>
                <a:ea typeface="+mn-ea"/>
                <a:cs typeface="+mn-cs"/>
              </a:rPr>
              <a:t> </a:t>
            </a:r>
            <a:r>
              <a:rPr lang="en-GB" sz="1200" b="0" i="0" kern="1200" dirty="0" err="1">
                <a:solidFill>
                  <a:schemeClr val="tx1"/>
                </a:solidFill>
                <a:latin typeface="+mn-lt"/>
                <a:ea typeface="+mn-ea"/>
                <a:cs typeface="+mn-cs"/>
              </a:rPr>
              <a:t>ymddangos</a:t>
            </a:r>
            <a:r>
              <a:rPr lang="en-GB" sz="1200" b="0" i="0" kern="1200" dirty="0">
                <a:solidFill>
                  <a:schemeClr val="tx1"/>
                </a:solidFill>
                <a:latin typeface="+mn-lt"/>
                <a:ea typeface="+mn-ea"/>
                <a:cs typeface="+mn-cs"/>
              </a:rPr>
              <a:t> </a:t>
            </a:r>
            <a:r>
              <a:rPr lang="en-GB" sz="1200" b="0" i="0" kern="1200" dirty="0" err="1">
                <a:solidFill>
                  <a:schemeClr val="tx1"/>
                </a:solidFill>
                <a:latin typeface="+mn-lt"/>
                <a:ea typeface="+mn-ea"/>
                <a:cs typeface="+mn-cs"/>
              </a:rPr>
              <a:t>yn</a:t>
            </a:r>
            <a:r>
              <a:rPr lang="en-GB" sz="1200" b="0" i="0" kern="1200" dirty="0">
                <a:solidFill>
                  <a:schemeClr val="tx1"/>
                </a:solidFill>
                <a:latin typeface="+mn-lt"/>
                <a:ea typeface="+mn-ea"/>
                <a:cs typeface="+mn-cs"/>
              </a:rPr>
              <a:t> </a:t>
            </a:r>
            <a:r>
              <a:rPr lang="en-GB" sz="1200" b="0" i="0" kern="1200" dirty="0" err="1">
                <a:solidFill>
                  <a:schemeClr val="tx1"/>
                </a:solidFill>
                <a:latin typeface="+mn-lt"/>
                <a:ea typeface="+mn-ea"/>
                <a:cs typeface="+mn-cs"/>
              </a:rPr>
              <a:t>gyntaf</a:t>
            </a:r>
            <a:r>
              <a:rPr lang="en-GB" sz="1200" b="0" i="0" kern="1200" dirty="0">
                <a:solidFill>
                  <a:schemeClr val="tx1"/>
                </a:solidFill>
                <a:latin typeface="+mn-lt"/>
                <a:ea typeface="+mn-ea"/>
                <a:cs typeface="+mn-cs"/>
              </a:rPr>
              <a:t>, </a:t>
            </a:r>
            <a:r>
              <a:rPr lang="en-GB" sz="1200" b="0" i="0" kern="1200" dirty="0" err="1">
                <a:solidFill>
                  <a:schemeClr val="tx1"/>
                </a:solidFill>
                <a:latin typeface="+mn-lt"/>
                <a:ea typeface="+mn-ea"/>
                <a:cs typeface="+mn-cs"/>
              </a:rPr>
              <a:t>wedyn</a:t>
            </a:r>
            <a:r>
              <a:rPr lang="en-GB" sz="1200" b="0" i="0" kern="1200" dirty="0">
                <a:solidFill>
                  <a:schemeClr val="tx1"/>
                </a:solidFill>
                <a:latin typeface="+mn-lt"/>
                <a:ea typeface="+mn-ea"/>
                <a:cs typeface="+mn-cs"/>
              </a:rPr>
              <a:t> y </a:t>
            </a:r>
            <a:r>
              <a:rPr lang="en-GB" sz="1200" b="0" i="0" kern="1200" dirty="0" err="1">
                <a:solidFill>
                  <a:schemeClr val="tx1"/>
                </a:solidFill>
                <a:latin typeface="+mn-lt"/>
                <a:ea typeface="+mn-ea"/>
                <a:cs typeface="+mn-cs"/>
              </a:rPr>
              <a:t>saethau</a:t>
            </a:r>
            <a:r>
              <a:rPr lang="en-GB" sz="1200" b="0" i="0" kern="1200" dirty="0">
                <a:solidFill>
                  <a:schemeClr val="tx1"/>
                </a:solidFill>
                <a:latin typeface="+mn-lt"/>
                <a:ea typeface="+mn-ea"/>
                <a:cs typeface="+mn-cs"/>
              </a:rPr>
              <a:t>, ac </a:t>
            </a:r>
            <a:r>
              <a:rPr lang="en-GB" sz="1200" b="0" i="0" kern="1200" dirty="0" err="1">
                <a:solidFill>
                  <a:schemeClr val="tx1"/>
                </a:solidFill>
                <a:latin typeface="+mn-lt"/>
                <a:ea typeface="+mn-ea"/>
                <a:cs typeface="+mn-cs"/>
              </a:rPr>
              <a:t>wedyn</a:t>
            </a:r>
            <a:r>
              <a:rPr lang="en-GB" sz="1200" b="0" i="0" kern="1200" dirty="0">
                <a:solidFill>
                  <a:schemeClr val="tx1"/>
                </a:solidFill>
                <a:latin typeface="+mn-lt"/>
                <a:ea typeface="+mn-ea"/>
                <a:cs typeface="+mn-cs"/>
              </a:rPr>
              <a:t> y </a:t>
            </a:r>
            <a:r>
              <a:rPr lang="en-GB" sz="1200" b="0" i="0" kern="1200" dirty="0" err="1">
                <a:solidFill>
                  <a:schemeClr val="tx1"/>
                </a:solidFill>
                <a:latin typeface="+mn-lt"/>
                <a:ea typeface="+mn-ea"/>
                <a:cs typeface="+mn-cs"/>
              </a:rPr>
              <a:t>canlyniadau</a:t>
            </a:r>
            <a:r>
              <a:rPr lang="en-GB" sz="1200" b="0" i="0" kern="1200" dirty="0">
                <a:solidFill>
                  <a:schemeClr val="tx1"/>
                </a:solidFill>
                <a:latin typeface="+mn-lt"/>
                <a:ea typeface="+mn-ea"/>
                <a:cs typeface="+mn-cs"/>
              </a:rPr>
              <a:t> </a:t>
            </a:r>
            <a:r>
              <a:rPr lang="en-GB" sz="1200" b="0" i="0" kern="1200" dirty="0" err="1">
                <a:solidFill>
                  <a:schemeClr val="tx1"/>
                </a:solidFill>
                <a:latin typeface="+mn-lt"/>
                <a:ea typeface="+mn-ea"/>
                <a:cs typeface="+mn-cs"/>
              </a:rPr>
              <a:t>personol</a:t>
            </a:r>
            <a:r>
              <a:rPr lang="en-GB" sz="1200" b="0" i="0" kern="1200" dirty="0">
                <a:solidFill>
                  <a:schemeClr val="tx1"/>
                </a:solidFill>
                <a:latin typeface="+mn-lt"/>
                <a:ea typeface="+mn-ea"/>
                <a:cs typeface="+mn-cs"/>
              </a:rPr>
              <a:t> </a:t>
            </a:r>
            <a:r>
              <a:rPr lang="en-GB" sz="1200" b="0" i="0" kern="1200" dirty="0" err="1">
                <a:solidFill>
                  <a:schemeClr val="tx1"/>
                </a:solidFill>
                <a:latin typeface="+mn-lt"/>
                <a:ea typeface="+mn-ea"/>
                <a:cs typeface="+mn-cs"/>
              </a:rPr>
              <a:t>yn</a:t>
            </a:r>
            <a:r>
              <a:rPr lang="en-GB" sz="1200" b="0" i="0" kern="1200" dirty="0">
                <a:solidFill>
                  <a:schemeClr val="tx1"/>
                </a:solidFill>
                <a:latin typeface="+mn-lt"/>
                <a:ea typeface="+mn-ea"/>
                <a:cs typeface="+mn-cs"/>
              </a:rPr>
              <a:t> y </a:t>
            </a:r>
            <a:r>
              <a:rPr lang="en-GB" sz="1200" b="0" i="0" kern="1200" dirty="0" err="1">
                <a:solidFill>
                  <a:schemeClr val="tx1"/>
                </a:solidFill>
                <a:latin typeface="+mn-lt"/>
                <a:ea typeface="+mn-ea"/>
                <a:cs typeface="+mn-cs"/>
              </a:rPr>
              <a:t>cylch</a:t>
            </a:r>
            <a:r>
              <a:rPr lang="en-GB" sz="1200" b="0" i="0" kern="1200" dirty="0">
                <a:solidFill>
                  <a:schemeClr val="tx1"/>
                </a:solidFill>
                <a:latin typeface="+mn-lt"/>
                <a:ea typeface="+mn-ea"/>
                <a:cs typeface="+mn-cs"/>
              </a:rPr>
              <a:t>)</a:t>
            </a:r>
            <a:endParaRPr lang="en-GB" sz="1200" b="1" i="1" kern="1200" dirty="0">
              <a:solidFill>
                <a:schemeClr val="tx1"/>
              </a:solidFill>
              <a:latin typeface="+mn-lt"/>
              <a:ea typeface="+mn-ea"/>
              <a:cs typeface="+mn-cs"/>
            </a:endParaRP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It is important to separate and understand the difference between “services” and “personal outcomes”.  There is often confusion where people believe that </a:t>
            </a:r>
            <a:r>
              <a:rPr lang="en-GB" b="1" i="1" dirty="0">
                <a:latin typeface="Arial" panose="020B0604020202020204" pitchFamily="34" charset="0"/>
                <a:cs typeface="Arial" panose="020B0604020202020204" pitchFamily="34" charset="0"/>
              </a:rPr>
              <a:t>services</a:t>
            </a:r>
            <a:r>
              <a:rPr lang="en-GB" dirty="0">
                <a:latin typeface="Arial" panose="020B0604020202020204" pitchFamily="34" charset="0"/>
                <a:cs typeface="Arial" panose="020B0604020202020204" pitchFamily="34" charset="0"/>
              </a:rPr>
              <a:t> are </a:t>
            </a:r>
            <a:r>
              <a:rPr lang="en-GB" b="1" i="1" dirty="0">
                <a:latin typeface="Arial" panose="020B0604020202020204" pitchFamily="34" charset="0"/>
                <a:cs typeface="Arial" panose="020B0604020202020204" pitchFamily="34" charset="0"/>
              </a:rPr>
              <a:t>personal outcomes</a:t>
            </a:r>
            <a:r>
              <a:rPr lang="en-GB" b="0" i="0" dirty="0">
                <a:latin typeface="Arial" panose="020B0604020202020204" pitchFamily="34" charset="0"/>
                <a:cs typeface="Arial" panose="020B0604020202020204" pitchFamily="34" charset="0"/>
              </a:rPr>
              <a:t>,</a:t>
            </a:r>
            <a:r>
              <a:rPr lang="en-GB" dirty="0">
                <a:latin typeface="Arial" panose="020B0604020202020204" pitchFamily="34" charset="0"/>
                <a:cs typeface="Arial" panose="020B0604020202020204" pitchFamily="34" charset="0"/>
              </a:rPr>
              <a:t> for example, having support to get dressed is a personal outcome</a:t>
            </a:r>
            <a:r>
              <a:rPr lang="en-GB" b="1" i="1" dirty="0">
                <a:latin typeface="Arial" panose="020B0604020202020204" pitchFamily="34" charset="0"/>
                <a:cs typeface="Arial" panose="020B0604020202020204" pitchFamily="34" charset="0"/>
              </a:rPr>
              <a:t> </a:t>
            </a:r>
          </a:p>
          <a:p>
            <a:endParaRPr lang="en-GB" b="1" i="1" dirty="0">
              <a:latin typeface="Arial" panose="020B0604020202020204" pitchFamily="34" charset="0"/>
              <a:cs typeface="Arial" panose="020B0604020202020204" pitchFamily="34" charset="0"/>
            </a:endParaRPr>
          </a:p>
          <a:p>
            <a:r>
              <a:rPr lang="en-GB" b="0" i="0" dirty="0">
                <a:latin typeface="Arial" panose="020B0604020202020204" pitchFamily="34" charset="0"/>
                <a:cs typeface="Arial" panose="020B0604020202020204" pitchFamily="34" charset="0"/>
              </a:rPr>
              <a:t>The image at the bottom of the slide has animation (the services graphic appears first, then the arrows and then the personal outcomes circle)</a:t>
            </a: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9</a:t>
            </a:fld>
            <a:endParaRPr lang="en-US"/>
          </a:p>
        </p:txBody>
      </p:sp>
    </p:spTree>
    <p:extLst>
      <p:ext uri="{BB962C8B-B14F-4D97-AF65-F5344CB8AC3E}">
        <p14:creationId xmlns:p14="http://schemas.microsoft.com/office/powerpoint/2010/main" val="281577198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emf"/><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1.emf"/></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1.emf"/></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Workforce learning &amp; Dev">
    <p:bg>
      <p:bgPr>
        <a:solidFill>
          <a:srgbClr val="16AD85"/>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8650" y="280988"/>
            <a:ext cx="32893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749800"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6922547" y="5999825"/>
            <a:ext cx="1496910" cy="640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77872"/>
            <a:ext cx="3765220" cy="568748"/>
          </a:xfrm>
        </p:spPr>
        <p:txBody>
          <a:bodyPr>
            <a:normAutofit/>
          </a:bodyPr>
          <a:lstStyle>
            <a:lvl1pPr marL="0" indent="0" algn="l">
              <a:buNone/>
              <a:defRPr sz="1600" baseline="0">
                <a:solidFill>
                  <a:srgbClr val="3739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06953"/>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893915"/>
            <a:ext cx="3759283" cy="1024286"/>
          </a:xfrm>
        </p:spPr>
        <p:txBody>
          <a:bodyPr>
            <a:normAutofit/>
          </a:bodyPr>
          <a:lstStyle>
            <a:lvl1pPr marL="0" indent="0">
              <a:buNone/>
              <a:defRPr sz="2800">
                <a:solidFill>
                  <a:srgbClr val="37394C"/>
                </a:solidFill>
              </a:defRPr>
            </a:lvl1pPr>
          </a:lstStyle>
          <a:p>
            <a:pPr lvl="0"/>
            <a:r>
              <a:rPr lang="en-US" dirty="0"/>
              <a:t>Workforce and learning development </a:t>
            </a:r>
          </a:p>
        </p:txBody>
      </p:sp>
      <p:sp>
        <p:nvSpPr>
          <p:cNvPr id="15" name="Text Placeholder 14"/>
          <p:cNvSpPr>
            <a:spLocks noGrp="1"/>
          </p:cNvSpPr>
          <p:nvPr>
            <p:ph type="body" sz="quarter" idx="14"/>
          </p:nvPr>
        </p:nvSpPr>
        <p:spPr>
          <a:xfrm>
            <a:off x="628486" y="5164834"/>
            <a:ext cx="3759447" cy="569541"/>
          </a:xfrm>
        </p:spPr>
        <p:txBody>
          <a:bodyPr>
            <a:normAutofit/>
          </a:bodyPr>
          <a:lstStyle>
            <a:lvl1pPr marL="0" indent="0">
              <a:buNone/>
              <a:defRPr sz="1600">
                <a:solidFill>
                  <a:srgbClr val="37394C"/>
                </a:solidFill>
              </a:defRPr>
            </a:lvl1pPr>
          </a:lstStyle>
          <a:p>
            <a:pPr lvl="0"/>
            <a:r>
              <a:rPr lang="en-US"/>
              <a:t>Click to edit Master text styles</a:t>
            </a:r>
          </a:p>
        </p:txBody>
      </p:sp>
    </p:spTree>
    <p:extLst>
      <p:ext uri="{BB962C8B-B14F-4D97-AF65-F5344CB8AC3E}">
        <p14:creationId xmlns:p14="http://schemas.microsoft.com/office/powerpoint/2010/main" val="298378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ndscape image slide">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algn="ctr" eaLnBrk="1" hangingPunct="1"/>
            <a:r>
              <a:rPr lang="en-US" altLang="x-none" sz="1100" dirty="0" err="1">
                <a:solidFill>
                  <a:srgbClr val="37394C"/>
                </a:solidFill>
              </a:rPr>
              <a:t>gofalcymdeithasol.cymru</a:t>
            </a:r>
            <a:endParaRPr lang="en-US" altLang="x-none" sz="1100" dirty="0">
              <a:solidFill>
                <a:srgbClr val="37394C"/>
              </a:solidFill>
            </a:endParaRPr>
          </a:p>
          <a:p>
            <a:pPr algn="ctr" eaLnBrk="1" hangingPunct="1"/>
            <a:r>
              <a:rPr lang="en-US" altLang="x-none" sz="1100" dirty="0" err="1">
                <a:solidFill>
                  <a:srgbClr val="37394C"/>
                </a:solidFill>
              </a:rPr>
              <a:t>socialcare.wales</a:t>
            </a:r>
            <a:endParaRPr lang="en-US" altLang="x-none" sz="1100" dirty="0">
              <a:solidFill>
                <a:srgbClr val="37394C"/>
              </a:solidFill>
            </a:endParaRPr>
          </a:p>
        </p:txBody>
      </p:sp>
      <p:cxnSp>
        <p:nvCxnSpPr>
          <p:cNvPr id="8" name="Straight Connector 7"/>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3888" y="390607"/>
            <a:ext cx="3678289" cy="913538"/>
          </a:xfrm>
          <a:prstGeom prst="rect">
            <a:avLst/>
          </a:prstGeom>
        </p:spPr>
        <p:txBody>
          <a:bodyPr anchor="t">
            <a:normAutofit/>
          </a:bodyPr>
          <a:lstStyle>
            <a:lvl1pPr>
              <a:defRPr sz="2800">
                <a:solidFill>
                  <a:srgbClr val="16AD85"/>
                </a:solidFill>
              </a:defRPr>
            </a:lvl1pPr>
          </a:lstStyle>
          <a:p>
            <a:r>
              <a:rPr lang="en-US"/>
              <a:t>Click to edit Master title style</a:t>
            </a:r>
            <a:endParaRPr lang="en-US" dirty="0"/>
          </a:p>
        </p:txBody>
      </p:sp>
      <p:sp>
        <p:nvSpPr>
          <p:cNvPr id="39" name="Text Placeholder 38"/>
          <p:cNvSpPr>
            <a:spLocks noGrp="1"/>
          </p:cNvSpPr>
          <p:nvPr>
            <p:ph type="body" sz="quarter" idx="11"/>
          </p:nvPr>
        </p:nvSpPr>
        <p:spPr>
          <a:xfrm>
            <a:off x="4887471" y="441665"/>
            <a:ext cx="3665537" cy="862480"/>
          </a:xfrm>
        </p:spPr>
        <p:txBody>
          <a:bodyPr>
            <a:noAutofit/>
          </a:bodyPr>
          <a:lstStyle>
            <a:lvl1pPr marL="0" indent="0">
              <a:buNone/>
              <a:defRPr sz="2800">
                <a:solidFill>
                  <a:srgbClr val="EB5E57"/>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dirty="0"/>
              <a:t>Click to edit Master text styles</a:t>
            </a:r>
          </a:p>
        </p:txBody>
      </p:sp>
      <p:sp>
        <p:nvSpPr>
          <p:cNvPr id="45" name="Picture Placeholder 44"/>
          <p:cNvSpPr>
            <a:spLocks noGrp="1"/>
          </p:cNvSpPr>
          <p:nvPr>
            <p:ph type="pic" sz="quarter" idx="14"/>
          </p:nvPr>
        </p:nvSpPr>
        <p:spPr>
          <a:xfrm>
            <a:off x="623889" y="1550833"/>
            <a:ext cx="7929119" cy="4025508"/>
          </a:xfrm>
          <a:ln w="120650">
            <a:solidFill>
              <a:srgbClr val="37394C"/>
            </a:solidFill>
            <a:round/>
          </a:ln>
        </p:spPr>
        <p:txBody>
          <a:bodyPr rtlCol="0">
            <a:normAutofit/>
          </a:bodyPr>
          <a:lstStyle/>
          <a:p>
            <a:pPr lvl="0"/>
            <a:r>
              <a:rPr lang="en-US" noProof="0"/>
              <a:t>Click icon to add picture</a:t>
            </a:r>
            <a:endParaRPr lang="en-US" noProof="0" dirty="0"/>
          </a:p>
        </p:txBody>
      </p:sp>
      <p:pic>
        <p:nvPicPr>
          <p:cNvPr id="9"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1088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 slide">
    <p:bg>
      <p:bgPr>
        <a:solidFill>
          <a:srgbClr val="37394C"/>
        </a:solidFill>
        <a:effectLst/>
      </p:bgPr>
    </p:bg>
    <p:spTree>
      <p:nvGrpSpPr>
        <p:cNvPr id="1" name=""/>
        <p:cNvGrpSpPr/>
        <p:nvPr/>
      </p:nvGrpSpPr>
      <p:grpSpPr>
        <a:xfrm>
          <a:off x="0" y="0"/>
          <a:ext cx="0" cy="0"/>
          <a:chOff x="0" y="0"/>
          <a:chExt cx="0" cy="0"/>
        </a:xfrm>
      </p:grpSpPr>
      <p:pic>
        <p:nvPicPr>
          <p:cNvPr id="2"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8650" y="6157913"/>
            <a:ext cx="1868488"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5"/>
          <p:cNvPicPr>
            <a:picLocks noChangeAspect="1"/>
          </p:cNvPicPr>
          <p:nvPr/>
        </p:nvPicPr>
        <p:blipFill>
          <a:blip r:embed="rId3"/>
          <a:stretch>
            <a:fillRect/>
          </a:stretch>
        </p:blipFill>
        <p:spPr bwMode="auto">
          <a:xfrm>
            <a:off x="4876850" y="850900"/>
            <a:ext cx="7078563" cy="695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algn="ctr" eaLnBrk="1" hangingPunct="1"/>
            <a:r>
              <a:rPr lang="en-US" altLang="x-none" sz="1100" dirty="0" err="1">
                <a:solidFill>
                  <a:schemeClr val="bg1"/>
                </a:solidFill>
              </a:rPr>
              <a:t>gofalcymdeithasol.cymru</a:t>
            </a:r>
            <a:endParaRPr lang="en-US" altLang="x-none" sz="1100" dirty="0">
              <a:solidFill>
                <a:schemeClr val="bg1"/>
              </a:solidFill>
            </a:endParaRPr>
          </a:p>
          <a:p>
            <a:pPr algn="ctr" eaLnBrk="1" hangingPunct="1"/>
            <a:r>
              <a:rPr lang="en-US" altLang="x-none" sz="1100" dirty="0" err="1">
                <a:solidFill>
                  <a:schemeClr val="bg1"/>
                </a:solidFill>
              </a:rPr>
              <a:t>socialcare.wales</a:t>
            </a:r>
            <a:endParaRPr lang="en-US" altLang="x-none" sz="1100" dirty="0">
              <a:solidFill>
                <a:schemeClr val="bg1"/>
              </a:solidFill>
            </a:endParaRPr>
          </a:p>
        </p:txBody>
      </p:sp>
      <p:sp>
        <p:nvSpPr>
          <p:cNvPr id="5" name="TextBox 7"/>
          <p:cNvSpPr txBox="1">
            <a:spLocks noChangeArrowheads="1"/>
          </p:cNvSpPr>
          <p:nvPr/>
        </p:nvSpPr>
        <p:spPr bwMode="auto">
          <a:xfrm>
            <a:off x="757238" y="24765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endParaRPr lang="x-none" altLang="x-none"/>
          </a:p>
        </p:txBody>
      </p:sp>
      <p:pic>
        <p:nvPicPr>
          <p:cNvPr id="6"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972300" y="5986463"/>
            <a:ext cx="1717675"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9"/>
          <p:cNvSpPr txBox="1">
            <a:spLocks noChangeArrowheads="1"/>
          </p:cNvSpPr>
          <p:nvPr/>
        </p:nvSpPr>
        <p:spPr bwMode="auto">
          <a:xfrm>
            <a:off x="696913" y="2054225"/>
            <a:ext cx="3759200" cy="164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4800" dirty="0" err="1">
                <a:solidFill>
                  <a:srgbClr val="F7AB64"/>
                </a:solidFill>
              </a:rPr>
              <a:t>Diolch</a:t>
            </a:r>
            <a:endParaRPr lang="en-US" altLang="x-none" sz="4800" dirty="0">
              <a:solidFill>
                <a:srgbClr val="F7AB64"/>
              </a:solidFill>
            </a:endParaRPr>
          </a:p>
          <a:p>
            <a:pPr eaLnBrk="1" hangingPunct="1"/>
            <a:r>
              <a:rPr lang="en-US" altLang="x-none" sz="4800" dirty="0">
                <a:solidFill>
                  <a:srgbClr val="F7AB64"/>
                </a:solidFill>
              </a:rPr>
              <a:t>Thank you</a:t>
            </a:r>
          </a:p>
        </p:txBody>
      </p:sp>
      <p:cxnSp>
        <p:nvCxnSpPr>
          <p:cNvPr id="8" name="Straight Connector 7"/>
          <p:cNvCxnSpPr/>
          <p:nvPr/>
        </p:nvCxnSpPr>
        <p:spPr>
          <a:xfrm>
            <a:off x="831850" y="4002088"/>
            <a:ext cx="3170238" cy="0"/>
          </a:xfrm>
          <a:prstGeom prst="line">
            <a:avLst/>
          </a:prstGeom>
          <a:ln w="31750">
            <a:solidFill>
              <a:srgbClr val="F7AB64"/>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831850" y="1754188"/>
            <a:ext cx="3170238" cy="0"/>
          </a:xfrm>
          <a:prstGeom prst="line">
            <a:avLst/>
          </a:prstGeom>
          <a:ln w="31750">
            <a:solidFill>
              <a:srgbClr val="F7AB64"/>
            </a:solidFill>
          </a:ln>
        </p:spPr>
        <p:style>
          <a:lnRef idx="1">
            <a:schemeClr val="accent1"/>
          </a:lnRef>
          <a:fillRef idx="0">
            <a:schemeClr val="accent1"/>
          </a:fillRef>
          <a:effectRef idx="0">
            <a:schemeClr val="accent1"/>
          </a:effectRef>
          <a:fontRef idx="minor">
            <a:schemeClr val="tx1"/>
          </a:fontRef>
        </p:style>
      </p:cxnSp>
      <p:sp>
        <p:nvSpPr>
          <p:cNvPr id="11" name="Content Placeholder 10">
            <a:extLst>
              <a:ext uri="{FF2B5EF4-FFF2-40B4-BE49-F238E27FC236}">
                <a16:creationId xmlns:a16="http://schemas.microsoft.com/office/drawing/2014/main" id="{C2A2AAD1-4F2C-4059-88AB-6F22742BD29D}"/>
              </a:ext>
            </a:extLst>
          </p:cNvPr>
          <p:cNvSpPr>
            <a:spLocks noGrp="1"/>
          </p:cNvSpPr>
          <p:nvPr>
            <p:ph sz="quarter" idx="10"/>
          </p:nvPr>
        </p:nvSpPr>
        <p:spPr>
          <a:xfrm>
            <a:off x="4084638" y="6348413"/>
            <a:ext cx="914400" cy="914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182789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87078"/>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A634F050-CADA-4C40-8DC4-FA2BCB9EA614}" type="datetimeFigureOut">
              <a:rPr lang="en-US"/>
              <a:pPr>
                <a:defRPr/>
              </a:pPr>
              <a:t>5/7/2019</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D85A6F1E-FA0D-074E-A111-CB4010084BFD}" type="slidenum">
              <a:rPr lang="en-US"/>
              <a:pPr>
                <a:defRPr/>
              </a:pPr>
              <a:t>‹#›</a:t>
            </a:fld>
            <a:endParaRPr lang="en-US" dirty="0"/>
          </a:p>
        </p:txBody>
      </p:sp>
    </p:spTree>
    <p:extLst>
      <p:ext uri="{BB962C8B-B14F-4D97-AF65-F5344CB8AC3E}">
        <p14:creationId xmlns:p14="http://schemas.microsoft.com/office/powerpoint/2010/main" val="14921408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solidFill>
                  <a:srgbClr val="EB5E57"/>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9A938BC3-ECCE-154A-946A-2066AC66F1F8}" type="datetimeFigureOut">
              <a:rPr lang="en-US"/>
              <a:pPr>
                <a:defRPr/>
              </a:pPr>
              <a:t>5/7/2019</a:t>
            </a:fld>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D97770EF-719A-5D4E-9390-ECD3B273CE68}" type="slidenum">
              <a:rPr lang="en-US"/>
              <a:pPr>
                <a:defRPr/>
              </a:pPr>
              <a:t>‹#›</a:t>
            </a:fld>
            <a:endParaRPr lang="en-US"/>
          </a:p>
        </p:txBody>
      </p:sp>
    </p:spTree>
    <p:extLst>
      <p:ext uri="{BB962C8B-B14F-4D97-AF65-F5344CB8AC3E}">
        <p14:creationId xmlns:p14="http://schemas.microsoft.com/office/powerpoint/2010/main" val="973875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87078"/>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132DF217-E8EC-014C-AF51-267D3BD1B1A8}" type="datetimeFigureOut">
              <a:rPr lang="en-US"/>
              <a:pPr>
                <a:defRPr/>
              </a:pPr>
              <a:t>5/7/2019</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800084F6-EA53-4643-9DBC-C3306A12AB46}" type="slidenum">
              <a:rPr lang="en-US"/>
              <a:pPr>
                <a:defRPr/>
              </a:pPr>
              <a:t>‹#›</a:t>
            </a:fld>
            <a:endParaRPr lang="en-US"/>
          </a:p>
        </p:txBody>
      </p:sp>
    </p:spTree>
    <p:extLst>
      <p:ext uri="{BB962C8B-B14F-4D97-AF65-F5344CB8AC3E}">
        <p14:creationId xmlns:p14="http://schemas.microsoft.com/office/powerpoint/2010/main" val="4099634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7F1AAC81-8505-A04E-AABE-085949CF4E39}" type="datetimeFigureOut">
              <a:rPr lang="en-US"/>
              <a:pPr>
                <a:defRPr/>
              </a:pPr>
              <a:t>5/7/2019</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C5C6B7AB-542E-A641-A8D9-0DE6232F6FBC}" type="slidenum">
              <a:rPr lang="en-US"/>
              <a:pPr>
                <a:defRPr/>
              </a:pPr>
              <a:t>‹#›</a:t>
            </a:fld>
            <a:endParaRPr lang="en-US"/>
          </a:p>
        </p:txBody>
      </p:sp>
    </p:spTree>
    <p:extLst>
      <p:ext uri="{BB962C8B-B14F-4D97-AF65-F5344CB8AC3E}">
        <p14:creationId xmlns:p14="http://schemas.microsoft.com/office/powerpoint/2010/main" val="11275763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9BC1135B-B182-A940-9B72-9DCFCE0F1432}" type="datetimeFigureOut">
              <a:rPr lang="en-US"/>
              <a:pPr>
                <a:defRPr/>
              </a:pPr>
              <a:t>5/7/2019</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C5D79289-4032-E045-802A-D09BDE4B3882}" type="slidenum">
              <a:rPr lang="en-US"/>
              <a:pPr>
                <a:defRPr/>
              </a:pPr>
              <a:t>‹#›</a:t>
            </a:fld>
            <a:endParaRPr lang="en-US"/>
          </a:p>
        </p:txBody>
      </p:sp>
    </p:spTree>
    <p:extLst>
      <p:ext uri="{BB962C8B-B14F-4D97-AF65-F5344CB8AC3E}">
        <p14:creationId xmlns:p14="http://schemas.microsoft.com/office/powerpoint/2010/main" val="1779660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Research">
    <p:bg>
      <p:bgPr>
        <a:solidFill>
          <a:srgbClr val="257D86"/>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49800"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942138" y="5929313"/>
            <a:ext cx="1717675"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58800" y="280988"/>
            <a:ext cx="335915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831138"/>
            <a:ext cx="3765220" cy="568748"/>
          </a:xfrm>
        </p:spPr>
        <p:txBody>
          <a:bodyPr>
            <a:normAutofit/>
          </a:bodyPr>
          <a:lstStyle>
            <a:lvl1pPr marL="0" indent="0" algn="l">
              <a:buNone/>
              <a:defRPr sz="16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60219"/>
            <a:ext cx="3765220" cy="1024286"/>
          </a:xfrm>
          <a:prstGeom prst="rect">
            <a:avLst/>
          </a:prstGeom>
        </p:spPr>
        <p:txBody>
          <a:bodyPr anchor="t">
            <a:normAutofit/>
          </a:bodyPr>
          <a:lstStyle>
            <a:lvl1pPr>
              <a:defRPr sz="2800" baseline="0">
                <a:solidFill>
                  <a:schemeClr val="bg1"/>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947181"/>
            <a:ext cx="3759283" cy="1024286"/>
          </a:xfrm>
        </p:spPr>
        <p:txBody>
          <a:bodyPr>
            <a:normAutofit/>
          </a:bodyPr>
          <a:lstStyle>
            <a:lvl1pPr marL="0" indent="0">
              <a:buNone/>
              <a:defRPr sz="2800">
                <a:solidFill>
                  <a:schemeClr val="bg1"/>
                </a:solidFill>
              </a:defRPr>
            </a:lvl1pPr>
          </a:lstStyle>
          <a:p>
            <a:pPr lvl="0"/>
            <a:r>
              <a:rPr lang="en-US" dirty="0"/>
              <a:t>Research template</a:t>
            </a:r>
          </a:p>
        </p:txBody>
      </p:sp>
      <p:sp>
        <p:nvSpPr>
          <p:cNvPr id="15" name="Text Placeholder 14"/>
          <p:cNvSpPr>
            <a:spLocks noGrp="1"/>
          </p:cNvSpPr>
          <p:nvPr>
            <p:ph type="body" sz="quarter" idx="14"/>
          </p:nvPr>
        </p:nvSpPr>
        <p:spPr>
          <a:xfrm>
            <a:off x="628486" y="5218100"/>
            <a:ext cx="3759447" cy="569541"/>
          </a:xfrm>
        </p:spPr>
        <p:txBody>
          <a:bodyPr>
            <a:normAutofit/>
          </a:bodyPr>
          <a:lstStyle>
            <a:lvl1pPr marL="0" indent="0">
              <a:buNone/>
              <a:defRPr sz="160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481419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Workforce regulation">
    <p:bg>
      <p:bgPr>
        <a:solidFill>
          <a:srgbClr val="EB5E57"/>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41863"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874138" y="5999450"/>
            <a:ext cx="1665190" cy="712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28650" y="280988"/>
            <a:ext cx="32893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89899"/>
            <a:ext cx="3765220" cy="568748"/>
          </a:xfrm>
        </p:spPr>
        <p:txBody>
          <a:bodyPr>
            <a:normAutofit/>
          </a:bodyPr>
          <a:lstStyle>
            <a:lvl1pPr marL="0" indent="0" algn="l">
              <a:buNone/>
              <a:defRPr sz="1600" baseline="0">
                <a:solidFill>
                  <a:srgbClr val="3739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18980"/>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905942"/>
            <a:ext cx="3759283" cy="1024286"/>
          </a:xfrm>
        </p:spPr>
        <p:txBody>
          <a:bodyPr>
            <a:normAutofit/>
          </a:bodyPr>
          <a:lstStyle>
            <a:lvl1pPr marL="0" indent="0">
              <a:buNone/>
              <a:defRPr sz="2800">
                <a:solidFill>
                  <a:srgbClr val="37394C"/>
                </a:solidFill>
              </a:defRPr>
            </a:lvl1pPr>
          </a:lstStyle>
          <a:p>
            <a:pPr lvl="0"/>
            <a:r>
              <a:rPr lang="en-US" dirty="0"/>
              <a:t>Workforce regulation</a:t>
            </a:r>
          </a:p>
        </p:txBody>
      </p:sp>
      <p:sp>
        <p:nvSpPr>
          <p:cNvPr id="15" name="Text Placeholder 14"/>
          <p:cNvSpPr>
            <a:spLocks noGrp="1"/>
          </p:cNvSpPr>
          <p:nvPr>
            <p:ph type="body" sz="quarter" idx="14"/>
          </p:nvPr>
        </p:nvSpPr>
        <p:spPr>
          <a:xfrm>
            <a:off x="628486" y="5176861"/>
            <a:ext cx="3759447" cy="569541"/>
          </a:xfrm>
        </p:spPr>
        <p:txBody>
          <a:bodyPr>
            <a:normAutofit/>
          </a:bodyPr>
          <a:lstStyle>
            <a:lvl1pPr marL="0" indent="0">
              <a:buNone/>
              <a:defRPr sz="1600">
                <a:solidFill>
                  <a:srgbClr val="37394C"/>
                </a:solidFill>
              </a:defRPr>
            </a:lvl1pPr>
          </a:lstStyle>
          <a:p>
            <a:pPr lvl="0"/>
            <a:r>
              <a:rPr lang="en-US"/>
              <a:t>Click to edit Master text styles</a:t>
            </a:r>
          </a:p>
        </p:txBody>
      </p:sp>
    </p:spTree>
    <p:extLst>
      <p:ext uri="{BB962C8B-B14F-4D97-AF65-F5344CB8AC3E}">
        <p14:creationId xmlns:p14="http://schemas.microsoft.com/office/powerpoint/2010/main" val="1648419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 Service improvement">
    <p:bg>
      <p:bgPr>
        <a:solidFill>
          <a:srgbClr val="F7AB64"/>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41863"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843934" y="5986630"/>
            <a:ext cx="1634456" cy="6995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28650" y="280988"/>
            <a:ext cx="32893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82404"/>
            <a:ext cx="3765220" cy="568748"/>
          </a:xfrm>
        </p:spPr>
        <p:txBody>
          <a:bodyPr>
            <a:normAutofit/>
          </a:bodyPr>
          <a:lstStyle>
            <a:lvl1pPr marL="0" indent="0" algn="l">
              <a:buNone/>
              <a:defRPr sz="1600" baseline="0">
                <a:solidFill>
                  <a:srgbClr val="3739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11485"/>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898447"/>
            <a:ext cx="3759283" cy="1024286"/>
          </a:xfrm>
        </p:spPr>
        <p:txBody>
          <a:bodyPr>
            <a:normAutofit/>
          </a:bodyPr>
          <a:lstStyle>
            <a:lvl1pPr marL="0" indent="0">
              <a:buNone/>
              <a:defRPr sz="2800">
                <a:solidFill>
                  <a:srgbClr val="37394C"/>
                </a:solidFill>
              </a:defRPr>
            </a:lvl1pPr>
          </a:lstStyle>
          <a:p>
            <a:pPr lvl="0"/>
            <a:r>
              <a:rPr lang="en-US" dirty="0"/>
              <a:t>Service improvement</a:t>
            </a:r>
          </a:p>
        </p:txBody>
      </p:sp>
      <p:sp>
        <p:nvSpPr>
          <p:cNvPr id="15" name="Text Placeholder 14"/>
          <p:cNvSpPr>
            <a:spLocks noGrp="1"/>
          </p:cNvSpPr>
          <p:nvPr>
            <p:ph type="body" sz="quarter" idx="14"/>
          </p:nvPr>
        </p:nvSpPr>
        <p:spPr>
          <a:xfrm>
            <a:off x="628486" y="5169366"/>
            <a:ext cx="3759447" cy="569541"/>
          </a:xfrm>
        </p:spPr>
        <p:txBody>
          <a:bodyPr>
            <a:normAutofit/>
          </a:bodyPr>
          <a:lstStyle>
            <a:lvl1pPr marL="0" indent="0">
              <a:buNone/>
              <a:defRPr sz="1600">
                <a:solidFill>
                  <a:srgbClr val="37394C"/>
                </a:solidFill>
              </a:defRPr>
            </a:lvl1pPr>
          </a:lstStyle>
          <a:p>
            <a:pPr lvl="0"/>
            <a:r>
              <a:rPr lang="en-US"/>
              <a:t>Click to edit Master text styles</a:t>
            </a:r>
          </a:p>
        </p:txBody>
      </p:sp>
    </p:spTree>
    <p:extLst>
      <p:ext uri="{BB962C8B-B14F-4D97-AF65-F5344CB8AC3E}">
        <p14:creationId xmlns:p14="http://schemas.microsoft.com/office/powerpoint/2010/main" val="304931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 General">
    <p:bg>
      <p:bgPr>
        <a:solidFill>
          <a:schemeClr val="bg1"/>
        </a:solidFill>
        <a:effectLst/>
      </p:bgPr>
    </p:bg>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03775" y="850900"/>
            <a:ext cx="7300913" cy="695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14363" y="277813"/>
            <a:ext cx="3303587"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63683"/>
            <a:ext cx="3765220" cy="568748"/>
          </a:xfrm>
        </p:spPr>
        <p:txBody>
          <a:bodyPr>
            <a:normAutofit/>
          </a:bodyPr>
          <a:lstStyle>
            <a:lvl1pPr marL="0" indent="0" algn="l">
              <a:buNone/>
              <a:defRPr sz="1600" baseline="0">
                <a:solidFill>
                  <a:srgbClr val="16AD8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Title 6"/>
          <p:cNvSpPr>
            <a:spLocks noGrp="1"/>
          </p:cNvSpPr>
          <p:nvPr>
            <p:ph type="title"/>
          </p:nvPr>
        </p:nvSpPr>
        <p:spPr>
          <a:xfrm>
            <a:off x="628650" y="1492764"/>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p:nvPr>
        </p:nvSpPr>
        <p:spPr>
          <a:xfrm>
            <a:off x="628650" y="3879726"/>
            <a:ext cx="3759283" cy="1024286"/>
          </a:xfrm>
        </p:spPr>
        <p:txBody>
          <a:bodyPr>
            <a:normAutofit/>
          </a:bodyPr>
          <a:lstStyle>
            <a:lvl1pPr marL="0" indent="0">
              <a:buNone/>
              <a:defRPr sz="2800">
                <a:solidFill>
                  <a:srgbClr val="37394C"/>
                </a:solidFill>
              </a:defRPr>
            </a:lvl1pPr>
          </a:lstStyle>
          <a:p>
            <a:pPr lvl="0"/>
            <a:r>
              <a:rPr lang="en-US"/>
              <a:t>Click to edit Master text styles</a:t>
            </a:r>
          </a:p>
        </p:txBody>
      </p:sp>
      <p:sp>
        <p:nvSpPr>
          <p:cNvPr id="15" name="Text Placeholder 14"/>
          <p:cNvSpPr>
            <a:spLocks noGrp="1"/>
          </p:cNvSpPr>
          <p:nvPr>
            <p:ph type="body" sz="quarter" idx="14"/>
          </p:nvPr>
        </p:nvSpPr>
        <p:spPr>
          <a:xfrm>
            <a:off x="628486" y="5150645"/>
            <a:ext cx="3759447" cy="569541"/>
          </a:xfrm>
        </p:spPr>
        <p:txBody>
          <a:bodyPr>
            <a:normAutofit/>
          </a:bodyPr>
          <a:lstStyle>
            <a:lvl1pPr marL="0" indent="0">
              <a:buNone/>
              <a:defRPr sz="1600">
                <a:solidFill>
                  <a:srgbClr val="16AD85"/>
                </a:solidFill>
              </a:defRPr>
            </a:lvl1pPr>
          </a:lstStyle>
          <a:p>
            <a:pPr lvl="0"/>
            <a:r>
              <a:rPr lang="en-US"/>
              <a:t>Click to edit Master text styles</a:t>
            </a:r>
          </a:p>
        </p:txBody>
      </p:sp>
      <p:pic>
        <p:nvPicPr>
          <p:cNvPr id="6"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6767428" y="5952930"/>
            <a:ext cx="1632050" cy="698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79402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pic>
        <p:nvPicPr>
          <p:cNvPr id="7"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algn="ctr" eaLnBrk="1" hangingPunct="1"/>
            <a:r>
              <a:rPr lang="en-US" altLang="x-none" sz="1100" dirty="0" err="1">
                <a:solidFill>
                  <a:srgbClr val="37394C"/>
                </a:solidFill>
              </a:rPr>
              <a:t>gofalcymdeithasol.cymru</a:t>
            </a:r>
            <a:endParaRPr lang="en-US" altLang="x-none" sz="1100" dirty="0">
              <a:solidFill>
                <a:srgbClr val="37394C"/>
              </a:solidFill>
            </a:endParaRPr>
          </a:p>
          <a:p>
            <a:pPr algn="ctr" eaLnBrk="1" hangingPunct="1"/>
            <a:r>
              <a:rPr lang="en-US" altLang="x-none" sz="1100" dirty="0" err="1">
                <a:solidFill>
                  <a:srgbClr val="37394C"/>
                </a:solidFill>
              </a:rPr>
              <a:t>socialcare.wales</a:t>
            </a:r>
            <a:endParaRPr lang="en-US" altLang="x-none" sz="1100" dirty="0">
              <a:solidFill>
                <a:srgbClr val="37394C"/>
              </a:solidFill>
            </a:endParaRPr>
          </a:p>
        </p:txBody>
      </p:sp>
      <p:cxnSp>
        <p:nvCxnSpPr>
          <p:cNvPr id="9" name="Straight Connector 8"/>
          <p:cNvCxnSpPr/>
          <p:nvPr/>
        </p:nvCxnSpPr>
        <p:spPr>
          <a:xfrm>
            <a:off x="0" y="5957888"/>
            <a:ext cx="9144000" cy="0"/>
          </a:xfrm>
          <a:prstGeom prst="line">
            <a:avLst/>
          </a:prstGeom>
          <a:ln w="12700">
            <a:solidFill>
              <a:srgbClr val="F7AB64"/>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8650" y="365127"/>
            <a:ext cx="3681080" cy="1031283"/>
          </a:xfrm>
          <a:prstGeom prst="rect">
            <a:avLst/>
          </a:prstGeom>
        </p:spPr>
        <p:txBody>
          <a:bodyPr anchor="t">
            <a:normAutofit/>
          </a:bodyPr>
          <a:lstStyle>
            <a:lvl1pPr>
              <a:defRPr sz="2800" baseline="0">
                <a:solidFill>
                  <a:srgbClr val="16AD85"/>
                </a:solidFill>
              </a:defRPr>
            </a:lvl1pPr>
          </a:lstStyle>
          <a:p>
            <a:r>
              <a:rPr lang="en-US"/>
              <a:t>Click to edit Master title style</a:t>
            </a:r>
            <a:endParaRPr lang="en-US" dirty="0"/>
          </a:p>
        </p:txBody>
      </p:sp>
      <p:sp>
        <p:nvSpPr>
          <p:cNvPr id="10" name="Text Placeholder 9"/>
          <p:cNvSpPr>
            <a:spLocks noGrp="1"/>
          </p:cNvSpPr>
          <p:nvPr>
            <p:ph type="body" sz="quarter" idx="10"/>
          </p:nvPr>
        </p:nvSpPr>
        <p:spPr>
          <a:xfrm>
            <a:off x="4862513" y="365126"/>
            <a:ext cx="3690937" cy="1031284"/>
          </a:xfrm>
        </p:spPr>
        <p:txBody>
          <a:bodyPr/>
          <a:lstStyle>
            <a:lvl1pPr marL="0" indent="0">
              <a:buNone/>
              <a:defRPr>
                <a:solidFill>
                  <a:srgbClr val="16AD85"/>
                </a:solidFill>
              </a:defRPr>
            </a:lvl1pPr>
          </a:lstStyle>
          <a:p>
            <a:pPr lvl="0"/>
            <a:r>
              <a:rPr lang="en-US"/>
              <a:t>Click to edit Master text styles</a:t>
            </a:r>
          </a:p>
        </p:txBody>
      </p:sp>
      <p:sp>
        <p:nvSpPr>
          <p:cNvPr id="12" name="Text Placeholder 11"/>
          <p:cNvSpPr>
            <a:spLocks noGrp="1"/>
          </p:cNvSpPr>
          <p:nvPr>
            <p:ph type="body" sz="quarter" idx="11"/>
          </p:nvPr>
        </p:nvSpPr>
        <p:spPr>
          <a:xfrm>
            <a:off x="4862513" y="1935163"/>
            <a:ext cx="3690937" cy="3480353"/>
          </a:xfrm>
        </p:spPr>
        <p:txBody>
          <a:bodyPr>
            <a:normAutofit/>
          </a:bodyPr>
          <a:lstStyle>
            <a:lvl1pPr marL="0" indent="0">
              <a:buClr>
                <a:srgbClr val="16AD85"/>
              </a:buClr>
              <a:buNone/>
              <a:defRPr sz="1800">
                <a:solidFill>
                  <a:srgbClr val="37394C"/>
                </a:solidFill>
              </a:defRPr>
            </a:lvl1pPr>
            <a:lvl2pPr marL="457200" indent="0">
              <a:buClr>
                <a:srgbClr val="16AD85"/>
              </a:buClr>
              <a:buNone/>
              <a:defRPr sz="1800">
                <a:solidFill>
                  <a:srgbClr val="37394C"/>
                </a:solidFill>
              </a:defRPr>
            </a:lvl2pPr>
            <a:lvl3pPr marL="914400" indent="0">
              <a:buClr>
                <a:srgbClr val="16AD85"/>
              </a:buClr>
              <a:buNone/>
              <a:defRPr sz="1800">
                <a:solidFill>
                  <a:srgbClr val="37394C"/>
                </a:solidFill>
              </a:defRPr>
            </a:lvl3pPr>
            <a:lvl4pPr marL="1371600" indent="0">
              <a:buClr>
                <a:srgbClr val="16AD85"/>
              </a:buClr>
              <a:buNone/>
              <a:defRPr sz="1800">
                <a:solidFill>
                  <a:srgbClr val="37394C"/>
                </a:solidFill>
              </a:defRPr>
            </a:lvl4pPr>
            <a:lvl5pPr marL="1828800" indent="0">
              <a:buClr>
                <a:srgbClr val="16AD85"/>
              </a:buClr>
              <a:buNone/>
              <a:defRPr sz="1800">
                <a:solidFill>
                  <a:srgbClr val="37394C"/>
                </a:solidFill>
              </a:defRPr>
            </a:lvl5pPr>
          </a:lstStyle>
          <a:p>
            <a:pPr lvl="0"/>
            <a:r>
              <a:rPr lang="en-US"/>
              <a:t>Click to edit Master text styles</a:t>
            </a:r>
          </a:p>
        </p:txBody>
      </p:sp>
      <p:sp>
        <p:nvSpPr>
          <p:cNvPr id="14" name="Text Placeholder 13"/>
          <p:cNvSpPr>
            <a:spLocks noGrp="1"/>
          </p:cNvSpPr>
          <p:nvPr>
            <p:ph type="body" sz="quarter" idx="12"/>
          </p:nvPr>
        </p:nvSpPr>
        <p:spPr>
          <a:xfrm>
            <a:off x="628650" y="1935163"/>
            <a:ext cx="3681413" cy="3480353"/>
          </a:xfrm>
        </p:spPr>
        <p:txBody>
          <a:bodyPr>
            <a:normAutofit/>
          </a:bodyPr>
          <a:lstStyle>
            <a:lvl1pPr marL="0" indent="0">
              <a:buClr>
                <a:srgbClr val="16AD85"/>
              </a:buClr>
              <a:buFontTx/>
              <a:buNone/>
              <a:defRPr sz="1800">
                <a:solidFill>
                  <a:srgbClr val="37394C"/>
                </a:solidFill>
              </a:defRPr>
            </a:lvl1pPr>
            <a:lvl2pPr marL="457200" indent="0">
              <a:buClr>
                <a:srgbClr val="16AD85"/>
              </a:buClr>
              <a:buFontTx/>
              <a:buNone/>
              <a:defRPr sz="1800">
                <a:solidFill>
                  <a:srgbClr val="37394C"/>
                </a:solidFill>
              </a:defRPr>
            </a:lvl2pPr>
            <a:lvl3pPr marL="914400" indent="0">
              <a:buClr>
                <a:srgbClr val="16AD85"/>
              </a:buClr>
              <a:buFontTx/>
              <a:buNone/>
              <a:defRPr sz="1800">
                <a:solidFill>
                  <a:srgbClr val="37394C"/>
                </a:solidFill>
              </a:defRPr>
            </a:lvl3pPr>
            <a:lvl4pPr marL="1371600" indent="0">
              <a:buClr>
                <a:srgbClr val="16AD85"/>
              </a:buClr>
              <a:buFontTx/>
              <a:buNone/>
              <a:defRPr sz="1800">
                <a:solidFill>
                  <a:srgbClr val="37394C"/>
                </a:solidFill>
              </a:defRPr>
            </a:lvl4pPr>
            <a:lvl5pPr marL="1828800" indent="0">
              <a:buClr>
                <a:srgbClr val="16AD85"/>
              </a:buClr>
              <a:buFontTx/>
              <a:buNone/>
              <a:defRPr sz="1800">
                <a:solidFill>
                  <a:srgbClr val="37394C"/>
                </a:solidFill>
              </a:defRPr>
            </a:lvl5pPr>
          </a:lstStyle>
          <a:p>
            <a:pPr lvl="0"/>
            <a:r>
              <a:rPr lang="en-US"/>
              <a:t>Click to edit Master text styles</a:t>
            </a:r>
          </a:p>
        </p:txBody>
      </p:sp>
      <p:pic>
        <p:nvPicPr>
          <p:cNvPr id="11"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2"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23215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bullet slide">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algn="ctr" eaLnBrk="1" hangingPunct="1"/>
            <a:r>
              <a:rPr lang="en-US" altLang="x-none" sz="1100" dirty="0" err="1">
                <a:solidFill>
                  <a:srgbClr val="37394C"/>
                </a:solidFill>
              </a:rPr>
              <a:t>gofalcymdeithasol.cymru</a:t>
            </a:r>
            <a:endParaRPr lang="en-US" altLang="x-none" sz="1100" dirty="0">
              <a:solidFill>
                <a:srgbClr val="37394C"/>
              </a:solidFill>
            </a:endParaRPr>
          </a:p>
          <a:p>
            <a:pPr algn="ctr" eaLnBrk="1" hangingPunct="1"/>
            <a:r>
              <a:rPr lang="en-US" altLang="x-none" sz="1100" dirty="0" err="1">
                <a:solidFill>
                  <a:srgbClr val="37394C"/>
                </a:solidFill>
              </a:rPr>
              <a:t>socialcare.wales</a:t>
            </a:r>
            <a:endParaRPr lang="en-US" altLang="x-none" sz="1100" dirty="0">
              <a:solidFill>
                <a:srgbClr val="37394C"/>
              </a:solidFill>
            </a:endParaRPr>
          </a:p>
        </p:txBody>
      </p:sp>
      <p:cxnSp>
        <p:nvCxnSpPr>
          <p:cNvPr id="11" name="Straight Connector 10"/>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8650" y="365127"/>
            <a:ext cx="3681080" cy="1031283"/>
          </a:xfrm>
          <a:prstGeom prst="rect">
            <a:avLst/>
          </a:prstGeom>
        </p:spPr>
        <p:txBody>
          <a:bodyPr anchor="t">
            <a:normAutofit/>
          </a:bodyPr>
          <a:lstStyle>
            <a:lvl1pPr>
              <a:defRPr sz="2800" baseline="0">
                <a:solidFill>
                  <a:srgbClr val="16AD85"/>
                </a:solidFill>
              </a:defRPr>
            </a:lvl1pPr>
          </a:lstStyle>
          <a:p>
            <a:r>
              <a:rPr lang="en-US"/>
              <a:t>Click to edit Master title style</a:t>
            </a:r>
            <a:endParaRPr lang="en-US" dirty="0"/>
          </a:p>
        </p:txBody>
      </p:sp>
      <p:sp>
        <p:nvSpPr>
          <p:cNvPr id="10" name="Text Placeholder 9"/>
          <p:cNvSpPr>
            <a:spLocks noGrp="1"/>
          </p:cNvSpPr>
          <p:nvPr>
            <p:ph type="body" sz="quarter" idx="10"/>
          </p:nvPr>
        </p:nvSpPr>
        <p:spPr>
          <a:xfrm>
            <a:off x="4862513" y="365126"/>
            <a:ext cx="3690937" cy="1031284"/>
          </a:xfrm>
        </p:spPr>
        <p:txBody>
          <a:bodyPr/>
          <a:lstStyle>
            <a:lvl1pPr marL="0" indent="0">
              <a:buNone/>
              <a:defRPr>
                <a:solidFill>
                  <a:srgbClr val="16AD85"/>
                </a:solidFill>
              </a:defRPr>
            </a:lvl1pPr>
          </a:lstStyle>
          <a:p>
            <a:pPr lvl="0"/>
            <a:r>
              <a:rPr lang="en-US"/>
              <a:t>Click to edit Master text styles</a:t>
            </a:r>
          </a:p>
        </p:txBody>
      </p:sp>
      <p:sp>
        <p:nvSpPr>
          <p:cNvPr id="4" name="Text Placeholder 3"/>
          <p:cNvSpPr>
            <a:spLocks noGrp="1"/>
          </p:cNvSpPr>
          <p:nvPr>
            <p:ph type="body" sz="quarter" idx="11"/>
          </p:nvPr>
        </p:nvSpPr>
        <p:spPr>
          <a:xfrm>
            <a:off x="628650" y="1649413"/>
            <a:ext cx="3681413" cy="3851275"/>
          </a:xfrm>
        </p:spPr>
        <p:txBody>
          <a:bodyPr>
            <a:normAutofit/>
          </a:bodyPr>
          <a:lstStyle>
            <a:lvl1pPr>
              <a:buClr>
                <a:srgbClr val="16AD85"/>
              </a:buClr>
              <a:defRPr sz="2400">
                <a:solidFill>
                  <a:srgbClr val="37394C"/>
                </a:solidFill>
              </a:defRPr>
            </a:lvl1pPr>
            <a:lvl2pPr>
              <a:buClr>
                <a:srgbClr val="16AD85"/>
              </a:buClr>
              <a:defRPr sz="2000">
                <a:solidFill>
                  <a:srgbClr val="37394C"/>
                </a:solidFill>
              </a:defRPr>
            </a:lvl2pPr>
            <a:lvl3pPr>
              <a:buClr>
                <a:srgbClr val="16AD85"/>
              </a:buClr>
              <a:defRPr sz="1800">
                <a:solidFill>
                  <a:srgbClr val="37394C"/>
                </a:solidFill>
              </a:defRPr>
            </a:lvl3pPr>
            <a:lvl4pPr>
              <a:buClr>
                <a:srgbClr val="16AD85"/>
              </a:buClr>
              <a:defRPr sz="1600">
                <a:solidFill>
                  <a:srgbClr val="37394C"/>
                </a:solidFill>
              </a:defRPr>
            </a:lvl4pPr>
            <a:lvl5pPr>
              <a:buClr>
                <a:srgbClr val="16AD85"/>
              </a:buClr>
              <a:defRPr sz="1600">
                <a:solidFill>
                  <a:srgbClr val="37394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p:cNvSpPr>
            <a:spLocks noGrp="1"/>
          </p:cNvSpPr>
          <p:nvPr>
            <p:ph type="body" sz="quarter" idx="12"/>
          </p:nvPr>
        </p:nvSpPr>
        <p:spPr>
          <a:xfrm>
            <a:off x="4862513" y="1649413"/>
            <a:ext cx="3690495" cy="3851275"/>
          </a:xfrm>
        </p:spPr>
        <p:txBody>
          <a:bodyPr>
            <a:normAutofit/>
          </a:bodyPr>
          <a:lstStyle>
            <a:lvl1pPr>
              <a:buClr>
                <a:srgbClr val="16AD85"/>
              </a:buClr>
              <a:defRPr sz="2400">
                <a:solidFill>
                  <a:srgbClr val="37394C"/>
                </a:solidFill>
              </a:defRPr>
            </a:lvl1pPr>
            <a:lvl2pPr>
              <a:buClr>
                <a:srgbClr val="16AD85"/>
              </a:buClr>
              <a:defRPr sz="2000">
                <a:solidFill>
                  <a:srgbClr val="37394C"/>
                </a:solidFill>
              </a:defRPr>
            </a:lvl2pPr>
            <a:lvl3pPr>
              <a:buClr>
                <a:srgbClr val="16AD85"/>
              </a:buClr>
              <a:defRPr sz="1800">
                <a:solidFill>
                  <a:srgbClr val="37394C"/>
                </a:solidFill>
              </a:defRPr>
            </a:lvl3pPr>
            <a:lvl4pPr>
              <a:buClr>
                <a:srgbClr val="16AD85"/>
              </a:buClr>
              <a:defRPr sz="1600">
                <a:solidFill>
                  <a:srgbClr val="37394C"/>
                </a:solidFill>
              </a:defRPr>
            </a:lvl4pPr>
            <a:lvl5pPr>
              <a:buClr>
                <a:srgbClr val="16AD85"/>
              </a:buClr>
              <a:defRPr sz="1600">
                <a:solidFill>
                  <a:srgbClr val="37394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6730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and image slide">
    <p:spTree>
      <p:nvGrpSpPr>
        <p:cNvPr id="1" name=""/>
        <p:cNvGrpSpPr/>
        <p:nvPr/>
      </p:nvGrpSpPr>
      <p:grpSpPr>
        <a:xfrm>
          <a:off x="0" y="0"/>
          <a:ext cx="0" cy="0"/>
          <a:chOff x="0" y="0"/>
          <a:chExt cx="0" cy="0"/>
        </a:xfrm>
      </p:grpSpPr>
      <p:pic>
        <p:nvPicPr>
          <p:cNvPr id="10"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algn="ctr" eaLnBrk="1" hangingPunct="1"/>
            <a:r>
              <a:rPr lang="en-US" altLang="x-none" sz="1100" dirty="0" err="1">
                <a:solidFill>
                  <a:srgbClr val="37394C"/>
                </a:solidFill>
              </a:rPr>
              <a:t>gofalcymdeithasol.cymru</a:t>
            </a:r>
            <a:endParaRPr lang="en-US" altLang="x-none" sz="1100" dirty="0">
              <a:solidFill>
                <a:srgbClr val="37394C"/>
              </a:solidFill>
            </a:endParaRPr>
          </a:p>
          <a:p>
            <a:pPr algn="ctr" eaLnBrk="1" hangingPunct="1"/>
            <a:r>
              <a:rPr lang="en-US" altLang="x-none" sz="1100" dirty="0" err="1">
                <a:solidFill>
                  <a:srgbClr val="37394C"/>
                </a:solidFill>
              </a:rPr>
              <a:t>socialcare.wales</a:t>
            </a:r>
            <a:endParaRPr lang="en-US" altLang="x-none" sz="1100" dirty="0">
              <a:solidFill>
                <a:srgbClr val="37394C"/>
              </a:solidFill>
            </a:endParaRPr>
          </a:p>
        </p:txBody>
      </p:sp>
      <p:cxnSp>
        <p:nvCxnSpPr>
          <p:cNvPr id="13" name="Straight Connector 12"/>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3888" y="390607"/>
            <a:ext cx="3678289" cy="913538"/>
          </a:xfrm>
          <a:prstGeom prst="rect">
            <a:avLst/>
          </a:prstGeom>
        </p:spPr>
        <p:txBody>
          <a:bodyPr anchor="t">
            <a:normAutofit/>
          </a:bodyPr>
          <a:lstStyle>
            <a:lvl1pPr>
              <a:defRPr sz="2800">
                <a:solidFill>
                  <a:srgbClr val="16AD85"/>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1488919"/>
            <a:ext cx="3678237" cy="646564"/>
          </a:xfrm>
        </p:spPr>
        <p:txBody>
          <a:bodyPr>
            <a:normAutofit/>
          </a:bodyPr>
          <a:lstStyle>
            <a:lvl1pPr marL="0" indent="0">
              <a:buNone/>
              <a:defRPr sz="1800">
                <a:solidFill>
                  <a:srgbClr val="37394C"/>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2" name="Text Placeholder 11"/>
          <p:cNvSpPr>
            <a:spLocks noGrp="1"/>
          </p:cNvSpPr>
          <p:nvPr>
            <p:ph type="body" sz="quarter" idx="10"/>
          </p:nvPr>
        </p:nvSpPr>
        <p:spPr>
          <a:xfrm>
            <a:off x="623888" y="2320257"/>
            <a:ext cx="3678237" cy="557854"/>
          </a:xfrm>
        </p:spPr>
        <p:txBody>
          <a:bodyPr>
            <a:normAutofit/>
          </a:bodyPr>
          <a:lstStyle>
            <a:lvl1pPr>
              <a:buClr>
                <a:srgbClr val="16AD85"/>
              </a:buClr>
              <a:defRPr sz="1600">
                <a:solidFill>
                  <a:srgbClr val="37394C"/>
                </a:solidFill>
              </a:defRPr>
            </a:lvl1pPr>
            <a:lvl2pPr>
              <a:buClr>
                <a:srgbClr val="16AD85"/>
              </a:buClr>
              <a:defRPr sz="1800">
                <a:solidFill>
                  <a:srgbClr val="37394C"/>
                </a:solidFill>
              </a:defRPr>
            </a:lvl2pPr>
            <a:lvl3pPr>
              <a:buClr>
                <a:srgbClr val="16AD85"/>
              </a:buClr>
              <a:defRPr sz="1800">
                <a:solidFill>
                  <a:srgbClr val="37394C"/>
                </a:solidFill>
              </a:defRPr>
            </a:lvl3pPr>
            <a:lvl4pPr>
              <a:buClr>
                <a:srgbClr val="16AD85"/>
              </a:buClr>
              <a:defRPr sz="1800">
                <a:solidFill>
                  <a:srgbClr val="37394C"/>
                </a:solidFill>
              </a:defRPr>
            </a:lvl4pPr>
            <a:lvl5pPr>
              <a:buClr>
                <a:srgbClr val="16AD85"/>
              </a:buClr>
              <a:defRPr sz="1800">
                <a:solidFill>
                  <a:srgbClr val="37394C"/>
                </a:solidFill>
              </a:defRPr>
            </a:lvl5pPr>
          </a:lstStyle>
          <a:p>
            <a:pPr lvl="0"/>
            <a:r>
              <a:rPr lang="en-US"/>
              <a:t>Click to edit Master text styles</a:t>
            </a:r>
          </a:p>
        </p:txBody>
      </p:sp>
      <p:sp>
        <p:nvSpPr>
          <p:cNvPr id="39" name="Text Placeholder 38"/>
          <p:cNvSpPr>
            <a:spLocks noGrp="1"/>
          </p:cNvSpPr>
          <p:nvPr>
            <p:ph type="body" sz="quarter" idx="11"/>
          </p:nvPr>
        </p:nvSpPr>
        <p:spPr>
          <a:xfrm>
            <a:off x="636588" y="3200128"/>
            <a:ext cx="3665537" cy="862480"/>
          </a:xfrm>
        </p:spPr>
        <p:txBody>
          <a:bodyPr>
            <a:noAutofit/>
          </a:bodyPr>
          <a:lstStyle>
            <a:lvl1pPr marL="0" indent="0">
              <a:buNone/>
              <a:defRPr sz="2800">
                <a:solidFill>
                  <a:srgbClr val="16AD85"/>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a:t>Click to edit Master text styles</a:t>
            </a:r>
          </a:p>
        </p:txBody>
      </p:sp>
      <p:sp>
        <p:nvSpPr>
          <p:cNvPr id="41" name="Text Placeholder 40"/>
          <p:cNvSpPr>
            <a:spLocks noGrp="1"/>
          </p:cNvSpPr>
          <p:nvPr>
            <p:ph type="body" sz="quarter" idx="12"/>
          </p:nvPr>
        </p:nvSpPr>
        <p:spPr>
          <a:xfrm>
            <a:off x="636588" y="4248746"/>
            <a:ext cx="3665537" cy="667739"/>
          </a:xfrm>
        </p:spPr>
        <p:txBody>
          <a:bodyPr>
            <a:noAutofit/>
          </a:bodyPr>
          <a:lstStyle>
            <a:lvl1pPr marL="0" indent="0">
              <a:buNone/>
              <a:defRPr sz="1800">
                <a:solidFill>
                  <a:srgbClr val="37394C"/>
                </a:solidFill>
              </a:defRPr>
            </a:lvl1pPr>
            <a:lvl2pPr marL="457200" indent="0">
              <a:buNone/>
              <a:defRPr sz="1800">
                <a:solidFill>
                  <a:srgbClr val="37394C"/>
                </a:solidFill>
              </a:defRPr>
            </a:lvl2pPr>
            <a:lvl3pPr marL="914400" indent="0">
              <a:buNone/>
              <a:defRPr sz="1800">
                <a:solidFill>
                  <a:srgbClr val="37394C"/>
                </a:solidFill>
              </a:defRPr>
            </a:lvl3pPr>
            <a:lvl4pPr marL="1371600" indent="0">
              <a:buNone/>
              <a:defRPr sz="1800">
                <a:solidFill>
                  <a:srgbClr val="37394C"/>
                </a:solidFill>
              </a:defRPr>
            </a:lvl4pPr>
            <a:lvl5pPr marL="1828800" indent="0">
              <a:buNone/>
              <a:defRPr sz="1800">
                <a:solidFill>
                  <a:srgbClr val="37394C"/>
                </a:solidFill>
              </a:defRPr>
            </a:lvl5pPr>
          </a:lstStyle>
          <a:p>
            <a:pPr lvl="0"/>
            <a:r>
              <a:rPr lang="en-US"/>
              <a:t>Click to edit Master text styles</a:t>
            </a:r>
          </a:p>
        </p:txBody>
      </p:sp>
      <p:sp>
        <p:nvSpPr>
          <p:cNvPr id="43" name="Text Placeholder 42"/>
          <p:cNvSpPr>
            <a:spLocks noGrp="1"/>
          </p:cNvSpPr>
          <p:nvPr>
            <p:ph type="body" sz="quarter" idx="13"/>
          </p:nvPr>
        </p:nvSpPr>
        <p:spPr>
          <a:xfrm>
            <a:off x="636588" y="5100160"/>
            <a:ext cx="3665537" cy="554522"/>
          </a:xfrm>
        </p:spPr>
        <p:txBody>
          <a:bodyPr>
            <a:noAutofit/>
          </a:bodyPr>
          <a:lstStyle>
            <a:lvl1pPr>
              <a:buClr>
                <a:srgbClr val="16AD85"/>
              </a:buClr>
              <a:defRPr sz="1600">
                <a:solidFill>
                  <a:srgbClr val="37394C"/>
                </a:solidFill>
              </a:defRPr>
            </a:lvl1pPr>
            <a:lvl2pPr>
              <a:defRPr sz="1600"/>
            </a:lvl2pPr>
            <a:lvl3pPr>
              <a:defRPr sz="1600"/>
            </a:lvl3pPr>
            <a:lvl4pPr>
              <a:defRPr sz="1600"/>
            </a:lvl4pPr>
            <a:lvl5pPr>
              <a:defRPr sz="1600"/>
            </a:lvl5pPr>
          </a:lstStyle>
          <a:p>
            <a:pPr lvl="0"/>
            <a:r>
              <a:rPr lang="en-US"/>
              <a:t>Click to edit Master text styles</a:t>
            </a:r>
          </a:p>
        </p:txBody>
      </p:sp>
      <p:sp>
        <p:nvSpPr>
          <p:cNvPr id="45" name="Picture Placeholder 44"/>
          <p:cNvSpPr>
            <a:spLocks noGrp="1"/>
          </p:cNvSpPr>
          <p:nvPr>
            <p:ph type="pic" sz="quarter" idx="14"/>
          </p:nvPr>
        </p:nvSpPr>
        <p:spPr>
          <a:xfrm>
            <a:off x="4579833" y="464695"/>
            <a:ext cx="4167187" cy="5111646"/>
          </a:xfrm>
          <a:ln w="120650">
            <a:solidFill>
              <a:srgbClr val="37394C"/>
            </a:solidFill>
            <a:round/>
          </a:ln>
        </p:spPr>
        <p:txBody>
          <a:bodyPr rtlCol="0">
            <a:normAutofit/>
          </a:bodyPr>
          <a:lstStyle/>
          <a:p>
            <a:pPr lvl="0"/>
            <a:r>
              <a:rPr lang="en-US" noProof="0"/>
              <a:t>Click icon to add picture</a:t>
            </a:r>
            <a:endParaRPr lang="en-US" noProof="0" dirty="0"/>
          </a:p>
        </p:txBody>
      </p:sp>
      <p:pic>
        <p:nvPicPr>
          <p:cNvPr id="1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55588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utiple image and text slide">
    <p:spTree>
      <p:nvGrpSpPr>
        <p:cNvPr id="1" name=""/>
        <p:cNvGrpSpPr/>
        <p:nvPr/>
      </p:nvGrpSpPr>
      <p:grpSpPr>
        <a:xfrm>
          <a:off x="0" y="0"/>
          <a:ext cx="0" cy="0"/>
          <a:chOff x="0" y="0"/>
          <a:chExt cx="0" cy="0"/>
        </a:xfrm>
      </p:grpSpPr>
      <p:pic>
        <p:nvPicPr>
          <p:cNvPr id="15"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algn="ctr" eaLnBrk="1" hangingPunct="1"/>
            <a:r>
              <a:rPr lang="en-US" altLang="x-none" sz="1100" dirty="0" err="1">
                <a:solidFill>
                  <a:srgbClr val="37394C"/>
                </a:solidFill>
              </a:rPr>
              <a:t>gofalcymdeithasol.cymru</a:t>
            </a:r>
            <a:endParaRPr lang="en-US" altLang="x-none" sz="1100" dirty="0">
              <a:solidFill>
                <a:srgbClr val="37394C"/>
              </a:solidFill>
            </a:endParaRPr>
          </a:p>
          <a:p>
            <a:pPr algn="ctr" eaLnBrk="1" hangingPunct="1"/>
            <a:r>
              <a:rPr lang="en-US" altLang="x-none" sz="1100" dirty="0" err="1">
                <a:solidFill>
                  <a:srgbClr val="37394C"/>
                </a:solidFill>
              </a:rPr>
              <a:t>socialcare.wales</a:t>
            </a:r>
            <a:endParaRPr lang="en-US" altLang="x-none" sz="1100" dirty="0">
              <a:solidFill>
                <a:srgbClr val="37394C"/>
              </a:solidFill>
            </a:endParaRPr>
          </a:p>
        </p:txBody>
      </p:sp>
      <p:cxnSp>
        <p:nvCxnSpPr>
          <p:cNvPr id="17" name="Straight Connector 16"/>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3888" y="390607"/>
            <a:ext cx="3678289" cy="913538"/>
          </a:xfrm>
          <a:prstGeom prst="rect">
            <a:avLst/>
          </a:prstGeom>
        </p:spPr>
        <p:txBody>
          <a:bodyPr anchor="t">
            <a:normAutofit/>
          </a:bodyPr>
          <a:lstStyle>
            <a:lvl1pPr>
              <a:defRPr sz="2800">
                <a:solidFill>
                  <a:srgbClr val="16AD85"/>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1488919"/>
            <a:ext cx="3678237" cy="646564"/>
          </a:xfrm>
        </p:spPr>
        <p:txBody>
          <a:bodyPr>
            <a:normAutofit/>
          </a:bodyPr>
          <a:lstStyle>
            <a:lvl1pPr marL="0" indent="0">
              <a:buNone/>
              <a:defRPr sz="1800">
                <a:solidFill>
                  <a:srgbClr val="37394C"/>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2" name="Text Placeholder 11"/>
          <p:cNvSpPr>
            <a:spLocks noGrp="1"/>
          </p:cNvSpPr>
          <p:nvPr>
            <p:ph type="body" sz="quarter" idx="10"/>
          </p:nvPr>
        </p:nvSpPr>
        <p:spPr>
          <a:xfrm>
            <a:off x="623888" y="2320257"/>
            <a:ext cx="3678237" cy="557854"/>
          </a:xfrm>
        </p:spPr>
        <p:txBody>
          <a:bodyPr>
            <a:normAutofit/>
          </a:bodyPr>
          <a:lstStyle>
            <a:lvl1pPr>
              <a:buClr>
                <a:srgbClr val="16AD85"/>
              </a:buClr>
              <a:defRPr sz="1600">
                <a:solidFill>
                  <a:srgbClr val="37394C"/>
                </a:solidFill>
              </a:defRPr>
            </a:lvl1pPr>
            <a:lvl2pPr>
              <a:buClr>
                <a:srgbClr val="16AD85"/>
              </a:buClr>
              <a:defRPr sz="1800">
                <a:solidFill>
                  <a:srgbClr val="37394C"/>
                </a:solidFill>
              </a:defRPr>
            </a:lvl2pPr>
            <a:lvl3pPr>
              <a:buClr>
                <a:srgbClr val="16AD85"/>
              </a:buClr>
              <a:defRPr sz="1800">
                <a:solidFill>
                  <a:srgbClr val="37394C"/>
                </a:solidFill>
              </a:defRPr>
            </a:lvl3pPr>
            <a:lvl4pPr>
              <a:buClr>
                <a:srgbClr val="16AD85"/>
              </a:buClr>
              <a:defRPr sz="1800">
                <a:solidFill>
                  <a:srgbClr val="37394C"/>
                </a:solidFill>
              </a:defRPr>
            </a:lvl4pPr>
            <a:lvl5pPr>
              <a:buClr>
                <a:srgbClr val="16AD85"/>
              </a:buClr>
              <a:defRPr sz="1800">
                <a:solidFill>
                  <a:srgbClr val="37394C"/>
                </a:solidFill>
              </a:defRPr>
            </a:lvl5pPr>
          </a:lstStyle>
          <a:p>
            <a:pPr lvl="0"/>
            <a:r>
              <a:rPr lang="en-US"/>
              <a:t>Click to edit Master text styles</a:t>
            </a:r>
          </a:p>
        </p:txBody>
      </p:sp>
      <p:sp>
        <p:nvSpPr>
          <p:cNvPr id="39" name="Text Placeholder 38"/>
          <p:cNvSpPr>
            <a:spLocks noGrp="1"/>
          </p:cNvSpPr>
          <p:nvPr>
            <p:ph type="body" sz="quarter" idx="11"/>
          </p:nvPr>
        </p:nvSpPr>
        <p:spPr>
          <a:xfrm>
            <a:off x="636588" y="3200128"/>
            <a:ext cx="3665537" cy="862480"/>
          </a:xfrm>
        </p:spPr>
        <p:txBody>
          <a:bodyPr>
            <a:noAutofit/>
          </a:bodyPr>
          <a:lstStyle>
            <a:lvl1pPr marL="0" indent="0">
              <a:buNone/>
              <a:defRPr sz="2800">
                <a:solidFill>
                  <a:srgbClr val="16AD85"/>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a:t>Click to edit Master text styles</a:t>
            </a:r>
          </a:p>
        </p:txBody>
      </p:sp>
      <p:sp>
        <p:nvSpPr>
          <p:cNvPr id="41" name="Text Placeholder 40"/>
          <p:cNvSpPr>
            <a:spLocks noGrp="1"/>
          </p:cNvSpPr>
          <p:nvPr>
            <p:ph type="body" sz="quarter" idx="12"/>
          </p:nvPr>
        </p:nvSpPr>
        <p:spPr>
          <a:xfrm>
            <a:off x="636588" y="4248746"/>
            <a:ext cx="3665537" cy="667739"/>
          </a:xfrm>
        </p:spPr>
        <p:txBody>
          <a:bodyPr>
            <a:noAutofit/>
          </a:bodyPr>
          <a:lstStyle>
            <a:lvl1pPr marL="0" indent="0">
              <a:buNone/>
              <a:defRPr sz="1800">
                <a:solidFill>
                  <a:srgbClr val="37394C"/>
                </a:solidFill>
              </a:defRPr>
            </a:lvl1pPr>
            <a:lvl2pPr marL="457200" indent="0">
              <a:buNone/>
              <a:defRPr sz="1800">
                <a:solidFill>
                  <a:srgbClr val="37394C"/>
                </a:solidFill>
              </a:defRPr>
            </a:lvl2pPr>
            <a:lvl3pPr marL="914400" indent="0">
              <a:buNone/>
              <a:defRPr sz="1800">
                <a:solidFill>
                  <a:srgbClr val="37394C"/>
                </a:solidFill>
              </a:defRPr>
            </a:lvl3pPr>
            <a:lvl4pPr marL="1371600" indent="0">
              <a:buNone/>
              <a:defRPr sz="1800">
                <a:solidFill>
                  <a:srgbClr val="37394C"/>
                </a:solidFill>
              </a:defRPr>
            </a:lvl4pPr>
            <a:lvl5pPr marL="1828800" indent="0">
              <a:buNone/>
              <a:defRPr sz="1800">
                <a:solidFill>
                  <a:srgbClr val="37394C"/>
                </a:solidFill>
              </a:defRPr>
            </a:lvl5pPr>
          </a:lstStyle>
          <a:p>
            <a:pPr lvl="0"/>
            <a:r>
              <a:rPr lang="en-US"/>
              <a:t>Click to edit Master text styles</a:t>
            </a:r>
          </a:p>
        </p:txBody>
      </p:sp>
      <p:sp>
        <p:nvSpPr>
          <p:cNvPr id="43" name="Text Placeholder 42"/>
          <p:cNvSpPr>
            <a:spLocks noGrp="1"/>
          </p:cNvSpPr>
          <p:nvPr>
            <p:ph type="body" sz="quarter" idx="13"/>
          </p:nvPr>
        </p:nvSpPr>
        <p:spPr>
          <a:xfrm>
            <a:off x="636588" y="5100160"/>
            <a:ext cx="3665537" cy="554522"/>
          </a:xfrm>
        </p:spPr>
        <p:txBody>
          <a:bodyPr>
            <a:noAutofit/>
          </a:bodyPr>
          <a:lstStyle>
            <a:lvl1pPr>
              <a:buClr>
                <a:srgbClr val="16AD85"/>
              </a:buClr>
              <a:defRPr sz="1600">
                <a:solidFill>
                  <a:srgbClr val="37394C"/>
                </a:solidFill>
              </a:defRPr>
            </a:lvl1pPr>
            <a:lvl2pPr>
              <a:defRPr sz="1600"/>
            </a:lvl2pPr>
            <a:lvl3pPr>
              <a:defRPr sz="1600"/>
            </a:lvl3pPr>
            <a:lvl4pPr>
              <a:defRPr sz="1600"/>
            </a:lvl4pPr>
            <a:lvl5pPr>
              <a:defRPr sz="1600"/>
            </a:lvl5pPr>
          </a:lstStyle>
          <a:p>
            <a:pPr lvl="0"/>
            <a:r>
              <a:rPr lang="en-US"/>
              <a:t>Click to edit Master text styles</a:t>
            </a:r>
          </a:p>
        </p:txBody>
      </p:sp>
      <p:sp>
        <p:nvSpPr>
          <p:cNvPr id="45" name="Picture Placeholder 44"/>
          <p:cNvSpPr>
            <a:spLocks noGrp="1"/>
          </p:cNvSpPr>
          <p:nvPr>
            <p:ph type="pic" sz="quarter" idx="14"/>
          </p:nvPr>
        </p:nvSpPr>
        <p:spPr>
          <a:xfrm>
            <a:off x="4579834" y="464696"/>
            <a:ext cx="1993354" cy="1855562"/>
          </a:xfrm>
          <a:ln w="120650">
            <a:solidFill>
              <a:srgbClr val="37394C"/>
            </a:solidFill>
            <a:round/>
          </a:ln>
        </p:spPr>
        <p:txBody>
          <a:bodyPr rtlCol="0">
            <a:normAutofit/>
          </a:bodyPr>
          <a:lstStyle>
            <a:lvl1pPr>
              <a:defRPr sz="1800"/>
            </a:lvl1pPr>
          </a:lstStyle>
          <a:p>
            <a:pPr lvl="0"/>
            <a:r>
              <a:rPr lang="en-US" noProof="0"/>
              <a:t>Click icon to add picture</a:t>
            </a:r>
            <a:endParaRPr lang="en-US" noProof="0" dirty="0"/>
          </a:p>
        </p:txBody>
      </p:sp>
      <p:sp>
        <p:nvSpPr>
          <p:cNvPr id="13" name="Picture Placeholder 44"/>
          <p:cNvSpPr>
            <a:spLocks noGrp="1"/>
          </p:cNvSpPr>
          <p:nvPr>
            <p:ph type="pic" sz="quarter" idx="15"/>
          </p:nvPr>
        </p:nvSpPr>
        <p:spPr>
          <a:xfrm>
            <a:off x="6850845" y="464696"/>
            <a:ext cx="1993354" cy="1855562"/>
          </a:xfrm>
          <a:ln w="120650">
            <a:solidFill>
              <a:srgbClr val="37394C"/>
            </a:solidFill>
            <a:round/>
          </a:ln>
        </p:spPr>
        <p:txBody>
          <a:bodyPr rtlCol="0">
            <a:normAutofit/>
          </a:bodyPr>
          <a:lstStyle>
            <a:lvl1pPr>
              <a:defRPr sz="1800"/>
            </a:lvl1pPr>
          </a:lstStyle>
          <a:p>
            <a:pPr lvl="0"/>
            <a:r>
              <a:rPr lang="en-US" noProof="0"/>
              <a:t>Click icon to add picture</a:t>
            </a:r>
            <a:endParaRPr lang="en-US" noProof="0" dirty="0"/>
          </a:p>
        </p:txBody>
      </p:sp>
      <p:sp>
        <p:nvSpPr>
          <p:cNvPr id="14" name="Picture Placeholder 44"/>
          <p:cNvSpPr>
            <a:spLocks noGrp="1"/>
          </p:cNvSpPr>
          <p:nvPr>
            <p:ph type="pic" sz="quarter" idx="16"/>
          </p:nvPr>
        </p:nvSpPr>
        <p:spPr>
          <a:xfrm>
            <a:off x="4579833" y="2599184"/>
            <a:ext cx="4264365" cy="3055498"/>
          </a:xfrm>
          <a:ln w="120650">
            <a:solidFill>
              <a:srgbClr val="37394C"/>
            </a:solidFill>
            <a:round/>
          </a:ln>
        </p:spPr>
        <p:txBody>
          <a:bodyPr rtlCol="0">
            <a:normAutofit/>
          </a:bodyPr>
          <a:lstStyle>
            <a:lvl1pPr>
              <a:defRPr sz="1800"/>
            </a:lvl1pPr>
          </a:lstStyle>
          <a:p>
            <a:pPr lvl="0"/>
            <a:r>
              <a:rPr lang="en-US" noProof="0"/>
              <a:t>Click icon to add picture</a:t>
            </a:r>
            <a:endParaRPr lang="en-US" noProof="0" dirty="0"/>
          </a:p>
        </p:txBody>
      </p:sp>
      <p:pic>
        <p:nvPicPr>
          <p:cNvPr id="18"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364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628650" y="2871788"/>
            <a:ext cx="7886700" cy="330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x-none" dirty="0"/>
              <a:t>Click to edit Master text styles</a:t>
            </a:r>
          </a:p>
          <a:p>
            <a:pPr lvl="1"/>
            <a:r>
              <a:rPr lang="en-US" altLang="x-none" dirty="0"/>
              <a:t>Second level</a:t>
            </a:r>
          </a:p>
          <a:p>
            <a:pPr lvl="2"/>
            <a:r>
              <a:rPr lang="en-US" altLang="x-none" dirty="0"/>
              <a:t>Third level</a:t>
            </a:r>
          </a:p>
          <a:p>
            <a:pPr lvl="3"/>
            <a:r>
              <a:rPr lang="en-US" altLang="x-none" dirty="0"/>
              <a:t>Fourth level</a:t>
            </a:r>
          </a:p>
          <a:p>
            <a:pPr lvl="4"/>
            <a:r>
              <a:rPr lang="en-US" altLang="x-none" dirty="0"/>
              <a:t>Fifth level</a:t>
            </a:r>
          </a:p>
        </p:txBody>
      </p:sp>
      <p:sp>
        <p:nvSpPr>
          <p:cNvPr id="1027" name="Title Placeholder 1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x-none" dirty="0"/>
              <a:t>Click to edit Master title style</a:t>
            </a:r>
          </a:p>
        </p:txBody>
      </p:sp>
      <p:sp>
        <p:nvSpPr>
          <p:cNvPr id="13" name="Footer Placeholder 12"/>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defTabSz="914377"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 id="2147483711" r:id="rId14"/>
    <p:sldLayoutId id="2147483712" r:id="rId15"/>
    <p:sldLayoutId id="2147483713" r:id="rId16"/>
  </p:sldLayoutIdLst>
  <p:txStyles>
    <p:titleStyle>
      <a:lvl1pPr algn="l" rtl="0" eaLnBrk="1" fontAlgn="base" hangingPunct="1">
        <a:lnSpc>
          <a:spcPct val="90000"/>
        </a:lnSpc>
        <a:spcBef>
          <a:spcPct val="0"/>
        </a:spcBef>
        <a:spcAft>
          <a:spcPct val="0"/>
        </a:spcAft>
        <a:defRPr sz="4400" kern="1200">
          <a:solidFill>
            <a:srgbClr val="37394C"/>
          </a:solidFill>
          <a:latin typeface="+mj-lt"/>
          <a:ea typeface="+mj-ea"/>
          <a:cs typeface="+mj-cs"/>
        </a:defRPr>
      </a:lvl1pPr>
      <a:lvl2pPr algn="l" rtl="0" eaLnBrk="1" fontAlgn="base" hangingPunct="1">
        <a:lnSpc>
          <a:spcPct val="90000"/>
        </a:lnSpc>
        <a:spcBef>
          <a:spcPct val="0"/>
        </a:spcBef>
        <a:spcAft>
          <a:spcPct val="0"/>
        </a:spcAft>
        <a:defRPr sz="4400">
          <a:solidFill>
            <a:srgbClr val="37394C"/>
          </a:solidFill>
          <a:latin typeface="Arial" charset="0"/>
        </a:defRPr>
      </a:lvl2pPr>
      <a:lvl3pPr algn="l" rtl="0" eaLnBrk="1" fontAlgn="base" hangingPunct="1">
        <a:lnSpc>
          <a:spcPct val="90000"/>
        </a:lnSpc>
        <a:spcBef>
          <a:spcPct val="0"/>
        </a:spcBef>
        <a:spcAft>
          <a:spcPct val="0"/>
        </a:spcAft>
        <a:defRPr sz="4400">
          <a:solidFill>
            <a:srgbClr val="37394C"/>
          </a:solidFill>
          <a:latin typeface="Arial" charset="0"/>
        </a:defRPr>
      </a:lvl3pPr>
      <a:lvl4pPr algn="l" rtl="0" eaLnBrk="1" fontAlgn="base" hangingPunct="1">
        <a:lnSpc>
          <a:spcPct val="90000"/>
        </a:lnSpc>
        <a:spcBef>
          <a:spcPct val="0"/>
        </a:spcBef>
        <a:spcAft>
          <a:spcPct val="0"/>
        </a:spcAft>
        <a:defRPr sz="4400">
          <a:solidFill>
            <a:srgbClr val="37394C"/>
          </a:solidFill>
          <a:latin typeface="Arial" charset="0"/>
        </a:defRPr>
      </a:lvl4pPr>
      <a:lvl5pPr algn="l" rtl="0" eaLnBrk="1" fontAlgn="base" hangingPunct="1">
        <a:lnSpc>
          <a:spcPct val="90000"/>
        </a:lnSpc>
        <a:spcBef>
          <a:spcPct val="0"/>
        </a:spcBef>
        <a:spcAft>
          <a:spcPct val="0"/>
        </a:spcAft>
        <a:defRPr sz="4400">
          <a:solidFill>
            <a:srgbClr val="37394C"/>
          </a:solidFill>
          <a:latin typeface="Arial" charset="0"/>
        </a:defRPr>
      </a:lvl5pPr>
      <a:lvl6pPr marL="457200" algn="l" rtl="0" eaLnBrk="1" fontAlgn="base" hangingPunct="1">
        <a:lnSpc>
          <a:spcPct val="90000"/>
        </a:lnSpc>
        <a:spcBef>
          <a:spcPct val="0"/>
        </a:spcBef>
        <a:spcAft>
          <a:spcPct val="0"/>
        </a:spcAft>
        <a:defRPr sz="4400">
          <a:solidFill>
            <a:srgbClr val="37394C"/>
          </a:solidFill>
          <a:latin typeface="Arial" charset="0"/>
        </a:defRPr>
      </a:lvl6pPr>
      <a:lvl7pPr marL="914400" algn="l" rtl="0" eaLnBrk="1" fontAlgn="base" hangingPunct="1">
        <a:lnSpc>
          <a:spcPct val="90000"/>
        </a:lnSpc>
        <a:spcBef>
          <a:spcPct val="0"/>
        </a:spcBef>
        <a:spcAft>
          <a:spcPct val="0"/>
        </a:spcAft>
        <a:defRPr sz="4400">
          <a:solidFill>
            <a:srgbClr val="37394C"/>
          </a:solidFill>
          <a:latin typeface="Arial" charset="0"/>
        </a:defRPr>
      </a:lvl7pPr>
      <a:lvl8pPr marL="1371600" algn="l" rtl="0" eaLnBrk="1" fontAlgn="base" hangingPunct="1">
        <a:lnSpc>
          <a:spcPct val="90000"/>
        </a:lnSpc>
        <a:spcBef>
          <a:spcPct val="0"/>
        </a:spcBef>
        <a:spcAft>
          <a:spcPct val="0"/>
        </a:spcAft>
        <a:defRPr sz="4400">
          <a:solidFill>
            <a:srgbClr val="37394C"/>
          </a:solidFill>
          <a:latin typeface="Arial" charset="0"/>
        </a:defRPr>
      </a:lvl8pPr>
      <a:lvl9pPr marL="1828800" algn="l" rtl="0" eaLnBrk="1" fontAlgn="base" hangingPunct="1">
        <a:lnSpc>
          <a:spcPct val="90000"/>
        </a:lnSpc>
        <a:spcBef>
          <a:spcPct val="0"/>
        </a:spcBef>
        <a:spcAft>
          <a:spcPct val="0"/>
        </a:spcAft>
        <a:defRPr sz="4400">
          <a:solidFill>
            <a:srgbClr val="37394C"/>
          </a:solidFill>
          <a:latin typeface="Arial" charset="0"/>
        </a:defRPr>
      </a:lvl9pPr>
    </p:titleStyle>
    <p:bodyStyle>
      <a:lvl1pPr marL="228600" indent="-228600" algn="l" rtl="0" eaLnBrk="1" fontAlgn="base" hangingPunct="1">
        <a:lnSpc>
          <a:spcPct val="90000"/>
        </a:lnSpc>
        <a:spcBef>
          <a:spcPts val="1000"/>
        </a:spcBef>
        <a:spcAft>
          <a:spcPct val="0"/>
        </a:spcAft>
        <a:buFont typeface="Arial" charset="0"/>
        <a:buChar char="•"/>
        <a:defRPr sz="2800" kern="1200">
          <a:solidFill>
            <a:srgbClr val="37394C"/>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7AB64"/>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628649" y="1506953"/>
            <a:ext cx="4231585" cy="1024286"/>
          </a:xfrm>
        </p:spPr>
        <p:txBody>
          <a:bodyPr>
            <a:noAutofit/>
          </a:bodyPr>
          <a:lstStyle/>
          <a:p>
            <a:r>
              <a:rPr lang="en-GB" altLang="x-none" sz="2200" dirty="0" err="1"/>
              <a:t>Hyfforddiant</a:t>
            </a:r>
            <a:r>
              <a:rPr lang="en-GB" altLang="x-none" sz="2200" dirty="0"/>
              <a:t> </a:t>
            </a:r>
            <a:r>
              <a:rPr lang="en-GB" altLang="x-none" sz="2200" dirty="0" err="1"/>
              <a:t>Canlyniadau</a:t>
            </a:r>
            <a:r>
              <a:rPr lang="en-GB" altLang="x-none" sz="2200" dirty="0"/>
              <a:t> </a:t>
            </a:r>
            <a:r>
              <a:rPr lang="en-GB" altLang="x-none" sz="2200" dirty="0" err="1"/>
              <a:t>Personol</a:t>
            </a:r>
            <a:r>
              <a:rPr lang="en-GB" altLang="x-none" sz="2200" dirty="0"/>
              <a:t> </a:t>
            </a:r>
            <a:r>
              <a:rPr lang="en-GB" altLang="x-none" sz="2200" dirty="0" err="1"/>
              <a:t>i</a:t>
            </a:r>
            <a:r>
              <a:rPr lang="en-GB" altLang="x-none" sz="2200" dirty="0"/>
              <a:t> </a:t>
            </a:r>
            <a:r>
              <a:rPr lang="en-GB" altLang="x-none" sz="2200" dirty="0" err="1"/>
              <a:t>Ddarparwyr</a:t>
            </a:r>
            <a:r>
              <a:rPr lang="en-GB" altLang="x-none" sz="2200" dirty="0"/>
              <a:t> </a:t>
            </a:r>
            <a:r>
              <a:rPr lang="en-GB" altLang="x-none" sz="2200" dirty="0" err="1"/>
              <a:t>Gofal</a:t>
            </a:r>
            <a:r>
              <a:rPr lang="en-GB" altLang="x-none" sz="2200" dirty="0"/>
              <a:t> </a:t>
            </a:r>
            <a:r>
              <a:rPr lang="en-GB" altLang="x-none" sz="2200" dirty="0" err="1"/>
              <a:t>yn</a:t>
            </a:r>
            <a:r>
              <a:rPr lang="en-GB" altLang="x-none" sz="2200" dirty="0"/>
              <a:t> y </a:t>
            </a:r>
            <a:r>
              <a:rPr lang="en-GB" altLang="x-none" sz="2200" dirty="0" err="1"/>
              <a:t>Cartref</a:t>
            </a:r>
            <a:endParaRPr lang="x-none" altLang="x-none" sz="2200" dirty="0"/>
          </a:p>
        </p:txBody>
      </p:sp>
      <p:sp>
        <p:nvSpPr>
          <p:cNvPr id="20483" name="Text Placeholder 3"/>
          <p:cNvSpPr>
            <a:spLocks noGrp="1"/>
          </p:cNvSpPr>
          <p:nvPr>
            <p:ph type="body" sz="quarter" idx="13"/>
          </p:nvPr>
        </p:nvSpPr>
        <p:spPr/>
        <p:txBody>
          <a:bodyPr>
            <a:noAutofit/>
          </a:bodyPr>
          <a:lstStyle/>
          <a:p>
            <a:r>
              <a:rPr lang="en-GB" altLang="x-none" sz="2000" b="1" dirty="0" err="1"/>
              <a:t>Darparu</a:t>
            </a:r>
            <a:r>
              <a:rPr lang="en-GB" altLang="x-none" sz="2000" b="1" dirty="0"/>
              <a:t> </a:t>
            </a:r>
            <a:r>
              <a:rPr lang="en-GB" altLang="x-none" sz="2000" b="1" dirty="0" err="1"/>
              <a:t>canlyniadau</a:t>
            </a:r>
            <a:endParaRPr lang="en-GB" altLang="x-none" sz="2000" b="1" dirty="0"/>
          </a:p>
          <a:p>
            <a:r>
              <a:rPr lang="en-GB" altLang="x-none" sz="2000" dirty="0" err="1"/>
              <a:t>Pennod</a:t>
            </a:r>
            <a:r>
              <a:rPr lang="en-GB" altLang="x-none" sz="2000" dirty="0"/>
              <a:t> 1.1 – </a:t>
            </a:r>
            <a:r>
              <a:rPr lang="en-GB" altLang="x-none" sz="2000" i="1" dirty="0" err="1"/>
              <a:t>Deall</a:t>
            </a:r>
            <a:r>
              <a:rPr lang="en-GB" altLang="x-none" sz="2000" i="1" dirty="0"/>
              <a:t> </a:t>
            </a:r>
            <a:r>
              <a:rPr lang="en-GB" altLang="x-none" sz="2000" i="1" dirty="0" err="1"/>
              <a:t>canlyniadau</a:t>
            </a:r>
            <a:endParaRPr lang="x-none" altLang="x-none" sz="2000" i="1" dirty="0"/>
          </a:p>
        </p:txBody>
      </p:sp>
      <p:sp>
        <p:nvSpPr>
          <p:cNvPr id="5" name="Title 3">
            <a:extLst>
              <a:ext uri="{FF2B5EF4-FFF2-40B4-BE49-F238E27FC236}">
                <a16:creationId xmlns:a16="http://schemas.microsoft.com/office/drawing/2014/main" id="{7F7049C7-F80D-4A5F-99FE-6B3791B8C36C}"/>
              </a:ext>
            </a:extLst>
          </p:cNvPr>
          <p:cNvSpPr txBox="1">
            <a:spLocks/>
          </p:cNvSpPr>
          <p:nvPr/>
        </p:nvSpPr>
        <p:spPr bwMode="auto">
          <a:xfrm>
            <a:off x="628648" y="2612390"/>
            <a:ext cx="4231585" cy="1024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noAutofit/>
          </a:bodyPr>
          <a:lstStyle>
            <a:lvl1pPr algn="l" rtl="0" eaLnBrk="1" fontAlgn="base" hangingPunct="1">
              <a:lnSpc>
                <a:spcPct val="90000"/>
              </a:lnSpc>
              <a:spcBef>
                <a:spcPct val="0"/>
              </a:spcBef>
              <a:spcAft>
                <a:spcPct val="0"/>
              </a:spcAft>
              <a:defRPr sz="2800" kern="1200" baseline="0">
                <a:solidFill>
                  <a:srgbClr val="37394C"/>
                </a:solidFill>
                <a:latin typeface="+mj-lt"/>
                <a:ea typeface="+mj-ea"/>
                <a:cs typeface="+mj-cs"/>
              </a:defRPr>
            </a:lvl1pPr>
            <a:lvl2pPr algn="l" rtl="0" eaLnBrk="1" fontAlgn="base" hangingPunct="1">
              <a:lnSpc>
                <a:spcPct val="90000"/>
              </a:lnSpc>
              <a:spcBef>
                <a:spcPct val="0"/>
              </a:spcBef>
              <a:spcAft>
                <a:spcPct val="0"/>
              </a:spcAft>
              <a:defRPr sz="4400">
                <a:solidFill>
                  <a:srgbClr val="37394C"/>
                </a:solidFill>
                <a:latin typeface="Arial" charset="0"/>
              </a:defRPr>
            </a:lvl2pPr>
            <a:lvl3pPr algn="l" rtl="0" eaLnBrk="1" fontAlgn="base" hangingPunct="1">
              <a:lnSpc>
                <a:spcPct val="90000"/>
              </a:lnSpc>
              <a:spcBef>
                <a:spcPct val="0"/>
              </a:spcBef>
              <a:spcAft>
                <a:spcPct val="0"/>
              </a:spcAft>
              <a:defRPr sz="4400">
                <a:solidFill>
                  <a:srgbClr val="37394C"/>
                </a:solidFill>
                <a:latin typeface="Arial" charset="0"/>
              </a:defRPr>
            </a:lvl3pPr>
            <a:lvl4pPr algn="l" rtl="0" eaLnBrk="1" fontAlgn="base" hangingPunct="1">
              <a:lnSpc>
                <a:spcPct val="90000"/>
              </a:lnSpc>
              <a:spcBef>
                <a:spcPct val="0"/>
              </a:spcBef>
              <a:spcAft>
                <a:spcPct val="0"/>
              </a:spcAft>
              <a:defRPr sz="4400">
                <a:solidFill>
                  <a:srgbClr val="37394C"/>
                </a:solidFill>
                <a:latin typeface="Arial" charset="0"/>
              </a:defRPr>
            </a:lvl4pPr>
            <a:lvl5pPr algn="l" rtl="0" eaLnBrk="1" fontAlgn="base" hangingPunct="1">
              <a:lnSpc>
                <a:spcPct val="90000"/>
              </a:lnSpc>
              <a:spcBef>
                <a:spcPct val="0"/>
              </a:spcBef>
              <a:spcAft>
                <a:spcPct val="0"/>
              </a:spcAft>
              <a:defRPr sz="4400">
                <a:solidFill>
                  <a:srgbClr val="37394C"/>
                </a:solidFill>
                <a:latin typeface="Arial" charset="0"/>
              </a:defRPr>
            </a:lvl5pPr>
            <a:lvl6pPr marL="457200" algn="l" rtl="0" eaLnBrk="1" fontAlgn="base" hangingPunct="1">
              <a:lnSpc>
                <a:spcPct val="90000"/>
              </a:lnSpc>
              <a:spcBef>
                <a:spcPct val="0"/>
              </a:spcBef>
              <a:spcAft>
                <a:spcPct val="0"/>
              </a:spcAft>
              <a:defRPr sz="4400">
                <a:solidFill>
                  <a:srgbClr val="37394C"/>
                </a:solidFill>
                <a:latin typeface="Arial" charset="0"/>
              </a:defRPr>
            </a:lvl6pPr>
            <a:lvl7pPr marL="914400" algn="l" rtl="0" eaLnBrk="1" fontAlgn="base" hangingPunct="1">
              <a:lnSpc>
                <a:spcPct val="90000"/>
              </a:lnSpc>
              <a:spcBef>
                <a:spcPct val="0"/>
              </a:spcBef>
              <a:spcAft>
                <a:spcPct val="0"/>
              </a:spcAft>
              <a:defRPr sz="4400">
                <a:solidFill>
                  <a:srgbClr val="37394C"/>
                </a:solidFill>
                <a:latin typeface="Arial" charset="0"/>
              </a:defRPr>
            </a:lvl7pPr>
            <a:lvl8pPr marL="1371600" algn="l" rtl="0" eaLnBrk="1" fontAlgn="base" hangingPunct="1">
              <a:lnSpc>
                <a:spcPct val="90000"/>
              </a:lnSpc>
              <a:spcBef>
                <a:spcPct val="0"/>
              </a:spcBef>
              <a:spcAft>
                <a:spcPct val="0"/>
              </a:spcAft>
              <a:defRPr sz="4400">
                <a:solidFill>
                  <a:srgbClr val="37394C"/>
                </a:solidFill>
                <a:latin typeface="Arial" charset="0"/>
              </a:defRPr>
            </a:lvl8pPr>
            <a:lvl9pPr marL="1828800" algn="l" rtl="0" eaLnBrk="1" fontAlgn="base" hangingPunct="1">
              <a:lnSpc>
                <a:spcPct val="90000"/>
              </a:lnSpc>
              <a:spcBef>
                <a:spcPct val="0"/>
              </a:spcBef>
              <a:spcAft>
                <a:spcPct val="0"/>
              </a:spcAft>
              <a:defRPr sz="4400">
                <a:solidFill>
                  <a:srgbClr val="37394C"/>
                </a:solidFill>
                <a:latin typeface="Arial" charset="0"/>
              </a:defRPr>
            </a:lvl9pPr>
          </a:lstStyle>
          <a:p>
            <a:pPr defTabSz="914400"/>
            <a:r>
              <a:rPr lang="en-GB" altLang="x-none" sz="2200" dirty="0"/>
              <a:t>Personal Outcomes Training for Domiciliary Care Providers</a:t>
            </a:r>
            <a:endParaRPr lang="x-none" altLang="x-none" sz="2200" dirty="0"/>
          </a:p>
        </p:txBody>
      </p:sp>
      <p:sp>
        <p:nvSpPr>
          <p:cNvPr id="6" name="Text Placeholder 3">
            <a:extLst>
              <a:ext uri="{FF2B5EF4-FFF2-40B4-BE49-F238E27FC236}">
                <a16:creationId xmlns:a16="http://schemas.microsoft.com/office/drawing/2014/main" id="{87491C48-0824-4273-BF39-B01920064D28}"/>
              </a:ext>
            </a:extLst>
          </p:cNvPr>
          <p:cNvSpPr txBox="1">
            <a:spLocks/>
          </p:cNvSpPr>
          <p:nvPr/>
        </p:nvSpPr>
        <p:spPr bwMode="auto">
          <a:xfrm>
            <a:off x="628648" y="5256929"/>
            <a:ext cx="3759283" cy="1024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noAutofit/>
          </a:bodyPr>
          <a:lstStyle>
            <a:lvl1pPr marL="0" indent="0" algn="l" rtl="0" eaLnBrk="1" fontAlgn="base" hangingPunct="1">
              <a:lnSpc>
                <a:spcPct val="90000"/>
              </a:lnSpc>
              <a:spcBef>
                <a:spcPts val="1000"/>
              </a:spcBef>
              <a:spcAft>
                <a:spcPct val="0"/>
              </a:spcAft>
              <a:buFont typeface="Arial" charset="0"/>
              <a:buNone/>
              <a:defRPr sz="2800" kern="1200">
                <a:solidFill>
                  <a:srgbClr val="37394C"/>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r>
              <a:rPr lang="en-GB" altLang="x-none" sz="2000" b="1"/>
              <a:t>Delivering outcomes</a:t>
            </a:r>
          </a:p>
          <a:p>
            <a:pPr defTabSz="914400"/>
            <a:r>
              <a:rPr lang="en-GB" altLang="x-none" sz="2000"/>
              <a:t>Chapter 1.1 – </a:t>
            </a:r>
            <a:r>
              <a:rPr lang="en-GB" altLang="x-none" sz="2000" i="1"/>
              <a:t>Understanding Outcomes</a:t>
            </a:r>
            <a:endParaRPr lang="x-none" altLang="x-none" sz="2000"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79FE6-4801-424F-8B09-AA27ED84F179}"/>
              </a:ext>
            </a:extLst>
          </p:cNvPr>
          <p:cNvSpPr>
            <a:spLocks noGrp="1"/>
          </p:cNvSpPr>
          <p:nvPr>
            <p:ph type="title"/>
          </p:nvPr>
        </p:nvSpPr>
        <p:spPr>
          <a:xfrm>
            <a:off x="578546" y="365127"/>
            <a:ext cx="3810726" cy="1031283"/>
          </a:xfrm>
        </p:spPr>
        <p:txBody>
          <a:bodyPr>
            <a:normAutofit/>
          </a:bodyPr>
          <a:lstStyle/>
          <a:p>
            <a:r>
              <a:rPr lang="en-GB" dirty="0" err="1">
                <a:solidFill>
                  <a:srgbClr val="F7AB64"/>
                </a:solidFill>
              </a:rPr>
              <a:t>Esiampl</a:t>
            </a:r>
            <a:r>
              <a:rPr lang="en-GB" dirty="0">
                <a:solidFill>
                  <a:srgbClr val="F7AB64"/>
                </a:solidFill>
              </a:rPr>
              <a:t> o </a:t>
            </a:r>
            <a:r>
              <a:rPr lang="en-GB" dirty="0" err="1">
                <a:solidFill>
                  <a:srgbClr val="F7AB64"/>
                </a:solidFill>
              </a:rPr>
              <a:t>ganlyniadau</a:t>
            </a:r>
            <a:r>
              <a:rPr lang="en-GB" dirty="0">
                <a:solidFill>
                  <a:srgbClr val="F7AB64"/>
                </a:solidFill>
              </a:rPr>
              <a:t> </a:t>
            </a:r>
            <a:r>
              <a:rPr lang="en-GB" dirty="0" err="1">
                <a:solidFill>
                  <a:srgbClr val="F7AB64"/>
                </a:solidFill>
              </a:rPr>
              <a:t>personol</a:t>
            </a:r>
            <a:endParaRPr lang="en-GB" dirty="0">
              <a:solidFill>
                <a:srgbClr val="F7AB64"/>
              </a:solidFill>
            </a:endParaRPr>
          </a:p>
        </p:txBody>
      </p:sp>
      <p:sp>
        <p:nvSpPr>
          <p:cNvPr id="3" name="Text Placeholder 2"/>
          <p:cNvSpPr>
            <a:spLocks noGrp="1"/>
          </p:cNvSpPr>
          <p:nvPr>
            <p:ph type="body" sz="quarter" idx="10"/>
          </p:nvPr>
        </p:nvSpPr>
        <p:spPr/>
        <p:txBody>
          <a:bodyPr/>
          <a:lstStyle/>
          <a:p>
            <a:r>
              <a:rPr lang="en-GB" dirty="0">
                <a:solidFill>
                  <a:srgbClr val="F7AB64"/>
                </a:solidFill>
              </a:rPr>
              <a:t>Example of personal outcomes</a:t>
            </a:r>
          </a:p>
        </p:txBody>
      </p:sp>
      <p:sp>
        <p:nvSpPr>
          <p:cNvPr id="4" name="Text Placeholder 3"/>
          <p:cNvSpPr>
            <a:spLocks noGrp="1"/>
          </p:cNvSpPr>
          <p:nvPr>
            <p:ph type="body" sz="quarter" idx="11"/>
          </p:nvPr>
        </p:nvSpPr>
        <p:spPr>
          <a:xfrm>
            <a:off x="4862513" y="1570535"/>
            <a:ext cx="3690937" cy="4252748"/>
          </a:xfrm>
        </p:spPr>
        <p:txBody>
          <a:bodyPr>
            <a:normAutofit/>
          </a:bodyPr>
          <a:lstStyle/>
          <a:p>
            <a:pPr marL="342900" indent="-342900">
              <a:lnSpc>
                <a:spcPct val="100000"/>
              </a:lnSpc>
              <a:buClr>
                <a:srgbClr val="F7AB64"/>
              </a:buClr>
              <a:buFont typeface="Arial" panose="020B0604020202020204" pitchFamily="34" charset="0"/>
              <a:buChar char="•"/>
            </a:pPr>
            <a:r>
              <a:rPr lang="en-GB" dirty="0"/>
              <a:t>I want to smell clean and feel fresh so I feel confident and can enjoy spending time with my grandchildren </a:t>
            </a:r>
          </a:p>
          <a:p>
            <a:pPr marL="342900" indent="-342900">
              <a:lnSpc>
                <a:spcPct val="100000"/>
              </a:lnSpc>
              <a:buClr>
                <a:srgbClr val="F7AB64"/>
              </a:buClr>
              <a:buFont typeface="Arial" panose="020B0604020202020204" pitchFamily="34" charset="0"/>
              <a:buChar char="•"/>
            </a:pPr>
            <a:endParaRPr lang="en-GB" dirty="0"/>
          </a:p>
          <a:p>
            <a:pPr marL="342900" indent="-342900">
              <a:lnSpc>
                <a:spcPct val="100000"/>
              </a:lnSpc>
              <a:buClr>
                <a:srgbClr val="F7AB64"/>
              </a:buClr>
              <a:buFont typeface="Arial" panose="020B0604020202020204" pitchFamily="34" charset="0"/>
              <a:buChar char="•"/>
            </a:pPr>
            <a:r>
              <a:rPr lang="en-GB" dirty="0"/>
              <a:t>I want to stay and live in my own home, where I grew up</a:t>
            </a:r>
          </a:p>
          <a:p>
            <a:pPr marL="342900" indent="-342900">
              <a:lnSpc>
                <a:spcPct val="100000"/>
              </a:lnSpc>
              <a:buClr>
                <a:srgbClr val="F7AB64"/>
              </a:buClr>
              <a:buFont typeface="Arial" panose="020B0604020202020204" pitchFamily="34" charset="0"/>
              <a:buChar char="•"/>
            </a:pPr>
            <a:endParaRPr lang="en-GB" dirty="0"/>
          </a:p>
          <a:p>
            <a:pPr marL="342900" indent="-342900">
              <a:lnSpc>
                <a:spcPct val="100000"/>
              </a:lnSpc>
              <a:buClr>
                <a:srgbClr val="F7AB64"/>
              </a:buClr>
              <a:buFont typeface="Arial" panose="020B0604020202020204" pitchFamily="34" charset="0"/>
              <a:buChar char="•"/>
            </a:pPr>
            <a:r>
              <a:rPr lang="en-GB" dirty="0"/>
              <a:t>As my family is from India, I love having the house smell of fresh spices. I want to eat food that my family used to cook</a:t>
            </a:r>
          </a:p>
        </p:txBody>
      </p:sp>
      <p:sp>
        <p:nvSpPr>
          <p:cNvPr id="5" name="Text Placeholder 4">
            <a:extLst>
              <a:ext uri="{FF2B5EF4-FFF2-40B4-BE49-F238E27FC236}">
                <a16:creationId xmlns:a16="http://schemas.microsoft.com/office/drawing/2014/main" id="{ED807D96-FDD4-4388-8915-A8E04F31C4AD}"/>
              </a:ext>
            </a:extLst>
          </p:cNvPr>
          <p:cNvSpPr>
            <a:spLocks noGrp="1"/>
          </p:cNvSpPr>
          <p:nvPr>
            <p:ph type="body" sz="quarter" idx="12"/>
          </p:nvPr>
        </p:nvSpPr>
        <p:spPr>
          <a:xfrm>
            <a:off x="578546" y="1570534"/>
            <a:ext cx="3810727" cy="4252749"/>
          </a:xfrm>
        </p:spPr>
        <p:txBody>
          <a:bodyPr>
            <a:normAutofit/>
          </a:bodyPr>
          <a:lstStyle/>
          <a:p>
            <a:pPr marL="285750" indent="-285750">
              <a:lnSpc>
                <a:spcPct val="100000"/>
              </a:lnSpc>
              <a:buClr>
                <a:srgbClr val="F7AB64"/>
              </a:buClr>
              <a:buFont typeface="Arial" panose="020B0604020202020204" pitchFamily="34" charset="0"/>
              <a:buChar char="•"/>
            </a:pPr>
            <a:r>
              <a:rPr lang="en-GB" dirty="0" err="1"/>
              <a:t>Rydw</a:t>
            </a:r>
            <a:r>
              <a:rPr lang="en-GB" dirty="0"/>
              <a:t> </a:t>
            </a:r>
            <a:r>
              <a:rPr lang="en-GB" dirty="0" err="1"/>
              <a:t>i</a:t>
            </a:r>
            <a:r>
              <a:rPr lang="en-GB" dirty="0"/>
              <a:t> </a:t>
            </a:r>
            <a:r>
              <a:rPr lang="en-GB" dirty="0" err="1"/>
              <a:t>eisiau</a:t>
            </a:r>
            <a:r>
              <a:rPr lang="en-GB" dirty="0"/>
              <a:t> </a:t>
            </a:r>
            <a:r>
              <a:rPr lang="en-GB" dirty="0" err="1"/>
              <a:t>teimlo’n</a:t>
            </a:r>
            <a:r>
              <a:rPr lang="en-GB" dirty="0"/>
              <a:t> </a:t>
            </a:r>
            <a:r>
              <a:rPr lang="en-GB" dirty="0" err="1"/>
              <a:t>lân</a:t>
            </a:r>
            <a:r>
              <a:rPr lang="en-GB" dirty="0"/>
              <a:t> ac </a:t>
            </a:r>
            <a:r>
              <a:rPr lang="en-GB" dirty="0" err="1"/>
              <a:t>yn</a:t>
            </a:r>
            <a:r>
              <a:rPr lang="en-GB" dirty="0"/>
              <a:t> </a:t>
            </a:r>
            <a:r>
              <a:rPr lang="en-GB" dirty="0" err="1"/>
              <a:t>ffres</a:t>
            </a:r>
            <a:r>
              <a:rPr lang="en-GB" dirty="0"/>
              <a:t> </a:t>
            </a:r>
            <a:r>
              <a:rPr lang="en-GB" dirty="0" err="1"/>
              <a:t>er</a:t>
            </a:r>
            <a:r>
              <a:rPr lang="en-GB" dirty="0"/>
              <a:t> </a:t>
            </a:r>
            <a:r>
              <a:rPr lang="en-GB" dirty="0" err="1"/>
              <a:t>mwyn</a:t>
            </a:r>
            <a:r>
              <a:rPr lang="en-GB" dirty="0"/>
              <a:t> </a:t>
            </a:r>
            <a:r>
              <a:rPr lang="en-GB" dirty="0" err="1"/>
              <a:t>teimlo’n</a:t>
            </a:r>
            <a:r>
              <a:rPr lang="en-GB" dirty="0"/>
              <a:t> </a:t>
            </a:r>
            <a:r>
              <a:rPr lang="en-GB" dirty="0" err="1"/>
              <a:t>hyderus</a:t>
            </a:r>
            <a:r>
              <a:rPr lang="en-GB" dirty="0"/>
              <a:t> a </a:t>
            </a:r>
            <a:r>
              <a:rPr lang="en-GB" dirty="0" err="1"/>
              <a:t>mwynhau</a:t>
            </a:r>
            <a:r>
              <a:rPr lang="en-GB" dirty="0"/>
              <a:t> </a:t>
            </a:r>
            <a:r>
              <a:rPr lang="en-GB" dirty="0" err="1"/>
              <a:t>treulio</a:t>
            </a:r>
            <a:r>
              <a:rPr lang="en-GB" dirty="0"/>
              <a:t> </a:t>
            </a:r>
            <a:r>
              <a:rPr lang="en-GB" dirty="0" err="1"/>
              <a:t>amser</a:t>
            </a:r>
            <a:r>
              <a:rPr lang="en-GB" dirty="0"/>
              <a:t> </a:t>
            </a:r>
            <a:r>
              <a:rPr lang="en-GB" dirty="0" err="1"/>
              <a:t>gyda</a:t>
            </a:r>
            <a:r>
              <a:rPr lang="en-GB" dirty="0"/>
              <a:t> </a:t>
            </a:r>
            <a:r>
              <a:rPr lang="en-GB" dirty="0" err="1"/>
              <a:t>fy</a:t>
            </a:r>
            <a:r>
              <a:rPr lang="en-GB" dirty="0"/>
              <a:t> </a:t>
            </a:r>
            <a:r>
              <a:rPr lang="en-GB" dirty="0" err="1"/>
              <a:t>wyrion</a:t>
            </a:r>
            <a:br>
              <a:rPr lang="en-GB" dirty="0"/>
            </a:br>
            <a:endParaRPr lang="en-GB" dirty="0"/>
          </a:p>
          <a:p>
            <a:pPr marL="285750" indent="-285750">
              <a:lnSpc>
                <a:spcPct val="100000"/>
              </a:lnSpc>
              <a:buClr>
                <a:srgbClr val="F7AB64"/>
              </a:buClr>
              <a:buFont typeface="Arial" panose="020B0604020202020204" pitchFamily="34" charset="0"/>
              <a:buChar char="•"/>
            </a:pPr>
            <a:r>
              <a:rPr lang="en-GB" dirty="0" err="1"/>
              <a:t>Rydw</a:t>
            </a:r>
            <a:r>
              <a:rPr lang="en-GB" dirty="0"/>
              <a:t> </a:t>
            </a:r>
            <a:r>
              <a:rPr lang="en-GB" dirty="0" err="1"/>
              <a:t>i</a:t>
            </a:r>
            <a:r>
              <a:rPr lang="en-GB" dirty="0"/>
              <a:t> </a:t>
            </a:r>
            <a:r>
              <a:rPr lang="en-GB" dirty="0" err="1"/>
              <a:t>eisiau</a:t>
            </a:r>
            <a:r>
              <a:rPr lang="en-GB" dirty="0"/>
              <a:t> </a:t>
            </a:r>
            <a:r>
              <a:rPr lang="en-GB" dirty="0" err="1"/>
              <a:t>aros</a:t>
            </a:r>
            <a:r>
              <a:rPr lang="en-GB" dirty="0"/>
              <a:t> a </a:t>
            </a:r>
            <a:r>
              <a:rPr lang="en-GB" dirty="0" err="1"/>
              <a:t>byw</a:t>
            </a:r>
            <a:r>
              <a:rPr lang="en-GB" dirty="0"/>
              <a:t> </a:t>
            </a:r>
            <a:r>
              <a:rPr lang="en-GB" dirty="0" err="1"/>
              <a:t>yn</a:t>
            </a:r>
            <a:r>
              <a:rPr lang="en-GB" dirty="0"/>
              <a:t> </a:t>
            </a:r>
            <a:r>
              <a:rPr lang="en-GB" dirty="0" err="1"/>
              <a:t>fy</a:t>
            </a:r>
            <a:r>
              <a:rPr lang="en-GB" dirty="0"/>
              <a:t> </a:t>
            </a:r>
            <a:r>
              <a:rPr lang="en-GB" dirty="0" err="1"/>
              <a:t>nghartref</a:t>
            </a:r>
            <a:r>
              <a:rPr lang="en-GB" dirty="0"/>
              <a:t> </a:t>
            </a:r>
            <a:r>
              <a:rPr lang="en-GB" dirty="0" err="1"/>
              <a:t>fy</a:t>
            </a:r>
            <a:r>
              <a:rPr lang="en-GB" dirty="0"/>
              <a:t> </a:t>
            </a:r>
            <a:r>
              <a:rPr lang="en-GB" dirty="0" err="1"/>
              <a:t>hun</a:t>
            </a:r>
            <a:r>
              <a:rPr lang="en-GB" dirty="0"/>
              <a:t>, </a:t>
            </a:r>
            <a:r>
              <a:rPr lang="en-GB" dirty="0" err="1"/>
              <a:t>ble</a:t>
            </a:r>
            <a:r>
              <a:rPr lang="en-GB" dirty="0"/>
              <a:t> </a:t>
            </a:r>
            <a:r>
              <a:rPr lang="en-GB" dirty="0" err="1"/>
              <a:t>cefais</a:t>
            </a:r>
            <a:r>
              <a:rPr lang="en-GB" dirty="0"/>
              <a:t> </a:t>
            </a:r>
            <a:r>
              <a:rPr lang="en-GB" dirty="0" err="1"/>
              <a:t>fy</a:t>
            </a:r>
            <a:r>
              <a:rPr lang="en-GB" dirty="0"/>
              <a:t> </a:t>
            </a:r>
            <a:r>
              <a:rPr lang="en-GB" dirty="0" err="1"/>
              <a:t>magu</a:t>
            </a:r>
            <a:br>
              <a:rPr lang="en-GB" dirty="0"/>
            </a:br>
            <a:endParaRPr lang="en-GB" dirty="0"/>
          </a:p>
          <a:p>
            <a:pPr marL="285750" indent="-285750">
              <a:lnSpc>
                <a:spcPct val="100000"/>
              </a:lnSpc>
              <a:buClr>
                <a:srgbClr val="F7AB64"/>
              </a:buClr>
              <a:buFont typeface="Arial" panose="020B0604020202020204" pitchFamily="34" charset="0"/>
              <a:buChar char="•"/>
            </a:pPr>
            <a:r>
              <a:rPr lang="en-GB" dirty="0"/>
              <a:t>Gan </a:t>
            </a:r>
            <a:r>
              <a:rPr lang="en-GB" dirty="0" err="1"/>
              <a:t>fod</a:t>
            </a:r>
            <a:r>
              <a:rPr lang="en-GB" dirty="0"/>
              <a:t> </a:t>
            </a:r>
            <a:r>
              <a:rPr lang="en-GB" dirty="0" err="1"/>
              <a:t>fy</a:t>
            </a:r>
            <a:r>
              <a:rPr lang="en-GB" dirty="0"/>
              <a:t> </a:t>
            </a:r>
            <a:r>
              <a:rPr lang="en-GB" dirty="0" err="1"/>
              <a:t>nheulu’n</a:t>
            </a:r>
            <a:r>
              <a:rPr lang="en-GB" dirty="0"/>
              <a:t> </a:t>
            </a:r>
            <a:r>
              <a:rPr lang="en-GB" dirty="0" err="1"/>
              <a:t>dod</a:t>
            </a:r>
            <a:r>
              <a:rPr lang="en-GB" dirty="0"/>
              <a:t> o India </a:t>
            </a:r>
            <a:r>
              <a:rPr lang="en-GB" dirty="0" err="1"/>
              <a:t>rwy’n</a:t>
            </a:r>
            <a:r>
              <a:rPr lang="en-GB" dirty="0"/>
              <a:t> </a:t>
            </a:r>
            <a:r>
              <a:rPr lang="en-GB" dirty="0" err="1"/>
              <a:t>dwlu</a:t>
            </a:r>
            <a:r>
              <a:rPr lang="en-GB" dirty="0"/>
              <a:t> </a:t>
            </a:r>
            <a:r>
              <a:rPr lang="en-GB" dirty="0" err="1"/>
              <a:t>ar</a:t>
            </a:r>
            <a:r>
              <a:rPr lang="en-GB" dirty="0"/>
              <a:t> </a:t>
            </a:r>
            <a:r>
              <a:rPr lang="en-GB" dirty="0" err="1"/>
              <a:t>gael</a:t>
            </a:r>
            <a:r>
              <a:rPr lang="en-GB" dirty="0"/>
              <a:t> </a:t>
            </a:r>
            <a:r>
              <a:rPr lang="en-GB" dirty="0" err="1"/>
              <a:t>oglau</a:t>
            </a:r>
            <a:r>
              <a:rPr lang="en-GB" dirty="0"/>
              <a:t> </a:t>
            </a:r>
            <a:r>
              <a:rPr lang="en-GB" dirty="0" err="1"/>
              <a:t>sbeis</a:t>
            </a:r>
            <a:r>
              <a:rPr lang="en-GB" dirty="0"/>
              <a:t> </a:t>
            </a:r>
            <a:r>
              <a:rPr lang="en-GB" dirty="0" err="1"/>
              <a:t>yn</a:t>
            </a:r>
            <a:r>
              <a:rPr lang="en-GB" dirty="0"/>
              <a:t> y t</a:t>
            </a:r>
            <a:r>
              <a:rPr lang="cy-GB" dirty="0"/>
              <a:t>ŷ. Hoffwn i fwyta’r bwyd roedd fy nheulu’n coginio</a:t>
            </a:r>
            <a:endParaRPr lang="en-GB" dirty="0"/>
          </a:p>
        </p:txBody>
      </p:sp>
    </p:spTree>
    <p:extLst>
      <p:ext uri="{BB962C8B-B14F-4D97-AF65-F5344CB8AC3E}">
        <p14:creationId xmlns:p14="http://schemas.microsoft.com/office/powerpoint/2010/main" val="739323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529884" y="359258"/>
            <a:ext cx="3766544" cy="709688"/>
          </a:xfrm>
          <a:noFill/>
        </p:spPr>
        <p:txBody>
          <a:bodyPr/>
          <a:lstStyle/>
          <a:p>
            <a:r>
              <a:rPr lang="en-GB" dirty="0" err="1">
                <a:solidFill>
                  <a:srgbClr val="F7AB64"/>
                </a:solidFill>
              </a:rPr>
              <a:t>Canlyniadau</a:t>
            </a:r>
            <a:r>
              <a:rPr lang="en-GB" dirty="0">
                <a:solidFill>
                  <a:srgbClr val="F7AB64"/>
                </a:solidFill>
              </a:rPr>
              <a:t> </a:t>
            </a:r>
            <a:r>
              <a:rPr lang="en-GB" dirty="0" err="1">
                <a:solidFill>
                  <a:srgbClr val="F7AB64"/>
                </a:solidFill>
              </a:rPr>
              <a:t>personol</a:t>
            </a:r>
            <a:r>
              <a:rPr lang="en-GB" dirty="0">
                <a:solidFill>
                  <a:srgbClr val="F7AB64"/>
                </a:solidFill>
              </a:rPr>
              <a:t> </a:t>
            </a:r>
          </a:p>
        </p:txBody>
      </p:sp>
      <p:sp>
        <p:nvSpPr>
          <p:cNvPr id="8" name="Text Placeholder 3">
            <a:extLst>
              <a:ext uri="{FF2B5EF4-FFF2-40B4-BE49-F238E27FC236}">
                <a16:creationId xmlns:a16="http://schemas.microsoft.com/office/drawing/2014/main" id="{231EF9FE-18FC-4299-A9E5-8C6B3E0D1FBF}"/>
              </a:ext>
            </a:extLst>
          </p:cNvPr>
          <p:cNvSpPr>
            <a:spLocks noGrp="1"/>
          </p:cNvSpPr>
          <p:nvPr>
            <p:ph type="body" sz="quarter" idx="11"/>
          </p:nvPr>
        </p:nvSpPr>
        <p:spPr>
          <a:xfrm>
            <a:off x="639120" y="1065529"/>
            <a:ext cx="4033088" cy="4683917"/>
          </a:xfrm>
        </p:spPr>
        <p:txBody>
          <a:bodyPr>
            <a:normAutofit/>
          </a:bodyPr>
          <a:lstStyle/>
          <a:p>
            <a:pPr>
              <a:lnSpc>
                <a:spcPct val="100000"/>
              </a:lnSpc>
            </a:pPr>
            <a:r>
              <a:rPr lang="en-GB" sz="2000" dirty="0" err="1"/>
              <a:t>Mae’r</a:t>
            </a:r>
            <a:r>
              <a:rPr lang="en-GB" sz="2000" dirty="0"/>
              <a:t> </a:t>
            </a:r>
            <a:r>
              <a:rPr lang="en-GB" sz="2000" dirty="0" err="1"/>
              <a:t>esiamplau</a:t>
            </a:r>
            <a:r>
              <a:rPr lang="en-GB" sz="2000" dirty="0"/>
              <a:t> </a:t>
            </a:r>
            <a:r>
              <a:rPr lang="en-GB" sz="2000" dirty="0" err="1"/>
              <a:t>yma</a:t>
            </a:r>
            <a:r>
              <a:rPr lang="en-GB" sz="2000" dirty="0"/>
              <a:t> </a:t>
            </a:r>
            <a:r>
              <a:rPr lang="en-GB" sz="2000" dirty="0" err="1"/>
              <a:t>yn</a:t>
            </a:r>
            <a:r>
              <a:rPr lang="en-GB" sz="2000" dirty="0"/>
              <a:t> </a:t>
            </a:r>
            <a:r>
              <a:rPr lang="en-GB" sz="2000" dirty="0" err="1"/>
              <a:t>dangos</a:t>
            </a:r>
            <a:r>
              <a:rPr lang="en-GB" sz="2000" dirty="0"/>
              <a:t> </a:t>
            </a:r>
            <a:r>
              <a:rPr lang="en-GB" sz="2000" dirty="0" err="1"/>
              <a:t>sut</a:t>
            </a:r>
            <a:r>
              <a:rPr lang="en-GB" sz="2000" dirty="0"/>
              <a:t> gall </a:t>
            </a:r>
            <a:r>
              <a:rPr lang="en-GB" sz="2000" dirty="0" err="1"/>
              <a:t>wasanaethau</a:t>
            </a:r>
            <a:r>
              <a:rPr lang="en-GB" sz="2000" dirty="0"/>
              <a:t> </a:t>
            </a:r>
            <a:r>
              <a:rPr lang="en-GB" sz="2000" b="1" i="1" dirty="0" err="1"/>
              <a:t>cefnogi</a:t>
            </a:r>
            <a:r>
              <a:rPr lang="en-GB" sz="2000" dirty="0"/>
              <a:t> </a:t>
            </a:r>
            <a:r>
              <a:rPr lang="en-GB" sz="2000" dirty="0" err="1"/>
              <a:t>canlyniadau</a:t>
            </a:r>
            <a:r>
              <a:rPr lang="en-GB" sz="2000" dirty="0"/>
              <a:t> </a:t>
            </a:r>
            <a:r>
              <a:rPr lang="en-GB" sz="2000" dirty="0" err="1"/>
              <a:t>personol</a:t>
            </a:r>
            <a:r>
              <a:rPr lang="en-GB" sz="2000" dirty="0"/>
              <a:t> </a:t>
            </a:r>
            <a:r>
              <a:rPr lang="en-GB" sz="2000" dirty="0" err="1"/>
              <a:t>unigolyn</a:t>
            </a:r>
            <a:endParaRPr lang="en-GB" sz="2000" dirty="0"/>
          </a:p>
          <a:p>
            <a:pPr>
              <a:lnSpc>
                <a:spcPct val="100000"/>
              </a:lnSpc>
            </a:pPr>
            <a:endParaRPr lang="en-GB" sz="2000" b="1" dirty="0"/>
          </a:p>
          <a:p>
            <a:pPr>
              <a:lnSpc>
                <a:spcPct val="100000"/>
              </a:lnSpc>
            </a:pPr>
            <a:r>
              <a:rPr lang="en-GB" sz="2000" b="1" dirty="0" err="1"/>
              <a:t>Gweithgaredd</a:t>
            </a:r>
            <a:r>
              <a:rPr lang="en-GB" sz="2000" b="1" dirty="0"/>
              <a:t>:</a:t>
            </a:r>
          </a:p>
          <a:p>
            <a:pPr>
              <a:lnSpc>
                <a:spcPct val="100000"/>
              </a:lnSpc>
            </a:pPr>
            <a:r>
              <a:rPr lang="en-GB" sz="2000" dirty="0" err="1"/>
              <a:t>Mynd</a:t>
            </a:r>
            <a:r>
              <a:rPr lang="en-GB" sz="2000" dirty="0"/>
              <a:t> </a:t>
            </a:r>
            <a:r>
              <a:rPr lang="en-GB" sz="2000" dirty="0" err="1"/>
              <a:t>i’m</a:t>
            </a:r>
            <a:r>
              <a:rPr lang="en-GB" sz="2000" dirty="0"/>
              <a:t> </a:t>
            </a:r>
            <a:r>
              <a:rPr lang="en-GB" sz="2000" dirty="0" err="1"/>
              <a:t>eglwys</a:t>
            </a:r>
            <a:r>
              <a:rPr lang="en-GB" sz="2000" dirty="0"/>
              <a:t> </a:t>
            </a:r>
            <a:r>
              <a:rPr lang="en-GB" sz="2000" dirty="0" err="1"/>
              <a:t>lleol</a:t>
            </a:r>
            <a:endParaRPr lang="en-GB" sz="2000" dirty="0"/>
          </a:p>
          <a:p>
            <a:pPr>
              <a:lnSpc>
                <a:spcPct val="100000"/>
              </a:lnSpc>
            </a:pPr>
            <a:endParaRPr lang="en-GB" sz="2000" dirty="0"/>
          </a:p>
          <a:p>
            <a:pPr>
              <a:lnSpc>
                <a:spcPct val="100000"/>
              </a:lnSpc>
            </a:pPr>
            <a:r>
              <a:rPr lang="en-GB" sz="2000" b="1" dirty="0" err="1"/>
              <a:t>Canlyniad</a:t>
            </a:r>
            <a:r>
              <a:rPr lang="en-GB" sz="2000" b="1" dirty="0"/>
              <a:t> </a:t>
            </a:r>
            <a:r>
              <a:rPr lang="en-GB" sz="2000" b="1" dirty="0" err="1"/>
              <a:t>personol</a:t>
            </a:r>
            <a:r>
              <a:rPr lang="en-GB" sz="2000" b="1" dirty="0"/>
              <a:t>:</a:t>
            </a:r>
          </a:p>
          <a:p>
            <a:pPr>
              <a:lnSpc>
                <a:spcPct val="100000"/>
              </a:lnSpc>
            </a:pPr>
            <a:r>
              <a:rPr lang="en-GB" sz="2000" dirty="0" err="1"/>
              <a:t>Gweld</a:t>
            </a:r>
            <a:r>
              <a:rPr lang="en-GB" sz="2000" dirty="0"/>
              <a:t> </a:t>
            </a:r>
            <a:r>
              <a:rPr lang="en-GB" sz="2000" dirty="0" err="1"/>
              <a:t>fy</a:t>
            </a:r>
            <a:r>
              <a:rPr lang="en-GB" sz="2000" dirty="0"/>
              <a:t> </a:t>
            </a:r>
            <a:r>
              <a:rPr lang="en-GB" sz="2000" dirty="0" err="1"/>
              <a:t>ffrindiau</a:t>
            </a:r>
            <a:r>
              <a:rPr lang="en-GB" sz="2000" dirty="0"/>
              <a:t>, </a:t>
            </a:r>
            <a:r>
              <a:rPr lang="en-GB" sz="2000" dirty="0" err="1"/>
              <a:t>cymdeithasu</a:t>
            </a:r>
            <a:r>
              <a:rPr lang="en-GB" sz="2000" dirty="0"/>
              <a:t>, </a:t>
            </a:r>
            <a:r>
              <a:rPr lang="en-GB" sz="2000" dirty="0" err="1"/>
              <a:t>cynnal</a:t>
            </a:r>
            <a:r>
              <a:rPr lang="en-GB" sz="2000" dirty="0"/>
              <a:t> </a:t>
            </a:r>
            <a:r>
              <a:rPr lang="en-GB" sz="2000" dirty="0" err="1"/>
              <a:t>fy</a:t>
            </a:r>
            <a:r>
              <a:rPr lang="en-GB" sz="2000" dirty="0"/>
              <a:t> </a:t>
            </a:r>
            <a:r>
              <a:rPr lang="en-GB" sz="2000" dirty="0" err="1"/>
              <a:t>ffydd</a:t>
            </a:r>
            <a:endParaRPr lang="en-GB" sz="2000" dirty="0"/>
          </a:p>
          <a:p>
            <a:pPr>
              <a:lnSpc>
                <a:spcPct val="100000"/>
              </a:lnSpc>
            </a:pPr>
            <a:endParaRPr lang="en-GB" sz="2000" dirty="0"/>
          </a:p>
        </p:txBody>
      </p:sp>
      <p:sp>
        <p:nvSpPr>
          <p:cNvPr id="7" name="Text Placeholder 3">
            <a:extLst>
              <a:ext uri="{FF2B5EF4-FFF2-40B4-BE49-F238E27FC236}">
                <a16:creationId xmlns:a16="http://schemas.microsoft.com/office/drawing/2014/main" id="{77D921CB-85DE-44C0-9DF1-A5F3893DF9C5}"/>
              </a:ext>
            </a:extLst>
          </p:cNvPr>
          <p:cNvSpPr txBox="1">
            <a:spLocks/>
          </p:cNvSpPr>
          <p:nvPr/>
        </p:nvSpPr>
        <p:spPr bwMode="auto">
          <a:xfrm>
            <a:off x="4997303" y="1011068"/>
            <a:ext cx="3658182" cy="4838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noAutofit/>
          </a:bodyPr>
          <a:lstStyle>
            <a:lvl1pPr marL="0" indent="0" algn="l" rtl="0" eaLnBrk="1" fontAlgn="base" hangingPunct="1">
              <a:lnSpc>
                <a:spcPct val="90000"/>
              </a:lnSpc>
              <a:spcBef>
                <a:spcPts val="1000"/>
              </a:spcBef>
              <a:spcAft>
                <a:spcPct val="0"/>
              </a:spcAft>
              <a:buClr>
                <a:srgbClr val="16AD85"/>
              </a:buClr>
              <a:buFont typeface="Arial" charset="0"/>
              <a:buNone/>
              <a:defRPr sz="1800" kern="1200">
                <a:solidFill>
                  <a:srgbClr val="37394C"/>
                </a:solidFill>
                <a:latin typeface="+mn-lt"/>
                <a:ea typeface="+mn-ea"/>
                <a:cs typeface="+mn-cs"/>
              </a:defRPr>
            </a:lvl1pPr>
            <a:lvl2pPr marL="457200" indent="0" algn="l" rtl="0" eaLnBrk="1" fontAlgn="base" hangingPunct="1">
              <a:lnSpc>
                <a:spcPct val="90000"/>
              </a:lnSpc>
              <a:spcBef>
                <a:spcPts val="500"/>
              </a:spcBef>
              <a:spcAft>
                <a:spcPct val="0"/>
              </a:spcAft>
              <a:buClr>
                <a:srgbClr val="16AD85"/>
              </a:buClr>
              <a:buFont typeface="Arial" charset="0"/>
              <a:buNone/>
              <a:defRPr sz="1800" kern="1200">
                <a:solidFill>
                  <a:srgbClr val="37394C"/>
                </a:solidFill>
                <a:latin typeface="+mn-lt"/>
                <a:ea typeface="+mn-ea"/>
                <a:cs typeface="+mn-cs"/>
              </a:defRPr>
            </a:lvl2pPr>
            <a:lvl3pPr marL="914400" indent="0" algn="l" rtl="0" eaLnBrk="1" fontAlgn="base" hangingPunct="1">
              <a:lnSpc>
                <a:spcPct val="90000"/>
              </a:lnSpc>
              <a:spcBef>
                <a:spcPts val="500"/>
              </a:spcBef>
              <a:spcAft>
                <a:spcPct val="0"/>
              </a:spcAft>
              <a:buClr>
                <a:srgbClr val="16AD85"/>
              </a:buClr>
              <a:buFont typeface="Arial" charset="0"/>
              <a:buNone/>
              <a:defRPr sz="1800" kern="1200">
                <a:solidFill>
                  <a:srgbClr val="37394C"/>
                </a:solidFill>
                <a:latin typeface="+mn-lt"/>
                <a:ea typeface="+mn-ea"/>
                <a:cs typeface="+mn-cs"/>
              </a:defRPr>
            </a:lvl3pPr>
            <a:lvl4pPr marL="1371600" indent="0" algn="l" rtl="0" eaLnBrk="1" fontAlgn="base" hangingPunct="1">
              <a:lnSpc>
                <a:spcPct val="90000"/>
              </a:lnSpc>
              <a:spcBef>
                <a:spcPts val="500"/>
              </a:spcBef>
              <a:spcAft>
                <a:spcPct val="0"/>
              </a:spcAft>
              <a:buClr>
                <a:srgbClr val="16AD85"/>
              </a:buClr>
              <a:buFont typeface="Arial" charset="0"/>
              <a:buNone/>
              <a:defRPr sz="1800" kern="1200">
                <a:solidFill>
                  <a:srgbClr val="37394C"/>
                </a:solidFill>
                <a:latin typeface="+mn-lt"/>
                <a:ea typeface="+mn-ea"/>
                <a:cs typeface="+mn-cs"/>
              </a:defRPr>
            </a:lvl4pPr>
            <a:lvl5pPr marL="1828800" indent="0" algn="l" rtl="0" eaLnBrk="1" fontAlgn="base" hangingPunct="1">
              <a:lnSpc>
                <a:spcPct val="90000"/>
              </a:lnSpc>
              <a:spcBef>
                <a:spcPts val="500"/>
              </a:spcBef>
              <a:spcAft>
                <a:spcPct val="0"/>
              </a:spcAft>
              <a:buClr>
                <a:srgbClr val="16AD85"/>
              </a:buClr>
              <a:buFont typeface="Arial" charset="0"/>
              <a:buNone/>
              <a:defRPr sz="1800"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GB" sz="2000" dirty="0"/>
              <a:t>These examples show how services can </a:t>
            </a:r>
            <a:r>
              <a:rPr lang="en-GB" sz="2000" b="1" i="1" dirty="0"/>
              <a:t>support</a:t>
            </a:r>
            <a:r>
              <a:rPr lang="en-GB" sz="2000" dirty="0"/>
              <a:t> an individual’s personal outcomes</a:t>
            </a:r>
          </a:p>
          <a:p>
            <a:pPr defTabSz="914400">
              <a:lnSpc>
                <a:spcPct val="100000"/>
              </a:lnSpc>
            </a:pPr>
            <a:endParaRPr lang="en-GB" sz="2000" dirty="0"/>
          </a:p>
          <a:p>
            <a:pPr defTabSz="914400">
              <a:lnSpc>
                <a:spcPct val="100000"/>
              </a:lnSpc>
            </a:pPr>
            <a:r>
              <a:rPr lang="en-GB" sz="2000" b="1" dirty="0"/>
              <a:t>Activity:</a:t>
            </a:r>
          </a:p>
          <a:p>
            <a:pPr defTabSz="914400">
              <a:lnSpc>
                <a:spcPct val="100000"/>
              </a:lnSpc>
            </a:pPr>
            <a:r>
              <a:rPr lang="en-GB" sz="2000" dirty="0"/>
              <a:t>Going to my local church</a:t>
            </a:r>
          </a:p>
          <a:p>
            <a:pPr defTabSz="914400">
              <a:lnSpc>
                <a:spcPct val="100000"/>
              </a:lnSpc>
            </a:pPr>
            <a:endParaRPr lang="en-GB" sz="2000" dirty="0"/>
          </a:p>
          <a:p>
            <a:pPr defTabSz="914400">
              <a:lnSpc>
                <a:spcPct val="100000"/>
              </a:lnSpc>
            </a:pPr>
            <a:r>
              <a:rPr lang="en-GB" sz="2000" b="1" dirty="0"/>
              <a:t>Personal outcomes:</a:t>
            </a:r>
          </a:p>
          <a:p>
            <a:pPr defTabSz="914400">
              <a:lnSpc>
                <a:spcPct val="100000"/>
              </a:lnSpc>
            </a:pPr>
            <a:r>
              <a:rPr lang="en-GB" sz="2000" dirty="0"/>
              <a:t>Seeing my friends, getting out and about, maintaining my faith</a:t>
            </a:r>
            <a:endParaRPr lang="en-GB" sz="2000" strike="sngStrike" dirty="0"/>
          </a:p>
          <a:p>
            <a:pPr defTabSz="914400">
              <a:lnSpc>
                <a:spcPct val="100000"/>
              </a:lnSpc>
            </a:pPr>
            <a:endParaRPr lang="en-GB" sz="2000" dirty="0"/>
          </a:p>
        </p:txBody>
      </p:sp>
      <p:sp>
        <p:nvSpPr>
          <p:cNvPr id="9" name="Text Placeholder 2">
            <a:extLst>
              <a:ext uri="{FF2B5EF4-FFF2-40B4-BE49-F238E27FC236}">
                <a16:creationId xmlns:a16="http://schemas.microsoft.com/office/drawing/2014/main" id="{7C7819AF-525F-4498-BEC6-FD3F9261CC91}"/>
              </a:ext>
            </a:extLst>
          </p:cNvPr>
          <p:cNvSpPr txBox="1">
            <a:spLocks/>
          </p:cNvSpPr>
          <p:nvPr/>
        </p:nvSpPr>
        <p:spPr bwMode="auto">
          <a:xfrm>
            <a:off x="4997303" y="355842"/>
            <a:ext cx="3554183" cy="709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0" indent="0" algn="l" rtl="0" eaLnBrk="1" fontAlgn="base" hangingPunct="1">
              <a:lnSpc>
                <a:spcPct val="90000"/>
              </a:lnSpc>
              <a:spcBef>
                <a:spcPts val="1000"/>
              </a:spcBef>
              <a:spcAft>
                <a:spcPct val="0"/>
              </a:spcAft>
              <a:buFont typeface="Arial" charset="0"/>
              <a:buNone/>
              <a:defRPr sz="2800" kern="1200">
                <a:solidFill>
                  <a:srgbClr val="16AD85"/>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r>
              <a:rPr lang="en-GB" dirty="0">
                <a:solidFill>
                  <a:srgbClr val="F7AB64"/>
                </a:solidFill>
              </a:rPr>
              <a:t>Personal outcomes</a:t>
            </a:r>
          </a:p>
        </p:txBody>
      </p:sp>
    </p:spTree>
    <p:extLst>
      <p:ext uri="{BB962C8B-B14F-4D97-AF65-F5344CB8AC3E}">
        <p14:creationId xmlns:p14="http://schemas.microsoft.com/office/powerpoint/2010/main" val="17411132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2">
            <a:extLst>
              <a:ext uri="{FF2B5EF4-FFF2-40B4-BE49-F238E27FC236}">
                <a16:creationId xmlns:a16="http://schemas.microsoft.com/office/drawing/2014/main" id="{B358DCD0-E0FB-6B45-846C-71516B86EF85}"/>
              </a:ext>
            </a:extLst>
          </p:cNvPr>
          <p:cNvSpPr>
            <a:spLocks noGrp="1"/>
          </p:cNvSpPr>
          <p:nvPr>
            <p:ph type="body" sz="quarter" idx="10"/>
          </p:nvPr>
        </p:nvSpPr>
        <p:spPr>
          <a:xfrm>
            <a:off x="529884" y="359258"/>
            <a:ext cx="3766544" cy="709688"/>
          </a:xfrm>
          <a:noFill/>
        </p:spPr>
        <p:txBody>
          <a:bodyPr/>
          <a:lstStyle/>
          <a:p>
            <a:r>
              <a:rPr lang="en-GB" dirty="0" err="1">
                <a:solidFill>
                  <a:srgbClr val="F7AB64"/>
                </a:solidFill>
              </a:rPr>
              <a:t>Canlyniadau</a:t>
            </a:r>
            <a:r>
              <a:rPr lang="en-GB" dirty="0">
                <a:solidFill>
                  <a:srgbClr val="F7AB64"/>
                </a:solidFill>
              </a:rPr>
              <a:t> </a:t>
            </a:r>
            <a:r>
              <a:rPr lang="en-GB" dirty="0" err="1">
                <a:solidFill>
                  <a:srgbClr val="F7AB64"/>
                </a:solidFill>
              </a:rPr>
              <a:t>personol</a:t>
            </a:r>
            <a:r>
              <a:rPr lang="en-GB" dirty="0">
                <a:solidFill>
                  <a:srgbClr val="F7AB64"/>
                </a:solidFill>
              </a:rPr>
              <a:t> </a:t>
            </a:r>
          </a:p>
        </p:txBody>
      </p:sp>
      <p:sp>
        <p:nvSpPr>
          <p:cNvPr id="9" name="Text Placeholder 3">
            <a:extLst>
              <a:ext uri="{FF2B5EF4-FFF2-40B4-BE49-F238E27FC236}">
                <a16:creationId xmlns:a16="http://schemas.microsoft.com/office/drawing/2014/main" id="{D2668ED2-C0EA-424A-98F0-E87FE96B23EF}"/>
              </a:ext>
            </a:extLst>
          </p:cNvPr>
          <p:cNvSpPr>
            <a:spLocks noGrp="1"/>
          </p:cNvSpPr>
          <p:nvPr>
            <p:ph type="body" sz="quarter" idx="11"/>
          </p:nvPr>
        </p:nvSpPr>
        <p:spPr>
          <a:xfrm>
            <a:off x="639120" y="1197597"/>
            <a:ext cx="4033088" cy="4408345"/>
          </a:xfrm>
        </p:spPr>
        <p:txBody>
          <a:bodyPr>
            <a:normAutofit/>
          </a:bodyPr>
          <a:lstStyle/>
          <a:p>
            <a:pPr>
              <a:lnSpc>
                <a:spcPct val="100000"/>
              </a:lnSpc>
            </a:pPr>
            <a:r>
              <a:rPr lang="en-GB" sz="2000" b="1" dirty="0" err="1"/>
              <a:t>Gweithgaredd</a:t>
            </a:r>
            <a:r>
              <a:rPr lang="en-GB" sz="2000" b="1" dirty="0"/>
              <a:t>:</a:t>
            </a:r>
          </a:p>
          <a:p>
            <a:pPr>
              <a:lnSpc>
                <a:spcPct val="100000"/>
              </a:lnSpc>
            </a:pPr>
            <a:r>
              <a:rPr lang="en-GB" sz="2000" dirty="0" err="1"/>
              <a:t>Cawod</a:t>
            </a:r>
            <a:r>
              <a:rPr lang="en-GB" sz="2000" dirty="0"/>
              <a:t> </a:t>
            </a:r>
            <a:r>
              <a:rPr lang="en-GB" sz="2000" dirty="0" err="1"/>
              <a:t>cerdded-i-mewn</a:t>
            </a:r>
            <a:r>
              <a:rPr lang="en-GB" sz="2000" dirty="0"/>
              <a:t> </a:t>
            </a:r>
          </a:p>
          <a:p>
            <a:pPr>
              <a:lnSpc>
                <a:spcPct val="100000"/>
              </a:lnSpc>
            </a:pPr>
            <a:endParaRPr lang="en-GB" sz="2000" dirty="0"/>
          </a:p>
          <a:p>
            <a:pPr>
              <a:lnSpc>
                <a:spcPct val="100000"/>
              </a:lnSpc>
            </a:pPr>
            <a:r>
              <a:rPr lang="en-GB" sz="2000" b="1" dirty="0" err="1"/>
              <a:t>Canlyniad</a:t>
            </a:r>
            <a:r>
              <a:rPr lang="en-GB" sz="2000" b="1" dirty="0"/>
              <a:t> </a:t>
            </a:r>
            <a:r>
              <a:rPr lang="en-GB" sz="2000" b="1" dirty="0" err="1"/>
              <a:t>personol</a:t>
            </a:r>
            <a:r>
              <a:rPr lang="en-GB" sz="2000" b="1" dirty="0"/>
              <a:t>:</a:t>
            </a:r>
          </a:p>
          <a:p>
            <a:pPr>
              <a:lnSpc>
                <a:spcPct val="100000"/>
              </a:lnSpc>
            </a:pPr>
            <a:r>
              <a:rPr lang="en-GB" sz="2000" dirty="0" err="1"/>
              <a:t>Gallu</a:t>
            </a:r>
            <a:r>
              <a:rPr lang="en-GB" sz="2000" dirty="0"/>
              <a:t> </a:t>
            </a:r>
            <a:r>
              <a:rPr lang="en-GB" sz="2000" dirty="0" err="1"/>
              <a:t>golchi</a:t>
            </a:r>
            <a:r>
              <a:rPr lang="en-GB" sz="2000" dirty="0"/>
              <a:t> </a:t>
            </a:r>
            <a:r>
              <a:rPr lang="en-GB" sz="2000" dirty="0" err="1"/>
              <a:t>fy</a:t>
            </a:r>
            <a:r>
              <a:rPr lang="en-GB" sz="2000" dirty="0"/>
              <a:t> </a:t>
            </a:r>
            <a:r>
              <a:rPr lang="en-GB" sz="2000" dirty="0" err="1"/>
              <a:t>hun</a:t>
            </a:r>
            <a:r>
              <a:rPr lang="en-GB" sz="2000" dirty="0"/>
              <a:t> </a:t>
            </a:r>
            <a:r>
              <a:rPr lang="en-GB" sz="2000" dirty="0" err="1"/>
              <a:t>heb</a:t>
            </a:r>
            <a:r>
              <a:rPr lang="en-GB" sz="2000" dirty="0"/>
              <a:t> </a:t>
            </a:r>
            <a:r>
              <a:rPr lang="en-GB" sz="2000" dirty="0" err="1"/>
              <a:t>orfod</a:t>
            </a:r>
            <a:r>
              <a:rPr lang="en-GB" sz="2000" dirty="0"/>
              <a:t> </a:t>
            </a:r>
            <a:r>
              <a:rPr lang="en-GB" sz="2000" dirty="0" err="1"/>
              <a:t>dibynnu</a:t>
            </a:r>
            <a:r>
              <a:rPr lang="en-GB" sz="2000" dirty="0"/>
              <a:t> </a:t>
            </a:r>
            <a:r>
              <a:rPr lang="en-GB" sz="2000" dirty="0" err="1"/>
              <a:t>ar</a:t>
            </a:r>
            <a:r>
              <a:rPr lang="en-GB" sz="2000" dirty="0"/>
              <a:t> </a:t>
            </a:r>
            <a:r>
              <a:rPr lang="en-GB" sz="2000" dirty="0" err="1"/>
              <a:t>eraill</a:t>
            </a:r>
            <a:endParaRPr lang="en-GB" sz="2000" dirty="0"/>
          </a:p>
          <a:p>
            <a:pPr>
              <a:lnSpc>
                <a:spcPct val="100000"/>
              </a:lnSpc>
            </a:pPr>
            <a:endParaRPr lang="en-GB" sz="2000" dirty="0"/>
          </a:p>
          <a:p>
            <a:pPr>
              <a:lnSpc>
                <a:spcPct val="100000"/>
              </a:lnSpc>
            </a:pPr>
            <a:r>
              <a:rPr lang="en-GB" sz="2000" dirty="0" err="1"/>
              <a:t>Oes</a:t>
            </a:r>
            <a:r>
              <a:rPr lang="en-GB" sz="2000" dirty="0"/>
              <a:t> </a:t>
            </a:r>
            <a:r>
              <a:rPr lang="en-GB" sz="2000" dirty="0" err="1"/>
              <a:t>gyda</a:t>
            </a:r>
            <a:r>
              <a:rPr lang="en-GB" sz="2000" dirty="0"/>
              <a:t> chi </a:t>
            </a:r>
            <a:r>
              <a:rPr lang="en-GB" sz="2000" dirty="0" err="1"/>
              <a:t>unrhyw</a:t>
            </a:r>
            <a:r>
              <a:rPr lang="en-GB" sz="2000" dirty="0"/>
              <a:t> </a:t>
            </a:r>
            <a:r>
              <a:rPr lang="en-GB" sz="2000" dirty="0" err="1"/>
              <a:t>esiamplau</a:t>
            </a:r>
            <a:r>
              <a:rPr lang="en-GB" sz="2000" dirty="0"/>
              <a:t> o </a:t>
            </a:r>
            <a:r>
              <a:rPr lang="en-GB" sz="2000" dirty="0" err="1"/>
              <a:t>sut</a:t>
            </a:r>
            <a:r>
              <a:rPr lang="en-GB" sz="2000" dirty="0"/>
              <a:t> </a:t>
            </a:r>
            <a:r>
              <a:rPr lang="en-GB" sz="2000" dirty="0" err="1"/>
              <a:t>rydych</a:t>
            </a:r>
            <a:r>
              <a:rPr lang="en-GB" sz="2000" dirty="0"/>
              <a:t> </a:t>
            </a:r>
            <a:r>
              <a:rPr lang="en-GB" sz="2000" dirty="0" err="1"/>
              <a:t>chi’n</a:t>
            </a:r>
            <a:r>
              <a:rPr lang="en-GB" sz="2000" dirty="0"/>
              <a:t> </a:t>
            </a:r>
            <a:r>
              <a:rPr lang="en-GB" sz="2000" b="1" i="1" dirty="0" err="1"/>
              <a:t>cefnogi</a:t>
            </a:r>
            <a:r>
              <a:rPr lang="en-GB" sz="2000" b="1" i="1" dirty="0"/>
              <a:t> </a:t>
            </a:r>
            <a:r>
              <a:rPr lang="en-GB" sz="2000" dirty="0" err="1"/>
              <a:t>canlyniadau</a:t>
            </a:r>
            <a:r>
              <a:rPr lang="en-GB" sz="2000" dirty="0"/>
              <a:t> </a:t>
            </a:r>
            <a:r>
              <a:rPr lang="en-GB" sz="2000" dirty="0" err="1"/>
              <a:t>personol</a:t>
            </a:r>
            <a:r>
              <a:rPr lang="en-GB" sz="2000" dirty="0"/>
              <a:t> </a:t>
            </a:r>
            <a:r>
              <a:rPr lang="en-GB" sz="2000" dirty="0" err="1"/>
              <a:t>unigolion</a:t>
            </a:r>
            <a:r>
              <a:rPr lang="en-GB" sz="2000" dirty="0"/>
              <a:t>? </a:t>
            </a:r>
          </a:p>
          <a:p>
            <a:pPr>
              <a:lnSpc>
                <a:spcPct val="100000"/>
              </a:lnSpc>
            </a:pPr>
            <a:endParaRPr lang="en-GB" sz="2000" dirty="0"/>
          </a:p>
          <a:p>
            <a:pPr>
              <a:lnSpc>
                <a:spcPct val="100000"/>
              </a:lnSpc>
            </a:pPr>
            <a:endParaRPr lang="en-GB" sz="2000" dirty="0"/>
          </a:p>
        </p:txBody>
      </p:sp>
      <p:sp>
        <p:nvSpPr>
          <p:cNvPr id="10" name="Text Placeholder 3">
            <a:extLst>
              <a:ext uri="{FF2B5EF4-FFF2-40B4-BE49-F238E27FC236}">
                <a16:creationId xmlns:a16="http://schemas.microsoft.com/office/drawing/2014/main" id="{14147E2C-52C3-6D4B-AF82-48A26D709183}"/>
              </a:ext>
            </a:extLst>
          </p:cNvPr>
          <p:cNvSpPr txBox="1">
            <a:spLocks/>
          </p:cNvSpPr>
          <p:nvPr/>
        </p:nvSpPr>
        <p:spPr bwMode="auto">
          <a:xfrm>
            <a:off x="4997303" y="1197597"/>
            <a:ext cx="3658182" cy="44628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noAutofit/>
          </a:bodyPr>
          <a:lstStyle>
            <a:lvl1pPr marL="0" indent="0" algn="l" rtl="0" eaLnBrk="1" fontAlgn="base" hangingPunct="1">
              <a:lnSpc>
                <a:spcPct val="90000"/>
              </a:lnSpc>
              <a:spcBef>
                <a:spcPts val="1000"/>
              </a:spcBef>
              <a:spcAft>
                <a:spcPct val="0"/>
              </a:spcAft>
              <a:buClr>
                <a:srgbClr val="16AD85"/>
              </a:buClr>
              <a:buFont typeface="Arial" charset="0"/>
              <a:buNone/>
              <a:defRPr sz="1800" kern="1200">
                <a:solidFill>
                  <a:srgbClr val="37394C"/>
                </a:solidFill>
                <a:latin typeface="+mn-lt"/>
                <a:ea typeface="+mn-ea"/>
                <a:cs typeface="+mn-cs"/>
              </a:defRPr>
            </a:lvl1pPr>
            <a:lvl2pPr marL="457200" indent="0" algn="l" rtl="0" eaLnBrk="1" fontAlgn="base" hangingPunct="1">
              <a:lnSpc>
                <a:spcPct val="90000"/>
              </a:lnSpc>
              <a:spcBef>
                <a:spcPts val="500"/>
              </a:spcBef>
              <a:spcAft>
                <a:spcPct val="0"/>
              </a:spcAft>
              <a:buClr>
                <a:srgbClr val="16AD85"/>
              </a:buClr>
              <a:buFont typeface="Arial" charset="0"/>
              <a:buNone/>
              <a:defRPr sz="1800" kern="1200">
                <a:solidFill>
                  <a:srgbClr val="37394C"/>
                </a:solidFill>
                <a:latin typeface="+mn-lt"/>
                <a:ea typeface="+mn-ea"/>
                <a:cs typeface="+mn-cs"/>
              </a:defRPr>
            </a:lvl2pPr>
            <a:lvl3pPr marL="914400" indent="0" algn="l" rtl="0" eaLnBrk="1" fontAlgn="base" hangingPunct="1">
              <a:lnSpc>
                <a:spcPct val="90000"/>
              </a:lnSpc>
              <a:spcBef>
                <a:spcPts val="500"/>
              </a:spcBef>
              <a:spcAft>
                <a:spcPct val="0"/>
              </a:spcAft>
              <a:buClr>
                <a:srgbClr val="16AD85"/>
              </a:buClr>
              <a:buFont typeface="Arial" charset="0"/>
              <a:buNone/>
              <a:defRPr sz="1800" kern="1200">
                <a:solidFill>
                  <a:srgbClr val="37394C"/>
                </a:solidFill>
                <a:latin typeface="+mn-lt"/>
                <a:ea typeface="+mn-ea"/>
                <a:cs typeface="+mn-cs"/>
              </a:defRPr>
            </a:lvl3pPr>
            <a:lvl4pPr marL="1371600" indent="0" algn="l" rtl="0" eaLnBrk="1" fontAlgn="base" hangingPunct="1">
              <a:lnSpc>
                <a:spcPct val="90000"/>
              </a:lnSpc>
              <a:spcBef>
                <a:spcPts val="500"/>
              </a:spcBef>
              <a:spcAft>
                <a:spcPct val="0"/>
              </a:spcAft>
              <a:buClr>
                <a:srgbClr val="16AD85"/>
              </a:buClr>
              <a:buFont typeface="Arial" charset="0"/>
              <a:buNone/>
              <a:defRPr sz="1800" kern="1200">
                <a:solidFill>
                  <a:srgbClr val="37394C"/>
                </a:solidFill>
                <a:latin typeface="+mn-lt"/>
                <a:ea typeface="+mn-ea"/>
                <a:cs typeface="+mn-cs"/>
              </a:defRPr>
            </a:lvl4pPr>
            <a:lvl5pPr marL="1828800" indent="0" algn="l" rtl="0" eaLnBrk="1" fontAlgn="base" hangingPunct="1">
              <a:lnSpc>
                <a:spcPct val="90000"/>
              </a:lnSpc>
              <a:spcBef>
                <a:spcPts val="500"/>
              </a:spcBef>
              <a:spcAft>
                <a:spcPct val="0"/>
              </a:spcAft>
              <a:buClr>
                <a:srgbClr val="16AD85"/>
              </a:buClr>
              <a:buFont typeface="Arial" charset="0"/>
              <a:buNone/>
              <a:defRPr sz="1800"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lnSpc>
                <a:spcPct val="100000"/>
              </a:lnSpc>
            </a:pPr>
            <a:r>
              <a:rPr lang="en-GB" sz="2000" b="1" dirty="0"/>
              <a:t>Activity:</a:t>
            </a:r>
          </a:p>
          <a:p>
            <a:pPr defTabSz="914400">
              <a:lnSpc>
                <a:spcPct val="100000"/>
              </a:lnSpc>
            </a:pPr>
            <a:r>
              <a:rPr lang="en-GB" sz="2000" dirty="0"/>
              <a:t>Walk-in-shower installed</a:t>
            </a:r>
          </a:p>
          <a:p>
            <a:pPr defTabSz="914400">
              <a:lnSpc>
                <a:spcPct val="100000"/>
              </a:lnSpc>
            </a:pPr>
            <a:endParaRPr lang="en-GB" sz="2000" dirty="0"/>
          </a:p>
          <a:p>
            <a:pPr defTabSz="914400">
              <a:lnSpc>
                <a:spcPct val="100000"/>
              </a:lnSpc>
            </a:pPr>
            <a:r>
              <a:rPr lang="en-GB" sz="2000" b="1" dirty="0"/>
              <a:t>Personal outcomes:</a:t>
            </a:r>
          </a:p>
          <a:p>
            <a:pPr>
              <a:lnSpc>
                <a:spcPct val="100000"/>
              </a:lnSpc>
            </a:pPr>
            <a:r>
              <a:rPr lang="en-GB" sz="2000" dirty="0"/>
              <a:t>Being able to wash myself and not rely on others</a:t>
            </a:r>
            <a:endParaRPr lang="en-GB" sz="2000" strike="sngStrike" dirty="0"/>
          </a:p>
          <a:p>
            <a:pPr defTabSz="914400">
              <a:lnSpc>
                <a:spcPct val="100000"/>
              </a:lnSpc>
            </a:pPr>
            <a:endParaRPr lang="en-GB" sz="2000" dirty="0"/>
          </a:p>
          <a:p>
            <a:pPr defTabSz="914400">
              <a:lnSpc>
                <a:spcPct val="100000"/>
              </a:lnSpc>
            </a:pPr>
            <a:r>
              <a:rPr lang="en-GB" sz="2000" dirty="0"/>
              <a:t>Do you have any examples of how you </a:t>
            </a:r>
            <a:r>
              <a:rPr lang="en-GB" sz="2000" b="1" i="1" dirty="0"/>
              <a:t>support</a:t>
            </a:r>
            <a:r>
              <a:rPr lang="en-GB" sz="2000" dirty="0"/>
              <a:t> an individual’s personal outcomes? </a:t>
            </a:r>
          </a:p>
          <a:p>
            <a:pPr defTabSz="914400">
              <a:lnSpc>
                <a:spcPct val="100000"/>
              </a:lnSpc>
            </a:pPr>
            <a:endParaRPr lang="en-GB" sz="2000" dirty="0"/>
          </a:p>
        </p:txBody>
      </p:sp>
      <p:sp>
        <p:nvSpPr>
          <p:cNvPr id="11" name="Text Placeholder 2">
            <a:extLst>
              <a:ext uri="{FF2B5EF4-FFF2-40B4-BE49-F238E27FC236}">
                <a16:creationId xmlns:a16="http://schemas.microsoft.com/office/drawing/2014/main" id="{259E384C-A443-0948-A4E0-661C3A9FE2E3}"/>
              </a:ext>
            </a:extLst>
          </p:cNvPr>
          <p:cNvSpPr txBox="1">
            <a:spLocks/>
          </p:cNvSpPr>
          <p:nvPr/>
        </p:nvSpPr>
        <p:spPr bwMode="auto">
          <a:xfrm>
            <a:off x="4997303" y="355842"/>
            <a:ext cx="3554183" cy="709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0" indent="0" algn="l" rtl="0" eaLnBrk="1" fontAlgn="base" hangingPunct="1">
              <a:lnSpc>
                <a:spcPct val="90000"/>
              </a:lnSpc>
              <a:spcBef>
                <a:spcPts val="1000"/>
              </a:spcBef>
              <a:spcAft>
                <a:spcPct val="0"/>
              </a:spcAft>
              <a:buFont typeface="Arial" charset="0"/>
              <a:buNone/>
              <a:defRPr sz="2800" kern="1200">
                <a:solidFill>
                  <a:srgbClr val="16AD85"/>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r>
              <a:rPr lang="en-GB" dirty="0">
                <a:solidFill>
                  <a:srgbClr val="F7AB64"/>
                </a:solidFill>
              </a:rPr>
              <a:t>Personal outcomes</a:t>
            </a:r>
          </a:p>
        </p:txBody>
      </p:sp>
    </p:spTree>
    <p:extLst>
      <p:ext uri="{BB962C8B-B14F-4D97-AF65-F5344CB8AC3E}">
        <p14:creationId xmlns:p14="http://schemas.microsoft.com/office/powerpoint/2010/main" val="9571641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572596" y="510311"/>
            <a:ext cx="3998170" cy="481362"/>
          </a:xfrm>
        </p:spPr>
        <p:txBody>
          <a:bodyPr/>
          <a:lstStyle/>
          <a:p>
            <a:r>
              <a:rPr lang="en-GB" dirty="0" err="1">
                <a:solidFill>
                  <a:srgbClr val="F7AB64"/>
                </a:solidFill>
              </a:rPr>
              <a:t>Stori</a:t>
            </a:r>
            <a:endParaRPr lang="en-GB" dirty="0">
              <a:solidFill>
                <a:srgbClr val="F7AB64"/>
              </a:solidFill>
            </a:endParaRPr>
          </a:p>
        </p:txBody>
      </p:sp>
      <p:sp>
        <p:nvSpPr>
          <p:cNvPr id="4" name="Text Placeholder 3"/>
          <p:cNvSpPr>
            <a:spLocks noGrp="1"/>
          </p:cNvSpPr>
          <p:nvPr>
            <p:ph type="body" sz="quarter" idx="11"/>
          </p:nvPr>
        </p:nvSpPr>
        <p:spPr>
          <a:xfrm>
            <a:off x="4845684" y="1318437"/>
            <a:ext cx="3998169" cy="4447168"/>
          </a:xfrm>
        </p:spPr>
        <p:txBody>
          <a:bodyPr>
            <a:normAutofit/>
          </a:bodyPr>
          <a:lstStyle/>
          <a:p>
            <a:pPr>
              <a:lnSpc>
                <a:spcPct val="100000"/>
              </a:lnSpc>
              <a:spcBef>
                <a:spcPts val="0"/>
              </a:spcBef>
            </a:pPr>
            <a:r>
              <a:rPr lang="en-GB" sz="2000" dirty="0"/>
              <a:t>Mark is receiving palliative care.</a:t>
            </a:r>
          </a:p>
          <a:p>
            <a:pPr>
              <a:lnSpc>
                <a:spcPct val="100000"/>
              </a:lnSpc>
              <a:spcBef>
                <a:spcPts val="0"/>
              </a:spcBef>
            </a:pPr>
            <a:endParaRPr lang="en-GB" sz="2000" dirty="0"/>
          </a:p>
          <a:p>
            <a:pPr>
              <a:lnSpc>
                <a:spcPct val="100000"/>
              </a:lnSpc>
              <a:spcBef>
                <a:spcPts val="0"/>
              </a:spcBef>
            </a:pPr>
            <a:endParaRPr lang="en-GB" sz="2000" dirty="0"/>
          </a:p>
          <a:p>
            <a:pPr>
              <a:lnSpc>
                <a:spcPct val="100000"/>
              </a:lnSpc>
              <a:spcBef>
                <a:spcPts val="0"/>
              </a:spcBef>
            </a:pPr>
            <a:r>
              <a:rPr lang="en-GB" sz="2000" dirty="0"/>
              <a:t>Mark really enjoys food as his father was a chef. He found it hard to let go of the joy of choosing, preparing and eating his own meals.</a:t>
            </a:r>
          </a:p>
          <a:p>
            <a:pPr>
              <a:lnSpc>
                <a:spcPct val="100000"/>
              </a:lnSpc>
              <a:spcBef>
                <a:spcPts val="0"/>
              </a:spcBef>
            </a:pPr>
            <a:endParaRPr lang="en-GB" sz="2000" dirty="0"/>
          </a:p>
          <a:p>
            <a:pPr>
              <a:lnSpc>
                <a:spcPct val="100000"/>
              </a:lnSpc>
              <a:spcBef>
                <a:spcPts val="0"/>
              </a:spcBef>
            </a:pPr>
            <a:r>
              <a:rPr lang="en-GB" sz="2000" dirty="0"/>
              <a:t>Mark would like to be asked about what he’d prefer to eat; he has views on what he does and doesn’t like.</a:t>
            </a:r>
          </a:p>
          <a:p>
            <a:pPr>
              <a:lnSpc>
                <a:spcPct val="100000"/>
              </a:lnSpc>
              <a:spcBef>
                <a:spcPts val="0"/>
              </a:spcBef>
            </a:pPr>
            <a:endParaRPr lang="en-GB" sz="2000" dirty="0"/>
          </a:p>
          <a:p>
            <a:pPr>
              <a:lnSpc>
                <a:spcPct val="100000"/>
              </a:lnSpc>
            </a:pPr>
            <a:endParaRPr lang="en-GB" sz="2000" dirty="0"/>
          </a:p>
          <a:p>
            <a:pPr>
              <a:lnSpc>
                <a:spcPct val="100000"/>
              </a:lnSpc>
            </a:pPr>
            <a:endParaRPr lang="en-GB" sz="2000" dirty="0"/>
          </a:p>
        </p:txBody>
      </p:sp>
      <p:sp>
        <p:nvSpPr>
          <p:cNvPr id="5" name="Text Placeholder 3">
            <a:extLst>
              <a:ext uri="{FF2B5EF4-FFF2-40B4-BE49-F238E27FC236}">
                <a16:creationId xmlns:a16="http://schemas.microsoft.com/office/drawing/2014/main" id="{01B9E911-4FA3-46D4-B868-71DBD1F51162}"/>
              </a:ext>
            </a:extLst>
          </p:cNvPr>
          <p:cNvSpPr txBox="1">
            <a:spLocks/>
          </p:cNvSpPr>
          <p:nvPr/>
        </p:nvSpPr>
        <p:spPr bwMode="auto">
          <a:xfrm>
            <a:off x="572595" y="1318437"/>
            <a:ext cx="3998169" cy="4447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normAutofit/>
          </a:bodyPr>
          <a:lstStyle>
            <a:lvl1pPr marL="0" indent="0" algn="l" rtl="0" eaLnBrk="1" fontAlgn="base" hangingPunct="1">
              <a:lnSpc>
                <a:spcPct val="90000"/>
              </a:lnSpc>
              <a:spcBef>
                <a:spcPts val="1000"/>
              </a:spcBef>
              <a:spcAft>
                <a:spcPct val="0"/>
              </a:spcAft>
              <a:buClr>
                <a:srgbClr val="16AD85"/>
              </a:buClr>
              <a:buFont typeface="Arial" charset="0"/>
              <a:buNone/>
              <a:defRPr sz="1800" kern="1200">
                <a:solidFill>
                  <a:srgbClr val="37394C"/>
                </a:solidFill>
                <a:latin typeface="+mn-lt"/>
                <a:ea typeface="+mn-ea"/>
                <a:cs typeface="+mn-cs"/>
              </a:defRPr>
            </a:lvl1pPr>
            <a:lvl2pPr marL="457200" indent="0" algn="l" rtl="0" eaLnBrk="1" fontAlgn="base" hangingPunct="1">
              <a:lnSpc>
                <a:spcPct val="90000"/>
              </a:lnSpc>
              <a:spcBef>
                <a:spcPts val="500"/>
              </a:spcBef>
              <a:spcAft>
                <a:spcPct val="0"/>
              </a:spcAft>
              <a:buClr>
                <a:srgbClr val="16AD85"/>
              </a:buClr>
              <a:buFont typeface="Arial" charset="0"/>
              <a:buNone/>
              <a:defRPr sz="1800" kern="1200">
                <a:solidFill>
                  <a:srgbClr val="37394C"/>
                </a:solidFill>
                <a:latin typeface="+mn-lt"/>
                <a:ea typeface="+mn-ea"/>
                <a:cs typeface="+mn-cs"/>
              </a:defRPr>
            </a:lvl2pPr>
            <a:lvl3pPr marL="914400" indent="0" algn="l" rtl="0" eaLnBrk="1" fontAlgn="base" hangingPunct="1">
              <a:lnSpc>
                <a:spcPct val="90000"/>
              </a:lnSpc>
              <a:spcBef>
                <a:spcPts val="500"/>
              </a:spcBef>
              <a:spcAft>
                <a:spcPct val="0"/>
              </a:spcAft>
              <a:buClr>
                <a:srgbClr val="16AD85"/>
              </a:buClr>
              <a:buFont typeface="Arial" charset="0"/>
              <a:buNone/>
              <a:defRPr sz="1800" kern="1200">
                <a:solidFill>
                  <a:srgbClr val="37394C"/>
                </a:solidFill>
                <a:latin typeface="+mn-lt"/>
                <a:ea typeface="+mn-ea"/>
                <a:cs typeface="+mn-cs"/>
              </a:defRPr>
            </a:lvl3pPr>
            <a:lvl4pPr marL="1371600" indent="0" algn="l" rtl="0" eaLnBrk="1" fontAlgn="base" hangingPunct="1">
              <a:lnSpc>
                <a:spcPct val="90000"/>
              </a:lnSpc>
              <a:spcBef>
                <a:spcPts val="500"/>
              </a:spcBef>
              <a:spcAft>
                <a:spcPct val="0"/>
              </a:spcAft>
              <a:buClr>
                <a:srgbClr val="16AD85"/>
              </a:buClr>
              <a:buFont typeface="Arial" charset="0"/>
              <a:buNone/>
              <a:defRPr sz="1800" kern="1200">
                <a:solidFill>
                  <a:srgbClr val="37394C"/>
                </a:solidFill>
                <a:latin typeface="+mn-lt"/>
                <a:ea typeface="+mn-ea"/>
                <a:cs typeface="+mn-cs"/>
              </a:defRPr>
            </a:lvl4pPr>
            <a:lvl5pPr marL="1828800" indent="0" algn="l" rtl="0" eaLnBrk="1" fontAlgn="base" hangingPunct="1">
              <a:lnSpc>
                <a:spcPct val="90000"/>
              </a:lnSpc>
              <a:spcBef>
                <a:spcPts val="500"/>
              </a:spcBef>
              <a:spcAft>
                <a:spcPct val="0"/>
              </a:spcAft>
              <a:buClr>
                <a:srgbClr val="16AD85"/>
              </a:buClr>
              <a:buFont typeface="Arial" charset="0"/>
              <a:buNone/>
              <a:defRPr sz="1800"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pPr>
            <a:r>
              <a:rPr lang="en-GB" sz="2000" dirty="0"/>
              <a:t>Mae Mark </a:t>
            </a:r>
            <a:r>
              <a:rPr lang="en-GB" sz="2000" dirty="0" err="1"/>
              <a:t>yn</a:t>
            </a:r>
            <a:r>
              <a:rPr lang="en-GB" sz="2000" dirty="0"/>
              <a:t> </a:t>
            </a:r>
            <a:r>
              <a:rPr lang="en-GB" sz="2000" dirty="0" err="1"/>
              <a:t>derbyn</a:t>
            </a:r>
            <a:r>
              <a:rPr lang="en-GB" sz="2000" dirty="0"/>
              <a:t> </a:t>
            </a:r>
            <a:r>
              <a:rPr lang="en-GB" sz="2000" dirty="0" err="1"/>
              <a:t>gofal</a:t>
            </a:r>
            <a:r>
              <a:rPr lang="en-GB" sz="2000" dirty="0"/>
              <a:t> </a:t>
            </a:r>
            <a:r>
              <a:rPr lang="en-GB" sz="2000" dirty="0" err="1"/>
              <a:t>lliniarol</a:t>
            </a:r>
            <a:r>
              <a:rPr lang="en-GB" sz="2000" dirty="0"/>
              <a:t>. </a:t>
            </a:r>
          </a:p>
          <a:p>
            <a:pPr>
              <a:lnSpc>
                <a:spcPct val="100000"/>
              </a:lnSpc>
              <a:spcBef>
                <a:spcPts val="0"/>
              </a:spcBef>
            </a:pPr>
            <a:endParaRPr lang="en-GB" sz="2000" dirty="0"/>
          </a:p>
          <a:p>
            <a:pPr>
              <a:lnSpc>
                <a:spcPct val="100000"/>
              </a:lnSpc>
              <a:spcBef>
                <a:spcPts val="0"/>
              </a:spcBef>
            </a:pPr>
            <a:r>
              <a:rPr lang="en-GB" sz="2000" dirty="0"/>
              <a:t>Mae Mark </a:t>
            </a:r>
            <a:r>
              <a:rPr lang="en-GB" sz="2000" dirty="0" err="1"/>
              <a:t>yn</a:t>
            </a:r>
            <a:r>
              <a:rPr lang="en-GB" sz="2000" dirty="0"/>
              <a:t> </a:t>
            </a:r>
            <a:r>
              <a:rPr lang="en-GB" sz="2000" dirty="0" err="1"/>
              <a:t>mwynhau</a:t>
            </a:r>
            <a:r>
              <a:rPr lang="en-GB" sz="2000" dirty="0"/>
              <a:t> </a:t>
            </a:r>
            <a:r>
              <a:rPr lang="en-GB" sz="2000" dirty="0" err="1"/>
              <a:t>ei</a:t>
            </a:r>
            <a:r>
              <a:rPr lang="en-GB" sz="2000" dirty="0"/>
              <a:t> </a:t>
            </a:r>
            <a:r>
              <a:rPr lang="en-GB" sz="2000" dirty="0" err="1"/>
              <a:t>fwyd</a:t>
            </a:r>
            <a:r>
              <a:rPr lang="en-GB" sz="2000" dirty="0"/>
              <a:t> </a:t>
            </a:r>
            <a:r>
              <a:rPr lang="en-GB" sz="2000" dirty="0" err="1"/>
              <a:t>gan</a:t>
            </a:r>
            <a:r>
              <a:rPr lang="en-GB" sz="2000" dirty="0"/>
              <a:t> </a:t>
            </a:r>
            <a:r>
              <a:rPr lang="en-GB" sz="2000" dirty="0" err="1"/>
              <a:t>fod</a:t>
            </a:r>
            <a:r>
              <a:rPr lang="en-GB" sz="2000" dirty="0"/>
              <a:t> </a:t>
            </a:r>
            <a:r>
              <a:rPr lang="en-GB" sz="2000" dirty="0" err="1"/>
              <a:t>ei</a:t>
            </a:r>
            <a:r>
              <a:rPr lang="en-GB" sz="2000" dirty="0"/>
              <a:t> dad </a:t>
            </a:r>
            <a:r>
              <a:rPr lang="en-GB" sz="2000" dirty="0" err="1"/>
              <a:t>yn</a:t>
            </a:r>
            <a:r>
              <a:rPr lang="en-GB" sz="2000" dirty="0"/>
              <a:t> </a:t>
            </a:r>
            <a:r>
              <a:rPr lang="en-GB" sz="2000" dirty="0" err="1"/>
              <a:t>gogydd</a:t>
            </a:r>
            <a:r>
              <a:rPr lang="en-GB" sz="2000" dirty="0"/>
              <a:t>, </a:t>
            </a:r>
            <a:r>
              <a:rPr lang="en-GB" sz="2000" dirty="0" err="1"/>
              <a:t>gynt</a:t>
            </a:r>
            <a:r>
              <a:rPr lang="en-GB" sz="2000" dirty="0"/>
              <a:t>. Mae e </a:t>
            </a:r>
            <a:r>
              <a:rPr lang="en-GB" sz="2000" dirty="0" err="1"/>
              <a:t>wedi’i</a:t>
            </a:r>
            <a:r>
              <a:rPr lang="en-GB" sz="2000" dirty="0"/>
              <a:t> weld </a:t>
            </a:r>
            <a:r>
              <a:rPr lang="en-GB" sz="2000" dirty="0" err="1"/>
              <a:t>yn</a:t>
            </a:r>
            <a:r>
              <a:rPr lang="en-GB" sz="2000" dirty="0"/>
              <a:t> </a:t>
            </a:r>
            <a:r>
              <a:rPr lang="en-GB" sz="2000" dirty="0" err="1"/>
              <a:t>anodd</a:t>
            </a:r>
            <a:r>
              <a:rPr lang="en-GB" sz="2000" dirty="0"/>
              <a:t> </a:t>
            </a:r>
            <a:r>
              <a:rPr lang="en-GB" sz="2000" dirty="0" err="1"/>
              <a:t>rhoi’r</a:t>
            </a:r>
            <a:r>
              <a:rPr lang="en-GB" sz="2000" dirty="0"/>
              <a:t> </a:t>
            </a:r>
            <a:r>
              <a:rPr lang="en-GB" sz="2000" dirty="0" err="1"/>
              <a:t>gorau</a:t>
            </a:r>
            <a:r>
              <a:rPr lang="en-GB" sz="2000" dirty="0"/>
              <a:t> </a:t>
            </a:r>
            <a:r>
              <a:rPr lang="en-GB" sz="2000" dirty="0" err="1"/>
              <a:t>i</a:t>
            </a:r>
            <a:r>
              <a:rPr lang="en-GB" sz="2000" dirty="0"/>
              <a:t> </a:t>
            </a:r>
            <a:r>
              <a:rPr lang="en-GB" sz="2000" dirty="0" err="1"/>
              <a:t>ddewis</a:t>
            </a:r>
            <a:r>
              <a:rPr lang="en-GB" sz="2000" dirty="0"/>
              <a:t>, </a:t>
            </a:r>
            <a:r>
              <a:rPr lang="en-GB" sz="2000" dirty="0" err="1"/>
              <a:t>paratoi</a:t>
            </a:r>
            <a:r>
              <a:rPr lang="en-GB" sz="2000" dirty="0"/>
              <a:t> a </a:t>
            </a:r>
            <a:r>
              <a:rPr lang="en-GB" sz="2000" dirty="0" err="1"/>
              <a:t>bwyta’i</a:t>
            </a:r>
            <a:r>
              <a:rPr lang="en-GB" sz="2000" dirty="0"/>
              <a:t> </a:t>
            </a:r>
            <a:r>
              <a:rPr lang="en-GB" sz="2000" dirty="0" err="1"/>
              <a:t>fwyd</a:t>
            </a:r>
            <a:r>
              <a:rPr lang="en-GB" sz="2000" dirty="0"/>
              <a:t> </a:t>
            </a:r>
            <a:r>
              <a:rPr lang="en-GB" sz="2000" dirty="0" err="1"/>
              <a:t>ei</a:t>
            </a:r>
            <a:r>
              <a:rPr lang="en-GB" sz="2000" dirty="0"/>
              <a:t> </a:t>
            </a:r>
            <a:r>
              <a:rPr lang="en-GB" sz="2000" dirty="0" err="1"/>
              <a:t>hun</a:t>
            </a:r>
            <a:r>
              <a:rPr lang="en-GB" sz="2000" dirty="0"/>
              <a:t>. </a:t>
            </a:r>
          </a:p>
          <a:p>
            <a:pPr>
              <a:lnSpc>
                <a:spcPct val="100000"/>
              </a:lnSpc>
              <a:spcBef>
                <a:spcPts val="0"/>
              </a:spcBef>
            </a:pPr>
            <a:endParaRPr lang="en-GB" sz="2000" dirty="0"/>
          </a:p>
          <a:p>
            <a:pPr>
              <a:lnSpc>
                <a:spcPct val="100000"/>
              </a:lnSpc>
              <a:spcBef>
                <a:spcPts val="0"/>
              </a:spcBef>
            </a:pPr>
            <a:r>
              <a:rPr lang="en-GB" sz="2000" dirty="0" err="1"/>
              <a:t>Hoffai</a:t>
            </a:r>
            <a:r>
              <a:rPr lang="en-GB" sz="2000" dirty="0"/>
              <a:t> Mark </a:t>
            </a:r>
            <a:r>
              <a:rPr lang="en-GB" sz="2000" dirty="0" err="1"/>
              <a:t>petai</a:t>
            </a:r>
            <a:r>
              <a:rPr lang="en-GB" sz="2000" dirty="0"/>
              <a:t> </a:t>
            </a:r>
            <a:r>
              <a:rPr lang="en-GB" sz="2000" dirty="0" err="1"/>
              <a:t>rywun</a:t>
            </a:r>
            <a:r>
              <a:rPr lang="en-GB" sz="2000" dirty="0"/>
              <a:t> </a:t>
            </a:r>
            <a:r>
              <a:rPr lang="en-GB" sz="2000" dirty="0" err="1"/>
              <a:t>yn</a:t>
            </a:r>
            <a:r>
              <a:rPr lang="en-GB" sz="2000" dirty="0"/>
              <a:t> </a:t>
            </a:r>
            <a:r>
              <a:rPr lang="en-GB" sz="2000" dirty="0" err="1"/>
              <a:t>gofyn</a:t>
            </a:r>
            <a:r>
              <a:rPr lang="en-GB" sz="2000" dirty="0"/>
              <a:t> </a:t>
            </a:r>
            <a:r>
              <a:rPr lang="en-GB" sz="2000" dirty="0" err="1"/>
              <a:t>iddo</a:t>
            </a:r>
            <a:r>
              <a:rPr lang="en-GB" sz="2000" dirty="0"/>
              <a:t> </a:t>
            </a:r>
            <a:r>
              <a:rPr lang="en-GB" sz="2000" dirty="0" err="1"/>
              <a:t>beth</a:t>
            </a:r>
            <a:r>
              <a:rPr lang="en-GB" sz="2000" dirty="0"/>
              <a:t> </a:t>
            </a:r>
            <a:r>
              <a:rPr lang="en-GB" sz="2000" dirty="0" err="1"/>
              <a:t>sy’n</a:t>
            </a:r>
            <a:r>
              <a:rPr lang="en-GB" sz="2000" dirty="0"/>
              <a:t> well </a:t>
            </a:r>
            <a:r>
              <a:rPr lang="en-GB" sz="2000" dirty="0" err="1"/>
              <a:t>ganddo</a:t>
            </a:r>
            <a:r>
              <a:rPr lang="en-GB" sz="2000" dirty="0"/>
              <a:t> </a:t>
            </a:r>
            <a:r>
              <a:rPr lang="en-GB" sz="2000" dirty="0" err="1"/>
              <a:t>i</a:t>
            </a:r>
            <a:r>
              <a:rPr lang="en-GB" sz="2000" dirty="0"/>
              <a:t> </a:t>
            </a:r>
            <a:r>
              <a:rPr lang="en-GB" sz="2000" dirty="0" err="1"/>
              <a:t>fwyta</a:t>
            </a:r>
            <a:r>
              <a:rPr lang="en-GB" sz="2000" dirty="0"/>
              <a:t>; </a:t>
            </a:r>
            <a:r>
              <a:rPr lang="en-GB" sz="2000" dirty="0" err="1"/>
              <a:t>mae</a:t>
            </a:r>
            <a:r>
              <a:rPr lang="en-GB" sz="2000" dirty="0"/>
              <a:t> dal </a:t>
            </a:r>
            <a:r>
              <a:rPr lang="en-GB" sz="2000" dirty="0" err="1"/>
              <a:t>gydag</a:t>
            </a:r>
            <a:r>
              <a:rPr lang="en-GB" sz="2000" dirty="0"/>
              <a:t> e barn </a:t>
            </a:r>
            <a:r>
              <a:rPr lang="en-GB" sz="2000" dirty="0" err="1"/>
              <a:t>ar</a:t>
            </a:r>
            <a:r>
              <a:rPr lang="en-GB" sz="2000" dirty="0"/>
              <a:t> </a:t>
            </a:r>
            <a:r>
              <a:rPr lang="en-GB" sz="2000" dirty="0" err="1"/>
              <a:t>ei</a:t>
            </a:r>
            <a:r>
              <a:rPr lang="en-GB" sz="2000" dirty="0"/>
              <a:t> </a:t>
            </a:r>
            <a:r>
              <a:rPr lang="en-GB" sz="2000" dirty="0" err="1"/>
              <a:t>hoffterau</a:t>
            </a:r>
            <a:r>
              <a:rPr lang="en-GB" sz="2000" dirty="0"/>
              <a:t> ac </a:t>
            </a:r>
            <a:r>
              <a:rPr lang="en-GB" sz="2000" dirty="0" err="1"/>
              <a:t>anhoffderau</a:t>
            </a:r>
            <a:r>
              <a:rPr lang="en-GB" sz="2000" dirty="0"/>
              <a:t>.</a:t>
            </a:r>
            <a:endParaRPr lang="en-GB" sz="2400" dirty="0"/>
          </a:p>
        </p:txBody>
      </p:sp>
      <p:sp>
        <p:nvSpPr>
          <p:cNvPr id="6" name="Text Placeholder 2">
            <a:extLst>
              <a:ext uri="{FF2B5EF4-FFF2-40B4-BE49-F238E27FC236}">
                <a16:creationId xmlns:a16="http://schemas.microsoft.com/office/drawing/2014/main" id="{E5770B78-1344-479E-88CC-7DF355558BA9}"/>
              </a:ext>
            </a:extLst>
          </p:cNvPr>
          <p:cNvSpPr txBox="1">
            <a:spLocks/>
          </p:cNvSpPr>
          <p:nvPr/>
        </p:nvSpPr>
        <p:spPr bwMode="auto">
          <a:xfrm>
            <a:off x="4798322" y="510311"/>
            <a:ext cx="3794246" cy="481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0" indent="0" algn="l" rtl="0" eaLnBrk="1" fontAlgn="base" hangingPunct="1">
              <a:lnSpc>
                <a:spcPct val="90000"/>
              </a:lnSpc>
              <a:spcBef>
                <a:spcPts val="1000"/>
              </a:spcBef>
              <a:spcAft>
                <a:spcPct val="0"/>
              </a:spcAft>
              <a:buFont typeface="Arial" charset="0"/>
              <a:buNone/>
              <a:defRPr sz="2800" kern="1200">
                <a:solidFill>
                  <a:srgbClr val="16AD85"/>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r>
              <a:rPr lang="en-GB" dirty="0">
                <a:solidFill>
                  <a:srgbClr val="F7AB64"/>
                </a:solidFill>
              </a:rPr>
              <a:t>A story</a:t>
            </a:r>
          </a:p>
        </p:txBody>
      </p:sp>
    </p:spTree>
    <p:extLst>
      <p:ext uri="{BB962C8B-B14F-4D97-AF65-F5344CB8AC3E}">
        <p14:creationId xmlns:p14="http://schemas.microsoft.com/office/powerpoint/2010/main" val="371458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2C944236-88F6-1743-995F-D9B36E9D69CD}"/>
              </a:ext>
            </a:extLst>
          </p:cNvPr>
          <p:cNvSpPr>
            <a:spLocks noGrp="1"/>
          </p:cNvSpPr>
          <p:nvPr>
            <p:ph type="title"/>
          </p:nvPr>
        </p:nvSpPr>
        <p:spPr>
          <a:xfrm>
            <a:off x="516968" y="459956"/>
            <a:ext cx="3394710" cy="581470"/>
          </a:xfrm>
        </p:spPr>
        <p:txBody>
          <a:bodyPr/>
          <a:lstStyle/>
          <a:p>
            <a:r>
              <a:rPr lang="en-GB" sz="2800" dirty="0" err="1">
                <a:solidFill>
                  <a:srgbClr val="F7AB64"/>
                </a:solidFill>
              </a:rPr>
              <a:t>Stori</a:t>
            </a:r>
            <a:r>
              <a:rPr lang="en-GB" sz="2800" dirty="0">
                <a:solidFill>
                  <a:srgbClr val="F7AB64"/>
                </a:solidFill>
              </a:rPr>
              <a:t> Mark (</a:t>
            </a:r>
            <a:r>
              <a:rPr lang="en-GB" sz="2800" dirty="0" err="1">
                <a:solidFill>
                  <a:srgbClr val="F7AB64"/>
                </a:solidFill>
              </a:rPr>
              <a:t>parhad</a:t>
            </a:r>
            <a:r>
              <a:rPr lang="en-GB" sz="2800" dirty="0">
                <a:solidFill>
                  <a:srgbClr val="F7AB64"/>
                </a:solidFill>
              </a:rPr>
              <a:t>)</a:t>
            </a:r>
          </a:p>
        </p:txBody>
      </p:sp>
      <p:sp>
        <p:nvSpPr>
          <p:cNvPr id="11" name="Title 1">
            <a:extLst>
              <a:ext uri="{FF2B5EF4-FFF2-40B4-BE49-F238E27FC236}">
                <a16:creationId xmlns:a16="http://schemas.microsoft.com/office/drawing/2014/main" id="{F4C0F982-1641-524D-AF19-234DC67A2A22}"/>
              </a:ext>
            </a:extLst>
          </p:cNvPr>
          <p:cNvSpPr txBox="1">
            <a:spLocks/>
          </p:cNvSpPr>
          <p:nvPr/>
        </p:nvSpPr>
        <p:spPr bwMode="auto">
          <a:xfrm>
            <a:off x="4821655" y="440284"/>
            <a:ext cx="4047000" cy="5814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l" rtl="0" eaLnBrk="1" fontAlgn="base" hangingPunct="1">
              <a:lnSpc>
                <a:spcPct val="90000"/>
              </a:lnSpc>
              <a:spcBef>
                <a:spcPct val="0"/>
              </a:spcBef>
              <a:spcAft>
                <a:spcPct val="0"/>
              </a:spcAft>
              <a:defRPr sz="4400" kern="1200">
                <a:solidFill>
                  <a:srgbClr val="37394C"/>
                </a:solidFill>
                <a:latin typeface="+mj-lt"/>
                <a:ea typeface="+mj-ea"/>
                <a:cs typeface="+mj-cs"/>
              </a:defRPr>
            </a:lvl1pPr>
            <a:lvl2pPr algn="l" rtl="0" eaLnBrk="1" fontAlgn="base" hangingPunct="1">
              <a:lnSpc>
                <a:spcPct val="90000"/>
              </a:lnSpc>
              <a:spcBef>
                <a:spcPct val="0"/>
              </a:spcBef>
              <a:spcAft>
                <a:spcPct val="0"/>
              </a:spcAft>
              <a:defRPr sz="4400">
                <a:solidFill>
                  <a:srgbClr val="37394C"/>
                </a:solidFill>
                <a:latin typeface="Arial" charset="0"/>
              </a:defRPr>
            </a:lvl2pPr>
            <a:lvl3pPr algn="l" rtl="0" eaLnBrk="1" fontAlgn="base" hangingPunct="1">
              <a:lnSpc>
                <a:spcPct val="90000"/>
              </a:lnSpc>
              <a:spcBef>
                <a:spcPct val="0"/>
              </a:spcBef>
              <a:spcAft>
                <a:spcPct val="0"/>
              </a:spcAft>
              <a:defRPr sz="4400">
                <a:solidFill>
                  <a:srgbClr val="37394C"/>
                </a:solidFill>
                <a:latin typeface="Arial" charset="0"/>
              </a:defRPr>
            </a:lvl3pPr>
            <a:lvl4pPr algn="l" rtl="0" eaLnBrk="1" fontAlgn="base" hangingPunct="1">
              <a:lnSpc>
                <a:spcPct val="90000"/>
              </a:lnSpc>
              <a:spcBef>
                <a:spcPct val="0"/>
              </a:spcBef>
              <a:spcAft>
                <a:spcPct val="0"/>
              </a:spcAft>
              <a:defRPr sz="4400">
                <a:solidFill>
                  <a:srgbClr val="37394C"/>
                </a:solidFill>
                <a:latin typeface="Arial" charset="0"/>
              </a:defRPr>
            </a:lvl4pPr>
            <a:lvl5pPr algn="l" rtl="0" eaLnBrk="1" fontAlgn="base" hangingPunct="1">
              <a:lnSpc>
                <a:spcPct val="90000"/>
              </a:lnSpc>
              <a:spcBef>
                <a:spcPct val="0"/>
              </a:spcBef>
              <a:spcAft>
                <a:spcPct val="0"/>
              </a:spcAft>
              <a:defRPr sz="4400">
                <a:solidFill>
                  <a:srgbClr val="37394C"/>
                </a:solidFill>
                <a:latin typeface="Arial" charset="0"/>
              </a:defRPr>
            </a:lvl5pPr>
            <a:lvl6pPr marL="457200" algn="l" rtl="0" eaLnBrk="1" fontAlgn="base" hangingPunct="1">
              <a:lnSpc>
                <a:spcPct val="90000"/>
              </a:lnSpc>
              <a:spcBef>
                <a:spcPct val="0"/>
              </a:spcBef>
              <a:spcAft>
                <a:spcPct val="0"/>
              </a:spcAft>
              <a:defRPr sz="4400">
                <a:solidFill>
                  <a:srgbClr val="37394C"/>
                </a:solidFill>
                <a:latin typeface="Arial" charset="0"/>
              </a:defRPr>
            </a:lvl6pPr>
            <a:lvl7pPr marL="914400" algn="l" rtl="0" eaLnBrk="1" fontAlgn="base" hangingPunct="1">
              <a:lnSpc>
                <a:spcPct val="90000"/>
              </a:lnSpc>
              <a:spcBef>
                <a:spcPct val="0"/>
              </a:spcBef>
              <a:spcAft>
                <a:spcPct val="0"/>
              </a:spcAft>
              <a:defRPr sz="4400">
                <a:solidFill>
                  <a:srgbClr val="37394C"/>
                </a:solidFill>
                <a:latin typeface="Arial" charset="0"/>
              </a:defRPr>
            </a:lvl7pPr>
            <a:lvl8pPr marL="1371600" algn="l" rtl="0" eaLnBrk="1" fontAlgn="base" hangingPunct="1">
              <a:lnSpc>
                <a:spcPct val="90000"/>
              </a:lnSpc>
              <a:spcBef>
                <a:spcPct val="0"/>
              </a:spcBef>
              <a:spcAft>
                <a:spcPct val="0"/>
              </a:spcAft>
              <a:defRPr sz="4400">
                <a:solidFill>
                  <a:srgbClr val="37394C"/>
                </a:solidFill>
                <a:latin typeface="Arial" charset="0"/>
              </a:defRPr>
            </a:lvl8pPr>
            <a:lvl9pPr marL="1828800" algn="l" rtl="0" eaLnBrk="1" fontAlgn="base" hangingPunct="1">
              <a:lnSpc>
                <a:spcPct val="90000"/>
              </a:lnSpc>
              <a:spcBef>
                <a:spcPct val="0"/>
              </a:spcBef>
              <a:spcAft>
                <a:spcPct val="0"/>
              </a:spcAft>
              <a:defRPr sz="4400">
                <a:solidFill>
                  <a:srgbClr val="37394C"/>
                </a:solidFill>
                <a:latin typeface="Arial" charset="0"/>
              </a:defRPr>
            </a:lvl9pPr>
          </a:lstStyle>
          <a:p>
            <a:pPr defTabSz="914400"/>
            <a:r>
              <a:rPr lang="en-GB" sz="2800" dirty="0">
                <a:solidFill>
                  <a:srgbClr val="F7AB64"/>
                </a:solidFill>
              </a:rPr>
              <a:t>Mark’s story (continued)</a:t>
            </a:r>
          </a:p>
        </p:txBody>
      </p:sp>
      <p:sp>
        <p:nvSpPr>
          <p:cNvPr id="9" name="Text Placeholder 3">
            <a:extLst>
              <a:ext uri="{FF2B5EF4-FFF2-40B4-BE49-F238E27FC236}">
                <a16:creationId xmlns:a16="http://schemas.microsoft.com/office/drawing/2014/main" id="{6D4E4A26-28EF-CA4F-A47A-473272D9176A}"/>
              </a:ext>
            </a:extLst>
          </p:cNvPr>
          <p:cNvSpPr txBox="1">
            <a:spLocks/>
          </p:cNvSpPr>
          <p:nvPr/>
        </p:nvSpPr>
        <p:spPr>
          <a:xfrm>
            <a:off x="516968" y="1241780"/>
            <a:ext cx="3805378" cy="3902593"/>
          </a:xfrm>
          <a:prstGeom prst="rect">
            <a:avLst/>
          </a:prstGeom>
        </p:spPr>
        <p:txBody>
          <a:bodyPr vert="horz" lIns="91440" tIns="45720" rIns="91440" bIns="45720" rtlCol="0" anchor="ctr">
            <a:normAutofit/>
          </a:bodyPr>
          <a:lstStyle>
            <a:defPPr>
              <a:defRPr lang="en-US"/>
            </a:defPPr>
            <a:lvl1pPr algn="ctr" defTabSz="914377" rtl="0" eaLnBrk="1" fontAlgn="auto" hangingPunct="1">
              <a:spcBef>
                <a:spcPts val="0"/>
              </a:spcBef>
              <a:spcAft>
                <a:spcPts val="0"/>
              </a:spcAft>
              <a:defRPr sz="1200" kern="1200">
                <a:solidFill>
                  <a:schemeClr val="tx1">
                    <a:tint val="75000"/>
                  </a:schemeClr>
                </a:solidFill>
                <a:latin typeface="+mn-lt"/>
                <a:ea typeface="+mn-ea"/>
                <a:cs typeface="+mn-cs"/>
              </a:defRPr>
            </a:lvl1pPr>
            <a:lvl2pPr marL="455613" indent="1588" algn="l" defTabSz="912813" rtl="0" eaLnBrk="0" fontAlgn="base" hangingPunct="0">
              <a:spcBef>
                <a:spcPct val="0"/>
              </a:spcBef>
              <a:spcAft>
                <a:spcPct val="0"/>
              </a:spcAft>
              <a:defRPr kern="1200">
                <a:solidFill>
                  <a:schemeClr val="tx1"/>
                </a:solidFill>
                <a:latin typeface="Arial" charset="0"/>
                <a:ea typeface="+mn-ea"/>
                <a:cs typeface="+mn-cs"/>
              </a:defRPr>
            </a:lvl2pPr>
            <a:lvl3pPr marL="912813" indent="1588" algn="l" defTabSz="912813" rtl="0" eaLnBrk="0" fontAlgn="base" hangingPunct="0">
              <a:spcBef>
                <a:spcPct val="0"/>
              </a:spcBef>
              <a:spcAft>
                <a:spcPct val="0"/>
              </a:spcAft>
              <a:defRPr kern="1200">
                <a:solidFill>
                  <a:schemeClr val="tx1"/>
                </a:solidFill>
                <a:latin typeface="Arial" charset="0"/>
                <a:ea typeface="+mn-ea"/>
                <a:cs typeface="+mn-cs"/>
              </a:defRPr>
            </a:lvl3pPr>
            <a:lvl4pPr marL="1370013" indent="1588" algn="l" defTabSz="912813" rtl="0" eaLnBrk="0" fontAlgn="base" hangingPunct="0">
              <a:spcBef>
                <a:spcPct val="0"/>
              </a:spcBef>
              <a:spcAft>
                <a:spcPct val="0"/>
              </a:spcAft>
              <a:defRPr kern="1200">
                <a:solidFill>
                  <a:schemeClr val="tx1"/>
                </a:solidFill>
                <a:latin typeface="Arial" charset="0"/>
                <a:ea typeface="+mn-ea"/>
                <a:cs typeface="+mn-cs"/>
              </a:defRPr>
            </a:lvl4pPr>
            <a:lvl5pPr marL="1827213" indent="1588" algn="l" defTabSz="912813"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l"/>
            <a:endParaRPr lang="en-GB" sz="2000" dirty="0">
              <a:solidFill>
                <a:srgbClr val="37394C"/>
              </a:solidFill>
            </a:endParaRPr>
          </a:p>
          <a:p>
            <a:pPr algn="l"/>
            <a:r>
              <a:rPr lang="en-GB" sz="2000" dirty="0">
                <a:solidFill>
                  <a:srgbClr val="37394C"/>
                </a:solidFill>
              </a:rPr>
              <a:t>Mae Mark </a:t>
            </a:r>
            <a:r>
              <a:rPr lang="en-GB" sz="2000" dirty="0" err="1">
                <a:solidFill>
                  <a:srgbClr val="37394C"/>
                </a:solidFill>
              </a:rPr>
              <a:t>yn</a:t>
            </a:r>
            <a:r>
              <a:rPr lang="en-GB" sz="2000" dirty="0">
                <a:solidFill>
                  <a:srgbClr val="37394C"/>
                </a:solidFill>
              </a:rPr>
              <a:t> </a:t>
            </a:r>
            <a:r>
              <a:rPr lang="en-GB" sz="2000" dirty="0" err="1">
                <a:solidFill>
                  <a:srgbClr val="37394C"/>
                </a:solidFill>
              </a:rPr>
              <a:t>gallu</a:t>
            </a:r>
            <a:r>
              <a:rPr lang="en-GB" sz="2000" dirty="0">
                <a:solidFill>
                  <a:srgbClr val="37394C"/>
                </a:solidFill>
              </a:rPr>
              <a:t> </a:t>
            </a:r>
            <a:r>
              <a:rPr lang="en-GB" sz="2000" dirty="0" err="1">
                <a:solidFill>
                  <a:srgbClr val="37394C"/>
                </a:solidFill>
              </a:rPr>
              <a:t>dweud</a:t>
            </a:r>
            <a:r>
              <a:rPr lang="en-GB" sz="2000" dirty="0">
                <a:solidFill>
                  <a:srgbClr val="37394C"/>
                </a:solidFill>
              </a:rPr>
              <a:t> </a:t>
            </a:r>
            <a:r>
              <a:rPr lang="en-GB" sz="2000" dirty="0" err="1">
                <a:solidFill>
                  <a:srgbClr val="37394C"/>
                </a:solidFill>
              </a:rPr>
              <a:t>wrth</a:t>
            </a:r>
            <a:r>
              <a:rPr lang="en-GB" sz="2000" dirty="0">
                <a:solidFill>
                  <a:srgbClr val="37394C"/>
                </a:solidFill>
              </a:rPr>
              <a:t> </a:t>
            </a:r>
            <a:r>
              <a:rPr lang="en-GB" sz="2000" dirty="0" err="1">
                <a:solidFill>
                  <a:srgbClr val="37394C"/>
                </a:solidFill>
              </a:rPr>
              <a:t>bobl</a:t>
            </a:r>
            <a:r>
              <a:rPr lang="en-GB" sz="2000" dirty="0">
                <a:solidFill>
                  <a:srgbClr val="37394C"/>
                </a:solidFill>
              </a:rPr>
              <a:t> </a:t>
            </a:r>
            <a:r>
              <a:rPr lang="en-GB" sz="2000" dirty="0" err="1">
                <a:solidFill>
                  <a:srgbClr val="37394C"/>
                </a:solidFill>
              </a:rPr>
              <a:t>beth</a:t>
            </a:r>
            <a:r>
              <a:rPr lang="en-GB" sz="2000" dirty="0">
                <a:solidFill>
                  <a:srgbClr val="37394C"/>
                </a:solidFill>
              </a:rPr>
              <a:t> </a:t>
            </a:r>
            <a:r>
              <a:rPr lang="en-GB" sz="2000" dirty="0" err="1">
                <a:solidFill>
                  <a:srgbClr val="37394C"/>
                </a:solidFill>
              </a:rPr>
              <a:t>sy’n</a:t>
            </a:r>
            <a:r>
              <a:rPr lang="en-GB" sz="2000" dirty="0">
                <a:solidFill>
                  <a:srgbClr val="37394C"/>
                </a:solidFill>
              </a:rPr>
              <a:t> haws </a:t>
            </a:r>
            <a:r>
              <a:rPr lang="en-GB" sz="2000" dirty="0" err="1">
                <a:solidFill>
                  <a:srgbClr val="37394C"/>
                </a:solidFill>
              </a:rPr>
              <a:t>iddo</a:t>
            </a:r>
            <a:r>
              <a:rPr lang="en-GB" sz="2000" dirty="0">
                <a:solidFill>
                  <a:srgbClr val="37394C"/>
                </a:solidFill>
              </a:rPr>
              <a:t> </a:t>
            </a:r>
            <a:r>
              <a:rPr lang="en-GB" sz="2000" dirty="0" err="1">
                <a:solidFill>
                  <a:srgbClr val="37394C"/>
                </a:solidFill>
              </a:rPr>
              <a:t>fwyta</a:t>
            </a:r>
            <a:r>
              <a:rPr lang="en-GB" sz="2000" dirty="0">
                <a:solidFill>
                  <a:srgbClr val="37394C"/>
                </a:solidFill>
              </a:rPr>
              <a:t> </a:t>
            </a:r>
            <a:r>
              <a:rPr lang="en-GB" sz="2000" dirty="0" err="1">
                <a:solidFill>
                  <a:srgbClr val="37394C"/>
                </a:solidFill>
              </a:rPr>
              <a:t>wrth</a:t>
            </a:r>
            <a:r>
              <a:rPr lang="en-GB" sz="2000" dirty="0">
                <a:solidFill>
                  <a:srgbClr val="37394C"/>
                </a:solidFill>
              </a:rPr>
              <a:t> </a:t>
            </a:r>
            <a:r>
              <a:rPr lang="en-GB" sz="2000" dirty="0" err="1">
                <a:solidFill>
                  <a:srgbClr val="37394C"/>
                </a:solidFill>
              </a:rPr>
              <a:t>i’w</a:t>
            </a:r>
            <a:r>
              <a:rPr lang="en-GB" sz="2000" dirty="0">
                <a:solidFill>
                  <a:srgbClr val="37394C"/>
                </a:solidFill>
              </a:rPr>
              <a:t> </a:t>
            </a:r>
            <a:r>
              <a:rPr lang="en-GB" sz="2000" dirty="0" err="1">
                <a:solidFill>
                  <a:srgbClr val="37394C"/>
                </a:solidFill>
              </a:rPr>
              <a:t>gyflwr</a:t>
            </a:r>
            <a:r>
              <a:rPr lang="en-GB" sz="2000" dirty="0">
                <a:solidFill>
                  <a:srgbClr val="37394C"/>
                </a:solidFill>
              </a:rPr>
              <a:t> </a:t>
            </a:r>
            <a:r>
              <a:rPr lang="en-GB" sz="2000" dirty="0" err="1">
                <a:solidFill>
                  <a:srgbClr val="37394C"/>
                </a:solidFill>
              </a:rPr>
              <a:t>newid</a:t>
            </a:r>
            <a:endParaRPr lang="en-GB" sz="2000" dirty="0">
              <a:solidFill>
                <a:srgbClr val="37394C"/>
              </a:solidFill>
            </a:endParaRPr>
          </a:p>
          <a:p>
            <a:pPr algn="l"/>
            <a:endParaRPr lang="en-GB" sz="2000" dirty="0">
              <a:solidFill>
                <a:srgbClr val="37394C"/>
              </a:solidFill>
            </a:endParaRPr>
          </a:p>
          <a:p>
            <a:pPr algn="l"/>
            <a:r>
              <a:rPr lang="en-GB" sz="2000" dirty="0" err="1">
                <a:solidFill>
                  <a:srgbClr val="37394C"/>
                </a:solidFill>
              </a:rPr>
              <a:t>Canlyniad</a:t>
            </a:r>
            <a:r>
              <a:rPr lang="en-GB" sz="2000" dirty="0">
                <a:solidFill>
                  <a:srgbClr val="37394C"/>
                </a:solidFill>
              </a:rPr>
              <a:t> </a:t>
            </a:r>
            <a:r>
              <a:rPr lang="en-GB" sz="2000" dirty="0" err="1">
                <a:solidFill>
                  <a:srgbClr val="37394C"/>
                </a:solidFill>
              </a:rPr>
              <a:t>personol</a:t>
            </a:r>
            <a:r>
              <a:rPr lang="en-GB" sz="2000" dirty="0">
                <a:solidFill>
                  <a:srgbClr val="37394C"/>
                </a:solidFill>
              </a:rPr>
              <a:t> Mark </a:t>
            </a:r>
            <a:r>
              <a:rPr lang="en-GB" sz="2000" dirty="0" err="1">
                <a:solidFill>
                  <a:srgbClr val="37394C"/>
                </a:solidFill>
              </a:rPr>
              <a:t>yw</a:t>
            </a:r>
            <a:r>
              <a:rPr lang="en-GB" sz="2000" dirty="0">
                <a:solidFill>
                  <a:srgbClr val="37394C"/>
                </a:solidFill>
              </a:rPr>
              <a:t> </a:t>
            </a:r>
            <a:r>
              <a:rPr lang="en-GB" sz="2000" dirty="0" err="1">
                <a:solidFill>
                  <a:srgbClr val="37394C"/>
                </a:solidFill>
              </a:rPr>
              <a:t>cael</a:t>
            </a:r>
            <a:r>
              <a:rPr lang="en-GB" sz="2000" dirty="0">
                <a:solidFill>
                  <a:srgbClr val="37394C"/>
                </a:solidFill>
              </a:rPr>
              <a:t> </a:t>
            </a:r>
            <a:r>
              <a:rPr lang="en-GB" sz="2000" dirty="0" err="1">
                <a:solidFill>
                  <a:srgbClr val="37394C"/>
                </a:solidFill>
              </a:rPr>
              <a:t>dewis</a:t>
            </a:r>
            <a:r>
              <a:rPr lang="en-GB" sz="2000" dirty="0">
                <a:solidFill>
                  <a:srgbClr val="37394C"/>
                </a:solidFill>
              </a:rPr>
              <a:t> a </a:t>
            </a:r>
            <a:r>
              <a:rPr lang="en-GB" sz="2000" dirty="0" err="1">
                <a:solidFill>
                  <a:srgbClr val="37394C"/>
                </a:solidFill>
              </a:rPr>
              <a:t>rheolaeth</a:t>
            </a:r>
            <a:r>
              <a:rPr lang="en-GB" sz="2000" dirty="0">
                <a:solidFill>
                  <a:srgbClr val="37394C"/>
                </a:solidFill>
              </a:rPr>
              <a:t> am </a:t>
            </a:r>
            <a:r>
              <a:rPr lang="en-GB" sz="2000" dirty="0" err="1">
                <a:solidFill>
                  <a:srgbClr val="37394C"/>
                </a:solidFill>
              </a:rPr>
              <a:t>beth</a:t>
            </a:r>
            <a:r>
              <a:rPr lang="en-GB" sz="2000" dirty="0">
                <a:solidFill>
                  <a:srgbClr val="37394C"/>
                </a:solidFill>
              </a:rPr>
              <a:t> </a:t>
            </a:r>
            <a:r>
              <a:rPr lang="en-GB" sz="2000" dirty="0" err="1">
                <a:solidFill>
                  <a:srgbClr val="37394C"/>
                </a:solidFill>
              </a:rPr>
              <a:t>mae</a:t>
            </a:r>
            <a:r>
              <a:rPr lang="en-GB" sz="2000" dirty="0">
                <a:solidFill>
                  <a:srgbClr val="37394C"/>
                </a:solidFill>
              </a:rPr>
              <a:t> e  am </a:t>
            </a:r>
            <a:r>
              <a:rPr lang="en-GB" sz="2000" dirty="0" err="1">
                <a:solidFill>
                  <a:srgbClr val="37394C"/>
                </a:solidFill>
              </a:rPr>
              <a:t>fwyta</a:t>
            </a:r>
            <a:r>
              <a:rPr lang="en-GB" sz="2000" dirty="0">
                <a:solidFill>
                  <a:srgbClr val="37394C"/>
                </a:solidFill>
              </a:rPr>
              <a:t> (</a:t>
            </a:r>
            <a:r>
              <a:rPr lang="en-GB" sz="2000" dirty="0" err="1">
                <a:solidFill>
                  <a:srgbClr val="37394C"/>
                </a:solidFill>
              </a:rPr>
              <a:t>hawdd</a:t>
            </a:r>
            <a:r>
              <a:rPr lang="en-GB" sz="2000" dirty="0">
                <a:solidFill>
                  <a:srgbClr val="37394C"/>
                </a:solidFill>
              </a:rPr>
              <a:t> </a:t>
            </a:r>
            <a:r>
              <a:rPr lang="en-GB" sz="2000" dirty="0" err="1">
                <a:solidFill>
                  <a:srgbClr val="37394C"/>
                </a:solidFill>
              </a:rPr>
              <a:t>ei</a:t>
            </a:r>
            <a:r>
              <a:rPr lang="en-GB" sz="2000" dirty="0">
                <a:solidFill>
                  <a:srgbClr val="37394C"/>
                </a:solidFill>
              </a:rPr>
              <a:t> </a:t>
            </a:r>
            <a:r>
              <a:rPr lang="en-GB" sz="2000" dirty="0" err="1">
                <a:solidFill>
                  <a:srgbClr val="37394C"/>
                </a:solidFill>
              </a:rPr>
              <a:t>gyflawni</a:t>
            </a:r>
            <a:r>
              <a:rPr lang="en-GB" sz="2000" dirty="0">
                <a:solidFill>
                  <a:srgbClr val="37394C"/>
                </a:solidFill>
              </a:rPr>
              <a:t>, </a:t>
            </a:r>
            <a:r>
              <a:rPr lang="en-GB" sz="2000" dirty="0" err="1">
                <a:solidFill>
                  <a:srgbClr val="37394C"/>
                </a:solidFill>
              </a:rPr>
              <a:t>realistig</a:t>
            </a:r>
            <a:r>
              <a:rPr lang="en-GB" sz="2000" dirty="0">
                <a:solidFill>
                  <a:srgbClr val="37394C"/>
                </a:solidFill>
              </a:rPr>
              <a:t> ac </a:t>
            </a:r>
            <a:r>
              <a:rPr lang="en-GB" sz="2000" dirty="0" err="1">
                <a:solidFill>
                  <a:srgbClr val="37394C"/>
                </a:solidFill>
              </a:rPr>
              <a:t>yn</a:t>
            </a:r>
            <a:r>
              <a:rPr lang="en-GB" sz="2000" dirty="0">
                <a:solidFill>
                  <a:srgbClr val="37394C"/>
                </a:solidFill>
              </a:rPr>
              <a:t> </a:t>
            </a:r>
            <a:r>
              <a:rPr lang="en-GB" sz="2000" dirty="0" err="1">
                <a:solidFill>
                  <a:srgbClr val="37394C"/>
                </a:solidFill>
              </a:rPr>
              <a:t>hawdd</a:t>
            </a:r>
            <a:r>
              <a:rPr lang="en-GB" sz="2000" dirty="0">
                <a:solidFill>
                  <a:srgbClr val="37394C"/>
                </a:solidFill>
              </a:rPr>
              <a:t> </a:t>
            </a:r>
            <a:r>
              <a:rPr lang="en-GB" sz="2000" dirty="0" err="1">
                <a:solidFill>
                  <a:srgbClr val="37394C"/>
                </a:solidFill>
              </a:rPr>
              <a:t>ei</a:t>
            </a:r>
            <a:r>
              <a:rPr lang="en-GB" sz="2000" dirty="0">
                <a:solidFill>
                  <a:srgbClr val="37394C"/>
                </a:solidFill>
              </a:rPr>
              <a:t> </a:t>
            </a:r>
            <a:r>
              <a:rPr lang="en-GB" sz="2000" dirty="0" err="1">
                <a:solidFill>
                  <a:srgbClr val="37394C"/>
                </a:solidFill>
              </a:rPr>
              <a:t>ddisgrifio</a:t>
            </a:r>
            <a:r>
              <a:rPr lang="en-GB" sz="2000" dirty="0">
                <a:solidFill>
                  <a:srgbClr val="37394C"/>
                </a:solidFill>
              </a:rPr>
              <a:t>) </a:t>
            </a:r>
          </a:p>
          <a:p>
            <a:pPr algn="l"/>
            <a:endParaRPr lang="en-GB" sz="2000" dirty="0">
              <a:solidFill>
                <a:srgbClr val="37394C"/>
              </a:solidFill>
            </a:endParaRPr>
          </a:p>
          <a:p>
            <a:pPr algn="l"/>
            <a:endParaRPr lang="en-GB" sz="2000" dirty="0">
              <a:solidFill>
                <a:srgbClr val="37394C"/>
              </a:solidFill>
            </a:endParaRPr>
          </a:p>
          <a:p>
            <a:pPr algn="l"/>
            <a:endParaRPr lang="en-GB" sz="2000" dirty="0">
              <a:solidFill>
                <a:srgbClr val="37394C"/>
              </a:solidFill>
            </a:endParaRPr>
          </a:p>
          <a:p>
            <a:endParaRPr lang="en-GB" sz="2000" dirty="0"/>
          </a:p>
          <a:p>
            <a:endParaRPr lang="en-GB" sz="2000" dirty="0"/>
          </a:p>
        </p:txBody>
      </p:sp>
      <p:sp>
        <p:nvSpPr>
          <p:cNvPr id="10" name="Text Placeholder 3">
            <a:extLst>
              <a:ext uri="{FF2B5EF4-FFF2-40B4-BE49-F238E27FC236}">
                <a16:creationId xmlns:a16="http://schemas.microsoft.com/office/drawing/2014/main" id="{4859D9F9-BEA9-A648-8473-8BA48D834656}"/>
              </a:ext>
            </a:extLst>
          </p:cNvPr>
          <p:cNvSpPr txBox="1">
            <a:spLocks/>
          </p:cNvSpPr>
          <p:nvPr/>
        </p:nvSpPr>
        <p:spPr>
          <a:xfrm>
            <a:off x="4821655" y="1241780"/>
            <a:ext cx="3914994" cy="4195159"/>
          </a:xfrm>
          <a:prstGeom prst="rect">
            <a:avLst/>
          </a:prstGeom>
        </p:spPr>
        <p:txBody>
          <a:bodyPr vert="horz" lIns="91440" tIns="45720" rIns="91440" bIns="45720" rtlCol="0" anchor="ctr">
            <a:normAutofit/>
          </a:bodyPr>
          <a:lstStyle>
            <a:defPPr>
              <a:defRPr lang="en-US"/>
            </a:defPPr>
            <a:lvl1pPr algn="ctr" defTabSz="914377" rtl="0" eaLnBrk="1" fontAlgn="auto" hangingPunct="1">
              <a:spcBef>
                <a:spcPts val="0"/>
              </a:spcBef>
              <a:spcAft>
                <a:spcPts val="0"/>
              </a:spcAft>
              <a:defRPr sz="1200" kern="1200">
                <a:solidFill>
                  <a:schemeClr val="tx1">
                    <a:tint val="75000"/>
                  </a:schemeClr>
                </a:solidFill>
                <a:latin typeface="+mn-lt"/>
                <a:ea typeface="+mn-ea"/>
                <a:cs typeface="+mn-cs"/>
              </a:defRPr>
            </a:lvl1pPr>
            <a:lvl2pPr marL="455613" indent="1588" algn="l" defTabSz="912813" rtl="0" eaLnBrk="0" fontAlgn="base" hangingPunct="0">
              <a:spcBef>
                <a:spcPct val="0"/>
              </a:spcBef>
              <a:spcAft>
                <a:spcPct val="0"/>
              </a:spcAft>
              <a:defRPr kern="1200">
                <a:solidFill>
                  <a:schemeClr val="tx1"/>
                </a:solidFill>
                <a:latin typeface="Arial" charset="0"/>
                <a:ea typeface="+mn-ea"/>
                <a:cs typeface="+mn-cs"/>
              </a:defRPr>
            </a:lvl2pPr>
            <a:lvl3pPr marL="912813" indent="1588" algn="l" defTabSz="912813" rtl="0" eaLnBrk="0" fontAlgn="base" hangingPunct="0">
              <a:spcBef>
                <a:spcPct val="0"/>
              </a:spcBef>
              <a:spcAft>
                <a:spcPct val="0"/>
              </a:spcAft>
              <a:defRPr kern="1200">
                <a:solidFill>
                  <a:schemeClr val="tx1"/>
                </a:solidFill>
                <a:latin typeface="Arial" charset="0"/>
                <a:ea typeface="+mn-ea"/>
                <a:cs typeface="+mn-cs"/>
              </a:defRPr>
            </a:lvl3pPr>
            <a:lvl4pPr marL="1370013" indent="1588" algn="l" defTabSz="912813" rtl="0" eaLnBrk="0" fontAlgn="base" hangingPunct="0">
              <a:spcBef>
                <a:spcPct val="0"/>
              </a:spcBef>
              <a:spcAft>
                <a:spcPct val="0"/>
              </a:spcAft>
              <a:defRPr kern="1200">
                <a:solidFill>
                  <a:schemeClr val="tx1"/>
                </a:solidFill>
                <a:latin typeface="Arial" charset="0"/>
                <a:ea typeface="+mn-ea"/>
                <a:cs typeface="+mn-cs"/>
              </a:defRPr>
            </a:lvl4pPr>
            <a:lvl5pPr marL="1827213" indent="1588" algn="l" defTabSz="912813"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l"/>
            <a:r>
              <a:rPr lang="en-GB" sz="2000" dirty="0">
                <a:solidFill>
                  <a:srgbClr val="37394C"/>
                </a:solidFill>
              </a:rPr>
              <a:t>Mark can tell people about what he wants to eat and the foods he finds easier to digest as his condition changes</a:t>
            </a:r>
          </a:p>
          <a:p>
            <a:pPr algn="l"/>
            <a:endParaRPr lang="en-GB" sz="2000" dirty="0">
              <a:solidFill>
                <a:srgbClr val="37394C"/>
              </a:solidFill>
            </a:endParaRPr>
          </a:p>
          <a:p>
            <a:pPr algn="l"/>
            <a:r>
              <a:rPr lang="en-GB" sz="2000" dirty="0">
                <a:solidFill>
                  <a:srgbClr val="37394C"/>
                </a:solidFill>
              </a:rPr>
              <a:t>His personal outcome is to have choice and control about what he wants to eat (achievable, realistic and describable).</a:t>
            </a:r>
          </a:p>
          <a:p>
            <a:pPr algn="l"/>
            <a:endParaRPr lang="en-GB" sz="2000" dirty="0">
              <a:solidFill>
                <a:srgbClr val="37394C"/>
              </a:solidFill>
            </a:endParaRPr>
          </a:p>
          <a:p>
            <a:pPr algn="l"/>
            <a:endParaRPr lang="en-GB" sz="2000" dirty="0">
              <a:solidFill>
                <a:srgbClr val="37394C"/>
              </a:solidFill>
            </a:endParaRPr>
          </a:p>
          <a:p>
            <a:endParaRPr lang="en-GB" sz="2000" dirty="0"/>
          </a:p>
          <a:p>
            <a:endParaRPr lang="en-GB" sz="2000" dirty="0"/>
          </a:p>
        </p:txBody>
      </p:sp>
    </p:spTree>
    <p:extLst>
      <p:ext uri="{BB962C8B-B14F-4D97-AF65-F5344CB8AC3E}">
        <p14:creationId xmlns:p14="http://schemas.microsoft.com/office/powerpoint/2010/main" val="31221069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F548D-6768-4293-91EA-2357AA4C76B3}"/>
              </a:ext>
            </a:extLst>
          </p:cNvPr>
          <p:cNvSpPr>
            <a:spLocks noGrp="1"/>
          </p:cNvSpPr>
          <p:nvPr>
            <p:ph type="title"/>
          </p:nvPr>
        </p:nvSpPr>
        <p:spPr/>
        <p:txBody>
          <a:bodyPr/>
          <a:lstStyle/>
          <a:p>
            <a:r>
              <a:rPr lang="en-GB" dirty="0" err="1">
                <a:solidFill>
                  <a:srgbClr val="F7AB64"/>
                </a:solidFill>
              </a:rPr>
              <a:t>Cwestiynau</a:t>
            </a:r>
            <a:r>
              <a:rPr lang="en-GB" dirty="0">
                <a:solidFill>
                  <a:srgbClr val="F7AB64"/>
                </a:solidFill>
              </a:rPr>
              <a:t> </a:t>
            </a:r>
            <a:r>
              <a:rPr lang="en-GB" dirty="0" err="1">
                <a:solidFill>
                  <a:srgbClr val="F7AB64"/>
                </a:solidFill>
              </a:rPr>
              <a:t>i</a:t>
            </a:r>
            <a:r>
              <a:rPr lang="en-GB" dirty="0">
                <a:solidFill>
                  <a:srgbClr val="F7AB64"/>
                </a:solidFill>
              </a:rPr>
              <a:t> chi </a:t>
            </a:r>
            <a:r>
              <a:rPr lang="en-GB" dirty="0" err="1">
                <a:solidFill>
                  <a:srgbClr val="F7AB64"/>
                </a:solidFill>
              </a:rPr>
              <a:t>feddwl</a:t>
            </a:r>
            <a:r>
              <a:rPr lang="en-GB" dirty="0">
                <a:solidFill>
                  <a:srgbClr val="F7AB64"/>
                </a:solidFill>
              </a:rPr>
              <a:t> am</a:t>
            </a:r>
          </a:p>
        </p:txBody>
      </p:sp>
      <p:sp>
        <p:nvSpPr>
          <p:cNvPr id="3" name="Text Placeholder 2"/>
          <p:cNvSpPr>
            <a:spLocks noGrp="1"/>
          </p:cNvSpPr>
          <p:nvPr>
            <p:ph type="body" sz="quarter" idx="10"/>
          </p:nvPr>
        </p:nvSpPr>
        <p:spPr>
          <a:xfrm>
            <a:off x="5178045" y="365127"/>
            <a:ext cx="3690937" cy="1031284"/>
          </a:xfrm>
        </p:spPr>
        <p:txBody>
          <a:bodyPr/>
          <a:lstStyle/>
          <a:p>
            <a:r>
              <a:rPr lang="en-GB" dirty="0">
                <a:solidFill>
                  <a:srgbClr val="F7AB64"/>
                </a:solidFill>
              </a:rPr>
              <a:t>Suggested questions for you to think about</a:t>
            </a:r>
          </a:p>
        </p:txBody>
      </p:sp>
      <p:sp>
        <p:nvSpPr>
          <p:cNvPr id="4" name="Text Placeholder 3"/>
          <p:cNvSpPr>
            <a:spLocks noGrp="1"/>
          </p:cNvSpPr>
          <p:nvPr>
            <p:ph type="body" sz="quarter" idx="11"/>
          </p:nvPr>
        </p:nvSpPr>
        <p:spPr>
          <a:xfrm>
            <a:off x="4824413" y="1688823"/>
            <a:ext cx="3690937" cy="3480353"/>
          </a:xfrm>
        </p:spPr>
        <p:txBody>
          <a:bodyPr>
            <a:normAutofit lnSpcReduction="10000"/>
          </a:bodyPr>
          <a:lstStyle/>
          <a:p>
            <a:pPr marL="342900" indent="-342900">
              <a:buClr>
                <a:srgbClr val="F7AB64"/>
              </a:buClr>
              <a:buFont typeface="Arial" panose="020B0604020202020204" pitchFamily="34" charset="0"/>
              <a:buChar char="•"/>
            </a:pPr>
            <a:r>
              <a:rPr lang="en-GB" sz="2000" dirty="0"/>
              <a:t>Based on what you have learned, think about how you support individuals and their personal outcomes?</a:t>
            </a:r>
            <a:br>
              <a:rPr lang="en-GB" sz="2000" dirty="0"/>
            </a:br>
            <a:endParaRPr lang="en-GB" sz="2000" dirty="0"/>
          </a:p>
          <a:p>
            <a:pPr marL="342900" indent="-342900">
              <a:buClr>
                <a:srgbClr val="F7AB64"/>
              </a:buClr>
              <a:buFont typeface="Arial" panose="020B0604020202020204" pitchFamily="34" charset="0"/>
              <a:buChar char="•"/>
            </a:pPr>
            <a:r>
              <a:rPr lang="en-GB" sz="2000" dirty="0"/>
              <a:t>How has what you’ve learned today made you think differently about what you do? </a:t>
            </a:r>
            <a:br>
              <a:rPr lang="en-GB" sz="2000" strike="sngStrike" dirty="0"/>
            </a:br>
            <a:endParaRPr lang="en-GB" sz="2000" strike="sngStrike" dirty="0"/>
          </a:p>
          <a:p>
            <a:pPr marL="342900" indent="-342900">
              <a:buClr>
                <a:srgbClr val="F7AB64"/>
              </a:buClr>
              <a:buFont typeface="Arial" panose="020B0604020202020204" pitchFamily="34" charset="0"/>
              <a:buChar char="•"/>
            </a:pPr>
            <a:r>
              <a:rPr lang="en-GB" sz="2000" dirty="0"/>
              <a:t>What could you do differently in practice? </a:t>
            </a:r>
            <a:endParaRPr lang="en-GB" sz="2000" strike="sngStrike" dirty="0"/>
          </a:p>
        </p:txBody>
      </p:sp>
      <p:sp>
        <p:nvSpPr>
          <p:cNvPr id="5" name="Text Placeholder 4">
            <a:extLst>
              <a:ext uri="{FF2B5EF4-FFF2-40B4-BE49-F238E27FC236}">
                <a16:creationId xmlns:a16="http://schemas.microsoft.com/office/drawing/2014/main" id="{574402C4-3FA8-4F0B-BCC0-10A5939F63E9}"/>
              </a:ext>
            </a:extLst>
          </p:cNvPr>
          <p:cNvSpPr>
            <a:spLocks noGrp="1"/>
          </p:cNvSpPr>
          <p:nvPr>
            <p:ph type="body" sz="quarter" idx="12"/>
          </p:nvPr>
        </p:nvSpPr>
        <p:spPr>
          <a:xfrm>
            <a:off x="628317" y="1688822"/>
            <a:ext cx="3681413" cy="3681668"/>
          </a:xfrm>
        </p:spPr>
        <p:txBody>
          <a:bodyPr>
            <a:normAutofit fontScale="92500" lnSpcReduction="10000"/>
          </a:bodyPr>
          <a:lstStyle/>
          <a:p>
            <a:pPr marL="285750" indent="-285750">
              <a:buClr>
                <a:srgbClr val="F7AB64"/>
              </a:buClr>
              <a:buFont typeface="Arial" panose="020B0604020202020204" pitchFamily="34" charset="0"/>
              <a:buChar char="•"/>
            </a:pPr>
            <a:r>
              <a:rPr lang="en-GB" sz="2100" dirty="0" err="1"/>
              <a:t>Yn</a:t>
            </a:r>
            <a:r>
              <a:rPr lang="en-GB" sz="2100" dirty="0"/>
              <a:t> </a:t>
            </a:r>
            <a:r>
              <a:rPr lang="en-GB" sz="2100" dirty="0" err="1"/>
              <a:t>seiliedig</a:t>
            </a:r>
            <a:r>
              <a:rPr lang="en-GB" sz="2100" dirty="0"/>
              <a:t> </a:t>
            </a:r>
            <a:r>
              <a:rPr lang="en-GB" sz="2100" dirty="0" err="1"/>
              <a:t>ar</a:t>
            </a:r>
            <a:r>
              <a:rPr lang="en-GB" sz="2100" dirty="0"/>
              <a:t> </a:t>
            </a:r>
            <a:r>
              <a:rPr lang="en-GB" sz="2100" dirty="0" err="1"/>
              <a:t>beth</a:t>
            </a:r>
            <a:r>
              <a:rPr lang="en-GB" sz="2100" dirty="0"/>
              <a:t> </a:t>
            </a:r>
            <a:r>
              <a:rPr lang="en-GB" sz="2100" dirty="0" err="1"/>
              <a:t>rydych</a:t>
            </a:r>
            <a:r>
              <a:rPr lang="en-GB" sz="2100" dirty="0"/>
              <a:t> chi </a:t>
            </a:r>
            <a:r>
              <a:rPr lang="en-GB" sz="2100" dirty="0" err="1"/>
              <a:t>wedi</a:t>
            </a:r>
            <a:r>
              <a:rPr lang="en-GB" sz="2100" dirty="0"/>
              <a:t> </a:t>
            </a:r>
            <a:r>
              <a:rPr lang="en-GB" sz="2100" dirty="0" err="1"/>
              <a:t>dysgu</a:t>
            </a:r>
            <a:r>
              <a:rPr lang="en-GB" sz="2100" dirty="0"/>
              <a:t>, </a:t>
            </a:r>
            <a:r>
              <a:rPr lang="en-GB" sz="2100" dirty="0" err="1"/>
              <a:t>meddyliwch</a:t>
            </a:r>
            <a:r>
              <a:rPr lang="en-GB" sz="2100" dirty="0"/>
              <a:t> am </a:t>
            </a:r>
            <a:r>
              <a:rPr lang="en-GB" sz="2100" dirty="0" err="1"/>
              <a:t>sut</a:t>
            </a:r>
            <a:r>
              <a:rPr lang="en-GB" sz="2100" dirty="0"/>
              <a:t> </a:t>
            </a:r>
            <a:r>
              <a:rPr lang="en-GB" sz="2100" dirty="0" err="1"/>
              <a:t>rydych</a:t>
            </a:r>
            <a:r>
              <a:rPr lang="en-GB" sz="2100" dirty="0"/>
              <a:t> </a:t>
            </a:r>
            <a:r>
              <a:rPr lang="en-GB" sz="2100" dirty="0" err="1"/>
              <a:t>chi’n</a:t>
            </a:r>
            <a:r>
              <a:rPr lang="en-GB" sz="2100" dirty="0"/>
              <a:t> </a:t>
            </a:r>
            <a:r>
              <a:rPr lang="en-GB" sz="2100" dirty="0" err="1"/>
              <a:t>cefnogi</a:t>
            </a:r>
            <a:r>
              <a:rPr lang="en-GB" sz="2100" dirty="0"/>
              <a:t> </a:t>
            </a:r>
            <a:r>
              <a:rPr lang="en-GB" sz="2100" dirty="0" err="1"/>
              <a:t>unigolion</a:t>
            </a:r>
            <a:r>
              <a:rPr lang="en-GB" sz="2100" dirty="0"/>
              <a:t> </a:t>
            </a:r>
            <a:r>
              <a:rPr lang="en-GB" sz="2100" dirty="0" err="1"/>
              <a:t>a’u</a:t>
            </a:r>
            <a:r>
              <a:rPr lang="en-GB" sz="2100" dirty="0"/>
              <a:t> </a:t>
            </a:r>
            <a:r>
              <a:rPr lang="en-GB" sz="2100" dirty="0" err="1"/>
              <a:t>canlyniadau</a:t>
            </a:r>
            <a:r>
              <a:rPr lang="en-GB" sz="2100" dirty="0"/>
              <a:t> </a:t>
            </a:r>
            <a:r>
              <a:rPr lang="en-GB" sz="2100" dirty="0" err="1"/>
              <a:t>personol</a:t>
            </a:r>
            <a:br>
              <a:rPr lang="en-GB" sz="2100" dirty="0"/>
            </a:br>
            <a:endParaRPr lang="en-GB" sz="2100" dirty="0"/>
          </a:p>
          <a:p>
            <a:pPr marL="285750" indent="-285750">
              <a:buClr>
                <a:srgbClr val="F7AB64"/>
              </a:buClr>
              <a:buFont typeface="Arial" panose="020B0604020202020204" pitchFamily="34" charset="0"/>
              <a:buChar char="•"/>
            </a:pPr>
            <a:r>
              <a:rPr lang="en-GB" sz="2100" dirty="0" err="1"/>
              <a:t>Sut</a:t>
            </a:r>
            <a:r>
              <a:rPr lang="en-GB" sz="2100" dirty="0"/>
              <a:t> </a:t>
            </a:r>
            <a:r>
              <a:rPr lang="en-GB" sz="2100" dirty="0" err="1"/>
              <a:t>mae’r</a:t>
            </a:r>
            <a:r>
              <a:rPr lang="en-GB" sz="2100" dirty="0"/>
              <a:t> </a:t>
            </a:r>
            <a:r>
              <a:rPr lang="en-GB" sz="2100" dirty="0" err="1"/>
              <a:t>hyn</a:t>
            </a:r>
            <a:r>
              <a:rPr lang="en-GB" sz="2100" dirty="0"/>
              <a:t> </a:t>
            </a:r>
            <a:r>
              <a:rPr lang="en-GB" sz="2100" dirty="0" err="1"/>
              <a:t>rydych</a:t>
            </a:r>
            <a:r>
              <a:rPr lang="en-GB" sz="2100" dirty="0"/>
              <a:t> </a:t>
            </a:r>
            <a:r>
              <a:rPr lang="en-GB" sz="2100" dirty="0" err="1"/>
              <a:t>wedi</a:t>
            </a:r>
            <a:r>
              <a:rPr lang="en-GB" sz="2100" dirty="0"/>
              <a:t> </a:t>
            </a:r>
            <a:r>
              <a:rPr lang="en-GB" sz="2100" dirty="0" err="1"/>
              <a:t>dysgu</a:t>
            </a:r>
            <a:r>
              <a:rPr lang="en-GB" sz="2100" dirty="0"/>
              <a:t> </a:t>
            </a:r>
            <a:r>
              <a:rPr lang="en-GB" sz="2100" dirty="0" err="1"/>
              <a:t>heddiw</a:t>
            </a:r>
            <a:r>
              <a:rPr lang="en-GB" sz="2100" dirty="0"/>
              <a:t> </a:t>
            </a:r>
            <a:r>
              <a:rPr lang="en-GB" sz="2100" dirty="0" err="1"/>
              <a:t>wedi</a:t>
            </a:r>
            <a:r>
              <a:rPr lang="en-GB" sz="2100" dirty="0"/>
              <a:t> </a:t>
            </a:r>
            <a:r>
              <a:rPr lang="en-GB" sz="2100" dirty="0" err="1"/>
              <a:t>gwneud</a:t>
            </a:r>
            <a:r>
              <a:rPr lang="en-GB" sz="2100" dirty="0"/>
              <a:t> </a:t>
            </a:r>
            <a:r>
              <a:rPr lang="en-GB" sz="2100" dirty="0" err="1"/>
              <a:t>i</a:t>
            </a:r>
            <a:r>
              <a:rPr lang="en-GB" sz="2100" dirty="0"/>
              <a:t> chi </a:t>
            </a:r>
            <a:r>
              <a:rPr lang="en-GB" sz="2100" dirty="0" err="1"/>
              <a:t>feddwl</a:t>
            </a:r>
            <a:r>
              <a:rPr lang="en-GB" sz="2100" dirty="0"/>
              <a:t> </a:t>
            </a:r>
            <a:r>
              <a:rPr lang="en-GB" sz="2100" dirty="0" err="1"/>
              <a:t>yn</a:t>
            </a:r>
            <a:r>
              <a:rPr lang="en-GB" sz="2100" dirty="0"/>
              <a:t> </a:t>
            </a:r>
            <a:r>
              <a:rPr lang="en-GB" sz="2100" dirty="0" err="1"/>
              <a:t>wahanol</a:t>
            </a:r>
            <a:r>
              <a:rPr lang="en-GB" sz="2100" dirty="0"/>
              <a:t> am </a:t>
            </a:r>
            <a:r>
              <a:rPr lang="en-GB" sz="2100" dirty="0" err="1"/>
              <a:t>yr</a:t>
            </a:r>
            <a:r>
              <a:rPr lang="en-GB" sz="2100" dirty="0"/>
              <a:t> </a:t>
            </a:r>
            <a:r>
              <a:rPr lang="en-GB" sz="2100" dirty="0" err="1"/>
              <a:t>hyn</a:t>
            </a:r>
            <a:r>
              <a:rPr lang="en-GB" sz="2100" dirty="0"/>
              <a:t> </a:t>
            </a:r>
            <a:r>
              <a:rPr lang="en-GB" sz="2100" dirty="0" err="1"/>
              <a:t>rydych</a:t>
            </a:r>
            <a:r>
              <a:rPr lang="en-GB" sz="2100" dirty="0"/>
              <a:t> </a:t>
            </a:r>
            <a:r>
              <a:rPr lang="en-GB" sz="2100" dirty="0" err="1"/>
              <a:t>yn</a:t>
            </a:r>
            <a:r>
              <a:rPr lang="en-GB" sz="2100" dirty="0"/>
              <a:t> </a:t>
            </a:r>
            <a:r>
              <a:rPr lang="en-GB" sz="2100" dirty="0" err="1"/>
              <a:t>gwneud</a:t>
            </a:r>
            <a:r>
              <a:rPr lang="en-GB" sz="2100" dirty="0"/>
              <a:t>?</a:t>
            </a:r>
            <a:br>
              <a:rPr lang="en-GB" sz="2100" dirty="0"/>
            </a:br>
            <a:endParaRPr lang="en-GB" sz="2100" dirty="0"/>
          </a:p>
          <a:p>
            <a:pPr marL="285750" indent="-285750">
              <a:buClr>
                <a:srgbClr val="F7AB64"/>
              </a:buClr>
              <a:buFont typeface="Arial" panose="020B0604020202020204" pitchFamily="34" charset="0"/>
              <a:buChar char="•"/>
            </a:pPr>
            <a:r>
              <a:rPr lang="en-GB" sz="2100" dirty="0"/>
              <a:t>Beth </a:t>
            </a:r>
            <a:r>
              <a:rPr lang="en-GB" sz="2100" dirty="0" err="1"/>
              <a:t>gallech</a:t>
            </a:r>
            <a:r>
              <a:rPr lang="en-GB" sz="2100" dirty="0"/>
              <a:t> </a:t>
            </a:r>
            <a:r>
              <a:rPr lang="en-GB" sz="2100" dirty="0" err="1"/>
              <a:t>wneud</a:t>
            </a:r>
            <a:r>
              <a:rPr lang="en-GB" sz="2100" dirty="0"/>
              <a:t> </a:t>
            </a:r>
            <a:r>
              <a:rPr lang="en-GB" sz="2100" dirty="0" err="1"/>
              <a:t>yn</a:t>
            </a:r>
            <a:r>
              <a:rPr lang="en-GB" sz="2100" dirty="0"/>
              <a:t> </a:t>
            </a:r>
            <a:r>
              <a:rPr lang="en-GB" sz="2100" dirty="0" err="1"/>
              <a:t>wahanol</a:t>
            </a:r>
            <a:r>
              <a:rPr lang="en-GB" sz="2100" dirty="0"/>
              <a:t> </a:t>
            </a:r>
            <a:r>
              <a:rPr lang="en-GB" sz="2100" dirty="0" err="1"/>
              <a:t>fel</a:t>
            </a:r>
            <a:r>
              <a:rPr lang="en-GB" sz="2100" dirty="0"/>
              <a:t> </a:t>
            </a:r>
            <a:r>
              <a:rPr lang="en-GB" sz="2100" dirty="0" err="1"/>
              <a:t>rhan</a:t>
            </a:r>
            <a:r>
              <a:rPr lang="en-GB" sz="2100" dirty="0"/>
              <a:t> </a:t>
            </a:r>
            <a:r>
              <a:rPr lang="en-GB" sz="2100" dirty="0" err="1"/>
              <a:t>o’r</a:t>
            </a:r>
            <a:r>
              <a:rPr lang="en-GB" sz="2100" dirty="0"/>
              <a:t> </a:t>
            </a:r>
            <a:r>
              <a:rPr lang="en-GB" sz="2100" dirty="0" err="1"/>
              <a:t>ymarfer</a:t>
            </a:r>
            <a:r>
              <a:rPr lang="en-GB" sz="2100" dirty="0"/>
              <a:t>? </a:t>
            </a:r>
            <a:br>
              <a:rPr lang="en-GB" dirty="0"/>
            </a:br>
            <a:endParaRPr lang="en-GB" dirty="0"/>
          </a:p>
        </p:txBody>
      </p:sp>
    </p:spTree>
    <p:extLst>
      <p:ext uri="{BB962C8B-B14F-4D97-AF65-F5344CB8AC3E}">
        <p14:creationId xmlns:p14="http://schemas.microsoft.com/office/powerpoint/2010/main" val="1858012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52561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578748" y="481054"/>
            <a:ext cx="3690937" cy="1031284"/>
          </a:xfrm>
        </p:spPr>
        <p:txBody>
          <a:bodyPr/>
          <a:lstStyle/>
          <a:p>
            <a:r>
              <a:rPr lang="en-GB" dirty="0" err="1">
                <a:solidFill>
                  <a:srgbClr val="F7AB64"/>
                </a:solidFill>
              </a:rPr>
              <a:t>Canlyniad</a:t>
            </a:r>
            <a:r>
              <a:rPr lang="en-GB" dirty="0">
                <a:solidFill>
                  <a:srgbClr val="F7AB64"/>
                </a:solidFill>
              </a:rPr>
              <a:t> </a:t>
            </a:r>
            <a:r>
              <a:rPr lang="en-GB" dirty="0" err="1">
                <a:solidFill>
                  <a:srgbClr val="F7AB64"/>
                </a:solidFill>
              </a:rPr>
              <a:t>dysgu</a:t>
            </a:r>
            <a:endParaRPr lang="en-GB" dirty="0">
              <a:solidFill>
                <a:srgbClr val="F7AB64"/>
              </a:solidFill>
            </a:endParaRPr>
          </a:p>
        </p:txBody>
      </p:sp>
      <p:sp>
        <p:nvSpPr>
          <p:cNvPr id="4" name="Text Placeholder 3"/>
          <p:cNvSpPr>
            <a:spLocks noGrp="1"/>
          </p:cNvSpPr>
          <p:nvPr>
            <p:ph type="body" sz="quarter" idx="11"/>
          </p:nvPr>
        </p:nvSpPr>
        <p:spPr>
          <a:xfrm>
            <a:off x="4874315" y="1512338"/>
            <a:ext cx="3690938" cy="1631216"/>
          </a:xfrm>
          <a:noFill/>
        </p:spPr>
        <p:txBody>
          <a:bodyPr>
            <a:normAutofit/>
          </a:bodyPr>
          <a:lstStyle/>
          <a:p>
            <a:pPr>
              <a:lnSpc>
                <a:spcPct val="100000"/>
              </a:lnSpc>
            </a:pPr>
            <a:r>
              <a:rPr lang="en-GB" sz="2000" dirty="0"/>
              <a:t>Define different outcomes and explain the difference between </a:t>
            </a:r>
            <a:r>
              <a:rPr lang="en-GB" sz="2000" dirty="0">
                <a:solidFill>
                  <a:schemeClr val="tx1"/>
                </a:solidFill>
              </a:rPr>
              <a:t>services, processes and </a:t>
            </a:r>
            <a:r>
              <a:rPr lang="en-GB" sz="2000" dirty="0"/>
              <a:t>outcomes</a:t>
            </a:r>
          </a:p>
        </p:txBody>
      </p:sp>
      <p:sp>
        <p:nvSpPr>
          <p:cNvPr id="2" name="Rectangle 1">
            <a:extLst>
              <a:ext uri="{FF2B5EF4-FFF2-40B4-BE49-F238E27FC236}">
                <a16:creationId xmlns:a16="http://schemas.microsoft.com/office/drawing/2014/main" id="{869807B7-0FB2-4B8A-8C86-B34905F008D1}"/>
              </a:ext>
            </a:extLst>
          </p:cNvPr>
          <p:cNvSpPr/>
          <p:nvPr/>
        </p:nvSpPr>
        <p:spPr>
          <a:xfrm>
            <a:off x="578748" y="1519214"/>
            <a:ext cx="3355300" cy="1631216"/>
          </a:xfrm>
          <a:prstGeom prst="rect">
            <a:avLst/>
          </a:prstGeom>
        </p:spPr>
        <p:txBody>
          <a:bodyPr wrap="square">
            <a:spAutoFit/>
          </a:bodyPr>
          <a:lstStyle/>
          <a:p>
            <a:r>
              <a:rPr lang="en-GB" sz="2000" dirty="0" err="1">
                <a:solidFill>
                  <a:srgbClr val="37394C"/>
                </a:solidFill>
              </a:rPr>
              <a:t>Diffinio</a:t>
            </a:r>
            <a:r>
              <a:rPr lang="en-GB" sz="2000" dirty="0">
                <a:solidFill>
                  <a:srgbClr val="37394C"/>
                </a:solidFill>
              </a:rPr>
              <a:t> </a:t>
            </a:r>
            <a:r>
              <a:rPr lang="en-GB" sz="2000" dirty="0" err="1">
                <a:solidFill>
                  <a:srgbClr val="37394C"/>
                </a:solidFill>
              </a:rPr>
              <a:t>canlyniadau</a:t>
            </a:r>
            <a:r>
              <a:rPr lang="en-GB" sz="2000" dirty="0">
                <a:solidFill>
                  <a:srgbClr val="37394C"/>
                </a:solidFill>
              </a:rPr>
              <a:t> </a:t>
            </a:r>
            <a:r>
              <a:rPr lang="en-GB" sz="2000" dirty="0" err="1">
                <a:solidFill>
                  <a:srgbClr val="37394C"/>
                </a:solidFill>
              </a:rPr>
              <a:t>gwahanol</a:t>
            </a:r>
            <a:r>
              <a:rPr lang="en-GB" sz="2000" dirty="0">
                <a:solidFill>
                  <a:srgbClr val="37394C"/>
                </a:solidFill>
              </a:rPr>
              <a:t> ac </a:t>
            </a:r>
            <a:r>
              <a:rPr lang="en-GB" sz="2000" dirty="0" err="1">
                <a:solidFill>
                  <a:srgbClr val="37394C"/>
                </a:solidFill>
              </a:rPr>
              <a:t>esbonio’r</a:t>
            </a:r>
            <a:r>
              <a:rPr lang="en-GB" sz="2000" dirty="0">
                <a:solidFill>
                  <a:srgbClr val="37394C"/>
                </a:solidFill>
              </a:rPr>
              <a:t> </a:t>
            </a:r>
            <a:r>
              <a:rPr lang="en-GB" sz="2000" dirty="0" err="1">
                <a:solidFill>
                  <a:srgbClr val="37394C"/>
                </a:solidFill>
              </a:rPr>
              <a:t>gwahaniaeth</a:t>
            </a:r>
            <a:r>
              <a:rPr lang="en-GB" sz="2000" dirty="0">
                <a:solidFill>
                  <a:srgbClr val="37394C"/>
                </a:solidFill>
              </a:rPr>
              <a:t> </a:t>
            </a:r>
            <a:r>
              <a:rPr lang="en-GB" sz="2000" dirty="0" err="1">
                <a:solidFill>
                  <a:srgbClr val="37394C"/>
                </a:solidFill>
              </a:rPr>
              <a:t>rhwng</a:t>
            </a:r>
            <a:r>
              <a:rPr lang="en-GB" sz="2000" dirty="0">
                <a:solidFill>
                  <a:srgbClr val="37394C"/>
                </a:solidFill>
              </a:rPr>
              <a:t> </a:t>
            </a:r>
            <a:r>
              <a:rPr lang="en-GB" sz="2000" dirty="0" err="1">
                <a:solidFill>
                  <a:srgbClr val="37394C"/>
                </a:solidFill>
              </a:rPr>
              <a:t>gwasanaethau</a:t>
            </a:r>
            <a:r>
              <a:rPr lang="en-GB" sz="2000" dirty="0">
                <a:solidFill>
                  <a:srgbClr val="37394C"/>
                </a:solidFill>
              </a:rPr>
              <a:t>, </a:t>
            </a:r>
            <a:r>
              <a:rPr lang="en-GB" sz="2000" dirty="0" err="1">
                <a:solidFill>
                  <a:srgbClr val="37394C"/>
                </a:solidFill>
              </a:rPr>
              <a:t>prosesau</a:t>
            </a:r>
            <a:r>
              <a:rPr lang="en-GB" sz="2000" dirty="0">
                <a:solidFill>
                  <a:srgbClr val="37394C"/>
                </a:solidFill>
              </a:rPr>
              <a:t> a </a:t>
            </a:r>
            <a:r>
              <a:rPr lang="en-GB" sz="2000" dirty="0" err="1">
                <a:solidFill>
                  <a:srgbClr val="37394C"/>
                </a:solidFill>
              </a:rPr>
              <a:t>chanlyniadau</a:t>
            </a:r>
            <a:endParaRPr lang="en-GB" sz="2000" dirty="0">
              <a:solidFill>
                <a:srgbClr val="37394C"/>
              </a:solidFill>
            </a:endParaRPr>
          </a:p>
        </p:txBody>
      </p:sp>
      <p:sp>
        <p:nvSpPr>
          <p:cNvPr id="5" name="Text Placeholder 2">
            <a:extLst>
              <a:ext uri="{FF2B5EF4-FFF2-40B4-BE49-F238E27FC236}">
                <a16:creationId xmlns:a16="http://schemas.microsoft.com/office/drawing/2014/main" id="{D864912E-78A6-4954-87A2-3DBFE801E5EC}"/>
              </a:ext>
            </a:extLst>
          </p:cNvPr>
          <p:cNvSpPr txBox="1">
            <a:spLocks/>
          </p:cNvSpPr>
          <p:nvPr/>
        </p:nvSpPr>
        <p:spPr bwMode="auto">
          <a:xfrm>
            <a:off x="4874315" y="481054"/>
            <a:ext cx="3690937" cy="1031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0" indent="0" algn="l" rtl="0" eaLnBrk="1" fontAlgn="base" hangingPunct="1">
              <a:lnSpc>
                <a:spcPct val="90000"/>
              </a:lnSpc>
              <a:spcBef>
                <a:spcPts val="1000"/>
              </a:spcBef>
              <a:spcAft>
                <a:spcPct val="0"/>
              </a:spcAft>
              <a:buFont typeface="Arial" charset="0"/>
              <a:buNone/>
              <a:defRPr sz="2800" kern="1200">
                <a:solidFill>
                  <a:srgbClr val="16AD85"/>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r>
              <a:rPr lang="en-GB" dirty="0">
                <a:solidFill>
                  <a:srgbClr val="F7AB64"/>
                </a:solidFill>
              </a:rPr>
              <a:t>Learning outcome</a:t>
            </a:r>
          </a:p>
        </p:txBody>
      </p:sp>
      <p:sp>
        <p:nvSpPr>
          <p:cNvPr id="6" name="TextBox 5">
            <a:extLst>
              <a:ext uri="{FF2B5EF4-FFF2-40B4-BE49-F238E27FC236}">
                <a16:creationId xmlns:a16="http://schemas.microsoft.com/office/drawing/2014/main" id="{294F3121-36EE-DA49-8432-6FF16E6356E0}"/>
              </a:ext>
            </a:extLst>
          </p:cNvPr>
          <p:cNvSpPr txBox="1"/>
          <p:nvPr/>
        </p:nvSpPr>
        <p:spPr>
          <a:xfrm>
            <a:off x="1889760" y="6400800"/>
            <a:ext cx="0" cy="0"/>
          </a:xfrm>
          <a:prstGeom prst="rect">
            <a:avLst/>
          </a:prstGeom>
        </p:spPr>
        <p:txBody>
          <a:bodyPr vert="horz" wrap="none" lIns="91440" tIns="45720" rIns="91440" bIns="45720" rtlCol="0" anchor="ctr">
            <a:normAutofit fontScale="25000" lnSpcReduction="20000"/>
          </a:bodyPr>
          <a:lstStyle/>
          <a:p>
            <a:endParaRPr lang="en-US" dirty="0"/>
          </a:p>
        </p:txBody>
      </p:sp>
    </p:spTree>
    <p:extLst>
      <p:ext uri="{BB962C8B-B14F-4D97-AF65-F5344CB8AC3E}">
        <p14:creationId xmlns:p14="http://schemas.microsoft.com/office/powerpoint/2010/main" val="4029172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487027" y="349996"/>
            <a:ext cx="4084974" cy="1716252"/>
          </a:xfrm>
        </p:spPr>
        <p:txBody>
          <a:bodyPr/>
          <a:lstStyle/>
          <a:p>
            <a:r>
              <a:rPr lang="en-GB" dirty="0">
                <a:solidFill>
                  <a:srgbClr val="F7AB64"/>
                </a:solidFill>
              </a:rPr>
              <a:t>Beth </a:t>
            </a:r>
            <a:r>
              <a:rPr lang="en-GB" dirty="0" err="1">
                <a:solidFill>
                  <a:srgbClr val="F7AB64"/>
                </a:solidFill>
              </a:rPr>
              <a:t>ydyn</a:t>
            </a:r>
            <a:r>
              <a:rPr lang="en-GB" dirty="0">
                <a:solidFill>
                  <a:srgbClr val="F7AB64"/>
                </a:solidFill>
              </a:rPr>
              <a:t> </a:t>
            </a:r>
            <a:r>
              <a:rPr lang="en-GB" dirty="0" err="1">
                <a:solidFill>
                  <a:srgbClr val="F7AB64"/>
                </a:solidFill>
              </a:rPr>
              <a:t>ni’n</a:t>
            </a:r>
            <a:r>
              <a:rPr lang="en-GB" dirty="0">
                <a:solidFill>
                  <a:srgbClr val="F7AB64"/>
                </a:solidFill>
              </a:rPr>
              <a:t> </a:t>
            </a:r>
            <a:r>
              <a:rPr lang="en-GB" dirty="0" err="1">
                <a:solidFill>
                  <a:srgbClr val="F7AB64"/>
                </a:solidFill>
              </a:rPr>
              <a:t>golygu</a:t>
            </a:r>
            <a:r>
              <a:rPr lang="en-GB" dirty="0">
                <a:solidFill>
                  <a:srgbClr val="F7AB64"/>
                </a:solidFill>
              </a:rPr>
              <a:t> </a:t>
            </a:r>
            <a:r>
              <a:rPr lang="en-GB" dirty="0" err="1">
                <a:solidFill>
                  <a:srgbClr val="F7AB64"/>
                </a:solidFill>
              </a:rPr>
              <a:t>wrth</a:t>
            </a:r>
            <a:r>
              <a:rPr lang="en-GB" dirty="0">
                <a:solidFill>
                  <a:srgbClr val="F7AB64"/>
                </a:solidFill>
              </a:rPr>
              <a:t> </a:t>
            </a:r>
            <a:r>
              <a:rPr lang="en-GB" dirty="0" err="1">
                <a:solidFill>
                  <a:srgbClr val="F7AB64"/>
                </a:solidFill>
              </a:rPr>
              <a:t>ganlyniadau</a:t>
            </a:r>
            <a:r>
              <a:rPr lang="en-GB" dirty="0">
                <a:solidFill>
                  <a:srgbClr val="F7AB64"/>
                </a:solidFill>
              </a:rPr>
              <a:t> </a:t>
            </a:r>
            <a:r>
              <a:rPr lang="en-GB" dirty="0" err="1">
                <a:solidFill>
                  <a:srgbClr val="F7AB64"/>
                </a:solidFill>
              </a:rPr>
              <a:t>personol</a:t>
            </a:r>
            <a:r>
              <a:rPr lang="en-GB" dirty="0">
                <a:solidFill>
                  <a:srgbClr val="F7AB64"/>
                </a:solidFill>
              </a:rPr>
              <a:t>?</a:t>
            </a:r>
          </a:p>
        </p:txBody>
      </p:sp>
      <p:sp>
        <p:nvSpPr>
          <p:cNvPr id="13" name="Text Placeholder 2">
            <a:extLst>
              <a:ext uri="{FF2B5EF4-FFF2-40B4-BE49-F238E27FC236}">
                <a16:creationId xmlns:a16="http://schemas.microsoft.com/office/drawing/2014/main" id="{30E25F63-217C-4CE7-9772-2EAE22A6C14F}"/>
              </a:ext>
            </a:extLst>
          </p:cNvPr>
          <p:cNvSpPr txBox="1">
            <a:spLocks/>
          </p:cNvSpPr>
          <p:nvPr/>
        </p:nvSpPr>
        <p:spPr bwMode="auto">
          <a:xfrm>
            <a:off x="487027" y="1740851"/>
            <a:ext cx="3524144" cy="173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0" indent="0" algn="l" rtl="0" eaLnBrk="1" fontAlgn="base" hangingPunct="1">
              <a:lnSpc>
                <a:spcPct val="90000"/>
              </a:lnSpc>
              <a:spcBef>
                <a:spcPts val="1000"/>
              </a:spcBef>
              <a:spcAft>
                <a:spcPct val="0"/>
              </a:spcAft>
              <a:buFont typeface="Arial" charset="0"/>
              <a:buNone/>
              <a:defRPr sz="2800" kern="1200">
                <a:solidFill>
                  <a:srgbClr val="16AD85"/>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GB" sz="1800" dirty="0">
                <a:solidFill>
                  <a:srgbClr val="37394C"/>
                </a:solidFill>
              </a:rPr>
              <a:t>Mae</a:t>
            </a:r>
            <a:r>
              <a:rPr lang="en-GB" sz="1800" i="1" dirty="0">
                <a:solidFill>
                  <a:srgbClr val="37394C"/>
                </a:solidFill>
              </a:rPr>
              <a:t> </a:t>
            </a:r>
            <a:r>
              <a:rPr lang="en-GB" sz="1800" b="1" i="1" dirty="0" err="1">
                <a:solidFill>
                  <a:srgbClr val="37394C"/>
                </a:solidFill>
              </a:rPr>
              <a:t>Canlyniad</a:t>
            </a:r>
            <a:r>
              <a:rPr lang="en-GB" sz="1800" b="1" i="1" dirty="0">
                <a:solidFill>
                  <a:srgbClr val="37394C"/>
                </a:solidFill>
              </a:rPr>
              <a:t> </a:t>
            </a:r>
            <a:r>
              <a:rPr lang="en-GB" sz="1800" b="1" i="1" dirty="0" err="1">
                <a:solidFill>
                  <a:srgbClr val="37394C"/>
                </a:solidFill>
              </a:rPr>
              <a:t>Personol</a:t>
            </a:r>
            <a:r>
              <a:rPr lang="en-GB" sz="1800" b="1" i="1" dirty="0">
                <a:solidFill>
                  <a:srgbClr val="37394C"/>
                </a:solidFill>
              </a:rPr>
              <a:t> </a:t>
            </a:r>
            <a:r>
              <a:rPr lang="en-GB" sz="1800" dirty="0" err="1">
                <a:solidFill>
                  <a:srgbClr val="37394C"/>
                </a:solidFill>
              </a:rPr>
              <a:t>yn</a:t>
            </a:r>
            <a:r>
              <a:rPr lang="en-GB" sz="1800" dirty="0">
                <a:solidFill>
                  <a:srgbClr val="37394C"/>
                </a:solidFill>
              </a:rPr>
              <a:t> </a:t>
            </a:r>
            <a:r>
              <a:rPr lang="en-GB" sz="1800" dirty="0" err="1">
                <a:solidFill>
                  <a:srgbClr val="37394C"/>
                </a:solidFill>
              </a:rPr>
              <a:t>rhywbeth</a:t>
            </a:r>
            <a:r>
              <a:rPr lang="en-GB" sz="1800" dirty="0">
                <a:solidFill>
                  <a:srgbClr val="37394C"/>
                </a:solidFill>
              </a:rPr>
              <a:t> </a:t>
            </a:r>
            <a:r>
              <a:rPr lang="en-GB" sz="1800" dirty="0" err="1">
                <a:solidFill>
                  <a:srgbClr val="37394C"/>
                </a:solidFill>
              </a:rPr>
              <a:t>sy’n</a:t>
            </a:r>
            <a:r>
              <a:rPr lang="en-GB" sz="1800" dirty="0">
                <a:solidFill>
                  <a:srgbClr val="37394C"/>
                </a:solidFill>
              </a:rPr>
              <a:t> </a:t>
            </a:r>
            <a:r>
              <a:rPr lang="en-GB" sz="1800" dirty="0" err="1">
                <a:solidFill>
                  <a:srgbClr val="37394C"/>
                </a:solidFill>
              </a:rPr>
              <a:t>bwysig</a:t>
            </a:r>
            <a:r>
              <a:rPr lang="en-GB" sz="1800" dirty="0">
                <a:solidFill>
                  <a:srgbClr val="37394C"/>
                </a:solidFill>
              </a:rPr>
              <a:t> </a:t>
            </a:r>
            <a:r>
              <a:rPr lang="en-GB" sz="1800" dirty="0" err="1">
                <a:solidFill>
                  <a:srgbClr val="37394C"/>
                </a:solidFill>
              </a:rPr>
              <a:t>i</a:t>
            </a:r>
            <a:r>
              <a:rPr lang="en-GB" sz="1800" dirty="0">
                <a:solidFill>
                  <a:srgbClr val="37394C"/>
                </a:solidFill>
              </a:rPr>
              <a:t> </a:t>
            </a:r>
            <a:r>
              <a:rPr lang="en-GB" sz="1800" dirty="0" err="1">
                <a:solidFill>
                  <a:srgbClr val="37394C"/>
                </a:solidFill>
              </a:rPr>
              <a:t>unigolyn</a:t>
            </a:r>
            <a:r>
              <a:rPr lang="en-GB" sz="1800" dirty="0">
                <a:solidFill>
                  <a:srgbClr val="37394C"/>
                </a:solidFill>
              </a:rPr>
              <a:t>. Gall </a:t>
            </a:r>
            <a:r>
              <a:rPr lang="en-GB" sz="1800" dirty="0" err="1">
                <a:solidFill>
                  <a:srgbClr val="37394C"/>
                </a:solidFill>
              </a:rPr>
              <a:t>hwn</a:t>
            </a:r>
            <a:r>
              <a:rPr lang="en-GB" sz="1800" dirty="0">
                <a:solidFill>
                  <a:srgbClr val="37394C"/>
                </a:solidFill>
              </a:rPr>
              <a:t> </a:t>
            </a:r>
            <a:r>
              <a:rPr lang="en-GB" sz="1800" dirty="0" err="1">
                <a:solidFill>
                  <a:srgbClr val="37394C"/>
                </a:solidFill>
              </a:rPr>
              <a:t>fod</a:t>
            </a:r>
            <a:r>
              <a:rPr lang="en-GB" sz="1800" dirty="0">
                <a:solidFill>
                  <a:srgbClr val="37394C"/>
                </a:solidFill>
              </a:rPr>
              <a:t> </a:t>
            </a:r>
            <a:r>
              <a:rPr lang="en-GB" sz="1800" dirty="0" err="1">
                <a:solidFill>
                  <a:srgbClr val="37394C"/>
                </a:solidFill>
              </a:rPr>
              <a:t>yn</a:t>
            </a:r>
            <a:r>
              <a:rPr lang="en-GB" sz="1800" b="1" dirty="0">
                <a:solidFill>
                  <a:srgbClr val="37394C"/>
                </a:solidFill>
              </a:rPr>
              <a:t> </a:t>
            </a:r>
            <a:r>
              <a:rPr lang="en-GB" sz="1800" b="1" i="1" dirty="0" err="1">
                <a:solidFill>
                  <a:srgbClr val="37394C"/>
                </a:solidFill>
              </a:rPr>
              <a:t>obaith</a:t>
            </a:r>
            <a:r>
              <a:rPr lang="en-GB" sz="1800" i="1" dirty="0">
                <a:solidFill>
                  <a:srgbClr val="37394C"/>
                </a:solidFill>
              </a:rPr>
              <a:t>, </a:t>
            </a:r>
            <a:r>
              <a:rPr lang="en-GB" sz="1800" dirty="0" err="1">
                <a:solidFill>
                  <a:srgbClr val="37394C"/>
                </a:solidFill>
              </a:rPr>
              <a:t>yn</a:t>
            </a:r>
            <a:r>
              <a:rPr lang="en-GB" sz="1800" dirty="0">
                <a:solidFill>
                  <a:srgbClr val="37394C"/>
                </a:solidFill>
              </a:rPr>
              <a:t> </a:t>
            </a:r>
            <a:r>
              <a:rPr lang="en-GB" sz="1800" b="1" i="1" dirty="0" err="1">
                <a:solidFill>
                  <a:srgbClr val="37394C"/>
                </a:solidFill>
              </a:rPr>
              <a:t>ddeheuad</a:t>
            </a:r>
            <a:r>
              <a:rPr lang="en-GB" sz="1800" dirty="0">
                <a:solidFill>
                  <a:srgbClr val="37394C"/>
                </a:solidFill>
              </a:rPr>
              <a:t>, </a:t>
            </a:r>
            <a:r>
              <a:rPr lang="en-GB" sz="1800" dirty="0" err="1">
                <a:solidFill>
                  <a:srgbClr val="37394C"/>
                </a:solidFill>
              </a:rPr>
              <a:t>neu</a:t>
            </a:r>
            <a:r>
              <a:rPr lang="en-GB" sz="1800" dirty="0">
                <a:solidFill>
                  <a:srgbClr val="37394C"/>
                </a:solidFill>
              </a:rPr>
              <a:t> gall </a:t>
            </a:r>
            <a:r>
              <a:rPr lang="en-GB" sz="1800" dirty="0" err="1">
                <a:solidFill>
                  <a:srgbClr val="37394C"/>
                </a:solidFill>
              </a:rPr>
              <a:t>olygu</a:t>
            </a:r>
            <a:r>
              <a:rPr lang="en-GB" sz="1800" dirty="0">
                <a:solidFill>
                  <a:srgbClr val="37394C"/>
                </a:solidFill>
              </a:rPr>
              <a:t> </a:t>
            </a:r>
            <a:r>
              <a:rPr lang="en-GB" sz="1800" dirty="0" err="1">
                <a:solidFill>
                  <a:srgbClr val="37394C"/>
                </a:solidFill>
              </a:rPr>
              <a:t>cael</a:t>
            </a:r>
            <a:r>
              <a:rPr lang="en-GB" sz="1800" dirty="0">
                <a:solidFill>
                  <a:srgbClr val="37394C"/>
                </a:solidFill>
              </a:rPr>
              <a:t> </a:t>
            </a:r>
            <a:r>
              <a:rPr lang="en-GB" sz="1800" b="1" i="1" dirty="0" err="1">
                <a:solidFill>
                  <a:srgbClr val="37394C"/>
                </a:solidFill>
              </a:rPr>
              <a:t>dewis</a:t>
            </a:r>
            <a:r>
              <a:rPr lang="en-GB" sz="1800" b="1" i="1" dirty="0">
                <a:solidFill>
                  <a:srgbClr val="37394C"/>
                </a:solidFill>
              </a:rPr>
              <a:t> a </a:t>
            </a:r>
            <a:r>
              <a:rPr lang="en-GB" sz="1800" b="1" i="1" dirty="0" err="1">
                <a:solidFill>
                  <a:srgbClr val="37394C"/>
                </a:solidFill>
              </a:rPr>
              <a:t>rheolaeth</a:t>
            </a:r>
            <a:r>
              <a:rPr lang="en-GB" sz="1800" i="1" dirty="0">
                <a:solidFill>
                  <a:srgbClr val="37394C"/>
                </a:solidFill>
              </a:rPr>
              <a:t> </a:t>
            </a:r>
            <a:r>
              <a:rPr lang="en-GB" sz="1800" dirty="0" err="1">
                <a:solidFill>
                  <a:srgbClr val="37394C"/>
                </a:solidFill>
              </a:rPr>
              <a:t>mewn</a:t>
            </a:r>
            <a:r>
              <a:rPr lang="en-GB" sz="1800" dirty="0">
                <a:solidFill>
                  <a:srgbClr val="37394C"/>
                </a:solidFill>
              </a:rPr>
              <a:t> </a:t>
            </a:r>
            <a:r>
              <a:rPr lang="en-GB" sz="1800" dirty="0" err="1">
                <a:solidFill>
                  <a:srgbClr val="37394C"/>
                </a:solidFill>
              </a:rPr>
              <a:t>sefyllfa</a:t>
            </a:r>
            <a:endParaRPr lang="en-GB" sz="1600" b="1" i="1" dirty="0">
              <a:solidFill>
                <a:srgbClr val="37394C"/>
              </a:solidFill>
            </a:endParaRPr>
          </a:p>
        </p:txBody>
      </p:sp>
      <p:sp>
        <p:nvSpPr>
          <p:cNvPr id="14" name="Text Placeholder 2">
            <a:extLst>
              <a:ext uri="{FF2B5EF4-FFF2-40B4-BE49-F238E27FC236}">
                <a16:creationId xmlns:a16="http://schemas.microsoft.com/office/drawing/2014/main" id="{8E9AFA17-DAA7-4812-AE97-BF4B1D2AEEAF}"/>
              </a:ext>
            </a:extLst>
          </p:cNvPr>
          <p:cNvSpPr txBox="1">
            <a:spLocks/>
          </p:cNvSpPr>
          <p:nvPr/>
        </p:nvSpPr>
        <p:spPr bwMode="auto">
          <a:xfrm>
            <a:off x="4817291" y="1777217"/>
            <a:ext cx="3524144" cy="2081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0" indent="0" algn="l" rtl="0" eaLnBrk="1" fontAlgn="base" hangingPunct="1">
              <a:lnSpc>
                <a:spcPct val="90000"/>
              </a:lnSpc>
              <a:spcBef>
                <a:spcPts val="1000"/>
              </a:spcBef>
              <a:spcAft>
                <a:spcPct val="0"/>
              </a:spcAft>
              <a:buFont typeface="Arial" charset="0"/>
              <a:buNone/>
              <a:defRPr sz="2800" kern="1200">
                <a:solidFill>
                  <a:srgbClr val="16AD85"/>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lnSpc>
                <a:spcPct val="100000"/>
              </a:lnSpc>
            </a:pPr>
            <a:r>
              <a:rPr lang="en-GB" sz="1800" i="1" dirty="0">
                <a:solidFill>
                  <a:schemeClr val="tx1"/>
                </a:solidFill>
              </a:rPr>
              <a:t>A</a:t>
            </a:r>
            <a:r>
              <a:rPr lang="en-GB" sz="1800" b="1" i="1" dirty="0">
                <a:solidFill>
                  <a:schemeClr val="tx1"/>
                </a:solidFill>
              </a:rPr>
              <a:t> Personal Outcome </a:t>
            </a:r>
            <a:r>
              <a:rPr lang="en-GB" sz="1800" dirty="0">
                <a:solidFill>
                  <a:schemeClr val="tx1"/>
                </a:solidFill>
              </a:rPr>
              <a:t>is something that is important to an individual. It could be their </a:t>
            </a:r>
            <a:r>
              <a:rPr lang="en-GB" sz="1800" b="1" i="1" dirty="0">
                <a:solidFill>
                  <a:schemeClr val="tx1"/>
                </a:solidFill>
              </a:rPr>
              <a:t>hopes</a:t>
            </a:r>
            <a:r>
              <a:rPr lang="en-GB" sz="1800" dirty="0">
                <a:solidFill>
                  <a:schemeClr val="tx1"/>
                </a:solidFill>
              </a:rPr>
              <a:t>, </a:t>
            </a:r>
            <a:r>
              <a:rPr lang="en-GB" sz="1800" b="1" i="1" dirty="0">
                <a:solidFill>
                  <a:schemeClr val="tx1"/>
                </a:solidFill>
              </a:rPr>
              <a:t>aspirations</a:t>
            </a:r>
            <a:r>
              <a:rPr lang="en-GB" sz="1800" dirty="0">
                <a:solidFill>
                  <a:schemeClr val="tx1"/>
                </a:solidFill>
              </a:rPr>
              <a:t> or having</a:t>
            </a:r>
            <a:r>
              <a:rPr lang="en-GB" sz="1800" i="1" dirty="0">
                <a:solidFill>
                  <a:schemeClr val="tx1"/>
                </a:solidFill>
              </a:rPr>
              <a:t> </a:t>
            </a:r>
            <a:r>
              <a:rPr lang="en-GB" sz="1800" b="1" i="1" dirty="0">
                <a:solidFill>
                  <a:schemeClr val="tx1"/>
                </a:solidFill>
              </a:rPr>
              <a:t>choice</a:t>
            </a:r>
            <a:r>
              <a:rPr lang="en-GB" sz="1800" i="1" dirty="0">
                <a:solidFill>
                  <a:schemeClr val="tx1"/>
                </a:solidFill>
              </a:rPr>
              <a:t> </a:t>
            </a:r>
            <a:r>
              <a:rPr lang="en-GB" sz="1800" b="1" i="1" dirty="0">
                <a:solidFill>
                  <a:schemeClr val="tx1"/>
                </a:solidFill>
              </a:rPr>
              <a:t>and control</a:t>
            </a:r>
          </a:p>
          <a:p>
            <a:pPr defTabSz="914400">
              <a:lnSpc>
                <a:spcPct val="100000"/>
              </a:lnSpc>
            </a:pPr>
            <a:endParaRPr lang="en-GB" sz="1800" b="1" i="1" dirty="0">
              <a:solidFill>
                <a:schemeClr val="tx1"/>
              </a:solidFill>
            </a:endParaRPr>
          </a:p>
          <a:p>
            <a:pPr defTabSz="914400">
              <a:lnSpc>
                <a:spcPct val="100000"/>
              </a:lnSpc>
            </a:pPr>
            <a:endParaRPr lang="en-GB" sz="1800" dirty="0">
              <a:solidFill>
                <a:schemeClr val="tx1"/>
              </a:solidFill>
            </a:endParaRPr>
          </a:p>
          <a:p>
            <a:pPr defTabSz="914400">
              <a:lnSpc>
                <a:spcPct val="100000"/>
              </a:lnSpc>
            </a:pPr>
            <a:endParaRPr lang="en-GB" sz="1800" dirty="0">
              <a:solidFill>
                <a:schemeClr val="tx1"/>
              </a:solidFill>
            </a:endParaRPr>
          </a:p>
        </p:txBody>
      </p:sp>
      <p:sp>
        <p:nvSpPr>
          <p:cNvPr id="2" name="Frame 1">
            <a:extLst>
              <a:ext uri="{FF2B5EF4-FFF2-40B4-BE49-F238E27FC236}">
                <a16:creationId xmlns:a16="http://schemas.microsoft.com/office/drawing/2014/main" id="{F3F9BC1E-B02E-45FA-8C64-B65023910FB4}"/>
              </a:ext>
            </a:extLst>
          </p:cNvPr>
          <p:cNvSpPr/>
          <p:nvPr/>
        </p:nvSpPr>
        <p:spPr>
          <a:xfrm>
            <a:off x="1110504" y="3726718"/>
            <a:ext cx="2902685" cy="1904599"/>
          </a:xfrm>
          <a:custGeom>
            <a:avLst/>
            <a:gdLst>
              <a:gd name="connsiteX0" fmla="*/ 0 w 2483428"/>
              <a:gd name="connsiteY0" fmla="*/ 0 h 1995733"/>
              <a:gd name="connsiteX1" fmla="*/ 2483428 w 2483428"/>
              <a:gd name="connsiteY1" fmla="*/ 0 h 1995733"/>
              <a:gd name="connsiteX2" fmla="*/ 2483428 w 2483428"/>
              <a:gd name="connsiteY2" fmla="*/ 1995733 h 1995733"/>
              <a:gd name="connsiteX3" fmla="*/ 0 w 2483428"/>
              <a:gd name="connsiteY3" fmla="*/ 1995733 h 1995733"/>
              <a:gd name="connsiteX4" fmla="*/ 0 w 2483428"/>
              <a:gd name="connsiteY4" fmla="*/ 0 h 1995733"/>
              <a:gd name="connsiteX5" fmla="*/ 124733 w 2483428"/>
              <a:gd name="connsiteY5" fmla="*/ 124733 h 1995733"/>
              <a:gd name="connsiteX6" fmla="*/ 124733 w 2483428"/>
              <a:gd name="connsiteY6" fmla="*/ 1871000 h 1995733"/>
              <a:gd name="connsiteX7" fmla="*/ 2358695 w 2483428"/>
              <a:gd name="connsiteY7" fmla="*/ 1871000 h 1995733"/>
              <a:gd name="connsiteX8" fmla="*/ 2358695 w 2483428"/>
              <a:gd name="connsiteY8" fmla="*/ 124733 h 1995733"/>
              <a:gd name="connsiteX9" fmla="*/ 124733 w 2483428"/>
              <a:gd name="connsiteY9" fmla="*/ 124733 h 1995733"/>
              <a:gd name="connsiteX0" fmla="*/ 0 w 2483428"/>
              <a:gd name="connsiteY0" fmla="*/ 0 h 1995733"/>
              <a:gd name="connsiteX1" fmla="*/ 2483428 w 2483428"/>
              <a:gd name="connsiteY1" fmla="*/ 0 h 1995733"/>
              <a:gd name="connsiteX2" fmla="*/ 2483428 w 2483428"/>
              <a:gd name="connsiteY2" fmla="*/ 1995733 h 1995733"/>
              <a:gd name="connsiteX3" fmla="*/ 0 w 2483428"/>
              <a:gd name="connsiteY3" fmla="*/ 1995733 h 1995733"/>
              <a:gd name="connsiteX4" fmla="*/ 0 w 2483428"/>
              <a:gd name="connsiteY4" fmla="*/ 0 h 1995733"/>
              <a:gd name="connsiteX5" fmla="*/ 166297 w 2483428"/>
              <a:gd name="connsiteY5" fmla="*/ 218251 h 1995733"/>
              <a:gd name="connsiteX6" fmla="*/ 124733 w 2483428"/>
              <a:gd name="connsiteY6" fmla="*/ 1871000 h 1995733"/>
              <a:gd name="connsiteX7" fmla="*/ 2358695 w 2483428"/>
              <a:gd name="connsiteY7" fmla="*/ 1871000 h 1995733"/>
              <a:gd name="connsiteX8" fmla="*/ 2358695 w 2483428"/>
              <a:gd name="connsiteY8" fmla="*/ 124733 h 1995733"/>
              <a:gd name="connsiteX9" fmla="*/ 166297 w 2483428"/>
              <a:gd name="connsiteY9" fmla="*/ 218251 h 1995733"/>
              <a:gd name="connsiteX0" fmla="*/ 0 w 2483428"/>
              <a:gd name="connsiteY0" fmla="*/ 0 h 1995733"/>
              <a:gd name="connsiteX1" fmla="*/ 2483428 w 2483428"/>
              <a:gd name="connsiteY1" fmla="*/ 0 h 1995733"/>
              <a:gd name="connsiteX2" fmla="*/ 2483428 w 2483428"/>
              <a:gd name="connsiteY2" fmla="*/ 1995733 h 1995733"/>
              <a:gd name="connsiteX3" fmla="*/ 0 w 2483428"/>
              <a:gd name="connsiteY3" fmla="*/ 1995733 h 1995733"/>
              <a:gd name="connsiteX4" fmla="*/ 0 w 2483428"/>
              <a:gd name="connsiteY4" fmla="*/ 0 h 1995733"/>
              <a:gd name="connsiteX5" fmla="*/ 166297 w 2483428"/>
              <a:gd name="connsiteY5" fmla="*/ 218251 h 1995733"/>
              <a:gd name="connsiteX6" fmla="*/ 124733 w 2483428"/>
              <a:gd name="connsiteY6" fmla="*/ 1871000 h 1995733"/>
              <a:gd name="connsiteX7" fmla="*/ 2285958 w 2483428"/>
              <a:gd name="connsiteY7" fmla="*/ 1787873 h 1995733"/>
              <a:gd name="connsiteX8" fmla="*/ 2358695 w 2483428"/>
              <a:gd name="connsiteY8" fmla="*/ 124733 h 1995733"/>
              <a:gd name="connsiteX9" fmla="*/ 166297 w 2483428"/>
              <a:gd name="connsiteY9" fmla="*/ 218251 h 1995733"/>
              <a:gd name="connsiteX0" fmla="*/ 0 w 2483428"/>
              <a:gd name="connsiteY0" fmla="*/ 0 h 1995733"/>
              <a:gd name="connsiteX1" fmla="*/ 2483428 w 2483428"/>
              <a:gd name="connsiteY1" fmla="*/ 0 h 1995733"/>
              <a:gd name="connsiteX2" fmla="*/ 2483428 w 2483428"/>
              <a:gd name="connsiteY2" fmla="*/ 1995733 h 1995733"/>
              <a:gd name="connsiteX3" fmla="*/ 0 w 2483428"/>
              <a:gd name="connsiteY3" fmla="*/ 1995733 h 1995733"/>
              <a:gd name="connsiteX4" fmla="*/ 0 w 2483428"/>
              <a:gd name="connsiteY4" fmla="*/ 0 h 1995733"/>
              <a:gd name="connsiteX5" fmla="*/ 166297 w 2483428"/>
              <a:gd name="connsiteY5" fmla="*/ 218251 h 1995733"/>
              <a:gd name="connsiteX6" fmla="*/ 124733 w 2483428"/>
              <a:gd name="connsiteY6" fmla="*/ 1871000 h 1995733"/>
              <a:gd name="connsiteX7" fmla="*/ 2285958 w 2483428"/>
              <a:gd name="connsiteY7" fmla="*/ 1787873 h 1995733"/>
              <a:gd name="connsiteX8" fmla="*/ 2327523 w 2483428"/>
              <a:gd name="connsiteY8" fmla="*/ 228642 h 1995733"/>
              <a:gd name="connsiteX9" fmla="*/ 166297 w 2483428"/>
              <a:gd name="connsiteY9" fmla="*/ 218251 h 1995733"/>
              <a:gd name="connsiteX0" fmla="*/ 0 w 2483428"/>
              <a:gd name="connsiteY0" fmla="*/ 0 h 1995733"/>
              <a:gd name="connsiteX1" fmla="*/ 2483428 w 2483428"/>
              <a:gd name="connsiteY1" fmla="*/ 0 h 1995733"/>
              <a:gd name="connsiteX2" fmla="*/ 2483428 w 2483428"/>
              <a:gd name="connsiteY2" fmla="*/ 1995733 h 1995733"/>
              <a:gd name="connsiteX3" fmla="*/ 0 w 2483428"/>
              <a:gd name="connsiteY3" fmla="*/ 1995733 h 1995733"/>
              <a:gd name="connsiteX4" fmla="*/ 0 w 2483428"/>
              <a:gd name="connsiteY4" fmla="*/ 0 h 1995733"/>
              <a:gd name="connsiteX5" fmla="*/ 166297 w 2483428"/>
              <a:gd name="connsiteY5" fmla="*/ 218251 h 1995733"/>
              <a:gd name="connsiteX6" fmla="*/ 124733 w 2483428"/>
              <a:gd name="connsiteY6" fmla="*/ 1871000 h 1995733"/>
              <a:gd name="connsiteX7" fmla="*/ 301337 w 2483428"/>
              <a:gd name="connsiteY7" fmla="*/ 1756742 h 1995733"/>
              <a:gd name="connsiteX8" fmla="*/ 2285958 w 2483428"/>
              <a:gd name="connsiteY8" fmla="*/ 1787873 h 1995733"/>
              <a:gd name="connsiteX9" fmla="*/ 2327523 w 2483428"/>
              <a:gd name="connsiteY9" fmla="*/ 228642 h 1995733"/>
              <a:gd name="connsiteX10" fmla="*/ 166297 w 2483428"/>
              <a:gd name="connsiteY10" fmla="*/ 218251 h 1995733"/>
              <a:gd name="connsiteX0" fmla="*/ 0 w 2483428"/>
              <a:gd name="connsiteY0" fmla="*/ 0 h 1995733"/>
              <a:gd name="connsiteX1" fmla="*/ 2483428 w 2483428"/>
              <a:gd name="connsiteY1" fmla="*/ 0 h 1995733"/>
              <a:gd name="connsiteX2" fmla="*/ 2483428 w 2483428"/>
              <a:gd name="connsiteY2" fmla="*/ 1995733 h 1995733"/>
              <a:gd name="connsiteX3" fmla="*/ 0 w 2483428"/>
              <a:gd name="connsiteY3" fmla="*/ 1995733 h 1995733"/>
              <a:gd name="connsiteX4" fmla="*/ 0 w 2483428"/>
              <a:gd name="connsiteY4" fmla="*/ 0 h 1995733"/>
              <a:gd name="connsiteX5" fmla="*/ 166297 w 2483428"/>
              <a:gd name="connsiteY5" fmla="*/ 218251 h 1995733"/>
              <a:gd name="connsiteX6" fmla="*/ 218251 w 2483428"/>
              <a:gd name="connsiteY6" fmla="*/ 1756700 h 1995733"/>
              <a:gd name="connsiteX7" fmla="*/ 301337 w 2483428"/>
              <a:gd name="connsiteY7" fmla="*/ 1756742 h 1995733"/>
              <a:gd name="connsiteX8" fmla="*/ 2285958 w 2483428"/>
              <a:gd name="connsiteY8" fmla="*/ 1787873 h 1995733"/>
              <a:gd name="connsiteX9" fmla="*/ 2327523 w 2483428"/>
              <a:gd name="connsiteY9" fmla="*/ 228642 h 1995733"/>
              <a:gd name="connsiteX10" fmla="*/ 166297 w 2483428"/>
              <a:gd name="connsiteY10" fmla="*/ 218251 h 1995733"/>
              <a:gd name="connsiteX0" fmla="*/ 0 w 2545774"/>
              <a:gd name="connsiteY0" fmla="*/ 0 h 2078860"/>
              <a:gd name="connsiteX1" fmla="*/ 2545774 w 2545774"/>
              <a:gd name="connsiteY1" fmla="*/ 83127 h 2078860"/>
              <a:gd name="connsiteX2" fmla="*/ 2545774 w 2545774"/>
              <a:gd name="connsiteY2" fmla="*/ 2078860 h 2078860"/>
              <a:gd name="connsiteX3" fmla="*/ 62346 w 2545774"/>
              <a:gd name="connsiteY3" fmla="*/ 2078860 h 2078860"/>
              <a:gd name="connsiteX4" fmla="*/ 0 w 2545774"/>
              <a:gd name="connsiteY4" fmla="*/ 0 h 2078860"/>
              <a:gd name="connsiteX5" fmla="*/ 228643 w 2545774"/>
              <a:gd name="connsiteY5" fmla="*/ 301378 h 2078860"/>
              <a:gd name="connsiteX6" fmla="*/ 280597 w 2545774"/>
              <a:gd name="connsiteY6" fmla="*/ 1839827 h 2078860"/>
              <a:gd name="connsiteX7" fmla="*/ 363683 w 2545774"/>
              <a:gd name="connsiteY7" fmla="*/ 1839869 h 2078860"/>
              <a:gd name="connsiteX8" fmla="*/ 2348304 w 2545774"/>
              <a:gd name="connsiteY8" fmla="*/ 1871000 h 2078860"/>
              <a:gd name="connsiteX9" fmla="*/ 2389869 w 2545774"/>
              <a:gd name="connsiteY9" fmla="*/ 311769 h 2078860"/>
              <a:gd name="connsiteX10" fmla="*/ 228643 w 2545774"/>
              <a:gd name="connsiteY10" fmla="*/ 301378 h 2078860"/>
              <a:gd name="connsiteX0" fmla="*/ 0 w 2649683"/>
              <a:gd name="connsiteY0" fmla="*/ 0 h 2161987"/>
              <a:gd name="connsiteX1" fmla="*/ 2545774 w 2649683"/>
              <a:gd name="connsiteY1" fmla="*/ 83127 h 2161987"/>
              <a:gd name="connsiteX2" fmla="*/ 2649683 w 2649683"/>
              <a:gd name="connsiteY2" fmla="*/ 2161987 h 2161987"/>
              <a:gd name="connsiteX3" fmla="*/ 62346 w 2649683"/>
              <a:gd name="connsiteY3" fmla="*/ 2078860 h 2161987"/>
              <a:gd name="connsiteX4" fmla="*/ 0 w 2649683"/>
              <a:gd name="connsiteY4" fmla="*/ 0 h 2161987"/>
              <a:gd name="connsiteX5" fmla="*/ 228643 w 2649683"/>
              <a:gd name="connsiteY5" fmla="*/ 301378 h 2161987"/>
              <a:gd name="connsiteX6" fmla="*/ 280597 w 2649683"/>
              <a:gd name="connsiteY6" fmla="*/ 1839827 h 2161987"/>
              <a:gd name="connsiteX7" fmla="*/ 363683 w 2649683"/>
              <a:gd name="connsiteY7" fmla="*/ 1839869 h 2161987"/>
              <a:gd name="connsiteX8" fmla="*/ 2348304 w 2649683"/>
              <a:gd name="connsiteY8" fmla="*/ 1871000 h 2161987"/>
              <a:gd name="connsiteX9" fmla="*/ 2389869 w 2649683"/>
              <a:gd name="connsiteY9" fmla="*/ 311769 h 2161987"/>
              <a:gd name="connsiteX10" fmla="*/ 228643 w 2649683"/>
              <a:gd name="connsiteY10" fmla="*/ 301378 h 2161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649683" h="2161987">
                <a:moveTo>
                  <a:pt x="0" y="0"/>
                </a:moveTo>
                <a:lnTo>
                  <a:pt x="2545774" y="83127"/>
                </a:lnTo>
                <a:lnTo>
                  <a:pt x="2649683" y="2161987"/>
                </a:lnTo>
                <a:lnTo>
                  <a:pt x="62346" y="2078860"/>
                </a:lnTo>
                <a:lnTo>
                  <a:pt x="0" y="0"/>
                </a:lnTo>
                <a:close/>
                <a:moveTo>
                  <a:pt x="228643" y="301378"/>
                </a:moveTo>
                <a:lnTo>
                  <a:pt x="280597" y="1839827"/>
                </a:lnTo>
                <a:cubicBezTo>
                  <a:pt x="304829" y="1836377"/>
                  <a:pt x="339451" y="1843319"/>
                  <a:pt x="363683" y="1839869"/>
                </a:cubicBezTo>
                <a:lnTo>
                  <a:pt x="2348304" y="1871000"/>
                </a:lnTo>
                <a:lnTo>
                  <a:pt x="2389869" y="311769"/>
                </a:lnTo>
                <a:lnTo>
                  <a:pt x="228643" y="301378"/>
                </a:lnTo>
                <a:close/>
              </a:path>
            </a:pathLst>
          </a:cu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5" name="Rectangle 14">
            <a:extLst>
              <a:ext uri="{FF2B5EF4-FFF2-40B4-BE49-F238E27FC236}">
                <a16:creationId xmlns:a16="http://schemas.microsoft.com/office/drawing/2014/main" id="{502E9FF5-85FA-4FC2-A482-3DB9F4BAE268}"/>
              </a:ext>
            </a:extLst>
          </p:cNvPr>
          <p:cNvSpPr/>
          <p:nvPr/>
        </p:nvSpPr>
        <p:spPr>
          <a:xfrm>
            <a:off x="1360339" y="4086871"/>
            <a:ext cx="2395047" cy="1200329"/>
          </a:xfrm>
          <a:prstGeom prst="rect">
            <a:avLst/>
          </a:prstGeom>
        </p:spPr>
        <p:txBody>
          <a:bodyPr wrap="square">
            <a:spAutoFit/>
          </a:bodyPr>
          <a:lstStyle/>
          <a:p>
            <a:pPr algn="ctr"/>
            <a:r>
              <a:rPr lang="en-GB" dirty="0" err="1"/>
              <a:t>Ffordd</a:t>
            </a:r>
            <a:r>
              <a:rPr lang="en-GB" dirty="0"/>
              <a:t> </a:t>
            </a:r>
            <a:r>
              <a:rPr lang="en-GB" dirty="0" err="1"/>
              <a:t>arall</a:t>
            </a:r>
            <a:r>
              <a:rPr lang="en-GB" dirty="0"/>
              <a:t> o </a:t>
            </a:r>
            <a:r>
              <a:rPr lang="en-GB" dirty="0" err="1"/>
              <a:t>edrych</a:t>
            </a:r>
            <a:r>
              <a:rPr lang="en-GB" dirty="0"/>
              <a:t> </a:t>
            </a:r>
            <a:r>
              <a:rPr lang="en-GB" dirty="0" err="1"/>
              <a:t>ar</a:t>
            </a:r>
            <a:r>
              <a:rPr lang="en-GB" dirty="0"/>
              <a:t> </a:t>
            </a:r>
            <a:r>
              <a:rPr lang="en-GB" dirty="0" err="1"/>
              <a:t>hwn</a:t>
            </a:r>
            <a:r>
              <a:rPr lang="en-GB" dirty="0"/>
              <a:t> </a:t>
            </a:r>
            <a:r>
              <a:rPr lang="en-GB" dirty="0" err="1"/>
              <a:t>yw</a:t>
            </a:r>
            <a:r>
              <a:rPr lang="en-GB" dirty="0"/>
              <a:t> </a:t>
            </a:r>
            <a:r>
              <a:rPr lang="en-GB" dirty="0" err="1"/>
              <a:t>fel</a:t>
            </a:r>
            <a:r>
              <a:rPr lang="en-GB" dirty="0"/>
              <a:t> </a:t>
            </a:r>
            <a:r>
              <a:rPr lang="en-GB" dirty="0" err="1"/>
              <a:t>cael</a:t>
            </a:r>
            <a:r>
              <a:rPr lang="en-GB" dirty="0"/>
              <a:t> </a:t>
            </a:r>
            <a:r>
              <a:rPr lang="en-GB" dirty="0" err="1"/>
              <a:t>llun</a:t>
            </a:r>
            <a:r>
              <a:rPr lang="en-GB" dirty="0"/>
              <a:t> </a:t>
            </a:r>
            <a:r>
              <a:rPr lang="en-GB" dirty="0" err="1"/>
              <a:t>sydd</a:t>
            </a:r>
            <a:r>
              <a:rPr lang="en-GB" dirty="0"/>
              <a:t> </a:t>
            </a:r>
            <a:r>
              <a:rPr lang="en-GB" dirty="0" err="1"/>
              <a:t>wedi</a:t>
            </a:r>
            <a:r>
              <a:rPr lang="en-GB" dirty="0"/>
              <a:t> </a:t>
            </a:r>
            <a:r>
              <a:rPr lang="en-GB" dirty="0" err="1"/>
              <a:t>cael</a:t>
            </a:r>
            <a:r>
              <a:rPr lang="en-GB" dirty="0"/>
              <a:t> </a:t>
            </a:r>
            <a:r>
              <a:rPr lang="en-GB" dirty="0" err="1"/>
              <a:t>ei</a:t>
            </a:r>
            <a:r>
              <a:rPr lang="en-GB" dirty="0"/>
              <a:t> </a:t>
            </a:r>
            <a:r>
              <a:rPr lang="en-GB" dirty="0" err="1"/>
              <a:t>beintio</a:t>
            </a:r>
            <a:r>
              <a:rPr lang="en-GB" dirty="0"/>
              <a:t> </a:t>
            </a:r>
            <a:r>
              <a:rPr lang="en-GB" dirty="0" err="1"/>
              <a:t>gan</a:t>
            </a:r>
            <a:r>
              <a:rPr lang="en-GB" dirty="0"/>
              <a:t> </a:t>
            </a:r>
            <a:r>
              <a:rPr lang="en-GB" dirty="0" err="1"/>
              <a:t>unigolyn</a:t>
            </a:r>
            <a:r>
              <a:rPr lang="en-GB" dirty="0"/>
              <a:t> </a:t>
            </a:r>
          </a:p>
        </p:txBody>
      </p:sp>
      <p:sp>
        <p:nvSpPr>
          <p:cNvPr id="19" name="Text Placeholder 2">
            <a:extLst>
              <a:ext uri="{FF2B5EF4-FFF2-40B4-BE49-F238E27FC236}">
                <a16:creationId xmlns:a16="http://schemas.microsoft.com/office/drawing/2014/main" id="{CB2DA193-52BC-6C42-9C80-8F331E7DA0B1}"/>
              </a:ext>
            </a:extLst>
          </p:cNvPr>
          <p:cNvSpPr txBox="1">
            <a:spLocks/>
          </p:cNvSpPr>
          <p:nvPr/>
        </p:nvSpPr>
        <p:spPr bwMode="auto">
          <a:xfrm>
            <a:off x="4817291" y="355083"/>
            <a:ext cx="3631765" cy="844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0" indent="0" algn="l" rtl="0" eaLnBrk="1" fontAlgn="base" hangingPunct="1">
              <a:lnSpc>
                <a:spcPct val="90000"/>
              </a:lnSpc>
              <a:spcBef>
                <a:spcPts val="1000"/>
              </a:spcBef>
              <a:spcAft>
                <a:spcPct val="0"/>
              </a:spcAft>
              <a:buFont typeface="Arial" charset="0"/>
              <a:buNone/>
              <a:defRPr sz="2800" kern="1200">
                <a:solidFill>
                  <a:srgbClr val="16AD85"/>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r>
              <a:rPr lang="en-GB" dirty="0">
                <a:solidFill>
                  <a:srgbClr val="F7AB64"/>
                </a:solidFill>
              </a:rPr>
              <a:t>What do we mean by personal outcomes?</a:t>
            </a:r>
          </a:p>
          <a:p>
            <a:pPr defTabSz="914400"/>
            <a:endParaRPr lang="en-GB" dirty="0">
              <a:solidFill>
                <a:srgbClr val="F7AB64"/>
              </a:solidFill>
            </a:endParaRPr>
          </a:p>
        </p:txBody>
      </p:sp>
      <p:sp>
        <p:nvSpPr>
          <p:cNvPr id="22" name="Frame 1">
            <a:extLst>
              <a:ext uri="{FF2B5EF4-FFF2-40B4-BE49-F238E27FC236}">
                <a16:creationId xmlns:a16="http://schemas.microsoft.com/office/drawing/2014/main" id="{48BF244D-E4BB-9B40-90D2-029059EB9496}"/>
              </a:ext>
            </a:extLst>
          </p:cNvPr>
          <p:cNvSpPr/>
          <p:nvPr/>
        </p:nvSpPr>
        <p:spPr>
          <a:xfrm>
            <a:off x="5011071" y="3662753"/>
            <a:ext cx="2794236" cy="2081299"/>
          </a:xfrm>
          <a:custGeom>
            <a:avLst/>
            <a:gdLst>
              <a:gd name="connsiteX0" fmla="*/ 0 w 2483428"/>
              <a:gd name="connsiteY0" fmla="*/ 0 h 1995733"/>
              <a:gd name="connsiteX1" fmla="*/ 2483428 w 2483428"/>
              <a:gd name="connsiteY1" fmla="*/ 0 h 1995733"/>
              <a:gd name="connsiteX2" fmla="*/ 2483428 w 2483428"/>
              <a:gd name="connsiteY2" fmla="*/ 1995733 h 1995733"/>
              <a:gd name="connsiteX3" fmla="*/ 0 w 2483428"/>
              <a:gd name="connsiteY3" fmla="*/ 1995733 h 1995733"/>
              <a:gd name="connsiteX4" fmla="*/ 0 w 2483428"/>
              <a:gd name="connsiteY4" fmla="*/ 0 h 1995733"/>
              <a:gd name="connsiteX5" fmla="*/ 124733 w 2483428"/>
              <a:gd name="connsiteY5" fmla="*/ 124733 h 1995733"/>
              <a:gd name="connsiteX6" fmla="*/ 124733 w 2483428"/>
              <a:gd name="connsiteY6" fmla="*/ 1871000 h 1995733"/>
              <a:gd name="connsiteX7" fmla="*/ 2358695 w 2483428"/>
              <a:gd name="connsiteY7" fmla="*/ 1871000 h 1995733"/>
              <a:gd name="connsiteX8" fmla="*/ 2358695 w 2483428"/>
              <a:gd name="connsiteY8" fmla="*/ 124733 h 1995733"/>
              <a:gd name="connsiteX9" fmla="*/ 124733 w 2483428"/>
              <a:gd name="connsiteY9" fmla="*/ 124733 h 1995733"/>
              <a:gd name="connsiteX0" fmla="*/ 0 w 2483428"/>
              <a:gd name="connsiteY0" fmla="*/ 0 h 1995733"/>
              <a:gd name="connsiteX1" fmla="*/ 2483428 w 2483428"/>
              <a:gd name="connsiteY1" fmla="*/ 0 h 1995733"/>
              <a:gd name="connsiteX2" fmla="*/ 2483428 w 2483428"/>
              <a:gd name="connsiteY2" fmla="*/ 1995733 h 1995733"/>
              <a:gd name="connsiteX3" fmla="*/ 0 w 2483428"/>
              <a:gd name="connsiteY3" fmla="*/ 1995733 h 1995733"/>
              <a:gd name="connsiteX4" fmla="*/ 0 w 2483428"/>
              <a:gd name="connsiteY4" fmla="*/ 0 h 1995733"/>
              <a:gd name="connsiteX5" fmla="*/ 166297 w 2483428"/>
              <a:gd name="connsiteY5" fmla="*/ 218251 h 1995733"/>
              <a:gd name="connsiteX6" fmla="*/ 124733 w 2483428"/>
              <a:gd name="connsiteY6" fmla="*/ 1871000 h 1995733"/>
              <a:gd name="connsiteX7" fmla="*/ 2358695 w 2483428"/>
              <a:gd name="connsiteY7" fmla="*/ 1871000 h 1995733"/>
              <a:gd name="connsiteX8" fmla="*/ 2358695 w 2483428"/>
              <a:gd name="connsiteY8" fmla="*/ 124733 h 1995733"/>
              <a:gd name="connsiteX9" fmla="*/ 166297 w 2483428"/>
              <a:gd name="connsiteY9" fmla="*/ 218251 h 1995733"/>
              <a:gd name="connsiteX0" fmla="*/ 0 w 2483428"/>
              <a:gd name="connsiteY0" fmla="*/ 0 h 1995733"/>
              <a:gd name="connsiteX1" fmla="*/ 2483428 w 2483428"/>
              <a:gd name="connsiteY1" fmla="*/ 0 h 1995733"/>
              <a:gd name="connsiteX2" fmla="*/ 2483428 w 2483428"/>
              <a:gd name="connsiteY2" fmla="*/ 1995733 h 1995733"/>
              <a:gd name="connsiteX3" fmla="*/ 0 w 2483428"/>
              <a:gd name="connsiteY3" fmla="*/ 1995733 h 1995733"/>
              <a:gd name="connsiteX4" fmla="*/ 0 w 2483428"/>
              <a:gd name="connsiteY4" fmla="*/ 0 h 1995733"/>
              <a:gd name="connsiteX5" fmla="*/ 166297 w 2483428"/>
              <a:gd name="connsiteY5" fmla="*/ 218251 h 1995733"/>
              <a:gd name="connsiteX6" fmla="*/ 124733 w 2483428"/>
              <a:gd name="connsiteY6" fmla="*/ 1871000 h 1995733"/>
              <a:gd name="connsiteX7" fmla="*/ 2285958 w 2483428"/>
              <a:gd name="connsiteY7" fmla="*/ 1787873 h 1995733"/>
              <a:gd name="connsiteX8" fmla="*/ 2358695 w 2483428"/>
              <a:gd name="connsiteY8" fmla="*/ 124733 h 1995733"/>
              <a:gd name="connsiteX9" fmla="*/ 166297 w 2483428"/>
              <a:gd name="connsiteY9" fmla="*/ 218251 h 1995733"/>
              <a:gd name="connsiteX0" fmla="*/ 0 w 2483428"/>
              <a:gd name="connsiteY0" fmla="*/ 0 h 1995733"/>
              <a:gd name="connsiteX1" fmla="*/ 2483428 w 2483428"/>
              <a:gd name="connsiteY1" fmla="*/ 0 h 1995733"/>
              <a:gd name="connsiteX2" fmla="*/ 2483428 w 2483428"/>
              <a:gd name="connsiteY2" fmla="*/ 1995733 h 1995733"/>
              <a:gd name="connsiteX3" fmla="*/ 0 w 2483428"/>
              <a:gd name="connsiteY3" fmla="*/ 1995733 h 1995733"/>
              <a:gd name="connsiteX4" fmla="*/ 0 w 2483428"/>
              <a:gd name="connsiteY4" fmla="*/ 0 h 1995733"/>
              <a:gd name="connsiteX5" fmla="*/ 166297 w 2483428"/>
              <a:gd name="connsiteY5" fmla="*/ 218251 h 1995733"/>
              <a:gd name="connsiteX6" fmla="*/ 124733 w 2483428"/>
              <a:gd name="connsiteY6" fmla="*/ 1871000 h 1995733"/>
              <a:gd name="connsiteX7" fmla="*/ 2285958 w 2483428"/>
              <a:gd name="connsiteY7" fmla="*/ 1787873 h 1995733"/>
              <a:gd name="connsiteX8" fmla="*/ 2327523 w 2483428"/>
              <a:gd name="connsiteY8" fmla="*/ 228642 h 1995733"/>
              <a:gd name="connsiteX9" fmla="*/ 166297 w 2483428"/>
              <a:gd name="connsiteY9" fmla="*/ 218251 h 1995733"/>
              <a:gd name="connsiteX0" fmla="*/ 0 w 2483428"/>
              <a:gd name="connsiteY0" fmla="*/ 0 h 1995733"/>
              <a:gd name="connsiteX1" fmla="*/ 2483428 w 2483428"/>
              <a:gd name="connsiteY1" fmla="*/ 0 h 1995733"/>
              <a:gd name="connsiteX2" fmla="*/ 2483428 w 2483428"/>
              <a:gd name="connsiteY2" fmla="*/ 1995733 h 1995733"/>
              <a:gd name="connsiteX3" fmla="*/ 0 w 2483428"/>
              <a:gd name="connsiteY3" fmla="*/ 1995733 h 1995733"/>
              <a:gd name="connsiteX4" fmla="*/ 0 w 2483428"/>
              <a:gd name="connsiteY4" fmla="*/ 0 h 1995733"/>
              <a:gd name="connsiteX5" fmla="*/ 166297 w 2483428"/>
              <a:gd name="connsiteY5" fmla="*/ 218251 h 1995733"/>
              <a:gd name="connsiteX6" fmla="*/ 124733 w 2483428"/>
              <a:gd name="connsiteY6" fmla="*/ 1871000 h 1995733"/>
              <a:gd name="connsiteX7" fmla="*/ 301337 w 2483428"/>
              <a:gd name="connsiteY7" fmla="*/ 1756742 h 1995733"/>
              <a:gd name="connsiteX8" fmla="*/ 2285958 w 2483428"/>
              <a:gd name="connsiteY8" fmla="*/ 1787873 h 1995733"/>
              <a:gd name="connsiteX9" fmla="*/ 2327523 w 2483428"/>
              <a:gd name="connsiteY9" fmla="*/ 228642 h 1995733"/>
              <a:gd name="connsiteX10" fmla="*/ 166297 w 2483428"/>
              <a:gd name="connsiteY10" fmla="*/ 218251 h 1995733"/>
              <a:gd name="connsiteX0" fmla="*/ 0 w 2483428"/>
              <a:gd name="connsiteY0" fmla="*/ 0 h 1995733"/>
              <a:gd name="connsiteX1" fmla="*/ 2483428 w 2483428"/>
              <a:gd name="connsiteY1" fmla="*/ 0 h 1995733"/>
              <a:gd name="connsiteX2" fmla="*/ 2483428 w 2483428"/>
              <a:gd name="connsiteY2" fmla="*/ 1995733 h 1995733"/>
              <a:gd name="connsiteX3" fmla="*/ 0 w 2483428"/>
              <a:gd name="connsiteY3" fmla="*/ 1995733 h 1995733"/>
              <a:gd name="connsiteX4" fmla="*/ 0 w 2483428"/>
              <a:gd name="connsiteY4" fmla="*/ 0 h 1995733"/>
              <a:gd name="connsiteX5" fmla="*/ 166297 w 2483428"/>
              <a:gd name="connsiteY5" fmla="*/ 218251 h 1995733"/>
              <a:gd name="connsiteX6" fmla="*/ 218251 w 2483428"/>
              <a:gd name="connsiteY6" fmla="*/ 1756700 h 1995733"/>
              <a:gd name="connsiteX7" fmla="*/ 301337 w 2483428"/>
              <a:gd name="connsiteY7" fmla="*/ 1756742 h 1995733"/>
              <a:gd name="connsiteX8" fmla="*/ 2285958 w 2483428"/>
              <a:gd name="connsiteY8" fmla="*/ 1787873 h 1995733"/>
              <a:gd name="connsiteX9" fmla="*/ 2327523 w 2483428"/>
              <a:gd name="connsiteY9" fmla="*/ 228642 h 1995733"/>
              <a:gd name="connsiteX10" fmla="*/ 166297 w 2483428"/>
              <a:gd name="connsiteY10" fmla="*/ 218251 h 1995733"/>
              <a:gd name="connsiteX0" fmla="*/ 0 w 2545774"/>
              <a:gd name="connsiteY0" fmla="*/ 0 h 2078860"/>
              <a:gd name="connsiteX1" fmla="*/ 2545774 w 2545774"/>
              <a:gd name="connsiteY1" fmla="*/ 83127 h 2078860"/>
              <a:gd name="connsiteX2" fmla="*/ 2545774 w 2545774"/>
              <a:gd name="connsiteY2" fmla="*/ 2078860 h 2078860"/>
              <a:gd name="connsiteX3" fmla="*/ 62346 w 2545774"/>
              <a:gd name="connsiteY3" fmla="*/ 2078860 h 2078860"/>
              <a:gd name="connsiteX4" fmla="*/ 0 w 2545774"/>
              <a:gd name="connsiteY4" fmla="*/ 0 h 2078860"/>
              <a:gd name="connsiteX5" fmla="*/ 228643 w 2545774"/>
              <a:gd name="connsiteY5" fmla="*/ 301378 h 2078860"/>
              <a:gd name="connsiteX6" fmla="*/ 280597 w 2545774"/>
              <a:gd name="connsiteY6" fmla="*/ 1839827 h 2078860"/>
              <a:gd name="connsiteX7" fmla="*/ 363683 w 2545774"/>
              <a:gd name="connsiteY7" fmla="*/ 1839869 h 2078860"/>
              <a:gd name="connsiteX8" fmla="*/ 2348304 w 2545774"/>
              <a:gd name="connsiteY8" fmla="*/ 1871000 h 2078860"/>
              <a:gd name="connsiteX9" fmla="*/ 2389869 w 2545774"/>
              <a:gd name="connsiteY9" fmla="*/ 311769 h 2078860"/>
              <a:gd name="connsiteX10" fmla="*/ 228643 w 2545774"/>
              <a:gd name="connsiteY10" fmla="*/ 301378 h 2078860"/>
              <a:gd name="connsiteX0" fmla="*/ 0 w 2649683"/>
              <a:gd name="connsiteY0" fmla="*/ 0 h 2161987"/>
              <a:gd name="connsiteX1" fmla="*/ 2545774 w 2649683"/>
              <a:gd name="connsiteY1" fmla="*/ 83127 h 2161987"/>
              <a:gd name="connsiteX2" fmla="*/ 2649683 w 2649683"/>
              <a:gd name="connsiteY2" fmla="*/ 2161987 h 2161987"/>
              <a:gd name="connsiteX3" fmla="*/ 62346 w 2649683"/>
              <a:gd name="connsiteY3" fmla="*/ 2078860 h 2161987"/>
              <a:gd name="connsiteX4" fmla="*/ 0 w 2649683"/>
              <a:gd name="connsiteY4" fmla="*/ 0 h 2161987"/>
              <a:gd name="connsiteX5" fmla="*/ 228643 w 2649683"/>
              <a:gd name="connsiteY5" fmla="*/ 301378 h 2161987"/>
              <a:gd name="connsiteX6" fmla="*/ 280597 w 2649683"/>
              <a:gd name="connsiteY6" fmla="*/ 1839827 h 2161987"/>
              <a:gd name="connsiteX7" fmla="*/ 363683 w 2649683"/>
              <a:gd name="connsiteY7" fmla="*/ 1839869 h 2161987"/>
              <a:gd name="connsiteX8" fmla="*/ 2348304 w 2649683"/>
              <a:gd name="connsiteY8" fmla="*/ 1871000 h 2161987"/>
              <a:gd name="connsiteX9" fmla="*/ 2389869 w 2649683"/>
              <a:gd name="connsiteY9" fmla="*/ 311769 h 2161987"/>
              <a:gd name="connsiteX10" fmla="*/ 228643 w 2649683"/>
              <a:gd name="connsiteY10" fmla="*/ 301378 h 2161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649683" h="2161987">
                <a:moveTo>
                  <a:pt x="0" y="0"/>
                </a:moveTo>
                <a:lnTo>
                  <a:pt x="2545774" y="83127"/>
                </a:lnTo>
                <a:lnTo>
                  <a:pt x="2649683" y="2161987"/>
                </a:lnTo>
                <a:lnTo>
                  <a:pt x="62346" y="2078860"/>
                </a:lnTo>
                <a:lnTo>
                  <a:pt x="0" y="0"/>
                </a:lnTo>
                <a:close/>
                <a:moveTo>
                  <a:pt x="228643" y="301378"/>
                </a:moveTo>
                <a:lnTo>
                  <a:pt x="280597" y="1839827"/>
                </a:lnTo>
                <a:cubicBezTo>
                  <a:pt x="304829" y="1836377"/>
                  <a:pt x="339451" y="1843319"/>
                  <a:pt x="363683" y="1839869"/>
                </a:cubicBezTo>
                <a:lnTo>
                  <a:pt x="2348304" y="1871000"/>
                </a:lnTo>
                <a:lnTo>
                  <a:pt x="2389869" y="311769"/>
                </a:lnTo>
                <a:lnTo>
                  <a:pt x="228643" y="301378"/>
                </a:lnTo>
                <a:close/>
              </a:path>
            </a:pathLst>
          </a:cu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23" name="Rectangle 22">
            <a:extLst>
              <a:ext uri="{FF2B5EF4-FFF2-40B4-BE49-F238E27FC236}">
                <a16:creationId xmlns:a16="http://schemas.microsoft.com/office/drawing/2014/main" id="{446D88AD-9EAF-564F-9D23-C79B87093070}"/>
              </a:ext>
            </a:extLst>
          </p:cNvPr>
          <p:cNvSpPr/>
          <p:nvPr/>
        </p:nvSpPr>
        <p:spPr>
          <a:xfrm>
            <a:off x="5157009" y="3948778"/>
            <a:ext cx="2483428" cy="1477328"/>
          </a:xfrm>
          <a:prstGeom prst="rect">
            <a:avLst/>
          </a:prstGeom>
        </p:spPr>
        <p:txBody>
          <a:bodyPr wrap="square">
            <a:spAutoFit/>
          </a:bodyPr>
          <a:lstStyle/>
          <a:p>
            <a:pPr algn="ctr"/>
            <a:r>
              <a:rPr lang="en-GB" dirty="0"/>
              <a:t>Another way to</a:t>
            </a:r>
          </a:p>
          <a:p>
            <a:pPr algn="ctr"/>
            <a:r>
              <a:rPr lang="en-GB" dirty="0"/>
              <a:t>look at this is having</a:t>
            </a:r>
          </a:p>
          <a:p>
            <a:pPr algn="ctr"/>
            <a:r>
              <a:rPr lang="en-GB" dirty="0"/>
              <a:t>a picture that is painted by an </a:t>
            </a:r>
          </a:p>
          <a:p>
            <a:pPr algn="ctr"/>
            <a:r>
              <a:rPr lang="en-GB" dirty="0"/>
              <a:t>individual</a:t>
            </a:r>
          </a:p>
        </p:txBody>
      </p:sp>
      <p:grpSp>
        <p:nvGrpSpPr>
          <p:cNvPr id="5" name="Group 4">
            <a:extLst>
              <a:ext uri="{FF2B5EF4-FFF2-40B4-BE49-F238E27FC236}">
                <a16:creationId xmlns:a16="http://schemas.microsoft.com/office/drawing/2014/main" id="{86CC0DBA-38E9-344C-92AF-FF6772B9B9BF}"/>
              </a:ext>
            </a:extLst>
          </p:cNvPr>
          <p:cNvGrpSpPr/>
          <p:nvPr/>
        </p:nvGrpSpPr>
        <p:grpSpPr>
          <a:xfrm>
            <a:off x="3695835" y="4679017"/>
            <a:ext cx="1579418" cy="1031284"/>
            <a:chOff x="5590310" y="3413379"/>
            <a:chExt cx="1579418" cy="1031284"/>
          </a:xfrm>
        </p:grpSpPr>
        <p:sp>
          <p:nvSpPr>
            <p:cNvPr id="6" name="Oval 5">
              <a:extLst>
                <a:ext uri="{FF2B5EF4-FFF2-40B4-BE49-F238E27FC236}">
                  <a16:creationId xmlns:a16="http://schemas.microsoft.com/office/drawing/2014/main" id="{39AE1EF0-3086-4F58-BD0C-24C599812536}"/>
                </a:ext>
              </a:extLst>
            </p:cNvPr>
            <p:cNvSpPr/>
            <p:nvPr/>
          </p:nvSpPr>
          <p:spPr>
            <a:xfrm rot="1414851">
              <a:off x="5590310" y="3413379"/>
              <a:ext cx="1579418" cy="1031284"/>
            </a:xfrm>
            <a:prstGeom prst="ellipse">
              <a:avLst/>
            </a:prstGeom>
            <a:solidFill>
              <a:schemeClr val="accent4">
                <a:lumMod val="5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a:extLst>
                <a:ext uri="{FF2B5EF4-FFF2-40B4-BE49-F238E27FC236}">
                  <a16:creationId xmlns:a16="http://schemas.microsoft.com/office/drawing/2014/main" id="{6DBC49D9-DEC9-45F0-9E11-3B3B61E33AAC}"/>
                </a:ext>
              </a:extLst>
            </p:cNvPr>
            <p:cNvSpPr/>
            <p:nvPr/>
          </p:nvSpPr>
          <p:spPr>
            <a:xfrm>
              <a:off x="6566489" y="4011461"/>
              <a:ext cx="322458" cy="32245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a:extLst>
                <a:ext uri="{FF2B5EF4-FFF2-40B4-BE49-F238E27FC236}">
                  <a16:creationId xmlns:a16="http://schemas.microsoft.com/office/drawing/2014/main" id="{7551CAB1-456C-4CAC-BD93-0695D47DBB03}"/>
                </a:ext>
              </a:extLst>
            </p:cNvPr>
            <p:cNvSpPr/>
            <p:nvPr/>
          </p:nvSpPr>
          <p:spPr>
            <a:xfrm>
              <a:off x="5880992" y="3534057"/>
              <a:ext cx="335281" cy="215453"/>
            </a:xfrm>
            <a:custGeom>
              <a:avLst/>
              <a:gdLst>
                <a:gd name="connsiteX0" fmla="*/ 0 w 218844"/>
                <a:gd name="connsiteY0" fmla="*/ 109422 h 218844"/>
                <a:gd name="connsiteX1" fmla="*/ 109422 w 218844"/>
                <a:gd name="connsiteY1" fmla="*/ 0 h 218844"/>
                <a:gd name="connsiteX2" fmla="*/ 218844 w 218844"/>
                <a:gd name="connsiteY2" fmla="*/ 109422 h 218844"/>
                <a:gd name="connsiteX3" fmla="*/ 109422 w 218844"/>
                <a:gd name="connsiteY3" fmla="*/ 218844 h 218844"/>
                <a:gd name="connsiteX4" fmla="*/ 0 w 218844"/>
                <a:gd name="connsiteY4" fmla="*/ 109422 h 218844"/>
                <a:gd name="connsiteX0" fmla="*/ 0 w 322753"/>
                <a:gd name="connsiteY0" fmla="*/ 109422 h 218844"/>
                <a:gd name="connsiteX1" fmla="*/ 109422 w 322753"/>
                <a:gd name="connsiteY1" fmla="*/ 0 h 218844"/>
                <a:gd name="connsiteX2" fmla="*/ 322753 w 322753"/>
                <a:gd name="connsiteY2" fmla="*/ 109422 h 218844"/>
                <a:gd name="connsiteX3" fmla="*/ 109422 w 322753"/>
                <a:gd name="connsiteY3" fmla="*/ 218844 h 218844"/>
                <a:gd name="connsiteX4" fmla="*/ 0 w 322753"/>
                <a:gd name="connsiteY4" fmla="*/ 109422 h 218844"/>
                <a:gd name="connsiteX0" fmla="*/ 145 w 322898"/>
                <a:gd name="connsiteY0" fmla="*/ 109422 h 281189"/>
                <a:gd name="connsiteX1" fmla="*/ 109567 w 322898"/>
                <a:gd name="connsiteY1" fmla="*/ 0 h 281189"/>
                <a:gd name="connsiteX2" fmla="*/ 322898 w 322898"/>
                <a:gd name="connsiteY2" fmla="*/ 109422 h 281189"/>
                <a:gd name="connsiteX3" fmla="*/ 130349 w 322898"/>
                <a:gd name="connsiteY3" fmla="*/ 281189 h 281189"/>
                <a:gd name="connsiteX4" fmla="*/ 145 w 322898"/>
                <a:gd name="connsiteY4" fmla="*/ 109422 h 281189"/>
                <a:gd name="connsiteX0" fmla="*/ 60 w 426722"/>
                <a:gd name="connsiteY0" fmla="*/ 237857 h 292950"/>
                <a:gd name="connsiteX1" fmla="*/ 213391 w 426722"/>
                <a:gd name="connsiteY1" fmla="*/ 3744 h 292950"/>
                <a:gd name="connsiteX2" fmla="*/ 426722 w 426722"/>
                <a:gd name="connsiteY2" fmla="*/ 113166 h 292950"/>
                <a:gd name="connsiteX3" fmla="*/ 234173 w 426722"/>
                <a:gd name="connsiteY3" fmla="*/ 284933 h 292950"/>
                <a:gd name="connsiteX4" fmla="*/ 60 w 426722"/>
                <a:gd name="connsiteY4" fmla="*/ 237857 h 292950"/>
                <a:gd name="connsiteX0" fmla="*/ 2484 w 429146"/>
                <a:gd name="connsiteY0" fmla="*/ 174858 h 228383"/>
                <a:gd name="connsiteX1" fmla="*/ 132688 w 429146"/>
                <a:gd name="connsiteY1" fmla="*/ 13482 h 228383"/>
                <a:gd name="connsiteX2" fmla="*/ 429146 w 429146"/>
                <a:gd name="connsiteY2" fmla="*/ 50167 h 228383"/>
                <a:gd name="connsiteX3" fmla="*/ 236597 w 429146"/>
                <a:gd name="connsiteY3" fmla="*/ 221934 h 228383"/>
                <a:gd name="connsiteX4" fmla="*/ 2484 w 429146"/>
                <a:gd name="connsiteY4" fmla="*/ 174858 h 228383"/>
                <a:gd name="connsiteX0" fmla="*/ 2137 w 335281"/>
                <a:gd name="connsiteY0" fmla="*/ 164600 h 215453"/>
                <a:gd name="connsiteX1" fmla="*/ 132341 w 335281"/>
                <a:gd name="connsiteY1" fmla="*/ 3224 h 215453"/>
                <a:gd name="connsiteX2" fmla="*/ 335281 w 335281"/>
                <a:gd name="connsiteY2" fmla="*/ 81473 h 215453"/>
                <a:gd name="connsiteX3" fmla="*/ 236250 w 335281"/>
                <a:gd name="connsiteY3" fmla="*/ 211676 h 215453"/>
                <a:gd name="connsiteX4" fmla="*/ 2137 w 335281"/>
                <a:gd name="connsiteY4" fmla="*/ 164600 h 2154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1" h="215453">
                  <a:moveTo>
                    <a:pt x="2137" y="164600"/>
                  </a:moveTo>
                  <a:cubicBezTo>
                    <a:pt x="-15181" y="129858"/>
                    <a:pt x="76817" y="17078"/>
                    <a:pt x="132341" y="3224"/>
                  </a:cubicBezTo>
                  <a:cubicBezTo>
                    <a:pt x="187865" y="-10630"/>
                    <a:pt x="335281" y="21041"/>
                    <a:pt x="335281" y="81473"/>
                  </a:cubicBezTo>
                  <a:cubicBezTo>
                    <a:pt x="335281" y="141905"/>
                    <a:pt x="291774" y="197822"/>
                    <a:pt x="236250" y="211676"/>
                  </a:cubicBezTo>
                  <a:cubicBezTo>
                    <a:pt x="180726" y="225530"/>
                    <a:pt x="19455" y="199342"/>
                    <a:pt x="2137" y="164600"/>
                  </a:cubicBezTo>
                  <a:close/>
                </a:path>
              </a:pathLst>
            </a:cu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Oval 7">
              <a:extLst>
                <a:ext uri="{FF2B5EF4-FFF2-40B4-BE49-F238E27FC236}">
                  <a16:creationId xmlns:a16="http://schemas.microsoft.com/office/drawing/2014/main" id="{8B3CA493-DEA4-430A-928E-2BF9965F6C90}"/>
                </a:ext>
              </a:extLst>
            </p:cNvPr>
            <p:cNvSpPr/>
            <p:nvPr/>
          </p:nvSpPr>
          <p:spPr>
            <a:xfrm>
              <a:off x="6277496" y="3572290"/>
              <a:ext cx="293426" cy="353677"/>
            </a:xfrm>
            <a:custGeom>
              <a:avLst/>
              <a:gdLst>
                <a:gd name="connsiteX0" fmla="*/ 0 w 218844"/>
                <a:gd name="connsiteY0" fmla="*/ 109422 h 218844"/>
                <a:gd name="connsiteX1" fmla="*/ 109422 w 218844"/>
                <a:gd name="connsiteY1" fmla="*/ 0 h 218844"/>
                <a:gd name="connsiteX2" fmla="*/ 218844 w 218844"/>
                <a:gd name="connsiteY2" fmla="*/ 109422 h 218844"/>
                <a:gd name="connsiteX3" fmla="*/ 109422 w 218844"/>
                <a:gd name="connsiteY3" fmla="*/ 218844 h 218844"/>
                <a:gd name="connsiteX4" fmla="*/ 0 w 218844"/>
                <a:gd name="connsiteY4" fmla="*/ 109422 h 218844"/>
                <a:gd name="connsiteX0" fmla="*/ 0 w 322753"/>
                <a:gd name="connsiteY0" fmla="*/ 109422 h 218844"/>
                <a:gd name="connsiteX1" fmla="*/ 109422 w 322753"/>
                <a:gd name="connsiteY1" fmla="*/ 0 h 218844"/>
                <a:gd name="connsiteX2" fmla="*/ 322753 w 322753"/>
                <a:gd name="connsiteY2" fmla="*/ 109422 h 218844"/>
                <a:gd name="connsiteX3" fmla="*/ 109422 w 322753"/>
                <a:gd name="connsiteY3" fmla="*/ 218844 h 218844"/>
                <a:gd name="connsiteX4" fmla="*/ 0 w 322753"/>
                <a:gd name="connsiteY4" fmla="*/ 109422 h 218844"/>
                <a:gd name="connsiteX0" fmla="*/ 145 w 322898"/>
                <a:gd name="connsiteY0" fmla="*/ 109422 h 281189"/>
                <a:gd name="connsiteX1" fmla="*/ 109567 w 322898"/>
                <a:gd name="connsiteY1" fmla="*/ 0 h 281189"/>
                <a:gd name="connsiteX2" fmla="*/ 322898 w 322898"/>
                <a:gd name="connsiteY2" fmla="*/ 109422 h 281189"/>
                <a:gd name="connsiteX3" fmla="*/ 130349 w 322898"/>
                <a:gd name="connsiteY3" fmla="*/ 281189 h 281189"/>
                <a:gd name="connsiteX4" fmla="*/ 145 w 322898"/>
                <a:gd name="connsiteY4" fmla="*/ 109422 h 281189"/>
                <a:gd name="connsiteX0" fmla="*/ 60 w 426722"/>
                <a:gd name="connsiteY0" fmla="*/ 237857 h 292950"/>
                <a:gd name="connsiteX1" fmla="*/ 213391 w 426722"/>
                <a:gd name="connsiteY1" fmla="*/ 3744 h 292950"/>
                <a:gd name="connsiteX2" fmla="*/ 426722 w 426722"/>
                <a:gd name="connsiteY2" fmla="*/ 113166 h 292950"/>
                <a:gd name="connsiteX3" fmla="*/ 234173 w 426722"/>
                <a:gd name="connsiteY3" fmla="*/ 284933 h 292950"/>
                <a:gd name="connsiteX4" fmla="*/ 60 w 426722"/>
                <a:gd name="connsiteY4" fmla="*/ 237857 h 292950"/>
                <a:gd name="connsiteX0" fmla="*/ 2484 w 429146"/>
                <a:gd name="connsiteY0" fmla="*/ 174858 h 228383"/>
                <a:gd name="connsiteX1" fmla="*/ 132688 w 429146"/>
                <a:gd name="connsiteY1" fmla="*/ 13482 h 228383"/>
                <a:gd name="connsiteX2" fmla="*/ 429146 w 429146"/>
                <a:gd name="connsiteY2" fmla="*/ 50167 h 228383"/>
                <a:gd name="connsiteX3" fmla="*/ 236597 w 429146"/>
                <a:gd name="connsiteY3" fmla="*/ 221934 h 228383"/>
                <a:gd name="connsiteX4" fmla="*/ 2484 w 429146"/>
                <a:gd name="connsiteY4" fmla="*/ 174858 h 228383"/>
                <a:gd name="connsiteX0" fmla="*/ 2137 w 335281"/>
                <a:gd name="connsiteY0" fmla="*/ 164600 h 215453"/>
                <a:gd name="connsiteX1" fmla="*/ 132341 w 335281"/>
                <a:gd name="connsiteY1" fmla="*/ 3224 h 215453"/>
                <a:gd name="connsiteX2" fmla="*/ 335281 w 335281"/>
                <a:gd name="connsiteY2" fmla="*/ 81473 h 215453"/>
                <a:gd name="connsiteX3" fmla="*/ 236250 w 335281"/>
                <a:gd name="connsiteY3" fmla="*/ 211676 h 215453"/>
                <a:gd name="connsiteX4" fmla="*/ 2137 w 335281"/>
                <a:gd name="connsiteY4" fmla="*/ 164600 h 215453"/>
                <a:gd name="connsiteX0" fmla="*/ 2137 w 335281"/>
                <a:gd name="connsiteY0" fmla="*/ 164600 h 306452"/>
                <a:gd name="connsiteX1" fmla="*/ 132341 w 335281"/>
                <a:gd name="connsiteY1" fmla="*/ 3224 h 306452"/>
                <a:gd name="connsiteX2" fmla="*/ 335281 w 335281"/>
                <a:gd name="connsiteY2" fmla="*/ 81473 h 306452"/>
                <a:gd name="connsiteX3" fmla="*/ 236250 w 335281"/>
                <a:gd name="connsiteY3" fmla="*/ 305195 h 306452"/>
                <a:gd name="connsiteX4" fmla="*/ 2137 w 335281"/>
                <a:gd name="connsiteY4" fmla="*/ 164600 h 306452"/>
                <a:gd name="connsiteX0" fmla="*/ 1981 w 283170"/>
                <a:gd name="connsiteY0" fmla="*/ 162774 h 304115"/>
                <a:gd name="connsiteX1" fmla="*/ 132185 w 283170"/>
                <a:gd name="connsiteY1" fmla="*/ 1398 h 304115"/>
                <a:gd name="connsiteX2" fmla="*/ 283170 w 283170"/>
                <a:gd name="connsiteY2" fmla="*/ 100429 h 304115"/>
                <a:gd name="connsiteX3" fmla="*/ 236094 w 283170"/>
                <a:gd name="connsiteY3" fmla="*/ 303369 h 304115"/>
                <a:gd name="connsiteX4" fmla="*/ 1981 w 283170"/>
                <a:gd name="connsiteY4" fmla="*/ 162774 h 304115"/>
                <a:gd name="connsiteX0" fmla="*/ 1841 w 293426"/>
                <a:gd name="connsiteY0" fmla="*/ 326792 h 353677"/>
                <a:gd name="connsiteX1" fmla="*/ 142436 w 293426"/>
                <a:gd name="connsiteY1" fmla="*/ 9552 h 353677"/>
                <a:gd name="connsiteX2" fmla="*/ 293421 w 293426"/>
                <a:gd name="connsiteY2" fmla="*/ 108583 h 353677"/>
                <a:gd name="connsiteX3" fmla="*/ 246345 w 293426"/>
                <a:gd name="connsiteY3" fmla="*/ 311523 h 353677"/>
                <a:gd name="connsiteX4" fmla="*/ 1841 w 293426"/>
                <a:gd name="connsiteY4" fmla="*/ 326792 h 3536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3426" h="353677">
                  <a:moveTo>
                    <a:pt x="1841" y="326792"/>
                  </a:moveTo>
                  <a:cubicBezTo>
                    <a:pt x="-15477" y="276464"/>
                    <a:pt x="93839" y="45920"/>
                    <a:pt x="142436" y="9552"/>
                  </a:cubicBezTo>
                  <a:cubicBezTo>
                    <a:pt x="191033" y="-26816"/>
                    <a:pt x="293421" y="48151"/>
                    <a:pt x="293421" y="108583"/>
                  </a:cubicBezTo>
                  <a:cubicBezTo>
                    <a:pt x="293421" y="169015"/>
                    <a:pt x="294942" y="275155"/>
                    <a:pt x="246345" y="311523"/>
                  </a:cubicBezTo>
                  <a:cubicBezTo>
                    <a:pt x="197748" y="347891"/>
                    <a:pt x="19159" y="377120"/>
                    <a:pt x="1841" y="326792"/>
                  </a:cubicBezTo>
                  <a:close/>
                </a:path>
              </a:pathLst>
            </a:cu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Oval 7">
              <a:extLst>
                <a:ext uri="{FF2B5EF4-FFF2-40B4-BE49-F238E27FC236}">
                  <a16:creationId xmlns:a16="http://schemas.microsoft.com/office/drawing/2014/main" id="{197141B4-2A2D-4B50-ACA4-848404CBC7E7}"/>
                </a:ext>
              </a:extLst>
            </p:cNvPr>
            <p:cNvSpPr/>
            <p:nvPr/>
          </p:nvSpPr>
          <p:spPr>
            <a:xfrm>
              <a:off x="5856379" y="3844694"/>
              <a:ext cx="333928" cy="261184"/>
            </a:xfrm>
            <a:custGeom>
              <a:avLst/>
              <a:gdLst>
                <a:gd name="connsiteX0" fmla="*/ 0 w 218844"/>
                <a:gd name="connsiteY0" fmla="*/ 109422 h 218844"/>
                <a:gd name="connsiteX1" fmla="*/ 109422 w 218844"/>
                <a:gd name="connsiteY1" fmla="*/ 0 h 218844"/>
                <a:gd name="connsiteX2" fmla="*/ 218844 w 218844"/>
                <a:gd name="connsiteY2" fmla="*/ 109422 h 218844"/>
                <a:gd name="connsiteX3" fmla="*/ 109422 w 218844"/>
                <a:gd name="connsiteY3" fmla="*/ 218844 h 218844"/>
                <a:gd name="connsiteX4" fmla="*/ 0 w 218844"/>
                <a:gd name="connsiteY4" fmla="*/ 109422 h 218844"/>
                <a:gd name="connsiteX0" fmla="*/ 0 w 322753"/>
                <a:gd name="connsiteY0" fmla="*/ 109422 h 218844"/>
                <a:gd name="connsiteX1" fmla="*/ 109422 w 322753"/>
                <a:gd name="connsiteY1" fmla="*/ 0 h 218844"/>
                <a:gd name="connsiteX2" fmla="*/ 322753 w 322753"/>
                <a:gd name="connsiteY2" fmla="*/ 109422 h 218844"/>
                <a:gd name="connsiteX3" fmla="*/ 109422 w 322753"/>
                <a:gd name="connsiteY3" fmla="*/ 218844 h 218844"/>
                <a:gd name="connsiteX4" fmla="*/ 0 w 322753"/>
                <a:gd name="connsiteY4" fmla="*/ 109422 h 218844"/>
                <a:gd name="connsiteX0" fmla="*/ 145 w 322898"/>
                <a:gd name="connsiteY0" fmla="*/ 109422 h 281189"/>
                <a:gd name="connsiteX1" fmla="*/ 109567 w 322898"/>
                <a:gd name="connsiteY1" fmla="*/ 0 h 281189"/>
                <a:gd name="connsiteX2" fmla="*/ 322898 w 322898"/>
                <a:gd name="connsiteY2" fmla="*/ 109422 h 281189"/>
                <a:gd name="connsiteX3" fmla="*/ 130349 w 322898"/>
                <a:gd name="connsiteY3" fmla="*/ 281189 h 281189"/>
                <a:gd name="connsiteX4" fmla="*/ 145 w 322898"/>
                <a:gd name="connsiteY4" fmla="*/ 109422 h 281189"/>
                <a:gd name="connsiteX0" fmla="*/ 60 w 426722"/>
                <a:gd name="connsiteY0" fmla="*/ 237857 h 292950"/>
                <a:gd name="connsiteX1" fmla="*/ 213391 w 426722"/>
                <a:gd name="connsiteY1" fmla="*/ 3744 h 292950"/>
                <a:gd name="connsiteX2" fmla="*/ 426722 w 426722"/>
                <a:gd name="connsiteY2" fmla="*/ 113166 h 292950"/>
                <a:gd name="connsiteX3" fmla="*/ 234173 w 426722"/>
                <a:gd name="connsiteY3" fmla="*/ 284933 h 292950"/>
                <a:gd name="connsiteX4" fmla="*/ 60 w 426722"/>
                <a:gd name="connsiteY4" fmla="*/ 237857 h 292950"/>
                <a:gd name="connsiteX0" fmla="*/ 2484 w 429146"/>
                <a:gd name="connsiteY0" fmla="*/ 174858 h 228383"/>
                <a:gd name="connsiteX1" fmla="*/ 132688 w 429146"/>
                <a:gd name="connsiteY1" fmla="*/ 13482 h 228383"/>
                <a:gd name="connsiteX2" fmla="*/ 429146 w 429146"/>
                <a:gd name="connsiteY2" fmla="*/ 50167 h 228383"/>
                <a:gd name="connsiteX3" fmla="*/ 236597 w 429146"/>
                <a:gd name="connsiteY3" fmla="*/ 221934 h 228383"/>
                <a:gd name="connsiteX4" fmla="*/ 2484 w 429146"/>
                <a:gd name="connsiteY4" fmla="*/ 174858 h 228383"/>
                <a:gd name="connsiteX0" fmla="*/ 2137 w 335281"/>
                <a:gd name="connsiteY0" fmla="*/ 164600 h 215453"/>
                <a:gd name="connsiteX1" fmla="*/ 132341 w 335281"/>
                <a:gd name="connsiteY1" fmla="*/ 3224 h 215453"/>
                <a:gd name="connsiteX2" fmla="*/ 335281 w 335281"/>
                <a:gd name="connsiteY2" fmla="*/ 81473 h 215453"/>
                <a:gd name="connsiteX3" fmla="*/ 236250 w 335281"/>
                <a:gd name="connsiteY3" fmla="*/ 211676 h 215453"/>
                <a:gd name="connsiteX4" fmla="*/ 2137 w 335281"/>
                <a:gd name="connsiteY4" fmla="*/ 164600 h 215453"/>
                <a:gd name="connsiteX0" fmla="*/ 1147 w 334291"/>
                <a:gd name="connsiteY0" fmla="*/ 164600 h 316754"/>
                <a:gd name="connsiteX1" fmla="*/ 131351 w 334291"/>
                <a:gd name="connsiteY1" fmla="*/ 3224 h 316754"/>
                <a:gd name="connsiteX2" fmla="*/ 334291 w 334291"/>
                <a:gd name="connsiteY2" fmla="*/ 81473 h 316754"/>
                <a:gd name="connsiteX3" fmla="*/ 204087 w 334291"/>
                <a:gd name="connsiteY3" fmla="*/ 315585 h 316754"/>
                <a:gd name="connsiteX4" fmla="*/ 1147 w 334291"/>
                <a:gd name="connsiteY4" fmla="*/ 164600 h 316754"/>
                <a:gd name="connsiteX0" fmla="*/ 784 w 333928"/>
                <a:gd name="connsiteY0" fmla="*/ 109159 h 261184"/>
                <a:gd name="connsiteX1" fmla="*/ 141379 w 333928"/>
                <a:gd name="connsiteY1" fmla="*/ 41301 h 261184"/>
                <a:gd name="connsiteX2" fmla="*/ 333928 w 333928"/>
                <a:gd name="connsiteY2" fmla="*/ 26032 h 261184"/>
                <a:gd name="connsiteX3" fmla="*/ 203724 w 333928"/>
                <a:gd name="connsiteY3" fmla="*/ 260144 h 261184"/>
                <a:gd name="connsiteX4" fmla="*/ 784 w 333928"/>
                <a:gd name="connsiteY4" fmla="*/ 109159 h 2611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3928" h="261184">
                  <a:moveTo>
                    <a:pt x="784" y="109159"/>
                  </a:moveTo>
                  <a:cubicBezTo>
                    <a:pt x="-9607" y="72685"/>
                    <a:pt x="85855" y="55155"/>
                    <a:pt x="141379" y="41301"/>
                  </a:cubicBezTo>
                  <a:cubicBezTo>
                    <a:pt x="196903" y="27447"/>
                    <a:pt x="333928" y="-34400"/>
                    <a:pt x="333928" y="26032"/>
                  </a:cubicBezTo>
                  <a:cubicBezTo>
                    <a:pt x="333928" y="86464"/>
                    <a:pt x="259248" y="246290"/>
                    <a:pt x="203724" y="260144"/>
                  </a:cubicBezTo>
                  <a:cubicBezTo>
                    <a:pt x="148200" y="273998"/>
                    <a:pt x="11175" y="145633"/>
                    <a:pt x="784" y="109159"/>
                  </a:cubicBezTo>
                  <a:close/>
                </a:path>
              </a:pathLst>
            </a:cu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Oval 7">
              <a:extLst>
                <a:ext uri="{FF2B5EF4-FFF2-40B4-BE49-F238E27FC236}">
                  <a16:creationId xmlns:a16="http://schemas.microsoft.com/office/drawing/2014/main" id="{35E09B8F-F2B1-4EF4-A67E-D4A3077EAC97}"/>
                </a:ext>
              </a:extLst>
            </p:cNvPr>
            <p:cNvSpPr/>
            <p:nvPr/>
          </p:nvSpPr>
          <p:spPr>
            <a:xfrm rot="17788808">
              <a:off x="6086959" y="3967250"/>
              <a:ext cx="521457" cy="344936"/>
            </a:xfrm>
            <a:custGeom>
              <a:avLst/>
              <a:gdLst>
                <a:gd name="connsiteX0" fmla="*/ 0 w 218844"/>
                <a:gd name="connsiteY0" fmla="*/ 109422 h 218844"/>
                <a:gd name="connsiteX1" fmla="*/ 109422 w 218844"/>
                <a:gd name="connsiteY1" fmla="*/ 0 h 218844"/>
                <a:gd name="connsiteX2" fmla="*/ 218844 w 218844"/>
                <a:gd name="connsiteY2" fmla="*/ 109422 h 218844"/>
                <a:gd name="connsiteX3" fmla="*/ 109422 w 218844"/>
                <a:gd name="connsiteY3" fmla="*/ 218844 h 218844"/>
                <a:gd name="connsiteX4" fmla="*/ 0 w 218844"/>
                <a:gd name="connsiteY4" fmla="*/ 109422 h 218844"/>
                <a:gd name="connsiteX0" fmla="*/ 0 w 322753"/>
                <a:gd name="connsiteY0" fmla="*/ 109422 h 218844"/>
                <a:gd name="connsiteX1" fmla="*/ 109422 w 322753"/>
                <a:gd name="connsiteY1" fmla="*/ 0 h 218844"/>
                <a:gd name="connsiteX2" fmla="*/ 322753 w 322753"/>
                <a:gd name="connsiteY2" fmla="*/ 109422 h 218844"/>
                <a:gd name="connsiteX3" fmla="*/ 109422 w 322753"/>
                <a:gd name="connsiteY3" fmla="*/ 218844 h 218844"/>
                <a:gd name="connsiteX4" fmla="*/ 0 w 322753"/>
                <a:gd name="connsiteY4" fmla="*/ 109422 h 218844"/>
                <a:gd name="connsiteX0" fmla="*/ 145 w 322898"/>
                <a:gd name="connsiteY0" fmla="*/ 109422 h 281189"/>
                <a:gd name="connsiteX1" fmla="*/ 109567 w 322898"/>
                <a:gd name="connsiteY1" fmla="*/ 0 h 281189"/>
                <a:gd name="connsiteX2" fmla="*/ 322898 w 322898"/>
                <a:gd name="connsiteY2" fmla="*/ 109422 h 281189"/>
                <a:gd name="connsiteX3" fmla="*/ 130349 w 322898"/>
                <a:gd name="connsiteY3" fmla="*/ 281189 h 281189"/>
                <a:gd name="connsiteX4" fmla="*/ 145 w 322898"/>
                <a:gd name="connsiteY4" fmla="*/ 109422 h 281189"/>
                <a:gd name="connsiteX0" fmla="*/ 60 w 426722"/>
                <a:gd name="connsiteY0" fmla="*/ 237857 h 292950"/>
                <a:gd name="connsiteX1" fmla="*/ 213391 w 426722"/>
                <a:gd name="connsiteY1" fmla="*/ 3744 h 292950"/>
                <a:gd name="connsiteX2" fmla="*/ 426722 w 426722"/>
                <a:gd name="connsiteY2" fmla="*/ 113166 h 292950"/>
                <a:gd name="connsiteX3" fmla="*/ 234173 w 426722"/>
                <a:gd name="connsiteY3" fmla="*/ 284933 h 292950"/>
                <a:gd name="connsiteX4" fmla="*/ 60 w 426722"/>
                <a:gd name="connsiteY4" fmla="*/ 237857 h 292950"/>
                <a:gd name="connsiteX0" fmla="*/ 2484 w 429146"/>
                <a:gd name="connsiteY0" fmla="*/ 174858 h 228383"/>
                <a:gd name="connsiteX1" fmla="*/ 132688 w 429146"/>
                <a:gd name="connsiteY1" fmla="*/ 13482 h 228383"/>
                <a:gd name="connsiteX2" fmla="*/ 429146 w 429146"/>
                <a:gd name="connsiteY2" fmla="*/ 50167 h 228383"/>
                <a:gd name="connsiteX3" fmla="*/ 236597 w 429146"/>
                <a:gd name="connsiteY3" fmla="*/ 221934 h 228383"/>
                <a:gd name="connsiteX4" fmla="*/ 2484 w 429146"/>
                <a:gd name="connsiteY4" fmla="*/ 174858 h 228383"/>
                <a:gd name="connsiteX0" fmla="*/ 2137 w 335281"/>
                <a:gd name="connsiteY0" fmla="*/ 164600 h 215453"/>
                <a:gd name="connsiteX1" fmla="*/ 132341 w 335281"/>
                <a:gd name="connsiteY1" fmla="*/ 3224 h 215453"/>
                <a:gd name="connsiteX2" fmla="*/ 335281 w 335281"/>
                <a:gd name="connsiteY2" fmla="*/ 81473 h 215453"/>
                <a:gd name="connsiteX3" fmla="*/ 236250 w 335281"/>
                <a:gd name="connsiteY3" fmla="*/ 211676 h 215453"/>
                <a:gd name="connsiteX4" fmla="*/ 2137 w 335281"/>
                <a:gd name="connsiteY4" fmla="*/ 164600 h 215453"/>
                <a:gd name="connsiteX0" fmla="*/ 2953 w 523133"/>
                <a:gd name="connsiteY0" fmla="*/ 164000 h 324931"/>
                <a:gd name="connsiteX1" fmla="*/ 133157 w 523133"/>
                <a:gd name="connsiteY1" fmla="*/ 2624 h 324931"/>
                <a:gd name="connsiteX2" fmla="*/ 523133 w 523133"/>
                <a:gd name="connsiteY2" fmla="*/ 309473 h 324931"/>
                <a:gd name="connsiteX3" fmla="*/ 237066 w 523133"/>
                <a:gd name="connsiteY3" fmla="*/ 211076 h 324931"/>
                <a:gd name="connsiteX4" fmla="*/ 2953 w 523133"/>
                <a:gd name="connsiteY4" fmla="*/ 164000 h 324931"/>
                <a:gd name="connsiteX0" fmla="*/ 1277 w 521457"/>
                <a:gd name="connsiteY0" fmla="*/ 164288 h 344936"/>
                <a:gd name="connsiteX1" fmla="*/ 131481 w 521457"/>
                <a:gd name="connsiteY1" fmla="*/ 2912 h 344936"/>
                <a:gd name="connsiteX2" fmla="*/ 521457 w 521457"/>
                <a:gd name="connsiteY2" fmla="*/ 309761 h 344936"/>
                <a:gd name="connsiteX3" fmla="*/ 193826 w 521457"/>
                <a:gd name="connsiteY3" fmla="*/ 315273 h 344936"/>
                <a:gd name="connsiteX4" fmla="*/ 1277 w 521457"/>
                <a:gd name="connsiteY4" fmla="*/ 164288 h 344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1457" h="344936">
                  <a:moveTo>
                    <a:pt x="1277" y="164288"/>
                  </a:moveTo>
                  <a:cubicBezTo>
                    <a:pt x="-9114" y="112228"/>
                    <a:pt x="44784" y="-21333"/>
                    <a:pt x="131481" y="2912"/>
                  </a:cubicBezTo>
                  <a:cubicBezTo>
                    <a:pt x="218178" y="27157"/>
                    <a:pt x="521457" y="249329"/>
                    <a:pt x="521457" y="309761"/>
                  </a:cubicBezTo>
                  <a:cubicBezTo>
                    <a:pt x="521457" y="370193"/>
                    <a:pt x="280523" y="339518"/>
                    <a:pt x="193826" y="315273"/>
                  </a:cubicBezTo>
                  <a:cubicBezTo>
                    <a:pt x="107129" y="291028"/>
                    <a:pt x="11668" y="216348"/>
                    <a:pt x="1277" y="164288"/>
                  </a:cubicBezTo>
                  <a:close/>
                </a:path>
              </a:pathLst>
            </a:cu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Oval 7">
              <a:extLst>
                <a:ext uri="{FF2B5EF4-FFF2-40B4-BE49-F238E27FC236}">
                  <a16:creationId xmlns:a16="http://schemas.microsoft.com/office/drawing/2014/main" id="{22125D52-2BCC-44B6-9159-1CF782C1B353}"/>
                </a:ext>
              </a:extLst>
            </p:cNvPr>
            <p:cNvSpPr/>
            <p:nvPr/>
          </p:nvSpPr>
          <p:spPr>
            <a:xfrm>
              <a:off x="6629791" y="3725780"/>
              <a:ext cx="335281" cy="215453"/>
            </a:xfrm>
            <a:custGeom>
              <a:avLst/>
              <a:gdLst>
                <a:gd name="connsiteX0" fmla="*/ 0 w 218844"/>
                <a:gd name="connsiteY0" fmla="*/ 109422 h 218844"/>
                <a:gd name="connsiteX1" fmla="*/ 109422 w 218844"/>
                <a:gd name="connsiteY1" fmla="*/ 0 h 218844"/>
                <a:gd name="connsiteX2" fmla="*/ 218844 w 218844"/>
                <a:gd name="connsiteY2" fmla="*/ 109422 h 218844"/>
                <a:gd name="connsiteX3" fmla="*/ 109422 w 218844"/>
                <a:gd name="connsiteY3" fmla="*/ 218844 h 218844"/>
                <a:gd name="connsiteX4" fmla="*/ 0 w 218844"/>
                <a:gd name="connsiteY4" fmla="*/ 109422 h 218844"/>
                <a:gd name="connsiteX0" fmla="*/ 0 w 322753"/>
                <a:gd name="connsiteY0" fmla="*/ 109422 h 218844"/>
                <a:gd name="connsiteX1" fmla="*/ 109422 w 322753"/>
                <a:gd name="connsiteY1" fmla="*/ 0 h 218844"/>
                <a:gd name="connsiteX2" fmla="*/ 322753 w 322753"/>
                <a:gd name="connsiteY2" fmla="*/ 109422 h 218844"/>
                <a:gd name="connsiteX3" fmla="*/ 109422 w 322753"/>
                <a:gd name="connsiteY3" fmla="*/ 218844 h 218844"/>
                <a:gd name="connsiteX4" fmla="*/ 0 w 322753"/>
                <a:gd name="connsiteY4" fmla="*/ 109422 h 218844"/>
                <a:gd name="connsiteX0" fmla="*/ 145 w 322898"/>
                <a:gd name="connsiteY0" fmla="*/ 109422 h 281189"/>
                <a:gd name="connsiteX1" fmla="*/ 109567 w 322898"/>
                <a:gd name="connsiteY1" fmla="*/ 0 h 281189"/>
                <a:gd name="connsiteX2" fmla="*/ 322898 w 322898"/>
                <a:gd name="connsiteY2" fmla="*/ 109422 h 281189"/>
                <a:gd name="connsiteX3" fmla="*/ 130349 w 322898"/>
                <a:gd name="connsiteY3" fmla="*/ 281189 h 281189"/>
                <a:gd name="connsiteX4" fmla="*/ 145 w 322898"/>
                <a:gd name="connsiteY4" fmla="*/ 109422 h 281189"/>
                <a:gd name="connsiteX0" fmla="*/ 60 w 426722"/>
                <a:gd name="connsiteY0" fmla="*/ 237857 h 292950"/>
                <a:gd name="connsiteX1" fmla="*/ 213391 w 426722"/>
                <a:gd name="connsiteY1" fmla="*/ 3744 h 292950"/>
                <a:gd name="connsiteX2" fmla="*/ 426722 w 426722"/>
                <a:gd name="connsiteY2" fmla="*/ 113166 h 292950"/>
                <a:gd name="connsiteX3" fmla="*/ 234173 w 426722"/>
                <a:gd name="connsiteY3" fmla="*/ 284933 h 292950"/>
                <a:gd name="connsiteX4" fmla="*/ 60 w 426722"/>
                <a:gd name="connsiteY4" fmla="*/ 237857 h 292950"/>
                <a:gd name="connsiteX0" fmla="*/ 2484 w 429146"/>
                <a:gd name="connsiteY0" fmla="*/ 174858 h 228383"/>
                <a:gd name="connsiteX1" fmla="*/ 132688 w 429146"/>
                <a:gd name="connsiteY1" fmla="*/ 13482 h 228383"/>
                <a:gd name="connsiteX2" fmla="*/ 429146 w 429146"/>
                <a:gd name="connsiteY2" fmla="*/ 50167 h 228383"/>
                <a:gd name="connsiteX3" fmla="*/ 236597 w 429146"/>
                <a:gd name="connsiteY3" fmla="*/ 221934 h 228383"/>
                <a:gd name="connsiteX4" fmla="*/ 2484 w 429146"/>
                <a:gd name="connsiteY4" fmla="*/ 174858 h 228383"/>
                <a:gd name="connsiteX0" fmla="*/ 2137 w 335281"/>
                <a:gd name="connsiteY0" fmla="*/ 164600 h 215453"/>
                <a:gd name="connsiteX1" fmla="*/ 132341 w 335281"/>
                <a:gd name="connsiteY1" fmla="*/ 3224 h 215453"/>
                <a:gd name="connsiteX2" fmla="*/ 335281 w 335281"/>
                <a:gd name="connsiteY2" fmla="*/ 81473 h 215453"/>
                <a:gd name="connsiteX3" fmla="*/ 236250 w 335281"/>
                <a:gd name="connsiteY3" fmla="*/ 211676 h 215453"/>
                <a:gd name="connsiteX4" fmla="*/ 2137 w 335281"/>
                <a:gd name="connsiteY4" fmla="*/ 164600 h 2154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1" h="215453">
                  <a:moveTo>
                    <a:pt x="2137" y="164600"/>
                  </a:moveTo>
                  <a:cubicBezTo>
                    <a:pt x="-15181" y="129858"/>
                    <a:pt x="76817" y="17078"/>
                    <a:pt x="132341" y="3224"/>
                  </a:cubicBezTo>
                  <a:cubicBezTo>
                    <a:pt x="187865" y="-10630"/>
                    <a:pt x="335281" y="21041"/>
                    <a:pt x="335281" y="81473"/>
                  </a:cubicBezTo>
                  <a:cubicBezTo>
                    <a:pt x="335281" y="141905"/>
                    <a:pt x="291774" y="197822"/>
                    <a:pt x="236250" y="211676"/>
                  </a:cubicBezTo>
                  <a:cubicBezTo>
                    <a:pt x="180726" y="225530"/>
                    <a:pt x="19455" y="199342"/>
                    <a:pt x="2137" y="164600"/>
                  </a:cubicBezTo>
                  <a:close/>
                </a:path>
              </a:pathLst>
            </a:cu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Tree>
    <p:extLst>
      <p:ext uri="{BB962C8B-B14F-4D97-AF65-F5344CB8AC3E}">
        <p14:creationId xmlns:p14="http://schemas.microsoft.com/office/powerpoint/2010/main" val="4184803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3">
            <a:extLst>
              <a:ext uri="{FF2B5EF4-FFF2-40B4-BE49-F238E27FC236}">
                <a16:creationId xmlns:a16="http://schemas.microsoft.com/office/drawing/2014/main" id="{18C2CDE4-030D-7C48-8F53-F8445BA79A24}"/>
              </a:ext>
            </a:extLst>
          </p:cNvPr>
          <p:cNvSpPr txBox="1">
            <a:spLocks/>
          </p:cNvSpPr>
          <p:nvPr/>
        </p:nvSpPr>
        <p:spPr bwMode="auto">
          <a:xfrm>
            <a:off x="487027" y="1883044"/>
            <a:ext cx="3644215" cy="3030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normAutofit/>
          </a:bodyPr>
          <a:lstStyle>
            <a:lvl1pPr marL="0" indent="0" algn="l" rtl="0" eaLnBrk="1" fontAlgn="base" hangingPunct="1">
              <a:lnSpc>
                <a:spcPct val="90000"/>
              </a:lnSpc>
              <a:spcBef>
                <a:spcPts val="1000"/>
              </a:spcBef>
              <a:spcAft>
                <a:spcPct val="0"/>
              </a:spcAft>
              <a:buClr>
                <a:srgbClr val="16AD85"/>
              </a:buClr>
              <a:buFont typeface="Arial" charset="0"/>
              <a:buNone/>
              <a:defRPr sz="1800" kern="1200">
                <a:solidFill>
                  <a:srgbClr val="37394C"/>
                </a:solidFill>
                <a:latin typeface="+mn-lt"/>
                <a:ea typeface="+mn-ea"/>
                <a:cs typeface="+mn-cs"/>
              </a:defRPr>
            </a:lvl1pPr>
            <a:lvl2pPr marL="457200" indent="0" algn="l" rtl="0" eaLnBrk="1" fontAlgn="base" hangingPunct="1">
              <a:lnSpc>
                <a:spcPct val="90000"/>
              </a:lnSpc>
              <a:spcBef>
                <a:spcPts val="500"/>
              </a:spcBef>
              <a:spcAft>
                <a:spcPct val="0"/>
              </a:spcAft>
              <a:buClr>
                <a:srgbClr val="16AD85"/>
              </a:buClr>
              <a:buFont typeface="Arial" charset="0"/>
              <a:buNone/>
              <a:defRPr sz="1800" kern="1200">
                <a:solidFill>
                  <a:srgbClr val="37394C"/>
                </a:solidFill>
                <a:latin typeface="+mn-lt"/>
                <a:ea typeface="+mn-ea"/>
                <a:cs typeface="+mn-cs"/>
              </a:defRPr>
            </a:lvl2pPr>
            <a:lvl3pPr marL="914400" indent="0" algn="l" rtl="0" eaLnBrk="1" fontAlgn="base" hangingPunct="1">
              <a:lnSpc>
                <a:spcPct val="90000"/>
              </a:lnSpc>
              <a:spcBef>
                <a:spcPts val="500"/>
              </a:spcBef>
              <a:spcAft>
                <a:spcPct val="0"/>
              </a:spcAft>
              <a:buClr>
                <a:srgbClr val="16AD85"/>
              </a:buClr>
              <a:buFont typeface="Arial" charset="0"/>
              <a:buNone/>
              <a:defRPr sz="1800" kern="1200">
                <a:solidFill>
                  <a:srgbClr val="37394C"/>
                </a:solidFill>
                <a:latin typeface="+mn-lt"/>
                <a:ea typeface="+mn-ea"/>
                <a:cs typeface="+mn-cs"/>
              </a:defRPr>
            </a:lvl3pPr>
            <a:lvl4pPr marL="1371600" indent="0" algn="l" rtl="0" eaLnBrk="1" fontAlgn="base" hangingPunct="1">
              <a:lnSpc>
                <a:spcPct val="90000"/>
              </a:lnSpc>
              <a:spcBef>
                <a:spcPts val="500"/>
              </a:spcBef>
              <a:spcAft>
                <a:spcPct val="0"/>
              </a:spcAft>
              <a:buClr>
                <a:srgbClr val="16AD85"/>
              </a:buClr>
              <a:buFont typeface="Arial" charset="0"/>
              <a:buNone/>
              <a:defRPr sz="1800" kern="1200">
                <a:solidFill>
                  <a:srgbClr val="37394C"/>
                </a:solidFill>
                <a:latin typeface="+mn-lt"/>
                <a:ea typeface="+mn-ea"/>
                <a:cs typeface="+mn-cs"/>
              </a:defRPr>
            </a:lvl4pPr>
            <a:lvl5pPr marL="1828800" indent="0" algn="l" rtl="0" eaLnBrk="1" fontAlgn="base" hangingPunct="1">
              <a:lnSpc>
                <a:spcPct val="90000"/>
              </a:lnSpc>
              <a:spcBef>
                <a:spcPts val="500"/>
              </a:spcBef>
              <a:spcAft>
                <a:spcPct val="0"/>
              </a:spcAft>
              <a:buClr>
                <a:srgbClr val="16AD85"/>
              </a:buClr>
              <a:buFont typeface="Arial" charset="0"/>
              <a:buNone/>
              <a:defRPr sz="1800"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lnSpc>
                <a:spcPct val="100000"/>
              </a:lnSpc>
            </a:pPr>
            <a:r>
              <a:rPr lang="en-GB" sz="2000" dirty="0"/>
              <a:t>Mae </a:t>
            </a:r>
            <a:r>
              <a:rPr lang="en-GB" sz="2000" dirty="0" err="1"/>
              <a:t>canlyniadau’n</a:t>
            </a:r>
            <a:r>
              <a:rPr lang="en-GB" sz="2000" dirty="0"/>
              <a:t> </a:t>
            </a:r>
            <a:r>
              <a:rPr lang="en-GB" sz="2000" dirty="0" err="1"/>
              <a:t>debyg</a:t>
            </a:r>
            <a:r>
              <a:rPr lang="en-GB" sz="2000" dirty="0"/>
              <a:t> </a:t>
            </a:r>
            <a:r>
              <a:rPr lang="en-GB" sz="2000" dirty="0" err="1"/>
              <a:t>i</a:t>
            </a:r>
            <a:r>
              <a:rPr lang="en-GB" sz="2000" dirty="0"/>
              <a:t> </a:t>
            </a:r>
            <a:r>
              <a:rPr lang="en-GB" sz="2000" dirty="0" err="1"/>
              <a:t>gael</a:t>
            </a:r>
            <a:r>
              <a:rPr lang="en-GB" sz="2000" dirty="0"/>
              <a:t> </a:t>
            </a:r>
            <a:r>
              <a:rPr lang="en-GB" sz="2000" dirty="0" err="1"/>
              <a:t>nodau</a:t>
            </a:r>
            <a:r>
              <a:rPr lang="en-GB" sz="2000" dirty="0"/>
              <a:t> </a:t>
            </a:r>
            <a:r>
              <a:rPr lang="en-GB" sz="2000" dirty="0" err="1"/>
              <a:t>hirdymor</a:t>
            </a:r>
            <a:r>
              <a:rPr lang="en-GB" sz="2000" dirty="0"/>
              <a:t> </a:t>
            </a:r>
            <a:r>
              <a:rPr lang="en-GB" sz="2000" dirty="0" err="1"/>
              <a:t>sydd</a:t>
            </a:r>
            <a:r>
              <a:rPr lang="en-GB" sz="2000" dirty="0"/>
              <a:t> </a:t>
            </a:r>
            <a:r>
              <a:rPr lang="en-GB" sz="2000" dirty="0" err="1"/>
              <a:t>ddim</a:t>
            </a:r>
            <a:r>
              <a:rPr lang="en-GB" sz="2000" dirty="0"/>
              <a:t> </a:t>
            </a:r>
            <a:r>
              <a:rPr lang="en-GB" sz="2000" dirty="0" err="1"/>
              <a:t>yn</a:t>
            </a:r>
            <a:r>
              <a:rPr lang="en-GB" sz="2000" dirty="0"/>
              <a:t> </a:t>
            </a:r>
            <a:r>
              <a:rPr lang="en-GB" sz="2000" dirty="0" err="1"/>
              <a:t>cael</a:t>
            </a:r>
            <a:r>
              <a:rPr lang="en-GB" sz="2000" dirty="0"/>
              <a:t> </a:t>
            </a:r>
            <a:r>
              <a:rPr lang="en-GB" sz="2000" dirty="0" err="1"/>
              <a:t>eu</a:t>
            </a:r>
            <a:r>
              <a:rPr lang="en-GB" sz="2000" dirty="0"/>
              <a:t> </a:t>
            </a:r>
            <a:r>
              <a:rPr lang="en-GB" sz="2000" dirty="0" err="1"/>
              <a:t>heffeithio</a:t>
            </a:r>
            <a:r>
              <a:rPr lang="en-GB" sz="2000" dirty="0"/>
              <a:t> </a:t>
            </a:r>
            <a:r>
              <a:rPr lang="en-GB" sz="2000" dirty="0" err="1"/>
              <a:t>gan</a:t>
            </a:r>
            <a:r>
              <a:rPr lang="en-GB" sz="2000" dirty="0"/>
              <a:t> </a:t>
            </a:r>
            <a:r>
              <a:rPr lang="en-GB" sz="2000" dirty="0" err="1"/>
              <a:t>deimladau</a:t>
            </a:r>
            <a:r>
              <a:rPr lang="en-GB" sz="2000" dirty="0"/>
              <a:t> </a:t>
            </a:r>
            <a:r>
              <a:rPr lang="en-GB" sz="2000" dirty="0" err="1"/>
              <a:t>neu</a:t>
            </a:r>
            <a:r>
              <a:rPr lang="en-GB" sz="2000" dirty="0"/>
              <a:t> </a:t>
            </a:r>
            <a:r>
              <a:rPr lang="en-GB" sz="2000" dirty="0" err="1"/>
              <a:t>hwyliau</a:t>
            </a:r>
            <a:r>
              <a:rPr lang="en-GB" sz="2000" dirty="0"/>
              <a:t> </a:t>
            </a:r>
            <a:r>
              <a:rPr lang="en-GB" sz="2000" dirty="0" err="1"/>
              <a:t>unigolyn</a:t>
            </a:r>
            <a:endParaRPr lang="en-GB" sz="2000" dirty="0"/>
          </a:p>
          <a:p>
            <a:pPr defTabSz="914400">
              <a:lnSpc>
                <a:spcPct val="100000"/>
              </a:lnSpc>
            </a:pPr>
            <a:r>
              <a:rPr lang="en-GB" sz="2000" dirty="0" err="1"/>
              <a:t>Dydyn</a:t>
            </a:r>
            <a:r>
              <a:rPr lang="en-GB" sz="2000" dirty="0"/>
              <a:t> </a:t>
            </a:r>
            <a:r>
              <a:rPr lang="en-GB" sz="2000" dirty="0" err="1"/>
              <a:t>nhw</a:t>
            </a:r>
            <a:r>
              <a:rPr lang="en-GB" sz="2000" dirty="0"/>
              <a:t> </a:t>
            </a:r>
            <a:r>
              <a:rPr lang="en-GB" sz="2000" dirty="0" err="1"/>
              <a:t>ddim</a:t>
            </a:r>
            <a:r>
              <a:rPr lang="en-GB" sz="2000" dirty="0"/>
              <a:t> </a:t>
            </a:r>
            <a:r>
              <a:rPr lang="en-GB" sz="2000" dirty="0" err="1"/>
              <a:t>yn</a:t>
            </a:r>
            <a:r>
              <a:rPr lang="en-GB" sz="2000" dirty="0"/>
              <a:t> </a:t>
            </a:r>
            <a:r>
              <a:rPr lang="en-GB" sz="2000" dirty="0" err="1"/>
              <a:t>rhywbeth</a:t>
            </a:r>
            <a:r>
              <a:rPr lang="en-GB" sz="2000" dirty="0"/>
              <a:t> </a:t>
            </a:r>
            <a:r>
              <a:rPr lang="en-GB" sz="2000" dirty="0" err="1"/>
              <a:t>sy’n</a:t>
            </a:r>
            <a:r>
              <a:rPr lang="en-GB" sz="2000" dirty="0"/>
              <a:t> </a:t>
            </a:r>
            <a:r>
              <a:rPr lang="en-GB" sz="2000" dirty="0" err="1"/>
              <a:t>cael</a:t>
            </a:r>
            <a:r>
              <a:rPr lang="en-GB" sz="2000" dirty="0"/>
              <a:t> </a:t>
            </a:r>
            <a:r>
              <a:rPr lang="en-GB" sz="2000" dirty="0" err="1"/>
              <a:t>eu</a:t>
            </a:r>
            <a:r>
              <a:rPr lang="en-GB" sz="2000" dirty="0"/>
              <a:t> </a:t>
            </a:r>
            <a:r>
              <a:rPr lang="en-GB" sz="2000" dirty="0" err="1"/>
              <a:t>mesur</a:t>
            </a:r>
            <a:r>
              <a:rPr lang="en-GB" sz="2000" dirty="0"/>
              <a:t> </a:t>
            </a:r>
            <a:r>
              <a:rPr lang="en-GB" sz="2000" dirty="0" err="1"/>
              <a:t>ar</a:t>
            </a:r>
            <a:r>
              <a:rPr lang="en-GB" sz="2000" dirty="0"/>
              <a:t> sail </a:t>
            </a:r>
            <a:r>
              <a:rPr lang="en-GB" sz="2000" dirty="0" err="1"/>
              <a:t>sut</a:t>
            </a:r>
            <a:r>
              <a:rPr lang="en-GB" sz="2000" dirty="0"/>
              <a:t> </a:t>
            </a:r>
            <a:r>
              <a:rPr lang="en-GB" sz="2000" dirty="0" err="1"/>
              <a:t>fath</a:t>
            </a:r>
            <a:r>
              <a:rPr lang="en-GB" sz="2000" dirty="0"/>
              <a:t> o </a:t>
            </a:r>
            <a:r>
              <a:rPr lang="en-GB" sz="2000" dirty="0" err="1"/>
              <a:t>ddiwrnod</a:t>
            </a:r>
            <a:r>
              <a:rPr lang="en-GB" sz="2000" dirty="0"/>
              <a:t> </a:t>
            </a:r>
            <a:r>
              <a:rPr lang="en-GB" sz="2000" dirty="0" err="1"/>
              <a:t>mae</a:t>
            </a:r>
            <a:r>
              <a:rPr lang="en-GB" sz="2000" dirty="0"/>
              <a:t> </a:t>
            </a:r>
            <a:r>
              <a:rPr lang="en-GB" sz="2000" dirty="0" err="1"/>
              <a:t>unigolyn</a:t>
            </a:r>
            <a:r>
              <a:rPr lang="en-GB" sz="2000" dirty="0"/>
              <a:t> </a:t>
            </a:r>
            <a:r>
              <a:rPr lang="en-GB" sz="2000" dirty="0" err="1"/>
              <a:t>yn</a:t>
            </a:r>
            <a:r>
              <a:rPr lang="en-GB" sz="2000" dirty="0"/>
              <a:t> </a:t>
            </a:r>
            <a:r>
              <a:rPr lang="en-GB" sz="2000" dirty="0" err="1"/>
              <a:t>cael</a:t>
            </a:r>
            <a:endParaRPr lang="en-GB" sz="2000" dirty="0"/>
          </a:p>
        </p:txBody>
      </p:sp>
      <p:sp>
        <p:nvSpPr>
          <p:cNvPr id="18" name="Text Placeholder 3">
            <a:extLst>
              <a:ext uri="{FF2B5EF4-FFF2-40B4-BE49-F238E27FC236}">
                <a16:creationId xmlns:a16="http://schemas.microsoft.com/office/drawing/2014/main" id="{806CFB1C-E1B3-B040-AE99-8638FBD37845}"/>
              </a:ext>
            </a:extLst>
          </p:cNvPr>
          <p:cNvSpPr txBox="1">
            <a:spLocks/>
          </p:cNvSpPr>
          <p:nvPr/>
        </p:nvSpPr>
        <p:spPr bwMode="auto">
          <a:xfrm>
            <a:off x="4817291" y="1883044"/>
            <a:ext cx="3644215" cy="2810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normAutofit/>
          </a:bodyPr>
          <a:lstStyle>
            <a:lvl1pPr marL="0" indent="0" algn="l" rtl="0" eaLnBrk="1" fontAlgn="base" hangingPunct="1">
              <a:lnSpc>
                <a:spcPct val="90000"/>
              </a:lnSpc>
              <a:spcBef>
                <a:spcPts val="1000"/>
              </a:spcBef>
              <a:spcAft>
                <a:spcPct val="0"/>
              </a:spcAft>
              <a:buClr>
                <a:srgbClr val="16AD85"/>
              </a:buClr>
              <a:buFont typeface="Arial" charset="0"/>
              <a:buNone/>
              <a:defRPr sz="1800" kern="1200">
                <a:solidFill>
                  <a:srgbClr val="37394C"/>
                </a:solidFill>
                <a:latin typeface="+mn-lt"/>
                <a:ea typeface="+mn-ea"/>
                <a:cs typeface="+mn-cs"/>
              </a:defRPr>
            </a:lvl1pPr>
            <a:lvl2pPr marL="457200" indent="0" algn="l" rtl="0" eaLnBrk="1" fontAlgn="base" hangingPunct="1">
              <a:lnSpc>
                <a:spcPct val="90000"/>
              </a:lnSpc>
              <a:spcBef>
                <a:spcPts val="500"/>
              </a:spcBef>
              <a:spcAft>
                <a:spcPct val="0"/>
              </a:spcAft>
              <a:buClr>
                <a:srgbClr val="16AD85"/>
              </a:buClr>
              <a:buFont typeface="Arial" charset="0"/>
              <a:buNone/>
              <a:defRPr sz="1800" kern="1200">
                <a:solidFill>
                  <a:srgbClr val="37394C"/>
                </a:solidFill>
                <a:latin typeface="+mn-lt"/>
                <a:ea typeface="+mn-ea"/>
                <a:cs typeface="+mn-cs"/>
              </a:defRPr>
            </a:lvl2pPr>
            <a:lvl3pPr marL="914400" indent="0" algn="l" rtl="0" eaLnBrk="1" fontAlgn="base" hangingPunct="1">
              <a:lnSpc>
                <a:spcPct val="90000"/>
              </a:lnSpc>
              <a:spcBef>
                <a:spcPts val="500"/>
              </a:spcBef>
              <a:spcAft>
                <a:spcPct val="0"/>
              </a:spcAft>
              <a:buClr>
                <a:srgbClr val="16AD85"/>
              </a:buClr>
              <a:buFont typeface="Arial" charset="0"/>
              <a:buNone/>
              <a:defRPr sz="1800" kern="1200">
                <a:solidFill>
                  <a:srgbClr val="37394C"/>
                </a:solidFill>
                <a:latin typeface="+mn-lt"/>
                <a:ea typeface="+mn-ea"/>
                <a:cs typeface="+mn-cs"/>
              </a:defRPr>
            </a:lvl3pPr>
            <a:lvl4pPr marL="1371600" indent="0" algn="l" rtl="0" eaLnBrk="1" fontAlgn="base" hangingPunct="1">
              <a:lnSpc>
                <a:spcPct val="90000"/>
              </a:lnSpc>
              <a:spcBef>
                <a:spcPts val="500"/>
              </a:spcBef>
              <a:spcAft>
                <a:spcPct val="0"/>
              </a:spcAft>
              <a:buClr>
                <a:srgbClr val="16AD85"/>
              </a:buClr>
              <a:buFont typeface="Arial" charset="0"/>
              <a:buNone/>
              <a:defRPr sz="1800" kern="1200">
                <a:solidFill>
                  <a:srgbClr val="37394C"/>
                </a:solidFill>
                <a:latin typeface="+mn-lt"/>
                <a:ea typeface="+mn-ea"/>
                <a:cs typeface="+mn-cs"/>
              </a:defRPr>
            </a:lvl4pPr>
            <a:lvl5pPr marL="1828800" indent="0" algn="l" rtl="0" eaLnBrk="1" fontAlgn="base" hangingPunct="1">
              <a:lnSpc>
                <a:spcPct val="90000"/>
              </a:lnSpc>
              <a:spcBef>
                <a:spcPts val="500"/>
              </a:spcBef>
              <a:spcAft>
                <a:spcPct val="0"/>
              </a:spcAft>
              <a:buClr>
                <a:srgbClr val="16AD85"/>
              </a:buClr>
              <a:buFont typeface="Arial" charset="0"/>
              <a:buNone/>
              <a:defRPr sz="1800"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lnSpc>
                <a:spcPct val="100000"/>
              </a:lnSpc>
            </a:pPr>
            <a:r>
              <a:rPr lang="en-GB" sz="2000" dirty="0"/>
              <a:t>Outcomes are like long-term goals that are not affected by mood or emotions </a:t>
            </a:r>
          </a:p>
          <a:p>
            <a:pPr defTabSz="914400">
              <a:lnSpc>
                <a:spcPct val="100000"/>
              </a:lnSpc>
            </a:pPr>
            <a:r>
              <a:rPr lang="en-GB" sz="2000" dirty="0"/>
              <a:t>They are not something that are measured based on having a good or bad day</a:t>
            </a:r>
          </a:p>
          <a:p>
            <a:pPr defTabSz="914400">
              <a:lnSpc>
                <a:spcPct val="100000"/>
              </a:lnSpc>
            </a:pPr>
            <a:endParaRPr lang="en-GB" sz="2000" dirty="0"/>
          </a:p>
        </p:txBody>
      </p:sp>
      <p:sp>
        <p:nvSpPr>
          <p:cNvPr id="19" name="Text Placeholder 2">
            <a:extLst>
              <a:ext uri="{FF2B5EF4-FFF2-40B4-BE49-F238E27FC236}">
                <a16:creationId xmlns:a16="http://schemas.microsoft.com/office/drawing/2014/main" id="{7CCAACFD-3428-C249-9C35-1AC047F2067B}"/>
              </a:ext>
            </a:extLst>
          </p:cNvPr>
          <p:cNvSpPr>
            <a:spLocks noGrp="1"/>
          </p:cNvSpPr>
          <p:nvPr>
            <p:ph type="body" sz="quarter" idx="10"/>
          </p:nvPr>
        </p:nvSpPr>
        <p:spPr>
          <a:xfrm>
            <a:off x="487027" y="349996"/>
            <a:ext cx="4084974" cy="1716252"/>
          </a:xfrm>
        </p:spPr>
        <p:txBody>
          <a:bodyPr/>
          <a:lstStyle/>
          <a:p>
            <a:r>
              <a:rPr lang="en-GB" dirty="0">
                <a:solidFill>
                  <a:srgbClr val="F7AB64"/>
                </a:solidFill>
              </a:rPr>
              <a:t>Beth </a:t>
            </a:r>
            <a:r>
              <a:rPr lang="en-GB" dirty="0" err="1">
                <a:solidFill>
                  <a:srgbClr val="F7AB64"/>
                </a:solidFill>
              </a:rPr>
              <a:t>ydyn</a:t>
            </a:r>
            <a:r>
              <a:rPr lang="en-GB" dirty="0">
                <a:solidFill>
                  <a:srgbClr val="F7AB64"/>
                </a:solidFill>
              </a:rPr>
              <a:t> </a:t>
            </a:r>
            <a:r>
              <a:rPr lang="en-GB" dirty="0" err="1">
                <a:solidFill>
                  <a:srgbClr val="F7AB64"/>
                </a:solidFill>
              </a:rPr>
              <a:t>ni’n</a:t>
            </a:r>
            <a:r>
              <a:rPr lang="en-GB" dirty="0">
                <a:solidFill>
                  <a:srgbClr val="F7AB64"/>
                </a:solidFill>
              </a:rPr>
              <a:t> </a:t>
            </a:r>
            <a:r>
              <a:rPr lang="en-GB" dirty="0" err="1">
                <a:solidFill>
                  <a:srgbClr val="F7AB64"/>
                </a:solidFill>
              </a:rPr>
              <a:t>golygu</a:t>
            </a:r>
            <a:r>
              <a:rPr lang="en-GB" dirty="0">
                <a:solidFill>
                  <a:srgbClr val="F7AB64"/>
                </a:solidFill>
              </a:rPr>
              <a:t> </a:t>
            </a:r>
            <a:r>
              <a:rPr lang="en-GB" dirty="0" err="1">
                <a:solidFill>
                  <a:srgbClr val="F7AB64"/>
                </a:solidFill>
              </a:rPr>
              <a:t>wrth</a:t>
            </a:r>
            <a:r>
              <a:rPr lang="en-GB" dirty="0">
                <a:solidFill>
                  <a:srgbClr val="F7AB64"/>
                </a:solidFill>
              </a:rPr>
              <a:t> </a:t>
            </a:r>
            <a:r>
              <a:rPr lang="en-GB" dirty="0" err="1">
                <a:solidFill>
                  <a:srgbClr val="F7AB64"/>
                </a:solidFill>
              </a:rPr>
              <a:t>ganlyniadau</a:t>
            </a:r>
            <a:r>
              <a:rPr lang="en-GB" dirty="0">
                <a:solidFill>
                  <a:srgbClr val="F7AB64"/>
                </a:solidFill>
              </a:rPr>
              <a:t> </a:t>
            </a:r>
            <a:r>
              <a:rPr lang="en-GB" dirty="0" err="1">
                <a:solidFill>
                  <a:srgbClr val="F7AB64"/>
                </a:solidFill>
              </a:rPr>
              <a:t>personol</a:t>
            </a:r>
            <a:r>
              <a:rPr lang="en-GB" dirty="0">
                <a:solidFill>
                  <a:srgbClr val="F7AB64"/>
                </a:solidFill>
              </a:rPr>
              <a:t>?</a:t>
            </a:r>
          </a:p>
        </p:txBody>
      </p:sp>
      <p:sp>
        <p:nvSpPr>
          <p:cNvPr id="20" name="Text Placeholder 2">
            <a:extLst>
              <a:ext uri="{FF2B5EF4-FFF2-40B4-BE49-F238E27FC236}">
                <a16:creationId xmlns:a16="http://schemas.microsoft.com/office/drawing/2014/main" id="{9163DA41-0AA0-BB48-9F6B-EA9847EA176B}"/>
              </a:ext>
            </a:extLst>
          </p:cNvPr>
          <p:cNvSpPr txBox="1">
            <a:spLocks/>
          </p:cNvSpPr>
          <p:nvPr/>
        </p:nvSpPr>
        <p:spPr bwMode="auto">
          <a:xfrm>
            <a:off x="4817291" y="355083"/>
            <a:ext cx="3631765" cy="844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0" indent="0" algn="l" rtl="0" eaLnBrk="1" fontAlgn="base" hangingPunct="1">
              <a:lnSpc>
                <a:spcPct val="90000"/>
              </a:lnSpc>
              <a:spcBef>
                <a:spcPts val="1000"/>
              </a:spcBef>
              <a:spcAft>
                <a:spcPct val="0"/>
              </a:spcAft>
              <a:buFont typeface="Arial" charset="0"/>
              <a:buNone/>
              <a:defRPr sz="2800" kern="1200">
                <a:solidFill>
                  <a:srgbClr val="16AD85"/>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r>
              <a:rPr lang="en-GB" dirty="0">
                <a:solidFill>
                  <a:srgbClr val="F7AB64"/>
                </a:solidFill>
              </a:rPr>
              <a:t>What do we mean by personal outcomes?</a:t>
            </a:r>
          </a:p>
          <a:p>
            <a:pPr defTabSz="914400"/>
            <a:endParaRPr lang="en-GB" dirty="0">
              <a:solidFill>
                <a:srgbClr val="F7AB64"/>
              </a:solidFill>
            </a:endParaRPr>
          </a:p>
        </p:txBody>
      </p:sp>
    </p:spTree>
    <p:extLst>
      <p:ext uri="{BB962C8B-B14F-4D97-AF65-F5344CB8AC3E}">
        <p14:creationId xmlns:p14="http://schemas.microsoft.com/office/powerpoint/2010/main" val="3200790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09985-196C-46D4-8EBE-DF52FF2FA810}"/>
              </a:ext>
            </a:extLst>
          </p:cNvPr>
          <p:cNvSpPr>
            <a:spLocks noGrp="1"/>
          </p:cNvSpPr>
          <p:nvPr>
            <p:ph type="title"/>
          </p:nvPr>
        </p:nvSpPr>
        <p:spPr/>
        <p:txBody>
          <a:bodyPr/>
          <a:lstStyle/>
          <a:p>
            <a:r>
              <a:rPr lang="en-GB" dirty="0" err="1">
                <a:solidFill>
                  <a:srgbClr val="F7AB64"/>
                </a:solidFill>
              </a:rPr>
              <a:t>Canlyniadau</a:t>
            </a:r>
            <a:r>
              <a:rPr lang="en-GB" dirty="0">
                <a:solidFill>
                  <a:srgbClr val="F7AB64"/>
                </a:solidFill>
              </a:rPr>
              <a:t> </a:t>
            </a:r>
            <a:r>
              <a:rPr lang="en-GB" dirty="0" err="1">
                <a:solidFill>
                  <a:srgbClr val="F7AB64"/>
                </a:solidFill>
              </a:rPr>
              <a:t>personol</a:t>
            </a:r>
            <a:endParaRPr lang="en-GB" dirty="0">
              <a:solidFill>
                <a:srgbClr val="F7AB64"/>
              </a:solidFill>
            </a:endParaRPr>
          </a:p>
        </p:txBody>
      </p:sp>
      <p:sp>
        <p:nvSpPr>
          <p:cNvPr id="3" name="Text Placeholder 2">
            <a:extLst>
              <a:ext uri="{FF2B5EF4-FFF2-40B4-BE49-F238E27FC236}">
                <a16:creationId xmlns:a16="http://schemas.microsoft.com/office/drawing/2014/main" id="{AF193D17-18C2-4A53-866B-3F488807250E}"/>
              </a:ext>
            </a:extLst>
          </p:cNvPr>
          <p:cNvSpPr>
            <a:spLocks noGrp="1"/>
          </p:cNvSpPr>
          <p:nvPr>
            <p:ph type="body" sz="quarter" idx="10"/>
          </p:nvPr>
        </p:nvSpPr>
        <p:spPr/>
        <p:txBody>
          <a:bodyPr/>
          <a:lstStyle/>
          <a:p>
            <a:r>
              <a:rPr lang="en-GB" dirty="0">
                <a:solidFill>
                  <a:srgbClr val="F7AB64"/>
                </a:solidFill>
              </a:rPr>
              <a:t>Personal outcomes</a:t>
            </a:r>
          </a:p>
        </p:txBody>
      </p:sp>
      <p:sp>
        <p:nvSpPr>
          <p:cNvPr id="4" name="Text Placeholder 3">
            <a:extLst>
              <a:ext uri="{FF2B5EF4-FFF2-40B4-BE49-F238E27FC236}">
                <a16:creationId xmlns:a16="http://schemas.microsoft.com/office/drawing/2014/main" id="{E1D67BBD-D2C0-4CCF-9FEB-893B02CD51A5}"/>
              </a:ext>
            </a:extLst>
          </p:cNvPr>
          <p:cNvSpPr>
            <a:spLocks noGrp="1"/>
          </p:cNvSpPr>
          <p:nvPr>
            <p:ph type="body" sz="quarter" idx="11"/>
          </p:nvPr>
        </p:nvSpPr>
        <p:spPr>
          <a:xfrm>
            <a:off x="4862513" y="1255777"/>
            <a:ext cx="3690937" cy="4159739"/>
          </a:xfrm>
        </p:spPr>
        <p:txBody>
          <a:bodyPr>
            <a:normAutofit/>
          </a:bodyPr>
          <a:lstStyle/>
          <a:p>
            <a:pPr>
              <a:lnSpc>
                <a:spcPct val="100000"/>
              </a:lnSpc>
            </a:pPr>
            <a:r>
              <a:rPr lang="en-GB" dirty="0"/>
              <a:t>Outcomes should be agreed between the individual and professional wherever possible </a:t>
            </a:r>
          </a:p>
          <a:p>
            <a:pPr>
              <a:lnSpc>
                <a:spcPct val="100000"/>
              </a:lnSpc>
            </a:pPr>
            <a:r>
              <a:rPr lang="en-GB" dirty="0"/>
              <a:t>They should be something you can work together to achieve </a:t>
            </a:r>
          </a:p>
          <a:p>
            <a:pPr>
              <a:lnSpc>
                <a:spcPct val="100000"/>
              </a:lnSpc>
            </a:pPr>
            <a:r>
              <a:rPr lang="en-GB" dirty="0"/>
              <a:t>What we are offering should be driven by what is important to that individual</a:t>
            </a:r>
          </a:p>
          <a:p>
            <a:pPr>
              <a:lnSpc>
                <a:spcPct val="100000"/>
              </a:lnSpc>
            </a:pPr>
            <a:r>
              <a:rPr lang="en-GB" dirty="0"/>
              <a:t>The work that we do should support an individual’s outcomes</a:t>
            </a:r>
          </a:p>
          <a:p>
            <a:pPr marL="285750" indent="-285750">
              <a:lnSpc>
                <a:spcPct val="100000"/>
              </a:lnSpc>
              <a:buFontTx/>
              <a:buChar char="-"/>
            </a:pPr>
            <a:endParaRPr lang="en-GB" dirty="0"/>
          </a:p>
        </p:txBody>
      </p:sp>
      <p:sp>
        <p:nvSpPr>
          <p:cNvPr id="5" name="Text Placeholder 4">
            <a:extLst>
              <a:ext uri="{FF2B5EF4-FFF2-40B4-BE49-F238E27FC236}">
                <a16:creationId xmlns:a16="http://schemas.microsoft.com/office/drawing/2014/main" id="{337B1C5C-5D0D-4B10-9D41-44A9D7D1C691}"/>
              </a:ext>
            </a:extLst>
          </p:cNvPr>
          <p:cNvSpPr>
            <a:spLocks noGrp="1"/>
          </p:cNvSpPr>
          <p:nvPr>
            <p:ph type="body" sz="quarter" idx="12"/>
          </p:nvPr>
        </p:nvSpPr>
        <p:spPr>
          <a:xfrm>
            <a:off x="628650" y="1255777"/>
            <a:ext cx="3681413" cy="4315684"/>
          </a:xfrm>
        </p:spPr>
        <p:txBody>
          <a:bodyPr/>
          <a:lstStyle/>
          <a:p>
            <a:pPr>
              <a:lnSpc>
                <a:spcPct val="100000"/>
              </a:lnSpc>
            </a:pPr>
            <a:r>
              <a:rPr lang="en-GB" dirty="0" err="1"/>
              <a:t>Ble’n</a:t>
            </a:r>
            <a:r>
              <a:rPr lang="en-GB" dirty="0"/>
              <a:t> </a:t>
            </a:r>
            <a:r>
              <a:rPr lang="en-GB" dirty="0" err="1"/>
              <a:t>bosibl</a:t>
            </a:r>
            <a:r>
              <a:rPr lang="en-GB" dirty="0"/>
              <a:t> </a:t>
            </a:r>
            <a:r>
              <a:rPr lang="en-GB" dirty="0" err="1"/>
              <a:t>dylid</a:t>
            </a:r>
            <a:r>
              <a:rPr lang="en-GB" dirty="0"/>
              <a:t> </a:t>
            </a:r>
            <a:r>
              <a:rPr lang="en-GB" dirty="0" err="1"/>
              <a:t>cytuno</a:t>
            </a:r>
            <a:r>
              <a:rPr lang="en-GB" dirty="0"/>
              <a:t> </a:t>
            </a:r>
            <a:r>
              <a:rPr lang="en-GB" dirty="0" err="1"/>
              <a:t>canlyniadau</a:t>
            </a:r>
            <a:r>
              <a:rPr lang="en-GB" dirty="0"/>
              <a:t> </a:t>
            </a:r>
            <a:r>
              <a:rPr lang="en-GB" dirty="0" err="1"/>
              <a:t>personol</a:t>
            </a:r>
            <a:r>
              <a:rPr lang="en-GB" dirty="0"/>
              <a:t> </a:t>
            </a:r>
            <a:r>
              <a:rPr lang="en-GB" dirty="0" err="1"/>
              <a:t>rhwng</a:t>
            </a:r>
            <a:r>
              <a:rPr lang="en-GB" dirty="0"/>
              <a:t> </a:t>
            </a:r>
            <a:r>
              <a:rPr lang="en-GB" dirty="0" err="1"/>
              <a:t>yr</a:t>
            </a:r>
            <a:r>
              <a:rPr lang="en-GB" dirty="0"/>
              <a:t> </a:t>
            </a:r>
            <a:r>
              <a:rPr lang="en-GB" dirty="0" err="1"/>
              <a:t>unigolyn</a:t>
            </a:r>
            <a:r>
              <a:rPr lang="en-GB" dirty="0"/>
              <a:t> </a:t>
            </a:r>
            <a:r>
              <a:rPr lang="en-GB" dirty="0" err="1"/>
              <a:t>a’r</a:t>
            </a:r>
            <a:r>
              <a:rPr lang="en-GB" dirty="0"/>
              <a:t> </a:t>
            </a:r>
            <a:r>
              <a:rPr lang="en-GB" dirty="0" err="1"/>
              <a:t>gweithiwr</a:t>
            </a:r>
            <a:r>
              <a:rPr lang="en-GB" dirty="0"/>
              <a:t> </a:t>
            </a:r>
            <a:r>
              <a:rPr lang="en-GB" dirty="0" err="1"/>
              <a:t>proffesiynol</a:t>
            </a:r>
            <a:r>
              <a:rPr lang="en-GB" dirty="0"/>
              <a:t> </a:t>
            </a:r>
          </a:p>
          <a:p>
            <a:pPr>
              <a:lnSpc>
                <a:spcPct val="100000"/>
              </a:lnSpc>
            </a:pPr>
            <a:r>
              <a:rPr lang="en-GB" dirty="0" err="1"/>
              <a:t>Dylent</a:t>
            </a:r>
            <a:r>
              <a:rPr lang="en-GB" dirty="0"/>
              <a:t> </a:t>
            </a:r>
            <a:r>
              <a:rPr lang="en-GB" dirty="0" err="1"/>
              <a:t>fod</a:t>
            </a:r>
            <a:r>
              <a:rPr lang="en-GB" dirty="0"/>
              <a:t> </a:t>
            </a:r>
            <a:r>
              <a:rPr lang="en-GB" dirty="0" err="1"/>
              <a:t>yn</a:t>
            </a:r>
            <a:r>
              <a:rPr lang="en-GB" dirty="0"/>
              <a:t> </a:t>
            </a:r>
            <a:r>
              <a:rPr lang="en-GB" dirty="0" err="1"/>
              <a:t>rhywbeth</a:t>
            </a:r>
            <a:r>
              <a:rPr lang="en-GB" dirty="0"/>
              <a:t> </a:t>
            </a:r>
            <a:r>
              <a:rPr lang="en-GB" dirty="0" err="1"/>
              <a:t>gallwch</a:t>
            </a:r>
            <a:r>
              <a:rPr lang="en-GB" dirty="0"/>
              <a:t> chi </a:t>
            </a:r>
            <a:r>
              <a:rPr lang="en-GB" dirty="0" err="1"/>
              <a:t>weithio</a:t>
            </a:r>
            <a:r>
              <a:rPr lang="en-GB" dirty="0"/>
              <a:t> </a:t>
            </a:r>
            <a:r>
              <a:rPr lang="en-GB" dirty="0" err="1"/>
              <a:t>gyda’ch</a:t>
            </a:r>
            <a:r>
              <a:rPr lang="en-GB" dirty="0"/>
              <a:t> </a:t>
            </a:r>
            <a:r>
              <a:rPr lang="en-GB" dirty="0" err="1"/>
              <a:t>gilydd</a:t>
            </a:r>
            <a:r>
              <a:rPr lang="en-GB" dirty="0"/>
              <a:t> </a:t>
            </a:r>
            <a:r>
              <a:rPr lang="en-GB" dirty="0" err="1"/>
              <a:t>i’w</a:t>
            </a:r>
            <a:r>
              <a:rPr lang="en-GB" dirty="0"/>
              <a:t> </a:t>
            </a:r>
            <a:r>
              <a:rPr lang="en-GB" dirty="0" err="1"/>
              <a:t>cyflawni</a:t>
            </a:r>
            <a:endParaRPr lang="en-GB" dirty="0"/>
          </a:p>
          <a:p>
            <a:pPr>
              <a:lnSpc>
                <a:spcPct val="100000"/>
              </a:lnSpc>
            </a:pPr>
            <a:r>
              <a:rPr lang="en-GB" dirty="0" err="1"/>
              <a:t>Dylai’r</a:t>
            </a:r>
            <a:r>
              <a:rPr lang="en-GB" dirty="0"/>
              <a:t> </a:t>
            </a:r>
            <a:r>
              <a:rPr lang="en-GB" dirty="0" err="1"/>
              <a:t>hyn</a:t>
            </a:r>
            <a:r>
              <a:rPr lang="en-GB" dirty="0"/>
              <a:t> </a:t>
            </a:r>
            <a:r>
              <a:rPr lang="en-GB" dirty="0" err="1"/>
              <a:t>rydyn</a:t>
            </a:r>
            <a:r>
              <a:rPr lang="en-GB" dirty="0"/>
              <a:t> </a:t>
            </a:r>
            <a:r>
              <a:rPr lang="en-GB" dirty="0" err="1"/>
              <a:t>ni’n</a:t>
            </a:r>
            <a:r>
              <a:rPr lang="en-GB" dirty="0"/>
              <a:t> </a:t>
            </a:r>
            <a:r>
              <a:rPr lang="en-GB" dirty="0" err="1"/>
              <a:t>cynnig</a:t>
            </a:r>
            <a:r>
              <a:rPr lang="en-GB" dirty="0"/>
              <a:t> </a:t>
            </a:r>
            <a:r>
              <a:rPr lang="en-GB" dirty="0" err="1"/>
              <a:t>cael</a:t>
            </a:r>
            <a:r>
              <a:rPr lang="en-GB" dirty="0"/>
              <a:t> </a:t>
            </a:r>
            <a:r>
              <a:rPr lang="en-GB" dirty="0" err="1"/>
              <a:t>ei</a:t>
            </a:r>
            <a:r>
              <a:rPr lang="en-GB" dirty="0"/>
              <a:t> </a:t>
            </a:r>
            <a:r>
              <a:rPr lang="en-GB" dirty="0" err="1"/>
              <a:t>harwain</a:t>
            </a:r>
            <a:r>
              <a:rPr lang="en-GB" dirty="0"/>
              <a:t> </a:t>
            </a:r>
            <a:r>
              <a:rPr lang="en-GB" dirty="0" err="1"/>
              <a:t>gan</a:t>
            </a:r>
            <a:r>
              <a:rPr lang="en-GB" dirty="0"/>
              <a:t> </a:t>
            </a:r>
            <a:r>
              <a:rPr lang="en-GB" dirty="0" err="1"/>
              <a:t>yr</a:t>
            </a:r>
            <a:r>
              <a:rPr lang="en-GB" dirty="0"/>
              <a:t> </a:t>
            </a:r>
            <a:r>
              <a:rPr lang="en-GB" dirty="0" err="1"/>
              <a:t>hyn</a:t>
            </a:r>
            <a:r>
              <a:rPr lang="en-GB" dirty="0"/>
              <a:t> </a:t>
            </a:r>
            <a:r>
              <a:rPr lang="en-GB" dirty="0" err="1"/>
              <a:t>sy’n</a:t>
            </a:r>
            <a:r>
              <a:rPr lang="en-GB" dirty="0"/>
              <a:t> </a:t>
            </a:r>
            <a:r>
              <a:rPr lang="en-GB" dirty="0" err="1"/>
              <a:t>bwysig</a:t>
            </a:r>
            <a:r>
              <a:rPr lang="en-GB" dirty="0"/>
              <a:t> </a:t>
            </a:r>
            <a:r>
              <a:rPr lang="en-GB" dirty="0" err="1"/>
              <a:t>i’r</a:t>
            </a:r>
            <a:r>
              <a:rPr lang="en-GB" dirty="0"/>
              <a:t> </a:t>
            </a:r>
            <a:r>
              <a:rPr lang="en-GB" dirty="0" err="1"/>
              <a:t>unigolyn</a:t>
            </a:r>
            <a:endParaRPr lang="en-GB" dirty="0"/>
          </a:p>
          <a:p>
            <a:pPr>
              <a:lnSpc>
                <a:spcPct val="100000"/>
              </a:lnSpc>
            </a:pPr>
            <a:r>
              <a:rPr lang="en-GB" dirty="0" err="1"/>
              <a:t>Dylai</a:t>
            </a:r>
            <a:r>
              <a:rPr lang="en-GB" dirty="0"/>
              <a:t> </a:t>
            </a:r>
            <a:r>
              <a:rPr lang="en-GB" dirty="0" err="1"/>
              <a:t>ein</a:t>
            </a:r>
            <a:r>
              <a:rPr lang="en-GB" dirty="0"/>
              <a:t> </a:t>
            </a:r>
            <a:r>
              <a:rPr lang="en-GB" dirty="0" err="1"/>
              <a:t>gwaith</a:t>
            </a:r>
            <a:r>
              <a:rPr lang="en-GB" dirty="0"/>
              <a:t> </a:t>
            </a:r>
            <a:r>
              <a:rPr lang="en-GB" dirty="0" err="1"/>
              <a:t>cefnogi</a:t>
            </a:r>
            <a:r>
              <a:rPr lang="en-GB" dirty="0"/>
              <a:t> </a:t>
            </a:r>
            <a:r>
              <a:rPr lang="en-GB" dirty="0" err="1"/>
              <a:t>canlyniadau</a:t>
            </a:r>
            <a:r>
              <a:rPr lang="en-GB" dirty="0"/>
              <a:t> </a:t>
            </a:r>
            <a:r>
              <a:rPr lang="en-GB" dirty="0" err="1"/>
              <a:t>personol</a:t>
            </a:r>
            <a:r>
              <a:rPr lang="en-GB" dirty="0"/>
              <a:t> </a:t>
            </a:r>
            <a:r>
              <a:rPr lang="en-GB" dirty="0" err="1"/>
              <a:t>unigolyn</a:t>
            </a:r>
            <a:endParaRPr lang="en-GB" dirty="0"/>
          </a:p>
        </p:txBody>
      </p:sp>
    </p:spTree>
    <p:extLst>
      <p:ext uri="{BB962C8B-B14F-4D97-AF65-F5344CB8AC3E}">
        <p14:creationId xmlns:p14="http://schemas.microsoft.com/office/powerpoint/2010/main" val="2768230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BB583CB-07F2-4801-A82C-D29895D04251}"/>
              </a:ext>
            </a:extLst>
          </p:cNvPr>
          <p:cNvSpPr>
            <a:spLocks noGrp="1"/>
          </p:cNvSpPr>
          <p:nvPr>
            <p:ph type="title"/>
          </p:nvPr>
        </p:nvSpPr>
        <p:spPr>
          <a:xfrm>
            <a:off x="628650" y="365127"/>
            <a:ext cx="3943350" cy="1031283"/>
          </a:xfrm>
        </p:spPr>
        <p:txBody>
          <a:bodyPr>
            <a:noAutofit/>
          </a:bodyPr>
          <a:lstStyle/>
          <a:p>
            <a:r>
              <a:rPr lang="en-GB" dirty="0" err="1">
                <a:solidFill>
                  <a:srgbClr val="F7AB64"/>
                </a:solidFill>
              </a:rPr>
              <a:t>Oes</a:t>
            </a:r>
            <a:r>
              <a:rPr lang="en-GB" dirty="0">
                <a:solidFill>
                  <a:srgbClr val="F7AB64"/>
                </a:solidFill>
              </a:rPr>
              <a:t> </a:t>
            </a:r>
            <a:r>
              <a:rPr lang="en-GB" dirty="0" err="1">
                <a:solidFill>
                  <a:srgbClr val="F7AB64"/>
                </a:solidFill>
              </a:rPr>
              <a:t>rhaid</a:t>
            </a:r>
            <a:r>
              <a:rPr lang="en-GB" dirty="0">
                <a:solidFill>
                  <a:srgbClr val="F7AB64"/>
                </a:solidFill>
              </a:rPr>
              <a:t> </a:t>
            </a:r>
            <a:r>
              <a:rPr lang="en-GB" dirty="0" err="1">
                <a:solidFill>
                  <a:srgbClr val="F7AB64"/>
                </a:solidFill>
              </a:rPr>
              <a:t>defnyddio</a:t>
            </a:r>
            <a:r>
              <a:rPr lang="en-GB" dirty="0">
                <a:solidFill>
                  <a:srgbClr val="F7AB64"/>
                </a:solidFill>
              </a:rPr>
              <a:t> “</a:t>
            </a:r>
            <a:r>
              <a:rPr lang="en-GB" dirty="0" err="1">
                <a:solidFill>
                  <a:srgbClr val="F7AB64"/>
                </a:solidFill>
              </a:rPr>
              <a:t>canlyniadau</a:t>
            </a:r>
            <a:r>
              <a:rPr lang="en-GB" dirty="0">
                <a:solidFill>
                  <a:srgbClr val="F7AB64"/>
                </a:solidFill>
              </a:rPr>
              <a:t> </a:t>
            </a:r>
            <a:r>
              <a:rPr lang="en-GB" dirty="0" err="1">
                <a:solidFill>
                  <a:srgbClr val="F7AB64"/>
                </a:solidFill>
              </a:rPr>
              <a:t>personol</a:t>
            </a:r>
            <a:r>
              <a:rPr lang="en-GB" dirty="0">
                <a:solidFill>
                  <a:srgbClr val="F7AB64"/>
                </a:solidFill>
              </a:rPr>
              <a:t>” bob </a:t>
            </a:r>
            <a:r>
              <a:rPr lang="en-GB" dirty="0" err="1">
                <a:solidFill>
                  <a:srgbClr val="F7AB64"/>
                </a:solidFill>
              </a:rPr>
              <a:t>tro</a:t>
            </a:r>
            <a:r>
              <a:rPr lang="en-GB" dirty="0">
                <a:solidFill>
                  <a:srgbClr val="F7AB64"/>
                </a:solidFill>
              </a:rPr>
              <a:t>?</a:t>
            </a:r>
          </a:p>
        </p:txBody>
      </p:sp>
      <p:sp>
        <p:nvSpPr>
          <p:cNvPr id="3" name="Text Placeholder 2"/>
          <p:cNvSpPr>
            <a:spLocks noGrp="1"/>
          </p:cNvSpPr>
          <p:nvPr>
            <p:ph type="body" sz="quarter" idx="10"/>
          </p:nvPr>
        </p:nvSpPr>
        <p:spPr>
          <a:xfrm>
            <a:off x="4862513" y="365126"/>
            <a:ext cx="3902868" cy="1031284"/>
          </a:xfrm>
        </p:spPr>
        <p:txBody>
          <a:bodyPr/>
          <a:lstStyle/>
          <a:p>
            <a:r>
              <a:rPr lang="en-GB" dirty="0">
                <a:solidFill>
                  <a:srgbClr val="F7AB64"/>
                </a:solidFill>
              </a:rPr>
              <a:t>Are they always called “personal outcomes”?</a:t>
            </a:r>
          </a:p>
        </p:txBody>
      </p:sp>
      <p:sp>
        <p:nvSpPr>
          <p:cNvPr id="2" name="Thought Bubble: Cloud 1">
            <a:extLst>
              <a:ext uri="{FF2B5EF4-FFF2-40B4-BE49-F238E27FC236}">
                <a16:creationId xmlns:a16="http://schemas.microsoft.com/office/drawing/2014/main" id="{E48E018C-DC6F-4B64-B2A1-4748E8840BD1}"/>
              </a:ext>
            </a:extLst>
          </p:cNvPr>
          <p:cNvSpPr/>
          <p:nvPr/>
        </p:nvSpPr>
        <p:spPr>
          <a:xfrm>
            <a:off x="4650580" y="1581637"/>
            <a:ext cx="4114801" cy="3483658"/>
          </a:xfrm>
          <a:prstGeom prst="cloudCallout">
            <a:avLst/>
          </a:prstGeom>
          <a:solidFill>
            <a:srgbClr val="F7AB6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2800" dirty="0">
              <a:solidFill>
                <a:schemeClr val="tx1"/>
              </a:solidFill>
            </a:endParaRPr>
          </a:p>
        </p:txBody>
      </p:sp>
      <p:sp>
        <p:nvSpPr>
          <p:cNvPr id="5" name="Thought Bubble: Cloud 4">
            <a:extLst>
              <a:ext uri="{FF2B5EF4-FFF2-40B4-BE49-F238E27FC236}">
                <a16:creationId xmlns:a16="http://schemas.microsoft.com/office/drawing/2014/main" id="{5F546ACC-98A3-40C3-BB7A-6297788688FE}"/>
              </a:ext>
            </a:extLst>
          </p:cNvPr>
          <p:cNvSpPr/>
          <p:nvPr/>
        </p:nvSpPr>
        <p:spPr>
          <a:xfrm>
            <a:off x="194929" y="1581637"/>
            <a:ext cx="4114801" cy="3589192"/>
          </a:xfrm>
          <a:prstGeom prst="cloudCallout">
            <a:avLst/>
          </a:prstGeom>
          <a:solidFill>
            <a:srgbClr val="F7AB6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GB" sz="2800" dirty="0">
              <a:solidFill>
                <a:schemeClr val="tx1"/>
              </a:solidFill>
            </a:endParaRPr>
          </a:p>
        </p:txBody>
      </p:sp>
      <p:sp>
        <p:nvSpPr>
          <p:cNvPr id="6" name="TextBox 5">
            <a:extLst>
              <a:ext uri="{FF2B5EF4-FFF2-40B4-BE49-F238E27FC236}">
                <a16:creationId xmlns:a16="http://schemas.microsoft.com/office/drawing/2014/main" id="{C80FA841-3DA9-1C4B-B32D-CD7CC6AD8A55}"/>
              </a:ext>
            </a:extLst>
          </p:cNvPr>
          <p:cNvSpPr txBox="1"/>
          <p:nvPr/>
        </p:nvSpPr>
        <p:spPr>
          <a:xfrm>
            <a:off x="628650" y="2502408"/>
            <a:ext cx="3260598" cy="1853184"/>
          </a:xfrm>
          <a:prstGeom prst="rect">
            <a:avLst/>
          </a:prstGeom>
        </p:spPr>
        <p:txBody>
          <a:bodyPr vert="horz" wrap="square" lIns="91440" tIns="45720" rIns="91440" bIns="45720" rtlCol="0" anchor="ctr">
            <a:noAutofit/>
          </a:bodyPr>
          <a:lstStyle/>
          <a:p>
            <a:pPr algn="ctr" defTabSz="914400"/>
            <a:r>
              <a:rPr lang="en-GB" sz="2800" dirty="0"/>
              <a:t>Pa </a:t>
            </a:r>
            <a:r>
              <a:rPr lang="en-GB" sz="2800" dirty="0" err="1"/>
              <a:t>eiriau</a:t>
            </a:r>
            <a:r>
              <a:rPr lang="en-GB" sz="2800" dirty="0"/>
              <a:t> </a:t>
            </a:r>
            <a:r>
              <a:rPr lang="en-GB" sz="2800" dirty="0" err="1"/>
              <a:t>fyddech</a:t>
            </a:r>
            <a:r>
              <a:rPr lang="en-GB" sz="2800" dirty="0"/>
              <a:t> </a:t>
            </a:r>
            <a:r>
              <a:rPr lang="en-GB" sz="2800" dirty="0" err="1"/>
              <a:t>chi’n</a:t>
            </a:r>
            <a:r>
              <a:rPr lang="en-GB" sz="2800" dirty="0"/>
              <a:t> </a:t>
            </a:r>
            <a:r>
              <a:rPr lang="en-GB" sz="2800" dirty="0" err="1"/>
              <a:t>defnyddio</a:t>
            </a:r>
            <a:r>
              <a:rPr lang="en-GB" sz="2800" dirty="0"/>
              <a:t> </a:t>
            </a:r>
            <a:r>
              <a:rPr lang="en-GB" sz="2800" dirty="0" err="1"/>
              <a:t>i</a:t>
            </a:r>
            <a:r>
              <a:rPr lang="en-GB" sz="2800" dirty="0"/>
              <a:t> </a:t>
            </a:r>
            <a:r>
              <a:rPr lang="en-GB" sz="2800" dirty="0" err="1"/>
              <a:t>ddisgrifio’ch</a:t>
            </a:r>
            <a:r>
              <a:rPr lang="en-GB" sz="2800" dirty="0"/>
              <a:t> </a:t>
            </a:r>
            <a:r>
              <a:rPr lang="en-GB" sz="2800" dirty="0" err="1"/>
              <a:t>canlyniadau</a:t>
            </a:r>
            <a:r>
              <a:rPr lang="en-GB" sz="2800" dirty="0"/>
              <a:t> </a:t>
            </a:r>
            <a:r>
              <a:rPr lang="en-GB" sz="2800" dirty="0" err="1"/>
              <a:t>personol</a:t>
            </a:r>
            <a:r>
              <a:rPr lang="en-GB" sz="2800" dirty="0"/>
              <a:t> chi?</a:t>
            </a:r>
          </a:p>
        </p:txBody>
      </p:sp>
      <p:sp>
        <p:nvSpPr>
          <p:cNvPr id="7" name="TextBox 6">
            <a:extLst>
              <a:ext uri="{FF2B5EF4-FFF2-40B4-BE49-F238E27FC236}">
                <a16:creationId xmlns:a16="http://schemas.microsoft.com/office/drawing/2014/main" id="{DD2893C4-448B-E24C-9802-B0C8D2E002DC}"/>
              </a:ext>
            </a:extLst>
          </p:cNvPr>
          <p:cNvSpPr txBox="1"/>
          <p:nvPr/>
        </p:nvSpPr>
        <p:spPr>
          <a:xfrm>
            <a:off x="4992336" y="2502408"/>
            <a:ext cx="3437669" cy="1853184"/>
          </a:xfrm>
          <a:prstGeom prst="rect">
            <a:avLst/>
          </a:prstGeom>
        </p:spPr>
        <p:txBody>
          <a:bodyPr vert="horz" wrap="square" lIns="91440" tIns="45720" rIns="91440" bIns="45720" rtlCol="0" anchor="ctr">
            <a:noAutofit/>
          </a:bodyPr>
          <a:lstStyle/>
          <a:p>
            <a:pPr algn="ctr" defTabSz="914400"/>
            <a:r>
              <a:rPr lang="en-GB" sz="2800" dirty="0"/>
              <a:t>What words would you use to describe your personal outcomes?</a:t>
            </a:r>
          </a:p>
        </p:txBody>
      </p:sp>
    </p:spTree>
    <p:extLst>
      <p:ext uri="{BB962C8B-B14F-4D97-AF65-F5344CB8AC3E}">
        <p14:creationId xmlns:p14="http://schemas.microsoft.com/office/powerpoint/2010/main" val="25428009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C7C95-B3A9-7345-BD8E-4C4FC60FC11A}"/>
              </a:ext>
            </a:extLst>
          </p:cNvPr>
          <p:cNvSpPr>
            <a:spLocks noGrp="1"/>
          </p:cNvSpPr>
          <p:nvPr>
            <p:ph type="title"/>
          </p:nvPr>
        </p:nvSpPr>
        <p:spPr>
          <a:xfrm>
            <a:off x="567690" y="365127"/>
            <a:ext cx="3943350" cy="1031283"/>
          </a:xfrm>
        </p:spPr>
        <p:txBody>
          <a:bodyPr>
            <a:noAutofit/>
          </a:bodyPr>
          <a:lstStyle/>
          <a:p>
            <a:pPr defTabSz="914400"/>
            <a:r>
              <a:rPr lang="en-GB" dirty="0" err="1">
                <a:solidFill>
                  <a:srgbClr val="F7AB64"/>
                </a:solidFill>
              </a:rPr>
              <a:t>Allwch</a:t>
            </a:r>
            <a:r>
              <a:rPr lang="en-GB" dirty="0">
                <a:solidFill>
                  <a:srgbClr val="F7AB64"/>
                </a:solidFill>
              </a:rPr>
              <a:t> chi </a:t>
            </a:r>
            <a:r>
              <a:rPr lang="en-GB" dirty="0" err="1">
                <a:solidFill>
                  <a:srgbClr val="F7AB64"/>
                </a:solidFill>
              </a:rPr>
              <a:t>ddewis</a:t>
            </a:r>
            <a:r>
              <a:rPr lang="en-GB" dirty="0">
                <a:solidFill>
                  <a:srgbClr val="F7AB64"/>
                </a:solidFill>
              </a:rPr>
              <a:t> </a:t>
            </a:r>
            <a:r>
              <a:rPr lang="en-GB" dirty="0" err="1">
                <a:solidFill>
                  <a:srgbClr val="F7AB64"/>
                </a:solidFill>
              </a:rPr>
              <a:t>beth</a:t>
            </a:r>
            <a:r>
              <a:rPr lang="en-GB" dirty="0">
                <a:solidFill>
                  <a:srgbClr val="F7AB64"/>
                </a:solidFill>
              </a:rPr>
              <a:t> </a:t>
            </a:r>
            <a:r>
              <a:rPr lang="en-GB" dirty="0" err="1">
                <a:solidFill>
                  <a:srgbClr val="F7AB64"/>
                </a:solidFill>
              </a:rPr>
              <a:t>sy’n</a:t>
            </a:r>
            <a:r>
              <a:rPr lang="en-GB" dirty="0">
                <a:solidFill>
                  <a:srgbClr val="F7AB64"/>
                </a:solidFill>
              </a:rPr>
              <a:t> </a:t>
            </a:r>
            <a:r>
              <a:rPr lang="en-GB" dirty="0">
                <a:solidFill>
                  <a:schemeClr val="tx1"/>
                </a:solidFill>
              </a:rPr>
              <a:t>broses</a:t>
            </a:r>
            <a:r>
              <a:rPr lang="en-GB" dirty="0"/>
              <a:t> </a:t>
            </a:r>
            <a:r>
              <a:rPr lang="en-GB" dirty="0">
                <a:solidFill>
                  <a:srgbClr val="F7AB64"/>
                </a:solidFill>
              </a:rPr>
              <a:t>a </a:t>
            </a:r>
            <a:r>
              <a:rPr lang="en-GB" dirty="0" err="1">
                <a:solidFill>
                  <a:srgbClr val="F7AB64"/>
                </a:solidFill>
              </a:rPr>
              <a:t>beth</a:t>
            </a:r>
            <a:r>
              <a:rPr lang="en-GB" dirty="0">
                <a:solidFill>
                  <a:srgbClr val="F7AB64"/>
                </a:solidFill>
              </a:rPr>
              <a:t> </a:t>
            </a:r>
            <a:r>
              <a:rPr lang="en-GB" dirty="0" err="1">
                <a:solidFill>
                  <a:srgbClr val="F7AB64"/>
                </a:solidFill>
              </a:rPr>
              <a:t>sy’n</a:t>
            </a:r>
            <a:r>
              <a:rPr lang="en-GB" dirty="0">
                <a:solidFill>
                  <a:srgbClr val="F7AB64"/>
                </a:solidFill>
              </a:rPr>
              <a:t> </a:t>
            </a:r>
            <a:r>
              <a:rPr lang="en-GB" dirty="0" err="1">
                <a:solidFill>
                  <a:schemeClr val="tx1"/>
                </a:solidFill>
              </a:rPr>
              <a:t>ganlyniad</a:t>
            </a:r>
            <a:r>
              <a:rPr lang="en-GB" dirty="0">
                <a:solidFill>
                  <a:schemeClr val="tx1"/>
                </a:solidFill>
              </a:rPr>
              <a:t> </a:t>
            </a:r>
            <a:r>
              <a:rPr lang="en-GB" dirty="0" err="1">
                <a:solidFill>
                  <a:schemeClr val="tx1"/>
                </a:solidFill>
              </a:rPr>
              <a:t>personol</a:t>
            </a:r>
            <a:r>
              <a:rPr lang="en-GB" dirty="0">
                <a:solidFill>
                  <a:schemeClr val="tx1"/>
                </a:solidFill>
              </a:rPr>
              <a:t>? </a:t>
            </a:r>
          </a:p>
        </p:txBody>
      </p:sp>
      <p:sp>
        <p:nvSpPr>
          <p:cNvPr id="3" name="Text Placeholder 2">
            <a:extLst>
              <a:ext uri="{FF2B5EF4-FFF2-40B4-BE49-F238E27FC236}">
                <a16:creationId xmlns:a16="http://schemas.microsoft.com/office/drawing/2014/main" id="{98F0F59B-C9A1-F348-8EBE-1EBACF559756}"/>
              </a:ext>
            </a:extLst>
          </p:cNvPr>
          <p:cNvSpPr>
            <a:spLocks noGrp="1"/>
          </p:cNvSpPr>
          <p:nvPr>
            <p:ph type="body" sz="quarter" idx="10"/>
          </p:nvPr>
        </p:nvSpPr>
        <p:spPr>
          <a:xfrm>
            <a:off x="4728401" y="365127"/>
            <a:ext cx="4171759" cy="1031284"/>
          </a:xfrm>
        </p:spPr>
        <p:txBody>
          <a:bodyPr/>
          <a:lstStyle/>
          <a:p>
            <a:r>
              <a:rPr lang="en-GB" dirty="0">
                <a:solidFill>
                  <a:srgbClr val="F7AB64"/>
                </a:solidFill>
              </a:rPr>
              <a:t>Can you identify which are </a:t>
            </a:r>
            <a:r>
              <a:rPr lang="en-GB" dirty="0">
                <a:solidFill>
                  <a:schemeClr val="tx1"/>
                </a:solidFill>
              </a:rPr>
              <a:t>processes</a:t>
            </a:r>
            <a:r>
              <a:rPr lang="en-GB" dirty="0">
                <a:solidFill>
                  <a:srgbClr val="F7AB64"/>
                </a:solidFill>
              </a:rPr>
              <a:t> and which are </a:t>
            </a:r>
            <a:r>
              <a:rPr lang="en-GB" dirty="0">
                <a:solidFill>
                  <a:schemeClr val="tx1"/>
                </a:solidFill>
              </a:rPr>
              <a:t>personal outcomes</a:t>
            </a:r>
            <a:r>
              <a:rPr lang="en-GB" dirty="0">
                <a:solidFill>
                  <a:srgbClr val="F7AB64"/>
                </a:solidFill>
              </a:rPr>
              <a:t>? </a:t>
            </a:r>
          </a:p>
          <a:p>
            <a:endParaRPr lang="en-US" dirty="0">
              <a:solidFill>
                <a:srgbClr val="F7AB64"/>
              </a:solidFill>
            </a:endParaRPr>
          </a:p>
        </p:txBody>
      </p:sp>
      <p:sp>
        <p:nvSpPr>
          <p:cNvPr id="4" name="Text Placeholder 3">
            <a:extLst>
              <a:ext uri="{FF2B5EF4-FFF2-40B4-BE49-F238E27FC236}">
                <a16:creationId xmlns:a16="http://schemas.microsoft.com/office/drawing/2014/main" id="{9F414BA6-9F27-BB44-8167-4AE2A4DC3BCA}"/>
              </a:ext>
            </a:extLst>
          </p:cNvPr>
          <p:cNvSpPr>
            <a:spLocks noGrp="1"/>
          </p:cNvSpPr>
          <p:nvPr>
            <p:ph type="body" sz="quarter" idx="11"/>
          </p:nvPr>
        </p:nvSpPr>
        <p:spPr>
          <a:xfrm>
            <a:off x="4991302" y="1935163"/>
            <a:ext cx="3476815" cy="3480353"/>
          </a:xfrm>
        </p:spPr>
        <p:txBody>
          <a:bodyPr>
            <a:normAutofit/>
          </a:bodyPr>
          <a:lstStyle/>
          <a:p>
            <a:pPr defTabSz="271463">
              <a:lnSpc>
                <a:spcPct val="100000"/>
              </a:lnSpc>
              <a:spcBef>
                <a:spcPts val="0"/>
              </a:spcBef>
            </a:pPr>
            <a:r>
              <a:rPr lang="en-GB" dirty="0">
                <a:solidFill>
                  <a:schemeClr val="tx1"/>
                </a:solidFill>
              </a:rPr>
              <a:t>1. I am interested to listen to you and your family so you can tell me what are the hopes and fears that you all may have</a:t>
            </a:r>
          </a:p>
          <a:p>
            <a:pPr algn="ctr">
              <a:lnSpc>
                <a:spcPct val="100000"/>
              </a:lnSpc>
            </a:pPr>
            <a:r>
              <a:rPr lang="en-GB" b="1" dirty="0">
                <a:solidFill>
                  <a:schemeClr val="tx1"/>
                </a:solidFill>
              </a:rPr>
              <a:t>Process</a:t>
            </a:r>
          </a:p>
          <a:p>
            <a:pPr algn="ctr">
              <a:lnSpc>
                <a:spcPct val="100000"/>
              </a:lnSpc>
            </a:pPr>
            <a:endParaRPr lang="en-US" b="1" dirty="0">
              <a:solidFill>
                <a:schemeClr val="tx1"/>
              </a:solidFill>
            </a:endParaRPr>
          </a:p>
          <a:p>
            <a:pPr>
              <a:lnSpc>
                <a:spcPct val="100000"/>
              </a:lnSpc>
            </a:pPr>
            <a:r>
              <a:rPr lang="en-GB" dirty="0">
                <a:solidFill>
                  <a:schemeClr val="tx1"/>
                </a:solidFill>
              </a:rPr>
              <a:t>2. Shall we work together to explore what’s important to you?</a:t>
            </a:r>
          </a:p>
          <a:p>
            <a:pPr algn="ctr">
              <a:lnSpc>
                <a:spcPct val="100000"/>
              </a:lnSpc>
            </a:pPr>
            <a:r>
              <a:rPr lang="en-GB" b="1" dirty="0"/>
              <a:t>Process</a:t>
            </a:r>
          </a:p>
          <a:p>
            <a:pPr>
              <a:lnSpc>
                <a:spcPct val="100000"/>
              </a:lnSpc>
            </a:pPr>
            <a:endParaRPr lang="en-US" b="1" dirty="0">
              <a:solidFill>
                <a:schemeClr val="tx1"/>
              </a:solidFill>
            </a:endParaRPr>
          </a:p>
        </p:txBody>
      </p:sp>
      <p:sp>
        <p:nvSpPr>
          <p:cNvPr id="5" name="Text Placeholder 4">
            <a:extLst>
              <a:ext uri="{FF2B5EF4-FFF2-40B4-BE49-F238E27FC236}">
                <a16:creationId xmlns:a16="http://schemas.microsoft.com/office/drawing/2014/main" id="{BBE85B51-94BA-6B48-919B-885B99A0FD64}"/>
              </a:ext>
            </a:extLst>
          </p:cNvPr>
          <p:cNvSpPr>
            <a:spLocks noGrp="1"/>
          </p:cNvSpPr>
          <p:nvPr>
            <p:ph type="body" sz="quarter" idx="12"/>
          </p:nvPr>
        </p:nvSpPr>
        <p:spPr>
          <a:xfrm>
            <a:off x="567690" y="1935163"/>
            <a:ext cx="3681413" cy="3480353"/>
          </a:xfrm>
        </p:spPr>
        <p:txBody>
          <a:bodyPr>
            <a:normAutofit/>
          </a:bodyPr>
          <a:lstStyle/>
          <a:p>
            <a:pPr defTabSz="271463">
              <a:lnSpc>
                <a:spcPct val="100000"/>
              </a:lnSpc>
              <a:spcBef>
                <a:spcPts val="0"/>
              </a:spcBef>
            </a:pPr>
            <a:r>
              <a:rPr lang="en-GB" dirty="0">
                <a:solidFill>
                  <a:schemeClr val="tx1"/>
                </a:solidFill>
              </a:rPr>
              <a:t>1. Mae </a:t>
            </a:r>
            <a:r>
              <a:rPr lang="en-GB" dirty="0" err="1">
                <a:solidFill>
                  <a:schemeClr val="tx1"/>
                </a:solidFill>
              </a:rPr>
              <a:t>gennyf</a:t>
            </a:r>
            <a:r>
              <a:rPr lang="en-GB" dirty="0">
                <a:solidFill>
                  <a:schemeClr val="tx1"/>
                </a:solidFill>
              </a:rPr>
              <a:t> </a:t>
            </a:r>
            <a:r>
              <a:rPr lang="en-GB" dirty="0" err="1">
                <a:solidFill>
                  <a:schemeClr val="tx1"/>
                </a:solidFill>
              </a:rPr>
              <a:t>ddiddordeb</a:t>
            </a:r>
            <a:r>
              <a:rPr lang="en-GB" dirty="0">
                <a:solidFill>
                  <a:schemeClr val="tx1"/>
                </a:solidFill>
              </a:rPr>
              <a:t> </a:t>
            </a:r>
            <a:r>
              <a:rPr lang="en-GB" dirty="0" err="1">
                <a:solidFill>
                  <a:schemeClr val="tx1"/>
                </a:solidFill>
              </a:rPr>
              <a:t>mewn</a:t>
            </a:r>
            <a:r>
              <a:rPr lang="en-GB" dirty="0">
                <a:solidFill>
                  <a:schemeClr val="tx1"/>
                </a:solidFill>
              </a:rPr>
              <a:t> </a:t>
            </a:r>
            <a:r>
              <a:rPr lang="en-GB" dirty="0" err="1">
                <a:solidFill>
                  <a:schemeClr val="tx1"/>
                </a:solidFill>
              </a:rPr>
              <a:t>gwrando</a:t>
            </a:r>
            <a:r>
              <a:rPr lang="en-GB" dirty="0">
                <a:solidFill>
                  <a:schemeClr val="tx1"/>
                </a:solidFill>
              </a:rPr>
              <a:t> </a:t>
            </a:r>
            <a:r>
              <a:rPr lang="en-GB" dirty="0" err="1">
                <a:solidFill>
                  <a:schemeClr val="tx1"/>
                </a:solidFill>
              </a:rPr>
              <a:t>arnoch</a:t>
            </a:r>
            <a:r>
              <a:rPr lang="en-GB" dirty="0">
                <a:solidFill>
                  <a:schemeClr val="tx1"/>
                </a:solidFill>
              </a:rPr>
              <a:t> chi </a:t>
            </a:r>
            <a:r>
              <a:rPr lang="en-GB" dirty="0" err="1">
                <a:solidFill>
                  <a:schemeClr val="tx1"/>
                </a:solidFill>
              </a:rPr>
              <a:t>a’ch</a:t>
            </a:r>
            <a:r>
              <a:rPr lang="en-GB" dirty="0">
                <a:solidFill>
                  <a:schemeClr val="tx1"/>
                </a:solidFill>
              </a:rPr>
              <a:t> </a:t>
            </a:r>
            <a:r>
              <a:rPr lang="en-GB" dirty="0" err="1">
                <a:solidFill>
                  <a:schemeClr val="tx1"/>
                </a:solidFill>
              </a:rPr>
              <a:t>teulu</a:t>
            </a:r>
            <a:r>
              <a:rPr lang="en-GB" dirty="0">
                <a:solidFill>
                  <a:schemeClr val="tx1"/>
                </a:solidFill>
              </a:rPr>
              <a:t> </a:t>
            </a:r>
            <a:r>
              <a:rPr lang="en-GB" dirty="0" err="1">
                <a:solidFill>
                  <a:schemeClr val="tx1"/>
                </a:solidFill>
              </a:rPr>
              <a:t>er</a:t>
            </a:r>
            <a:r>
              <a:rPr lang="en-GB" dirty="0">
                <a:solidFill>
                  <a:schemeClr val="tx1"/>
                </a:solidFill>
              </a:rPr>
              <a:t> </a:t>
            </a:r>
            <a:r>
              <a:rPr lang="en-GB" dirty="0" err="1">
                <a:solidFill>
                  <a:schemeClr val="tx1"/>
                </a:solidFill>
              </a:rPr>
              <a:t>mwyn</a:t>
            </a:r>
            <a:r>
              <a:rPr lang="en-GB" dirty="0">
                <a:solidFill>
                  <a:schemeClr val="tx1"/>
                </a:solidFill>
              </a:rPr>
              <a:t> </a:t>
            </a:r>
            <a:r>
              <a:rPr lang="en-GB" dirty="0" err="1">
                <a:solidFill>
                  <a:schemeClr val="tx1"/>
                </a:solidFill>
              </a:rPr>
              <a:t>i</a:t>
            </a:r>
            <a:r>
              <a:rPr lang="en-GB" dirty="0">
                <a:solidFill>
                  <a:schemeClr val="tx1"/>
                </a:solidFill>
              </a:rPr>
              <a:t> chi </a:t>
            </a:r>
            <a:r>
              <a:rPr lang="en-GB" dirty="0" err="1">
                <a:solidFill>
                  <a:schemeClr val="tx1"/>
                </a:solidFill>
              </a:rPr>
              <a:t>ddweud</a:t>
            </a:r>
            <a:r>
              <a:rPr lang="en-GB" dirty="0">
                <a:solidFill>
                  <a:schemeClr val="tx1"/>
                </a:solidFill>
              </a:rPr>
              <a:t> </a:t>
            </a:r>
            <a:r>
              <a:rPr lang="en-GB" dirty="0" err="1">
                <a:solidFill>
                  <a:schemeClr val="tx1"/>
                </a:solidFill>
              </a:rPr>
              <a:t>wrthyf</a:t>
            </a:r>
            <a:r>
              <a:rPr lang="en-GB" dirty="0">
                <a:solidFill>
                  <a:schemeClr val="tx1"/>
                </a:solidFill>
              </a:rPr>
              <a:t> am </a:t>
            </a:r>
            <a:r>
              <a:rPr lang="en-GB" dirty="0" err="1">
                <a:solidFill>
                  <a:schemeClr val="tx1"/>
                </a:solidFill>
              </a:rPr>
              <a:t>eich</a:t>
            </a:r>
            <a:r>
              <a:rPr lang="en-GB" dirty="0">
                <a:solidFill>
                  <a:schemeClr val="tx1"/>
                </a:solidFill>
              </a:rPr>
              <a:t> </a:t>
            </a:r>
            <a:r>
              <a:rPr lang="en-GB" dirty="0" err="1">
                <a:solidFill>
                  <a:schemeClr val="tx1"/>
                </a:solidFill>
              </a:rPr>
              <a:t>gobeithion</a:t>
            </a:r>
            <a:r>
              <a:rPr lang="en-GB" dirty="0">
                <a:solidFill>
                  <a:schemeClr val="tx1"/>
                </a:solidFill>
              </a:rPr>
              <a:t> </a:t>
            </a:r>
            <a:r>
              <a:rPr lang="en-GB" dirty="0" err="1">
                <a:solidFill>
                  <a:schemeClr val="tx1"/>
                </a:solidFill>
              </a:rPr>
              <a:t>a’ch</a:t>
            </a:r>
            <a:r>
              <a:rPr lang="en-GB" dirty="0">
                <a:solidFill>
                  <a:schemeClr val="tx1"/>
                </a:solidFill>
              </a:rPr>
              <a:t> </a:t>
            </a:r>
            <a:r>
              <a:rPr lang="en-GB" dirty="0" err="1">
                <a:solidFill>
                  <a:schemeClr val="tx1"/>
                </a:solidFill>
              </a:rPr>
              <a:t>pryderon</a:t>
            </a:r>
            <a:endParaRPr lang="en-GB" dirty="0">
              <a:solidFill>
                <a:schemeClr val="tx1">
                  <a:lumMod val="65000"/>
                  <a:lumOff val="35000"/>
                </a:schemeClr>
              </a:solidFill>
            </a:endParaRPr>
          </a:p>
          <a:p>
            <a:pPr algn="ctr" defTabSz="271463">
              <a:lnSpc>
                <a:spcPct val="150000"/>
              </a:lnSpc>
              <a:spcBef>
                <a:spcPts val="0"/>
              </a:spcBef>
            </a:pPr>
            <a:r>
              <a:rPr lang="en-US" b="1" dirty="0">
                <a:solidFill>
                  <a:schemeClr val="tx1"/>
                </a:solidFill>
              </a:rPr>
              <a:t>Proses</a:t>
            </a:r>
          </a:p>
          <a:p>
            <a:pPr algn="ctr">
              <a:lnSpc>
                <a:spcPct val="100000"/>
              </a:lnSpc>
            </a:pPr>
            <a:endParaRPr lang="en-GB" b="1" dirty="0">
              <a:solidFill>
                <a:schemeClr val="tx1"/>
              </a:solidFill>
            </a:endParaRPr>
          </a:p>
          <a:p>
            <a:pPr>
              <a:lnSpc>
                <a:spcPct val="100000"/>
              </a:lnSpc>
            </a:pPr>
            <a:r>
              <a:rPr lang="en-GB" dirty="0">
                <a:solidFill>
                  <a:schemeClr val="tx1"/>
                </a:solidFill>
              </a:rPr>
              <a:t>2. Beth am </a:t>
            </a:r>
            <a:r>
              <a:rPr lang="en-GB" dirty="0" err="1">
                <a:solidFill>
                  <a:schemeClr val="tx1"/>
                </a:solidFill>
              </a:rPr>
              <a:t>i</a:t>
            </a:r>
            <a:r>
              <a:rPr lang="en-GB" dirty="0">
                <a:solidFill>
                  <a:schemeClr val="tx1"/>
                </a:solidFill>
              </a:rPr>
              <a:t> </a:t>
            </a:r>
            <a:r>
              <a:rPr lang="en-GB" dirty="0" err="1">
                <a:solidFill>
                  <a:schemeClr val="tx1"/>
                </a:solidFill>
              </a:rPr>
              <a:t>ni</a:t>
            </a:r>
            <a:r>
              <a:rPr lang="en-GB" dirty="0">
                <a:solidFill>
                  <a:schemeClr val="tx1"/>
                </a:solidFill>
              </a:rPr>
              <a:t> </a:t>
            </a:r>
            <a:r>
              <a:rPr lang="en-GB" dirty="0" err="1">
                <a:solidFill>
                  <a:schemeClr val="tx1"/>
                </a:solidFill>
              </a:rPr>
              <a:t>weithio</a:t>
            </a:r>
            <a:r>
              <a:rPr lang="en-GB" dirty="0">
                <a:solidFill>
                  <a:schemeClr val="tx1"/>
                </a:solidFill>
              </a:rPr>
              <a:t> </a:t>
            </a:r>
            <a:r>
              <a:rPr lang="en-GB" dirty="0" err="1">
                <a:solidFill>
                  <a:schemeClr val="tx1"/>
                </a:solidFill>
              </a:rPr>
              <a:t>gyda’n</a:t>
            </a:r>
            <a:r>
              <a:rPr lang="en-GB" dirty="0">
                <a:solidFill>
                  <a:schemeClr val="tx1"/>
                </a:solidFill>
              </a:rPr>
              <a:t> </a:t>
            </a:r>
            <a:r>
              <a:rPr lang="en-GB" dirty="0" err="1">
                <a:solidFill>
                  <a:schemeClr val="tx1"/>
                </a:solidFill>
              </a:rPr>
              <a:t>gilydd</a:t>
            </a:r>
            <a:r>
              <a:rPr lang="en-GB" dirty="0">
                <a:solidFill>
                  <a:schemeClr val="tx1"/>
                </a:solidFill>
              </a:rPr>
              <a:t> </a:t>
            </a:r>
            <a:r>
              <a:rPr lang="en-GB" dirty="0" err="1">
                <a:solidFill>
                  <a:schemeClr val="tx1"/>
                </a:solidFill>
              </a:rPr>
              <a:t>i</a:t>
            </a:r>
            <a:r>
              <a:rPr lang="en-GB" dirty="0">
                <a:solidFill>
                  <a:schemeClr val="tx1"/>
                </a:solidFill>
              </a:rPr>
              <a:t> </a:t>
            </a:r>
            <a:r>
              <a:rPr lang="en-GB" dirty="0" err="1">
                <a:solidFill>
                  <a:schemeClr val="tx1"/>
                </a:solidFill>
              </a:rPr>
              <a:t>ystyried</a:t>
            </a:r>
            <a:r>
              <a:rPr lang="en-GB" dirty="0">
                <a:solidFill>
                  <a:schemeClr val="tx1"/>
                </a:solidFill>
              </a:rPr>
              <a:t> </a:t>
            </a:r>
            <a:r>
              <a:rPr lang="en-GB" dirty="0" err="1">
                <a:solidFill>
                  <a:schemeClr val="tx1"/>
                </a:solidFill>
              </a:rPr>
              <a:t>beth</a:t>
            </a:r>
            <a:r>
              <a:rPr lang="en-GB" dirty="0">
                <a:solidFill>
                  <a:schemeClr val="tx1"/>
                </a:solidFill>
              </a:rPr>
              <a:t> </a:t>
            </a:r>
            <a:r>
              <a:rPr lang="en-GB" dirty="0" err="1">
                <a:solidFill>
                  <a:schemeClr val="tx1"/>
                </a:solidFill>
              </a:rPr>
              <a:t>sy’n</a:t>
            </a:r>
            <a:r>
              <a:rPr lang="en-GB" dirty="0">
                <a:solidFill>
                  <a:schemeClr val="tx1"/>
                </a:solidFill>
              </a:rPr>
              <a:t> </a:t>
            </a:r>
            <a:r>
              <a:rPr lang="en-GB" dirty="0" err="1">
                <a:solidFill>
                  <a:schemeClr val="tx1"/>
                </a:solidFill>
              </a:rPr>
              <a:t>bwysig</a:t>
            </a:r>
            <a:r>
              <a:rPr lang="en-GB" dirty="0">
                <a:solidFill>
                  <a:schemeClr val="tx1"/>
                </a:solidFill>
              </a:rPr>
              <a:t> </a:t>
            </a:r>
            <a:r>
              <a:rPr lang="en-GB" dirty="0" err="1">
                <a:solidFill>
                  <a:schemeClr val="tx1"/>
                </a:solidFill>
              </a:rPr>
              <a:t>i</a:t>
            </a:r>
            <a:r>
              <a:rPr lang="en-GB" dirty="0">
                <a:solidFill>
                  <a:schemeClr val="tx1"/>
                </a:solidFill>
              </a:rPr>
              <a:t> chi?</a:t>
            </a:r>
            <a:endParaRPr lang="en-GB" b="1" dirty="0">
              <a:solidFill>
                <a:schemeClr val="tx1"/>
              </a:solidFill>
            </a:endParaRPr>
          </a:p>
          <a:p>
            <a:pPr algn="ctr">
              <a:lnSpc>
                <a:spcPct val="100000"/>
              </a:lnSpc>
            </a:pPr>
            <a:r>
              <a:rPr lang="en-GB" b="1" dirty="0"/>
              <a:t>Proses</a:t>
            </a:r>
            <a:endParaRPr lang="en-US" b="1" dirty="0">
              <a:solidFill>
                <a:schemeClr val="tx1"/>
              </a:solidFill>
            </a:endParaRPr>
          </a:p>
        </p:txBody>
      </p:sp>
    </p:spTree>
    <p:extLst>
      <p:ext uri="{BB962C8B-B14F-4D97-AF65-F5344CB8AC3E}">
        <p14:creationId xmlns:p14="http://schemas.microsoft.com/office/powerpoint/2010/main" val="246363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DA483D13-20C3-EB4B-8122-AB2A50891D45}"/>
              </a:ext>
            </a:extLst>
          </p:cNvPr>
          <p:cNvSpPr>
            <a:spLocks noGrp="1"/>
          </p:cNvSpPr>
          <p:nvPr>
            <p:ph type="title"/>
          </p:nvPr>
        </p:nvSpPr>
        <p:spPr>
          <a:xfrm>
            <a:off x="567690" y="365127"/>
            <a:ext cx="3943350" cy="1256409"/>
          </a:xfrm>
        </p:spPr>
        <p:txBody>
          <a:bodyPr>
            <a:noAutofit/>
          </a:bodyPr>
          <a:lstStyle/>
          <a:p>
            <a:pPr defTabSz="914400"/>
            <a:r>
              <a:rPr lang="en-GB" dirty="0" err="1">
                <a:solidFill>
                  <a:srgbClr val="F7AB64"/>
                </a:solidFill>
              </a:rPr>
              <a:t>Allwch</a:t>
            </a:r>
            <a:r>
              <a:rPr lang="en-GB" dirty="0">
                <a:solidFill>
                  <a:srgbClr val="F7AB64"/>
                </a:solidFill>
              </a:rPr>
              <a:t> chi </a:t>
            </a:r>
            <a:r>
              <a:rPr lang="en-GB" dirty="0" err="1">
                <a:solidFill>
                  <a:srgbClr val="F7AB64"/>
                </a:solidFill>
              </a:rPr>
              <a:t>ddewis</a:t>
            </a:r>
            <a:r>
              <a:rPr lang="en-GB" dirty="0">
                <a:solidFill>
                  <a:srgbClr val="F7AB64"/>
                </a:solidFill>
              </a:rPr>
              <a:t> </a:t>
            </a:r>
            <a:r>
              <a:rPr lang="en-GB" dirty="0" err="1">
                <a:solidFill>
                  <a:srgbClr val="F7AB64"/>
                </a:solidFill>
              </a:rPr>
              <a:t>beth</a:t>
            </a:r>
            <a:r>
              <a:rPr lang="en-GB" dirty="0">
                <a:solidFill>
                  <a:srgbClr val="F7AB64"/>
                </a:solidFill>
              </a:rPr>
              <a:t> </a:t>
            </a:r>
            <a:r>
              <a:rPr lang="en-GB" dirty="0" err="1">
                <a:solidFill>
                  <a:srgbClr val="F7AB64"/>
                </a:solidFill>
              </a:rPr>
              <a:t>sy’n</a:t>
            </a:r>
            <a:r>
              <a:rPr lang="en-GB" dirty="0">
                <a:solidFill>
                  <a:srgbClr val="F7AB64"/>
                </a:solidFill>
              </a:rPr>
              <a:t> </a:t>
            </a:r>
            <a:r>
              <a:rPr lang="en-GB" dirty="0">
                <a:solidFill>
                  <a:schemeClr val="tx1"/>
                </a:solidFill>
              </a:rPr>
              <a:t>broses</a:t>
            </a:r>
            <a:r>
              <a:rPr lang="en-GB" dirty="0"/>
              <a:t> </a:t>
            </a:r>
            <a:r>
              <a:rPr lang="en-GB" dirty="0">
                <a:solidFill>
                  <a:srgbClr val="F7AB64"/>
                </a:solidFill>
              </a:rPr>
              <a:t>a </a:t>
            </a:r>
            <a:r>
              <a:rPr lang="en-GB" dirty="0" err="1">
                <a:solidFill>
                  <a:srgbClr val="F7AB64"/>
                </a:solidFill>
              </a:rPr>
              <a:t>beth</a:t>
            </a:r>
            <a:r>
              <a:rPr lang="en-GB" dirty="0">
                <a:solidFill>
                  <a:srgbClr val="F7AB64"/>
                </a:solidFill>
              </a:rPr>
              <a:t> </a:t>
            </a:r>
            <a:r>
              <a:rPr lang="en-GB" dirty="0" err="1">
                <a:solidFill>
                  <a:srgbClr val="F7AB64"/>
                </a:solidFill>
              </a:rPr>
              <a:t>sy’n</a:t>
            </a:r>
            <a:r>
              <a:rPr lang="en-GB" dirty="0">
                <a:solidFill>
                  <a:srgbClr val="F7AB64"/>
                </a:solidFill>
              </a:rPr>
              <a:t> </a:t>
            </a:r>
            <a:r>
              <a:rPr lang="en-GB" dirty="0" err="1">
                <a:solidFill>
                  <a:schemeClr val="tx1"/>
                </a:solidFill>
              </a:rPr>
              <a:t>ganlyniad</a:t>
            </a:r>
            <a:r>
              <a:rPr lang="en-GB" dirty="0">
                <a:solidFill>
                  <a:schemeClr val="tx1"/>
                </a:solidFill>
              </a:rPr>
              <a:t> </a:t>
            </a:r>
            <a:r>
              <a:rPr lang="en-GB" dirty="0" err="1">
                <a:solidFill>
                  <a:schemeClr val="tx1"/>
                </a:solidFill>
              </a:rPr>
              <a:t>personol</a:t>
            </a:r>
            <a:r>
              <a:rPr lang="en-GB" dirty="0">
                <a:solidFill>
                  <a:schemeClr val="tx1"/>
                </a:solidFill>
              </a:rPr>
              <a:t>? </a:t>
            </a:r>
          </a:p>
        </p:txBody>
      </p:sp>
      <p:sp>
        <p:nvSpPr>
          <p:cNvPr id="11" name="Text Placeholder 2">
            <a:extLst>
              <a:ext uri="{FF2B5EF4-FFF2-40B4-BE49-F238E27FC236}">
                <a16:creationId xmlns:a16="http://schemas.microsoft.com/office/drawing/2014/main" id="{B93EBB0B-00E8-BF47-AC10-E67F54BBCBCB}"/>
              </a:ext>
            </a:extLst>
          </p:cNvPr>
          <p:cNvSpPr>
            <a:spLocks noGrp="1"/>
          </p:cNvSpPr>
          <p:nvPr>
            <p:ph type="body" sz="quarter" idx="10"/>
          </p:nvPr>
        </p:nvSpPr>
        <p:spPr>
          <a:xfrm>
            <a:off x="4679633" y="377319"/>
            <a:ext cx="4196143" cy="1256410"/>
          </a:xfrm>
        </p:spPr>
        <p:txBody>
          <a:bodyPr/>
          <a:lstStyle/>
          <a:p>
            <a:r>
              <a:rPr lang="en-GB" dirty="0">
                <a:solidFill>
                  <a:srgbClr val="F7AB64"/>
                </a:solidFill>
              </a:rPr>
              <a:t>Can you identify which are </a:t>
            </a:r>
            <a:r>
              <a:rPr lang="en-GB" dirty="0">
                <a:solidFill>
                  <a:schemeClr val="tx1"/>
                </a:solidFill>
              </a:rPr>
              <a:t>processes</a:t>
            </a:r>
            <a:r>
              <a:rPr lang="en-GB" dirty="0">
                <a:solidFill>
                  <a:srgbClr val="F7AB64"/>
                </a:solidFill>
              </a:rPr>
              <a:t> and which are </a:t>
            </a:r>
            <a:r>
              <a:rPr lang="en-GB" dirty="0">
                <a:solidFill>
                  <a:schemeClr val="tx1"/>
                </a:solidFill>
              </a:rPr>
              <a:t>personal outcomes</a:t>
            </a:r>
            <a:r>
              <a:rPr lang="en-GB" dirty="0">
                <a:solidFill>
                  <a:srgbClr val="F7AB64"/>
                </a:solidFill>
              </a:rPr>
              <a:t>? </a:t>
            </a:r>
          </a:p>
          <a:p>
            <a:endParaRPr lang="en-US" dirty="0">
              <a:solidFill>
                <a:srgbClr val="F7AB64"/>
              </a:solidFill>
            </a:endParaRPr>
          </a:p>
        </p:txBody>
      </p:sp>
      <p:sp>
        <p:nvSpPr>
          <p:cNvPr id="12" name="Text Placeholder 3">
            <a:extLst>
              <a:ext uri="{FF2B5EF4-FFF2-40B4-BE49-F238E27FC236}">
                <a16:creationId xmlns:a16="http://schemas.microsoft.com/office/drawing/2014/main" id="{B3018165-1E1B-154A-AB98-A97894A84DB0}"/>
              </a:ext>
            </a:extLst>
          </p:cNvPr>
          <p:cNvSpPr>
            <a:spLocks noGrp="1"/>
          </p:cNvSpPr>
          <p:nvPr>
            <p:ph type="body" sz="quarter" idx="11"/>
          </p:nvPr>
        </p:nvSpPr>
        <p:spPr>
          <a:xfrm>
            <a:off x="4894899" y="1898586"/>
            <a:ext cx="3476815" cy="3904806"/>
          </a:xfrm>
        </p:spPr>
        <p:txBody>
          <a:bodyPr>
            <a:normAutofit/>
          </a:bodyPr>
          <a:lstStyle/>
          <a:p>
            <a:pPr defTabSz="271463">
              <a:lnSpc>
                <a:spcPct val="100000"/>
              </a:lnSpc>
              <a:spcBef>
                <a:spcPts val="0"/>
              </a:spcBef>
            </a:pPr>
            <a:r>
              <a:rPr lang="en-GB" dirty="0">
                <a:solidFill>
                  <a:schemeClr val="tx1"/>
                </a:solidFill>
              </a:rPr>
              <a:t>3. My neighbour invited me to attend a tea dance at the local community centre. I would like to go and meet new people </a:t>
            </a:r>
            <a:r>
              <a:rPr lang="en-GB" b="1" u="sng" dirty="0">
                <a:solidFill>
                  <a:schemeClr val="tx1"/>
                </a:solidFill>
              </a:rPr>
              <a:t> </a:t>
            </a:r>
            <a:endParaRPr lang="en-GB" dirty="0">
              <a:solidFill>
                <a:schemeClr val="tx1"/>
              </a:solidFill>
            </a:endParaRPr>
          </a:p>
          <a:p>
            <a:pPr algn="ctr">
              <a:lnSpc>
                <a:spcPct val="100000"/>
              </a:lnSpc>
            </a:pPr>
            <a:r>
              <a:rPr lang="en-US" b="1" dirty="0">
                <a:solidFill>
                  <a:schemeClr val="tx1"/>
                </a:solidFill>
              </a:rPr>
              <a:t>Personal Outcome</a:t>
            </a:r>
          </a:p>
          <a:p>
            <a:pPr>
              <a:lnSpc>
                <a:spcPct val="100000"/>
              </a:lnSpc>
            </a:pPr>
            <a:endParaRPr lang="en-GB" dirty="0">
              <a:solidFill>
                <a:schemeClr val="tx1"/>
              </a:solidFill>
            </a:endParaRPr>
          </a:p>
          <a:p>
            <a:pPr>
              <a:lnSpc>
                <a:spcPct val="100000"/>
              </a:lnSpc>
            </a:pPr>
            <a:r>
              <a:rPr lang="en-GB" dirty="0">
                <a:solidFill>
                  <a:schemeClr val="tx1"/>
                </a:solidFill>
              </a:rPr>
              <a:t>4. I want to have a sense of belonging and being part of my community</a:t>
            </a:r>
          </a:p>
          <a:p>
            <a:pPr algn="ctr">
              <a:lnSpc>
                <a:spcPct val="100000"/>
              </a:lnSpc>
            </a:pPr>
            <a:r>
              <a:rPr lang="en-US" b="1" dirty="0">
                <a:solidFill>
                  <a:schemeClr val="tx1"/>
                </a:solidFill>
              </a:rPr>
              <a:t>Personal Outcome</a:t>
            </a:r>
          </a:p>
          <a:p>
            <a:pPr algn="ctr">
              <a:lnSpc>
                <a:spcPct val="100000"/>
              </a:lnSpc>
            </a:pPr>
            <a:endParaRPr lang="en-US" b="1" dirty="0">
              <a:solidFill>
                <a:schemeClr val="tx1"/>
              </a:solidFill>
            </a:endParaRPr>
          </a:p>
        </p:txBody>
      </p:sp>
      <p:sp>
        <p:nvSpPr>
          <p:cNvPr id="13" name="Text Placeholder 4">
            <a:extLst>
              <a:ext uri="{FF2B5EF4-FFF2-40B4-BE49-F238E27FC236}">
                <a16:creationId xmlns:a16="http://schemas.microsoft.com/office/drawing/2014/main" id="{BA803698-B940-8243-857D-44DC2B21D6D7}"/>
              </a:ext>
            </a:extLst>
          </p:cNvPr>
          <p:cNvSpPr>
            <a:spLocks noGrp="1"/>
          </p:cNvSpPr>
          <p:nvPr>
            <p:ph type="body" sz="quarter" idx="12"/>
          </p:nvPr>
        </p:nvSpPr>
        <p:spPr>
          <a:xfrm>
            <a:off x="567690" y="1898586"/>
            <a:ext cx="3681413" cy="3904806"/>
          </a:xfrm>
        </p:spPr>
        <p:txBody>
          <a:bodyPr>
            <a:normAutofit/>
          </a:bodyPr>
          <a:lstStyle/>
          <a:p>
            <a:pPr defTabSz="447675">
              <a:lnSpc>
                <a:spcPct val="100000"/>
              </a:lnSpc>
              <a:spcBef>
                <a:spcPts val="0"/>
              </a:spcBef>
            </a:pPr>
            <a:r>
              <a:rPr lang="en-GB" dirty="0">
                <a:solidFill>
                  <a:schemeClr val="tx1"/>
                </a:solidFill>
              </a:rPr>
              <a:t>3. Mae </a:t>
            </a:r>
            <a:r>
              <a:rPr lang="en-GB" dirty="0" err="1">
                <a:solidFill>
                  <a:schemeClr val="tx1"/>
                </a:solidFill>
              </a:rPr>
              <a:t>fy</a:t>
            </a:r>
            <a:r>
              <a:rPr lang="en-GB" dirty="0">
                <a:solidFill>
                  <a:schemeClr val="tx1"/>
                </a:solidFill>
              </a:rPr>
              <a:t> </a:t>
            </a:r>
            <a:r>
              <a:rPr lang="en-GB" dirty="0" err="1">
                <a:solidFill>
                  <a:schemeClr val="tx1"/>
                </a:solidFill>
              </a:rPr>
              <a:t>nghymydog</a:t>
            </a:r>
            <a:r>
              <a:rPr lang="en-GB" dirty="0">
                <a:solidFill>
                  <a:schemeClr val="tx1"/>
                </a:solidFill>
              </a:rPr>
              <a:t> </a:t>
            </a:r>
            <a:r>
              <a:rPr lang="en-GB" dirty="0" err="1">
                <a:solidFill>
                  <a:schemeClr val="tx1"/>
                </a:solidFill>
              </a:rPr>
              <a:t>wedi</a:t>
            </a:r>
            <a:r>
              <a:rPr lang="en-GB" dirty="0">
                <a:solidFill>
                  <a:schemeClr val="tx1"/>
                </a:solidFill>
              </a:rPr>
              <a:t> </a:t>
            </a:r>
            <a:r>
              <a:rPr lang="en-GB" dirty="0" err="1">
                <a:solidFill>
                  <a:schemeClr val="tx1"/>
                </a:solidFill>
              </a:rPr>
              <a:t>fy</a:t>
            </a:r>
            <a:r>
              <a:rPr lang="en-GB" dirty="0">
                <a:solidFill>
                  <a:schemeClr val="tx1"/>
                </a:solidFill>
              </a:rPr>
              <a:t> </a:t>
            </a:r>
            <a:r>
              <a:rPr lang="en-GB" dirty="0" err="1">
                <a:solidFill>
                  <a:schemeClr val="tx1"/>
                </a:solidFill>
              </a:rPr>
              <a:t>ngwahodd</a:t>
            </a:r>
            <a:r>
              <a:rPr lang="en-GB" dirty="0">
                <a:solidFill>
                  <a:schemeClr val="tx1"/>
                </a:solidFill>
              </a:rPr>
              <a:t> </a:t>
            </a:r>
            <a:r>
              <a:rPr lang="en-GB" dirty="0" err="1">
                <a:solidFill>
                  <a:schemeClr val="tx1"/>
                </a:solidFill>
              </a:rPr>
              <a:t>i</a:t>
            </a:r>
            <a:r>
              <a:rPr lang="en-GB" dirty="0">
                <a:solidFill>
                  <a:schemeClr val="tx1"/>
                </a:solidFill>
              </a:rPr>
              <a:t> </a:t>
            </a:r>
            <a:r>
              <a:rPr lang="en-GB" dirty="0" err="1">
                <a:solidFill>
                  <a:schemeClr val="tx1"/>
                </a:solidFill>
              </a:rPr>
              <a:t>fynd</a:t>
            </a:r>
            <a:r>
              <a:rPr lang="en-GB" dirty="0">
                <a:solidFill>
                  <a:schemeClr val="tx1"/>
                </a:solidFill>
              </a:rPr>
              <a:t> </a:t>
            </a:r>
            <a:r>
              <a:rPr lang="en-GB" dirty="0" err="1">
                <a:solidFill>
                  <a:schemeClr val="tx1"/>
                </a:solidFill>
              </a:rPr>
              <a:t>i</a:t>
            </a:r>
            <a:r>
              <a:rPr lang="en-GB" dirty="0">
                <a:solidFill>
                  <a:schemeClr val="tx1"/>
                </a:solidFill>
              </a:rPr>
              <a:t> </a:t>
            </a:r>
            <a:r>
              <a:rPr lang="en-GB" dirty="0" err="1">
                <a:solidFill>
                  <a:schemeClr val="tx1"/>
                </a:solidFill>
              </a:rPr>
              <a:t>ddawns</a:t>
            </a:r>
            <a:r>
              <a:rPr lang="en-GB" dirty="0">
                <a:solidFill>
                  <a:schemeClr val="tx1"/>
                </a:solidFill>
              </a:rPr>
              <a:t> </a:t>
            </a:r>
            <a:r>
              <a:rPr lang="en-GB" dirty="0" err="1">
                <a:solidFill>
                  <a:schemeClr val="tx1"/>
                </a:solidFill>
              </a:rPr>
              <a:t>yn</a:t>
            </a:r>
            <a:r>
              <a:rPr lang="en-GB" dirty="0">
                <a:solidFill>
                  <a:schemeClr val="tx1"/>
                </a:solidFill>
              </a:rPr>
              <a:t> y </a:t>
            </a:r>
            <a:r>
              <a:rPr lang="en-GB" dirty="0" err="1">
                <a:solidFill>
                  <a:schemeClr val="tx1"/>
                </a:solidFill>
              </a:rPr>
              <a:t>ganolfan</a:t>
            </a:r>
            <a:r>
              <a:rPr lang="en-GB" dirty="0">
                <a:solidFill>
                  <a:schemeClr val="tx1"/>
                </a:solidFill>
              </a:rPr>
              <a:t> </a:t>
            </a:r>
            <a:r>
              <a:rPr lang="en-GB" dirty="0" err="1">
                <a:solidFill>
                  <a:schemeClr val="tx1"/>
                </a:solidFill>
              </a:rPr>
              <a:t>gymunedol</a:t>
            </a:r>
            <a:r>
              <a:rPr lang="en-GB" dirty="0">
                <a:solidFill>
                  <a:schemeClr val="tx1"/>
                </a:solidFill>
              </a:rPr>
              <a:t> </a:t>
            </a:r>
            <a:r>
              <a:rPr lang="en-GB" dirty="0" err="1">
                <a:solidFill>
                  <a:schemeClr val="tx1"/>
                </a:solidFill>
              </a:rPr>
              <a:t>leol</a:t>
            </a:r>
            <a:r>
              <a:rPr lang="en-GB" dirty="0">
                <a:solidFill>
                  <a:schemeClr val="tx1"/>
                </a:solidFill>
              </a:rPr>
              <a:t>. </a:t>
            </a:r>
            <a:r>
              <a:rPr lang="en-GB" dirty="0" err="1">
                <a:solidFill>
                  <a:schemeClr val="tx1"/>
                </a:solidFill>
              </a:rPr>
              <a:t>Hoffwn</a:t>
            </a:r>
            <a:r>
              <a:rPr lang="en-GB" dirty="0">
                <a:solidFill>
                  <a:schemeClr val="tx1"/>
                </a:solidFill>
              </a:rPr>
              <a:t> </a:t>
            </a:r>
            <a:r>
              <a:rPr lang="en-GB" dirty="0" err="1">
                <a:solidFill>
                  <a:schemeClr val="tx1"/>
                </a:solidFill>
              </a:rPr>
              <a:t>i</a:t>
            </a:r>
            <a:r>
              <a:rPr lang="en-GB" dirty="0">
                <a:solidFill>
                  <a:schemeClr val="tx1"/>
                </a:solidFill>
              </a:rPr>
              <a:t> </a:t>
            </a:r>
            <a:r>
              <a:rPr lang="en-GB" dirty="0" err="1">
                <a:solidFill>
                  <a:schemeClr val="tx1"/>
                </a:solidFill>
              </a:rPr>
              <a:t>fynd</a:t>
            </a:r>
            <a:r>
              <a:rPr lang="en-GB" dirty="0">
                <a:solidFill>
                  <a:schemeClr val="tx1"/>
                </a:solidFill>
              </a:rPr>
              <a:t> a </a:t>
            </a:r>
            <a:r>
              <a:rPr lang="en-GB" dirty="0" err="1">
                <a:solidFill>
                  <a:schemeClr val="tx1"/>
                </a:solidFill>
              </a:rPr>
              <a:t>chwrdd</a:t>
            </a:r>
            <a:r>
              <a:rPr lang="en-GB" dirty="0">
                <a:solidFill>
                  <a:schemeClr val="tx1"/>
                </a:solidFill>
              </a:rPr>
              <a:t> â </a:t>
            </a:r>
            <a:r>
              <a:rPr lang="en-GB" dirty="0" err="1">
                <a:solidFill>
                  <a:schemeClr val="tx1"/>
                </a:solidFill>
              </a:rPr>
              <a:t>phobl</a:t>
            </a:r>
            <a:r>
              <a:rPr lang="en-GB" dirty="0">
                <a:solidFill>
                  <a:schemeClr val="tx1"/>
                </a:solidFill>
              </a:rPr>
              <a:t> </a:t>
            </a:r>
            <a:r>
              <a:rPr lang="en-GB" dirty="0" err="1">
                <a:solidFill>
                  <a:schemeClr val="tx1"/>
                </a:solidFill>
              </a:rPr>
              <a:t>newydd</a:t>
            </a:r>
            <a:r>
              <a:rPr lang="en-GB" dirty="0">
                <a:solidFill>
                  <a:schemeClr val="tx1"/>
                </a:solidFill>
              </a:rPr>
              <a:t> </a:t>
            </a:r>
            <a:endParaRPr lang="en-GB" b="1" u="sng" dirty="0">
              <a:solidFill>
                <a:schemeClr val="tx1"/>
              </a:solidFill>
            </a:endParaRPr>
          </a:p>
          <a:p>
            <a:pPr algn="ctr" defTabSz="447675">
              <a:lnSpc>
                <a:spcPct val="200000"/>
              </a:lnSpc>
              <a:spcBef>
                <a:spcPts val="0"/>
              </a:spcBef>
            </a:pPr>
            <a:r>
              <a:rPr lang="en-GB" b="1" dirty="0" err="1">
                <a:solidFill>
                  <a:schemeClr val="tx1"/>
                </a:solidFill>
              </a:rPr>
              <a:t>Canlyniad</a:t>
            </a:r>
            <a:r>
              <a:rPr lang="en-GB" b="1" dirty="0">
                <a:solidFill>
                  <a:schemeClr val="tx1"/>
                </a:solidFill>
              </a:rPr>
              <a:t> </a:t>
            </a:r>
            <a:r>
              <a:rPr lang="en-GB" b="1" dirty="0" err="1">
                <a:solidFill>
                  <a:schemeClr val="tx1"/>
                </a:solidFill>
              </a:rPr>
              <a:t>personol</a:t>
            </a:r>
            <a:endParaRPr lang="en-GB" b="1" dirty="0">
              <a:solidFill>
                <a:schemeClr val="tx1"/>
              </a:solidFill>
            </a:endParaRPr>
          </a:p>
          <a:p>
            <a:pPr>
              <a:lnSpc>
                <a:spcPct val="100000"/>
              </a:lnSpc>
            </a:pPr>
            <a:endParaRPr lang="en-GB" dirty="0">
              <a:solidFill>
                <a:schemeClr val="tx1"/>
              </a:solidFill>
            </a:endParaRPr>
          </a:p>
          <a:p>
            <a:pPr>
              <a:lnSpc>
                <a:spcPct val="100000"/>
              </a:lnSpc>
            </a:pPr>
            <a:r>
              <a:rPr lang="en-GB" dirty="0">
                <a:solidFill>
                  <a:schemeClr val="tx1"/>
                </a:solidFill>
              </a:rPr>
              <a:t>4. </a:t>
            </a:r>
            <a:r>
              <a:rPr lang="en-GB" dirty="0" err="1">
                <a:solidFill>
                  <a:schemeClr val="tx1"/>
                </a:solidFill>
              </a:rPr>
              <a:t>Rydw</a:t>
            </a:r>
            <a:r>
              <a:rPr lang="en-GB" dirty="0">
                <a:solidFill>
                  <a:schemeClr val="tx1"/>
                </a:solidFill>
              </a:rPr>
              <a:t> </a:t>
            </a:r>
            <a:r>
              <a:rPr lang="en-GB" dirty="0" err="1">
                <a:solidFill>
                  <a:schemeClr val="tx1"/>
                </a:solidFill>
              </a:rPr>
              <a:t>i</a:t>
            </a:r>
            <a:r>
              <a:rPr lang="en-GB" dirty="0">
                <a:solidFill>
                  <a:schemeClr val="tx1"/>
                </a:solidFill>
              </a:rPr>
              <a:t> </a:t>
            </a:r>
            <a:r>
              <a:rPr lang="en-GB" dirty="0" err="1">
                <a:solidFill>
                  <a:schemeClr val="tx1"/>
                </a:solidFill>
              </a:rPr>
              <a:t>eisiau</a:t>
            </a:r>
            <a:r>
              <a:rPr lang="en-GB" dirty="0">
                <a:solidFill>
                  <a:schemeClr val="tx1"/>
                </a:solidFill>
              </a:rPr>
              <a:t> </a:t>
            </a:r>
            <a:r>
              <a:rPr lang="en-GB" dirty="0" err="1">
                <a:solidFill>
                  <a:schemeClr val="tx1"/>
                </a:solidFill>
              </a:rPr>
              <a:t>teimlo</a:t>
            </a:r>
            <a:r>
              <a:rPr lang="en-GB" dirty="0">
                <a:solidFill>
                  <a:schemeClr val="tx1"/>
                </a:solidFill>
              </a:rPr>
              <a:t> </a:t>
            </a:r>
            <a:r>
              <a:rPr lang="en-GB" dirty="0" err="1">
                <a:solidFill>
                  <a:schemeClr val="tx1"/>
                </a:solidFill>
              </a:rPr>
              <a:t>fy</a:t>
            </a:r>
            <a:r>
              <a:rPr lang="en-GB" dirty="0">
                <a:solidFill>
                  <a:schemeClr val="tx1"/>
                </a:solidFill>
              </a:rPr>
              <a:t> mod </a:t>
            </a:r>
            <a:r>
              <a:rPr lang="en-GB" dirty="0" err="1">
                <a:solidFill>
                  <a:schemeClr val="tx1"/>
                </a:solidFill>
              </a:rPr>
              <a:t>i’n</a:t>
            </a:r>
            <a:r>
              <a:rPr lang="en-GB" dirty="0">
                <a:solidFill>
                  <a:schemeClr val="tx1"/>
                </a:solidFill>
              </a:rPr>
              <a:t> </a:t>
            </a:r>
            <a:r>
              <a:rPr lang="en-GB" dirty="0" err="1">
                <a:solidFill>
                  <a:schemeClr val="tx1"/>
                </a:solidFill>
              </a:rPr>
              <a:t>perthyn</a:t>
            </a:r>
            <a:r>
              <a:rPr lang="en-GB" dirty="0">
                <a:solidFill>
                  <a:schemeClr val="tx1"/>
                </a:solidFill>
              </a:rPr>
              <a:t>  a bod </a:t>
            </a:r>
            <a:r>
              <a:rPr lang="en-GB" dirty="0" err="1">
                <a:solidFill>
                  <a:schemeClr val="tx1"/>
                </a:solidFill>
              </a:rPr>
              <a:t>yn</a:t>
            </a:r>
            <a:r>
              <a:rPr lang="en-GB" dirty="0">
                <a:solidFill>
                  <a:schemeClr val="tx1"/>
                </a:solidFill>
              </a:rPr>
              <a:t> </a:t>
            </a:r>
            <a:r>
              <a:rPr lang="en-GB" dirty="0" err="1">
                <a:solidFill>
                  <a:schemeClr val="tx1"/>
                </a:solidFill>
              </a:rPr>
              <a:t>rhan</a:t>
            </a:r>
            <a:r>
              <a:rPr lang="en-GB" dirty="0">
                <a:solidFill>
                  <a:schemeClr val="tx1"/>
                </a:solidFill>
              </a:rPr>
              <a:t> </a:t>
            </a:r>
            <a:r>
              <a:rPr lang="en-GB" dirty="0" err="1">
                <a:solidFill>
                  <a:schemeClr val="tx1"/>
                </a:solidFill>
              </a:rPr>
              <a:t>o’m</a:t>
            </a:r>
            <a:r>
              <a:rPr lang="en-GB" dirty="0">
                <a:solidFill>
                  <a:schemeClr val="tx1"/>
                </a:solidFill>
              </a:rPr>
              <a:t> </a:t>
            </a:r>
            <a:r>
              <a:rPr lang="en-GB" dirty="0" err="1">
                <a:solidFill>
                  <a:schemeClr val="tx1"/>
                </a:solidFill>
              </a:rPr>
              <a:t>cymuned</a:t>
            </a:r>
            <a:endParaRPr lang="en-GB" dirty="0">
              <a:solidFill>
                <a:schemeClr val="tx1"/>
              </a:solidFill>
            </a:endParaRPr>
          </a:p>
          <a:p>
            <a:pPr algn="ctr">
              <a:lnSpc>
                <a:spcPct val="100000"/>
              </a:lnSpc>
            </a:pPr>
            <a:r>
              <a:rPr lang="en-GB" b="1" dirty="0" err="1">
                <a:solidFill>
                  <a:schemeClr val="tx1"/>
                </a:solidFill>
              </a:rPr>
              <a:t>Canlyniad</a:t>
            </a:r>
            <a:r>
              <a:rPr lang="en-GB" b="1" dirty="0">
                <a:solidFill>
                  <a:schemeClr val="tx1"/>
                </a:solidFill>
              </a:rPr>
              <a:t> </a:t>
            </a:r>
            <a:r>
              <a:rPr lang="en-GB" b="1" dirty="0" err="1">
                <a:solidFill>
                  <a:schemeClr val="tx1"/>
                </a:solidFill>
              </a:rPr>
              <a:t>personol</a:t>
            </a:r>
            <a:endParaRPr lang="en-GB" b="1" dirty="0">
              <a:solidFill>
                <a:schemeClr val="tx1"/>
              </a:solidFill>
            </a:endParaRPr>
          </a:p>
          <a:p>
            <a:pPr algn="ctr" defTabSz="271463">
              <a:lnSpc>
                <a:spcPct val="150000"/>
              </a:lnSpc>
              <a:spcBef>
                <a:spcPts val="0"/>
              </a:spcBef>
            </a:pPr>
            <a:endParaRPr lang="en-US" b="1" dirty="0">
              <a:solidFill>
                <a:schemeClr val="tx1"/>
              </a:solidFill>
            </a:endParaRPr>
          </a:p>
        </p:txBody>
      </p:sp>
    </p:spTree>
    <p:extLst>
      <p:ext uri="{BB962C8B-B14F-4D97-AF65-F5344CB8AC3E}">
        <p14:creationId xmlns:p14="http://schemas.microsoft.com/office/powerpoint/2010/main" val="2842692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3">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itle 1">
            <a:extLst>
              <a:ext uri="{FF2B5EF4-FFF2-40B4-BE49-F238E27FC236}">
                <a16:creationId xmlns:a16="http://schemas.microsoft.com/office/drawing/2014/main" id="{90C07E37-C634-5F4C-923A-1AF8E63BA434}"/>
              </a:ext>
            </a:extLst>
          </p:cNvPr>
          <p:cNvSpPr>
            <a:spLocks noGrp="1"/>
          </p:cNvSpPr>
          <p:nvPr>
            <p:ph type="title"/>
          </p:nvPr>
        </p:nvSpPr>
        <p:spPr>
          <a:xfrm>
            <a:off x="517586" y="365127"/>
            <a:ext cx="3943350" cy="1256409"/>
          </a:xfrm>
        </p:spPr>
        <p:txBody>
          <a:bodyPr>
            <a:noAutofit/>
          </a:bodyPr>
          <a:lstStyle/>
          <a:p>
            <a:r>
              <a:rPr lang="en-GB" dirty="0" err="1">
                <a:solidFill>
                  <a:srgbClr val="F7AB64"/>
                </a:solidFill>
              </a:rPr>
              <a:t>Ble</a:t>
            </a:r>
            <a:r>
              <a:rPr lang="en-GB" dirty="0">
                <a:solidFill>
                  <a:srgbClr val="F7AB64"/>
                </a:solidFill>
              </a:rPr>
              <a:t> </a:t>
            </a:r>
            <a:r>
              <a:rPr lang="en-GB" dirty="0" err="1">
                <a:solidFill>
                  <a:srgbClr val="F7AB64"/>
                </a:solidFill>
              </a:rPr>
              <a:t>mae</a:t>
            </a:r>
            <a:r>
              <a:rPr lang="en-GB" dirty="0">
                <a:solidFill>
                  <a:srgbClr val="F7AB64"/>
                </a:solidFill>
              </a:rPr>
              <a:t> “</a:t>
            </a:r>
            <a:r>
              <a:rPr lang="en-GB" dirty="0" err="1">
                <a:solidFill>
                  <a:srgbClr val="F7AB64"/>
                </a:solidFill>
              </a:rPr>
              <a:t>gwasanaeth</a:t>
            </a:r>
            <a:r>
              <a:rPr lang="en-GB" dirty="0">
                <a:solidFill>
                  <a:srgbClr val="F7AB64"/>
                </a:solidFill>
              </a:rPr>
              <a:t>” </a:t>
            </a:r>
            <a:r>
              <a:rPr lang="en-GB" dirty="0" err="1">
                <a:solidFill>
                  <a:srgbClr val="F7AB64"/>
                </a:solidFill>
              </a:rPr>
              <a:t>yn</a:t>
            </a:r>
            <a:r>
              <a:rPr lang="en-GB" dirty="0">
                <a:solidFill>
                  <a:srgbClr val="F7AB64"/>
                </a:solidFill>
              </a:rPr>
              <a:t> </a:t>
            </a:r>
            <a:r>
              <a:rPr lang="en-GB" dirty="0" err="1">
                <a:solidFill>
                  <a:srgbClr val="F7AB64"/>
                </a:solidFill>
              </a:rPr>
              <a:t>ffitio</a:t>
            </a:r>
            <a:r>
              <a:rPr lang="en-GB" dirty="0">
                <a:solidFill>
                  <a:srgbClr val="F7AB64"/>
                </a:solidFill>
              </a:rPr>
              <a:t> </a:t>
            </a:r>
            <a:r>
              <a:rPr lang="en-GB" dirty="0" err="1">
                <a:solidFill>
                  <a:srgbClr val="F7AB64"/>
                </a:solidFill>
              </a:rPr>
              <a:t>i</a:t>
            </a:r>
            <a:r>
              <a:rPr lang="en-GB" dirty="0">
                <a:solidFill>
                  <a:srgbClr val="F7AB64"/>
                </a:solidFill>
              </a:rPr>
              <a:t> </a:t>
            </a:r>
            <a:r>
              <a:rPr lang="en-GB" dirty="0" err="1">
                <a:solidFill>
                  <a:srgbClr val="F7AB64"/>
                </a:solidFill>
              </a:rPr>
              <a:t>mewn</a:t>
            </a:r>
            <a:r>
              <a:rPr lang="en-GB" dirty="0">
                <a:solidFill>
                  <a:srgbClr val="F7AB64"/>
                </a:solidFill>
              </a:rPr>
              <a:t>?</a:t>
            </a:r>
          </a:p>
        </p:txBody>
      </p:sp>
      <p:sp>
        <p:nvSpPr>
          <p:cNvPr id="30" name="Text Placeholder 2">
            <a:extLst>
              <a:ext uri="{FF2B5EF4-FFF2-40B4-BE49-F238E27FC236}">
                <a16:creationId xmlns:a16="http://schemas.microsoft.com/office/drawing/2014/main" id="{05C8BF20-2927-0848-9734-20F500F0AC54}"/>
              </a:ext>
            </a:extLst>
          </p:cNvPr>
          <p:cNvSpPr txBox="1">
            <a:spLocks/>
          </p:cNvSpPr>
          <p:nvPr/>
        </p:nvSpPr>
        <p:spPr bwMode="auto">
          <a:xfrm>
            <a:off x="4679633" y="377319"/>
            <a:ext cx="4196143" cy="12564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0" indent="0" algn="l" rtl="0" eaLnBrk="1" fontAlgn="base" hangingPunct="1">
              <a:lnSpc>
                <a:spcPct val="90000"/>
              </a:lnSpc>
              <a:spcBef>
                <a:spcPts val="1000"/>
              </a:spcBef>
              <a:spcAft>
                <a:spcPct val="0"/>
              </a:spcAft>
              <a:buFont typeface="Arial" charset="0"/>
              <a:buNone/>
              <a:defRPr sz="2800" kern="1200">
                <a:solidFill>
                  <a:srgbClr val="16AD85"/>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rgbClr val="F7AB64"/>
                </a:solidFill>
              </a:rPr>
              <a:t>Where does “service” fit in?</a:t>
            </a:r>
          </a:p>
        </p:txBody>
      </p:sp>
      <p:sp>
        <p:nvSpPr>
          <p:cNvPr id="10" name="Flowchart: Connector 9">
            <a:extLst>
              <a:ext uri="{FF2B5EF4-FFF2-40B4-BE49-F238E27FC236}">
                <a16:creationId xmlns:a16="http://schemas.microsoft.com/office/drawing/2014/main" id="{8902F5A2-AE92-437E-8E71-72FBEE137DA9}"/>
              </a:ext>
            </a:extLst>
          </p:cNvPr>
          <p:cNvSpPr/>
          <p:nvPr/>
        </p:nvSpPr>
        <p:spPr>
          <a:xfrm>
            <a:off x="2145530" y="4375122"/>
            <a:ext cx="308114" cy="308114"/>
          </a:xfrm>
          <a:prstGeom prst="flowChartConnector">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Flowchart: Connector 10">
            <a:extLst>
              <a:ext uri="{FF2B5EF4-FFF2-40B4-BE49-F238E27FC236}">
                <a16:creationId xmlns:a16="http://schemas.microsoft.com/office/drawing/2014/main" id="{24A87AB1-E51D-4704-A0B2-38027387B750}"/>
              </a:ext>
            </a:extLst>
          </p:cNvPr>
          <p:cNvSpPr/>
          <p:nvPr/>
        </p:nvSpPr>
        <p:spPr>
          <a:xfrm>
            <a:off x="3278638" y="4403097"/>
            <a:ext cx="230460" cy="23046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Flowchart: Connector 11">
            <a:extLst>
              <a:ext uri="{FF2B5EF4-FFF2-40B4-BE49-F238E27FC236}">
                <a16:creationId xmlns:a16="http://schemas.microsoft.com/office/drawing/2014/main" id="{FA37F035-6526-4A75-98A3-61676AF843CC}"/>
              </a:ext>
            </a:extLst>
          </p:cNvPr>
          <p:cNvSpPr/>
          <p:nvPr/>
        </p:nvSpPr>
        <p:spPr>
          <a:xfrm>
            <a:off x="2460620" y="4061060"/>
            <a:ext cx="460514" cy="460514"/>
          </a:xfrm>
          <a:prstGeom prst="flowChartConnector">
            <a:avLst/>
          </a:prstGeom>
          <a:solidFill>
            <a:srgbClr val="F7AB6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Flowchart: Connector 12">
            <a:extLst>
              <a:ext uri="{FF2B5EF4-FFF2-40B4-BE49-F238E27FC236}">
                <a16:creationId xmlns:a16="http://schemas.microsoft.com/office/drawing/2014/main" id="{2B42F5A8-26B8-49EE-8E09-F8024E7ED160}"/>
              </a:ext>
            </a:extLst>
          </p:cNvPr>
          <p:cNvSpPr/>
          <p:nvPr/>
        </p:nvSpPr>
        <p:spPr>
          <a:xfrm>
            <a:off x="2996108" y="4352151"/>
            <a:ext cx="183874" cy="183874"/>
          </a:xfrm>
          <a:prstGeom prst="flowChartConnector">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Flowchart: Connector 13">
            <a:extLst>
              <a:ext uri="{FF2B5EF4-FFF2-40B4-BE49-F238E27FC236}">
                <a16:creationId xmlns:a16="http://schemas.microsoft.com/office/drawing/2014/main" id="{78D609E3-247F-471A-A2A5-D66B1C1F53DA}"/>
              </a:ext>
            </a:extLst>
          </p:cNvPr>
          <p:cNvSpPr/>
          <p:nvPr/>
        </p:nvSpPr>
        <p:spPr>
          <a:xfrm>
            <a:off x="3720949" y="4405318"/>
            <a:ext cx="458571" cy="460514"/>
          </a:xfrm>
          <a:prstGeom prst="flowChartConnector">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Flowchart: Connector 14">
            <a:extLst>
              <a:ext uri="{FF2B5EF4-FFF2-40B4-BE49-F238E27FC236}">
                <a16:creationId xmlns:a16="http://schemas.microsoft.com/office/drawing/2014/main" id="{993FD6E4-B573-4B35-A288-2ED1B7039EF6}"/>
              </a:ext>
            </a:extLst>
          </p:cNvPr>
          <p:cNvSpPr/>
          <p:nvPr/>
        </p:nvSpPr>
        <p:spPr>
          <a:xfrm>
            <a:off x="2104200" y="5067268"/>
            <a:ext cx="382860" cy="382860"/>
          </a:xfrm>
          <a:prstGeom prst="flowChartConnector">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Flowchart: Connector 15">
            <a:extLst>
              <a:ext uri="{FF2B5EF4-FFF2-40B4-BE49-F238E27FC236}">
                <a16:creationId xmlns:a16="http://schemas.microsoft.com/office/drawing/2014/main" id="{28DD1DA0-44E8-4926-A167-8162AADDD20F}"/>
              </a:ext>
            </a:extLst>
          </p:cNvPr>
          <p:cNvSpPr/>
          <p:nvPr/>
        </p:nvSpPr>
        <p:spPr>
          <a:xfrm>
            <a:off x="2798655" y="5282309"/>
            <a:ext cx="183874" cy="183874"/>
          </a:xfrm>
          <a:prstGeom prst="flowChartConnector">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Flowchart: Connector 16">
            <a:extLst>
              <a:ext uri="{FF2B5EF4-FFF2-40B4-BE49-F238E27FC236}">
                <a16:creationId xmlns:a16="http://schemas.microsoft.com/office/drawing/2014/main" id="{31E1AFB9-46FE-47DF-8221-478E3FE771D5}"/>
              </a:ext>
            </a:extLst>
          </p:cNvPr>
          <p:cNvSpPr/>
          <p:nvPr/>
        </p:nvSpPr>
        <p:spPr>
          <a:xfrm>
            <a:off x="2544581" y="5374755"/>
            <a:ext cx="183874" cy="183874"/>
          </a:xfrm>
          <a:prstGeom prst="flowChartConnector">
            <a:avLst/>
          </a:prstGeom>
          <a:solidFill>
            <a:srgbClr val="EB5E5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Flowchart: Connector 17">
            <a:extLst>
              <a:ext uri="{FF2B5EF4-FFF2-40B4-BE49-F238E27FC236}">
                <a16:creationId xmlns:a16="http://schemas.microsoft.com/office/drawing/2014/main" id="{91104EC1-BB8B-4713-AC35-22964145FCBC}"/>
              </a:ext>
            </a:extLst>
          </p:cNvPr>
          <p:cNvSpPr/>
          <p:nvPr/>
        </p:nvSpPr>
        <p:spPr>
          <a:xfrm>
            <a:off x="3811187" y="5266254"/>
            <a:ext cx="183874" cy="18387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Flowchart: Connector 19">
            <a:extLst>
              <a:ext uri="{FF2B5EF4-FFF2-40B4-BE49-F238E27FC236}">
                <a16:creationId xmlns:a16="http://schemas.microsoft.com/office/drawing/2014/main" id="{E15675FC-572B-4F9F-87DF-55D7742BBE69}"/>
              </a:ext>
            </a:extLst>
          </p:cNvPr>
          <p:cNvSpPr/>
          <p:nvPr/>
        </p:nvSpPr>
        <p:spPr>
          <a:xfrm>
            <a:off x="3326539" y="5159894"/>
            <a:ext cx="308114" cy="308114"/>
          </a:xfrm>
          <a:prstGeom prst="flowChartConnector">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Flowchart: Connector 20">
            <a:extLst>
              <a:ext uri="{FF2B5EF4-FFF2-40B4-BE49-F238E27FC236}">
                <a16:creationId xmlns:a16="http://schemas.microsoft.com/office/drawing/2014/main" id="{A3136C43-1BDD-4C46-A0F7-3DB01A8BCBDC}"/>
              </a:ext>
            </a:extLst>
          </p:cNvPr>
          <p:cNvSpPr/>
          <p:nvPr/>
        </p:nvSpPr>
        <p:spPr>
          <a:xfrm>
            <a:off x="3036324" y="5350953"/>
            <a:ext cx="230460" cy="23046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Arrow: Curved Up 21">
            <a:extLst>
              <a:ext uri="{FF2B5EF4-FFF2-40B4-BE49-F238E27FC236}">
                <a16:creationId xmlns:a16="http://schemas.microsoft.com/office/drawing/2014/main" id="{311036C1-C4CD-43EB-98E3-47DE13CA02CB}"/>
              </a:ext>
            </a:extLst>
          </p:cNvPr>
          <p:cNvSpPr/>
          <p:nvPr/>
        </p:nvSpPr>
        <p:spPr>
          <a:xfrm>
            <a:off x="3431446" y="5466205"/>
            <a:ext cx="1707669" cy="378504"/>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3" name="Arrow: Curved Down 22">
            <a:extLst>
              <a:ext uri="{FF2B5EF4-FFF2-40B4-BE49-F238E27FC236}">
                <a16:creationId xmlns:a16="http://schemas.microsoft.com/office/drawing/2014/main" id="{43320193-FEBE-4241-BEDD-B8474DEA85E6}"/>
              </a:ext>
            </a:extLst>
          </p:cNvPr>
          <p:cNvSpPr/>
          <p:nvPr/>
        </p:nvSpPr>
        <p:spPr>
          <a:xfrm rot="21267848">
            <a:off x="2962930" y="3668725"/>
            <a:ext cx="2102791" cy="37066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4" name="Flowchart: Connector 23">
            <a:extLst>
              <a:ext uri="{FF2B5EF4-FFF2-40B4-BE49-F238E27FC236}">
                <a16:creationId xmlns:a16="http://schemas.microsoft.com/office/drawing/2014/main" id="{1F6D21B3-F522-4C8E-B36C-7B1CC089C16C}"/>
              </a:ext>
            </a:extLst>
          </p:cNvPr>
          <p:cNvSpPr/>
          <p:nvPr/>
        </p:nvSpPr>
        <p:spPr>
          <a:xfrm>
            <a:off x="4572000" y="3717324"/>
            <a:ext cx="2091025" cy="1889801"/>
          </a:xfrm>
          <a:prstGeom prst="flowChartConnector">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err="1">
                <a:solidFill>
                  <a:schemeClr val="tx1"/>
                </a:solidFill>
              </a:rPr>
              <a:t>Canlyniadau</a:t>
            </a:r>
            <a:r>
              <a:rPr lang="en-GB" dirty="0">
                <a:solidFill>
                  <a:schemeClr val="tx1"/>
                </a:solidFill>
              </a:rPr>
              <a:t> </a:t>
            </a:r>
            <a:r>
              <a:rPr lang="en-GB" dirty="0" err="1">
                <a:solidFill>
                  <a:schemeClr val="tx1"/>
                </a:solidFill>
              </a:rPr>
              <a:t>personol</a:t>
            </a:r>
            <a:endParaRPr lang="en-GB" dirty="0">
              <a:solidFill>
                <a:schemeClr val="tx1"/>
              </a:solidFill>
            </a:endParaRPr>
          </a:p>
          <a:p>
            <a:pPr algn="ctr"/>
            <a:endParaRPr lang="en-GB" dirty="0">
              <a:solidFill>
                <a:schemeClr val="tx1"/>
              </a:solidFill>
            </a:endParaRPr>
          </a:p>
          <a:p>
            <a:pPr algn="ctr"/>
            <a:r>
              <a:rPr lang="en-GB" dirty="0">
                <a:solidFill>
                  <a:schemeClr val="tx1"/>
                </a:solidFill>
              </a:rPr>
              <a:t>Personal outcomes</a:t>
            </a:r>
          </a:p>
        </p:txBody>
      </p:sp>
      <p:sp>
        <p:nvSpPr>
          <p:cNvPr id="25" name="TextBox 24">
            <a:extLst>
              <a:ext uri="{FF2B5EF4-FFF2-40B4-BE49-F238E27FC236}">
                <a16:creationId xmlns:a16="http://schemas.microsoft.com/office/drawing/2014/main" id="{A2ADFEC6-5F90-4EE2-AD91-CB0225B81AA4}"/>
              </a:ext>
            </a:extLst>
          </p:cNvPr>
          <p:cNvSpPr txBox="1"/>
          <p:nvPr/>
        </p:nvSpPr>
        <p:spPr>
          <a:xfrm>
            <a:off x="2253658" y="4678813"/>
            <a:ext cx="1504869" cy="539504"/>
          </a:xfrm>
          <a:prstGeom prst="rect">
            <a:avLst/>
          </a:prstGeom>
        </p:spPr>
        <p:txBody>
          <a:bodyPr vert="horz" wrap="none" lIns="91440" tIns="45720" rIns="91440" bIns="45720" rtlCol="0" anchor="ctr">
            <a:normAutofit lnSpcReduction="10000"/>
          </a:bodyPr>
          <a:lstStyle/>
          <a:p>
            <a:pPr algn="ctr"/>
            <a:r>
              <a:rPr lang="en-GB" sz="1600" b="1" dirty="0" err="1"/>
              <a:t>Gwasanaethau</a:t>
            </a:r>
            <a:endParaRPr lang="en-GB" sz="1600" b="1" dirty="0"/>
          </a:p>
          <a:p>
            <a:pPr algn="ctr"/>
            <a:r>
              <a:rPr lang="en-GB" sz="1600" b="1" dirty="0"/>
              <a:t>Services</a:t>
            </a:r>
          </a:p>
        </p:txBody>
      </p:sp>
      <p:sp>
        <p:nvSpPr>
          <p:cNvPr id="9" name="Text Placeholder 8">
            <a:extLst>
              <a:ext uri="{FF2B5EF4-FFF2-40B4-BE49-F238E27FC236}">
                <a16:creationId xmlns:a16="http://schemas.microsoft.com/office/drawing/2014/main" id="{5AA92C7C-AF45-5F45-BBAF-F3B34FF0DFF6}"/>
              </a:ext>
            </a:extLst>
          </p:cNvPr>
          <p:cNvSpPr>
            <a:spLocks noGrp="1"/>
          </p:cNvSpPr>
          <p:nvPr>
            <p:ph type="body" sz="quarter" idx="12"/>
          </p:nvPr>
        </p:nvSpPr>
        <p:spPr>
          <a:xfrm>
            <a:off x="567842" y="1481261"/>
            <a:ext cx="3846422" cy="3480353"/>
          </a:xfrm>
        </p:spPr>
        <p:txBody>
          <a:bodyPr/>
          <a:lstStyle/>
          <a:p>
            <a:pPr>
              <a:lnSpc>
                <a:spcPct val="100000"/>
              </a:lnSpc>
            </a:pPr>
            <a:r>
              <a:rPr lang="en-GB" dirty="0"/>
              <a:t>Mae </a:t>
            </a:r>
            <a:r>
              <a:rPr lang="en-GB" dirty="0" err="1"/>
              <a:t>gwasanaeth</a:t>
            </a:r>
            <a:r>
              <a:rPr lang="en-GB" dirty="0"/>
              <a:t> </a:t>
            </a:r>
            <a:r>
              <a:rPr lang="en-GB" dirty="0" err="1"/>
              <a:t>yn</a:t>
            </a:r>
            <a:r>
              <a:rPr lang="en-GB" dirty="0"/>
              <a:t> </a:t>
            </a:r>
            <a:r>
              <a:rPr lang="en-GB" dirty="0" err="1"/>
              <a:t>rhywbeth</a:t>
            </a:r>
            <a:r>
              <a:rPr lang="en-GB" dirty="0"/>
              <a:t> </a:t>
            </a:r>
            <a:r>
              <a:rPr lang="en-GB" dirty="0" err="1"/>
              <a:t>fydd</a:t>
            </a:r>
            <a:r>
              <a:rPr lang="en-GB" dirty="0"/>
              <a:t> </a:t>
            </a:r>
            <a:r>
              <a:rPr lang="en-GB" dirty="0" err="1"/>
              <a:t>yn</a:t>
            </a:r>
            <a:r>
              <a:rPr lang="en-GB" dirty="0"/>
              <a:t> </a:t>
            </a:r>
            <a:r>
              <a:rPr lang="en-GB" b="1" dirty="0" err="1"/>
              <a:t>cefnogi’r</a:t>
            </a:r>
            <a:r>
              <a:rPr lang="en-GB" dirty="0"/>
              <a:t> </a:t>
            </a:r>
            <a:r>
              <a:rPr lang="en-GB" dirty="0" err="1"/>
              <a:t>unigolyn</a:t>
            </a:r>
            <a:r>
              <a:rPr lang="en-GB" dirty="0"/>
              <a:t> </a:t>
            </a:r>
            <a:r>
              <a:rPr lang="en-GB" dirty="0" err="1"/>
              <a:t>i</a:t>
            </a:r>
            <a:r>
              <a:rPr lang="en-GB" dirty="0"/>
              <a:t> </a:t>
            </a:r>
            <a:r>
              <a:rPr lang="en-GB" dirty="0" err="1"/>
              <a:t>gyrraedd</a:t>
            </a:r>
            <a:r>
              <a:rPr lang="en-GB" dirty="0"/>
              <a:t> </a:t>
            </a:r>
            <a:r>
              <a:rPr lang="en-GB" dirty="0" err="1"/>
              <a:t>eu</a:t>
            </a:r>
            <a:r>
              <a:rPr lang="en-GB" dirty="0"/>
              <a:t> </a:t>
            </a:r>
            <a:r>
              <a:rPr lang="en-GB" dirty="0" err="1"/>
              <a:t>canlyniad</a:t>
            </a:r>
            <a:r>
              <a:rPr lang="en-GB" dirty="0"/>
              <a:t>(au) </a:t>
            </a:r>
            <a:r>
              <a:rPr lang="en-GB" dirty="0" err="1"/>
              <a:t>personol</a:t>
            </a:r>
            <a:r>
              <a:rPr lang="en-GB" dirty="0"/>
              <a:t>. </a:t>
            </a:r>
          </a:p>
          <a:p>
            <a:pPr>
              <a:lnSpc>
                <a:spcPct val="100000"/>
              </a:lnSpc>
            </a:pPr>
            <a:r>
              <a:rPr lang="en-GB" dirty="0"/>
              <a:t>Gall </a:t>
            </a:r>
            <a:r>
              <a:rPr lang="en-GB" dirty="0" err="1"/>
              <a:t>esiampl</a:t>
            </a:r>
            <a:r>
              <a:rPr lang="en-GB" dirty="0"/>
              <a:t> o </a:t>
            </a:r>
            <a:r>
              <a:rPr lang="en-GB" dirty="0" err="1"/>
              <a:t>wasanaeth</a:t>
            </a:r>
            <a:r>
              <a:rPr lang="en-GB" dirty="0"/>
              <a:t> </a:t>
            </a:r>
            <a:r>
              <a:rPr lang="en-GB" dirty="0" err="1"/>
              <a:t>fod</a:t>
            </a:r>
            <a:r>
              <a:rPr lang="en-GB" dirty="0"/>
              <a:t>: </a:t>
            </a:r>
            <a:r>
              <a:rPr lang="en-GB" dirty="0" err="1"/>
              <a:t>mynychu</a:t>
            </a:r>
            <a:r>
              <a:rPr lang="en-GB" dirty="0"/>
              <a:t> </a:t>
            </a:r>
            <a:r>
              <a:rPr lang="en-GB" dirty="0" err="1"/>
              <a:t>grŵp</a:t>
            </a:r>
            <a:r>
              <a:rPr lang="en-GB" dirty="0"/>
              <a:t>, </a:t>
            </a:r>
            <a:r>
              <a:rPr lang="en-GB" dirty="0" err="1"/>
              <a:t>cael</a:t>
            </a:r>
            <a:r>
              <a:rPr lang="en-GB" dirty="0"/>
              <a:t> </a:t>
            </a:r>
            <a:r>
              <a:rPr lang="en-GB" dirty="0" err="1"/>
              <a:t>cawod</a:t>
            </a:r>
            <a:r>
              <a:rPr lang="en-GB" dirty="0"/>
              <a:t> </a:t>
            </a:r>
            <a:r>
              <a:rPr lang="en-GB" dirty="0" err="1"/>
              <a:t>cerdded-i-mewn</a:t>
            </a:r>
            <a:r>
              <a:rPr lang="en-GB" dirty="0"/>
              <a:t>, </a:t>
            </a:r>
            <a:r>
              <a:rPr lang="en-GB" dirty="0" err="1"/>
              <a:t>neu</a:t>
            </a:r>
            <a:r>
              <a:rPr lang="en-GB" dirty="0"/>
              <a:t> </a:t>
            </a:r>
            <a:r>
              <a:rPr lang="en-GB" dirty="0" err="1"/>
              <a:t>derbyn</a:t>
            </a:r>
            <a:r>
              <a:rPr lang="en-GB" dirty="0"/>
              <a:t> </a:t>
            </a:r>
            <a:r>
              <a:rPr lang="en-GB" dirty="0" err="1"/>
              <a:t>gofal</a:t>
            </a:r>
            <a:r>
              <a:rPr lang="en-GB" dirty="0"/>
              <a:t> </a:t>
            </a:r>
            <a:r>
              <a:rPr lang="en-GB" dirty="0" err="1"/>
              <a:t>yn</a:t>
            </a:r>
            <a:r>
              <a:rPr lang="en-GB" dirty="0"/>
              <a:t> y </a:t>
            </a:r>
            <a:r>
              <a:rPr lang="en-GB" dirty="0" err="1"/>
              <a:t>cartref</a:t>
            </a:r>
            <a:endParaRPr lang="en-GB" dirty="0"/>
          </a:p>
          <a:p>
            <a:pPr>
              <a:lnSpc>
                <a:spcPct val="100000"/>
              </a:lnSpc>
            </a:pPr>
            <a:endParaRPr lang="en-GB" dirty="0">
              <a:highlight>
                <a:srgbClr val="FFFF00"/>
              </a:highlight>
            </a:endParaRPr>
          </a:p>
          <a:p>
            <a:pPr>
              <a:lnSpc>
                <a:spcPct val="100000"/>
              </a:lnSpc>
            </a:pPr>
            <a:endParaRPr lang="en-US" dirty="0"/>
          </a:p>
        </p:txBody>
      </p:sp>
      <p:sp>
        <p:nvSpPr>
          <p:cNvPr id="34" name="Text Placeholder 33">
            <a:extLst>
              <a:ext uri="{FF2B5EF4-FFF2-40B4-BE49-F238E27FC236}">
                <a16:creationId xmlns:a16="http://schemas.microsoft.com/office/drawing/2014/main" id="{6E842576-CC9E-EA4C-8592-5238F10A797C}"/>
              </a:ext>
            </a:extLst>
          </p:cNvPr>
          <p:cNvSpPr>
            <a:spLocks noGrp="1"/>
          </p:cNvSpPr>
          <p:nvPr>
            <p:ph type="body" sz="quarter" idx="11"/>
          </p:nvPr>
        </p:nvSpPr>
        <p:spPr>
          <a:xfrm>
            <a:off x="4817556" y="1481261"/>
            <a:ext cx="3846422" cy="3480353"/>
          </a:xfrm>
        </p:spPr>
        <p:txBody>
          <a:bodyPr/>
          <a:lstStyle/>
          <a:p>
            <a:pPr>
              <a:lnSpc>
                <a:spcPct val="100000"/>
              </a:lnSpc>
            </a:pPr>
            <a:r>
              <a:rPr lang="en-GB" dirty="0"/>
              <a:t>A service is something that will </a:t>
            </a:r>
            <a:r>
              <a:rPr lang="en-GB" b="1" dirty="0"/>
              <a:t>support</a:t>
            </a:r>
            <a:r>
              <a:rPr lang="en-GB" dirty="0"/>
              <a:t> an individual to achieve their personal outcome/s</a:t>
            </a:r>
          </a:p>
          <a:p>
            <a:pPr>
              <a:lnSpc>
                <a:spcPct val="100000"/>
              </a:lnSpc>
            </a:pPr>
            <a:r>
              <a:rPr lang="en-GB" dirty="0"/>
              <a:t>An example of a service could be: attending a group, having a walk-in shower installed or receiving care at home</a:t>
            </a:r>
          </a:p>
        </p:txBody>
      </p:sp>
    </p:spTree>
    <p:extLst>
      <p:ext uri="{BB962C8B-B14F-4D97-AF65-F5344CB8AC3E}">
        <p14:creationId xmlns:p14="http://schemas.microsoft.com/office/powerpoint/2010/main" val="3869183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0-#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0-#ppt_w/2"/>
                                          </p:val>
                                        </p:tav>
                                        <p:tav tm="100000">
                                          <p:val>
                                            <p:strVal val="#ppt_x"/>
                                          </p:val>
                                        </p:tav>
                                      </p:tavLst>
                                    </p:anim>
                                    <p:anim calcmode="lin" valueType="num">
                                      <p:cBhvr additive="base">
                                        <p:cTn id="12" dur="500" fill="hold"/>
                                        <p:tgtEl>
                                          <p:spTgt spid="11"/>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fill="hold"/>
                                        <p:tgtEl>
                                          <p:spTgt spid="12"/>
                                        </p:tgtEl>
                                        <p:attrNameLst>
                                          <p:attrName>ppt_x</p:attrName>
                                        </p:attrNameLst>
                                      </p:cBhvr>
                                      <p:tavLst>
                                        <p:tav tm="0">
                                          <p:val>
                                            <p:strVal val="0-#ppt_w/2"/>
                                          </p:val>
                                        </p:tav>
                                        <p:tav tm="100000">
                                          <p:val>
                                            <p:strVal val="#ppt_x"/>
                                          </p:val>
                                        </p:tav>
                                      </p:tavLst>
                                    </p:anim>
                                    <p:anim calcmode="lin" valueType="num">
                                      <p:cBhvr additive="base">
                                        <p:cTn id="16" dur="500" fill="hold"/>
                                        <p:tgtEl>
                                          <p:spTgt spid="12"/>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0-#ppt_w/2"/>
                                          </p:val>
                                        </p:tav>
                                        <p:tav tm="100000">
                                          <p:val>
                                            <p:strVal val="#ppt_x"/>
                                          </p:val>
                                        </p:tav>
                                      </p:tavLst>
                                    </p:anim>
                                    <p:anim calcmode="lin" valueType="num">
                                      <p:cBhvr additive="base">
                                        <p:cTn id="20" dur="500" fill="hold"/>
                                        <p:tgtEl>
                                          <p:spTgt spid="13"/>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additive="base">
                                        <p:cTn id="23" dur="500" fill="hold"/>
                                        <p:tgtEl>
                                          <p:spTgt spid="14"/>
                                        </p:tgtEl>
                                        <p:attrNameLst>
                                          <p:attrName>ppt_x</p:attrName>
                                        </p:attrNameLst>
                                      </p:cBhvr>
                                      <p:tavLst>
                                        <p:tav tm="0">
                                          <p:val>
                                            <p:strVal val="0-#ppt_w/2"/>
                                          </p:val>
                                        </p:tav>
                                        <p:tav tm="100000">
                                          <p:val>
                                            <p:strVal val="#ppt_x"/>
                                          </p:val>
                                        </p:tav>
                                      </p:tavLst>
                                    </p:anim>
                                    <p:anim calcmode="lin" valueType="num">
                                      <p:cBhvr additive="base">
                                        <p:cTn id="24" dur="500" fill="hold"/>
                                        <p:tgtEl>
                                          <p:spTgt spid="14"/>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anim calcmode="lin" valueType="num">
                                      <p:cBhvr additive="base">
                                        <p:cTn id="27" dur="500" fill="hold"/>
                                        <p:tgtEl>
                                          <p:spTgt spid="15"/>
                                        </p:tgtEl>
                                        <p:attrNameLst>
                                          <p:attrName>ppt_x</p:attrName>
                                        </p:attrNameLst>
                                      </p:cBhvr>
                                      <p:tavLst>
                                        <p:tav tm="0">
                                          <p:val>
                                            <p:strVal val="0-#ppt_w/2"/>
                                          </p:val>
                                        </p:tav>
                                        <p:tav tm="100000">
                                          <p:val>
                                            <p:strVal val="#ppt_x"/>
                                          </p:val>
                                        </p:tav>
                                      </p:tavLst>
                                    </p:anim>
                                    <p:anim calcmode="lin" valueType="num">
                                      <p:cBhvr additive="base">
                                        <p:cTn id="28" dur="500" fill="hold"/>
                                        <p:tgtEl>
                                          <p:spTgt spid="15"/>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additive="base">
                                        <p:cTn id="31" dur="500" fill="hold"/>
                                        <p:tgtEl>
                                          <p:spTgt spid="16"/>
                                        </p:tgtEl>
                                        <p:attrNameLst>
                                          <p:attrName>ppt_x</p:attrName>
                                        </p:attrNameLst>
                                      </p:cBhvr>
                                      <p:tavLst>
                                        <p:tav tm="0">
                                          <p:val>
                                            <p:strVal val="0-#ppt_w/2"/>
                                          </p:val>
                                        </p:tav>
                                        <p:tav tm="100000">
                                          <p:val>
                                            <p:strVal val="#ppt_x"/>
                                          </p:val>
                                        </p:tav>
                                      </p:tavLst>
                                    </p:anim>
                                    <p:anim calcmode="lin" valueType="num">
                                      <p:cBhvr additive="base">
                                        <p:cTn id="32" dur="500" fill="hold"/>
                                        <p:tgtEl>
                                          <p:spTgt spid="16"/>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anim calcmode="lin" valueType="num">
                                      <p:cBhvr additive="base">
                                        <p:cTn id="35" dur="500" fill="hold"/>
                                        <p:tgtEl>
                                          <p:spTgt spid="17"/>
                                        </p:tgtEl>
                                        <p:attrNameLst>
                                          <p:attrName>ppt_x</p:attrName>
                                        </p:attrNameLst>
                                      </p:cBhvr>
                                      <p:tavLst>
                                        <p:tav tm="0">
                                          <p:val>
                                            <p:strVal val="0-#ppt_w/2"/>
                                          </p:val>
                                        </p:tav>
                                        <p:tav tm="100000">
                                          <p:val>
                                            <p:strVal val="#ppt_x"/>
                                          </p:val>
                                        </p:tav>
                                      </p:tavLst>
                                    </p:anim>
                                    <p:anim calcmode="lin" valueType="num">
                                      <p:cBhvr additive="base">
                                        <p:cTn id="36" dur="500" fill="hold"/>
                                        <p:tgtEl>
                                          <p:spTgt spid="17"/>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18"/>
                                        </p:tgtEl>
                                        <p:attrNameLst>
                                          <p:attrName>style.visibility</p:attrName>
                                        </p:attrNameLst>
                                      </p:cBhvr>
                                      <p:to>
                                        <p:strVal val="visible"/>
                                      </p:to>
                                    </p:set>
                                    <p:anim calcmode="lin" valueType="num">
                                      <p:cBhvr additive="base">
                                        <p:cTn id="39" dur="500" fill="hold"/>
                                        <p:tgtEl>
                                          <p:spTgt spid="18"/>
                                        </p:tgtEl>
                                        <p:attrNameLst>
                                          <p:attrName>ppt_x</p:attrName>
                                        </p:attrNameLst>
                                      </p:cBhvr>
                                      <p:tavLst>
                                        <p:tav tm="0">
                                          <p:val>
                                            <p:strVal val="0-#ppt_w/2"/>
                                          </p:val>
                                        </p:tav>
                                        <p:tav tm="100000">
                                          <p:val>
                                            <p:strVal val="#ppt_x"/>
                                          </p:val>
                                        </p:tav>
                                      </p:tavLst>
                                    </p:anim>
                                    <p:anim calcmode="lin" valueType="num">
                                      <p:cBhvr additive="base">
                                        <p:cTn id="40" dur="500" fill="hold"/>
                                        <p:tgtEl>
                                          <p:spTgt spid="18"/>
                                        </p:tgtEl>
                                        <p:attrNameLst>
                                          <p:attrName>ppt_y</p:attrName>
                                        </p:attrNameLst>
                                      </p:cBhvr>
                                      <p:tavLst>
                                        <p:tav tm="0">
                                          <p:val>
                                            <p:strVal val="#ppt_y"/>
                                          </p:val>
                                        </p:tav>
                                        <p:tav tm="100000">
                                          <p:val>
                                            <p:strVal val="#ppt_y"/>
                                          </p:val>
                                        </p:tav>
                                      </p:tavLst>
                                    </p:anim>
                                  </p:childTnLst>
                                </p:cTn>
                              </p:par>
                              <p:par>
                                <p:cTn id="41" presetID="2" presetClass="entr" presetSubtype="8" fill="hold" grpId="0" nodeType="withEffect">
                                  <p:stCondLst>
                                    <p:cond delay="0"/>
                                  </p:stCondLst>
                                  <p:childTnLst>
                                    <p:set>
                                      <p:cBhvr>
                                        <p:cTn id="42" dur="1" fill="hold">
                                          <p:stCondLst>
                                            <p:cond delay="0"/>
                                          </p:stCondLst>
                                        </p:cTn>
                                        <p:tgtEl>
                                          <p:spTgt spid="20"/>
                                        </p:tgtEl>
                                        <p:attrNameLst>
                                          <p:attrName>style.visibility</p:attrName>
                                        </p:attrNameLst>
                                      </p:cBhvr>
                                      <p:to>
                                        <p:strVal val="visible"/>
                                      </p:to>
                                    </p:set>
                                    <p:anim calcmode="lin" valueType="num">
                                      <p:cBhvr additive="base">
                                        <p:cTn id="43" dur="500" fill="hold"/>
                                        <p:tgtEl>
                                          <p:spTgt spid="20"/>
                                        </p:tgtEl>
                                        <p:attrNameLst>
                                          <p:attrName>ppt_x</p:attrName>
                                        </p:attrNameLst>
                                      </p:cBhvr>
                                      <p:tavLst>
                                        <p:tav tm="0">
                                          <p:val>
                                            <p:strVal val="0-#ppt_w/2"/>
                                          </p:val>
                                        </p:tav>
                                        <p:tav tm="100000">
                                          <p:val>
                                            <p:strVal val="#ppt_x"/>
                                          </p:val>
                                        </p:tav>
                                      </p:tavLst>
                                    </p:anim>
                                    <p:anim calcmode="lin" valueType="num">
                                      <p:cBhvr additive="base">
                                        <p:cTn id="44" dur="500" fill="hold"/>
                                        <p:tgtEl>
                                          <p:spTgt spid="20"/>
                                        </p:tgtEl>
                                        <p:attrNameLst>
                                          <p:attrName>ppt_y</p:attrName>
                                        </p:attrNameLst>
                                      </p:cBhvr>
                                      <p:tavLst>
                                        <p:tav tm="0">
                                          <p:val>
                                            <p:strVal val="#ppt_y"/>
                                          </p:val>
                                        </p:tav>
                                        <p:tav tm="100000">
                                          <p:val>
                                            <p:strVal val="#ppt_y"/>
                                          </p:val>
                                        </p:tav>
                                      </p:tavLst>
                                    </p:anim>
                                  </p:childTnLst>
                                </p:cTn>
                              </p:par>
                              <p:par>
                                <p:cTn id="45" presetID="2" presetClass="entr" presetSubtype="8" fill="hold" grpId="0" nodeType="with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additive="base">
                                        <p:cTn id="47" dur="500" fill="hold"/>
                                        <p:tgtEl>
                                          <p:spTgt spid="21"/>
                                        </p:tgtEl>
                                        <p:attrNameLst>
                                          <p:attrName>ppt_x</p:attrName>
                                        </p:attrNameLst>
                                      </p:cBhvr>
                                      <p:tavLst>
                                        <p:tav tm="0">
                                          <p:val>
                                            <p:strVal val="0-#ppt_w/2"/>
                                          </p:val>
                                        </p:tav>
                                        <p:tav tm="100000">
                                          <p:val>
                                            <p:strVal val="#ppt_x"/>
                                          </p:val>
                                        </p:tav>
                                      </p:tavLst>
                                    </p:anim>
                                    <p:anim calcmode="lin" valueType="num">
                                      <p:cBhvr additive="base">
                                        <p:cTn id="48"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53" presetClass="entr" presetSubtype="16" fill="hold" grpId="0" nodeType="clickEffect">
                                  <p:stCondLst>
                                    <p:cond delay="0"/>
                                  </p:stCondLst>
                                  <p:childTnLst>
                                    <p:set>
                                      <p:cBhvr>
                                        <p:cTn id="52" dur="1" fill="hold">
                                          <p:stCondLst>
                                            <p:cond delay="0"/>
                                          </p:stCondLst>
                                        </p:cTn>
                                        <p:tgtEl>
                                          <p:spTgt spid="23"/>
                                        </p:tgtEl>
                                        <p:attrNameLst>
                                          <p:attrName>style.visibility</p:attrName>
                                        </p:attrNameLst>
                                      </p:cBhvr>
                                      <p:to>
                                        <p:strVal val="visible"/>
                                      </p:to>
                                    </p:set>
                                    <p:anim calcmode="lin" valueType="num">
                                      <p:cBhvr>
                                        <p:cTn id="53" dur="500" fill="hold"/>
                                        <p:tgtEl>
                                          <p:spTgt spid="23"/>
                                        </p:tgtEl>
                                        <p:attrNameLst>
                                          <p:attrName>ppt_w</p:attrName>
                                        </p:attrNameLst>
                                      </p:cBhvr>
                                      <p:tavLst>
                                        <p:tav tm="0">
                                          <p:val>
                                            <p:fltVal val="0"/>
                                          </p:val>
                                        </p:tav>
                                        <p:tav tm="100000">
                                          <p:val>
                                            <p:strVal val="#ppt_w"/>
                                          </p:val>
                                        </p:tav>
                                      </p:tavLst>
                                    </p:anim>
                                    <p:anim calcmode="lin" valueType="num">
                                      <p:cBhvr>
                                        <p:cTn id="54" dur="500" fill="hold"/>
                                        <p:tgtEl>
                                          <p:spTgt spid="23"/>
                                        </p:tgtEl>
                                        <p:attrNameLst>
                                          <p:attrName>ppt_h</p:attrName>
                                        </p:attrNameLst>
                                      </p:cBhvr>
                                      <p:tavLst>
                                        <p:tav tm="0">
                                          <p:val>
                                            <p:fltVal val="0"/>
                                          </p:val>
                                        </p:tav>
                                        <p:tav tm="100000">
                                          <p:val>
                                            <p:strVal val="#ppt_h"/>
                                          </p:val>
                                        </p:tav>
                                      </p:tavLst>
                                    </p:anim>
                                    <p:animEffect transition="in" filter="fade">
                                      <p:cBhvr>
                                        <p:cTn id="55" dur="500"/>
                                        <p:tgtEl>
                                          <p:spTgt spid="23"/>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22"/>
                                        </p:tgtEl>
                                        <p:attrNameLst>
                                          <p:attrName>style.visibility</p:attrName>
                                        </p:attrNameLst>
                                      </p:cBhvr>
                                      <p:to>
                                        <p:strVal val="visible"/>
                                      </p:to>
                                    </p:set>
                                    <p:anim calcmode="lin" valueType="num">
                                      <p:cBhvr>
                                        <p:cTn id="58" dur="500" fill="hold"/>
                                        <p:tgtEl>
                                          <p:spTgt spid="22"/>
                                        </p:tgtEl>
                                        <p:attrNameLst>
                                          <p:attrName>ppt_w</p:attrName>
                                        </p:attrNameLst>
                                      </p:cBhvr>
                                      <p:tavLst>
                                        <p:tav tm="0">
                                          <p:val>
                                            <p:fltVal val="0"/>
                                          </p:val>
                                        </p:tav>
                                        <p:tav tm="100000">
                                          <p:val>
                                            <p:strVal val="#ppt_w"/>
                                          </p:val>
                                        </p:tav>
                                      </p:tavLst>
                                    </p:anim>
                                    <p:anim calcmode="lin" valueType="num">
                                      <p:cBhvr>
                                        <p:cTn id="59" dur="500" fill="hold"/>
                                        <p:tgtEl>
                                          <p:spTgt spid="22"/>
                                        </p:tgtEl>
                                        <p:attrNameLst>
                                          <p:attrName>ppt_h</p:attrName>
                                        </p:attrNameLst>
                                      </p:cBhvr>
                                      <p:tavLst>
                                        <p:tav tm="0">
                                          <p:val>
                                            <p:fltVal val="0"/>
                                          </p:val>
                                        </p:tav>
                                        <p:tav tm="100000">
                                          <p:val>
                                            <p:strVal val="#ppt_h"/>
                                          </p:val>
                                        </p:tav>
                                      </p:tavLst>
                                    </p:anim>
                                    <p:animEffect transition="in" filter="fade">
                                      <p:cBhvr>
                                        <p:cTn id="60" dur="500"/>
                                        <p:tgtEl>
                                          <p:spTgt spid="22"/>
                                        </p:tgtEl>
                                      </p:cBhvr>
                                    </p:animEffect>
                                  </p:childTnLst>
                                </p:cTn>
                              </p:par>
                            </p:childTnLst>
                          </p:cTn>
                        </p:par>
                      </p:childTnLst>
                    </p:cTn>
                  </p:par>
                  <p:par>
                    <p:cTn id="61" fill="hold">
                      <p:stCondLst>
                        <p:cond delay="indefinite"/>
                      </p:stCondLst>
                      <p:childTnLst>
                        <p:par>
                          <p:cTn id="62" fill="hold">
                            <p:stCondLst>
                              <p:cond delay="0"/>
                            </p:stCondLst>
                            <p:childTnLst>
                              <p:par>
                                <p:cTn id="63" presetID="53" presetClass="entr" presetSubtype="16" fill="hold" grpId="0" nodeType="clickEffect">
                                  <p:stCondLst>
                                    <p:cond delay="0"/>
                                  </p:stCondLst>
                                  <p:childTnLst>
                                    <p:set>
                                      <p:cBhvr>
                                        <p:cTn id="64" dur="1" fill="hold">
                                          <p:stCondLst>
                                            <p:cond delay="0"/>
                                          </p:stCondLst>
                                        </p:cTn>
                                        <p:tgtEl>
                                          <p:spTgt spid="24"/>
                                        </p:tgtEl>
                                        <p:attrNameLst>
                                          <p:attrName>style.visibility</p:attrName>
                                        </p:attrNameLst>
                                      </p:cBhvr>
                                      <p:to>
                                        <p:strVal val="visible"/>
                                      </p:to>
                                    </p:set>
                                    <p:anim calcmode="lin" valueType="num">
                                      <p:cBhvr>
                                        <p:cTn id="65" dur="500" fill="hold"/>
                                        <p:tgtEl>
                                          <p:spTgt spid="24"/>
                                        </p:tgtEl>
                                        <p:attrNameLst>
                                          <p:attrName>ppt_w</p:attrName>
                                        </p:attrNameLst>
                                      </p:cBhvr>
                                      <p:tavLst>
                                        <p:tav tm="0">
                                          <p:val>
                                            <p:fltVal val="0"/>
                                          </p:val>
                                        </p:tav>
                                        <p:tav tm="100000">
                                          <p:val>
                                            <p:strVal val="#ppt_w"/>
                                          </p:val>
                                        </p:tav>
                                      </p:tavLst>
                                    </p:anim>
                                    <p:anim calcmode="lin" valueType="num">
                                      <p:cBhvr>
                                        <p:cTn id="66" dur="500" fill="hold"/>
                                        <p:tgtEl>
                                          <p:spTgt spid="24"/>
                                        </p:tgtEl>
                                        <p:attrNameLst>
                                          <p:attrName>ppt_h</p:attrName>
                                        </p:attrNameLst>
                                      </p:cBhvr>
                                      <p:tavLst>
                                        <p:tav tm="0">
                                          <p:val>
                                            <p:fltVal val="0"/>
                                          </p:val>
                                        </p:tav>
                                        <p:tav tm="100000">
                                          <p:val>
                                            <p:strVal val="#ppt_h"/>
                                          </p:val>
                                        </p:tav>
                                      </p:tavLst>
                                    </p:anim>
                                    <p:animEffect transition="in" filter="fade">
                                      <p:cBhvr>
                                        <p:cTn id="67" dur="500"/>
                                        <p:tgtEl>
                                          <p:spTgt spid="24"/>
                                        </p:tgtEl>
                                      </p:cBhvr>
                                    </p:animEffect>
                                  </p:childTnLst>
                                </p:cTn>
                              </p:par>
                              <p:par>
                                <p:cTn id="68" presetID="2" presetClass="entr" presetSubtype="8" fill="hold" grpId="0" nodeType="withEffect">
                                  <p:stCondLst>
                                    <p:cond delay="0"/>
                                  </p:stCondLst>
                                  <p:childTnLst>
                                    <p:set>
                                      <p:cBhvr>
                                        <p:cTn id="69" dur="1" fill="hold">
                                          <p:stCondLst>
                                            <p:cond delay="0"/>
                                          </p:stCondLst>
                                        </p:cTn>
                                        <p:tgtEl>
                                          <p:spTgt spid="25"/>
                                        </p:tgtEl>
                                        <p:attrNameLst>
                                          <p:attrName>style.visibility</p:attrName>
                                        </p:attrNameLst>
                                      </p:cBhvr>
                                      <p:to>
                                        <p:strVal val="visible"/>
                                      </p:to>
                                    </p:set>
                                    <p:anim calcmode="lin" valueType="num">
                                      <p:cBhvr additive="base">
                                        <p:cTn id="70" dur="500" fill="hold"/>
                                        <p:tgtEl>
                                          <p:spTgt spid="25"/>
                                        </p:tgtEl>
                                        <p:attrNameLst>
                                          <p:attrName>ppt_x</p:attrName>
                                        </p:attrNameLst>
                                      </p:cBhvr>
                                      <p:tavLst>
                                        <p:tav tm="0">
                                          <p:val>
                                            <p:strVal val="0-#ppt_w/2"/>
                                          </p:val>
                                        </p:tav>
                                        <p:tav tm="100000">
                                          <p:val>
                                            <p:strVal val="#ppt_x"/>
                                          </p:val>
                                        </p:tav>
                                      </p:tavLst>
                                    </p:anim>
                                    <p:anim calcmode="lin" valueType="num">
                                      <p:cBhvr additive="base">
                                        <p:cTn id="71" dur="500" fill="hold"/>
                                        <p:tgtEl>
                                          <p:spTgt spid="2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4" grpId="0" animBg="1"/>
      <p:bldP spid="15" grpId="0" animBg="1"/>
      <p:bldP spid="16" grpId="0" animBg="1"/>
      <p:bldP spid="17" grpId="0" animBg="1"/>
      <p:bldP spid="18" grpId="0" animBg="1"/>
      <p:bldP spid="20" grpId="0" animBg="1"/>
      <p:bldP spid="21" grpId="0" animBg="1"/>
      <p:bldP spid="22" grpId="0" animBg="1"/>
      <p:bldP spid="23" grpId="0" animBg="1"/>
      <p:bldP spid="24" grpId="0" animBg="1"/>
      <p:bldP spid="25" grpId="0"/>
    </p:bldLst>
  </p:timing>
</p:sld>
</file>

<file path=ppt/theme/theme1.xml><?xml version="1.0" encoding="utf-8"?>
<a:theme xmlns:a="http://schemas.openxmlformats.org/drawingml/2006/main" name="SCW Slide Templates Bilingual0417 (2)">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chor="ctr">
        <a:normAutofit/>
      </a:bodyPr>
      <a:lstStyle>
        <a:defPPr>
          <a:defRPr smtClean="0"/>
        </a:defPPr>
      </a:lstStyle>
    </a:txDef>
  </a:objectDefaults>
  <a:extraClrSchemeLst/>
  <a:extLst>
    <a:ext uri="{05A4C25C-085E-4340-85A3-A5531E510DB2}">
      <thm15:themeFamily xmlns:thm15="http://schemas.microsoft.com/office/thememl/2012/main" name="Presentation2" id="{48AD4A84-E46B-D140-85C2-C69757BA3CFB}" vid="{4E96788A-FCA7-0647-8A1E-36C6E85E5A6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D912E07D2AF4248B7C39548CFE1E9CC" ma:contentTypeVersion="11" ma:contentTypeDescription="Create a new document." ma:contentTypeScope="" ma:versionID="391a695bce5cfc1e487f58fbf2c1945b">
  <xsd:schema xmlns:xsd="http://www.w3.org/2001/XMLSchema" xmlns:xs="http://www.w3.org/2001/XMLSchema" xmlns:p="http://schemas.microsoft.com/office/2006/metadata/properties" xmlns:ns2="6573c7cb-c389-4e3e-ad3a-d71029d3e8b6" targetNamespace="http://schemas.microsoft.com/office/2006/metadata/properties" ma:root="true" ma:fieldsID="901bc13e84804826da01c73accd84ac3" ns2:_="">
    <xsd:import namespace="6573c7cb-c389-4e3e-ad3a-d71029d3e8b6"/>
    <xsd:element name="properties">
      <xsd:complexType>
        <xsd:sequence>
          <xsd:element name="documentManagement">
            <xsd:complexType>
              <xsd:all>
                <xsd:element ref="ns2:Date1" minOccurs="0"/>
                <xsd:element ref="ns2:RKYVDocumentType"/>
                <xsd:element ref="ns2:RKYVDoc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573c7cb-c389-4e3e-ad3a-d71029d3e8b6" elementFormDefault="qualified">
    <xsd:import namespace="http://schemas.microsoft.com/office/2006/documentManagement/types"/>
    <xsd:import namespace="http://schemas.microsoft.com/office/infopath/2007/PartnerControls"/>
    <xsd:element name="Date1" ma:index="8" nillable="true" ma:displayName="Date" ma:format="DateOnly" ma:internalName="Date1">
      <xsd:simpleType>
        <xsd:restriction base="dms:DateTime"/>
      </xsd:simpleType>
    </xsd:element>
    <xsd:element name="RKYVDocumentType" ma:index="9" ma:displayName="RKYVDocumentType" ma:format="Dropdown" ma:internalName="RKYVDocumentType">
      <xsd:simpleType>
        <xsd:restriction base="dms:Choice">
          <xsd:enumeration value="ADVERT"/>
          <xsd:enumeration value="AGENDA"/>
          <xsd:enumeration value="APPENDIX"/>
          <xsd:enumeration value="ARTICLE"/>
          <xsd:enumeration value="BRIEFING"/>
          <xsd:enumeration value="CONSULTATIONS"/>
          <xsd:enumeration value="CONTRACT"/>
          <xsd:enumeration value="COVER PAGE"/>
          <xsd:enumeration value="DATA"/>
          <xsd:enumeration value="EVALUATION"/>
          <xsd:enumeration value="FORM"/>
          <xsd:enumeration value="IMAGE"/>
          <xsd:enumeration value="INVOICE"/>
          <xsd:enumeration value="JOB DESCRIPTION"/>
          <xsd:enumeration value="LEGAL"/>
          <xsd:enumeration value="LETTER"/>
          <xsd:enumeration value="LIST"/>
          <xsd:enumeration value="MAP"/>
          <xsd:enumeration value="MINUTES"/>
          <xsd:enumeration value="NOTES"/>
          <xsd:enumeration value="PAPER"/>
          <xsd:enumeration value="PLAN"/>
          <xsd:enumeration value="POLICY"/>
          <xsd:enumeration value="PRESENTATION"/>
          <xsd:enumeration value="PRESS RELEASE"/>
          <xsd:enumeration value="PROCEDURES"/>
          <xsd:enumeration value="PROPSAL"/>
          <xsd:enumeration value="PUBLICATION"/>
          <xsd:enumeration value="QUESTIONNAIRE"/>
          <xsd:enumeration value="REGISTER"/>
          <xsd:enumeration value="REPORT"/>
          <xsd:enumeration value="SPECIFICATIONS"/>
          <xsd:enumeration value="TABLE"/>
          <xsd:enumeration value="TIMESHEETS"/>
          <xsd:enumeration value="UNIT"/>
          <xsd:enumeration value="WEB CONTENT"/>
        </xsd:restriction>
      </xsd:simpleType>
    </xsd:element>
    <xsd:element name="RKYVDocId" ma:index="10" nillable="true" ma:displayName="RKYVDocId" ma:decimals="0" ma:internalName="RKYVDocId" ma:percentage="FALSE">
      <xsd:simpleType>
        <xsd:restriction base="dms:Number"/>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Date1 xmlns="6573c7cb-c389-4e3e-ad3a-d71029d3e8b6" xsi:nil="true"/>
    <RKYVDocId xmlns="6573c7cb-c389-4e3e-ad3a-d71029d3e8b6" xsi:nil="true"/>
    <RKYVDocumentType xmlns="6573c7cb-c389-4e3e-ad3a-d71029d3e8b6">PRESENTATION</RKYVDocumentTyp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73D5DEA-9918-4A6C-B97C-977AC46D978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573c7cb-c389-4e3e-ad3a-d71029d3e8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C51A06D-A22A-4637-81A7-88AD8690C7AB}">
  <ds:schemaRefs>
    <ds:schemaRef ds:uri="6573c7cb-c389-4e3e-ad3a-d71029d3e8b6"/>
    <ds:schemaRef ds:uri="http://purl.org/dc/terms/"/>
    <ds:schemaRef ds:uri="http://schemas.microsoft.com/office/2006/metadata/properties"/>
    <ds:schemaRef ds:uri="http://purl.org/dc/dcmitype/"/>
    <ds:schemaRef ds:uri="http://schemas.microsoft.com/office/infopath/2007/PartnerControls"/>
    <ds:schemaRef ds:uri="http://purl.org/dc/elements/1.1/"/>
    <ds:schemaRef ds:uri="http://schemas.openxmlformats.org/package/2006/metadata/core-properties"/>
    <ds:schemaRef ds:uri="http://schemas.microsoft.com/office/2006/documentManagement/types"/>
    <ds:schemaRef ds:uri="http://www.w3.org/XML/1998/namespace"/>
  </ds:schemaRefs>
</ds:datastoreItem>
</file>

<file path=customXml/itemProps3.xml><?xml version="1.0" encoding="utf-8"?>
<ds:datastoreItem xmlns:ds="http://schemas.openxmlformats.org/officeDocument/2006/customXml" ds:itemID="{0F677741-1BF1-4CBA-8835-7D413877AE4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SCW Slide Templates Bilingual0417 (2)</Template>
  <TotalTime>3299</TotalTime>
  <Words>2593</Words>
  <Application>Microsoft Office PowerPoint</Application>
  <PresentationFormat>On-screen Show (4:3)</PresentationFormat>
  <Paragraphs>306</Paragraphs>
  <Slides>16</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Calibri</vt:lpstr>
      <vt:lpstr>SCW Slide Templates Bilingual0417 (2)</vt:lpstr>
      <vt:lpstr>Hyfforddiant Canlyniadau Personol i Ddarparwyr Gofal yn y Cartref</vt:lpstr>
      <vt:lpstr>PowerPoint Presentation</vt:lpstr>
      <vt:lpstr>PowerPoint Presentation</vt:lpstr>
      <vt:lpstr>PowerPoint Presentation</vt:lpstr>
      <vt:lpstr>Canlyniadau personol</vt:lpstr>
      <vt:lpstr>Oes rhaid defnyddio “canlyniadau personol” bob tro?</vt:lpstr>
      <vt:lpstr>Allwch chi ddewis beth sy’n broses a beth sy’n ganlyniad personol? </vt:lpstr>
      <vt:lpstr>Allwch chi ddewis beth sy’n broses a beth sy’n ganlyniad personol? </vt:lpstr>
      <vt:lpstr>Ble mae “gwasanaeth” yn ffitio i mewn?</vt:lpstr>
      <vt:lpstr>Esiampl o ganlyniadau personol</vt:lpstr>
      <vt:lpstr>PowerPoint Presentation</vt:lpstr>
      <vt:lpstr>PowerPoint Presentation</vt:lpstr>
      <vt:lpstr>PowerPoint Presentation</vt:lpstr>
      <vt:lpstr>Stori Mark (parhad)</vt:lpstr>
      <vt:lpstr>Cwestiynau i chi feddwl am</vt:lpstr>
      <vt:lpstr>PowerPoint Presentation</vt:lpstr>
    </vt:vector>
  </TitlesOfParts>
  <Company>Care Council for Wales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Elin Lenny</dc:creator>
  <cp:lastModifiedBy>Gethin Roberts</cp:lastModifiedBy>
  <cp:revision>168</cp:revision>
  <dcterms:created xsi:type="dcterms:W3CDTF">2017-04-11T14:08:19Z</dcterms:created>
  <dcterms:modified xsi:type="dcterms:W3CDTF">2019-05-07T12:16:34Z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0x0101006D912E07D2AF4248B7C39548CFE1E9CC</vt:lpwstr>
  </property>
  <property fmtid="{D5CDD505-2E9C-101B-9397-08002B2CF9AE}" pid="3" name="IsMyDocuments">
    <vt:bool>true</vt:bool>
  </property>
</Properties>
</file>