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Lst>
  <p:notesMasterIdLst>
    <p:notesMasterId r:id="rId75"/>
  </p:notesMasterIdLst>
  <p:sldIdLst>
    <p:sldId id="805" r:id="rId3"/>
    <p:sldId id="773" r:id="rId4"/>
    <p:sldId id="772" r:id="rId5"/>
    <p:sldId id="722" r:id="rId6"/>
    <p:sldId id="806" r:id="rId7"/>
    <p:sldId id="774" r:id="rId8"/>
    <p:sldId id="322" r:id="rId9"/>
    <p:sldId id="326" r:id="rId10"/>
    <p:sldId id="327" r:id="rId11"/>
    <p:sldId id="321" r:id="rId12"/>
    <p:sldId id="325" r:id="rId13"/>
    <p:sldId id="324" r:id="rId14"/>
    <p:sldId id="303" r:id="rId15"/>
    <p:sldId id="775" r:id="rId16"/>
    <p:sldId id="776" r:id="rId17"/>
    <p:sldId id="628" r:id="rId18"/>
    <p:sldId id="470" r:id="rId19"/>
    <p:sldId id="777" r:id="rId20"/>
    <p:sldId id="468" r:id="rId21"/>
    <p:sldId id="778" r:id="rId22"/>
    <p:sldId id="779" r:id="rId23"/>
    <p:sldId id="619" r:id="rId24"/>
    <p:sldId id="569" r:id="rId25"/>
    <p:sldId id="259" r:id="rId26"/>
    <p:sldId id="261" r:id="rId27"/>
    <p:sldId id="780" r:id="rId28"/>
    <p:sldId id="781" r:id="rId29"/>
    <p:sldId id="799" r:id="rId30"/>
    <p:sldId id="274" r:id="rId31"/>
    <p:sldId id="785" r:id="rId32"/>
    <p:sldId id="260" r:id="rId33"/>
    <p:sldId id="284" r:id="rId34"/>
    <p:sldId id="782" r:id="rId35"/>
    <p:sldId id="363" r:id="rId36"/>
    <p:sldId id="629" r:id="rId37"/>
    <p:sldId id="783" r:id="rId38"/>
    <p:sldId id="784" r:id="rId39"/>
    <p:sldId id="787" r:id="rId40"/>
    <p:sldId id="800" r:id="rId41"/>
    <p:sldId id="793" r:id="rId42"/>
    <p:sldId id="686" r:id="rId43"/>
    <p:sldId id="687" r:id="rId44"/>
    <p:sldId id="693" r:id="rId45"/>
    <p:sldId id="794" r:id="rId46"/>
    <p:sldId id="792" r:id="rId47"/>
    <p:sldId id="300" r:id="rId48"/>
    <p:sldId id="276" r:id="rId49"/>
    <p:sldId id="306" r:id="rId50"/>
    <p:sldId id="307" r:id="rId51"/>
    <p:sldId id="308" r:id="rId52"/>
    <p:sldId id="312" r:id="rId53"/>
    <p:sldId id="309" r:id="rId54"/>
    <p:sldId id="310" r:id="rId55"/>
    <p:sldId id="311" r:id="rId56"/>
    <p:sldId id="790" r:id="rId57"/>
    <p:sldId id="313" r:id="rId58"/>
    <p:sldId id="791" r:id="rId59"/>
    <p:sldId id="289" r:id="rId60"/>
    <p:sldId id="287" r:id="rId61"/>
    <p:sldId id="290" r:id="rId62"/>
    <p:sldId id="301" r:id="rId63"/>
    <p:sldId id="291" r:id="rId64"/>
    <p:sldId id="789" r:id="rId65"/>
    <p:sldId id="795" r:id="rId66"/>
    <p:sldId id="796" r:id="rId67"/>
    <p:sldId id="798" r:id="rId68"/>
    <p:sldId id="797" r:id="rId69"/>
    <p:sldId id="348" r:id="rId70"/>
    <p:sldId id="293" r:id="rId71"/>
    <p:sldId id="320" r:id="rId72"/>
    <p:sldId id="265" r:id="rId73"/>
    <p:sldId id="80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4"/>
    <p:restoredTop sz="94681"/>
  </p:normalViewPr>
  <p:slideViewPr>
    <p:cSldViewPr snapToGrid="0">
      <p:cViewPr varScale="1">
        <p:scale>
          <a:sx n="79" d="100"/>
          <a:sy n="79" d="100"/>
        </p:scale>
        <p:origin x="10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166F2-B665-4392-B134-3C1A1637F033}" type="datetimeFigureOut">
              <a:rPr lang="en-GB" smtClean="0"/>
              <a:t>15/12/2020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4BC08-795C-4C2D-AC4D-ACF00EA86146}" type="slidenum">
              <a:rPr lang="en-GB" smtClean="0"/>
              <a:t>‹#›</a:t>
            </a:fld>
            <a:endParaRPr lang="en-GB"/>
          </a:p>
        </p:txBody>
      </p:sp>
    </p:spTree>
    <p:extLst>
      <p:ext uri="{BB962C8B-B14F-4D97-AF65-F5344CB8AC3E}">
        <p14:creationId xmlns:p14="http://schemas.microsoft.com/office/powerpoint/2010/main" val="601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chi/c2/c2.p13.html#toolti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nncrafttrust.org/resources/why-have-different-policies-and-procedures-for-safeguarding-children-and-adul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legislation.gov.uk/anaw/2014/4/pdfs/anaw_20140004_en.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myguideapps.com/projects/wales_safeguarding_procedures/default/adu/a1/a1.p5.html?nocache=0.06458754520421106#toolti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egislation.gov.uk/anaw/2014/4/pdfs/anaw_20140004_en.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legislation.gov.uk/anaw/2014/4/pdfs/anaw_20140004_en.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myguideapps.com/projects/wales_safeguarding_procedures/default/chi/c1/c1.p4.html?nocache=0.7371554144481103#tooltip"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chi/c2/c2.p3.html#toolti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myguideapps.com/projects/wales_safeguarding_procedures/default/chi/c3pt1/c3pt1.p1.html?nocache=0.508369702062486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legislation.gov.uk/anaw/2014/4/pdfs/anaw_20140004_en.pdf" TargetMode="External"/><Relationship Id="rId7" Type="http://schemas.openxmlformats.org/officeDocument/2006/relationships/hyperlink" Target="http://www.legislation.gov.uk/ukpga/2000/21/pdfs/ukpga_20000021_en.pdf"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legislation.gov.uk/ukpga/2007/21/pdfs/ukpga_20070021_en.pdf" TargetMode="External"/><Relationship Id="rId5" Type="http://schemas.openxmlformats.org/officeDocument/2006/relationships/hyperlink" Target="http://www.myguideapps.com/projects/wales_safeguarding_procedures/default/chi/c2/c2.p4.html?nocache=0.7307546587070943#tooltip" TargetMode="External"/><Relationship Id="rId4" Type="http://schemas.openxmlformats.org/officeDocument/2006/relationships/hyperlink" Target="http://www.myguideapps.com/projects/wales_safeguarding_procedures/default/chi/c2/c2.p4.html#tooltip"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ohchr.org/EN/ProfessionalInterest/Pages/OlderPersons.aspx" TargetMode="External"/><Relationship Id="rId3" Type="http://schemas.openxmlformats.org/officeDocument/2006/relationships/hyperlink" Target="http://www.legislation.gov.uk/anaw/2014/4/pdfs/anaw_20140004_en.pdf" TargetMode="External"/><Relationship Id="rId7" Type="http://schemas.openxmlformats.org/officeDocument/2006/relationships/hyperlink" Target="https://www.coe.int/en/web/conventions/full-list/-/conventions/rms/090000168006376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socialcare.wales/hub/codes-of-practice" TargetMode="External"/><Relationship Id="rId5" Type="http://schemas.openxmlformats.org/officeDocument/2006/relationships/hyperlink" Target="http://www.legislation.gov.uk/ukpga/2005/9/pdfs/ukpga_20050009_en.pdf" TargetMode="External"/><Relationship Id="rId10" Type="http://schemas.openxmlformats.org/officeDocument/2006/relationships/hyperlink" Target="https://careinspectorate.wales/more-just-words-follow-strategic-framework-welsh-language-health-social-services-and-social-care" TargetMode="External"/><Relationship Id="rId4" Type="http://schemas.openxmlformats.org/officeDocument/2006/relationships/hyperlink" Target="https://www.legislation.gov.uk/anaw/2015/3/contents" TargetMode="External"/><Relationship Id="rId9" Type="http://schemas.openxmlformats.org/officeDocument/2006/relationships/hyperlink" Target="https://www.unicef.org.uk/what-we-do/un-convention-child-right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ov.wales/sites/default/files/publications/2019-05/part-10-code-of-practice-advocacy.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adu/a2/a2.p9.html?nocache=0.11406381487387818"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ocialcare.wales/hub/statutory-guidanc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cialcare.wales/fitness-to-practise/codes-of-practice-and-guid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adu/a2/a2.p9.html?nocache=0.11406381487387818"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chi/c2/c2.p13.html#tooltip"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www.myguideapps.com/projects/wales_safeguarding_procedures/default/adu/a2/a2.p9.html?nocache=0.05595041874815987#tooltip" TargetMode="External"/><Relationship Id="rId4" Type="http://schemas.openxmlformats.org/officeDocument/2006/relationships/hyperlink" Target="http://www.myguideapps.com/projects/wales_safeguarding_procedures/default/adu/index.a2.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adu/a2/a2.p9.html#tooltip"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adu/a2/a2.p14.html#tooltip"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socialcare.wales/hub/statutory-guidance"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www.myguideapps.com/projects/wales_safeguarding_procedures/default/chi/cp/c1p.p3.html?nocache=0.04426640644029711" TargetMode="External"/><Relationship Id="rId4" Type="http://schemas.openxmlformats.org/officeDocument/2006/relationships/hyperlink" Target="http://www.myguideapps.com/projects/wales_safeguarding_procedures/default/chi/cp/c2p.p6.html?nocache=0.2690333395494455"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chi/c2/c2.p18.html#tooltip"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ov.wales/sites/default/files/publications/2019-05/working-together-to-safeguard-people-volume-5-handling-individual-cases-to-protect-children-at-risk.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myguideapps.com/projects/wales_safeguarding_procedures/default/chi/c2/c2.p18.html#tooltip"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socialcare.wales/hub/statutory-guidance"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v.wales/sites/default/files/publications/2019-05/working-together-to-safeguard-people-volume-5-handling-individual-cases-to-protect-children-at-risk.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co.org.uk/for-organisations/guide-to-data-protection/guide-to-the-general-data-protection-regulation-gdp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ocialcare.wales/hub/statutory-guidanc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cialcare.wales/hub/statutory-guida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As per AWBSA v.3</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2</a:t>
            </a:fld>
            <a:endParaRPr lang="en-GB"/>
          </a:p>
        </p:txBody>
      </p:sp>
    </p:spTree>
    <p:extLst>
      <p:ext uri="{BB962C8B-B14F-4D97-AF65-F5344CB8AC3E}">
        <p14:creationId xmlns:p14="http://schemas.microsoft.com/office/powerpoint/2010/main" val="386076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u="none" kern="1200">
                <a:solidFill>
                  <a:schemeClr val="tx1"/>
                </a:solidFill>
                <a:effectLst/>
                <a:latin typeface="Arial" panose="020B0604020202020204" pitchFamily="34" charset="0"/>
                <a:ea typeface="+mn-ea"/>
                <a:cs typeface="Arial" panose="020B0604020202020204" pitchFamily="34" charset="0"/>
              </a:rPr>
              <a:t>Section 1a, children and young people: safeguarding principles (slide 8)</a:t>
            </a:r>
            <a:endParaRPr lang="en-GB" sz="1200" b="1" kern="1200">
              <a:solidFill>
                <a:schemeClr val="tx1"/>
              </a:solidFill>
              <a:effectLst/>
              <a:latin typeface="Arial" panose="020B0604020202020204" pitchFamily="34" charset="0"/>
              <a:ea typeface="+mn-ea"/>
              <a:cs typeface="Arial" panose="020B0604020202020204" pitchFamily="34" charset="0"/>
            </a:endParaRPr>
          </a:p>
          <a:p>
            <a:endParaRPr lang="en-GB" sz="1200" b="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kern="1200">
                <a:solidFill>
                  <a:schemeClr val="tx1"/>
                </a:solidFill>
                <a:effectLst/>
                <a:latin typeface="Arial" panose="020B0604020202020204" pitchFamily="34" charset="0"/>
                <a:ea typeface="+mn-ea"/>
                <a:cs typeface="Arial" panose="020B0604020202020204" pitchFamily="34" charset="0"/>
              </a:rPr>
              <a:t>From the Wales Safeguarding Procedures </a:t>
            </a:r>
            <a:r>
              <a:rPr lang="en-GB" sz="1200" i="1"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0" i="0" kern="1200">
                <a:solidFill>
                  <a:schemeClr val="tx1"/>
                </a:solidFill>
                <a:effectLst/>
                <a:latin typeface="Arial" panose="020B0604020202020204" pitchFamily="34" charset="0"/>
                <a:ea typeface="+mn-ea"/>
                <a:cs typeface="Arial" panose="020B0604020202020204" pitchFamily="34" charset="0"/>
              </a:rPr>
              <a:t>The tasks for practitioners in contact with children and their families who may be vulnerable to abuse and neglect are two-fold:</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1) to work with children and their families </a:t>
            </a:r>
            <a:r>
              <a:rPr lang="en-GB" sz="1200" b="1" kern="1200">
                <a:solidFill>
                  <a:schemeClr val="tx1"/>
                </a:solidFill>
                <a:effectLst/>
                <a:latin typeface="Arial" panose="020B0604020202020204" pitchFamily="34" charset="0"/>
                <a:ea typeface="+mn-ea"/>
                <a:cs typeface="Arial" panose="020B0604020202020204" pitchFamily="34" charset="0"/>
              </a:rPr>
              <a:t>to avoid situations </a:t>
            </a:r>
            <a:r>
              <a:rPr lang="en-GB" sz="1200" kern="1200">
                <a:solidFill>
                  <a:schemeClr val="tx1"/>
                </a:solidFill>
                <a:effectLst/>
                <a:latin typeface="Arial" panose="020B0604020202020204" pitchFamily="34" charset="0"/>
                <a:ea typeface="+mn-ea"/>
                <a:cs typeface="Arial" panose="020B0604020202020204" pitchFamily="34" charset="0"/>
              </a:rPr>
              <a:t>arising that are likely to lead to the child experiencing abuse, neglect and harm (i.e. build the family’s resistance, assets and strengths)</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…and if this is not effective…</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2) to </a:t>
            </a:r>
            <a:r>
              <a:rPr lang="en-GB" sz="1200" b="1" kern="1200">
                <a:solidFill>
                  <a:schemeClr val="tx1"/>
                </a:solidFill>
                <a:effectLst/>
                <a:latin typeface="Arial" panose="020B0604020202020204" pitchFamily="34" charset="0"/>
                <a:ea typeface="+mn-ea"/>
                <a:cs typeface="Arial" panose="020B0604020202020204" pitchFamily="34" charset="0"/>
              </a:rPr>
              <a:t>identify and address emerging concerns</a:t>
            </a:r>
            <a:r>
              <a:rPr lang="en-GB" sz="1200" kern="1200">
                <a:solidFill>
                  <a:schemeClr val="tx1"/>
                </a:solidFill>
                <a:effectLst/>
                <a:latin typeface="Arial" panose="020B0604020202020204" pitchFamily="34" charset="0"/>
                <a:ea typeface="+mn-ea"/>
                <a:cs typeface="Arial" panose="020B0604020202020204" pitchFamily="34" charset="0"/>
              </a:rPr>
              <a:t> that if not resolved could result in the child experiencing abuse, neglect and harm. </a:t>
            </a:r>
          </a:p>
          <a:p>
            <a:r>
              <a:rPr lang="en-GB" sz="1200" b="1"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Practitioners who are in contact with children and their families are particularly well placed to </a:t>
            </a:r>
            <a:r>
              <a:rPr lang="en-GB" sz="1200" b="1" kern="1200">
                <a:solidFill>
                  <a:schemeClr val="tx1"/>
                </a:solidFill>
                <a:effectLst/>
                <a:latin typeface="Arial" panose="020B0604020202020204" pitchFamily="34" charset="0"/>
                <a:ea typeface="+mn-ea"/>
                <a:cs typeface="Arial" panose="020B0604020202020204" pitchFamily="34" charset="0"/>
              </a:rPr>
              <a:t>identify emerging concerns</a:t>
            </a:r>
            <a:r>
              <a:rPr lang="en-GB" sz="1200" kern="1200">
                <a:solidFill>
                  <a:schemeClr val="tx1"/>
                </a:solidFill>
                <a:effectLst/>
                <a:latin typeface="Arial" panose="020B0604020202020204" pitchFamily="34" charset="0"/>
                <a:ea typeface="+mn-ea"/>
                <a:cs typeface="Arial" panose="020B0604020202020204" pitchFamily="34" charset="0"/>
              </a:rPr>
              <a:t> about abuse and neglect. They include:</a:t>
            </a:r>
          </a:p>
          <a:p>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working in education, such as teachers, classroom assistants, mentors, playground supervisors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practitioners in housing and benefit services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health practitioners including, GPs health visitors, school nurses, midwives, CAMHS, paediatricians </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delivering services to parents or carers with adult-orientated issues, such as drug and alcohol, mental health learning disabilities and domestic violence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in criminal justice settings, such as police, probation and youth offending teams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providing services to specific age groups, such as nursery staff, youth workers </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community based practitioners. </a:t>
            </a:r>
          </a:p>
          <a:p>
            <a:r>
              <a:rPr lang="en-GB" sz="1200" b="1" kern="1200">
                <a:solidFill>
                  <a:schemeClr val="tx1"/>
                </a:solidFill>
                <a:effectLst/>
                <a:latin typeface="Arial" panose="020B0604020202020204" pitchFamily="34" charset="0"/>
                <a:ea typeface="+mn-ea"/>
                <a:cs typeface="Arial" panose="020B0604020202020204" pitchFamily="34" charset="0"/>
              </a:rPr>
              <a:t>N.B. This is not an exhaustive list.</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12</a:t>
            </a:fld>
            <a:endParaRPr lang="en-GB"/>
          </a:p>
        </p:txBody>
      </p:sp>
    </p:spTree>
    <p:extLst>
      <p:ext uri="{BB962C8B-B14F-4D97-AF65-F5344CB8AC3E}">
        <p14:creationId xmlns:p14="http://schemas.microsoft.com/office/powerpoint/2010/main" val="65146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Arial" panose="020B0604020202020204" pitchFamily="34" charset="0"/>
              </a:rPr>
              <a:t>Section 2c, children and young people: initial discussion (slide 3)</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designated safeguarding person</a:t>
            </a:r>
            <a:r>
              <a:rPr lang="en-US" sz="1200" b="0" i="0" kern="1200">
                <a:solidFill>
                  <a:schemeClr val="tx1"/>
                </a:solidFill>
                <a:effectLst/>
                <a:latin typeface="Arial" panose="020B0604020202020204" pitchFamily="34" charset="0"/>
                <a:ea typeface="+mn-ea"/>
                <a:cs typeface="Arial" panose="020B0604020202020204" pitchFamily="34" charset="0"/>
              </a:rPr>
              <a:t> (DSP) is the identified person within the </a:t>
            </a:r>
            <a:r>
              <a:rPr lang="en-US" sz="1200" b="0" i="0" kern="1200" err="1">
                <a:solidFill>
                  <a:schemeClr val="tx1"/>
                </a:solidFill>
                <a:effectLst/>
                <a:latin typeface="Arial" panose="020B0604020202020204" pitchFamily="34" charset="0"/>
                <a:ea typeface="+mn-ea"/>
                <a:cs typeface="Arial" panose="020B0604020202020204" pitchFamily="34" charset="0"/>
              </a:rPr>
              <a:t>organisation</a:t>
            </a:r>
            <a:r>
              <a:rPr lang="en-US" sz="1200" b="0" i="0" kern="1200">
                <a:solidFill>
                  <a:schemeClr val="tx1"/>
                </a:solidFill>
                <a:effectLst/>
                <a:latin typeface="Arial" panose="020B0604020202020204" pitchFamily="34" charset="0"/>
                <a:ea typeface="+mn-ea"/>
                <a:cs typeface="Arial" panose="020B0604020202020204" pitchFamily="34" charset="0"/>
              </a:rPr>
              <a:t> who:</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is available to discuss safeguarding concerns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should be consulted, when possible as to whether to raise a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safeguarding</a:t>
            </a:r>
            <a:r>
              <a:rPr lang="en-US" sz="1200" b="0" i="0" kern="1200">
                <a:solidFill>
                  <a:schemeClr val="tx1"/>
                </a:solidFill>
                <a:effectLst/>
                <a:latin typeface="Arial" panose="020B0604020202020204" pitchFamily="34" charset="0"/>
                <a:ea typeface="+mn-ea"/>
                <a:cs typeface="Arial" panose="020B0604020202020204" pitchFamily="34" charset="0"/>
              </a:rPr>
              <a:t> concern with 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local authority</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will manage any immediate actions required to ensure the individual at risk is safe from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harm</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all practitioners must know who to contact in their agency for advice and they should not hesitate to discuss their concerns no matter how insignificant they may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Arial" panose="020B0604020202020204" pitchFamily="34" charset="0"/>
                <a:ea typeface="+mn-ea"/>
                <a:cs typeface="Arial" panose="020B0604020202020204" pitchFamily="34" charset="0"/>
              </a:rPr>
              <a:t>From the app’s glossary: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tx1"/>
                </a:solidFill>
                <a:effectLst/>
                <a:latin typeface="Arial" panose="020B0604020202020204" pitchFamily="34" charset="0"/>
                <a:ea typeface="+mn-ea"/>
                <a:cs typeface="Arial" panose="020B0604020202020204" pitchFamily="34" charset="0"/>
              </a:rPr>
              <a:t>Designated Safeguarding Person (DSP)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rial" panose="020B0604020202020204" pitchFamily="34" charset="0"/>
                <a:ea typeface="+mn-ea"/>
                <a:cs typeface="Arial" panose="020B0604020202020204" pitchFamily="34" charset="0"/>
              </a:rPr>
              <a:t>The nominated person with a local authority who is responsible for managing and monitoring safeguarding allegations in relation to paid and unpaid social care workers. Providing advice, information and guidance to employers and voluntary </a:t>
            </a:r>
            <a:r>
              <a:rPr lang="en-US" sz="1200" b="0" i="0" kern="1200" err="1">
                <a:solidFill>
                  <a:schemeClr val="tx1"/>
                </a:solidFill>
                <a:effectLst/>
                <a:latin typeface="Arial" panose="020B0604020202020204" pitchFamily="34" charset="0"/>
                <a:ea typeface="+mn-ea"/>
                <a:cs typeface="Arial" panose="020B0604020202020204" pitchFamily="34" charset="0"/>
              </a:rPr>
              <a:t>organisations</a:t>
            </a:r>
            <a:r>
              <a:rPr lang="en-US" sz="1200" b="0" i="0" kern="1200">
                <a:solidFill>
                  <a:schemeClr val="tx1"/>
                </a:solidFill>
                <a:effectLst/>
                <a:latin typeface="Arial" panose="020B0604020202020204" pitchFamily="34" charset="0"/>
                <a:ea typeface="+mn-ea"/>
                <a:cs typeface="Arial" panose="020B0604020202020204" pitchFamily="34" charset="0"/>
              </a:rPr>
              <a:t> around safeguarding allegations and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highlight>
                <a:srgbClr val="FFFF00"/>
              </a:highligh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highlight>
                  <a:srgbClr val="FFFF00"/>
                </a:highlight>
                <a:latin typeface="Arial" panose="020B0604020202020204" pitchFamily="34" charset="0"/>
                <a:ea typeface="+mn-ea"/>
                <a:cs typeface="Arial" panose="020B0604020202020204" pitchFamily="34" charset="0"/>
              </a:rPr>
              <a:t>Reporting handout section 2c</a:t>
            </a:r>
          </a:p>
          <a:p>
            <a:endParaRPr lang="en-GB"/>
          </a:p>
        </p:txBody>
      </p:sp>
      <p:sp>
        <p:nvSpPr>
          <p:cNvPr id="4" name="Slide Number Placeholder 3"/>
          <p:cNvSpPr>
            <a:spLocks noGrp="1"/>
          </p:cNvSpPr>
          <p:nvPr>
            <p:ph type="sldNum" sz="quarter" idx="5"/>
          </p:nvPr>
        </p:nvSpPr>
        <p:spPr/>
        <p:txBody>
          <a:bodyPr/>
          <a:lstStyle/>
          <a:p>
            <a:fld id="{99F82CCC-3893-4BDE-A412-617D37E01665}" type="slidenum">
              <a:rPr lang="en-GB" smtClean="0"/>
              <a:t>13</a:t>
            </a:fld>
            <a:endParaRPr lang="en-GB"/>
          </a:p>
        </p:txBody>
      </p:sp>
    </p:spTree>
    <p:extLst>
      <p:ext uri="{BB962C8B-B14F-4D97-AF65-F5344CB8AC3E}">
        <p14:creationId xmlns:p14="http://schemas.microsoft.com/office/powerpoint/2010/main" val="177845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As per AWBSA v.3</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panose="020B0604020202020204" pitchFamily="34" charset="0"/>
                <a:cs typeface="Arial" panose="020B0604020202020204" pitchFamily="34" charset="0"/>
              </a:rPr>
              <a:t>Use of “divisive examples”, etc. – brief scenarios (selected by trainer) or early years scenarios.</a:t>
            </a:r>
            <a:endParaRPr lang="en-GB" sz="1200">
              <a:solidFill>
                <a:schemeClr val="tx1"/>
              </a:solidFill>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Exercise to find out “gut reactions” to whether situations are acceptable/not acceptable. Can use the Yes/No cards</a:t>
            </a:r>
          </a:p>
          <a:p>
            <a:r>
              <a:rPr lang="en-US">
                <a:latin typeface="Arial" panose="020B0604020202020204" pitchFamily="34" charset="0"/>
                <a:cs typeface="Arial" panose="020B0604020202020204" pitchFamily="34" charset="0"/>
              </a:rPr>
              <a:t>Trainer can choose examples to use as befits the audience</a:t>
            </a:r>
          </a:p>
          <a:p>
            <a:r>
              <a:rPr lang="en-US">
                <a:latin typeface="Arial" panose="020B0604020202020204" pitchFamily="34" charset="0"/>
                <a:cs typeface="Arial" panose="020B0604020202020204" pitchFamily="34" charset="0"/>
              </a:rPr>
              <a:t>Trainer has opportunity to challenge outdated ideas and misconceptions</a:t>
            </a:r>
          </a:p>
          <a:p>
            <a:r>
              <a:rPr lang="en-US">
                <a:latin typeface="Arial" panose="020B0604020202020204" pitchFamily="34" charset="0"/>
                <a:cs typeface="Arial" panose="020B0604020202020204" pitchFamily="34" charset="0"/>
              </a:rPr>
              <a:t>Group peer pressure may influence answers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380B07E-33FA-47F9-8699-C5DB1064ED41}" type="slidenum">
              <a:rPr lang="en-GB" smtClean="0"/>
              <a:t>14</a:t>
            </a:fld>
            <a:endParaRPr lang="en-GB"/>
          </a:p>
        </p:txBody>
      </p:sp>
    </p:spTree>
    <p:extLst>
      <p:ext uri="{BB962C8B-B14F-4D97-AF65-F5344CB8AC3E}">
        <p14:creationId xmlns:p14="http://schemas.microsoft.com/office/powerpoint/2010/main" val="65146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Arial" panose="020B0604020202020204" pitchFamily="34" charset="0"/>
              </a:rPr>
              <a:t>Tweaked v.3 activity</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Activity for familiarisation with the app, and to confirm or create the common language and understanding that it supports.</a:t>
            </a:r>
          </a:p>
          <a:p>
            <a:r>
              <a:rPr lang="en-GB" sz="1200" kern="1200">
                <a:solidFill>
                  <a:schemeClr val="tx1"/>
                </a:solidFill>
                <a:effectLst/>
                <a:latin typeface="Arial" panose="020B0604020202020204" pitchFamily="34" charset="0"/>
                <a:ea typeface="+mn-ea"/>
                <a:cs typeface="Arial" panose="020B0604020202020204" pitchFamily="34" charset="0"/>
              </a:rPr>
              <a:t>Did the answers from the app meet with their understanding, anything new?</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15</a:t>
            </a:fld>
            <a:endParaRPr lang="en-GB"/>
          </a:p>
        </p:txBody>
      </p:sp>
    </p:spTree>
    <p:extLst>
      <p:ext uri="{BB962C8B-B14F-4D97-AF65-F5344CB8AC3E}">
        <p14:creationId xmlns:p14="http://schemas.microsoft.com/office/powerpoint/2010/main" val="238901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a:latin typeface="Arial" panose="020B0604020202020204" pitchFamily="34" charset="0"/>
                <a:cs typeface="Arial" panose="020B0604020202020204" pitchFamily="34" charset="0"/>
              </a:rPr>
              <a:t>Section 1, adults: definitions (slide 6)</a:t>
            </a:r>
          </a:p>
          <a:p>
            <a:endParaRPr lang="en-GB" u="sng">
              <a:latin typeface="Arial" panose="020B0604020202020204" pitchFamily="34" charset="0"/>
              <a:cs typeface="Arial" panose="020B0604020202020204" pitchFamily="34" charset="0"/>
            </a:endParaRPr>
          </a:p>
          <a:p>
            <a:r>
              <a:rPr lang="en-GB" b="1" u="none">
                <a:latin typeface="Arial" panose="020B0604020202020204" pitchFamily="34" charset="0"/>
                <a:cs typeface="Arial" panose="020B0604020202020204" pitchFamily="34" charset="0"/>
              </a:rPr>
              <a:t>From the app’s glossary:</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Safeguarding</a:t>
            </a:r>
            <a:r>
              <a:rPr lang="en-US" sz="1200" b="0" i="0" kern="1200">
                <a:solidFill>
                  <a:schemeClr val="tx1"/>
                </a:solidFill>
                <a:effectLst/>
                <a:latin typeface="Arial" panose="020B0604020202020204" pitchFamily="34" charset="0"/>
                <a:ea typeface="+mn-ea"/>
                <a:cs typeface="Arial" panose="020B0604020202020204" pitchFamily="34" charset="0"/>
              </a:rPr>
              <a:t> means preventing and protecting adults at risk from abuse or neglect </a:t>
            </a:r>
            <a:r>
              <a:rPr lang="en-US" sz="1200" b="1" i="0" kern="1200">
                <a:solidFill>
                  <a:schemeClr val="tx1"/>
                </a:solidFill>
                <a:effectLst/>
                <a:latin typeface="Arial" panose="020B0604020202020204" pitchFamily="34" charset="0"/>
                <a:ea typeface="+mn-ea"/>
                <a:cs typeface="Arial" panose="020B0604020202020204" pitchFamily="34" charset="0"/>
              </a:rPr>
              <a:t>and</a:t>
            </a:r>
            <a:r>
              <a:rPr lang="en-US" sz="1200" b="0" i="0" kern="1200">
                <a:solidFill>
                  <a:schemeClr val="tx1"/>
                </a:solidFill>
                <a:effectLst/>
                <a:latin typeface="Arial" panose="020B0604020202020204" pitchFamily="34" charset="0"/>
                <a:ea typeface="+mn-ea"/>
                <a:cs typeface="Arial" panose="020B0604020202020204" pitchFamily="34" charset="0"/>
              </a:rPr>
              <a:t> educating those around them to </a:t>
            </a:r>
            <a:r>
              <a:rPr lang="en-US" sz="1200" b="0" i="0" kern="1200" err="1">
                <a:solidFill>
                  <a:schemeClr val="tx1"/>
                </a:solidFill>
                <a:effectLst/>
                <a:latin typeface="Arial" panose="020B0604020202020204" pitchFamily="34" charset="0"/>
                <a:ea typeface="+mn-ea"/>
                <a:cs typeface="Arial" panose="020B0604020202020204" pitchFamily="34" charset="0"/>
              </a:rPr>
              <a:t>recognise</a:t>
            </a:r>
            <a:r>
              <a:rPr lang="en-US" sz="1200" b="0" i="0" kern="1200">
                <a:solidFill>
                  <a:schemeClr val="tx1"/>
                </a:solidFill>
                <a:effectLst/>
                <a:latin typeface="Arial" panose="020B0604020202020204" pitchFamily="34" charset="0"/>
                <a:ea typeface="+mn-ea"/>
                <a:cs typeface="Arial" panose="020B0604020202020204" pitchFamily="34" charset="0"/>
              </a:rPr>
              <a:t> the signs and dangers.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fontAlgn="base"/>
            <a:endParaRPr lang="en-US" sz="1200" b="1">
              <a:latin typeface="Arial" panose="020B0604020202020204" pitchFamily="34" charset="0"/>
              <a:cs typeface="Arial" panose="020B0604020202020204" pitchFamily="34" charset="0"/>
            </a:endParaRPr>
          </a:p>
          <a:p>
            <a:pPr fontAlgn="base"/>
            <a:r>
              <a:rPr lang="en-US" sz="1200" b="1">
                <a:latin typeface="Arial" panose="020B0604020202020204" pitchFamily="34" charset="0"/>
                <a:cs typeface="Arial" panose="020B0604020202020204" pitchFamily="34" charset="0"/>
              </a:rPr>
              <a:t>Promoting well-being </a:t>
            </a:r>
          </a:p>
          <a:p>
            <a:pPr fontAlgn="base"/>
            <a:endParaRPr lang="en-US" sz="1200" b="1">
              <a:latin typeface="Arial" panose="020B0604020202020204" pitchFamily="34" charset="0"/>
              <a:cs typeface="Arial" panose="020B0604020202020204" pitchFamily="34" charset="0"/>
            </a:endParaRPr>
          </a:p>
          <a:p>
            <a:pPr fontAlgn="base"/>
            <a:r>
              <a:rPr lang="en-US" sz="1200">
                <a:latin typeface="Arial" panose="020B0604020202020204" pitchFamily="34" charset="0"/>
                <a:cs typeface="Arial" panose="020B0604020202020204" pitchFamily="34" charset="0"/>
              </a:rPr>
              <a:t>6. An activity promotes well-being if the </a:t>
            </a:r>
            <a:r>
              <a:rPr lang="en-US" sz="1200" err="1">
                <a:latin typeface="Arial" panose="020B0604020202020204" pitchFamily="34" charset="0"/>
                <a:cs typeface="Arial" panose="020B0604020202020204" pitchFamily="34" charset="0"/>
              </a:rPr>
              <a:t>organisation</a:t>
            </a:r>
            <a:r>
              <a:rPr lang="en-US" sz="1200">
                <a:latin typeface="Arial" panose="020B0604020202020204" pitchFamily="34" charset="0"/>
                <a:cs typeface="Arial" panose="020B0604020202020204" pitchFamily="34" charset="0"/>
              </a:rPr>
              <a:t> providing the activity has, in the design and operation of the activity, had regard to the aim of seeking to promote the well-being of people who need care and support</a:t>
            </a:r>
          </a:p>
          <a:p>
            <a:pPr fontAlgn="base"/>
            <a:r>
              <a:rPr lang="en-US" sz="1200">
                <a:latin typeface="Arial" panose="020B0604020202020204" pitchFamily="34" charset="0"/>
                <a:cs typeface="Arial" panose="020B0604020202020204" pitchFamily="34" charset="0"/>
              </a:rPr>
              <a:t>“Well-being”, in relation to a person, means well-being in relation to any of the following— (a) physical and mental health and emotional well-being; (b) protection from abuse and neglect; (c) education, training and recreation; (d) domestic, family and personal relationships; (e) contribution made to society; (f) securing rights and entitlements; (g) social and economic well-being; (h) suitability of living accommodation. </a:t>
            </a:r>
            <a:r>
              <a:rPr lang="en-US" sz="1200" err="1">
                <a:latin typeface="Arial" panose="020B0604020202020204" pitchFamily="34" charset="0"/>
                <a:cs typeface="Arial" panose="020B0604020202020204" pitchFamily="34" charset="0"/>
              </a:rPr>
              <a:t>nd</a:t>
            </a:r>
            <a:r>
              <a:rPr lang="en-US" sz="1200">
                <a:latin typeface="Arial" panose="020B0604020202020204" pitchFamily="34" charset="0"/>
                <a:cs typeface="Arial" panose="020B0604020202020204" pitchFamily="34" charset="0"/>
              </a:rPr>
              <a:t> support, and </a:t>
            </a:r>
            <a:r>
              <a:rPr lang="en-US" sz="1200" err="1">
                <a:latin typeface="Arial" panose="020B0604020202020204" pitchFamily="34" charset="0"/>
                <a:cs typeface="Arial" panose="020B0604020202020204" pitchFamily="34" charset="0"/>
              </a:rPr>
              <a:t>carers</a:t>
            </a:r>
            <a:r>
              <a:rPr lang="en-US" sz="1200">
                <a:latin typeface="Arial" panose="020B0604020202020204" pitchFamily="34" charset="0"/>
                <a:cs typeface="Arial" panose="020B0604020202020204" pitchFamily="34" charset="0"/>
              </a:rPr>
              <a:t> who need support. </a:t>
            </a:r>
          </a:p>
          <a:p>
            <a:pPr fontAlgn="base"/>
            <a:r>
              <a:rPr lang="en-US" sz="1200">
                <a:latin typeface="Arial" panose="020B0604020202020204" pitchFamily="34" charset="0"/>
                <a:cs typeface="Arial" panose="020B0604020202020204" pitchFamily="34" charset="0"/>
              </a:rPr>
              <a:t>4) In relation to an adult, “well-being” also includes— (a) control over day to day life; (b) participation in work.</a:t>
            </a:r>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From </a:t>
            </a:r>
            <a:r>
              <a:rPr lang="en-GB">
                <a:latin typeface="Arial" panose="020B0604020202020204" pitchFamily="34" charset="0"/>
                <a:cs typeface="Arial" panose="020B0604020202020204" pitchFamily="34" charset="0"/>
                <a:hlinkClick r:id="rId3"/>
              </a:rPr>
              <a:t>https://www.anncrafttrust.org/resources/why-have-different-policies-and-procedures-for-safeguarding-children-and-adults/</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Self-determination</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One important difference between safeguarding adults and safeguarding children is an adult’s right to self-determination. Adults may choose not to act at all to protect themselves, and it is only in extreme circumstances that the law intervenes. This will often only happen when an adult is assessed to lack capacity in that area, or where the concerns may extend to children, such as when they are living in the same household.</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This can make the matter of safeguarding adults even more complex. It is not solely focused on creating an appropriate process and system to safeguard. It also needs to take into account the importance of creating a culture that embraces the adults themselves, informing and consulting them on all decisions affecting them.</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16</a:t>
            </a:fld>
            <a:endParaRPr lang="en-GB"/>
          </a:p>
        </p:txBody>
      </p:sp>
    </p:spTree>
    <p:extLst>
      <p:ext uri="{BB962C8B-B14F-4D97-AF65-F5344CB8AC3E}">
        <p14:creationId xmlns:p14="http://schemas.microsoft.com/office/powerpoint/2010/main" val="302809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a:latin typeface="Arial" panose="020B0604020202020204" pitchFamily="34" charset="0"/>
                <a:cs typeface="Arial" panose="020B0604020202020204" pitchFamily="34" charset="0"/>
              </a:rPr>
              <a:t>Section 1, adults: definitions (slide 4)</a:t>
            </a:r>
            <a:endParaRPr lang="en-US" sz="1200" b="1" i="0" u="sng" kern="1200">
              <a:solidFill>
                <a:schemeClr val="tx1"/>
              </a:solidFill>
              <a:effectLst/>
              <a:latin typeface="Arial" panose="020B0604020202020204" pitchFamily="34" charset="0"/>
              <a:ea typeface="+mn-ea"/>
              <a:cs typeface="Arial" panose="020B0604020202020204" pitchFamily="34" charset="0"/>
            </a:endParaRP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Trainer to point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rial" panose="020B0604020202020204" pitchFamily="34" charset="0"/>
                <a:ea typeface="+mn-ea"/>
                <a:cs typeface="Arial" panose="020B0604020202020204" pitchFamily="34" charset="0"/>
              </a:rPr>
              <a:t>This is the official definition</a:t>
            </a:r>
            <a:r>
              <a:rPr lang="en-US" sz="1200" b="0" i="0" kern="1200">
                <a:solidFill>
                  <a:schemeClr val="tx1"/>
                </a:solidFill>
                <a:effectLst/>
                <a:latin typeface="Arial" panose="020B0604020202020204" pitchFamily="34" charset="0"/>
                <a:ea typeface="+mn-ea"/>
                <a:cs typeface="Arial" panose="020B0604020202020204" pitchFamily="34" charset="0"/>
              </a:rPr>
              <a:t>. </a:t>
            </a:r>
            <a:r>
              <a:rPr lang="en-US" sz="1200" b="1" i="0" u="none" kern="1200">
                <a:solidFill>
                  <a:schemeClr val="tx1"/>
                </a:solidFill>
                <a:effectLst/>
                <a:latin typeface="Arial" panose="020B0604020202020204" pitchFamily="34" charset="0"/>
                <a:ea typeface="+mn-ea"/>
                <a:cs typeface="Arial" panose="020B0604020202020204" pitchFamily="34" charset="0"/>
              </a:rPr>
              <a:t>However</a:t>
            </a:r>
            <a:r>
              <a:rPr lang="en-US" sz="1200" b="0" i="0" kern="1200">
                <a:solidFill>
                  <a:schemeClr val="tx1"/>
                </a:solidFill>
                <a:effectLst/>
                <a:latin typeface="Arial" panose="020B0604020202020204" pitchFamily="34" charset="0"/>
                <a:ea typeface="+mn-ea"/>
                <a:cs typeface="Arial" panose="020B0604020202020204" pitchFamily="34" charset="0"/>
              </a:rPr>
              <a:t>, anyone who has a concern that an adult </a:t>
            </a:r>
            <a:r>
              <a:rPr lang="en-US" sz="1200">
                <a:solidFill>
                  <a:srgbClr val="37394B"/>
                </a:solidFill>
                <a:latin typeface="Arial" panose="020B0604020202020204" pitchFamily="34" charset="0"/>
                <a:cs typeface="Arial" panose="020B0604020202020204" pitchFamily="34" charset="0"/>
              </a:rPr>
              <a:t>is experiencing, or is at risk of experiencing, abuse or neglect should report those concerns, </a:t>
            </a:r>
            <a:r>
              <a:rPr lang="en-US" sz="1200" b="1">
                <a:solidFill>
                  <a:srgbClr val="37394B"/>
                </a:solidFill>
                <a:latin typeface="Arial" panose="020B0604020202020204" pitchFamily="34" charset="0"/>
                <a:cs typeface="Arial" panose="020B0604020202020204" pitchFamily="34" charset="0"/>
              </a:rPr>
              <a:t>regardless</a:t>
            </a:r>
            <a:r>
              <a:rPr lang="en-US" sz="1200">
                <a:solidFill>
                  <a:srgbClr val="37394B"/>
                </a:solidFill>
                <a:latin typeface="Arial" panose="020B0604020202020204" pitchFamily="34" charset="0"/>
                <a:cs typeface="Arial" panose="020B0604020202020204" pitchFamily="34" charset="0"/>
              </a:rPr>
              <a:t> of whether they know if the adult has care and support needs or is </a:t>
            </a:r>
            <a:r>
              <a:rPr lang="en-US" sz="1200" b="0">
                <a:solidFill>
                  <a:srgbClr val="37394B"/>
                </a:solidFill>
                <a:latin typeface="Arial" panose="020B0604020202020204" pitchFamily="34" charset="0"/>
                <a:cs typeface="Arial" panose="020B0604020202020204" pitchFamily="34" charset="0"/>
              </a:rPr>
              <a:t>unable to protect themselves </a:t>
            </a:r>
            <a:r>
              <a:rPr lang="en-US" sz="1200">
                <a:solidFill>
                  <a:srgbClr val="37394B"/>
                </a:solidFill>
                <a:latin typeface="Arial" panose="020B0604020202020204" pitchFamily="34" charset="0"/>
                <a:cs typeface="Arial" panose="020B0604020202020204" pitchFamily="34" charset="0"/>
              </a:rPr>
              <a:t>against abuse or neglect or the risk of it.</a:t>
            </a:r>
          </a:p>
          <a:p>
            <a:r>
              <a:rPr lang="en-US" sz="1200" b="0" i="0" kern="1200">
                <a:solidFill>
                  <a:schemeClr val="tx1"/>
                </a:solidFill>
                <a:effectLst/>
                <a:latin typeface="Arial" panose="020B0604020202020204" pitchFamily="34" charset="0"/>
                <a:ea typeface="+mn-ea"/>
                <a:cs typeface="Arial" panose="020B0604020202020204" pitchFamily="34" charset="0"/>
              </a:rPr>
              <a:t>  </a:t>
            </a:r>
          </a:p>
          <a:p>
            <a:r>
              <a:rPr lang="en-US" sz="1200" b="0" i="0" kern="1200">
                <a:solidFill>
                  <a:schemeClr val="tx1"/>
                </a:solidFill>
                <a:effectLst/>
                <a:latin typeface="Arial" panose="020B0604020202020204" pitchFamily="34" charset="0"/>
                <a:ea typeface="+mn-ea"/>
                <a:cs typeface="Arial" panose="020B0604020202020204" pitchFamily="34" charset="0"/>
              </a:rPr>
              <a:t>Section 126(1) of the </a:t>
            </a:r>
            <a:r>
              <a:rPr lang="en-US" sz="1200" b="0" i="0" kern="1200">
                <a:solidFill>
                  <a:schemeClr val="tx1"/>
                </a:solidFill>
                <a:effectLst/>
                <a:latin typeface="Arial" panose="020B0604020202020204" pitchFamily="34" charset="0"/>
                <a:ea typeface="+mn-ea"/>
                <a:cs typeface="Arial" panose="020B0604020202020204" pitchFamily="34" charset="0"/>
                <a:hlinkClick r:id="rId3"/>
              </a:rPr>
              <a:t>Social Services and Well-being (Wales) Act 2014</a:t>
            </a:r>
            <a:r>
              <a:rPr lang="en-US" sz="1200" b="0" i="0" kern="1200">
                <a:solidFill>
                  <a:schemeClr val="tx1"/>
                </a:solidFill>
                <a:effectLst/>
                <a:latin typeface="Arial" panose="020B0604020202020204" pitchFamily="34" charset="0"/>
                <a:ea typeface="+mn-ea"/>
                <a:cs typeface="Arial" panose="020B0604020202020204" pitchFamily="34" charset="0"/>
              </a:rPr>
              <a:t> defines an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a:rPr>
              <a:t>adult at risk</a:t>
            </a:r>
            <a:r>
              <a:rPr lang="en-US" sz="1200" b="0" i="0" kern="1200">
                <a:solidFill>
                  <a:schemeClr val="tx1"/>
                </a:solidFill>
                <a:effectLst/>
                <a:latin typeface="Arial" panose="020B0604020202020204" pitchFamily="34" charset="0"/>
                <a:ea typeface="+mn-ea"/>
                <a:cs typeface="Arial" panose="020B0604020202020204" pitchFamily="34" charset="0"/>
              </a:rPr>
              <a:t> as an adult who:</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en-US" sz="1200" b="0" i="0" kern="1200">
                <a:solidFill>
                  <a:schemeClr val="tx1"/>
                </a:solidFill>
                <a:effectLst/>
                <a:latin typeface="Arial" panose="020B0604020202020204" pitchFamily="34" charset="0"/>
                <a:ea typeface="+mn-ea"/>
                <a:cs typeface="Arial" panose="020B0604020202020204" pitchFamily="34" charset="0"/>
              </a:rPr>
              <a:t>is experiencing or is at risk of abuse or neglect</a:t>
            </a:r>
          </a:p>
          <a:p>
            <a:pPr marL="228600" indent="-228600">
              <a:buFont typeface="+mj-lt"/>
              <a:buAutoNum type="arabicPeriod"/>
            </a:pPr>
            <a:r>
              <a:rPr lang="en-US" sz="1200" b="0" i="0" kern="1200">
                <a:solidFill>
                  <a:schemeClr val="tx1"/>
                </a:solidFill>
                <a:effectLst/>
                <a:latin typeface="Arial" panose="020B0604020202020204" pitchFamily="34" charset="0"/>
                <a:ea typeface="+mn-ea"/>
                <a:cs typeface="Arial" panose="020B0604020202020204" pitchFamily="34" charset="0"/>
              </a:rPr>
              <a:t>has needs for care and support (whether or not the authority is meeting any of those needs), and</a:t>
            </a:r>
          </a:p>
          <a:p>
            <a:pPr marL="228600" indent="-228600">
              <a:buFont typeface="+mj-lt"/>
              <a:buAutoNum type="arabicPeriod"/>
            </a:pPr>
            <a:r>
              <a:rPr lang="en-US" sz="1200" b="0" i="0" kern="1200">
                <a:solidFill>
                  <a:schemeClr val="tx1"/>
                </a:solidFill>
                <a:effectLst/>
                <a:latin typeface="Arial" panose="020B0604020202020204" pitchFamily="34" charset="0"/>
                <a:ea typeface="+mn-ea"/>
                <a:cs typeface="Arial" panose="020B0604020202020204" pitchFamily="34" charset="0"/>
              </a:rPr>
              <a:t>as a result of those needs is unable to protect himself or herself against the abuse or neglect or the risk of it.</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It is important to note:</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the use of the term ”at risk” means that actual abuse or neglect does not need to occur before practitioners intervene, rather early interventions to protect an adult at risk should be considered to prevent actual abuse and neglect</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the three conditions necessary to demonstrate an adult is at risk of abuse or neglect ensures that protection is provided to those with care and support needs who </a:t>
            </a:r>
            <a:r>
              <a:rPr lang="en-US" sz="1200" b="0" i="1" kern="1200">
                <a:solidFill>
                  <a:schemeClr val="tx1"/>
                </a:solidFill>
                <a:effectLst/>
                <a:latin typeface="Arial" panose="020B0604020202020204" pitchFamily="34" charset="0"/>
                <a:ea typeface="+mn-ea"/>
                <a:cs typeface="Arial" panose="020B0604020202020204" pitchFamily="34" charset="0"/>
              </a:rPr>
              <a:t>also</a:t>
            </a:r>
            <a:r>
              <a:rPr lang="en-US" sz="1200" b="0" i="0" kern="1200">
                <a:solidFill>
                  <a:schemeClr val="tx1"/>
                </a:solidFill>
                <a:effectLst/>
                <a:latin typeface="Arial" panose="020B0604020202020204" pitchFamily="34" charset="0"/>
                <a:ea typeface="+mn-ea"/>
                <a:cs typeface="Arial" panose="020B0604020202020204" pitchFamily="34" charset="0"/>
              </a:rPr>
              <a:t> require actions to secure the individual’s safety in the future because they are unable to protect themselves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that the abuse of adults deemed to be ‘at risk’ is often linked to their circumstances rather than the characteristics of the people experiencing harm</a:t>
            </a:r>
            <a:r>
              <a:rPr lang="en-US" sz="1200" b="0" i="0" kern="1200" baseline="30000">
                <a:solidFill>
                  <a:schemeClr val="tx1"/>
                </a:solidFill>
                <a:effectLst/>
                <a:latin typeface="Arial" panose="020B0604020202020204" pitchFamily="34" charset="0"/>
                <a:ea typeface="+mn-ea"/>
                <a:cs typeface="Arial" panose="020B0604020202020204" pitchFamily="34" charset="0"/>
              </a:rPr>
              <a:t>1</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risk of abuse or neglect may be the consequence of one concern or a result of cumulative factors.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17</a:t>
            </a:fld>
            <a:endParaRPr lang="en-GB"/>
          </a:p>
        </p:txBody>
      </p:sp>
    </p:spTree>
    <p:extLst>
      <p:ext uri="{BB962C8B-B14F-4D97-AF65-F5344CB8AC3E}">
        <p14:creationId xmlns:p14="http://schemas.microsoft.com/office/powerpoint/2010/main" val="42913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a:latin typeface="Arial" panose="020B0604020202020204" pitchFamily="34" charset="0"/>
                <a:cs typeface="Arial" panose="020B0604020202020204" pitchFamily="34" charset="0"/>
              </a:rPr>
              <a:t>Section 1c, children and young people: definitions (slide 2)</a:t>
            </a:r>
          </a:p>
          <a:p>
            <a:endParaRPr lang="en-GB" u="sng">
              <a:latin typeface="Arial" panose="020B0604020202020204" pitchFamily="34" charset="0"/>
              <a:cs typeface="Arial" panose="020B0604020202020204" pitchFamily="34" charset="0"/>
            </a:endParaRPr>
          </a:p>
          <a:p>
            <a:r>
              <a:rPr lang="en-GB" b="1" u="none">
                <a:latin typeface="Arial" panose="020B0604020202020204" pitchFamily="34" charset="0"/>
                <a:cs typeface="Arial" panose="020B0604020202020204" pitchFamily="34" charset="0"/>
              </a:rPr>
              <a:t>From the app’s glossary:</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Safeguarding</a:t>
            </a:r>
            <a:r>
              <a:rPr lang="en-US" sz="1200" b="0" i="0" kern="1200">
                <a:solidFill>
                  <a:schemeClr val="tx1"/>
                </a:solidFill>
                <a:effectLst/>
                <a:latin typeface="Arial" panose="020B0604020202020204" pitchFamily="34" charset="0"/>
                <a:ea typeface="+mn-ea"/>
                <a:cs typeface="Arial" panose="020B0604020202020204" pitchFamily="34" charset="0"/>
              </a:rPr>
              <a:t> means preventing and protecting children and adults at risk from abuse or neglect and educating those around them to </a:t>
            </a:r>
            <a:r>
              <a:rPr lang="en-US" sz="1200" b="0" i="0" kern="1200" err="1">
                <a:solidFill>
                  <a:schemeClr val="tx1"/>
                </a:solidFill>
                <a:effectLst/>
                <a:latin typeface="Arial" panose="020B0604020202020204" pitchFamily="34" charset="0"/>
                <a:ea typeface="+mn-ea"/>
                <a:cs typeface="Arial" panose="020B0604020202020204" pitchFamily="34" charset="0"/>
              </a:rPr>
              <a:t>recognise</a:t>
            </a:r>
            <a:r>
              <a:rPr lang="en-US" sz="1200" b="0" i="0" kern="1200">
                <a:solidFill>
                  <a:schemeClr val="tx1"/>
                </a:solidFill>
                <a:effectLst/>
                <a:latin typeface="Arial" panose="020B0604020202020204" pitchFamily="34" charset="0"/>
                <a:ea typeface="+mn-ea"/>
                <a:cs typeface="Arial" panose="020B0604020202020204" pitchFamily="34" charset="0"/>
              </a:rPr>
              <a:t> the signs and dangers.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US" sz="1200" b="1" i="0" u="none"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From the NSPCC website:</a:t>
            </a:r>
          </a:p>
          <a:p>
            <a:endParaRPr lang="en-US" sz="1200" b="1" i="0" u="none" kern="1200">
              <a:solidFill>
                <a:schemeClr val="tx1"/>
              </a:solidFill>
              <a:effectLst/>
              <a:latin typeface="Arial" panose="020B0604020202020204" pitchFamily="34" charset="0"/>
              <a:ea typeface="+mn-ea"/>
              <a:cs typeface="Arial" panose="020B0604020202020204" pitchFamily="34" charset="0"/>
            </a:endParaRPr>
          </a:p>
          <a:p>
            <a:pPr fontAlgn="base"/>
            <a:r>
              <a:rPr lang="en-US" sz="1200" b="0" i="0" kern="1200">
                <a:solidFill>
                  <a:schemeClr val="tx1"/>
                </a:solidFill>
                <a:effectLst/>
                <a:latin typeface="Arial" panose="020B0604020202020204" pitchFamily="34" charset="0"/>
                <a:ea typeface="+mn-ea"/>
                <a:cs typeface="Arial" panose="020B0604020202020204" pitchFamily="34" charset="0"/>
              </a:rPr>
              <a:t>Safeguarding is the action that is taken to promote the welfare of children and protect them from harm.</a:t>
            </a:r>
          </a:p>
          <a:p>
            <a:pPr fontAlgn="base"/>
            <a:endParaRPr lang="en-US" sz="1200" b="0" i="0" kern="1200">
              <a:solidFill>
                <a:schemeClr val="tx1"/>
              </a:solidFill>
              <a:effectLst/>
              <a:latin typeface="Arial" panose="020B0604020202020204" pitchFamily="34" charset="0"/>
              <a:ea typeface="+mn-ea"/>
              <a:cs typeface="Arial" panose="020B0604020202020204" pitchFamily="34" charset="0"/>
            </a:endParaRPr>
          </a:p>
          <a:p>
            <a:pPr fontAlgn="base"/>
            <a:endParaRPr lang="en-US" sz="1200" b="0" i="0" kern="1200">
              <a:solidFill>
                <a:schemeClr val="tx1"/>
              </a:solidFill>
              <a:effectLst/>
              <a:latin typeface="Arial" panose="020B0604020202020204" pitchFamily="34" charset="0"/>
              <a:ea typeface="+mn-ea"/>
              <a:cs typeface="Arial" panose="020B0604020202020204" pitchFamily="34" charset="0"/>
            </a:endParaRPr>
          </a:p>
          <a:p>
            <a:pPr fontAlgn="base"/>
            <a:r>
              <a:rPr lang="en-US" sz="1200" b="0" i="0" kern="1200">
                <a:solidFill>
                  <a:schemeClr val="tx1"/>
                </a:solidFill>
                <a:effectLst/>
                <a:latin typeface="Arial" panose="020B0604020202020204" pitchFamily="34" charset="0"/>
                <a:ea typeface="+mn-ea"/>
                <a:cs typeface="Arial" panose="020B0604020202020204" pitchFamily="34" charset="0"/>
              </a:rPr>
              <a:t>Jump off to ‘section 1c, children and young people: definitions’ for full details.</a:t>
            </a:r>
          </a:p>
          <a:p>
            <a:pPr fontAlgn="base"/>
            <a:endParaRPr lang="en-US" sz="1200" b="0" i="0" kern="1200">
              <a:solidFill>
                <a:schemeClr val="tx1"/>
              </a:solidFill>
              <a:effectLst/>
              <a:latin typeface="Arial" panose="020B0604020202020204" pitchFamily="34" charset="0"/>
              <a:ea typeface="+mn-ea"/>
              <a:cs typeface="Arial" panose="020B0604020202020204" pitchFamily="34" charset="0"/>
            </a:endParaRPr>
          </a:p>
          <a:p>
            <a:pPr fontAlgn="base"/>
            <a:r>
              <a:rPr lang="en-US" sz="1200" b="1" i="0" kern="1200">
                <a:solidFill>
                  <a:schemeClr val="tx1"/>
                </a:solidFill>
                <a:effectLst/>
                <a:latin typeface="Arial" panose="020B0604020202020204" pitchFamily="34" charset="0"/>
                <a:ea typeface="+mn-ea"/>
                <a:cs typeface="Arial" panose="020B0604020202020204" pitchFamily="34" charset="0"/>
              </a:rPr>
              <a:t>Safeguarding</a:t>
            </a:r>
            <a:r>
              <a:rPr lang="en-US" sz="1200" b="0" i="0" kern="1200">
                <a:solidFill>
                  <a:schemeClr val="tx1"/>
                </a:solidFill>
                <a:effectLst/>
                <a:latin typeface="Arial" panose="020B0604020202020204" pitchFamily="34" charset="0"/>
                <a:ea typeface="+mn-ea"/>
                <a:cs typeface="Arial" panose="020B0604020202020204" pitchFamily="34" charset="0"/>
              </a:rPr>
              <a:t> means:</a:t>
            </a:r>
          </a:p>
          <a:p>
            <a:pPr fontAlgn="base"/>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fontAlgn="base">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protecting children from abuse and maltreatment</a:t>
            </a:r>
          </a:p>
          <a:p>
            <a:pPr marL="171450" indent="-171450" fontAlgn="base">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preventing harm to children’s health or development</a:t>
            </a:r>
          </a:p>
          <a:p>
            <a:pPr marL="171450" indent="-171450" fontAlgn="base">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ensuring children grow up with the provision of safe and effective care</a:t>
            </a:r>
          </a:p>
          <a:p>
            <a:pPr marL="171450" indent="-171450" fontAlgn="base">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taking action to enable all children and young people to have the best outcomes.</a:t>
            </a:r>
          </a:p>
          <a:p>
            <a:pPr fontAlgn="base"/>
            <a:endParaRPr lang="en-US" sz="1200" b="0" i="0" kern="1200">
              <a:solidFill>
                <a:schemeClr val="tx1"/>
              </a:solidFill>
              <a:effectLst/>
              <a:latin typeface="Arial" panose="020B0604020202020204" pitchFamily="34" charset="0"/>
              <a:ea typeface="+mn-ea"/>
              <a:cs typeface="Arial" panose="020B0604020202020204" pitchFamily="34" charset="0"/>
            </a:endParaRPr>
          </a:p>
          <a:p>
            <a:pPr fontAlgn="base"/>
            <a:r>
              <a:rPr lang="en-US" sz="1200" b="1" i="0" kern="1200">
                <a:solidFill>
                  <a:schemeClr val="tx1"/>
                </a:solidFill>
                <a:effectLst/>
                <a:latin typeface="Arial" panose="020B0604020202020204" pitchFamily="34" charset="0"/>
                <a:ea typeface="+mn-ea"/>
                <a:cs typeface="Arial" panose="020B0604020202020204" pitchFamily="34" charset="0"/>
              </a:rPr>
              <a:t>Child protection </a:t>
            </a:r>
            <a:r>
              <a:rPr lang="en-US" sz="1200" b="0" i="0" kern="1200">
                <a:solidFill>
                  <a:schemeClr val="tx1"/>
                </a:solidFill>
                <a:effectLst/>
                <a:latin typeface="Arial" panose="020B0604020202020204" pitchFamily="34" charset="0"/>
                <a:ea typeface="+mn-ea"/>
                <a:cs typeface="Arial" panose="020B0604020202020204" pitchFamily="34" charset="0"/>
              </a:rPr>
              <a:t>is part of the safeguarding process. It focuses on protecting individual children identified as suffering or likely to suffer significant harm. This includes child protection procedures which detail how to respond to concerns about a child.</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18</a:t>
            </a:fld>
            <a:endParaRPr lang="en-GB"/>
          </a:p>
        </p:txBody>
      </p:sp>
    </p:spTree>
    <p:extLst>
      <p:ext uri="{BB962C8B-B14F-4D97-AF65-F5344CB8AC3E}">
        <p14:creationId xmlns:p14="http://schemas.microsoft.com/office/powerpoint/2010/main" val="302809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a:solidFill>
                  <a:schemeClr val="tx1"/>
                </a:solidFill>
                <a:effectLst/>
                <a:latin typeface="Arial" panose="020B0604020202020204" pitchFamily="34" charset="0"/>
                <a:ea typeface="+mn-ea"/>
                <a:cs typeface="Arial" panose="020B0604020202020204" pitchFamily="34" charset="0"/>
              </a:rPr>
              <a:t>Section 1c (slide 4)</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A child</a:t>
            </a:r>
            <a:r>
              <a:rPr lang="en-GB" sz="1200" b="1" u="none" kern="1200">
                <a:solidFill>
                  <a:schemeClr val="tx1"/>
                </a:solidFill>
                <a:effectLst/>
                <a:latin typeface="Arial" panose="020B0604020202020204" pitchFamily="34" charset="0"/>
                <a:ea typeface="+mn-ea"/>
                <a:cs typeface="Arial" panose="020B0604020202020204" pitchFamily="34" charset="0"/>
              </a:rPr>
              <a:t> is a person who is aged under 18.</a:t>
            </a:r>
            <a:endParaRPr lang="en-GB" sz="1200" u="none"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The </a:t>
            </a:r>
            <a:r>
              <a:rPr lang="en-GB" sz="1200" u="none" kern="1200">
                <a:solidFill>
                  <a:schemeClr val="tx1"/>
                </a:solidFill>
                <a:effectLst/>
                <a:latin typeface="Arial" panose="020B0604020202020204" pitchFamily="34" charset="0"/>
                <a:ea typeface="+mn-ea"/>
                <a:cs typeface="Arial" panose="020B0604020202020204" pitchFamily="34" charset="0"/>
              </a:rPr>
              <a:t>Social Services and Well-being (Wales) Act 2014 (</a:t>
            </a:r>
            <a:r>
              <a:rPr lang="en-GB" sz="1200" u="sng" kern="1200">
                <a:solidFill>
                  <a:schemeClr val="tx1"/>
                </a:solidFill>
                <a:effectLst/>
                <a:latin typeface="Arial" panose="020B0604020202020204" pitchFamily="34" charset="0"/>
                <a:ea typeface="+mn-ea"/>
                <a:cs typeface="Arial" panose="020B0604020202020204" pitchFamily="34" charset="0"/>
                <a:hlinkClick r:id="rId3"/>
              </a:rPr>
              <a:t>www.legislation.gov.uk/anaw/2014/4/pdfs/anaw_20140004_en.pdf</a:t>
            </a:r>
            <a:r>
              <a:rPr lang="en-GB" sz="1200" u="sng"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Arial" panose="020B0604020202020204" pitchFamily="34" charset="0"/>
                <a:ea typeface="+mn-ea"/>
                <a:cs typeface="Arial" panose="020B0604020202020204" pitchFamily="34" charset="0"/>
              </a:rPr>
              <a:t> and accompanying guidance.  </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19</a:t>
            </a:fld>
            <a:endParaRPr lang="en-GB"/>
          </a:p>
        </p:txBody>
      </p:sp>
    </p:spTree>
    <p:extLst>
      <p:ext uri="{BB962C8B-B14F-4D97-AF65-F5344CB8AC3E}">
        <p14:creationId xmlns:p14="http://schemas.microsoft.com/office/powerpoint/2010/main" val="2446937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a:solidFill>
                  <a:schemeClr val="tx1"/>
                </a:solidFill>
                <a:effectLst/>
                <a:latin typeface="Arial" panose="020B0604020202020204" pitchFamily="34" charset="0"/>
                <a:ea typeface="+mn-ea"/>
                <a:cs typeface="Arial" panose="020B0604020202020204" pitchFamily="34" charset="0"/>
              </a:rPr>
              <a:t>Section 1c (slide 5)</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Trainer to note/explain:</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This is the official definition, used to place a child’s name on the register.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rial" panose="020B0604020202020204" pitchFamily="34" charset="0"/>
                <a:ea typeface="+mn-ea"/>
                <a:cs typeface="Arial" panose="020B0604020202020204" pitchFamily="34" charset="0"/>
              </a:rPr>
              <a:t>However, </a:t>
            </a:r>
            <a:r>
              <a:rPr lang="en-US" sz="1200" b="1" i="0" kern="1200">
                <a:solidFill>
                  <a:schemeClr val="tx1"/>
                </a:solidFill>
                <a:effectLst/>
                <a:latin typeface="Arial" panose="020B0604020202020204" pitchFamily="34" charset="0"/>
                <a:ea typeface="+mn-ea"/>
                <a:cs typeface="Arial" panose="020B0604020202020204" pitchFamily="34" charset="0"/>
              </a:rPr>
              <a:t>all</a:t>
            </a:r>
            <a:r>
              <a:rPr lang="en-US" sz="1200" b="0" i="0" kern="1200">
                <a:solidFill>
                  <a:schemeClr val="tx1"/>
                </a:solidFill>
                <a:effectLst/>
                <a:latin typeface="Arial" panose="020B0604020202020204" pitchFamily="34" charset="0"/>
                <a:ea typeface="+mn-ea"/>
                <a:cs typeface="Arial" panose="020B0604020202020204" pitchFamily="34" charset="0"/>
              </a:rPr>
              <a:t> children have a right to be protected from harm, and so safeguarding procedures </a:t>
            </a:r>
            <a:r>
              <a:rPr lang="en-US" sz="1200" b="1" i="0" u="none" kern="1200">
                <a:solidFill>
                  <a:schemeClr val="tx1"/>
                </a:solidFill>
                <a:effectLst/>
                <a:latin typeface="Arial" panose="020B0604020202020204" pitchFamily="34" charset="0"/>
                <a:ea typeface="+mn-ea"/>
                <a:cs typeface="Arial" panose="020B0604020202020204" pitchFamily="34" charset="0"/>
              </a:rPr>
              <a:t>should be followed whenever there is concern </a:t>
            </a:r>
            <a:r>
              <a:rPr lang="en-US" sz="1200" b="0" i="0" kern="1200">
                <a:solidFill>
                  <a:schemeClr val="tx1"/>
                </a:solidFill>
                <a:effectLst/>
                <a:latin typeface="Arial" panose="020B0604020202020204" pitchFamily="34" charset="0"/>
                <a:ea typeface="+mn-ea"/>
                <a:cs typeface="Arial" panose="020B0604020202020204" pitchFamily="34" charset="0"/>
              </a:rPr>
              <a:t>that a child </a:t>
            </a:r>
            <a:r>
              <a:rPr lang="en-GB" sz="1200">
                <a:latin typeface="Arial" panose="020B0604020202020204" pitchFamily="34" charset="0"/>
                <a:cs typeface="Arial" panose="020B0604020202020204" pitchFamily="34" charset="0"/>
              </a:rPr>
              <a:t>is experiencing or is at risk of experiencing abuse, neglect or other kinds of harm, </a:t>
            </a:r>
            <a:r>
              <a:rPr lang="en-GB" sz="1200" b="1" u="none">
                <a:latin typeface="Arial" panose="020B0604020202020204" pitchFamily="34" charset="0"/>
                <a:cs typeface="Arial" panose="020B0604020202020204" pitchFamily="34" charset="0"/>
              </a:rPr>
              <a:t>whether or not the practitioner is aware of any care or support needs</a:t>
            </a:r>
            <a:r>
              <a:rPr lang="en-GB" sz="1200" b="0" u="none">
                <a:latin typeface="Arial" panose="020B0604020202020204" pitchFamily="34" charset="0"/>
                <a:cs typeface="Arial" panose="020B0604020202020204" pitchFamily="34" charset="0"/>
              </a:rPr>
              <a:t>.</a:t>
            </a:r>
            <a:r>
              <a:rPr lang="en-GB" sz="1200" u="sng">
                <a:latin typeface="Arial" panose="020B0604020202020204" pitchFamily="34" charset="0"/>
                <a:cs typeface="Arial" panose="020B0604020202020204" pitchFamily="34" charset="0"/>
              </a:rPr>
              <a:t> </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Child at risk</a:t>
            </a:r>
          </a:p>
          <a:p>
            <a:r>
              <a:rPr lang="en-US" sz="1200" b="0" i="0" kern="1200">
                <a:solidFill>
                  <a:schemeClr val="tx1"/>
                </a:solidFill>
                <a:effectLst/>
                <a:latin typeface="Arial" panose="020B0604020202020204" pitchFamily="34" charset="0"/>
                <a:ea typeface="+mn-ea"/>
                <a:cs typeface="Arial" panose="020B0604020202020204" pitchFamily="34" charset="0"/>
              </a:rPr>
              <a:t>This describes an individual under the age of 18 years who is experiencing or is at risk of abuse, neglect or other kinds of harm; and who has needs for care and support (whether or not the authority is meeting any of those needs). When a child has been reported under Section 130 of the Social Services and Well-being Act 2014, the local authority shall make, or cause to be made, such enquiries as they consider necessary to enable them to decide whether they should take any action to safeguard or promote the child’s welfare under Section 47 of the Children Act (1989).</a:t>
            </a:r>
          </a:p>
          <a:p>
            <a:endParaRPr lang="en-GB">
              <a:latin typeface="Arial" panose="020B0604020202020204" pitchFamily="34" charset="0"/>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From the app:</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Section 130 (4) of the </a:t>
            </a:r>
            <a:r>
              <a:rPr lang="en-US" sz="1200" b="0" i="0" kern="1200">
                <a:solidFill>
                  <a:schemeClr val="tx1"/>
                </a:solidFill>
                <a:effectLst/>
                <a:latin typeface="Arial" panose="020B0604020202020204" pitchFamily="34" charset="0"/>
                <a:ea typeface="+mn-ea"/>
                <a:cs typeface="Arial" panose="020B0604020202020204" pitchFamily="34" charset="0"/>
                <a:hlinkClick r:id="rId3"/>
              </a:rPr>
              <a:t>Social Services and Well-being (Wales) Act 2014</a:t>
            </a:r>
            <a:r>
              <a:rPr lang="en-US" sz="1200" b="0" i="0" kern="1200">
                <a:solidFill>
                  <a:schemeClr val="tx1"/>
                </a:solidFill>
                <a:effectLst/>
                <a:latin typeface="Arial" panose="020B0604020202020204" pitchFamily="34" charset="0"/>
                <a:ea typeface="+mn-ea"/>
                <a:cs typeface="Arial" panose="020B0604020202020204" pitchFamily="34" charset="0"/>
              </a:rPr>
              <a:t> defines a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a:rPr>
              <a:t>child at risk</a:t>
            </a:r>
            <a:r>
              <a:rPr lang="en-US" sz="1200" b="0" i="0" kern="1200">
                <a:solidFill>
                  <a:schemeClr val="tx1"/>
                </a:solidFill>
                <a:effectLst/>
                <a:latin typeface="Arial" panose="020B0604020202020204" pitchFamily="34" charset="0"/>
                <a:ea typeface="+mn-ea"/>
                <a:cs typeface="Arial" panose="020B0604020202020204" pitchFamily="34" charset="0"/>
              </a:rPr>
              <a:t> as a child who:</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is experiencing or is at risk of abuse, neglect or other kinds of harm;</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has needs for care and support (whether or not the authority is meeting any of those needs).</a:t>
            </a:r>
          </a:p>
          <a:p>
            <a:pPr marL="171450" indent="-171450">
              <a:buFont typeface="Arial" panose="020B0604020202020204" pitchFamily="34" charset="0"/>
              <a:buChar char="•"/>
            </a:pPr>
            <a:endParaRPr lang="en-GB" sz="1200" b="1" u="sng" kern="1200">
              <a:solidFill>
                <a:schemeClr val="tx1"/>
              </a:solidFill>
              <a:effectLst/>
              <a:latin typeface="Arial" panose="020B0604020202020204" pitchFamily="34" charset="0"/>
              <a:ea typeface="+mn-ea"/>
              <a:cs typeface="Arial" panose="020B0604020202020204" pitchFamily="34" charset="0"/>
            </a:endParaRP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point out:</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It is important to note:</a:t>
            </a:r>
          </a:p>
          <a:p>
            <a:endParaRPr lang="en-GB" sz="1200" u="none"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the use of the term “at risk” means that actual abuse or neglect does not need to occur, rather early interventions to protect a child at risk should be considered to prevent actual harm, abuse and neglect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the two conditions necessary to demonstrate a child is at risk of abuse or neglect ensures that protection is provided to those with care and support needs who </a:t>
            </a:r>
            <a:r>
              <a:rPr lang="en-GB" sz="1200" i="1" kern="1200">
                <a:solidFill>
                  <a:schemeClr val="tx1"/>
                </a:solidFill>
                <a:effectLst/>
                <a:latin typeface="Arial" panose="020B0604020202020204" pitchFamily="34" charset="0"/>
                <a:ea typeface="+mn-ea"/>
                <a:cs typeface="Arial" panose="020B0604020202020204" pitchFamily="34" charset="0"/>
              </a:rPr>
              <a:t>also</a:t>
            </a:r>
            <a:r>
              <a:rPr lang="en-GB" sz="1200" kern="1200">
                <a:solidFill>
                  <a:schemeClr val="tx1"/>
                </a:solidFill>
                <a:effectLst/>
                <a:latin typeface="Arial" panose="020B0604020202020204" pitchFamily="34" charset="0"/>
                <a:ea typeface="+mn-ea"/>
                <a:cs typeface="Arial" panose="020B0604020202020204" pitchFamily="34" charset="0"/>
              </a:rPr>
              <a:t> require actions to secure their safety in the future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risk of abuse or neglect may be the consequence of one concern or a result of cumulative factors. </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20</a:t>
            </a:fld>
            <a:endParaRPr lang="en-GB"/>
          </a:p>
        </p:txBody>
      </p:sp>
    </p:spTree>
    <p:extLst>
      <p:ext uri="{BB962C8B-B14F-4D97-AF65-F5344CB8AC3E}">
        <p14:creationId xmlns:p14="http://schemas.microsoft.com/office/powerpoint/2010/main" val="42913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New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If the trainer has shown slides about both children and adults, ask this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Important differences between safeguarding adults and safeguarding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panose="020B0604020202020204" pitchFamily="34" charset="0"/>
                <a:cs typeface="Arial" panose="020B0604020202020204" pitchFamily="34" charset="0"/>
              </a:rPr>
              <a:t>an </a:t>
            </a:r>
            <a:r>
              <a:rPr lang="en-US" sz="1200" b="1">
                <a:latin typeface="Arial" panose="020B0604020202020204" pitchFamily="34" charset="0"/>
                <a:cs typeface="Arial" panose="020B0604020202020204" pitchFamily="34" charset="0"/>
              </a:rPr>
              <a:t>adult’s right to self-determination</a:t>
            </a:r>
            <a:r>
              <a:rPr lang="en-US" sz="1200">
                <a:latin typeface="Arial" panose="020B0604020202020204" pitchFamily="34" charset="0"/>
                <a:cs typeface="Arial" panose="020B0604020202020204" pitchFamily="34" charset="0"/>
              </a:rPr>
              <a:t> – adults may choose not to act at all to protect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Arial" panose="020B0604020202020204" pitchFamily="34" charset="0"/>
                <a:cs typeface="Arial" panose="020B0604020202020204" pitchFamily="34" charset="0"/>
              </a:rPr>
              <a:t>children are not expected to be able to safeguard themselves, that is an adult’s responsibility.</a:t>
            </a:r>
            <a:endParaRPr lang="en-US" sz="1400">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174BC08-795C-4C2D-AC4D-ACF00EA86146}" type="slidenum">
              <a:rPr lang="en-GB" smtClean="0"/>
              <a:t>21</a:t>
            </a:fld>
            <a:endParaRPr lang="en-GB"/>
          </a:p>
        </p:txBody>
      </p:sp>
    </p:spTree>
    <p:extLst>
      <p:ext uri="{BB962C8B-B14F-4D97-AF65-F5344CB8AC3E}">
        <p14:creationId xmlns:p14="http://schemas.microsoft.com/office/powerpoint/2010/main" val="70048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As per AWBSA v.3 but updated</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3</a:t>
            </a:fld>
            <a:endParaRPr lang="en-GB"/>
          </a:p>
        </p:txBody>
      </p:sp>
    </p:spTree>
    <p:extLst>
      <p:ext uri="{BB962C8B-B14F-4D97-AF65-F5344CB8AC3E}">
        <p14:creationId xmlns:p14="http://schemas.microsoft.com/office/powerpoint/2010/main" val="361114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Section 2b, children and young people: duty to report (slide 1)</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Unless otherwise noted, all information is taken from:</a:t>
            </a:r>
          </a:p>
          <a:p>
            <a:r>
              <a:rPr lang="en-GB">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Arial" panose="020B0604020202020204" pitchFamily="34" charset="0"/>
                <a:ea typeface="+mn-ea"/>
                <a:cs typeface="Arial" panose="020B0604020202020204" pitchFamily="34" charset="0"/>
              </a:rPr>
              <a:t>Section 2: Duty to report a child at risk of significant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Arial" panose="020B0604020202020204" pitchFamily="34" charset="0"/>
                <a:ea typeface="+mn-ea"/>
                <a:cs typeface="Arial" panose="020B0604020202020204" pitchFamily="34" charset="0"/>
              </a:rPr>
              <a:t>Section 2: Pointers for practice: Duty to report a child at risk of significant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The Wales Safeguarding Procedures App</a:t>
            </a:r>
          </a:p>
          <a:p>
            <a:pPr marL="171450" indent="-171450">
              <a:buFont typeface="Arial" panose="020B0604020202020204" pitchFamily="34" charset="0"/>
              <a:buChar char="•"/>
            </a:pPr>
            <a:r>
              <a:rPr lang="en-GB" b="0">
                <a:latin typeface="Arial" panose="020B0604020202020204" pitchFamily="34" charset="0"/>
                <a:cs typeface="Arial" panose="020B0604020202020204" pitchFamily="34" charset="0"/>
              </a:rPr>
              <a:t>The Act</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22</a:t>
            </a:fld>
            <a:endParaRPr lang="en-GB"/>
          </a:p>
        </p:txBody>
      </p:sp>
    </p:spTree>
    <p:extLst>
      <p:ext uri="{BB962C8B-B14F-4D97-AF65-F5344CB8AC3E}">
        <p14:creationId xmlns:p14="http://schemas.microsoft.com/office/powerpoint/2010/main" val="55882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Section 2b, children and young people: duty to report (slide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From </a:t>
            </a:r>
            <a:r>
              <a:rPr lang="en-GB" sz="1200" b="1" kern="1200">
                <a:solidFill>
                  <a:schemeClr val="tx1"/>
                </a:solidFill>
                <a:effectLst/>
                <a:latin typeface="Arial" panose="020B0604020202020204" pitchFamily="34" charset="0"/>
                <a:ea typeface="+mn-ea"/>
                <a:cs typeface="Arial" panose="020B0604020202020204" pitchFamily="34" charset="0"/>
              </a:rPr>
              <a:t>Section 2: Pointers for practice: Duty to report a child at risk of significant harm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 report </a:t>
            </a:r>
            <a:r>
              <a:rPr lang="en-US" sz="1200" b="1" i="0" kern="1200">
                <a:solidFill>
                  <a:schemeClr val="tx1"/>
                </a:solidFill>
                <a:effectLst/>
                <a:latin typeface="Arial" panose="020B0604020202020204" pitchFamily="34" charset="0"/>
                <a:ea typeface="+mn-ea"/>
                <a:cs typeface="Arial" panose="020B0604020202020204" pitchFamily="34" charset="0"/>
              </a:rPr>
              <a:t>must</a:t>
            </a:r>
            <a:r>
              <a:rPr lang="en-US" sz="1200" b="0" i="0" kern="1200">
                <a:solidFill>
                  <a:schemeClr val="tx1"/>
                </a:solidFill>
                <a:effectLst/>
                <a:latin typeface="Arial" panose="020B0604020202020204" pitchFamily="34" charset="0"/>
                <a:ea typeface="+mn-ea"/>
                <a:cs typeface="Arial" panose="020B0604020202020204" pitchFamily="34" charset="0"/>
              </a:rPr>
              <a:t> be made whenever a practitioner has concerns about a child under the age of 18 years who:</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is experiencing or is at risk of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abuse</a:t>
            </a:r>
            <a:r>
              <a:rPr lang="en-US" sz="1200" b="0" i="0" kern="120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neglect</a:t>
            </a:r>
            <a:r>
              <a:rPr lang="en-US" sz="1200" b="0" i="0" kern="1200">
                <a:solidFill>
                  <a:schemeClr val="tx1"/>
                </a:solidFill>
                <a:effectLst/>
                <a:latin typeface="Arial" panose="020B0604020202020204" pitchFamily="34" charset="0"/>
                <a:ea typeface="+mn-ea"/>
                <a:cs typeface="Arial" panose="020B0604020202020204" pitchFamily="34" charset="0"/>
              </a:rPr>
              <a:t> or other kinds of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harm</a:t>
            </a:r>
            <a:r>
              <a:rPr lang="en-US" sz="1200" b="0" i="0" kern="1200">
                <a:solidFill>
                  <a:schemeClr val="tx1"/>
                </a:solidFill>
                <a:effectLst/>
                <a:latin typeface="Arial" panose="020B0604020202020204" pitchFamily="34" charset="0"/>
                <a:ea typeface="+mn-ea"/>
                <a:cs typeface="Arial" panose="020B0604020202020204" pitchFamily="34" charset="0"/>
              </a:rPr>
              <a:t> (for further explanations of harm, see </a:t>
            </a:r>
            <a:r>
              <a:rPr lang="en-US" sz="1200" b="1" i="0" u="none" strike="noStrike" kern="1200">
                <a:solidFill>
                  <a:schemeClr val="tx1"/>
                </a:solidFill>
                <a:effectLst/>
                <a:latin typeface="Arial" panose="020B0604020202020204" pitchFamily="34" charset="0"/>
                <a:ea typeface="+mn-ea"/>
                <a:cs typeface="Arial" panose="020B0604020202020204" pitchFamily="34" charset="0"/>
                <a:hlinkClick r:id="rId4"/>
              </a:rPr>
              <a:t>section 3, part 1, on significant harm</a:t>
            </a:r>
            <a:r>
              <a:rPr lang="en-US" sz="1200" b="0" i="0" kern="1200">
                <a:solidFill>
                  <a:schemeClr val="tx1"/>
                </a:solidFill>
                <a:effectLst/>
                <a:latin typeface="Arial" panose="020B0604020202020204" pitchFamily="34" charset="0"/>
                <a:ea typeface="+mn-ea"/>
                <a:cs typeface="Arial" panose="020B0604020202020204" pitchFamily="34" charset="0"/>
              </a:rPr>
              <a:t>)</a:t>
            </a:r>
          </a:p>
          <a:p>
            <a:r>
              <a:rPr lang="en-US" sz="1200" b="1" i="0" kern="1200">
                <a:solidFill>
                  <a:schemeClr val="tx1"/>
                </a:solidFill>
                <a:effectLst/>
                <a:latin typeface="Arial" panose="020B0604020202020204" pitchFamily="34" charset="0"/>
                <a:ea typeface="+mn-ea"/>
                <a:cs typeface="Arial" panose="020B0604020202020204" pitchFamily="34" charset="0"/>
              </a:rPr>
              <a:t>and</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has needs for care and support (whether or not the authority is meeting any of those needs).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If </a:t>
            </a:r>
            <a:r>
              <a:rPr lang="en-US" sz="1200" b="1" i="0" kern="1200">
                <a:solidFill>
                  <a:schemeClr val="tx1"/>
                </a:solidFill>
                <a:effectLst/>
                <a:latin typeface="Arial" panose="020B0604020202020204" pitchFamily="34" charset="0"/>
                <a:ea typeface="+mn-ea"/>
                <a:cs typeface="Arial" panose="020B0604020202020204" pitchFamily="34" charset="0"/>
              </a:rPr>
              <a:t>any person </a:t>
            </a:r>
            <a:r>
              <a:rPr lang="en-US" sz="1200" b="0" i="0" kern="1200">
                <a:solidFill>
                  <a:schemeClr val="tx1"/>
                </a:solidFill>
                <a:effectLst/>
                <a:latin typeface="Arial" panose="020B0604020202020204" pitchFamily="34" charset="0"/>
                <a:ea typeface="+mn-ea"/>
                <a:cs typeface="Arial" panose="020B0604020202020204" pitchFamily="34" charset="0"/>
              </a:rPr>
              <a:t>has knowledge,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concerns</a:t>
            </a:r>
            <a:r>
              <a:rPr lang="en-US" sz="1200" b="0" i="0" kern="1200">
                <a:solidFill>
                  <a:schemeClr val="tx1"/>
                </a:solidFill>
                <a:effectLst/>
                <a:latin typeface="Arial" panose="020B0604020202020204" pitchFamily="34" charset="0"/>
                <a:ea typeface="+mn-ea"/>
                <a:cs typeface="Arial" panose="020B0604020202020204" pitchFamily="34" charset="0"/>
              </a:rPr>
              <a:t> or suspicions that a child is suffering, has suffered or is likely to be at risk of harm, it is </a:t>
            </a:r>
            <a:r>
              <a:rPr lang="en-US" sz="1200" b="1" i="0" kern="1200">
                <a:solidFill>
                  <a:schemeClr val="tx1"/>
                </a:solidFill>
                <a:effectLst/>
                <a:latin typeface="Arial" panose="020B0604020202020204" pitchFamily="34" charset="0"/>
                <a:ea typeface="+mn-ea"/>
                <a:cs typeface="Arial" panose="020B0604020202020204" pitchFamily="34" charset="0"/>
              </a:rPr>
              <a:t>their responsibility </a:t>
            </a:r>
            <a:r>
              <a:rPr lang="en-US" sz="1200" b="0" i="0" kern="1200">
                <a:solidFill>
                  <a:schemeClr val="tx1"/>
                </a:solidFill>
                <a:effectLst/>
                <a:latin typeface="Arial" panose="020B0604020202020204" pitchFamily="34" charset="0"/>
                <a:ea typeface="+mn-ea"/>
                <a:cs typeface="Arial" panose="020B0604020202020204" pitchFamily="34" charset="0"/>
              </a:rPr>
              <a:t>to ensure that the concerns are referred to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social services</a:t>
            </a:r>
            <a:r>
              <a:rPr lang="en-US" sz="1200" b="0" i="0" kern="1200">
                <a:solidFill>
                  <a:schemeClr val="tx1"/>
                </a:solidFill>
                <a:effectLst/>
                <a:latin typeface="Arial" panose="020B0604020202020204" pitchFamily="34" charset="0"/>
                <a:ea typeface="+mn-ea"/>
                <a:cs typeface="Arial" panose="020B0604020202020204" pitchFamily="34" charset="0"/>
              </a:rPr>
              <a:t> or the police who have statutory duties and powers to make enquiries and intervene when necessary.</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This is not a matter of personal choice.</a:t>
            </a:r>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99F82CCC-3893-4BDE-A412-617D37E01665}" type="slidenum">
              <a:rPr lang="en-GB" smtClean="0"/>
              <a:t>23</a:t>
            </a:fld>
            <a:endParaRPr lang="en-GB"/>
          </a:p>
        </p:txBody>
      </p:sp>
    </p:spTree>
    <p:extLst>
      <p:ext uri="{BB962C8B-B14F-4D97-AF65-F5344CB8AC3E}">
        <p14:creationId xmlns:p14="http://schemas.microsoft.com/office/powerpoint/2010/main" val="1655880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Arial" panose="020B0604020202020204" pitchFamily="34" charset="0"/>
                <a:cs typeface="Arial" panose="020B0604020202020204" pitchFamily="34" charset="0"/>
              </a:rPr>
              <a:t>Section 2b (slide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Arial" panose="020B0604020202020204" pitchFamily="34" charset="0"/>
                <a:cs typeface="Arial" panose="020B0604020202020204" pitchFamily="34" charset="0"/>
              </a:rPr>
              <a:t>Social Services and Well-being (Wales) Act 2014 </a:t>
            </a:r>
            <a:r>
              <a:rPr lang="en-US" sz="1200">
                <a:latin typeface="Arial" panose="020B0604020202020204" pitchFamily="34" charset="0"/>
                <a:cs typeface="Arial" panose="020B0604020202020204" pitchFamily="34" charset="0"/>
              </a:rPr>
              <a:t>is the law that sets out the regulations and legal requirements relating to safeguarding children and adults across Wales.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The </a:t>
            </a:r>
            <a:r>
              <a:rPr lang="en-US" sz="1200" b="0" i="0" kern="1200">
                <a:solidFill>
                  <a:schemeClr val="tx1"/>
                </a:solidFill>
                <a:effectLst/>
                <a:latin typeface="Arial" panose="020B0604020202020204" pitchFamily="34" charset="0"/>
                <a:ea typeface="+mn-ea"/>
                <a:cs typeface="Arial" panose="020B0604020202020204" pitchFamily="34" charset="0"/>
                <a:hlinkClick r:id="rId3"/>
              </a:rPr>
              <a:t>Social Services and Well-being (Wales) Act 2014, Section 128</a:t>
            </a:r>
            <a:r>
              <a:rPr lang="en-US" sz="1200" b="0" i="0" kern="1200">
                <a:solidFill>
                  <a:schemeClr val="tx1"/>
                </a:solidFill>
                <a:effectLst/>
                <a:latin typeface="Arial" panose="020B0604020202020204" pitchFamily="34" charset="0"/>
                <a:ea typeface="+mn-ea"/>
                <a:cs typeface="Arial" panose="020B0604020202020204" pitchFamily="34" charset="0"/>
              </a:rPr>
              <a:t>, specifies the duty placed on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a:rPr>
              <a:t>practitioner</a:t>
            </a:r>
            <a:r>
              <a:rPr lang="en-US" sz="1200" b="0" i="0" kern="1200">
                <a:solidFill>
                  <a:schemeClr val="tx1"/>
                </a:solidFill>
                <a:effectLst/>
                <a:latin typeface="Arial" panose="020B0604020202020204" pitchFamily="34" charset="0"/>
                <a:ea typeface="+mn-ea"/>
                <a:cs typeface="Arial" panose="020B0604020202020204" pitchFamily="34" charset="0"/>
              </a:rPr>
              <a:t>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a:rPr>
              <a:t>relevant partners</a:t>
            </a:r>
            <a:r>
              <a:rPr lang="en-US" sz="1200" b="0" i="0" kern="1200">
                <a:solidFill>
                  <a:schemeClr val="tx1"/>
                </a:solidFill>
                <a:effectLst/>
                <a:latin typeface="Arial" panose="020B0604020202020204" pitchFamily="34" charset="0"/>
                <a:ea typeface="+mn-ea"/>
                <a:cs typeface="Arial" panose="020B0604020202020204" pitchFamily="34" charset="0"/>
              </a:rPr>
              <a:t>” under Section 162 of the Act to report both adults and children, including unborn children, they have reasonable cause to suspect are at risk of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a:rPr>
              <a:t>harm</a:t>
            </a:r>
            <a:r>
              <a:rPr lang="en-US" sz="1200" b="0" i="0" kern="1200">
                <a:solidFill>
                  <a:schemeClr val="tx1"/>
                </a:solidFill>
                <a:effectLst/>
                <a:latin typeface="Arial" panose="020B0604020202020204" pitchFamily="34" charset="0"/>
                <a:ea typeface="+mn-ea"/>
                <a:cs typeface="Arial" panose="020B0604020202020204" pitchFamily="34" charset="0"/>
              </a:rPr>
              <a:t>.</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The Social Services and Well-being (Wales) Act 2014, Sections 128, 129 and 130 specify the duty placed on practitioners deemed to be “relevant partners” under Section 162 of the Act to report both adults and children, including unborn children, they have reasonable cause to suspect are at risk of abuse. </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This includes employees of policing body, local authority, probation and offender management services, health boards and NHS trusts, and those discharging functions under Part 2 of the Learning and Skills Act 2000. </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Relevant partners are:</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 the local policing body and the chief officer of police for a police area any part of which falls within the area of 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5"/>
              </a:rPr>
              <a:t>local authority</a:t>
            </a:r>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b) any other local authority with which the authority agrees that it would be appropriate to co-operate under this section</a:t>
            </a:r>
          </a:p>
          <a:p>
            <a:r>
              <a:rPr lang="en-US" sz="1200" b="0" i="0" kern="1200">
                <a:solidFill>
                  <a:schemeClr val="tx1"/>
                </a:solidFill>
                <a:effectLst/>
                <a:latin typeface="Arial" panose="020B0604020202020204" pitchFamily="34" charset="0"/>
                <a:ea typeface="+mn-ea"/>
                <a:cs typeface="Arial" panose="020B0604020202020204" pitchFamily="34" charset="0"/>
              </a:rPr>
              <a:t>c) the Secretary of State to the extent that the Secretary of State is discharging functions under Sections 2 and 3 of the </a:t>
            </a:r>
            <a:r>
              <a:rPr lang="en-US" sz="1200" b="0" i="0" kern="1200">
                <a:solidFill>
                  <a:schemeClr val="tx1"/>
                </a:solidFill>
                <a:effectLst/>
                <a:latin typeface="Arial" panose="020B0604020202020204" pitchFamily="34" charset="0"/>
                <a:ea typeface="+mn-ea"/>
                <a:cs typeface="Arial" panose="020B0604020202020204" pitchFamily="34" charset="0"/>
                <a:hlinkClick r:id="rId6"/>
              </a:rPr>
              <a:t>Offender Management Act 2007</a:t>
            </a:r>
            <a:r>
              <a:rPr lang="en-US" sz="1200" b="0" i="0" kern="1200">
                <a:solidFill>
                  <a:schemeClr val="tx1"/>
                </a:solidFill>
                <a:effectLst/>
                <a:latin typeface="Arial" panose="020B0604020202020204" pitchFamily="34" charset="0"/>
                <a:ea typeface="+mn-ea"/>
                <a:cs typeface="Arial" panose="020B0604020202020204" pitchFamily="34" charset="0"/>
              </a:rPr>
              <a:t> in relation to Wales</a:t>
            </a:r>
          </a:p>
          <a:p>
            <a:r>
              <a:rPr lang="en-US" sz="1200" b="0" i="0" kern="1200">
                <a:solidFill>
                  <a:schemeClr val="tx1"/>
                </a:solidFill>
                <a:effectLst/>
                <a:latin typeface="Arial" panose="020B0604020202020204" pitchFamily="34" charset="0"/>
                <a:ea typeface="+mn-ea"/>
                <a:cs typeface="Arial" panose="020B0604020202020204" pitchFamily="34" charset="0"/>
              </a:rPr>
              <a:t>d) any provider of probation services that is required by arrangements under Section 3(2) of the </a:t>
            </a:r>
            <a:r>
              <a:rPr lang="en-US" sz="1200" b="0" i="0" kern="1200">
                <a:solidFill>
                  <a:schemeClr val="tx1"/>
                </a:solidFill>
                <a:effectLst/>
                <a:latin typeface="Arial" panose="020B0604020202020204" pitchFamily="34" charset="0"/>
                <a:ea typeface="+mn-ea"/>
                <a:cs typeface="Arial" panose="020B0604020202020204" pitchFamily="34" charset="0"/>
                <a:hlinkClick r:id="rId6"/>
              </a:rPr>
              <a:t>Offender Management Act 2007</a:t>
            </a:r>
            <a:r>
              <a:rPr lang="en-US" sz="1200" b="0" i="0" kern="1200">
                <a:solidFill>
                  <a:schemeClr val="tx1"/>
                </a:solidFill>
                <a:effectLst/>
                <a:latin typeface="Arial" panose="020B0604020202020204" pitchFamily="34" charset="0"/>
                <a:ea typeface="+mn-ea"/>
                <a:cs typeface="Arial" panose="020B0604020202020204" pitchFamily="34" charset="0"/>
              </a:rPr>
              <a:t> to act as a relevant partner of the authority</a:t>
            </a:r>
          </a:p>
          <a:p>
            <a:r>
              <a:rPr lang="en-US" sz="1200" b="0" i="0" kern="1200">
                <a:solidFill>
                  <a:schemeClr val="tx1"/>
                </a:solidFill>
                <a:effectLst/>
                <a:latin typeface="Arial" panose="020B0604020202020204" pitchFamily="34" charset="0"/>
                <a:ea typeface="+mn-ea"/>
                <a:cs typeface="Arial" panose="020B0604020202020204" pitchFamily="34" charset="0"/>
              </a:rPr>
              <a:t>e) a local health board for an area any part of which falls within the area of the authority</a:t>
            </a:r>
          </a:p>
          <a:p>
            <a:r>
              <a:rPr lang="en-US" sz="1200" b="0" i="0" kern="1200">
                <a:solidFill>
                  <a:schemeClr val="tx1"/>
                </a:solidFill>
                <a:effectLst/>
                <a:latin typeface="Arial" panose="020B0604020202020204" pitchFamily="34" charset="0"/>
                <a:ea typeface="+mn-ea"/>
                <a:cs typeface="Arial" panose="020B0604020202020204" pitchFamily="34" charset="0"/>
              </a:rPr>
              <a:t>f) an NHS trust providing services in the area of the authority</a:t>
            </a:r>
          </a:p>
          <a:p>
            <a:r>
              <a:rPr lang="en-US" sz="1200" b="0" i="0" kern="1200">
                <a:solidFill>
                  <a:schemeClr val="tx1"/>
                </a:solidFill>
                <a:effectLst/>
                <a:latin typeface="Arial" panose="020B0604020202020204" pitchFamily="34" charset="0"/>
                <a:ea typeface="+mn-ea"/>
                <a:cs typeface="Arial" panose="020B0604020202020204" pitchFamily="34" charset="0"/>
              </a:rPr>
              <a:t>g) the Welsh Ministers to the extent that they are discharging functions under Part 2 of the </a:t>
            </a:r>
            <a:r>
              <a:rPr lang="en-US" sz="1200" b="0" i="0" kern="1200">
                <a:solidFill>
                  <a:schemeClr val="tx1"/>
                </a:solidFill>
                <a:effectLst/>
                <a:latin typeface="Arial" panose="020B0604020202020204" pitchFamily="34" charset="0"/>
                <a:ea typeface="+mn-ea"/>
                <a:cs typeface="Arial" panose="020B0604020202020204" pitchFamily="34" charset="0"/>
                <a:hlinkClick r:id="rId7"/>
              </a:rPr>
              <a:t>Learning and Skills Act 2000</a:t>
            </a:r>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h) such a person, or a person of such description, as regulations may specify, and</a:t>
            </a:r>
          </a:p>
          <a:p>
            <a:r>
              <a:rPr lang="en-US" sz="1200" b="0" i="0" kern="1200" err="1">
                <a:solidFill>
                  <a:schemeClr val="tx1"/>
                </a:solidFill>
                <a:effectLst/>
                <a:latin typeface="Arial" panose="020B0604020202020204" pitchFamily="34" charset="0"/>
                <a:ea typeface="+mn-ea"/>
                <a:cs typeface="Arial" panose="020B0604020202020204" pitchFamily="34" charset="0"/>
              </a:rPr>
              <a:t>i</a:t>
            </a:r>
            <a:r>
              <a:rPr lang="en-US" sz="1200" b="0" i="0" kern="1200">
                <a:solidFill>
                  <a:schemeClr val="tx1"/>
                </a:solidFill>
                <a:effectLst/>
                <a:latin typeface="Arial" panose="020B0604020202020204" pitchFamily="34" charset="0"/>
                <a:ea typeface="+mn-ea"/>
                <a:cs typeface="Arial" panose="020B0604020202020204" pitchFamily="34" charset="0"/>
              </a:rPr>
              <a:t>) a youth offending team for an area any part of which falls within the area of the authority.</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F82CCC-3893-4BDE-A412-617D37E01665}" type="slidenum">
              <a:rPr lang="en-GB" smtClean="0"/>
              <a:t>24</a:t>
            </a:fld>
            <a:endParaRPr lang="en-GB"/>
          </a:p>
        </p:txBody>
      </p:sp>
    </p:spTree>
    <p:extLst>
      <p:ext uri="{BB962C8B-B14F-4D97-AF65-F5344CB8AC3E}">
        <p14:creationId xmlns:p14="http://schemas.microsoft.com/office/powerpoint/2010/main" val="2809717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Arial" panose="020B0604020202020204" pitchFamily="34" charset="0"/>
              </a:rPr>
              <a:t>Section 2b (slide 9)</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All those whose agencies are not included as “relevant partners” are still expected to report any safeguarding concerns in the same way as those with a specific duty to report. </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Trainer may wish to expand:</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This includes both paid and non-paid practitioners in third sector </a:t>
            </a:r>
            <a:r>
              <a:rPr lang="en-US" sz="1200" b="0" i="0" kern="1200" err="1">
                <a:solidFill>
                  <a:schemeClr val="tx1"/>
                </a:solidFill>
                <a:effectLst/>
                <a:latin typeface="Arial" panose="020B0604020202020204" pitchFamily="34" charset="0"/>
                <a:ea typeface="+mn-ea"/>
                <a:cs typeface="Arial" panose="020B0604020202020204" pitchFamily="34" charset="0"/>
              </a:rPr>
              <a:t>organisations</a:t>
            </a:r>
            <a:r>
              <a:rPr lang="en-US" sz="1200" b="0" i="0" kern="1200">
                <a:solidFill>
                  <a:schemeClr val="tx1"/>
                </a:solidFill>
                <a:effectLst/>
                <a:latin typeface="Arial" panose="020B0604020202020204" pitchFamily="34" charset="0"/>
                <a:ea typeface="+mn-ea"/>
                <a:cs typeface="Arial" panose="020B0604020202020204" pitchFamily="34" charset="0"/>
              </a:rPr>
              <a:t> (this includes: voluntary, independent contractors and sub-contractors, independent professionals and private </a:t>
            </a:r>
            <a:r>
              <a:rPr lang="en-US" sz="1200" b="0" i="0" kern="1200" err="1">
                <a:solidFill>
                  <a:schemeClr val="tx1"/>
                </a:solidFill>
                <a:effectLst/>
                <a:latin typeface="Arial" panose="020B0604020202020204" pitchFamily="34" charset="0"/>
                <a:ea typeface="+mn-ea"/>
                <a:cs typeface="Arial" panose="020B0604020202020204" pitchFamily="34" charset="0"/>
              </a:rPr>
              <a:t>organisations</a:t>
            </a:r>
            <a:r>
              <a:rPr lang="en-US" sz="1200" b="0" i="0" kern="1200">
                <a:solidFill>
                  <a:schemeClr val="tx1"/>
                </a:solidFill>
                <a:effectLst/>
                <a:latin typeface="Arial" panose="020B0604020202020204" pitchFamily="34" charset="0"/>
                <a:ea typeface="+mn-ea"/>
                <a:cs typeface="Arial" panose="020B0604020202020204" pitchFamily="34" charset="0"/>
              </a:rPr>
              <a:t>). </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NB: Contractual or funding arrangements with relevant partners may include the statutory requirement to report.</a:t>
            </a:r>
            <a:endParaRPr lang="en-GB">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99F82CCC-3893-4BDE-A412-617D37E01665}" type="slidenum">
              <a:rPr lang="en-GB" smtClean="0"/>
              <a:t>25</a:t>
            </a:fld>
            <a:endParaRPr lang="en-GB"/>
          </a:p>
        </p:txBody>
      </p:sp>
    </p:spTree>
    <p:extLst>
      <p:ext uri="{BB962C8B-B14F-4D97-AF65-F5344CB8AC3E}">
        <p14:creationId xmlns:p14="http://schemas.microsoft.com/office/powerpoint/2010/main" val="1211354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Slight change to AWBSA question – same purpose.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Checking out what is already known about the service user group and how this places them at risk – reassuring to </a:t>
            </a:r>
            <a:r>
              <a:rPr lang="en-US" err="1">
                <a:latin typeface="Arial" panose="020B0604020202020204" pitchFamily="34" charset="0"/>
                <a:cs typeface="Arial" panose="020B0604020202020204" pitchFamily="34" charset="0"/>
              </a:rPr>
              <a:t>realise</a:t>
            </a:r>
            <a:r>
              <a:rPr lang="en-US">
                <a:latin typeface="Arial" panose="020B0604020202020204" pitchFamily="34" charset="0"/>
                <a:cs typeface="Arial" panose="020B0604020202020204" pitchFamily="34" charset="0"/>
              </a:rPr>
              <a:t> that there is a lot of knowledge held “in our heads” if not in files.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26</a:t>
            </a:fld>
            <a:endParaRPr lang="en-GB"/>
          </a:p>
        </p:txBody>
      </p:sp>
    </p:spTree>
    <p:extLst>
      <p:ext uri="{BB962C8B-B14F-4D97-AF65-F5344CB8AC3E}">
        <p14:creationId xmlns:p14="http://schemas.microsoft.com/office/powerpoint/2010/main" val="1765998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Slide content from AWBSA – not in WSP modules – list slightly tidied up.</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To check that factors are not overlooked. The last point is very pertinent, and often sparks some discussion. </a:t>
            </a:r>
          </a:p>
          <a:p>
            <a:r>
              <a:rPr lang="en-US">
                <a:latin typeface="Arial" panose="020B0604020202020204" pitchFamily="34" charset="0"/>
                <a:cs typeface="Arial" panose="020B0604020202020204" pitchFamily="34" charset="0"/>
              </a:rPr>
              <a:t>It’s </a:t>
            </a:r>
            <a:r>
              <a:rPr lang="en-US" b="1">
                <a:latin typeface="Arial" panose="020B0604020202020204" pitchFamily="34" charset="0"/>
                <a:cs typeface="Arial" panose="020B0604020202020204" pitchFamily="34" charset="0"/>
              </a:rPr>
              <a:t>not</a:t>
            </a:r>
            <a:r>
              <a:rPr lang="en-US">
                <a:latin typeface="Arial" panose="020B0604020202020204" pitchFamily="34" charset="0"/>
                <a:cs typeface="Arial" panose="020B0604020202020204" pitchFamily="34" charset="0"/>
              </a:rPr>
              <a:t> an exhaustive list. What else can participants add?</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27</a:t>
            </a:fld>
            <a:endParaRPr lang="en-GB"/>
          </a:p>
        </p:txBody>
      </p:sp>
    </p:spTree>
    <p:extLst>
      <p:ext uri="{BB962C8B-B14F-4D97-AF65-F5344CB8AC3E}">
        <p14:creationId xmlns:p14="http://schemas.microsoft.com/office/powerpoint/2010/main" val="372409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Section 2b, children and young people: duty to report (slide 1)</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Unless otherwise noted, all information is taken from:</a:t>
            </a:r>
          </a:p>
          <a:p>
            <a:r>
              <a:rPr lang="en-GB">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Arial" panose="020B0604020202020204" pitchFamily="34" charset="0"/>
                <a:ea typeface="+mn-ea"/>
                <a:cs typeface="Arial" panose="020B0604020202020204" pitchFamily="34" charset="0"/>
              </a:rPr>
              <a:t>Section 2: Duty to report a child at risk of significant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a:solidFill>
                  <a:schemeClr val="tx1"/>
                </a:solidFill>
                <a:effectLst/>
                <a:latin typeface="Arial" panose="020B0604020202020204" pitchFamily="34" charset="0"/>
                <a:ea typeface="+mn-ea"/>
                <a:cs typeface="Arial" panose="020B0604020202020204" pitchFamily="34" charset="0"/>
              </a:rPr>
              <a:t>Section 2: Pointers for practice: Duty to report a child at risk of significant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latin typeface="Arial" panose="020B0604020202020204" pitchFamily="34" charset="0"/>
                <a:cs typeface="Arial" panose="020B0604020202020204" pitchFamily="34" charset="0"/>
              </a:rPr>
              <a:t>The Wales Safeguarding Procedures App</a:t>
            </a:r>
          </a:p>
          <a:p>
            <a:pPr marL="171450" indent="-171450">
              <a:buFont typeface="Arial" panose="020B0604020202020204" pitchFamily="34" charset="0"/>
              <a:buChar char="•"/>
            </a:pPr>
            <a:r>
              <a:rPr lang="en-GB" b="0">
                <a:latin typeface="Arial" panose="020B0604020202020204" pitchFamily="34" charset="0"/>
                <a:cs typeface="Arial" panose="020B0604020202020204" pitchFamily="34" charset="0"/>
              </a:rPr>
              <a:t>The Act.</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28</a:t>
            </a:fld>
            <a:endParaRPr lang="en-GB"/>
          </a:p>
        </p:txBody>
      </p:sp>
    </p:spTree>
    <p:extLst>
      <p:ext uri="{BB962C8B-B14F-4D97-AF65-F5344CB8AC3E}">
        <p14:creationId xmlns:p14="http://schemas.microsoft.com/office/powerpoint/2010/main" val="314902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a:latin typeface="Arial" panose="020B0604020202020204" pitchFamily="34" charset="0"/>
                <a:cs typeface="Arial" panose="020B0604020202020204" pitchFamily="34" charset="0"/>
              </a:rPr>
              <a:t>Section 1b, children and young people: child-</a:t>
            </a:r>
            <a:r>
              <a:rPr lang="en-US" b="0" u="none" err="1">
                <a:latin typeface="Arial" panose="020B0604020202020204" pitchFamily="34" charset="0"/>
                <a:cs typeface="Arial" panose="020B0604020202020204" pitchFamily="34" charset="0"/>
              </a:rPr>
              <a:t>centred</a:t>
            </a:r>
            <a:r>
              <a:rPr lang="en-US" b="0" u="none">
                <a:latin typeface="Arial" panose="020B0604020202020204" pitchFamily="34" charset="0"/>
                <a:cs typeface="Arial" panose="020B0604020202020204" pitchFamily="34" charset="0"/>
              </a:rPr>
              <a:t> approach (slide 2)</a:t>
            </a:r>
          </a:p>
          <a:p>
            <a:endParaRPr lang="en-US" b="1" u="sng">
              <a:latin typeface="Arial" panose="020B0604020202020204" pitchFamily="34" charset="0"/>
              <a:cs typeface="Arial" panose="020B0604020202020204" pitchFamily="34" charset="0"/>
            </a:endParaRPr>
          </a:p>
          <a:p>
            <a:r>
              <a:rPr lang="en-US" b="1" u="none">
                <a:latin typeface="Arial" panose="020B0604020202020204" pitchFamily="34" charset="0"/>
                <a:cs typeface="Arial" panose="020B0604020202020204" pitchFamily="34" charset="0"/>
              </a:rPr>
              <a:t>Note for trainer:</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This slide outlines the legislation that requires a child/person-</a:t>
            </a:r>
            <a:r>
              <a:rPr lang="en-US" err="1">
                <a:latin typeface="Arial" panose="020B0604020202020204" pitchFamily="34" charset="0"/>
                <a:cs typeface="Arial" panose="020B0604020202020204" pitchFamily="34" charset="0"/>
              </a:rPr>
              <a:t>centred</a:t>
            </a:r>
            <a:r>
              <a:rPr lang="en-US">
                <a:latin typeface="Arial" panose="020B0604020202020204" pitchFamily="34" charset="0"/>
                <a:cs typeface="Arial" panose="020B0604020202020204" pitchFamily="34" charset="0"/>
              </a:rPr>
              <a:t> approach.</a:t>
            </a:r>
          </a:p>
          <a:p>
            <a:r>
              <a:rPr lang="en-US">
                <a:latin typeface="Arial" panose="020B0604020202020204" pitchFamily="34" charset="0"/>
                <a:cs typeface="Arial" panose="020B0604020202020204" pitchFamily="34" charset="0"/>
              </a:rPr>
              <a:t>While this is not new, the procedures place more emphasis on this approach to safeguarding.</a:t>
            </a: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a:latin typeface="Arial" panose="020B0604020202020204" pitchFamily="34" charset="0"/>
                <a:cs typeface="Arial" panose="020B0604020202020204" pitchFamily="34" charset="0"/>
              </a:rPr>
              <a:t>*</a:t>
            </a:r>
            <a:r>
              <a:rPr lang="en-GB" i="1">
                <a:latin typeface="Arial" panose="020B0604020202020204" pitchFamily="34" charset="0"/>
                <a:cs typeface="Arial" panose="020B0604020202020204" pitchFamily="34" charset="0"/>
              </a:rPr>
              <a:t>to the extent that is appropriate in the circumstances, particularly where the individual’s ability to communicate is limited for any reason.</a:t>
            </a:r>
            <a:endParaRPr lang="en-GB" sz="1200" i="1">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It is important that practitioners recognise:</a:t>
            </a:r>
          </a:p>
          <a:p>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the rights of the child should be paramount to the approach</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their best interests should always be paramount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as far as is reasonably practicable, ascertain and have regard to the child’s views, wishes and feelings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regard to the importance of promoting and respecting the dignity of the individual</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regard to the characteristics, culture and beliefs of the child and their family (including, for example, language) whilst recognising the paramountcy of safeguarding the individual</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regard to the importance of providing appropriate support to enable the child to participate in decisions that affect him or her to the extent that is appropriate in the circumstances, particularly where the child’s ability to communicate is limited for any reason.</a:t>
            </a:r>
          </a:p>
          <a:p>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The Act</a:t>
            </a:r>
          </a:p>
          <a:p>
            <a:r>
              <a:rPr lang="en-US" b="0">
                <a:latin typeface="Arial" panose="020B0604020202020204" pitchFamily="34" charset="0"/>
                <a:cs typeface="Arial" panose="020B0604020202020204" pitchFamily="34" charset="0"/>
              </a:rPr>
              <a:t>www.legislation.gov.uk/anaw/2014/4/pdfs/anaw_20140004_en.pdf </a:t>
            </a:r>
          </a:p>
          <a:p>
            <a:r>
              <a:rPr lang="en-US" b="0">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Part 2: General functions – Overarching duties</a:t>
            </a:r>
          </a:p>
          <a:p>
            <a:r>
              <a:rPr lang="en-US">
                <a:latin typeface="Arial" panose="020B0604020202020204" pitchFamily="34" charset="0"/>
                <a:cs typeface="Arial" panose="020B0604020202020204" pitchFamily="34" charset="0"/>
              </a:rPr>
              <a:t>6: Other overarching duties: general</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 person exercising functions under this Act in relation to—</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an individual who has, or may have, needs for care and support,</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 </a:t>
            </a:r>
            <a:r>
              <a:rPr lang="en-US" err="1">
                <a:latin typeface="Arial" panose="020B0604020202020204" pitchFamily="34" charset="0"/>
                <a:cs typeface="Arial" panose="020B0604020202020204" pitchFamily="34" charset="0"/>
              </a:rPr>
              <a:t>carer</a:t>
            </a:r>
            <a:r>
              <a:rPr lang="en-US">
                <a:latin typeface="Arial" panose="020B0604020202020204" pitchFamily="34" charset="0"/>
                <a:cs typeface="Arial" panose="020B0604020202020204" pitchFamily="34" charset="0"/>
              </a:rPr>
              <a:t> who has, or may have, needs for support, or</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an individual in respect of whom functions are exercisable under Part  6  (looked after children </a:t>
            </a:r>
            <a:r>
              <a:rPr lang="en-US" err="1">
                <a:latin typeface="Arial" panose="020B0604020202020204" pitchFamily="34" charset="0"/>
                <a:cs typeface="Arial" panose="020B0604020202020204" pitchFamily="34" charset="0"/>
              </a:rPr>
              <a:t>etc</a:t>
            </a:r>
            <a:r>
              <a:rPr lang="en-US">
                <a:latin typeface="Arial" panose="020B0604020202020204" pitchFamily="34" charset="0"/>
                <a:cs typeface="Arial" panose="020B0604020202020204" pitchFamily="34" charset="0"/>
              </a:rPr>
              <a:t>),</a:t>
            </a:r>
          </a:p>
          <a:p>
            <a:r>
              <a:rPr lang="en-US" b="1">
                <a:latin typeface="Arial" panose="020B0604020202020204" pitchFamily="34" charset="0"/>
                <a:cs typeface="Arial" panose="020B0604020202020204" pitchFamily="34" charset="0"/>
              </a:rPr>
              <a:t>must</a:t>
            </a:r>
            <a:r>
              <a:rPr lang="en-US">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in so far as is reasonably practicable, ascertain and have regard to the individual’s views, wishes and feelings,</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have regard to the importance of promoting and respecting the dignity of the individual,</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have regard to the characteristics, culture and beliefs of the individual (including, for example, language), and</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have regard to the importance of providing appropriate support to enable the individual to participate in decisions that affect him or her to the extent that is appropriate in the circumstances, particularly where the individual’s ability to communicate is limited for any reason.</a:t>
            </a:r>
          </a:p>
          <a:p>
            <a:endParaRPr lang="en-GB">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82B898E2-43AA-4F53-B18E-E9F0C3C10440}" type="slidenum">
              <a:rPr lang="en-GB" smtClean="0"/>
              <a:t>29</a:t>
            </a:fld>
            <a:endParaRPr lang="en-GB"/>
          </a:p>
        </p:txBody>
      </p:sp>
    </p:spTree>
    <p:extLst>
      <p:ext uri="{BB962C8B-B14F-4D97-AF65-F5344CB8AC3E}">
        <p14:creationId xmlns:p14="http://schemas.microsoft.com/office/powerpoint/2010/main" val="3690435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latin typeface="Arial" panose="020B0604020202020204" pitchFamily="34" charset="0"/>
                <a:cs typeface="Arial" panose="020B0604020202020204" pitchFamily="34" charset="0"/>
              </a:rPr>
              <a:t>Introductory awareness module (full slide 6)</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Legislation and guidance</a:t>
            </a:r>
          </a:p>
          <a:p>
            <a:endParaRPr lang="en-US" sz="1200" b="0" i="0" kern="1200">
              <a:solidFill>
                <a:schemeClr val="tx1"/>
              </a:solidFill>
              <a:effectLst/>
              <a:latin typeface="Arial" panose="020B0604020202020204" pitchFamily="34" charset="0"/>
              <a:ea typeface="+mn-ea"/>
              <a:cs typeface="Arial" panose="020B0604020202020204" pitchFamily="34" charset="0"/>
              <a:hlinkClick r:id="rId3"/>
            </a:endParaRPr>
          </a:p>
          <a:p>
            <a:r>
              <a:rPr lang="en-US" sz="1200" b="0" i="0" kern="1200">
                <a:solidFill>
                  <a:schemeClr val="tx1"/>
                </a:solidFill>
                <a:effectLst/>
                <a:latin typeface="Arial" panose="020B0604020202020204" pitchFamily="34" charset="0"/>
                <a:ea typeface="+mn-ea"/>
                <a:cs typeface="Arial" panose="020B0604020202020204" pitchFamily="34" charset="0"/>
                <a:hlinkClick r:id="rId3"/>
              </a:rPr>
              <a:t>The Social Services and Well-being (Wales) Act 2014</a:t>
            </a:r>
            <a:r>
              <a:rPr lang="en-US" sz="1200" b="0" i="0" kern="1200">
                <a:solidFill>
                  <a:schemeClr val="tx1"/>
                </a:solidFill>
                <a:effectLst/>
                <a:latin typeface="Arial" panose="020B0604020202020204" pitchFamily="34" charset="0"/>
                <a:ea typeface="+mn-ea"/>
                <a:cs typeface="Arial" panose="020B0604020202020204" pitchFamily="34" charset="0"/>
              </a:rPr>
              <a:t> came into force on 6 April 2016. The Act provides the legal framework for improving the well-being of people who need care and support. </a:t>
            </a:r>
          </a:p>
          <a:p>
            <a:r>
              <a:rPr lang="en-US" sz="1200" b="0" i="0" kern="1200">
                <a:solidFill>
                  <a:schemeClr val="tx1"/>
                </a:solidFill>
                <a:effectLst/>
                <a:latin typeface="Arial" panose="020B0604020202020204" pitchFamily="34" charset="0"/>
                <a:ea typeface="+mn-ea"/>
                <a:cs typeface="Arial" panose="020B0604020202020204" pitchFamily="34" charset="0"/>
              </a:rPr>
              <a:t>The Act is made up of 11 parts with Part 7 relating to safeguarding specifically. It is this legislation that provides the framework for the Wales Safeguarding Procedures.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Accompanying the Act, the Welsh Government has published:</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The Wales Safeguarding Procedures have been designed to enable frontline practitioners and their managers to apply the legislative requirements and expectations of the </a:t>
            </a:r>
            <a:r>
              <a:rPr lang="en-US" sz="1200" b="0" i="0" kern="1200">
                <a:solidFill>
                  <a:schemeClr val="tx1"/>
                </a:solidFill>
                <a:effectLst/>
                <a:latin typeface="Arial" panose="020B0604020202020204" pitchFamily="34" charset="0"/>
                <a:ea typeface="+mn-ea"/>
                <a:cs typeface="Arial" panose="020B0604020202020204" pitchFamily="34" charset="0"/>
                <a:hlinkClick r:id="rId3"/>
              </a:rPr>
              <a:t>Social Services and Well-being (Wales) Act 2014</a:t>
            </a:r>
            <a:r>
              <a:rPr lang="en-US" sz="1200" b="0" i="0" kern="1200">
                <a:solidFill>
                  <a:schemeClr val="tx1"/>
                </a:solidFill>
                <a:effectLst/>
                <a:latin typeface="Arial" panose="020B0604020202020204" pitchFamily="34" charset="0"/>
                <a:ea typeface="+mn-ea"/>
                <a:cs typeface="Arial" panose="020B0604020202020204" pitchFamily="34" charset="0"/>
              </a:rPr>
              <a:t>. The aim is to improve person-</a:t>
            </a:r>
            <a:r>
              <a:rPr lang="en-US" sz="1200" b="0" i="0" kern="1200" err="1">
                <a:solidFill>
                  <a:schemeClr val="tx1"/>
                </a:solidFill>
                <a:effectLst/>
                <a:latin typeface="Arial" panose="020B0604020202020204" pitchFamily="34" charset="0"/>
                <a:ea typeface="+mn-ea"/>
                <a:cs typeface="Arial" panose="020B0604020202020204" pitchFamily="34" charset="0"/>
              </a:rPr>
              <a:t>centred</a:t>
            </a:r>
            <a:r>
              <a:rPr lang="en-US" sz="1200" b="0" i="0" kern="1200">
                <a:solidFill>
                  <a:schemeClr val="tx1"/>
                </a:solidFill>
                <a:effectLst/>
                <a:latin typeface="Arial" panose="020B0604020202020204" pitchFamily="34" charset="0"/>
                <a:ea typeface="+mn-ea"/>
                <a:cs typeface="Arial" panose="020B0604020202020204" pitchFamily="34" charset="0"/>
              </a:rPr>
              <a:t> outcomes for adults at risk of abuse and neglect. The procedures also </a:t>
            </a:r>
            <a:r>
              <a:rPr lang="en-US" sz="1200" b="0" i="0" kern="1200" err="1">
                <a:solidFill>
                  <a:schemeClr val="tx1"/>
                </a:solidFill>
                <a:effectLst/>
                <a:latin typeface="Arial" panose="020B0604020202020204" pitchFamily="34" charset="0"/>
                <a:ea typeface="+mn-ea"/>
                <a:cs typeface="Arial" panose="020B0604020202020204" pitchFamily="34" charset="0"/>
              </a:rPr>
              <a:t>recognise</a:t>
            </a:r>
            <a:r>
              <a:rPr lang="en-US" sz="1200" b="0" i="0" kern="1200">
                <a:solidFill>
                  <a:schemeClr val="tx1"/>
                </a:solidFill>
                <a:effectLst/>
                <a:latin typeface="Arial" panose="020B0604020202020204" pitchFamily="34" charset="0"/>
                <a:ea typeface="+mn-ea"/>
                <a:cs typeface="Arial" panose="020B0604020202020204" pitchFamily="34" charset="0"/>
              </a:rPr>
              <a:t> other relevant legislation, guidance and protocols. For example, the </a:t>
            </a:r>
            <a:r>
              <a:rPr lang="en-US" sz="1200" b="0" i="0" kern="1200">
                <a:solidFill>
                  <a:schemeClr val="tx1"/>
                </a:solidFill>
                <a:effectLst/>
                <a:latin typeface="Arial" panose="020B0604020202020204" pitchFamily="34" charset="0"/>
                <a:ea typeface="+mn-ea"/>
                <a:cs typeface="Arial" panose="020B0604020202020204" pitchFamily="34" charset="0"/>
                <a:hlinkClick r:id="rId4"/>
              </a:rPr>
              <a:t>Domestic Abuse (Violence against Women, Domestic Abuse and Sexual Violence (Wales) Act 2015</a:t>
            </a:r>
            <a:r>
              <a:rPr lang="en-US" sz="1200" b="0" i="0" kern="1200">
                <a:solidFill>
                  <a:schemeClr val="tx1"/>
                </a:solidFill>
                <a:effectLst/>
                <a:latin typeface="Arial" panose="020B0604020202020204" pitchFamily="34" charset="0"/>
                <a:ea typeface="+mn-ea"/>
                <a:cs typeface="Arial" panose="020B0604020202020204" pitchFamily="34" charset="0"/>
              </a:rPr>
              <a:t>. Throughout the procedures, there are hyperlinks to relevant legislation and guidance.</a:t>
            </a:r>
          </a:p>
          <a:p>
            <a:br>
              <a:rPr lang="en-US">
                <a:latin typeface="Arial" panose="020B0604020202020204" pitchFamily="34" charset="0"/>
                <a:cs typeface="Arial" panose="020B0604020202020204" pitchFamily="34" charset="0"/>
              </a:rPr>
            </a:br>
            <a:r>
              <a:rPr lang="en-US" sz="1200" b="1" i="0" kern="1200">
                <a:solidFill>
                  <a:schemeClr val="tx1"/>
                </a:solidFill>
                <a:effectLst/>
                <a:latin typeface="Arial" panose="020B0604020202020204" pitchFamily="34" charset="0"/>
                <a:ea typeface="+mn-ea"/>
                <a:cs typeface="Arial" panose="020B0604020202020204" pitchFamily="34" charset="0"/>
              </a:rPr>
              <a:t>Guiding principles</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Due regard should be given to factors that need to be considered throughout each and every section.</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hlinkClick r:id="rId5"/>
              </a:rPr>
              <a:t>The Mental Capacity Act 2005</a:t>
            </a:r>
            <a:r>
              <a:rPr lang="en-US" sz="1200" b="0" i="0" kern="1200">
                <a:solidFill>
                  <a:schemeClr val="tx1"/>
                </a:solidFill>
                <a:effectLst/>
                <a:latin typeface="Arial" panose="020B0604020202020204" pitchFamily="34" charset="0"/>
                <a:ea typeface="+mn-ea"/>
                <a:cs typeface="Arial" panose="020B0604020202020204" pitchFamily="34" charset="0"/>
              </a:rPr>
              <a:t> – ensuring that the spirit of the Act is embedded within practice for all adults at risk.</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Individuals must feel that they are an equal partner in their relationship with professionals. </a:t>
            </a:r>
            <a:r>
              <a:rPr lang="en-US" sz="1200" b="0" i="0" kern="1200">
                <a:solidFill>
                  <a:schemeClr val="tx1"/>
                </a:solidFill>
                <a:effectLst/>
                <a:latin typeface="Arial" panose="020B0604020202020204" pitchFamily="34" charset="0"/>
                <a:ea typeface="+mn-ea"/>
                <a:cs typeface="Arial" panose="020B0604020202020204" pitchFamily="34" charset="0"/>
                <a:hlinkClick r:id="rId6"/>
              </a:rPr>
              <a:t>Code of Practice under Part 10 of the Social Services and Well-being (Wales) Act 2014</a:t>
            </a:r>
            <a:r>
              <a:rPr lang="en-US" sz="1200" b="0" i="0" kern="1200">
                <a:solidFill>
                  <a:schemeClr val="tx1"/>
                </a:solidFill>
                <a:effectLst/>
                <a:latin typeface="Arial" panose="020B0604020202020204" pitchFamily="34" charset="0"/>
                <a:ea typeface="+mn-ea"/>
                <a:cs typeface="Arial" panose="020B0604020202020204" pitchFamily="34" charset="0"/>
              </a:rPr>
              <a:t> sets out the functions in relation to how local authorities in partnership with the individual, must reach a judgement on how advocacy could support individuals to meet their personal outcomes.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hlinkClick r:id="rId7"/>
              </a:rPr>
              <a:t>The European Convention of Human Rights, particularly Articles 2,3,5,6 and 8.</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hlinkClick r:id="rId8"/>
              </a:rPr>
              <a:t>The United Nations Principles of Older Persons.</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hlinkClick r:id="rId9"/>
              </a:rPr>
              <a:t>The United Nations Convention on the Rights of the Child.</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hlinkClick r:id="rId10"/>
              </a:rPr>
              <a:t>Welsh Language Standards and the “More than Just Words” Framework.</a:t>
            </a:r>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4BF452BF-779E-4074-9267-7AD3BEC88353}" type="slidenum">
              <a:rPr lang="en-GB" smtClean="0"/>
              <a:t>30</a:t>
            </a:fld>
            <a:endParaRPr lang="en-GB"/>
          </a:p>
        </p:txBody>
      </p:sp>
    </p:spTree>
    <p:extLst>
      <p:ext uri="{BB962C8B-B14F-4D97-AF65-F5344CB8AC3E}">
        <p14:creationId xmlns:p14="http://schemas.microsoft.com/office/powerpoint/2010/main" val="2306968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Arial" panose="020B0604020202020204" pitchFamily="34" charset="0"/>
                <a:ea typeface="+mn-ea"/>
                <a:cs typeface="Arial" panose="020B0604020202020204" pitchFamily="34" charset="0"/>
              </a:rPr>
              <a:t>Section 1b, children and young people: child-centred approach (slides 10 and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a:solidFill>
                  <a:schemeClr val="tx1"/>
                </a:solidFill>
                <a:effectLst/>
                <a:latin typeface="Arial" panose="020B0604020202020204" pitchFamily="34" charset="0"/>
                <a:ea typeface="+mn-ea"/>
                <a:cs typeface="Arial" panose="020B0604020202020204" pitchFamily="34" charset="0"/>
              </a:rPr>
              <a:t>From: </a:t>
            </a:r>
            <a:r>
              <a:rPr lang="en-GB" sz="1200" b="1" i="0" u="none"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endParaRPr lang="en-GB" sz="1200" i="0" u="none" kern="1200">
              <a:solidFill>
                <a:schemeClr val="tx1"/>
              </a:solidFill>
              <a:effectLst/>
              <a:latin typeface="Arial" panose="020B0604020202020204" pitchFamily="34" charset="0"/>
              <a:ea typeface="+mn-ea"/>
              <a:cs typeface="Arial" panose="020B0604020202020204" pitchFamily="34" charset="0"/>
            </a:endParaRPr>
          </a:p>
          <a:p>
            <a:r>
              <a:rPr lang="en-GB" sz="1200" b="1" i="0" u="none" kern="1200">
                <a:solidFill>
                  <a:schemeClr val="tx1"/>
                </a:solidFill>
                <a:effectLst/>
                <a:latin typeface="Arial" panose="020B0604020202020204" pitchFamily="34" charset="0"/>
                <a:ea typeface="+mn-ea"/>
                <a:cs typeface="Arial" panose="020B0604020202020204" pitchFamily="34" charset="0"/>
              </a:rPr>
              <a:t>Pointers for Practice: Taking a Child-centred Approach </a:t>
            </a:r>
            <a:endParaRPr lang="en-GB" sz="1200" i="0" u="none" kern="1200">
              <a:solidFill>
                <a:schemeClr val="tx1"/>
              </a:solidFill>
              <a:effectLst/>
              <a:latin typeface="Arial" panose="020B0604020202020204" pitchFamily="34" charset="0"/>
              <a:ea typeface="+mn-ea"/>
              <a:cs typeface="Arial" panose="020B0604020202020204" pitchFamily="34" charset="0"/>
            </a:endParaRPr>
          </a:p>
          <a:p>
            <a:endParaRPr lang="en-GB" sz="1200" i="0" u="none" kern="1200">
              <a:solidFill>
                <a:schemeClr val="tx1"/>
              </a:solidFill>
              <a:effectLst/>
              <a:latin typeface="Arial" panose="020B0604020202020204" pitchFamily="34" charset="0"/>
              <a:ea typeface="+mn-ea"/>
              <a:cs typeface="Arial" panose="020B0604020202020204" pitchFamily="34" charset="0"/>
            </a:endParaRPr>
          </a:p>
          <a:p>
            <a:r>
              <a:rPr lang="en-GB" sz="1200" b="1" i="0" u="none" kern="1200">
                <a:solidFill>
                  <a:schemeClr val="tx1"/>
                </a:solidFill>
                <a:effectLst/>
                <a:latin typeface="Arial" panose="020B0604020202020204" pitchFamily="34" charset="0"/>
                <a:ea typeface="+mn-ea"/>
                <a:cs typeface="Arial" panose="020B0604020202020204" pitchFamily="34" charset="0"/>
              </a:rPr>
              <a:t>Trainer to note:</a:t>
            </a:r>
          </a:p>
          <a:p>
            <a:endParaRPr lang="en-GB" sz="1200" b="1" i="0" u="none"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i="0" kern="1200">
                <a:solidFill>
                  <a:schemeClr val="tx1"/>
                </a:solidFill>
                <a:effectLst/>
                <a:latin typeface="Arial" panose="020B0604020202020204" pitchFamily="34" charset="0"/>
                <a:ea typeface="+mn-ea"/>
                <a:cs typeface="Arial" panose="020B0604020202020204" pitchFamily="34" charset="0"/>
              </a:rPr>
              <a:t>Practitioners </a:t>
            </a:r>
            <a:r>
              <a:rPr lang="en-GB" sz="1200" b="1" i="0" kern="1200">
                <a:solidFill>
                  <a:schemeClr val="tx1"/>
                </a:solidFill>
                <a:effectLst/>
                <a:latin typeface="Arial" panose="020B0604020202020204" pitchFamily="34" charset="0"/>
                <a:ea typeface="+mn-ea"/>
                <a:cs typeface="Arial" panose="020B0604020202020204" pitchFamily="34" charset="0"/>
              </a:rPr>
              <a:t>must</a:t>
            </a:r>
            <a:r>
              <a:rPr lang="en-GB" sz="1200" i="0" kern="1200">
                <a:solidFill>
                  <a:schemeClr val="tx1"/>
                </a:solidFill>
                <a:effectLst/>
                <a:latin typeface="Arial" panose="020B0604020202020204" pitchFamily="34" charset="0"/>
                <a:ea typeface="+mn-ea"/>
                <a:cs typeface="Arial" panose="020B0604020202020204" pitchFamily="34" charset="0"/>
              </a:rPr>
              <a:t> facilitate the child’s ability to participate</a:t>
            </a: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Where a child or parent is disabled, it may be necessary to provide help with communication to enable the child or parent to express him/herself to the best of his or her ability</a:t>
            </a: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If a child or parent speaks a language other than that spoken by the interviewer, an interpreter should be provided</a:t>
            </a: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And if a child is unable to take part in an interview because of age or understanding, alternative means of understanding the child’s wishes or feelings should be used, including observation where children are very young or where they have limited communication skills.</a:t>
            </a:r>
          </a:p>
          <a:p>
            <a:pPr lvl="0"/>
            <a:endParaRPr lang="en-GB" sz="1200" b="1" kern="1200">
              <a:solidFill>
                <a:schemeClr val="tx1"/>
              </a:solidFill>
              <a:effectLst/>
              <a:latin typeface="Arial" panose="020B0604020202020204" pitchFamily="34" charset="0"/>
              <a:ea typeface="+mn-ea"/>
              <a:cs typeface="Arial" panose="020B0604020202020204" pitchFamily="34" charset="0"/>
            </a:endParaRPr>
          </a:p>
          <a:p>
            <a:pPr lvl="0"/>
            <a:r>
              <a:rPr lang="en-GB" sz="1200" b="1" i="0" kern="1200">
                <a:solidFill>
                  <a:schemeClr val="tx1"/>
                </a:solidFill>
                <a:effectLst/>
                <a:latin typeface="Arial" panose="020B0604020202020204" pitchFamily="34" charset="0"/>
                <a:ea typeface="+mn-ea"/>
                <a:cs typeface="Arial" panose="020B0604020202020204" pitchFamily="34" charset="0"/>
              </a:rPr>
              <a:t>See and speak to the child</a:t>
            </a:r>
            <a:endParaRPr lang="en-GB" sz="1200" i="0" kern="1200">
              <a:solidFill>
                <a:schemeClr val="tx1"/>
              </a:solidFill>
              <a:effectLst/>
              <a:latin typeface="Arial" panose="020B0604020202020204" pitchFamily="34" charset="0"/>
              <a:ea typeface="+mn-ea"/>
              <a:cs typeface="Arial" panose="020B0604020202020204" pitchFamily="34" charset="0"/>
            </a:endParaRPr>
          </a:p>
          <a:p>
            <a:endParaRPr lang="en-GB" sz="1200" i="0" kern="1200">
              <a:solidFill>
                <a:schemeClr val="tx1"/>
              </a:solidFill>
              <a:effectLst/>
              <a:latin typeface="Arial" panose="020B0604020202020204" pitchFamily="34" charset="0"/>
              <a:ea typeface="+mn-ea"/>
              <a:cs typeface="Arial" panose="020B0604020202020204" pitchFamily="34" charset="0"/>
            </a:endParaRPr>
          </a:p>
          <a:p>
            <a:r>
              <a:rPr lang="en-GB" sz="1200" i="0" kern="1200">
                <a:solidFill>
                  <a:schemeClr val="tx1"/>
                </a:solidFill>
                <a:effectLst/>
                <a:latin typeface="Arial" panose="020B0604020202020204" pitchFamily="34" charset="0"/>
                <a:ea typeface="+mn-ea"/>
                <a:cs typeface="Arial" panose="020B0604020202020204" pitchFamily="34" charset="0"/>
              </a:rPr>
              <a:t>This requires practitioners to facilitate the child’s ability to participate. For a young child this may be through play or activities. For an older child through communication support or advocacy. The aim is to try to establish trust so that the child can be open and honest. Particular attention should be given to any particular needs the child has, for example their communication system.</a:t>
            </a:r>
          </a:p>
          <a:p>
            <a:r>
              <a:rPr lang="en-GB" sz="1200" i="1" kern="1200">
                <a:solidFill>
                  <a:schemeClr val="tx1"/>
                </a:solidFill>
                <a:effectLst/>
                <a:latin typeface="Arial" panose="020B0604020202020204" pitchFamily="34" charset="0"/>
                <a:ea typeface="+mn-ea"/>
                <a:cs typeface="Arial" panose="020B0604020202020204" pitchFamily="34" charset="0"/>
              </a:rPr>
              <a:t> </a:t>
            </a:r>
          </a:p>
          <a:p>
            <a:r>
              <a:rPr lang="en-GB" sz="1200" b="1" u="none" kern="1200">
                <a:solidFill>
                  <a:schemeClr val="tx1"/>
                </a:solidFill>
                <a:effectLst/>
                <a:latin typeface="Arial" panose="020B0604020202020204" pitchFamily="34" charset="0"/>
                <a:ea typeface="+mn-ea"/>
                <a:cs typeface="Arial" panose="020B0604020202020204" pitchFamily="34" charset="0"/>
              </a:rPr>
              <a:t>Trainer to expand:</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i="0" kern="1200">
                <a:solidFill>
                  <a:schemeClr val="tx1"/>
                </a:solidFill>
                <a:effectLst/>
                <a:latin typeface="Arial" panose="020B0604020202020204" pitchFamily="34" charset="0"/>
                <a:ea typeface="+mn-ea"/>
                <a:cs typeface="Arial" panose="020B0604020202020204" pitchFamily="34" charset="0"/>
              </a:rPr>
              <a:t>Understand what a day is like in their lives, their </a:t>
            </a:r>
            <a:r>
              <a:rPr lang="en-GB" sz="1200" b="1" i="0" kern="1200">
                <a:solidFill>
                  <a:schemeClr val="tx1"/>
                </a:solidFill>
                <a:effectLst/>
                <a:latin typeface="Arial" panose="020B0604020202020204" pitchFamily="34" charset="0"/>
                <a:ea typeface="+mn-ea"/>
                <a:cs typeface="Arial" panose="020B0604020202020204" pitchFamily="34" charset="0"/>
              </a:rPr>
              <a:t>feelings about their day </a:t>
            </a:r>
            <a:r>
              <a:rPr lang="en-GB" sz="1200" i="0" kern="1200">
                <a:solidFill>
                  <a:schemeClr val="tx1"/>
                </a:solidFill>
                <a:effectLst/>
                <a:latin typeface="Arial" panose="020B0604020202020204" pitchFamily="34" charset="0"/>
                <a:ea typeface="+mn-ea"/>
                <a:cs typeface="Arial" panose="020B0604020202020204" pitchFamily="34" charset="0"/>
              </a:rPr>
              <a:t>and </a:t>
            </a:r>
            <a:r>
              <a:rPr lang="en-GB" sz="1200" b="1" i="0" kern="1200">
                <a:solidFill>
                  <a:schemeClr val="tx1"/>
                </a:solidFill>
                <a:effectLst/>
                <a:latin typeface="Arial" panose="020B0604020202020204" pitchFamily="34" charset="0"/>
                <a:ea typeface="+mn-ea"/>
                <a:cs typeface="Arial" panose="020B0604020202020204" pitchFamily="34" charset="0"/>
              </a:rPr>
              <a:t>what they would like to change or stay the same</a:t>
            </a:r>
            <a:endParaRPr lang="en-GB" sz="120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i="0" kern="1200">
                <a:solidFill>
                  <a:schemeClr val="tx1"/>
                </a:solidFill>
                <a:effectLst/>
                <a:latin typeface="Arial" panose="020B0604020202020204" pitchFamily="34" charset="0"/>
                <a:ea typeface="+mn-ea"/>
                <a:cs typeface="Arial" panose="020B0604020202020204" pitchFamily="34" charset="0"/>
              </a:rPr>
              <a:t>Know </a:t>
            </a:r>
            <a:r>
              <a:rPr lang="en-GB" sz="1200" b="1" i="0" kern="1200">
                <a:solidFill>
                  <a:schemeClr val="tx1"/>
                </a:solidFill>
                <a:effectLst/>
                <a:latin typeface="Arial" panose="020B0604020202020204" pitchFamily="34" charset="0"/>
                <a:ea typeface="+mn-ea"/>
                <a:cs typeface="Arial" panose="020B0604020202020204" pitchFamily="34" charset="0"/>
              </a:rPr>
              <a:t>how the day changes </a:t>
            </a:r>
            <a:r>
              <a:rPr lang="en-GB" sz="1200" i="0" kern="1200">
                <a:solidFill>
                  <a:schemeClr val="tx1"/>
                </a:solidFill>
                <a:effectLst/>
                <a:latin typeface="Arial" panose="020B0604020202020204" pitchFamily="34" charset="0"/>
                <a:ea typeface="+mn-ea"/>
                <a:cs typeface="Arial" panose="020B0604020202020204" pitchFamily="34" charset="0"/>
              </a:rPr>
              <a:t>at weekends, holidays and when different people are caring for them. </a:t>
            </a:r>
          </a:p>
          <a:p>
            <a:r>
              <a:rPr lang="en-GB" sz="1200" kern="1200">
                <a:solidFill>
                  <a:schemeClr val="tx1"/>
                </a:solidFill>
                <a:effectLst/>
                <a:latin typeface="Arial" panose="020B0604020202020204" pitchFamily="34" charset="0"/>
                <a:ea typeface="+mn-ea"/>
                <a:cs typeface="Arial" panose="020B0604020202020204" pitchFamily="34" charset="0"/>
              </a:rPr>
              <a:t> </a:t>
            </a:r>
          </a:p>
          <a:p>
            <a:pPr lvl="0"/>
            <a:r>
              <a:rPr lang="en-GB" sz="1200" b="1" i="0" kern="1200">
                <a:solidFill>
                  <a:schemeClr val="tx1"/>
                </a:solidFill>
                <a:effectLst/>
                <a:latin typeface="Arial" panose="020B0604020202020204" pitchFamily="34" charset="0"/>
                <a:ea typeface="+mn-ea"/>
                <a:cs typeface="Arial" panose="020B0604020202020204" pitchFamily="34" charset="0"/>
              </a:rPr>
              <a:t>Find out about their daily lived experience</a:t>
            </a:r>
            <a:endParaRPr lang="en-GB" sz="1200" i="0" kern="1200">
              <a:solidFill>
                <a:schemeClr val="tx1"/>
              </a:solidFill>
              <a:effectLst/>
              <a:latin typeface="Arial" panose="020B0604020202020204" pitchFamily="34" charset="0"/>
              <a:ea typeface="+mn-ea"/>
              <a:cs typeface="Arial" panose="020B0604020202020204" pitchFamily="34" charset="0"/>
            </a:endParaRPr>
          </a:p>
          <a:p>
            <a:endParaRPr lang="en-GB" sz="1200" i="0" kern="1200">
              <a:solidFill>
                <a:schemeClr val="tx1"/>
              </a:solidFill>
              <a:effectLst/>
              <a:latin typeface="Arial" panose="020B0604020202020204" pitchFamily="34" charset="0"/>
              <a:ea typeface="+mn-ea"/>
              <a:cs typeface="Arial" panose="020B0604020202020204" pitchFamily="34" charset="0"/>
            </a:endParaRPr>
          </a:p>
          <a:p>
            <a:r>
              <a:rPr lang="en-GB" sz="1200" i="0" kern="1200">
                <a:solidFill>
                  <a:schemeClr val="tx1"/>
                </a:solidFill>
                <a:effectLst/>
                <a:latin typeface="Arial" panose="020B0604020202020204" pitchFamily="34" charset="0"/>
                <a:ea typeface="+mn-ea"/>
                <a:cs typeface="Arial" panose="020B0604020202020204" pitchFamily="34" charset="0"/>
              </a:rPr>
              <a:t>To identify and meet the needs of a child at risk of harm it is necessary to understand what a day is like in their lives, their feelings about their day and what they would like to change. It is also important to know how the day changes at weekends, holidays and when different people are caring for them. It is only by understanding their daily lived experience that practitioners can appreciate how abuse or neglect is affecting the individual, their needs, areas of resilience and the risk factors.</a:t>
            </a:r>
          </a:p>
          <a:p>
            <a:endParaRPr lang="en-GB"/>
          </a:p>
        </p:txBody>
      </p:sp>
      <p:sp>
        <p:nvSpPr>
          <p:cNvPr id="4" name="Slide Number Placeholder 3"/>
          <p:cNvSpPr>
            <a:spLocks noGrp="1"/>
          </p:cNvSpPr>
          <p:nvPr>
            <p:ph type="sldNum" sz="quarter" idx="5"/>
          </p:nvPr>
        </p:nvSpPr>
        <p:spPr/>
        <p:txBody>
          <a:bodyPr/>
          <a:lstStyle/>
          <a:p>
            <a:fld id="{82B898E2-43AA-4F53-B18E-E9F0C3C10440}" type="slidenum">
              <a:rPr lang="en-GB" smtClean="0"/>
              <a:t>31</a:t>
            </a:fld>
            <a:endParaRPr lang="en-GB"/>
          </a:p>
        </p:txBody>
      </p:sp>
    </p:spTree>
    <p:extLst>
      <p:ext uri="{BB962C8B-B14F-4D97-AF65-F5344CB8AC3E}">
        <p14:creationId xmlns:p14="http://schemas.microsoft.com/office/powerpoint/2010/main" val="4169781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From Introductory Awareness session slide 2 www.safeguarding.wales</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Ask everyone to download/open the app – it will be referred to throughout the course to check definitions, procedures, etc. where possible</a:t>
            </a:r>
          </a:p>
          <a:p>
            <a:r>
              <a:rPr lang="en-GB">
                <a:latin typeface="Arial" panose="020B0604020202020204" pitchFamily="34" charset="0"/>
                <a:cs typeface="Arial" panose="020B0604020202020204" pitchFamily="34" charset="0"/>
              </a:rPr>
              <a:t>Trainer can use it on laptop if there is </a:t>
            </a:r>
            <a:r>
              <a:rPr lang="en-GB" err="1">
                <a:latin typeface="Arial" panose="020B0604020202020204" pitchFamily="34" charset="0"/>
                <a:cs typeface="Arial" panose="020B0604020202020204" pitchFamily="34" charset="0"/>
              </a:rPr>
              <a:t>wifi</a:t>
            </a:r>
            <a:r>
              <a:rPr lang="en-GB">
                <a:latin typeface="Arial" panose="020B0604020202020204" pitchFamily="34" charset="0"/>
                <a:cs typeface="Arial" panose="020B0604020202020204" pitchFamily="34" charset="0"/>
              </a:rPr>
              <a:t> but no access on phones</a:t>
            </a:r>
          </a:p>
        </p:txBody>
      </p:sp>
      <p:sp>
        <p:nvSpPr>
          <p:cNvPr id="4" name="Date Placeholder 3"/>
          <p:cNvSpPr>
            <a:spLocks noGrp="1"/>
          </p:cNvSpPr>
          <p:nvPr>
            <p:ph type="dt" idx="1"/>
          </p:nvPr>
        </p:nvSpPr>
        <p:spPr/>
        <p:txBody>
          <a:bodyPr lIns="90452" tIns="45226" rIns="90452" bIns="45226"/>
          <a:lstStyle/>
          <a:p>
            <a:fld id="{5FB8959C-9336-4D65-9D29-CFBC771B4285}" type="datetime1">
              <a:rPr lang="en-GB" smtClean="0"/>
              <a:t>15/12/2020</a:t>
            </a:fld>
            <a:endParaRPr lang="en-US"/>
          </a:p>
        </p:txBody>
      </p:sp>
      <p:sp>
        <p:nvSpPr>
          <p:cNvPr id="5" name="Footer Placeholder 4"/>
          <p:cNvSpPr>
            <a:spLocks noGrp="1"/>
          </p:cNvSpPr>
          <p:nvPr>
            <p:ph type="ftr" sz="quarter" idx="4"/>
          </p:nvPr>
        </p:nvSpPr>
        <p:spPr/>
        <p:txBody>
          <a:bodyPr lIns="90452" tIns="45226" rIns="90452" bIns="45226"/>
          <a:lstStyle/>
          <a:p>
            <a:r>
              <a:rPr lang="en-US"/>
              <a:t>Understanding Child Protection  |  training@newpathways.org.uk   |   www.newpathways.org.uk</a:t>
            </a:r>
          </a:p>
        </p:txBody>
      </p:sp>
    </p:spTree>
    <p:extLst>
      <p:ext uri="{BB962C8B-B14F-4D97-AF65-F5344CB8AC3E}">
        <p14:creationId xmlns:p14="http://schemas.microsoft.com/office/powerpoint/2010/main" val="1376710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latin typeface="Arial" panose="020B0604020202020204" pitchFamily="34" charset="0"/>
                <a:cs typeface="Arial" panose="020B0604020202020204" pitchFamily="34" charset="0"/>
              </a:rPr>
              <a:t>Section 1b, adults: safeguarding and person-</a:t>
            </a:r>
            <a:r>
              <a:rPr lang="en-US" b="0" err="1">
                <a:latin typeface="Arial" panose="020B0604020202020204" pitchFamily="34" charset="0"/>
                <a:cs typeface="Arial" panose="020B0604020202020204" pitchFamily="34" charset="0"/>
              </a:rPr>
              <a:t>centred</a:t>
            </a:r>
            <a:r>
              <a:rPr lang="en-US" b="0">
                <a:latin typeface="Arial" panose="020B0604020202020204" pitchFamily="34" charset="0"/>
                <a:cs typeface="Arial" panose="020B0604020202020204" pitchFamily="34" charset="0"/>
              </a:rPr>
              <a:t> approach (slide 7)</a:t>
            </a:r>
          </a:p>
          <a:p>
            <a:endParaRPr lang="en-US" b="1">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Trainer to add:</a:t>
            </a:r>
          </a:p>
          <a:p>
            <a:endParaRPr lang="en-US" b="1">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a:solidFill>
                  <a:srgbClr val="37394B"/>
                </a:solidFill>
                <a:effectLst/>
                <a:latin typeface="Arial" panose="020B0604020202020204" pitchFamily="34" charset="0"/>
                <a:cs typeface="Arial" panose="020B0604020202020204" pitchFamily="34" charset="0"/>
              </a:rPr>
              <a:t>It is a </a:t>
            </a:r>
            <a:r>
              <a:rPr lang="en-US" b="1" i="0">
                <a:solidFill>
                  <a:srgbClr val="37394B"/>
                </a:solidFill>
                <a:effectLst/>
                <a:latin typeface="Arial" panose="020B0604020202020204" pitchFamily="34" charset="0"/>
                <a:cs typeface="Arial" panose="020B0604020202020204" pitchFamily="34" charset="0"/>
              </a:rPr>
              <a:t>legal duty </a:t>
            </a:r>
            <a:r>
              <a:rPr lang="en-US" b="0" i="0">
                <a:solidFill>
                  <a:srgbClr val="37394B"/>
                </a:solidFill>
                <a:effectLst/>
                <a:latin typeface="Arial" panose="020B0604020202020204" pitchFamily="34" charset="0"/>
                <a:cs typeface="Arial" panose="020B0604020202020204" pitchFamily="34" charset="0"/>
              </a:rPr>
              <a:t>to consider a </a:t>
            </a:r>
            <a:r>
              <a:rPr lang="en-US" b="1" i="0">
                <a:solidFill>
                  <a:srgbClr val="37394B"/>
                </a:solidFill>
                <a:effectLst/>
                <a:latin typeface="Arial" panose="020B0604020202020204" pitchFamily="34" charset="0"/>
                <a:cs typeface="Arial" panose="020B0604020202020204" pitchFamily="34" charset="0"/>
              </a:rPr>
              <a:t>person’s need for advocacy</a:t>
            </a:r>
            <a:r>
              <a:rPr lang="en-US" b="0" i="0">
                <a:solidFill>
                  <a:srgbClr val="37394B"/>
                </a:solidFill>
                <a:effectLst/>
                <a:latin typeface="Arial" panose="020B0604020202020204" pitchFamily="34" charset="0"/>
                <a:cs typeface="Arial" panose="020B0604020202020204" pitchFamily="34" charset="0"/>
              </a:rPr>
              <a:t> and to provide appropriate support to enable people to participate. This may be through professional advocacy or informal advocates such as family members/</a:t>
            </a:r>
            <a:r>
              <a:rPr lang="en-US" b="0" i="0" err="1">
                <a:solidFill>
                  <a:srgbClr val="37394B"/>
                </a:solidFill>
                <a:effectLst/>
                <a:latin typeface="Arial" panose="020B0604020202020204" pitchFamily="34" charset="0"/>
                <a:cs typeface="Arial" panose="020B0604020202020204" pitchFamily="34" charset="0"/>
              </a:rPr>
              <a:t>carers</a:t>
            </a:r>
            <a:r>
              <a:rPr lang="en-US" b="0" i="0">
                <a:solidFill>
                  <a:srgbClr val="37394B"/>
                </a:solidFill>
                <a:effectLst/>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a:solidFill>
                  <a:srgbClr val="37394B"/>
                </a:solidFill>
                <a:effectLst/>
                <a:latin typeface="Arial" panose="020B0604020202020204" pitchFamily="34" charset="0"/>
                <a:cs typeface="Arial" panose="020B0604020202020204" pitchFamily="34" charset="0"/>
              </a:rPr>
              <a:t>It is important that practitioners </a:t>
            </a:r>
            <a:r>
              <a:rPr lang="en-US" b="1" i="0">
                <a:solidFill>
                  <a:srgbClr val="37394B"/>
                </a:solidFill>
                <a:effectLst/>
                <a:latin typeface="Arial" panose="020B0604020202020204" pitchFamily="34" charset="0"/>
                <a:cs typeface="Arial" panose="020B0604020202020204" pitchFamily="34" charset="0"/>
              </a:rPr>
              <a:t>assume a person has the mental capacity to engage in the process and make decisions </a:t>
            </a:r>
            <a:r>
              <a:rPr lang="en-US" b="0" i="0">
                <a:solidFill>
                  <a:srgbClr val="37394B"/>
                </a:solidFill>
                <a:effectLst/>
                <a:latin typeface="Arial" panose="020B0604020202020204" pitchFamily="34" charset="0"/>
                <a:cs typeface="Arial" panose="020B0604020202020204" pitchFamily="34" charset="0"/>
              </a:rPr>
              <a:t>unless it is established that they lack capacity to make specific decisions at a specific time.</a:t>
            </a:r>
          </a:p>
          <a:p>
            <a:endParaRPr lang="en-US" b="1">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From: </a:t>
            </a:r>
            <a:r>
              <a:rPr lang="en-US" b="1">
                <a:latin typeface="Arial" panose="020B0604020202020204" pitchFamily="34" charset="0"/>
                <a:cs typeface="Arial" panose="020B0604020202020204" pitchFamily="34" charset="0"/>
              </a:rPr>
              <a:t>Working Together to Safeguard People: Volume 6 – Handling Individual Cases to Protect Adults at Risk</a:t>
            </a:r>
          </a:p>
          <a:p>
            <a:endParaRPr lang="en-US" b="1">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26. Effective safeguarding arrangements in every safeguarding area should be underpinned by two key principles: </a:t>
            </a:r>
          </a:p>
          <a:p>
            <a:r>
              <a:rPr lang="en-US">
                <a:latin typeface="Arial" panose="020B0604020202020204" pitchFamily="34" charset="0"/>
                <a:cs typeface="Arial" panose="020B0604020202020204" pitchFamily="34" charset="0"/>
              </a:rPr>
              <a:t>2) </a:t>
            </a:r>
            <a:r>
              <a:rPr lang="en-US" b="1">
                <a:latin typeface="Arial" panose="020B0604020202020204" pitchFamily="34" charset="0"/>
                <a:cs typeface="Arial" panose="020B0604020202020204" pitchFamily="34" charset="0"/>
              </a:rPr>
              <a:t>a person-</a:t>
            </a:r>
            <a:r>
              <a:rPr lang="en-US" b="1" err="1">
                <a:latin typeface="Arial" panose="020B0604020202020204" pitchFamily="34" charset="0"/>
                <a:cs typeface="Arial" panose="020B0604020202020204" pitchFamily="34" charset="0"/>
              </a:rPr>
              <a:t>centred</a:t>
            </a:r>
            <a:r>
              <a:rPr lang="en-US" b="1">
                <a:latin typeface="Arial" panose="020B0604020202020204" pitchFamily="34" charset="0"/>
                <a:cs typeface="Arial" panose="020B0604020202020204" pitchFamily="34" charset="0"/>
              </a:rPr>
              <a:t> approach</a:t>
            </a:r>
            <a:r>
              <a:rPr lang="en-US">
                <a:latin typeface="Arial" panose="020B0604020202020204" pitchFamily="34" charset="0"/>
                <a:cs typeface="Arial" panose="020B0604020202020204" pitchFamily="34" charset="0"/>
              </a:rPr>
              <a:t>: for safeguarding arrangements to be effective they should be based on a clear understanding of the personal outcomes that the adult wishes to achieve in day to day life and what matters to the individual. </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From the glossary of the Wales Safeguarding Procedures App:</a:t>
            </a:r>
          </a:p>
          <a:p>
            <a:endParaRPr lang="en-GB" b="1">
              <a:latin typeface="Arial" panose="020B0604020202020204" pitchFamily="34" charset="0"/>
              <a:cs typeface="Arial" panose="020B0604020202020204" pitchFamily="34" charset="0"/>
            </a:endParaRPr>
          </a:p>
          <a:p>
            <a:pPr algn="l"/>
            <a:r>
              <a:rPr lang="en-US" b="1" i="0" u="none" strike="noStrike">
                <a:solidFill>
                  <a:srgbClr val="11846A"/>
                </a:solidFill>
                <a:effectLst/>
                <a:latin typeface="Arial" panose="020B0604020202020204" pitchFamily="34" charset="0"/>
                <a:cs typeface="Arial" panose="020B0604020202020204" pitchFamily="34" charset="0"/>
              </a:rPr>
              <a:t>Person-</a:t>
            </a:r>
            <a:r>
              <a:rPr lang="en-US" b="1" i="0" u="none" strike="noStrike" err="1">
                <a:solidFill>
                  <a:srgbClr val="11846A"/>
                </a:solidFill>
                <a:effectLst/>
                <a:latin typeface="Arial" panose="020B0604020202020204" pitchFamily="34" charset="0"/>
                <a:cs typeface="Arial" panose="020B0604020202020204" pitchFamily="34" charset="0"/>
              </a:rPr>
              <a:t>centred</a:t>
            </a:r>
            <a:endParaRPr lang="en-US" b="1" i="0" u="none" strike="noStrike">
              <a:solidFill>
                <a:srgbClr val="11846A"/>
              </a:solidFill>
              <a:effectLst/>
              <a:latin typeface="Arial" panose="020B0604020202020204" pitchFamily="34" charset="0"/>
              <a:cs typeface="Arial" panose="020B0604020202020204" pitchFamily="34" charset="0"/>
            </a:endParaRPr>
          </a:p>
          <a:p>
            <a:pPr algn="l"/>
            <a:r>
              <a:rPr lang="en-US" b="0" i="0">
                <a:solidFill>
                  <a:srgbClr val="37394B"/>
                </a:solidFill>
                <a:effectLst/>
                <a:latin typeface="Arial" panose="020B0604020202020204" pitchFamily="34" charset="0"/>
                <a:cs typeface="Arial" panose="020B0604020202020204" pitchFamily="34" charset="0"/>
              </a:rPr>
              <a:t>Being person-</a:t>
            </a:r>
            <a:r>
              <a:rPr lang="en-US" b="0" i="0" err="1">
                <a:solidFill>
                  <a:srgbClr val="37394B"/>
                </a:solidFill>
                <a:effectLst/>
                <a:latin typeface="Arial" panose="020B0604020202020204" pitchFamily="34" charset="0"/>
                <a:cs typeface="Arial" panose="020B0604020202020204" pitchFamily="34" charset="0"/>
              </a:rPr>
              <a:t>centred</a:t>
            </a:r>
            <a:r>
              <a:rPr lang="en-US" b="0" i="0">
                <a:solidFill>
                  <a:srgbClr val="37394B"/>
                </a:solidFill>
                <a:effectLst/>
                <a:latin typeface="Arial" panose="020B0604020202020204" pitchFamily="34" charset="0"/>
                <a:cs typeface="Arial" panose="020B0604020202020204" pitchFamily="34" charset="0"/>
              </a:rPr>
              <a:t> means putting the needs of the person at the </a:t>
            </a:r>
            <a:r>
              <a:rPr lang="en-US" b="0" i="0" err="1">
                <a:solidFill>
                  <a:srgbClr val="37394B"/>
                </a:solidFill>
                <a:effectLst/>
                <a:latin typeface="Arial" panose="020B0604020202020204" pitchFamily="34" charset="0"/>
                <a:cs typeface="Arial" panose="020B0604020202020204" pitchFamily="34" charset="0"/>
              </a:rPr>
              <a:t>centre</a:t>
            </a:r>
            <a:r>
              <a:rPr lang="en-US" b="0" i="0">
                <a:solidFill>
                  <a:srgbClr val="37394B"/>
                </a:solidFill>
                <a:effectLst/>
                <a:latin typeface="Arial" panose="020B0604020202020204" pitchFamily="34" charset="0"/>
                <a:cs typeface="Arial" panose="020B0604020202020204" pitchFamily="34" charset="0"/>
              </a:rPr>
              <a:t> of decision-making.</a:t>
            </a:r>
          </a:p>
          <a:p>
            <a:pPr algn="l"/>
            <a:r>
              <a:rPr lang="en-US" b="0" i="0">
                <a:solidFill>
                  <a:srgbClr val="37394B"/>
                </a:solidFill>
                <a:effectLst/>
                <a:latin typeface="Arial" panose="020B0604020202020204" pitchFamily="34" charset="0"/>
                <a:cs typeface="Arial" panose="020B0604020202020204" pitchFamily="34" charset="0"/>
              </a:rPr>
              <a:t>This means engaging with the adult at risk throughout the safeguarding process; enabling them to determine how risks are managed and ensuring decision-making takes account of what they want to happen and the personal outcomes they wish to achieve. </a:t>
            </a:r>
          </a:p>
          <a:p>
            <a:pPr algn="l"/>
            <a:endParaRPr lang="en-US" b="0" i="0">
              <a:solidFill>
                <a:srgbClr val="37394B"/>
              </a:solidFill>
              <a:effectLst/>
              <a:latin typeface="Arial" panose="020B0604020202020204" pitchFamily="34" charset="0"/>
              <a:cs typeface="Arial" panose="020B0604020202020204" pitchFamily="34" charset="0"/>
            </a:endParaRPr>
          </a:p>
          <a:p>
            <a:pPr algn="l"/>
            <a:r>
              <a:rPr lang="en-US" b="0" i="0">
                <a:solidFill>
                  <a:srgbClr val="37394B"/>
                </a:solidFill>
                <a:effectLst/>
                <a:latin typeface="Arial" panose="020B0604020202020204" pitchFamily="34" charset="0"/>
                <a:cs typeface="Arial" panose="020B0604020202020204" pitchFamily="34" charset="0"/>
              </a:rPr>
              <a:t>It is a </a:t>
            </a:r>
            <a:r>
              <a:rPr lang="en-US" b="1" i="0">
                <a:solidFill>
                  <a:srgbClr val="37394B"/>
                </a:solidFill>
                <a:effectLst/>
                <a:latin typeface="Arial" panose="020B0604020202020204" pitchFamily="34" charset="0"/>
                <a:cs typeface="Arial" panose="020B0604020202020204" pitchFamily="34" charset="0"/>
              </a:rPr>
              <a:t>legal duty </a:t>
            </a:r>
            <a:r>
              <a:rPr lang="en-US" b="0" i="0">
                <a:solidFill>
                  <a:srgbClr val="37394B"/>
                </a:solidFill>
                <a:effectLst/>
                <a:latin typeface="Arial" panose="020B0604020202020204" pitchFamily="34" charset="0"/>
                <a:cs typeface="Arial" panose="020B0604020202020204" pitchFamily="34" charset="0"/>
              </a:rPr>
              <a:t>to consider a person’s need for advocacy and to provide appropriate support to enable people to participate. This may be through professional advocacy or informal advocates such as family members/</a:t>
            </a:r>
            <a:r>
              <a:rPr lang="en-US" b="0" i="0" err="1">
                <a:solidFill>
                  <a:srgbClr val="37394B"/>
                </a:solidFill>
                <a:effectLst/>
                <a:latin typeface="Arial" panose="020B0604020202020204" pitchFamily="34" charset="0"/>
                <a:cs typeface="Arial" panose="020B0604020202020204" pitchFamily="34" charset="0"/>
              </a:rPr>
              <a:t>carers</a:t>
            </a:r>
            <a:r>
              <a:rPr lang="en-US" b="0" i="0">
                <a:solidFill>
                  <a:srgbClr val="37394B"/>
                </a:solidFill>
                <a:effectLst/>
                <a:latin typeface="Arial" panose="020B0604020202020204" pitchFamily="34" charset="0"/>
                <a:cs typeface="Arial" panose="020B0604020202020204" pitchFamily="34" charset="0"/>
              </a:rPr>
              <a:t>. It is important that practitioners assume a person has the mental capacity to engage in the process and make decisions unless it is established that they lack capacity to make specific decisions at a specific time.</a:t>
            </a:r>
          </a:p>
          <a:p>
            <a:endParaRPr lang="en-GB"/>
          </a:p>
        </p:txBody>
      </p:sp>
      <p:sp>
        <p:nvSpPr>
          <p:cNvPr id="4" name="Slide Number Placeholder 3"/>
          <p:cNvSpPr>
            <a:spLocks noGrp="1"/>
          </p:cNvSpPr>
          <p:nvPr>
            <p:ph type="sldNum" sz="quarter" idx="5"/>
          </p:nvPr>
        </p:nvSpPr>
        <p:spPr/>
        <p:txBody>
          <a:bodyPr/>
          <a:lstStyle/>
          <a:p>
            <a:fld id="{3989401D-CD0B-4D38-9869-9609A64DA9D4}" type="slidenum">
              <a:rPr lang="en-GB" smtClean="0"/>
              <a:t>32</a:t>
            </a:fld>
            <a:endParaRPr lang="en-GB"/>
          </a:p>
        </p:txBody>
      </p:sp>
    </p:spTree>
    <p:extLst>
      <p:ext uri="{BB962C8B-B14F-4D97-AF65-F5344CB8AC3E}">
        <p14:creationId xmlns:p14="http://schemas.microsoft.com/office/powerpoint/2010/main" val="2988612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Link to Part 10 Code of Practice for Advocacy: </a:t>
            </a:r>
            <a:r>
              <a:rPr lang="en-GB">
                <a:latin typeface="Arial" panose="020B0604020202020204" pitchFamily="34" charset="0"/>
                <a:cs typeface="Arial" panose="020B0604020202020204" pitchFamily="34" charset="0"/>
                <a:hlinkClick r:id="rId3"/>
              </a:rPr>
              <a:t>https://gov.wales/sites/default/files/publications/2019-05/part-10-code-of-practice-advocacy.pdf</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33</a:t>
            </a:fld>
            <a:endParaRPr lang="en-GB"/>
          </a:p>
        </p:txBody>
      </p:sp>
    </p:spTree>
    <p:extLst>
      <p:ext uri="{BB962C8B-B14F-4D97-AF65-F5344CB8AC3E}">
        <p14:creationId xmlns:p14="http://schemas.microsoft.com/office/powerpoint/2010/main" val="3530569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a:solidFill>
                  <a:schemeClr val="tx1"/>
                </a:solidFill>
                <a:latin typeface="Arial" panose="020B0604020202020204" pitchFamily="34" charset="0"/>
                <a:ea typeface="+mn-ea"/>
                <a:cs typeface="Arial" panose="020B0604020202020204" pitchFamily="34" charset="0"/>
              </a:rPr>
              <a:t>From Independent Professional Advocate presentation on the Learning Hub, Resources, Advocacy (as commissioned from Age Cymru)</a:t>
            </a:r>
          </a:p>
          <a:p>
            <a:endParaRPr lang="en-GB" sz="1200" kern="1200" baseline="0">
              <a:solidFill>
                <a:schemeClr val="tx1"/>
              </a:solidFill>
              <a:latin typeface="Arial" panose="020B0604020202020204" pitchFamily="34" charset="0"/>
              <a:ea typeface="+mn-ea"/>
              <a:cs typeface="Arial" panose="020B0604020202020204" pitchFamily="34" charset="0"/>
            </a:endParaRPr>
          </a:p>
          <a:p>
            <a:r>
              <a:rPr lang="en-US">
                <a:solidFill>
                  <a:srgbClr val="FF0000"/>
                </a:solidFill>
                <a:latin typeface="Arial" panose="020B0604020202020204" pitchFamily="34" charset="0"/>
                <a:cs typeface="Arial" panose="020B0604020202020204" pitchFamily="34" charset="0"/>
              </a:rPr>
              <a:t>“Appropriate” means a person who is not implicated in the safeguarding concern.</a:t>
            </a:r>
          </a:p>
          <a:p>
            <a:endParaRPr lang="en-US">
              <a:solidFill>
                <a:srgbClr val="FF0000"/>
              </a:solidFill>
              <a:latin typeface="Arial" panose="020B0604020202020204" pitchFamily="34" charset="0"/>
              <a:cs typeface="Arial" panose="020B0604020202020204" pitchFamily="34" charset="0"/>
            </a:endParaRPr>
          </a:p>
          <a:p>
            <a:r>
              <a:rPr lang="en-US">
                <a:solidFill>
                  <a:srgbClr val="FF0000"/>
                </a:solidFill>
                <a:latin typeface="Arial" panose="020B0604020202020204" pitchFamily="34" charset="0"/>
                <a:cs typeface="Arial" panose="020B0604020202020204" pitchFamily="34" charset="0"/>
              </a:rPr>
              <a:t>Also “willing” – no-one should be placed under pressure to act as advocate for another person. </a:t>
            </a:r>
          </a:p>
          <a:p>
            <a:endParaRPr lang="en-US">
              <a:solidFill>
                <a:srgbClr val="FF0000"/>
              </a:solidFill>
              <a:latin typeface="Arial" panose="020B0604020202020204" pitchFamily="34" charset="0"/>
              <a:cs typeface="Arial" panose="020B0604020202020204" pitchFamily="34" charset="0"/>
            </a:endParaRPr>
          </a:p>
          <a:p>
            <a:r>
              <a:rPr lang="en-US">
                <a:solidFill>
                  <a:srgbClr val="FF0000"/>
                </a:solidFill>
                <a:latin typeface="Arial" panose="020B0604020202020204" pitchFamily="34" charset="0"/>
                <a:cs typeface="Arial" panose="020B0604020202020204" pitchFamily="34" charset="0"/>
              </a:rPr>
              <a:t>Local authority should ensure the Active Offer of advocacy, as well as Active Offer of Welsh as the language to use if preferred by the individual.</a:t>
            </a:r>
            <a:endParaRPr lang="en-GB">
              <a:solidFill>
                <a:srgbClr val="FF0000"/>
              </a:solidFill>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34</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kern="1200">
                <a:solidFill>
                  <a:schemeClr val="tx1"/>
                </a:solidFill>
                <a:effectLst/>
                <a:latin typeface="Arial" panose="020B0604020202020204" pitchFamily="34" charset="0"/>
                <a:ea typeface="+mn-ea"/>
                <a:cs typeface="Arial" panose="020B0604020202020204" pitchFamily="34" charset="0"/>
              </a:rPr>
              <a:t>Section 1c, children and young people: definitions (slide 10)</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Pointers for Practice: Signs and Indicators of Possible Abuse, Neglect and Harm In a Child</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Abuse and neglect may be the result of a specific incident or ongoing or repeated abuse and neglect that has a progressively negative impact on the health and well-being of the child or young person and can lead to negative outcomes in adulthood. The maltreatment may result from one issue such as parental alcohol or drug misuse or an accumulation of family circumstances and stressors, such as lone parenting, domestic violence, social isolation and deprivation. </a:t>
            </a: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Practitioners should be mindful that assessing harm does not mean merely listing the risk factors that are accumulating and assuming the longer the list the more likely the level of harm. Rather, the task is to identify how these risk factors are coming together and impacting on parenting capacity and the health and well-being of the child. </a:t>
            </a:r>
          </a:p>
        </p:txBody>
      </p:sp>
      <p:sp>
        <p:nvSpPr>
          <p:cNvPr id="4" name="Slide Number Placeholder 3"/>
          <p:cNvSpPr>
            <a:spLocks noGrp="1"/>
          </p:cNvSpPr>
          <p:nvPr>
            <p:ph type="sldNum" sz="quarter" idx="10"/>
          </p:nvPr>
        </p:nvSpPr>
        <p:spPr>
          <a:xfrm>
            <a:off x="5625035" y="7105313"/>
            <a:ext cx="4303253" cy="375331"/>
          </a:xfrm>
          <a:prstGeom prst="rect">
            <a:avLst/>
          </a:prstGeom>
        </p:spPr>
        <p:txBody>
          <a:bodyPr/>
          <a:lstStyle/>
          <a:p>
            <a:fld id="{38162BD0-99E0-4BB9-A07A-EE8832C576DC}" type="slidenum">
              <a:rPr lang="en-GB" smtClean="0"/>
              <a:pPr/>
              <a:t>35</a:t>
            </a:fld>
            <a:endParaRPr lang="en-GB"/>
          </a:p>
        </p:txBody>
      </p:sp>
    </p:spTree>
    <p:extLst>
      <p:ext uri="{BB962C8B-B14F-4D97-AF65-F5344CB8AC3E}">
        <p14:creationId xmlns:p14="http://schemas.microsoft.com/office/powerpoint/2010/main" val="521483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panose="020B0604020202020204" pitchFamily="34" charset="0"/>
                <a:ea typeface="+mn-ea"/>
                <a:cs typeface="Arial" panose="020B0604020202020204" pitchFamily="34" charset="0"/>
              </a:rPr>
              <a:t>Tweaked from AWBSA</a:t>
            </a:r>
          </a:p>
          <a:p>
            <a:endParaRPr lang="en-US" sz="1200" kern="1200">
              <a:solidFill>
                <a:schemeClr val="tx1"/>
              </a:solidFill>
              <a:effectLst/>
              <a:latin typeface="Arial" panose="020B0604020202020204" pitchFamily="34" charset="0"/>
              <a:ea typeface="+mn-ea"/>
              <a:cs typeface="Arial" panose="020B0604020202020204" pitchFamily="34" charset="0"/>
            </a:endParaRPr>
          </a:p>
          <a:p>
            <a:r>
              <a:rPr lang="en-US" sz="1200" kern="1200">
                <a:solidFill>
                  <a:schemeClr val="tx1"/>
                </a:solidFill>
                <a:effectLst/>
                <a:latin typeface="Arial" panose="020B0604020202020204" pitchFamily="34" charset="0"/>
                <a:ea typeface="+mn-ea"/>
                <a:cs typeface="Arial" panose="020B0604020202020204" pitchFamily="34" charset="0"/>
              </a:rPr>
              <a:t>“Share out” the categories so that all five are covered by the entire group, at least once. AWBSA v.3 category cards can be used.</a:t>
            </a:r>
          </a:p>
          <a:p>
            <a:endParaRPr lang="en-US" sz="1200" kern="1200">
              <a:solidFill>
                <a:schemeClr val="tx1"/>
              </a:solidFill>
              <a:effectLst/>
              <a:latin typeface="Arial" panose="020B0604020202020204" pitchFamily="34" charset="0"/>
              <a:ea typeface="+mn-ea"/>
              <a:cs typeface="Arial" panose="020B0604020202020204" pitchFamily="34" charset="0"/>
            </a:endParaRPr>
          </a:p>
          <a:p>
            <a:r>
              <a:rPr lang="en-US" sz="1200" kern="1200">
                <a:solidFill>
                  <a:schemeClr val="tx1"/>
                </a:solidFill>
                <a:effectLst/>
                <a:latin typeface="Arial" panose="020B0604020202020204" pitchFamily="34" charset="0"/>
                <a:ea typeface="+mn-ea"/>
                <a:cs typeface="Arial" panose="020B0604020202020204" pitchFamily="34" charset="0"/>
              </a:rPr>
              <a:t>Be aware that no-one likes to discuss sexual abuse but using the app makes it feels a little less “personal”. Good category for trainer to explain as an example if people are very reluctant to address it.</a:t>
            </a:r>
          </a:p>
          <a:p>
            <a:endParaRPr lang="en-US" sz="1200" kern="1200">
              <a:solidFill>
                <a:schemeClr val="tx1"/>
              </a:solidFill>
              <a:effectLst/>
              <a:latin typeface="Arial" panose="020B0604020202020204" pitchFamily="34" charset="0"/>
              <a:ea typeface="+mn-ea"/>
              <a:cs typeface="Arial" panose="020B0604020202020204" pitchFamily="34" charset="0"/>
            </a:endParaRPr>
          </a:p>
          <a:p>
            <a:r>
              <a:rPr lang="en-US" sz="1200" kern="1200">
                <a:solidFill>
                  <a:schemeClr val="tx1"/>
                </a:solidFill>
                <a:effectLst/>
                <a:latin typeface="Arial" panose="020B0604020202020204" pitchFamily="34" charset="0"/>
                <a:ea typeface="+mn-ea"/>
                <a:cs typeface="Arial" panose="020B0604020202020204" pitchFamily="34" charset="0"/>
              </a:rPr>
              <a:t>Share what you have learnt. Is there something new that you didn’t know before?</a:t>
            </a:r>
            <a:endParaRPr lang="en-GB"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5625035" y="7105313"/>
            <a:ext cx="4303253" cy="375331"/>
          </a:xfrm>
          <a:prstGeom prst="rect">
            <a:avLst/>
          </a:prstGeom>
        </p:spPr>
        <p:txBody>
          <a:bodyPr/>
          <a:lstStyle/>
          <a:p>
            <a:fld id="{38162BD0-99E0-4BB9-A07A-EE8832C576DC}" type="slidenum">
              <a:rPr lang="en-GB" smtClean="0"/>
              <a:pPr/>
              <a:t>36</a:t>
            </a:fld>
            <a:endParaRPr lang="en-GB"/>
          </a:p>
        </p:txBody>
      </p:sp>
    </p:spTree>
    <p:extLst>
      <p:ext uri="{BB962C8B-B14F-4D97-AF65-F5344CB8AC3E}">
        <p14:creationId xmlns:p14="http://schemas.microsoft.com/office/powerpoint/2010/main" val="194937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panose="020B0604020202020204" pitchFamily="34" charset="0"/>
                <a:ea typeface="+mn-ea"/>
                <a:cs typeface="Arial" panose="020B0604020202020204" pitchFamily="34" charset="0"/>
              </a:rPr>
              <a:t>Tweaked from AWBSA</a:t>
            </a:r>
          </a:p>
          <a:p>
            <a:endParaRPr lang="en-US" sz="1200" kern="1200">
              <a:solidFill>
                <a:schemeClr val="tx1"/>
              </a:solidFill>
              <a:effectLst/>
              <a:latin typeface="Arial" panose="020B0604020202020204" pitchFamily="34" charset="0"/>
              <a:ea typeface="+mn-ea"/>
              <a:cs typeface="Arial" panose="020B0604020202020204" pitchFamily="34" charset="0"/>
            </a:endParaRPr>
          </a:p>
          <a:p>
            <a:r>
              <a:rPr lang="en-US" sz="1200" kern="1200">
                <a:solidFill>
                  <a:schemeClr val="tx1"/>
                </a:solidFill>
                <a:effectLst/>
                <a:latin typeface="Arial" panose="020B0604020202020204" pitchFamily="34" charset="0"/>
                <a:ea typeface="+mn-ea"/>
                <a:cs typeface="Arial" panose="020B0604020202020204" pitchFamily="34" charset="0"/>
              </a:rPr>
              <a:t>In the app, glossary, child-specific guidance.</a:t>
            </a:r>
          </a:p>
          <a:p>
            <a:endParaRPr lang="en-US" sz="1200" kern="1200">
              <a:solidFill>
                <a:schemeClr val="tx1"/>
              </a:solidFill>
              <a:effectLst/>
              <a:latin typeface="Arial" panose="020B0604020202020204" pitchFamily="34" charset="0"/>
              <a:ea typeface="+mn-ea"/>
              <a:cs typeface="Arial" panose="020B0604020202020204" pitchFamily="34" charset="0"/>
            </a:endParaRPr>
          </a:p>
          <a:p>
            <a:r>
              <a:rPr lang="en-US" sz="1200" kern="1200">
                <a:solidFill>
                  <a:schemeClr val="tx1"/>
                </a:solidFill>
                <a:effectLst/>
                <a:latin typeface="Arial" panose="020B0604020202020204" pitchFamily="34" charset="0"/>
                <a:ea typeface="+mn-ea"/>
                <a:cs typeface="Arial" panose="020B0604020202020204" pitchFamily="34" charset="0"/>
              </a:rPr>
              <a:t>Again, female genital mutilation is very hard for some people to talk about – trainer may do this.</a:t>
            </a:r>
            <a:endParaRPr lang="en-GB" sz="120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5625035" y="7105313"/>
            <a:ext cx="4303253" cy="375331"/>
          </a:xfrm>
          <a:prstGeom prst="rect">
            <a:avLst/>
          </a:prstGeom>
        </p:spPr>
        <p:txBody>
          <a:bodyPr/>
          <a:lstStyle/>
          <a:p>
            <a:fld id="{38162BD0-99E0-4BB9-A07A-EE8832C576DC}" type="slidenum">
              <a:rPr lang="en-GB" smtClean="0"/>
              <a:pPr/>
              <a:t>37</a:t>
            </a:fld>
            <a:endParaRPr lang="en-GB"/>
          </a:p>
        </p:txBody>
      </p:sp>
    </p:spTree>
    <p:extLst>
      <p:ext uri="{BB962C8B-B14F-4D97-AF65-F5344CB8AC3E}">
        <p14:creationId xmlns:p14="http://schemas.microsoft.com/office/powerpoint/2010/main" val="2284387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Arial" panose="020B0604020202020204" pitchFamily="34" charset="0"/>
                <a:ea typeface="+mn-ea"/>
                <a:cs typeface="Arial" panose="020B0604020202020204" pitchFamily="34" charset="0"/>
              </a:rPr>
              <a:t>Tweaked AWBSA v.3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Arial" panose="020B0604020202020204" pitchFamily="34" charset="0"/>
              <a:ea typeface="+mn-ea"/>
              <a:cs typeface="Arial" panose="020B0604020202020204" pitchFamily="34" charset="0"/>
            </a:endParaRPr>
          </a:p>
          <a:p>
            <a:r>
              <a:rPr lang="en-US" sz="1200" kern="1200">
                <a:solidFill>
                  <a:schemeClr val="tx1"/>
                </a:solidFill>
                <a:effectLst/>
                <a:latin typeface="Arial" panose="020B0604020202020204" pitchFamily="34" charset="0"/>
                <a:ea typeface="+mn-ea"/>
                <a:cs typeface="Arial" panose="020B0604020202020204" pitchFamily="34" charset="0"/>
              </a:rPr>
              <a:t>References on the app/handouts are the </a:t>
            </a:r>
            <a:r>
              <a:rPr lang="en-US" sz="1200" b="1" kern="1200">
                <a:solidFill>
                  <a:schemeClr val="tx1"/>
                </a:solidFill>
                <a:effectLst/>
                <a:latin typeface="Arial" panose="020B0604020202020204" pitchFamily="34" charset="0"/>
                <a:ea typeface="+mn-ea"/>
                <a:cs typeface="Arial" panose="020B0604020202020204" pitchFamily="34" charset="0"/>
              </a:rPr>
              <a:t>Pointers for Practice: Section 2: Potential Barriers, Managing Disclosures, Professional Concerns</a:t>
            </a:r>
            <a:r>
              <a:rPr lang="en-US" sz="1200" kern="1200">
                <a:solidFill>
                  <a:schemeClr val="tx1"/>
                </a:solidFill>
                <a:effectLst/>
                <a:latin typeface="Arial" panose="020B0604020202020204" pitchFamily="34" charset="0"/>
                <a:ea typeface="+mn-ea"/>
                <a:cs typeface="Arial" panose="020B0604020202020204" pitchFamily="34" charset="0"/>
              </a:rPr>
              <a:t>.</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5625035" y="7105313"/>
            <a:ext cx="4303253" cy="375331"/>
          </a:xfrm>
          <a:prstGeom prst="rect">
            <a:avLst/>
          </a:prstGeom>
        </p:spPr>
        <p:txBody>
          <a:bodyPr/>
          <a:lstStyle/>
          <a:p>
            <a:fld id="{38162BD0-99E0-4BB9-A07A-EE8832C576DC}" type="slidenum">
              <a:rPr lang="en-GB" smtClean="0"/>
              <a:pPr/>
              <a:t>38</a:t>
            </a:fld>
            <a:endParaRPr lang="en-GB"/>
          </a:p>
        </p:txBody>
      </p:sp>
    </p:spTree>
    <p:extLst>
      <p:ext uri="{BB962C8B-B14F-4D97-AF65-F5344CB8AC3E}">
        <p14:creationId xmlns:p14="http://schemas.microsoft.com/office/powerpoint/2010/main" val="277731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Section 2c, adults: making a report</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Unless otherwise noted, All information is taken from:</a:t>
            </a:r>
          </a:p>
          <a:p>
            <a:endParaRPr lang="en-GB">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latin typeface="Arial" panose="020B0604020202020204" pitchFamily="34" charset="0"/>
                <a:cs typeface="Arial" panose="020B0604020202020204" pitchFamily="34" charset="0"/>
              </a:rPr>
              <a:t>Section 2: </a:t>
            </a:r>
            <a:r>
              <a:rPr lang="en-US" sz="1200" b="1" i="0" kern="1200">
                <a:solidFill>
                  <a:schemeClr val="tx1"/>
                </a:solidFill>
                <a:effectLst/>
                <a:latin typeface="Arial" panose="020B0604020202020204" pitchFamily="34" charset="0"/>
                <a:ea typeface="+mn-ea"/>
                <a:cs typeface="Arial" panose="020B0604020202020204" pitchFamily="34" charset="0"/>
              </a:rPr>
              <a:t>The duty to report an adult at risk of abuse and/or neglect</a:t>
            </a:r>
          </a:p>
          <a:p>
            <a:pPr marL="171450" indent="-171450">
              <a:buFont typeface="Arial" panose="020B0604020202020204" pitchFamily="34" charset="0"/>
              <a:buChar char="•"/>
            </a:pP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Seeking agency advice and initial discussions with social services</a:t>
            </a:r>
            <a:endParaRPr lang="en-US" sz="1200" b="0" i="0" u="none" strike="noStrike" kern="1200">
              <a:solidFill>
                <a:schemeClr val="tx1"/>
              </a:solidFill>
              <a:effectLst/>
              <a:latin typeface="Arial" panose="020B0604020202020204" pitchFamily="34" charset="0"/>
              <a:ea typeface="+mn-ea"/>
              <a:cs typeface="Arial" panose="020B0604020202020204" pitchFamily="34" charset="0"/>
            </a:endParaRPr>
          </a:p>
          <a:p>
            <a:endParaRPr lang="en-US" sz="1200" b="0" i="0" u="none" strike="noStrike" kern="1200">
              <a:solidFill>
                <a:schemeClr val="tx1"/>
              </a:solidFill>
              <a:effectLst/>
              <a:latin typeface="Arial" panose="020B0604020202020204" pitchFamily="34" charset="0"/>
              <a:ea typeface="+mn-ea"/>
              <a:cs typeface="Arial" panose="020B0604020202020204" pitchFamily="34" charset="0"/>
            </a:endParaRPr>
          </a:p>
          <a:p>
            <a:r>
              <a:rPr lang="en-US" sz="1200" b="0" i="0" u="none" strike="noStrike" kern="1200">
                <a:solidFill>
                  <a:schemeClr val="tx1"/>
                </a:solidFill>
                <a:effectLst/>
                <a:latin typeface="Arial" panose="020B0604020202020204" pitchFamily="34" charset="0"/>
                <a:ea typeface="+mn-ea"/>
                <a:cs typeface="Arial" panose="020B0604020202020204" pitchFamily="34" charset="0"/>
              </a:rPr>
              <a:t>Suggest a scenario to pin this section down, or general discussion about the role of consent and how to obtain it – issues people have had, and so on.</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F82CCC-3893-4BDE-A412-617D37E01665}" type="slidenum">
              <a:rPr lang="en-GB" smtClean="0"/>
              <a:t>39</a:t>
            </a:fld>
            <a:endParaRPr lang="en-GB"/>
          </a:p>
        </p:txBody>
      </p:sp>
    </p:spTree>
    <p:extLst>
      <p:ext uri="{BB962C8B-B14F-4D97-AF65-F5344CB8AC3E}">
        <p14:creationId xmlns:p14="http://schemas.microsoft.com/office/powerpoint/2010/main" val="2574229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kern="1200">
                <a:solidFill>
                  <a:schemeClr val="tx1"/>
                </a:solidFill>
                <a:effectLst/>
                <a:latin typeface="Arial" panose="020B0604020202020204" pitchFamily="34" charset="0"/>
                <a:ea typeface="+mn-ea"/>
                <a:cs typeface="Arial" panose="020B0604020202020204" pitchFamily="34" charset="0"/>
              </a:rPr>
              <a:t>Section 2a, children and young people: sources of concern (slide 8)</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point out – as part of child-centred support: </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It is important to engage children in the process as early as possible to ensure their wishes and feelings are taken into consideration where possible and to avoid them becoming mere “objects of concern”.</a:t>
            </a:r>
          </a:p>
          <a:p>
            <a:r>
              <a:rPr lang="en-GB" sz="1200" kern="1200">
                <a:solidFill>
                  <a:schemeClr val="tx1"/>
                </a:solidFill>
                <a:effectLst/>
                <a:latin typeface="Arial" panose="020B0604020202020204" pitchFamily="34" charset="0"/>
                <a:ea typeface="+mn-ea"/>
                <a:cs typeface="Arial" panose="020B0604020202020204" pitchFamily="34" charset="0"/>
              </a:rPr>
              <a:t>However, </a:t>
            </a:r>
            <a:r>
              <a:rPr lang="en-GB" sz="1200" b="1" kern="1200">
                <a:solidFill>
                  <a:schemeClr val="tx1"/>
                </a:solidFill>
                <a:effectLst/>
                <a:latin typeface="Arial" panose="020B0604020202020204" pitchFamily="34" charset="0"/>
                <a:ea typeface="+mn-ea"/>
                <a:cs typeface="Arial" panose="020B0604020202020204" pitchFamily="34" charset="0"/>
              </a:rPr>
              <a:t>the safety and welfare of the child is the paramount </a:t>
            </a:r>
            <a:r>
              <a:rPr lang="en-GB" sz="1200" kern="1200">
                <a:solidFill>
                  <a:schemeClr val="tx1"/>
                </a:solidFill>
                <a:effectLst/>
                <a:latin typeface="Arial" panose="020B0604020202020204" pitchFamily="34" charset="0"/>
                <a:ea typeface="+mn-ea"/>
                <a:cs typeface="Arial" panose="020B0604020202020204" pitchFamily="34" charset="0"/>
              </a:rPr>
              <a:t>consideration in terms of seeking consent. If unsure, please contact your local social services team for advice.</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Trainer to explain:</a:t>
            </a:r>
          </a:p>
          <a:p>
            <a:endParaRPr lang="en-US" sz="1200" b="1" i="0" u="none" kern="1200">
              <a:solidFill>
                <a:schemeClr val="tx1"/>
              </a:solidFill>
              <a:effectLst/>
              <a:latin typeface="Arial" panose="020B0604020202020204" pitchFamily="34" charset="0"/>
              <a:ea typeface="+mn-ea"/>
              <a:cs typeface="Arial" panose="020B0604020202020204" pitchFamily="34" charset="0"/>
            </a:endParaRPr>
          </a:p>
          <a:p>
            <a:r>
              <a:rPr lang="en-GB" sz="1200" b="0" i="0">
                <a:latin typeface="Arial" panose="020B0604020202020204" pitchFamily="34" charset="0"/>
                <a:cs typeface="Arial" panose="020B0604020202020204" pitchFamily="34" charset="0"/>
              </a:rPr>
              <a:t>From: </a:t>
            </a:r>
            <a:r>
              <a:rPr lang="en-GB" sz="1200" b="1" i="0">
                <a:latin typeface="Arial" panose="020B0604020202020204" pitchFamily="34" charset="0"/>
                <a:cs typeface="Arial" panose="020B0604020202020204" pitchFamily="34" charset="0"/>
              </a:rPr>
              <a:t>Pointers for Practice: Obtaining Consent from Children and Young People </a:t>
            </a:r>
          </a:p>
          <a:p>
            <a:endParaRPr lang="en-GB" sz="1200">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200">
                <a:latin typeface="Arial" panose="020B0604020202020204" pitchFamily="34" charset="0"/>
                <a:cs typeface="Arial" panose="020B0604020202020204" pitchFamily="34" charset="0"/>
              </a:rPr>
              <a:t>Practitioners have a duty  to report suspected abuse and neglect – </a:t>
            </a:r>
            <a:r>
              <a:rPr lang="en-GB" sz="1200" b="1">
                <a:latin typeface="Arial" panose="020B0604020202020204" pitchFamily="34" charset="0"/>
                <a:cs typeface="Arial" panose="020B0604020202020204" pitchFamily="34" charset="0"/>
              </a:rPr>
              <a:t>with or without the child’s consent</a:t>
            </a:r>
            <a:r>
              <a:rPr lang="en-GB" sz="1200">
                <a:latin typeface="Arial" panose="020B0604020202020204" pitchFamily="34" charset="0"/>
                <a:cs typeface="Arial" panose="020B0604020202020204" pitchFamily="34" charset="0"/>
              </a:rPr>
              <a:t>. </a:t>
            </a:r>
          </a:p>
          <a:p>
            <a:pPr>
              <a:lnSpc>
                <a:spcPct val="100000"/>
              </a:lnSpc>
              <a:spcBef>
                <a:spcPts val="0"/>
              </a:spcBef>
              <a:spcAft>
                <a:spcPts val="600"/>
              </a:spcAft>
            </a:pPr>
            <a:endParaRPr lang="en-GB" sz="1200">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200">
                <a:latin typeface="Arial" panose="020B0604020202020204" pitchFamily="34" charset="0"/>
                <a:cs typeface="Arial" panose="020B0604020202020204" pitchFamily="34" charset="0"/>
              </a:rPr>
              <a:t>This does not mean that they should not try and gain consent to report from the child unless to do so would place the child at risk of harm.</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Reports into death and serious injuries, because of abuse and neglect, highlight that the voice of the child is often marginalised – practitioners ‘do things’ to children without any explanation or consultation. </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Obtaining consent to a report is such an example. </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This lack of consultation is often justified by practitioners who argue the child does not have the mental capacity, because of age or disability, to give informed consent or express their wishes and feelings on the matter. </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However, discussing consent can be the first step to gaining the trust of the child and begins to establish an honest and effective working relationship. </a:t>
            </a:r>
          </a:p>
          <a:p>
            <a:pPr>
              <a:lnSpc>
                <a:spcPct val="100000"/>
              </a:lnSpc>
              <a:spcBef>
                <a:spcPts val="0"/>
              </a:spcBef>
              <a:spcAft>
                <a:spcPts val="600"/>
              </a:spcAft>
            </a:pPr>
            <a:endParaRPr lang="en-GB" sz="1200" b="1">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200" b="1">
                <a:latin typeface="Arial" panose="020B0604020202020204" pitchFamily="34" charset="0"/>
                <a:cs typeface="Arial" panose="020B0604020202020204" pitchFamily="34" charset="0"/>
              </a:rPr>
              <a:t>If the child objects to the report</a:t>
            </a:r>
            <a:r>
              <a:rPr lang="en-GB" sz="1200">
                <a:latin typeface="Arial" panose="020B0604020202020204" pitchFamily="34" charset="0"/>
                <a:cs typeface="Arial" panose="020B0604020202020204" pitchFamily="34" charset="0"/>
              </a:rPr>
              <a:t> at the very least the practitioner should explain to them, whilst they respect their feelings, they must make the report to protect the child from possible harm. </a:t>
            </a:r>
          </a:p>
          <a:p>
            <a:pPr>
              <a:lnSpc>
                <a:spcPct val="100000"/>
              </a:lnSpc>
              <a:spcBef>
                <a:spcPts val="0"/>
              </a:spcBef>
              <a:spcAft>
                <a:spcPts val="600"/>
              </a:spcAft>
            </a:pPr>
            <a:endParaRPr lang="en-GB" sz="1200">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200">
                <a:latin typeface="Arial" panose="020B0604020202020204" pitchFamily="34" charset="0"/>
                <a:cs typeface="Arial" panose="020B0604020202020204" pitchFamily="34" charset="0"/>
              </a:rPr>
              <a:t>Practitioners should also </a:t>
            </a:r>
            <a:r>
              <a:rPr lang="en-GB" sz="1200" b="1">
                <a:latin typeface="Arial" panose="020B0604020202020204" pitchFamily="34" charset="0"/>
                <a:cs typeface="Arial" panose="020B0604020202020204" pitchFamily="34" charset="0"/>
              </a:rPr>
              <a:t>listen to the child’s concerns about the consequence </a:t>
            </a:r>
            <a:r>
              <a:rPr lang="en-GB" sz="1200">
                <a:latin typeface="Arial" panose="020B0604020202020204" pitchFamily="34" charset="0"/>
                <a:cs typeface="Arial" panose="020B0604020202020204" pitchFamily="34" charset="0"/>
              </a:rPr>
              <a:t>for the child of a report and provide an honest response. </a:t>
            </a:r>
          </a:p>
          <a:p>
            <a:pPr>
              <a:lnSpc>
                <a:spcPct val="100000"/>
              </a:lnSpc>
              <a:spcBef>
                <a:spcPts val="0"/>
              </a:spcBef>
              <a:spcAft>
                <a:spcPts val="600"/>
              </a:spcAft>
            </a:pPr>
            <a:endParaRPr lang="en-GB" sz="1200">
              <a:latin typeface="Arial" panose="020B0604020202020204" pitchFamily="34" charset="0"/>
              <a:cs typeface="Arial" panose="020B0604020202020204" pitchFamily="34" charset="0"/>
            </a:endParaRPr>
          </a:p>
          <a:p>
            <a:pPr>
              <a:lnSpc>
                <a:spcPct val="100000"/>
              </a:lnSpc>
              <a:spcBef>
                <a:spcPts val="0"/>
              </a:spcBef>
              <a:spcAft>
                <a:spcPts val="600"/>
              </a:spcAft>
            </a:pPr>
            <a:r>
              <a:rPr lang="en-GB" sz="1200">
                <a:latin typeface="Arial" panose="020B0604020202020204" pitchFamily="34" charset="0"/>
                <a:cs typeface="Arial" panose="020B0604020202020204" pitchFamily="34" charset="0"/>
              </a:rPr>
              <a:t>They should consider:</a:t>
            </a:r>
          </a:p>
          <a:p>
            <a:pPr marL="171450" lvl="0" indent="-171450">
              <a:lnSpc>
                <a:spcPct val="100000"/>
              </a:lnSpc>
              <a:spcBef>
                <a:spcPts val="0"/>
              </a:spcBef>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what is the child afraid will happen? </a:t>
            </a:r>
          </a:p>
          <a:p>
            <a:pPr marL="171450" lvl="0" indent="-171450">
              <a:lnSpc>
                <a:spcPct val="100000"/>
              </a:lnSpc>
              <a:spcBef>
                <a:spcPts val="0"/>
              </a:spcBef>
              <a:spcAft>
                <a:spcPts val="600"/>
              </a:spcAft>
              <a:buFont typeface="Arial" panose="020B0604020202020204" pitchFamily="34" charset="0"/>
              <a:buChar char="•"/>
            </a:pPr>
            <a:r>
              <a:rPr lang="en-GB" sz="1200" b="1">
                <a:latin typeface="Arial" panose="020B0604020202020204" pitchFamily="34" charset="0"/>
                <a:cs typeface="Arial" panose="020B0604020202020204" pitchFamily="34" charset="0"/>
              </a:rPr>
              <a:t>the most common fears are: </a:t>
            </a:r>
          </a:p>
          <a:p>
            <a:pPr marL="628650" lvl="1" indent="-171450">
              <a:lnSpc>
                <a:spcPct val="100000"/>
              </a:lnSpc>
              <a:spcBef>
                <a:spcPts val="0"/>
              </a:spcBef>
              <a:spcAft>
                <a:spcPts val="600"/>
              </a:spcAft>
              <a:buFont typeface="Arial" panose="020B0604020202020204" pitchFamily="34" charset="0"/>
              <a:buChar char="•"/>
            </a:pPr>
            <a:r>
              <a:rPr lang="en-GB" sz="1200" b="1">
                <a:latin typeface="Arial" panose="020B0604020202020204" pitchFamily="34" charset="0"/>
                <a:cs typeface="Arial" panose="020B0604020202020204" pitchFamily="34" charset="0"/>
              </a:rPr>
              <a:t>that they will be removed from the family and taken into care</a:t>
            </a:r>
          </a:p>
          <a:p>
            <a:pPr marL="628650" lvl="1" indent="-171450">
              <a:lnSpc>
                <a:spcPct val="100000"/>
              </a:lnSpc>
              <a:spcBef>
                <a:spcPts val="0"/>
              </a:spcBef>
              <a:spcAft>
                <a:spcPts val="600"/>
              </a:spcAft>
              <a:buFont typeface="Arial" panose="020B0604020202020204" pitchFamily="34" charset="0"/>
              <a:buChar char="•"/>
            </a:pPr>
            <a:r>
              <a:rPr lang="en-GB" sz="1200" b="1">
                <a:latin typeface="Arial" panose="020B0604020202020204" pitchFamily="34" charset="0"/>
                <a:cs typeface="Arial" panose="020B0604020202020204" pitchFamily="34" charset="0"/>
              </a:rPr>
              <a:t>they will get into trouble at home</a:t>
            </a:r>
          </a:p>
          <a:p>
            <a:pPr marL="628650" lvl="1" indent="-171450">
              <a:lnSpc>
                <a:spcPct val="100000"/>
              </a:lnSpc>
              <a:spcBef>
                <a:spcPts val="0"/>
              </a:spcBef>
              <a:spcAft>
                <a:spcPts val="600"/>
              </a:spcAft>
              <a:buFont typeface="Arial" panose="020B0604020202020204" pitchFamily="34" charset="0"/>
              <a:buChar char="•"/>
            </a:pPr>
            <a:r>
              <a:rPr lang="en-GB" sz="1200" b="1">
                <a:latin typeface="Arial" panose="020B0604020202020204" pitchFamily="34" charset="0"/>
                <a:cs typeface="Arial" panose="020B0604020202020204" pitchFamily="34" charset="0"/>
              </a:rPr>
              <a:t>the abuser’s threats of what will happen to them and their family will become a reality</a:t>
            </a:r>
          </a:p>
          <a:p>
            <a:pPr marL="171450" lvl="0" indent="-171450">
              <a:lnSpc>
                <a:spcPct val="100000"/>
              </a:lnSpc>
              <a:spcBef>
                <a:spcPts val="0"/>
              </a:spcBef>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does the report place the child at immediate risk of harm? </a:t>
            </a:r>
          </a:p>
          <a:p>
            <a:pPr marL="171450" lvl="0" indent="-171450">
              <a:lnSpc>
                <a:spcPct val="100000"/>
              </a:lnSpc>
              <a:spcBef>
                <a:spcPts val="0"/>
              </a:spcBef>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what steps are required to protect the child?</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It is important not to give unrealistic reassurances or make false promises, but ensure the child is kept informed as to what will happen next.</a:t>
            </a:r>
          </a:p>
          <a:p>
            <a:r>
              <a:rPr lang="en-GB" sz="1200" i="1"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b="1" i="0" kern="1200">
                <a:solidFill>
                  <a:schemeClr val="tx1"/>
                </a:solidFill>
                <a:effectLst/>
                <a:latin typeface="Arial" panose="020B0604020202020204" pitchFamily="34" charset="0"/>
                <a:ea typeface="+mn-ea"/>
                <a:cs typeface="Arial" panose="020B0604020202020204" pitchFamily="34" charset="0"/>
              </a:rPr>
              <a:t>Example: </a:t>
            </a:r>
          </a:p>
          <a:p>
            <a:endParaRPr lang="en-GB" sz="1200" b="1" i="0" kern="1200">
              <a:solidFill>
                <a:schemeClr val="tx1"/>
              </a:solidFill>
              <a:effectLst/>
              <a:latin typeface="Arial" panose="020B0604020202020204" pitchFamily="34" charset="0"/>
              <a:ea typeface="+mn-ea"/>
              <a:cs typeface="Arial" panose="020B0604020202020204" pitchFamily="34" charset="0"/>
            </a:endParaRPr>
          </a:p>
          <a:p>
            <a:r>
              <a:rPr lang="en-GB" sz="1200" b="1" i="0" kern="1200">
                <a:solidFill>
                  <a:schemeClr val="tx1"/>
                </a:solidFill>
                <a:effectLst/>
                <a:latin typeface="Arial" panose="020B0604020202020204" pitchFamily="34" charset="0"/>
                <a:ea typeface="+mn-ea"/>
                <a:cs typeface="Arial" panose="020B0604020202020204" pitchFamily="34" charset="0"/>
              </a:rPr>
              <a:t>“</a:t>
            </a:r>
            <a:r>
              <a:rPr lang="en-GB" sz="1200" i="0" kern="1200">
                <a:solidFill>
                  <a:schemeClr val="tx1"/>
                </a:solidFill>
                <a:effectLst/>
                <a:latin typeface="Arial" panose="020B0604020202020204" pitchFamily="34" charset="0"/>
                <a:ea typeface="+mn-ea"/>
                <a:cs typeface="Arial" panose="020B0604020202020204" pitchFamily="34" charset="0"/>
              </a:rPr>
              <a:t>I can understand that you are worried you will get into trouble at home and might be taken into care. I am not sure what will happen next, but what I will do is make sure that the person I speak to at social services knows what you are worried about.”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200" b="1">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40</a:t>
            </a:fld>
            <a:endParaRPr lang="en-GB"/>
          </a:p>
        </p:txBody>
      </p:sp>
    </p:spTree>
    <p:extLst>
      <p:ext uri="{BB962C8B-B14F-4D97-AF65-F5344CB8AC3E}">
        <p14:creationId xmlns:p14="http://schemas.microsoft.com/office/powerpoint/2010/main" val="3482179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a:solidFill>
                  <a:schemeClr val="tx1"/>
                </a:solidFill>
                <a:effectLst/>
                <a:latin typeface="Arial" panose="020B0604020202020204" pitchFamily="34" charset="0"/>
                <a:ea typeface="+mn-ea"/>
                <a:cs typeface="Arial" panose="020B0604020202020204" pitchFamily="34" charset="0"/>
              </a:rPr>
              <a:t>Section 2a, children and young people: sources of concern (slide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sng"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kern="1200">
                <a:solidFill>
                  <a:schemeClr val="tx1"/>
                </a:solidFill>
                <a:effectLst/>
                <a:latin typeface="Arial" panose="020B0604020202020204" pitchFamily="34" charset="0"/>
                <a:ea typeface="+mn-ea"/>
                <a:cs typeface="Arial" panose="020B0604020202020204" pitchFamily="34" charset="0"/>
              </a:rPr>
              <a:t>For further guidance see: </a:t>
            </a:r>
            <a:r>
              <a:rPr lang="en-GB" sz="1200" b="0" i="1" u="none" kern="1200">
                <a:solidFill>
                  <a:schemeClr val="tx1"/>
                </a:solidFill>
                <a:effectLst/>
                <a:latin typeface="Arial" panose="020B0604020202020204" pitchFamily="34" charset="0"/>
                <a:ea typeface="+mn-ea"/>
                <a:cs typeface="Arial" panose="020B0604020202020204" pitchFamily="34" charset="0"/>
              </a:rPr>
              <a:t>Working Together to Safeguard People; Information sharing to Safeguard Children</a:t>
            </a:r>
            <a:r>
              <a:rPr lang="en-GB" sz="1200" b="0" i="0" u="none" kern="1200">
                <a:solidFill>
                  <a:schemeClr val="tx1"/>
                </a:solidFill>
                <a:effectLst/>
                <a:latin typeface="Arial" panose="020B0604020202020204" pitchFamily="34" charset="0"/>
                <a:ea typeface="+mn-ea"/>
                <a:cs typeface="Arial" panose="020B0604020202020204" pitchFamily="34" charset="0"/>
              </a:rPr>
              <a:t> (</a:t>
            </a:r>
            <a:r>
              <a:rPr lang="en-GB" sz="1200" b="0" i="0" u="sng" kern="1200" err="1">
                <a:solidFill>
                  <a:schemeClr val="tx1"/>
                </a:solidFill>
                <a:effectLst/>
                <a:latin typeface="Arial" panose="020B0604020202020204" pitchFamily="34" charset="0"/>
                <a:ea typeface="+mn-ea"/>
                <a:cs typeface="Arial" panose="020B0604020202020204" pitchFamily="34" charset="0"/>
                <a:hlinkClick r:id="rId3"/>
              </a:rPr>
              <a:t>socialcare.wales</a:t>
            </a:r>
            <a:r>
              <a:rPr lang="en-GB" sz="1200" b="0" i="0" u="sng" kern="1200">
                <a:solidFill>
                  <a:schemeClr val="tx1"/>
                </a:solidFill>
                <a:effectLst/>
                <a:latin typeface="Arial" panose="020B0604020202020204" pitchFamily="34" charset="0"/>
                <a:ea typeface="+mn-ea"/>
                <a:cs typeface="Arial" panose="020B0604020202020204" pitchFamily="34" charset="0"/>
                <a:hlinkClick r:id="rId3"/>
              </a:rPr>
              <a:t>/hub/statutory-guidance</a:t>
            </a:r>
            <a:r>
              <a:rPr lang="en-GB" sz="1200" b="0" i="0" u="sng" kern="1200">
                <a:solidFill>
                  <a:schemeClr val="tx1"/>
                </a:solidFill>
                <a:effectLst/>
                <a:latin typeface="Arial" panose="020B0604020202020204" pitchFamily="34" charset="0"/>
                <a:ea typeface="+mn-ea"/>
                <a:cs typeface="Arial" panose="020B0604020202020204" pitchFamily="34" charset="0"/>
              </a:rPr>
              <a:t>)</a:t>
            </a:r>
            <a:endParaRPr lang="en-GB" b="0" i="0">
              <a:latin typeface="Arial" panose="020B0604020202020204" pitchFamily="34" charset="0"/>
              <a:cs typeface="Arial" panose="020B0604020202020204" pitchFamily="34" charset="0"/>
            </a:endParaRP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explain:</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The reasons for this are that involving families and carers are more likely to:</a:t>
            </a:r>
          </a:p>
          <a:p>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lead to engagement in the safeguarding process and to child-centred outcomes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promote an effective working partnership with the family. </a:t>
            </a:r>
          </a:p>
          <a:p>
            <a:endParaRPr lang="en-GB" sz="1200" b="1" u="sng"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380B07E-33FA-47F9-8699-C5DB1064ED41}" type="slidenum">
              <a:rPr lang="en-GB" smtClean="0"/>
              <a:t>41</a:t>
            </a:fld>
            <a:endParaRPr lang="en-GB"/>
          </a:p>
        </p:txBody>
      </p:sp>
    </p:spTree>
    <p:extLst>
      <p:ext uri="{BB962C8B-B14F-4D97-AF65-F5344CB8AC3E}">
        <p14:creationId xmlns:p14="http://schemas.microsoft.com/office/powerpoint/2010/main" val="129139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As per AWBSA v.3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Under ‘Guiding principles’ in the ‘Introduction’ on the app or use the pack’s word cards.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Arial" panose="020B0604020202020204" pitchFamily="34" charset="0"/>
                <a:cs typeface="Arial" panose="020B0604020202020204" pitchFamily="34" charset="0"/>
              </a:rPr>
              <a:t>Link to the </a:t>
            </a:r>
            <a:r>
              <a:rPr lang="en-GB" sz="1200" i="1">
                <a:solidFill>
                  <a:schemeClr val="tx1"/>
                </a:solidFill>
                <a:latin typeface="Arial" panose="020B0604020202020204" pitchFamily="34" charset="0"/>
                <a:cs typeface="Arial" panose="020B0604020202020204" pitchFamily="34" charset="0"/>
              </a:rPr>
              <a:t>Code of Professional Practice for Social Care</a:t>
            </a:r>
            <a:r>
              <a:rPr lang="en-GB" sz="1200">
                <a:solidFill>
                  <a:schemeClr val="tx1"/>
                </a:solidFill>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hlinkClick r:id="rId3"/>
              </a:rPr>
              <a:t>https://socialcare.wales/fitness-to-practise/codes-of-practice-and-guidance</a:t>
            </a:r>
            <a:endParaRPr lang="en-GB" sz="1200">
              <a:solidFill>
                <a:schemeClr val="tx1"/>
              </a:solidFill>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1174BC08-795C-4C2D-AC4D-ACF00EA86146}" type="slidenum">
              <a:rPr lang="en-GB" smtClean="0"/>
              <a:t>6</a:t>
            </a:fld>
            <a:endParaRPr lang="en-GB"/>
          </a:p>
        </p:txBody>
      </p:sp>
    </p:spTree>
    <p:extLst>
      <p:ext uri="{BB962C8B-B14F-4D97-AF65-F5344CB8AC3E}">
        <p14:creationId xmlns:p14="http://schemas.microsoft.com/office/powerpoint/2010/main" val="3750078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kern="1200">
                <a:solidFill>
                  <a:schemeClr val="tx1"/>
                </a:solidFill>
                <a:effectLst/>
                <a:latin typeface="Arial" panose="020B0604020202020204" pitchFamily="34" charset="0"/>
                <a:ea typeface="+mn-ea"/>
                <a:cs typeface="Arial" panose="020B0604020202020204" pitchFamily="34" charset="0"/>
              </a:rPr>
              <a:t>Section 2a, children and young people: sources of concern (slide 10)</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acknowledge:</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0" u="none" kern="1200">
                <a:solidFill>
                  <a:schemeClr val="tx1"/>
                </a:solidFill>
                <a:effectLst/>
                <a:latin typeface="Arial" panose="020B0604020202020204" pitchFamily="34" charset="0"/>
                <a:ea typeface="+mn-ea"/>
                <a:cs typeface="Arial" panose="020B0604020202020204" pitchFamily="34" charset="0"/>
              </a:rPr>
              <a:t>From:</a:t>
            </a:r>
            <a:r>
              <a:rPr lang="en-GB" sz="1200" b="1" u="none" kern="1200">
                <a:solidFill>
                  <a:schemeClr val="tx1"/>
                </a:solidFill>
                <a:effectLst/>
                <a:latin typeface="Arial" panose="020B0604020202020204" pitchFamily="34" charset="0"/>
                <a:ea typeface="+mn-ea"/>
                <a:cs typeface="Arial" panose="020B0604020202020204" pitchFamily="34" charset="0"/>
              </a:rPr>
              <a:t> Pointers for Practice: Seeking Consent</a:t>
            </a:r>
            <a:endParaRPr lang="en-GB" sz="1200" u="none"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Arial" panose="020B0604020202020204" pitchFamily="34" charset="0"/>
              </a:rPr>
              <a:t>Seeking consent from children and families for agencies to share information when the intention is to make a report to social services </a:t>
            </a:r>
            <a:r>
              <a:rPr lang="en-GB" sz="1200" b="1" kern="1200">
                <a:solidFill>
                  <a:schemeClr val="tx1"/>
                </a:solidFill>
                <a:effectLst/>
                <a:latin typeface="Arial" panose="020B0604020202020204" pitchFamily="34" charset="0"/>
                <a:ea typeface="+mn-ea"/>
                <a:cs typeface="Arial" panose="020B0604020202020204" pitchFamily="34" charset="0"/>
              </a:rPr>
              <a:t>can be daunting for practitioners, who </a:t>
            </a:r>
            <a:r>
              <a:rPr lang="en-GB" sz="1200" kern="1200">
                <a:solidFill>
                  <a:schemeClr val="tx1"/>
                </a:solidFill>
                <a:effectLst/>
                <a:latin typeface="Arial" panose="020B0604020202020204" pitchFamily="34" charset="0"/>
                <a:ea typeface="+mn-ea"/>
                <a:cs typeface="Arial" panose="020B0604020202020204" pitchFamily="34" charset="0"/>
              </a:rPr>
              <a:t>fear either fight responses, such as aggression both physical and verbal, or flight responses, such as withdrawal from services. </a:t>
            </a:r>
          </a:p>
          <a:p>
            <a:r>
              <a:rPr lang="en-GB" sz="1200" b="1" kern="1200">
                <a:solidFill>
                  <a:schemeClr val="tx1"/>
                </a:solidFill>
                <a:effectLst/>
                <a:latin typeface="Arial" panose="020B0604020202020204" pitchFamily="34" charset="0"/>
                <a:ea typeface="+mn-ea"/>
                <a:cs typeface="Arial" panose="020B0604020202020204" pitchFamily="34" charset="0"/>
              </a:rPr>
              <a:t> </a:t>
            </a:r>
          </a:p>
          <a:p>
            <a:r>
              <a:rPr lang="en-GB" sz="1200" b="1" u="none" kern="1200">
                <a:solidFill>
                  <a:schemeClr val="tx1"/>
                </a:solidFill>
                <a:effectLst/>
                <a:latin typeface="Arial" panose="020B0604020202020204" pitchFamily="34" charset="0"/>
                <a:ea typeface="+mn-ea"/>
                <a:cs typeface="Arial" panose="020B0604020202020204" pitchFamily="34" charset="0"/>
              </a:rPr>
              <a:t>The potential for negative responses is likely to be reduced if the practitioner seeking consent:</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explains why information needs to be shared and with whom (to comply with the law relating to confidentiality, data protection and human rights, practitioners should be able to explain the legitimate purpose for sharing information)</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checks any factual information is accurate and up-to-date, such as names, birth dates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ensures the information is proportionate for the purpose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clarifies how the information will be used</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specifies how it will be shared and how it will be stored securely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outlines the implications of not giving consent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explains next steps.</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42</a:t>
            </a:fld>
            <a:endParaRPr lang="en-GB"/>
          </a:p>
        </p:txBody>
      </p:sp>
    </p:spTree>
    <p:extLst>
      <p:ext uri="{BB962C8B-B14F-4D97-AF65-F5344CB8AC3E}">
        <p14:creationId xmlns:p14="http://schemas.microsoft.com/office/powerpoint/2010/main" val="1925165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a:solidFill>
                  <a:schemeClr val="tx1"/>
                </a:solidFill>
                <a:latin typeface="Arial" panose="020B0604020202020204" pitchFamily="34" charset="0"/>
                <a:cs typeface="Arial" panose="020B0604020202020204" pitchFamily="34" charset="0"/>
              </a:rPr>
              <a:t>Section 2a, </a:t>
            </a:r>
            <a:r>
              <a:rPr lang="en-GB" sz="1200" b="0" u="none" kern="1200">
                <a:solidFill>
                  <a:schemeClr val="tx1"/>
                </a:solidFill>
                <a:effectLst/>
                <a:latin typeface="Arial" panose="020B0604020202020204" pitchFamily="34" charset="0"/>
                <a:ea typeface="+mn-ea"/>
                <a:cs typeface="Arial" panose="020B0604020202020204" pitchFamily="34" charset="0"/>
              </a:rPr>
              <a:t>children and young people: sources of concern (slide 11)</a:t>
            </a:r>
            <a:endParaRPr lang="en-GB" b="0">
              <a:solidFill>
                <a:schemeClr val="tx1"/>
              </a:solidFill>
              <a:latin typeface="Arial" panose="020B0604020202020204" pitchFamily="34" charset="0"/>
              <a:cs typeface="Arial" panose="020B0604020202020204" pitchFamily="34" charset="0"/>
            </a:endParaRPr>
          </a:p>
          <a:p>
            <a:pPr marL="0" indent="0">
              <a:buNone/>
            </a:pPr>
            <a:endParaRPr lang="en-GB">
              <a:solidFill>
                <a:schemeClr val="tx1"/>
              </a:solidFill>
              <a:latin typeface="Arial" panose="020B0604020202020204" pitchFamily="34" charset="0"/>
              <a:cs typeface="Arial" panose="020B0604020202020204" pitchFamily="34" charset="0"/>
            </a:endParaRPr>
          </a:p>
          <a:p>
            <a:pPr marL="0" indent="0">
              <a:buNone/>
            </a:pPr>
            <a:r>
              <a:rPr lang="en-GB">
                <a:solidFill>
                  <a:schemeClr val="tx1"/>
                </a:solidFill>
                <a:latin typeface="Arial" panose="020B0604020202020204" pitchFamily="34" charset="0"/>
                <a:cs typeface="Arial" panose="020B0604020202020204" pitchFamily="34" charset="0"/>
              </a:rPr>
              <a:t>Consent may be over-ridden if it is considered by practitioners that there is still a need for a report.</a:t>
            </a:r>
          </a:p>
          <a:p>
            <a:endParaRPr lang="en-GB">
              <a:solidFill>
                <a:schemeClr val="tx1"/>
              </a:solidFill>
              <a:latin typeface="Arial" panose="020B0604020202020204" pitchFamily="34" charset="0"/>
              <a:cs typeface="Arial" panose="020B0604020202020204" pitchFamily="34" charset="0"/>
            </a:endParaRPr>
          </a:p>
          <a:p>
            <a:r>
              <a:rPr lang="en-GB">
                <a:solidFill>
                  <a:schemeClr val="tx1"/>
                </a:solidFill>
                <a:latin typeface="Arial" panose="020B0604020202020204" pitchFamily="34" charset="0"/>
                <a:cs typeface="Arial" panose="020B0604020202020204" pitchFamily="34" charset="0"/>
              </a:rPr>
              <a:t>In this situation: </a:t>
            </a:r>
          </a:p>
          <a:p>
            <a:endParaRPr lang="en-GB">
              <a:solidFill>
                <a:schemeClr val="tx1"/>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reason for proceeding without parental agreement must be recorded</a:t>
            </a:r>
          </a:p>
          <a:p>
            <a:pPr marL="171450" lvl="0" indent="-1714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social services must be informed that the parent has not given their permission</a:t>
            </a:r>
          </a:p>
          <a:p>
            <a:pPr marL="171450" lvl="0" indent="-171450">
              <a:buFont typeface="Arial" panose="020B0604020202020204" pitchFamily="34" charset="0"/>
              <a:buChar char="•"/>
            </a:pPr>
            <a:r>
              <a:rPr lang="en-GB">
                <a:solidFill>
                  <a:schemeClr val="tx1"/>
                </a:solidFill>
                <a:latin typeface="Arial" panose="020B0604020202020204" pitchFamily="34" charset="0"/>
                <a:cs typeface="Arial" panose="020B0604020202020204" pitchFamily="34" charset="0"/>
              </a:rPr>
              <a:t>the parent/s should be informed by the report-maker that a report has been made despite their wishes, unless to inform them would place the child at risk of harm or further harm.</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43</a:t>
            </a:fld>
            <a:endParaRPr lang="en-GB"/>
          </a:p>
        </p:txBody>
      </p:sp>
    </p:spTree>
    <p:extLst>
      <p:ext uri="{BB962C8B-B14F-4D97-AF65-F5344CB8AC3E}">
        <p14:creationId xmlns:p14="http://schemas.microsoft.com/office/powerpoint/2010/main" val="4244186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Arial" panose="020B0604020202020204" pitchFamily="34" charset="0"/>
                <a:ea typeface="+mn-ea"/>
                <a:cs typeface="Arial" panose="020B0604020202020204" pitchFamily="34" charset="0"/>
              </a:rPr>
              <a:t>Introductory session (full slide 15)</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General themes:</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Issues of capacity and consent: no consent does </a:t>
            </a:r>
            <a:r>
              <a:rPr lang="en-GB" sz="1200" i="1" kern="1200">
                <a:solidFill>
                  <a:schemeClr val="tx1"/>
                </a:solidFill>
                <a:effectLst/>
                <a:latin typeface="Arial" panose="020B0604020202020204" pitchFamily="34" charset="0"/>
                <a:ea typeface="+mn-ea"/>
                <a:cs typeface="Arial" panose="020B0604020202020204" pitchFamily="34" charset="0"/>
              </a:rPr>
              <a:t>not </a:t>
            </a:r>
            <a:r>
              <a:rPr lang="en-GB" sz="1200" kern="1200">
                <a:solidFill>
                  <a:schemeClr val="tx1"/>
                </a:solidFill>
                <a:effectLst/>
                <a:latin typeface="Arial" panose="020B0604020202020204" pitchFamily="34" charset="0"/>
                <a:ea typeface="+mn-ea"/>
                <a:cs typeface="Arial" panose="020B0604020202020204" pitchFamily="34" charset="0"/>
              </a:rPr>
              <a:t>mean no action on the part of local authority. </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Person-centred process throughout – inform, aim to understand their circumstances.</a:t>
            </a:r>
          </a:p>
          <a:p>
            <a:endParaRPr lang="en-GB">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Section 2, adults handout: consent</a:t>
            </a:r>
            <a:r>
              <a:rPr lang="en-GB">
                <a:latin typeface="Arial" panose="020B0604020202020204" pitchFamily="34" charset="0"/>
                <a:cs typeface="Arial" panose="020B0604020202020204" pitchFamily="34" charset="0"/>
              </a:rPr>
              <a:t> also. </a:t>
            </a:r>
          </a:p>
        </p:txBody>
      </p:sp>
      <p:sp>
        <p:nvSpPr>
          <p:cNvPr id="4" name="Slide Number Placeholder 3"/>
          <p:cNvSpPr>
            <a:spLocks noGrp="1"/>
          </p:cNvSpPr>
          <p:nvPr>
            <p:ph type="sldNum" sz="quarter" idx="5"/>
          </p:nvPr>
        </p:nvSpPr>
        <p:spPr/>
        <p:txBody>
          <a:bodyPr/>
          <a:lstStyle/>
          <a:p>
            <a:fld id="{4BF452BF-779E-4074-9267-7AD3BEC88353}" type="slidenum">
              <a:rPr lang="en-GB" smtClean="0"/>
              <a:t>44</a:t>
            </a:fld>
            <a:endParaRPr lang="en-GB"/>
          </a:p>
        </p:txBody>
      </p:sp>
    </p:spTree>
    <p:extLst>
      <p:ext uri="{BB962C8B-B14F-4D97-AF65-F5344CB8AC3E}">
        <p14:creationId xmlns:p14="http://schemas.microsoft.com/office/powerpoint/2010/main" val="2965320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All my notes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45</a:t>
            </a:fld>
            <a:endParaRPr lang="en-GB"/>
          </a:p>
        </p:txBody>
      </p:sp>
    </p:spTree>
    <p:extLst>
      <p:ext uri="{BB962C8B-B14F-4D97-AF65-F5344CB8AC3E}">
        <p14:creationId xmlns:p14="http://schemas.microsoft.com/office/powerpoint/2010/main" val="2294251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u="none" kern="1200">
                <a:solidFill>
                  <a:schemeClr val="tx1"/>
                </a:solidFill>
                <a:effectLst/>
                <a:latin typeface="Arial" panose="020B0604020202020204" pitchFamily="34" charset="0"/>
                <a:ea typeface="+mn-ea"/>
                <a:cs typeface="Arial" panose="020B0604020202020204" pitchFamily="34" charset="0"/>
              </a:rPr>
              <a:t>Section 2b, adults: sources of concern </a:t>
            </a:r>
            <a:r>
              <a:rPr lang="en-GB" sz="1200" b="1" u="none" kern="1200">
                <a:solidFill>
                  <a:schemeClr val="tx1"/>
                </a:solidFill>
                <a:effectLst/>
                <a:latin typeface="Arial" panose="020B0604020202020204" pitchFamily="34" charset="0"/>
                <a:ea typeface="+mn-ea"/>
                <a:cs typeface="Arial" panose="020B0604020202020204" pitchFamily="34" charset="0"/>
              </a:rPr>
              <a:t>– not sure if this is final version…???</a:t>
            </a:r>
          </a:p>
          <a:p>
            <a:pPr marL="0" indent="0">
              <a:buFont typeface="Arial" panose="020B0604020202020204" pitchFamily="34" charset="0"/>
              <a:buNone/>
            </a:pPr>
            <a:endParaRPr lang="en-GB" sz="1200" b="1" u="sng"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200" b="1" u="none" kern="1200">
                <a:solidFill>
                  <a:schemeClr val="tx1"/>
                </a:solidFill>
                <a:effectLst/>
                <a:latin typeface="Arial" panose="020B0604020202020204" pitchFamily="34" charset="0"/>
                <a:ea typeface="+mn-ea"/>
                <a:cs typeface="Arial" panose="020B0604020202020204" pitchFamily="34" charset="0"/>
              </a:rPr>
              <a:t>Trainer to add:</a:t>
            </a:r>
          </a:p>
          <a:p>
            <a:pPr marL="0" indent="0">
              <a:buFont typeface="Arial" panose="020B0604020202020204" pitchFamily="34" charset="0"/>
              <a:buNone/>
            </a:pPr>
            <a:endParaRPr lang="en-GB" sz="1200" b="1" u="none"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If a decision is made that the wishes of an adult at </a:t>
            </a:r>
            <a:r>
              <a:rPr lang="en-GB" sz="1200" u="none" kern="1200">
                <a:solidFill>
                  <a:schemeClr val="tx1"/>
                </a:solidFill>
                <a:effectLst/>
                <a:latin typeface="Arial" panose="020B0604020202020204" pitchFamily="34" charset="0"/>
                <a:ea typeface="+mn-ea"/>
                <a:cs typeface="Arial" panose="020B0604020202020204" pitchFamily="34" charset="0"/>
              </a:rPr>
              <a:t>risk with capacity </a:t>
            </a:r>
            <a:r>
              <a:rPr lang="en-GB" sz="1200" kern="1200">
                <a:solidFill>
                  <a:schemeClr val="tx1"/>
                </a:solidFill>
                <a:effectLst/>
                <a:latin typeface="Arial" panose="020B0604020202020204" pitchFamily="34" charset="0"/>
                <a:ea typeface="+mn-ea"/>
                <a:cs typeface="Arial" panose="020B0604020202020204" pitchFamily="34" charset="0"/>
              </a:rPr>
              <a:t>is over-ridden, </a:t>
            </a:r>
            <a:r>
              <a:rPr lang="en-GB" sz="1200" b="1" kern="1200">
                <a:solidFill>
                  <a:schemeClr val="tx1"/>
                </a:solidFill>
                <a:effectLst/>
                <a:latin typeface="Arial" panose="020B0604020202020204" pitchFamily="34" charset="0"/>
                <a:ea typeface="+mn-ea"/>
                <a:cs typeface="Arial" panose="020B0604020202020204" pitchFamily="34" charset="0"/>
              </a:rPr>
              <a:t>the reasons for this must be made clear </a:t>
            </a:r>
            <a:r>
              <a:rPr lang="en-GB" sz="1200" b="1" u="none" kern="1200">
                <a:solidFill>
                  <a:schemeClr val="tx1"/>
                </a:solidFill>
                <a:effectLst/>
                <a:latin typeface="Arial" panose="020B0604020202020204" pitchFamily="34" charset="0"/>
                <a:ea typeface="+mn-ea"/>
                <a:cs typeface="Arial" panose="020B0604020202020204" pitchFamily="34" charset="0"/>
              </a:rPr>
              <a:t>and documented.</a:t>
            </a:r>
          </a:p>
          <a:p>
            <a:endParaRPr lang="en-GB"/>
          </a:p>
        </p:txBody>
      </p:sp>
      <p:sp>
        <p:nvSpPr>
          <p:cNvPr id="4" name="Slide Number Placeholder 3"/>
          <p:cNvSpPr>
            <a:spLocks noGrp="1"/>
          </p:cNvSpPr>
          <p:nvPr>
            <p:ph type="sldNum" sz="quarter" idx="5"/>
          </p:nvPr>
        </p:nvSpPr>
        <p:spPr/>
        <p:txBody>
          <a:bodyPr/>
          <a:lstStyle/>
          <a:p>
            <a:fld id="{99F82CCC-3893-4BDE-A412-617D37E01665}" type="slidenum">
              <a:rPr lang="en-GB" smtClean="0"/>
              <a:t>46</a:t>
            </a:fld>
            <a:endParaRPr lang="en-GB"/>
          </a:p>
        </p:txBody>
      </p:sp>
    </p:spTree>
    <p:extLst>
      <p:ext uri="{BB962C8B-B14F-4D97-AF65-F5344CB8AC3E}">
        <p14:creationId xmlns:p14="http://schemas.microsoft.com/office/powerpoint/2010/main" val="3472160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Section 2c, adults: making a report</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Unless otherwise noted, all information is taken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a:latin typeface="Arial" panose="020B0604020202020204" pitchFamily="34" charset="0"/>
                <a:cs typeface="Arial" panose="020B0604020202020204" pitchFamily="34" charset="0"/>
              </a:rPr>
              <a:t>Section 2: </a:t>
            </a:r>
            <a:r>
              <a:rPr lang="en-US" sz="1200" b="1" i="0" kern="1200">
                <a:solidFill>
                  <a:schemeClr val="tx1"/>
                </a:solidFill>
                <a:effectLst/>
                <a:latin typeface="Arial" panose="020B0604020202020204" pitchFamily="34" charset="0"/>
                <a:ea typeface="+mn-ea"/>
                <a:cs typeface="Arial" panose="020B0604020202020204" pitchFamily="34" charset="0"/>
              </a:rPr>
              <a:t>The duty to report an adult at risk of abuse and/or neglect</a:t>
            </a:r>
          </a:p>
          <a:p>
            <a:pPr marL="171450" indent="-171450">
              <a:buFont typeface="Arial" panose="020B0604020202020204" pitchFamily="34" charset="0"/>
              <a:buChar char="•"/>
            </a:pP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Seeking agency advice and initial discussions with social services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F82CCC-3893-4BDE-A412-617D37E01665}" type="slidenum">
              <a:rPr lang="en-GB" smtClean="0"/>
              <a:t>47</a:t>
            </a:fld>
            <a:endParaRPr lang="en-GB"/>
          </a:p>
        </p:txBody>
      </p:sp>
    </p:spTree>
    <p:extLst>
      <p:ext uri="{BB962C8B-B14F-4D97-AF65-F5344CB8AC3E}">
        <p14:creationId xmlns:p14="http://schemas.microsoft.com/office/powerpoint/2010/main" val="695699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a:solidFill>
                  <a:schemeClr val="tx1"/>
                </a:solidFill>
                <a:effectLst/>
                <a:latin typeface="Arial" panose="020B0604020202020204" pitchFamily="34" charset="0"/>
                <a:ea typeface="+mn-ea"/>
                <a:cs typeface="Arial" panose="020B0604020202020204" pitchFamily="34" charset="0"/>
              </a:rPr>
              <a:t>Section 2c, adults: making a report (slide 2)</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Trainer to stress: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Any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practitioner</a:t>
            </a:r>
            <a:r>
              <a:rPr lang="en-US" sz="1200" b="0" i="0" kern="1200">
                <a:solidFill>
                  <a:schemeClr val="tx1"/>
                </a:solidFill>
                <a:effectLst/>
                <a:latin typeface="Arial" panose="020B0604020202020204" pitchFamily="34" charset="0"/>
                <a:ea typeface="+mn-ea"/>
                <a:cs typeface="Arial" panose="020B0604020202020204" pitchFamily="34" charset="0"/>
              </a:rPr>
              <a:t> who is hesitant or is unsure as to whether a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child is at risk of harm</a:t>
            </a:r>
            <a:r>
              <a:rPr lang="en-US" sz="1200" b="0" i="0" kern="1200">
                <a:solidFill>
                  <a:schemeClr val="tx1"/>
                </a:solidFill>
                <a:effectLst/>
                <a:latin typeface="Arial" panose="020B0604020202020204" pitchFamily="34" charset="0"/>
                <a:ea typeface="+mn-ea"/>
                <a:cs typeface="Arial" panose="020B0604020202020204" pitchFamily="34" charset="0"/>
              </a:rPr>
              <a:t>, should seek advice, as outlined below, rather than wait for further evidence to confirm or refute these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concerns</a:t>
            </a:r>
            <a:r>
              <a:rPr lang="en-US" sz="1200" b="0" i="0" kern="1200">
                <a:solidFill>
                  <a:schemeClr val="tx1"/>
                </a:solidFill>
                <a:effectLst/>
                <a:latin typeface="Arial" panose="020B0604020202020204" pitchFamily="34" charset="0"/>
                <a:ea typeface="+mn-ea"/>
                <a:cs typeface="Arial" panose="020B0604020202020204" pitchFamily="34" charset="0"/>
              </a:rPr>
              <a:t>.</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tooltip="The duty to report an adult at risk of abuse and/or neglect"/>
              </a:rPr>
              <a:t>The duty to report an adult at risk of abuse and/or neglect</a:t>
            </a:r>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Seeking agency advice and initial discussions with social services</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5"/>
              </a:rPr>
              <a:t>designated safeguarding person (DSP)</a:t>
            </a:r>
            <a:r>
              <a:rPr lang="en-US" sz="1200" b="0" i="0" kern="1200">
                <a:solidFill>
                  <a:schemeClr val="tx1"/>
                </a:solidFill>
                <a:effectLst/>
                <a:latin typeface="Arial" panose="020B0604020202020204" pitchFamily="34" charset="0"/>
                <a:ea typeface="+mn-ea"/>
                <a:cs typeface="Arial" panose="020B0604020202020204" pitchFamily="34" charset="0"/>
              </a:rPr>
              <a:t> is the identified person within the </a:t>
            </a:r>
            <a:r>
              <a:rPr lang="en-US" sz="1200" b="0" i="0" kern="1200" err="1">
                <a:solidFill>
                  <a:schemeClr val="tx1"/>
                </a:solidFill>
                <a:effectLst/>
                <a:latin typeface="Arial" panose="020B0604020202020204" pitchFamily="34" charset="0"/>
                <a:ea typeface="+mn-ea"/>
                <a:cs typeface="Arial" panose="020B0604020202020204" pitchFamily="34" charset="0"/>
              </a:rPr>
              <a:t>organisation</a:t>
            </a:r>
            <a:r>
              <a:rPr lang="en-US" sz="1200" b="0" i="0" kern="1200">
                <a:solidFill>
                  <a:schemeClr val="tx1"/>
                </a:solidFill>
                <a:effectLst/>
                <a:latin typeface="Arial" panose="020B0604020202020204" pitchFamily="34" charset="0"/>
                <a:ea typeface="+mn-ea"/>
                <a:cs typeface="Arial" panose="020B0604020202020204" pitchFamily="34" charset="0"/>
              </a:rPr>
              <a:t> who:</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is available to discuss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5"/>
              </a:rPr>
              <a:t>safeguarding</a:t>
            </a:r>
            <a:r>
              <a:rPr lang="en-US" sz="1200" b="0" i="0" kern="1200">
                <a:solidFill>
                  <a:schemeClr val="tx1"/>
                </a:solidFill>
                <a:effectLst/>
                <a:latin typeface="Arial" panose="020B0604020202020204" pitchFamily="34" charset="0"/>
                <a:ea typeface="+mn-ea"/>
                <a:cs typeface="Arial" panose="020B0604020202020204" pitchFamily="34" charset="0"/>
              </a:rPr>
              <a:t> concerns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should be consulted, when possible, as to whether to raise a safeguarding concern with 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5"/>
              </a:rPr>
              <a:t>local authority</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will manage any immediate actions required to ensure the individual at risk is safe from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5"/>
              </a:rPr>
              <a:t>abuse</a:t>
            </a:r>
            <a:r>
              <a:rPr lang="en-US" sz="1200" b="0" i="0" u="none" strike="noStrike" kern="120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All practitioners should know who to contact in their agency for advice and they should not hesitate to discuss their concerns no matter how insignificant they may appear.</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82CCC-3893-4BDE-A412-617D37E0166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202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a:solidFill>
                  <a:schemeClr val="tx1"/>
                </a:solidFill>
                <a:effectLst/>
                <a:latin typeface="Arial" panose="020B0604020202020204" pitchFamily="34" charset="0"/>
                <a:ea typeface="+mn-ea"/>
                <a:cs typeface="Arial" panose="020B0604020202020204" pitchFamily="34" charset="0"/>
              </a:rPr>
              <a:t>Section 2c, adults: making a report (slide 3)</a:t>
            </a:r>
            <a:endParaRPr lang="en-US" b="0" u="none">
              <a:latin typeface="Arial" panose="020B0604020202020204" pitchFamily="34" charset="0"/>
              <a:cs typeface="Arial" panose="020B0604020202020204" pitchFamily="34" charset="0"/>
            </a:endParaRPr>
          </a:p>
          <a:p>
            <a:endParaRPr lang="en-US" b="1" u="sng">
              <a:latin typeface="Arial" panose="020B0604020202020204" pitchFamily="34" charset="0"/>
              <a:cs typeface="Arial" panose="020B0604020202020204" pitchFamily="34" charset="0"/>
            </a:endParaRPr>
          </a:p>
          <a:p>
            <a:r>
              <a:rPr lang="en-US" b="1" u="none">
                <a:latin typeface="Arial" panose="020B0604020202020204" pitchFamily="34" charset="0"/>
                <a:cs typeface="Arial" panose="020B0604020202020204" pitchFamily="34" charset="0"/>
              </a:rPr>
              <a:t>Outcomes of agency and social services initial discussions:</a:t>
            </a:r>
          </a:p>
          <a:p>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no further action is necessary other than to record concerns and outcomes of the discussions.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665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a:solidFill>
                  <a:schemeClr val="tx1"/>
                </a:solidFill>
                <a:effectLst/>
                <a:latin typeface="Arial" panose="020B0604020202020204" pitchFamily="34" charset="0"/>
                <a:ea typeface="+mn-ea"/>
                <a:cs typeface="Arial" panose="020B0604020202020204" pitchFamily="34" charset="0"/>
              </a:rPr>
              <a:t>Section 2c, adults: making a report (slide 4)</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Outcomes of agency and social services initial discussions:</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that the adult is not at risk of abuse and consideration should be given to provision either from the agency itself or other agencies.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101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a:solidFill>
                  <a:schemeClr val="tx1"/>
                </a:solidFill>
                <a:effectLst/>
                <a:latin typeface="Arial" panose="020B0604020202020204" pitchFamily="34" charset="0"/>
                <a:ea typeface="+mn-ea"/>
                <a:cs typeface="Arial" panose="020B0604020202020204" pitchFamily="34" charset="0"/>
              </a:rPr>
              <a:t>Section 2c, adults: making a report (slide 5)</a:t>
            </a:r>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Outcomes of agency and social services initial discussions:</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a referral to social services for an assessment of potential care and support needs.</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11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Arial" panose="020B0604020202020204" pitchFamily="34" charset="0"/>
                <a:ea typeface="+mn-ea"/>
                <a:cs typeface="Arial" panose="020B0604020202020204" pitchFamily="34" charset="0"/>
              </a:rPr>
              <a:t>Section 1b adults, 1a children</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0" kern="1200">
                <a:solidFill>
                  <a:schemeClr val="tx1"/>
                </a:solidFill>
                <a:effectLst/>
                <a:latin typeface="Arial" panose="020B0604020202020204" pitchFamily="34" charset="0"/>
                <a:ea typeface="+mn-ea"/>
                <a:cs typeface="Arial" panose="020B0604020202020204" pitchFamily="34" charset="0"/>
              </a:rPr>
              <a:t>We’ll first look at the first principle:  </a:t>
            </a:r>
          </a:p>
          <a:p>
            <a:endParaRPr lang="en-GB" sz="1200" b="0" kern="1200">
              <a:solidFill>
                <a:schemeClr val="tx1"/>
              </a:solidFill>
              <a:effectLst/>
              <a:latin typeface="Arial" panose="020B0604020202020204" pitchFamily="34" charset="0"/>
              <a:ea typeface="+mn-ea"/>
              <a:cs typeface="Arial" panose="020B0604020202020204" pitchFamily="34" charset="0"/>
            </a:endParaRPr>
          </a:p>
          <a:p>
            <a:r>
              <a:rPr lang="en-GB" sz="1200" b="0" kern="1200">
                <a:solidFill>
                  <a:schemeClr val="tx1"/>
                </a:solidFill>
                <a:effectLst/>
                <a:latin typeface="Arial" panose="020B0604020202020204" pitchFamily="34" charset="0"/>
                <a:ea typeface="+mn-ea"/>
                <a:cs typeface="Arial" panose="020B0604020202020204" pitchFamily="34" charset="0"/>
              </a:rPr>
              <a:t>1: Safeguarding and protecting is </a:t>
            </a:r>
            <a:r>
              <a:rPr lang="en-GB" sz="1200" b="0" u="sng" kern="1200">
                <a:solidFill>
                  <a:schemeClr val="tx1"/>
                </a:solidFill>
                <a:effectLst/>
                <a:latin typeface="Arial" panose="020B0604020202020204" pitchFamily="34" charset="0"/>
                <a:ea typeface="+mn-ea"/>
                <a:cs typeface="Arial" panose="020B0604020202020204" pitchFamily="34" charset="0"/>
              </a:rPr>
              <a:t>everybody’s</a:t>
            </a:r>
            <a:r>
              <a:rPr lang="en-GB" sz="1200" b="0" kern="1200">
                <a:solidFill>
                  <a:schemeClr val="tx1"/>
                </a:solidFill>
                <a:effectLst/>
                <a:latin typeface="Arial" panose="020B0604020202020204" pitchFamily="34" charset="0"/>
                <a:ea typeface="+mn-ea"/>
                <a:cs typeface="Arial" panose="020B0604020202020204" pitchFamily="34" charset="0"/>
              </a:rPr>
              <a:t> responsibility – opportunity for discussion. Do participants feel this is the case?</a:t>
            </a:r>
          </a:p>
          <a:p>
            <a:r>
              <a:rPr lang="en-GB" sz="1200" b="0" kern="120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p:txBody>
          <a:bodyPr/>
          <a:lstStyle/>
          <a:p>
            <a:fld id="{5380B07E-33FA-47F9-8699-C5DB1064ED41}" type="slidenum">
              <a:rPr lang="en-GB" smtClean="0"/>
              <a:t>7</a:t>
            </a:fld>
            <a:endParaRPr lang="en-GB"/>
          </a:p>
        </p:txBody>
      </p:sp>
    </p:spTree>
    <p:extLst>
      <p:ext uri="{BB962C8B-B14F-4D97-AF65-F5344CB8AC3E}">
        <p14:creationId xmlns:p14="http://schemas.microsoft.com/office/powerpoint/2010/main" val="368114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rial" panose="020B0604020202020204" pitchFamily="34" charset="0"/>
                <a:ea typeface="+mn-ea"/>
                <a:cs typeface="Arial" panose="020B0604020202020204" pitchFamily="34" charset="0"/>
              </a:rPr>
              <a:t>Section 2c, </a:t>
            </a:r>
            <a:r>
              <a:rPr lang="en-GB" sz="1200" b="0" i="0" kern="1200">
                <a:solidFill>
                  <a:schemeClr val="tx1"/>
                </a:solidFill>
                <a:effectLst/>
                <a:latin typeface="Arial" panose="020B0604020202020204" pitchFamily="34" charset="0"/>
                <a:ea typeface="+mn-ea"/>
                <a:cs typeface="Arial" panose="020B0604020202020204" pitchFamily="34" charset="0"/>
              </a:rPr>
              <a:t>a</a:t>
            </a:r>
            <a:r>
              <a:rPr lang="en-GB" b="0">
                <a:latin typeface="Arial" panose="020B0604020202020204" pitchFamily="34" charset="0"/>
                <a:cs typeface="Arial" panose="020B0604020202020204" pitchFamily="34" charset="0"/>
              </a:rPr>
              <a:t>dults: making a report (slide 6)</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Outcomes of agency and social services initial discussions:</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a report to social services regarding concerns that the adult is at risk.</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811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rial" panose="020B0604020202020204" pitchFamily="34" charset="0"/>
                <a:ea typeface="+mn-ea"/>
                <a:cs typeface="Arial" panose="020B0604020202020204" pitchFamily="34" charset="0"/>
              </a:rPr>
              <a:t>Section 2c, </a:t>
            </a:r>
            <a:r>
              <a:rPr lang="en-GB" sz="1200" b="0" i="0" kern="1200">
                <a:solidFill>
                  <a:schemeClr val="tx1"/>
                </a:solidFill>
                <a:effectLst/>
                <a:latin typeface="Arial" panose="020B0604020202020204" pitchFamily="34" charset="0"/>
                <a:ea typeface="+mn-ea"/>
                <a:cs typeface="Arial" panose="020B0604020202020204" pitchFamily="34" charset="0"/>
              </a:rPr>
              <a:t>a</a:t>
            </a:r>
            <a:r>
              <a:rPr lang="en-GB" b="0">
                <a:latin typeface="Arial" panose="020B0604020202020204" pitchFamily="34" charset="0"/>
                <a:cs typeface="Arial" panose="020B0604020202020204" pitchFamily="34" charset="0"/>
              </a:rPr>
              <a:t>dults: making a report (slide 7)</a:t>
            </a:r>
            <a:endPar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Recording initial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Any discussion about an </a:t>
            </a:r>
            <a:r>
              <a:rPr kumimoji="0" lang="en-US" sz="1200" b="1" i="0" u="none" strike="noStrike" kern="1200" cap="none" spc="0" normalizeH="0" baseline="0" noProof="0">
                <a:ln>
                  <a:noFill/>
                </a:ln>
                <a:solidFill>
                  <a:srgbClr val="37394C"/>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adult at risk</a:t>
            </a:r>
            <a:r>
              <a:rPr kumimoji="0" lang="en-US" sz="1200" b="1"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 both those that occurred within the agency and those with social services – should be recorded in writing.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The recording should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 the date, time and names of those who took part in the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 the information-shared and the 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 the rationale for the decision made, including decisions to take no further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 what actions will be undertaken and by whom.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7394B"/>
                </a:solidFill>
                <a:effectLst/>
                <a:uLnTx/>
                <a:uFillTx/>
                <a:latin typeface="Arial" panose="020B0604020202020204" pitchFamily="34" charset="0"/>
                <a:ea typeface="+mn-ea"/>
                <a:cs typeface="Arial" panose="020B0604020202020204" pitchFamily="34" charset="0"/>
              </a:rPr>
              <a:t>Any practitioner with concerns about an individual should document their concerns, whether or not further action is taken.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8557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latin typeface="Arial" panose="020B0604020202020204" pitchFamily="34" charset="0"/>
                <a:cs typeface="Arial" panose="020B0604020202020204" pitchFamily="34" charset="0"/>
              </a:rPr>
              <a:t>Section 2c,</a:t>
            </a:r>
            <a:r>
              <a:rPr lang="en-US" sz="1200" b="0" i="0" kern="1200">
                <a:solidFill>
                  <a:schemeClr val="tx1"/>
                </a:solidFill>
                <a:effectLst/>
                <a:latin typeface="Arial" panose="020B0604020202020204" pitchFamily="34" charset="0"/>
                <a:ea typeface="+mn-ea"/>
                <a:cs typeface="Arial" panose="020B0604020202020204" pitchFamily="34" charset="0"/>
              </a:rPr>
              <a:t> </a:t>
            </a:r>
            <a:r>
              <a:rPr lang="en-GB" b="0">
                <a:latin typeface="Arial" panose="020B0604020202020204" pitchFamily="34" charset="0"/>
                <a:cs typeface="Arial" panose="020B0604020202020204" pitchFamily="34" charset="0"/>
              </a:rPr>
              <a:t>adults</a:t>
            </a:r>
            <a:r>
              <a:rPr lang="en-GB">
                <a:latin typeface="Arial" panose="020B0604020202020204" pitchFamily="34" charset="0"/>
                <a:cs typeface="Arial" panose="020B0604020202020204" pitchFamily="34" charset="0"/>
              </a:rPr>
              <a:t>: making a report (slide 8)</a:t>
            </a:r>
            <a:endParaRPr lang="en-GB" b="1">
              <a:latin typeface="Arial" panose="020B0604020202020204" pitchFamily="34" charset="0"/>
              <a:cs typeface="Arial" panose="020B0604020202020204" pitchFamily="34" charset="0"/>
            </a:endParaRP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Animation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790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Section 2c, adults: making a report (slide 9)</a:t>
            </a:r>
          </a:p>
          <a:p>
            <a:endParaRPr lang="en-GB" b="1">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Trainer:</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You may redirect to the previous module on ‘Duty to report’, which covers </a:t>
            </a:r>
            <a:r>
              <a:rPr lang="en-GB" b="1">
                <a:latin typeface="Arial" panose="020B0604020202020204" pitchFamily="34" charset="0"/>
                <a:cs typeface="Arial" panose="020B0604020202020204" pitchFamily="34" charset="0"/>
              </a:rPr>
              <a:t>immediate concerns.</a:t>
            </a:r>
          </a:p>
        </p:txBody>
      </p:sp>
      <p:sp>
        <p:nvSpPr>
          <p:cNvPr id="4" name="Slide Number Placeholder 3"/>
          <p:cNvSpPr>
            <a:spLocks noGrp="1"/>
          </p:cNvSpPr>
          <p:nvPr>
            <p:ph type="sldNum" sz="quarter" idx="5"/>
          </p:nvPr>
        </p:nvSpPr>
        <p:spPr/>
        <p:txBody>
          <a:bodyPr/>
          <a:lstStyle/>
          <a:p>
            <a:fld id="{54D7508C-08EC-4F2C-A793-96E22DE11182}" type="slidenum">
              <a:rPr lang="en-GB" smtClean="0"/>
              <a:t>55</a:t>
            </a:fld>
            <a:endParaRPr lang="en-GB"/>
          </a:p>
        </p:txBody>
      </p:sp>
    </p:spTree>
    <p:extLst>
      <p:ext uri="{BB962C8B-B14F-4D97-AF65-F5344CB8AC3E}">
        <p14:creationId xmlns:p14="http://schemas.microsoft.com/office/powerpoint/2010/main" val="2512790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Arial" panose="020B0604020202020204" pitchFamily="34" charset="0"/>
              </a:rPr>
              <a:t>Section 2c, </a:t>
            </a:r>
            <a:r>
              <a:rPr lang="en-GB" sz="1200" b="0" i="0" kern="1200">
                <a:solidFill>
                  <a:schemeClr val="tx1"/>
                </a:solidFill>
                <a:effectLst/>
                <a:latin typeface="Arial" panose="020B0604020202020204" pitchFamily="34" charset="0"/>
                <a:ea typeface="+mn-ea"/>
                <a:cs typeface="Arial" panose="020B0604020202020204" pitchFamily="34" charset="0"/>
              </a:rPr>
              <a:t>a</a:t>
            </a:r>
            <a:r>
              <a:rPr lang="en-GB" b="0">
                <a:latin typeface="Arial" panose="020B0604020202020204" pitchFamily="34" charset="0"/>
                <a:cs typeface="Arial" panose="020B0604020202020204" pitchFamily="34" charset="0"/>
              </a:rPr>
              <a:t>dults: making a report (slide 11)</a:t>
            </a:r>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Gathering information to make a report</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Anyone, including the public, may report actual, alleged or suspected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abuse</a:t>
            </a:r>
            <a:r>
              <a:rPr lang="en-US" sz="1200" b="0" i="0" kern="1200">
                <a:solidFill>
                  <a:schemeClr val="tx1"/>
                </a:solidFill>
                <a:effectLst/>
                <a:latin typeface="Arial" panose="020B0604020202020204" pitchFamily="34" charset="0"/>
                <a:ea typeface="+mn-ea"/>
                <a:cs typeface="Arial" panose="020B0604020202020204" pitchFamily="34" charset="0"/>
              </a:rPr>
              <a:t> or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neglect</a:t>
            </a:r>
            <a:r>
              <a:rPr lang="en-US" sz="1200" b="0" i="0" kern="1200">
                <a:solidFill>
                  <a:schemeClr val="tx1"/>
                </a:solidFill>
                <a:effectLst/>
                <a:latin typeface="Arial" panose="020B0604020202020204" pitchFamily="34" charset="0"/>
                <a:ea typeface="+mn-ea"/>
                <a:cs typeface="Arial" panose="020B0604020202020204" pitchFamily="34" charset="0"/>
              </a:rPr>
              <a:t> directly to social services by phone, email or in writing.</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All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safeguarding</a:t>
            </a:r>
            <a:r>
              <a:rPr lang="en-US" sz="1200" b="0" i="0" kern="1200">
                <a:solidFill>
                  <a:schemeClr val="tx1"/>
                </a:solidFill>
                <a:effectLst/>
                <a:latin typeface="Arial" panose="020B0604020202020204" pitchFamily="34" charset="0"/>
                <a:ea typeface="+mn-ea"/>
                <a:cs typeface="Arial" panose="020B0604020202020204" pitchFamily="34" charset="0"/>
              </a:rPr>
              <a:t> reports must be made by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practitioners</a:t>
            </a:r>
            <a:r>
              <a:rPr lang="en-US" sz="1200" b="0" i="0" kern="1200">
                <a:solidFill>
                  <a:schemeClr val="tx1"/>
                </a:solidFill>
                <a:effectLst/>
                <a:latin typeface="Arial" panose="020B0604020202020204" pitchFamily="34" charset="0"/>
                <a:ea typeface="+mn-ea"/>
                <a:cs typeface="Arial" panose="020B0604020202020204" pitchFamily="34" charset="0"/>
              </a:rPr>
              <a:t> to social services and police when it is suspected that a crime has been committed as soon as possible, and within 24 hours of a concern being identified.</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Where a report is made by telephone to the local authority, the person making the report should confirm the report in writing within 24 hours.</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Practitioners should use 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referral</a:t>
            </a:r>
            <a:r>
              <a:rPr lang="en-US" sz="1200" b="0" i="0" kern="1200">
                <a:solidFill>
                  <a:schemeClr val="tx1"/>
                </a:solidFill>
                <a:effectLst/>
                <a:latin typeface="Arial" panose="020B0604020202020204" pitchFamily="34" charset="0"/>
                <a:ea typeface="+mn-ea"/>
                <a:cs typeface="Arial" panose="020B0604020202020204" pitchFamily="34" charset="0"/>
              </a:rPr>
              <a:t> forms provided by 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local authority</a:t>
            </a:r>
            <a:r>
              <a:rPr lang="en-US" sz="1200" b="0" i="0" kern="1200">
                <a:solidFill>
                  <a:schemeClr val="tx1"/>
                </a:solidFill>
                <a:effectLst/>
                <a:latin typeface="Arial" panose="020B0604020202020204" pitchFamily="34" charset="0"/>
                <a:ea typeface="+mn-ea"/>
                <a:cs typeface="Arial" panose="020B0604020202020204" pitchFamily="34" charset="0"/>
              </a:rPr>
              <a:t>.</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Where there are no immediate safety issues, a report to social services should include the information available about the adult at risk and their circumstances, taking into account the role of the individual and their agency.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D7508C-08EC-4F2C-A793-96E22DE111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0181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Use original case study from AWBSA v.3 or early years version</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57</a:t>
            </a:fld>
            <a:endParaRPr lang="en-GB"/>
          </a:p>
        </p:txBody>
      </p:sp>
    </p:spTree>
    <p:extLst>
      <p:ext uri="{BB962C8B-B14F-4D97-AF65-F5344CB8AC3E}">
        <p14:creationId xmlns:p14="http://schemas.microsoft.com/office/powerpoint/2010/main" val="36241929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a:solidFill>
                  <a:schemeClr val="tx1"/>
                </a:solidFill>
                <a:effectLst/>
                <a:latin typeface="Arial" panose="020B0604020202020204" pitchFamily="34" charset="0"/>
                <a:ea typeface="+mn-ea"/>
                <a:cs typeface="Arial" panose="020B0604020202020204" pitchFamily="34" charset="0"/>
              </a:rPr>
              <a:t>Section 2c, children and young people: initial discussion (slide 17)</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Trainer to stress:</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Lack of detail must not prevent reporting a safeguarding concern</a:t>
            </a:r>
            <a:r>
              <a:rPr lang="en-US" sz="1200" b="0" i="0" kern="1200">
                <a:solidFill>
                  <a:schemeClr val="tx1"/>
                </a:solidFill>
                <a:effectLst/>
                <a:latin typeface="Arial" panose="020B0604020202020204" pitchFamily="34" charset="0"/>
                <a:ea typeface="+mn-ea"/>
                <a:cs typeface="Arial" panose="020B0604020202020204" pitchFamily="34" charset="0"/>
              </a:rPr>
              <a:t>.</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Remember that a failure to share information can place a child at increased risk of harm and is a common feature of child practice reviews. Whilst information in isolation may seem insignificant when put together with information from other sources it may become important to safeguarding the child at risk.</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For further guidance, see: </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hlinkClick r:id="rId3"/>
              </a:rPr>
              <a:t>Working Together to Safeguard People; Information sharing to Safeguard Children</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4"/>
              </a:rPr>
              <a:t>Pointers for Practice: Making A Report:</a:t>
            </a:r>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5"/>
              </a:rPr>
              <a:t>Pointers for Practice: How to Apply the Safeguarding Process to Practice</a:t>
            </a:r>
            <a:endParaRPr lang="en-US" sz="1200" b="0" i="0" kern="1200">
              <a:solidFill>
                <a:schemeClr val="tx1"/>
              </a:solidFill>
              <a:effectLst/>
              <a:latin typeface="Arial" panose="020B0604020202020204" pitchFamily="34" charset="0"/>
              <a:ea typeface="+mn-ea"/>
              <a:cs typeface="Arial" panose="020B0604020202020204" pitchFamily="34" charset="0"/>
            </a:endParaRP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expand:</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Pointers for Practice: Making a Report </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When </a:t>
            </a:r>
            <a:r>
              <a:rPr lang="en-GB" sz="1200" b="1" kern="1200">
                <a:solidFill>
                  <a:schemeClr val="tx1"/>
                </a:solidFill>
                <a:effectLst/>
                <a:latin typeface="Arial" panose="020B0604020202020204" pitchFamily="34" charset="0"/>
                <a:ea typeface="+mn-ea"/>
                <a:cs typeface="Arial" panose="020B0604020202020204" pitchFamily="34" charset="0"/>
              </a:rPr>
              <a:t>gathering information</a:t>
            </a:r>
            <a:r>
              <a:rPr lang="en-GB" sz="1200" kern="1200">
                <a:solidFill>
                  <a:schemeClr val="tx1"/>
                </a:solidFill>
                <a:effectLst/>
                <a:latin typeface="Arial" panose="020B0604020202020204" pitchFamily="34" charset="0"/>
                <a:ea typeface="+mn-ea"/>
                <a:cs typeface="Arial" panose="020B0604020202020204" pitchFamily="34" charset="0"/>
              </a:rPr>
              <a:t> together to make a report to social services the report-maker should:</a:t>
            </a:r>
          </a:p>
          <a:p>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prepared to explain why they think the child is experiencing or at risk of harm: the nature of the concerns and evidence to support this. Is the evidence based on observation, facts, opinion or hearsay?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the information available for a report at hand, before contacting social services, unless there is a need for immediate action</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provide as much specific detail and evidence as possible. This is most likely to lead to a shared understanding between the report-taker and report-maker of the precise concern.</a:t>
            </a:r>
          </a:p>
          <a:p>
            <a:r>
              <a:rPr lang="en-GB" sz="1200" i="1"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pPr lvl="1"/>
            <a:r>
              <a:rPr lang="en-GB" sz="1200" b="1" i="0" kern="1200">
                <a:solidFill>
                  <a:schemeClr val="tx1"/>
                </a:solidFill>
                <a:effectLst/>
                <a:latin typeface="Arial" panose="020B0604020202020204" pitchFamily="34" charset="0"/>
                <a:ea typeface="+mn-ea"/>
                <a:cs typeface="Arial" panose="020B0604020202020204" pitchFamily="34" charset="0"/>
              </a:rPr>
              <a:t>Example:</a:t>
            </a:r>
            <a:r>
              <a:rPr lang="en-GB" sz="1200" i="0" kern="1200">
                <a:solidFill>
                  <a:schemeClr val="tx1"/>
                </a:solidFill>
                <a:effectLst/>
                <a:latin typeface="Arial" panose="020B0604020202020204" pitchFamily="34" charset="0"/>
                <a:ea typeface="+mn-ea"/>
                <a:cs typeface="Arial" panose="020B0604020202020204" pitchFamily="34" charset="0"/>
              </a:rPr>
              <a:t> </a:t>
            </a:r>
          </a:p>
          <a:p>
            <a:pPr lvl="1"/>
            <a:r>
              <a:rPr lang="en-GB" sz="1200" i="1" kern="1200">
                <a:solidFill>
                  <a:schemeClr val="tx1"/>
                </a:solidFill>
                <a:effectLst/>
                <a:latin typeface="Arial" panose="020B0604020202020204" pitchFamily="34" charset="0"/>
                <a:ea typeface="+mn-ea"/>
                <a:cs typeface="Arial" panose="020B0604020202020204" pitchFamily="34" charset="0"/>
              </a:rPr>
              <a:t>“Karl is six years old and comes to school every morning complaining of hunger. He eats what he can at school.” </a:t>
            </a:r>
          </a:p>
          <a:p>
            <a:pPr lvl="1"/>
            <a:r>
              <a:rPr lang="en-GB" sz="1200" i="0" kern="1200">
                <a:solidFill>
                  <a:schemeClr val="tx1"/>
                </a:solidFill>
                <a:effectLst/>
                <a:latin typeface="Arial" panose="020B0604020202020204" pitchFamily="34" charset="0"/>
                <a:ea typeface="+mn-ea"/>
                <a:cs typeface="Arial" panose="020B0604020202020204" pitchFamily="34" charset="0"/>
              </a:rPr>
              <a:t>This account provides a general overview but does not give an indication of the nature and severity of the hunger. It is important to be specific, as in the following:</a:t>
            </a:r>
          </a:p>
          <a:p>
            <a:pPr lvl="1"/>
            <a:r>
              <a:rPr lang="en-GB" sz="1200" i="0" kern="1200">
                <a:solidFill>
                  <a:schemeClr val="tx1"/>
                </a:solidFill>
                <a:effectLst/>
                <a:latin typeface="Arial" panose="020B0604020202020204" pitchFamily="34" charset="0"/>
                <a:ea typeface="+mn-ea"/>
                <a:cs typeface="Arial" panose="020B0604020202020204" pitchFamily="34" charset="0"/>
              </a:rPr>
              <a:t>“</a:t>
            </a:r>
            <a:r>
              <a:rPr lang="en-GB" sz="1200" i="1" kern="1200">
                <a:solidFill>
                  <a:schemeClr val="tx1"/>
                </a:solidFill>
                <a:effectLst/>
                <a:latin typeface="Arial" panose="020B0604020202020204" pitchFamily="34" charset="0"/>
                <a:ea typeface="+mn-ea"/>
                <a:cs typeface="Arial" panose="020B0604020202020204" pitchFamily="34" charset="0"/>
              </a:rPr>
              <a:t>Karl arrives in the morning and immediately asks what is for lunch. He keeps telling his teacher he is hungry and has not eaten since the he had his school dinner yesterday. We have found him in morning break going through the children’s lunch boxes taking out their snacks. At lunchtime he not only eats his dinner, but asks for seconds and then tries to eat the leftovers on the other children’s plates.”</a:t>
            </a:r>
          </a:p>
          <a:p>
            <a:r>
              <a:rPr lang="en-GB" sz="1200" i="1"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aware that reports do not take place in a vacuum. Be honest and reflect on the factors that might be influencing the way in which the report is couched. For example:</a:t>
            </a: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report-makers may worry that their relationship with the individual and their family will be affected and underplay concerns emphasising positives</a:t>
            </a: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they may be anxious about leaving a situation over a week-end and overplay concerns downplaying positives</a:t>
            </a: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they may be concerned about meeting agency threshold criteria and this exercises them more than identifying the needs of the individual</a:t>
            </a:r>
          </a:p>
          <a:p>
            <a:pPr marL="628650" lvl="1"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GB" sz="1200" kern="1200">
                <a:solidFill>
                  <a:schemeClr val="tx1"/>
                </a:solidFill>
                <a:effectLst/>
                <a:latin typeface="Arial" panose="020B0604020202020204" pitchFamily="34" charset="0"/>
                <a:ea typeface="+mn-ea"/>
                <a:cs typeface="Arial" panose="020B0604020202020204" pitchFamily="34" charset="0"/>
              </a:rPr>
              <a:t>Any of these factors can lead to over-/under-emphasising risk of harm</a:t>
            </a:r>
          </a:p>
          <a:p>
            <a:pPr marL="457200" lvl="1"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document all the issues giving rise to the concern: discussions held, naming the discussant and the outcome, and contact with the individual at risk their family and carers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establish whether an early help assessment is in existence for any of the child/ren in the family.</a:t>
            </a:r>
          </a:p>
          <a:p>
            <a:endParaRPr lang="en-GB"/>
          </a:p>
        </p:txBody>
      </p:sp>
      <p:sp>
        <p:nvSpPr>
          <p:cNvPr id="4" name="Slide Number Placeholder 3"/>
          <p:cNvSpPr>
            <a:spLocks noGrp="1"/>
          </p:cNvSpPr>
          <p:nvPr>
            <p:ph type="sldNum" sz="quarter" idx="5"/>
          </p:nvPr>
        </p:nvSpPr>
        <p:spPr/>
        <p:txBody>
          <a:bodyPr/>
          <a:lstStyle/>
          <a:p>
            <a:fld id="{9DE2DE04-B79F-4462-8ED6-419A7F9E900B}" type="slidenum">
              <a:rPr lang="en-GB" smtClean="0"/>
              <a:t>58</a:t>
            </a:fld>
            <a:endParaRPr lang="en-GB"/>
          </a:p>
        </p:txBody>
      </p:sp>
    </p:spTree>
    <p:extLst>
      <p:ext uri="{BB962C8B-B14F-4D97-AF65-F5344CB8AC3E}">
        <p14:creationId xmlns:p14="http://schemas.microsoft.com/office/powerpoint/2010/main" val="41463956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a:solidFill>
                  <a:schemeClr val="tx1"/>
                </a:solidFill>
                <a:effectLst/>
                <a:latin typeface="Arial" panose="020B0604020202020204" pitchFamily="34" charset="0"/>
                <a:ea typeface="+mn-ea"/>
                <a:cs typeface="Arial" panose="020B0604020202020204" pitchFamily="34" charset="0"/>
              </a:rPr>
              <a:t>Section 2c, children and young people: initial discussion (slide 19)</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point out:</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While the </a:t>
            </a:r>
            <a:r>
              <a:rPr lang="en-GB" sz="1200" b="1" kern="1200">
                <a:solidFill>
                  <a:schemeClr val="tx1"/>
                </a:solidFill>
                <a:effectLst/>
                <a:latin typeface="Arial" panose="020B0604020202020204" pitchFamily="34" charset="0"/>
                <a:ea typeface="+mn-ea"/>
                <a:cs typeface="Arial" panose="020B0604020202020204" pitchFamily="34" charset="0"/>
              </a:rPr>
              <a:t>handout</a:t>
            </a:r>
            <a:r>
              <a:rPr lang="en-GB" sz="1200" kern="1200">
                <a:solidFill>
                  <a:schemeClr val="tx1"/>
                </a:solidFill>
                <a:effectLst/>
                <a:latin typeface="Arial" panose="020B0604020202020204" pitchFamily="34" charset="0"/>
                <a:ea typeface="+mn-ea"/>
                <a:cs typeface="Arial" panose="020B0604020202020204" pitchFamily="34" charset="0"/>
              </a:rPr>
              <a:t> provides details about the information that should be gathered, it is recognised that not all practitioners will have this detail. </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Lack of detail must not prevent reporting a safeguarding concern</a:t>
            </a:r>
            <a:r>
              <a:rPr lang="en-GB" sz="1200" kern="120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Remember that a failure to share information can place a child/</a:t>
            </a:r>
            <a:r>
              <a:rPr lang="en-GB" sz="1200" kern="1200">
                <a:solidFill>
                  <a:srgbClr val="FF0000"/>
                </a:solidFill>
                <a:effectLst/>
                <a:latin typeface="Arial" panose="020B0604020202020204" pitchFamily="34" charset="0"/>
                <a:ea typeface="+mn-ea"/>
                <a:cs typeface="Arial" panose="020B0604020202020204" pitchFamily="34" charset="0"/>
              </a:rPr>
              <a:t>adult </a:t>
            </a:r>
            <a:r>
              <a:rPr lang="en-GB" sz="1200" kern="1200">
                <a:solidFill>
                  <a:schemeClr val="tx1"/>
                </a:solidFill>
                <a:effectLst/>
                <a:latin typeface="Arial" panose="020B0604020202020204" pitchFamily="34" charset="0"/>
                <a:ea typeface="+mn-ea"/>
                <a:cs typeface="Arial" panose="020B0604020202020204" pitchFamily="34" charset="0"/>
              </a:rPr>
              <a:t> at increased risk of harm and is a common feature of  practice reviews. </a:t>
            </a:r>
            <a:r>
              <a:rPr lang="en-GB" sz="1200" kern="1200" err="1">
                <a:solidFill>
                  <a:schemeClr val="tx1"/>
                </a:solidFill>
                <a:effectLst/>
                <a:latin typeface="Arial" panose="020B0604020202020204" pitchFamily="34" charset="0"/>
                <a:ea typeface="+mn-ea"/>
                <a:cs typeface="Arial" panose="020B0604020202020204" pitchFamily="34" charset="0"/>
              </a:rPr>
              <a:t>Whileinformation</a:t>
            </a:r>
            <a:r>
              <a:rPr lang="en-GB" sz="1200" kern="1200">
                <a:solidFill>
                  <a:schemeClr val="tx1"/>
                </a:solidFill>
                <a:effectLst/>
                <a:latin typeface="Arial" panose="020B0604020202020204" pitchFamily="34" charset="0"/>
                <a:ea typeface="+mn-ea"/>
                <a:cs typeface="Arial" panose="020B0604020202020204" pitchFamily="34" charset="0"/>
              </a:rPr>
              <a:t> in isolation may seem insignificant, when put together with information from other sources it may become important to safeguarding the child/adult at risk.</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Information to include in a report</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While it is important to provide the information listed below, if immediate action is required to protect the child/adult at risk, this must take precedence over gathering information.</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The information required should be proportionate and include:</a:t>
            </a:r>
          </a:p>
          <a:p>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basic information</a:t>
            </a:r>
            <a:r>
              <a:rPr lang="en-GB" sz="1200" kern="1200">
                <a:solidFill>
                  <a:schemeClr val="tx1"/>
                </a:solidFill>
                <a:effectLst/>
                <a:latin typeface="Arial" panose="020B0604020202020204" pitchFamily="34" charset="0"/>
                <a:ea typeface="+mn-ea"/>
                <a:cs typeface="Arial" panose="020B0604020202020204" pitchFamily="34" charset="0"/>
              </a:rPr>
              <a:t> about the child/adult  and their family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details about the </a:t>
            </a:r>
            <a:r>
              <a:rPr lang="en-GB" sz="1200" b="1" kern="1200">
                <a:solidFill>
                  <a:schemeClr val="tx1"/>
                </a:solidFill>
                <a:effectLst/>
                <a:latin typeface="Arial" panose="020B0604020202020204" pitchFamily="34" charset="0"/>
                <a:ea typeface="+mn-ea"/>
                <a:cs typeface="Arial" panose="020B0604020202020204" pitchFamily="34" charset="0"/>
              </a:rPr>
              <a:t>cause for concern</a:t>
            </a:r>
            <a:r>
              <a:rPr lang="en-GB" sz="1200" kern="1200">
                <a:solidFill>
                  <a:schemeClr val="tx1"/>
                </a:solidFill>
                <a:effectLst/>
                <a:latin typeface="Arial" panose="020B0604020202020204" pitchFamily="34" charset="0"/>
                <a:ea typeface="+mn-ea"/>
                <a:cs typeface="Arial" panose="020B0604020202020204" pitchFamily="34" charset="0"/>
              </a:rPr>
              <a:t> regarding risk of harm and any plans in place providing immediate protection</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relevant </a:t>
            </a:r>
            <a:r>
              <a:rPr lang="en-GB" sz="1200" b="1" kern="1200">
                <a:solidFill>
                  <a:schemeClr val="tx1"/>
                </a:solidFill>
                <a:effectLst/>
                <a:latin typeface="Arial" panose="020B0604020202020204" pitchFamily="34" charset="0"/>
                <a:ea typeface="+mn-ea"/>
                <a:cs typeface="Arial" panose="020B0604020202020204" pitchFamily="34" charset="0"/>
              </a:rPr>
              <a:t>information held</a:t>
            </a:r>
            <a:r>
              <a:rPr lang="en-GB" sz="1200" kern="1200">
                <a:solidFill>
                  <a:schemeClr val="tx1"/>
                </a:solidFill>
                <a:effectLst/>
                <a:latin typeface="Arial" panose="020B0604020202020204" pitchFamily="34" charset="0"/>
                <a:ea typeface="+mn-ea"/>
                <a:cs typeface="Arial" panose="020B0604020202020204" pitchFamily="34" charset="0"/>
              </a:rPr>
              <a:t> by the agency that provides insight into the child/adult at risk of harm, their family/carers and environment.</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b="0" u="none" kern="1200">
                <a:solidFill>
                  <a:schemeClr val="tx1"/>
                </a:solidFill>
                <a:effectLst/>
                <a:latin typeface="Arial" panose="020B0604020202020204" pitchFamily="34" charset="0"/>
                <a:ea typeface="+mn-ea"/>
                <a:cs typeface="Arial" panose="020B0604020202020204" pitchFamily="34" charset="0"/>
              </a:rPr>
              <a:t>For further guidance, see: </a:t>
            </a:r>
            <a:r>
              <a:rPr lang="en-GB" sz="1200" b="0" i="1" u="none" kern="1200">
                <a:solidFill>
                  <a:schemeClr val="tx1"/>
                </a:solidFill>
                <a:effectLst/>
                <a:latin typeface="Arial" panose="020B0604020202020204" pitchFamily="34" charset="0"/>
                <a:ea typeface="+mn-ea"/>
                <a:cs typeface="Arial" panose="020B0604020202020204" pitchFamily="34" charset="0"/>
              </a:rPr>
              <a:t>Working Together to Safeguard People; Information sharing to Safeguard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D7508C-08EC-4F2C-A793-96E22DE11182}" type="slidenum">
              <a:rPr lang="en-GB" smtClean="0"/>
              <a:t>59</a:t>
            </a:fld>
            <a:endParaRPr lang="en-GB"/>
          </a:p>
        </p:txBody>
      </p:sp>
    </p:spTree>
    <p:extLst>
      <p:ext uri="{BB962C8B-B14F-4D97-AF65-F5344CB8AC3E}">
        <p14:creationId xmlns:p14="http://schemas.microsoft.com/office/powerpoint/2010/main" val="19147917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a:solidFill>
                  <a:schemeClr val="tx1"/>
                </a:solidFill>
                <a:effectLst/>
                <a:latin typeface="Arial" panose="020B0604020202020204" pitchFamily="34" charset="0"/>
                <a:ea typeface="+mn-ea"/>
                <a:cs typeface="Arial" panose="020B0604020202020204" pitchFamily="34" charset="0"/>
              </a:rPr>
              <a:t>Section 2c, children and young people: initial discussion (slide 20)</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point out:</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For details about how to submit the report (such as by post/fax/email, security/encryption, and so on) please contact the local authority to which you are sending the report, or contact your Regional Safeguarding Board.</a:t>
            </a:r>
          </a:p>
        </p:txBody>
      </p:sp>
      <p:sp>
        <p:nvSpPr>
          <p:cNvPr id="4" name="Slide Number Placeholder 3"/>
          <p:cNvSpPr>
            <a:spLocks noGrp="1"/>
          </p:cNvSpPr>
          <p:nvPr>
            <p:ph type="sldNum" sz="quarter" idx="5"/>
          </p:nvPr>
        </p:nvSpPr>
        <p:spPr/>
        <p:txBody>
          <a:bodyPr/>
          <a:lstStyle/>
          <a:p>
            <a:fld id="{54D7508C-08EC-4F2C-A793-96E22DE11182}" type="slidenum">
              <a:rPr lang="en-GB" smtClean="0"/>
              <a:t>60</a:t>
            </a:fld>
            <a:endParaRPr lang="en-GB"/>
          </a:p>
        </p:txBody>
      </p:sp>
    </p:spTree>
    <p:extLst>
      <p:ext uri="{BB962C8B-B14F-4D97-AF65-F5344CB8AC3E}">
        <p14:creationId xmlns:p14="http://schemas.microsoft.com/office/powerpoint/2010/main" val="398032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panose="020B0604020202020204" pitchFamily="34" charset="0"/>
                <a:ea typeface="+mn-ea"/>
                <a:cs typeface="Arial" panose="020B0604020202020204" pitchFamily="34" charset="0"/>
              </a:rPr>
              <a:t>Section 2c, children and young people: initial discussion (slide 21)</a:t>
            </a:r>
          </a:p>
          <a:p>
            <a:endParaRPr lang="en-US" sz="1200" b="1" i="0" kern="1200">
              <a:solidFill>
                <a:schemeClr val="tx1"/>
              </a:solidFill>
              <a:effectLst/>
              <a:latin typeface="Arial" panose="020B0604020202020204" pitchFamily="34" charset="0"/>
              <a:ea typeface="+mn-ea"/>
              <a:cs typeface="Arial" panose="020B0604020202020204" pitchFamily="34" charset="0"/>
            </a:endParaRPr>
          </a:p>
          <a:p>
            <a:r>
              <a:rPr lang="en-US" sz="1200" b="1" i="0" kern="1200">
                <a:solidFill>
                  <a:schemeClr val="tx1"/>
                </a:solidFill>
                <a:effectLst/>
                <a:latin typeface="Arial" panose="020B0604020202020204" pitchFamily="34" charset="0"/>
                <a:ea typeface="+mn-ea"/>
                <a:cs typeface="Arial" panose="020B0604020202020204" pitchFamily="34" charset="0"/>
              </a:rPr>
              <a:t>The process following a report</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Once a report has been received by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social services</a:t>
            </a:r>
            <a:r>
              <a:rPr lang="en-US" sz="1200" b="0" i="0" kern="1200">
                <a:solidFill>
                  <a:schemeClr val="tx1"/>
                </a:solidFill>
                <a:effectLst/>
                <a:latin typeface="Arial" panose="020B0604020202020204" pitchFamily="34" charset="0"/>
                <a:ea typeface="+mn-ea"/>
                <a:cs typeface="Arial" panose="020B0604020202020204" pitchFamily="34" charset="0"/>
              </a:rPr>
              <a:t> they should:</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seek to clarify and explore the nature of any concerns with the report-maker</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repeat back key points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check evidence</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establish who has been told what about the report.</a:t>
            </a:r>
          </a:p>
          <a:p>
            <a:pPr marL="0" indent="0">
              <a:buFont typeface="Arial" panose="020B0604020202020204" pitchFamily="34" charset="0"/>
              <a:buNone/>
            </a:pPr>
            <a:endParaRPr lang="en-US" sz="1200" b="0" i="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b="0" i="0" kern="1200">
                <a:solidFill>
                  <a:schemeClr val="tx1"/>
                </a:solidFill>
                <a:effectLst/>
                <a:latin typeface="Arial" panose="020B0604020202020204" pitchFamily="34" charset="0"/>
                <a:ea typeface="+mn-ea"/>
                <a:cs typeface="Arial" panose="020B0604020202020204" pitchFamily="34" charset="0"/>
              </a:rPr>
              <a:t>Social services will always discuss the situation with the police whenever they have a case reported to them, which constitutes, or may constitute, a criminal offence.</a:t>
            </a: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a:solidFill>
                  <a:schemeClr val="tx1"/>
                </a:solidFill>
                <a:effectLst/>
                <a:latin typeface="Arial" panose="020B0604020202020204" pitchFamily="34" charset="0"/>
                <a:ea typeface="+mn-ea"/>
                <a:cs typeface="Arial" panose="020B0604020202020204" pitchFamily="34" charset="0"/>
              </a:rPr>
              <a:t>Trainer to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Arial" panose="020B0604020202020204" pitchFamily="34" charset="0"/>
              </a:rPr>
              <a:t>If, having made the initial report in writing, the report-maker </a:t>
            </a:r>
            <a:r>
              <a:rPr lang="en-GB" sz="1200" b="1" kern="1200">
                <a:solidFill>
                  <a:schemeClr val="tx1"/>
                </a:solidFill>
                <a:effectLst/>
                <a:latin typeface="Arial" panose="020B0604020202020204" pitchFamily="34" charset="0"/>
                <a:ea typeface="+mn-ea"/>
                <a:cs typeface="Arial" panose="020B0604020202020204" pitchFamily="34" charset="0"/>
              </a:rPr>
              <a:t>has not </a:t>
            </a:r>
            <a:r>
              <a:rPr lang="en-GB" sz="1200" kern="1200">
                <a:solidFill>
                  <a:schemeClr val="tx1"/>
                </a:solidFill>
                <a:effectLst/>
                <a:latin typeface="Arial" panose="020B0604020202020204" pitchFamily="34" charset="0"/>
                <a:ea typeface="+mn-ea"/>
                <a:cs typeface="Arial" panose="020B0604020202020204" pitchFamily="34" charset="0"/>
              </a:rPr>
              <a:t>received an acknowledgement from social services </a:t>
            </a:r>
            <a:r>
              <a:rPr lang="en-GB" sz="1200" b="1" kern="1200">
                <a:solidFill>
                  <a:schemeClr val="tx1"/>
                </a:solidFill>
                <a:effectLst/>
                <a:latin typeface="Arial" panose="020B0604020202020204" pitchFamily="34" charset="0"/>
                <a:ea typeface="+mn-ea"/>
                <a:cs typeface="Arial" panose="020B0604020202020204" pitchFamily="34" charset="0"/>
              </a:rPr>
              <a:t>within seven working days, they must contact social services again.</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D7508C-08EC-4F2C-A793-96E22DE11182}" type="slidenum">
              <a:rPr lang="en-GB" smtClean="0"/>
              <a:t>61</a:t>
            </a:fld>
            <a:endParaRPr lang="en-GB"/>
          </a:p>
        </p:txBody>
      </p:sp>
    </p:spTree>
    <p:extLst>
      <p:ext uri="{BB962C8B-B14F-4D97-AF65-F5344CB8AC3E}">
        <p14:creationId xmlns:p14="http://schemas.microsoft.com/office/powerpoint/2010/main" val="280553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Section 1b adults (slides 12, 13, 14, 15, 16), 1a children (slides 2, 3, 4, 5, 6)</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From </a:t>
            </a:r>
            <a:r>
              <a:rPr lang="en-US" b="0" i="1">
                <a:latin typeface="Arial" panose="020B0604020202020204" pitchFamily="34" charset="0"/>
                <a:cs typeface="Arial" panose="020B0604020202020204" pitchFamily="34" charset="0"/>
              </a:rPr>
              <a:t>Working Together to Safeguard People: Volume 5 – Handling Individual Cases to Protect Children </a:t>
            </a:r>
            <a:r>
              <a:rPr lang="en-US" b="0">
                <a:latin typeface="Arial" panose="020B0604020202020204" pitchFamily="34" charset="0"/>
                <a:cs typeface="Arial" panose="020B0604020202020204" pitchFamily="34" charset="0"/>
              </a:rPr>
              <a:t>at Risk</a:t>
            </a:r>
          </a:p>
          <a:p>
            <a:r>
              <a:rPr lang="en-GB">
                <a:latin typeface="Arial" panose="020B0604020202020204" pitchFamily="34" charset="0"/>
                <a:cs typeface="Arial" panose="020B0604020202020204" pitchFamily="34" charset="0"/>
                <a:hlinkClick r:id="rId3"/>
              </a:rPr>
              <a:t>https://gov.wales/sites/default/files/publications/2019-05/working-together-to-safeguard-people-volume-5-handling-individual-cases-to-protect-children-at-risk.pdf</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b="1" u="none">
                <a:latin typeface="Arial" panose="020B0604020202020204" pitchFamily="34" charset="0"/>
                <a:cs typeface="Arial" panose="020B0604020202020204" pitchFamily="34" charset="0"/>
              </a:rPr>
              <a:t>Effective safeguarding systems are those where: </a:t>
            </a:r>
          </a:p>
          <a:p>
            <a:r>
              <a:rPr lang="en-US">
                <a:latin typeface="Arial" panose="020B0604020202020204" pitchFamily="34" charset="0"/>
                <a:cs typeface="Arial" panose="020B0604020202020204" pitchFamily="34" charset="0"/>
              </a:rPr>
              <a:t>1. The wishes, needs and well-being of the child are put first, so that they receive the care and support they need before a problem escalates </a:t>
            </a:r>
          </a:p>
          <a:p>
            <a:r>
              <a:rPr lang="en-US">
                <a:latin typeface="Arial" panose="020B0604020202020204" pitchFamily="34" charset="0"/>
                <a:cs typeface="Arial" panose="020B0604020202020204" pitchFamily="34" charset="0"/>
              </a:rPr>
              <a:t>2. All practitioners who come into contact with children are alert to their needs including any potential or suspected abuse or risk of abuse or harm and understand what action they should take </a:t>
            </a:r>
          </a:p>
          <a:p>
            <a:r>
              <a:rPr lang="en-US">
                <a:latin typeface="Arial" panose="020B0604020202020204" pitchFamily="34" charset="0"/>
                <a:cs typeface="Arial" panose="020B0604020202020204" pitchFamily="34" charset="0"/>
              </a:rPr>
              <a:t>3. All practitioners share appropriate information, and have direct access to advice to discuss any concerns about a child </a:t>
            </a:r>
          </a:p>
          <a:p>
            <a:r>
              <a:rPr lang="en-US">
                <a:latin typeface="Arial" panose="020B0604020202020204" pitchFamily="34" charset="0"/>
                <a:cs typeface="Arial" panose="020B0604020202020204" pitchFamily="34" charset="0"/>
              </a:rPr>
              <a:t>4. All practitioners are able to use their professional judgment to put the child’s needs and personal outcomes at the </a:t>
            </a:r>
            <a:r>
              <a:rPr lang="en-US" err="1">
                <a:latin typeface="Arial" panose="020B0604020202020204" pitchFamily="34" charset="0"/>
                <a:cs typeface="Arial" panose="020B0604020202020204" pitchFamily="34" charset="0"/>
              </a:rPr>
              <a:t>centre</a:t>
            </a:r>
            <a:r>
              <a:rPr lang="en-US">
                <a:latin typeface="Arial" panose="020B0604020202020204" pitchFamily="34" charset="0"/>
                <a:cs typeface="Arial" panose="020B0604020202020204" pitchFamily="34" charset="0"/>
              </a:rPr>
              <a:t> of the system so that the right solution can be found for them </a:t>
            </a:r>
          </a:p>
          <a:p>
            <a:r>
              <a:rPr lang="en-US">
                <a:latin typeface="Arial" panose="020B0604020202020204" pitchFamily="34" charset="0"/>
                <a:cs typeface="Arial" panose="020B0604020202020204" pitchFamily="34" charset="0"/>
              </a:rPr>
              <a:t>5. All practitioners working with a child operate in a multi-agency and co-operative way to safeguard and promote a child’s well-being, record decisions appropriately and regularly review progress against the outcomes set out in care and support plans </a:t>
            </a:r>
          </a:p>
          <a:p>
            <a:r>
              <a:rPr lang="en-US">
                <a:latin typeface="Arial" panose="020B0604020202020204" pitchFamily="34" charset="0"/>
                <a:cs typeface="Arial" panose="020B0604020202020204" pitchFamily="34" charset="0"/>
              </a:rPr>
              <a:t>6. All practitioners who come into contact with children are able to access professional strategic leadership which supports the practitioner to achieve desired outcomes for the child. </a:t>
            </a:r>
          </a:p>
          <a:p>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Note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Organisations</a:t>
            </a:r>
            <a:r>
              <a:rPr lang="en-US">
                <a:latin typeface="Arial" panose="020B0604020202020204" pitchFamily="34" charset="0"/>
                <a:cs typeface="Arial" panose="020B0604020202020204" pitchFamily="34" charset="0"/>
              </a:rPr>
              <a:t>, establishments and professional groupings that work or have contact with children and families should ensure that staff are aware of and have access to the national procedures. Staff should refer to the national procedures when handling concerns in individual cases where there are specific circumstances which require consideration.</a:t>
            </a:r>
            <a:endParaRPr lang="en-GB" sz="1200" b="1"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5380B07E-33FA-47F9-8699-C5DB1064ED41}" type="slidenum">
              <a:rPr lang="en-GB" smtClean="0"/>
              <a:t>8</a:t>
            </a:fld>
            <a:endParaRPr lang="en-GB"/>
          </a:p>
        </p:txBody>
      </p:sp>
    </p:spTree>
    <p:extLst>
      <p:ext uri="{BB962C8B-B14F-4D97-AF65-F5344CB8AC3E}">
        <p14:creationId xmlns:p14="http://schemas.microsoft.com/office/powerpoint/2010/main" val="6716968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kern="1200">
                <a:solidFill>
                  <a:schemeClr val="tx1"/>
                </a:solidFill>
                <a:effectLst/>
                <a:latin typeface="Arial" panose="020B0604020202020204" pitchFamily="34" charset="0"/>
                <a:ea typeface="+mn-ea"/>
                <a:cs typeface="Arial" panose="020B0604020202020204" pitchFamily="34" charset="0"/>
              </a:rPr>
              <a:t>Section 2c, children and young people: initial discussion (slide 22)</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Trainer to point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Arial" panose="020B0604020202020204" pitchFamily="34" charset="0"/>
                <a:ea typeface="+mn-ea"/>
                <a:cs typeface="Arial" panose="020B0604020202020204" pitchFamily="34" charset="0"/>
              </a:rPr>
              <a:t>Make sure your report has been received by a person – generic email boxes can delay action. Likewise, emails to an individual who is on leave might not be seen for weeks.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Arial" panose="020B0604020202020204" pitchFamily="34" charset="0"/>
                <a:ea typeface="+mn-ea"/>
                <a:cs typeface="Arial" panose="020B0604020202020204" pitchFamily="34" charset="0"/>
              </a:rPr>
              <a:t>Ring social services and obtain the name of the person who confirms that your referral has been received.</a:t>
            </a: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endParaRPr lang="en-US" sz="1200" b="1" i="0" u="sng" kern="1200">
              <a:solidFill>
                <a:schemeClr val="tx1"/>
              </a:solidFill>
              <a:effectLst/>
              <a:latin typeface="Arial" panose="020B0604020202020204" pitchFamily="34" charset="0"/>
              <a:ea typeface="+mn-ea"/>
              <a:cs typeface="Arial" panose="020B0604020202020204" pitchFamily="34" charset="0"/>
            </a:endParaRPr>
          </a:p>
          <a:p>
            <a:r>
              <a:rPr lang="en-US" sz="1200" b="1" i="0" u="none" kern="1200">
                <a:solidFill>
                  <a:schemeClr val="tx1"/>
                </a:solidFill>
                <a:effectLst/>
                <a:latin typeface="Arial" panose="020B0604020202020204" pitchFamily="34" charset="0"/>
                <a:ea typeface="+mn-ea"/>
                <a:cs typeface="Arial" panose="020B0604020202020204" pitchFamily="34" charset="0"/>
              </a:rPr>
              <a:t>Trainer to expand:</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r>
              <a:rPr lang="en-US" sz="1200" b="0" i="0" kern="1200">
                <a:solidFill>
                  <a:schemeClr val="tx1"/>
                </a:solidFill>
                <a:effectLst/>
                <a:latin typeface="Arial" panose="020B0604020202020204" pitchFamily="34" charset="0"/>
                <a:ea typeface="+mn-ea"/>
                <a:cs typeface="Arial" panose="020B0604020202020204" pitchFamily="34" charset="0"/>
              </a:rPr>
              <a:t>At the end of any discussion with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social services</a:t>
            </a:r>
            <a:r>
              <a:rPr lang="en-US" sz="1200" b="0" i="0" kern="1200">
                <a:solidFill>
                  <a:schemeClr val="tx1"/>
                </a:solidFill>
                <a:effectLst/>
                <a:latin typeface="Arial" panose="020B0604020202020204" pitchFamily="34" charset="0"/>
                <a:ea typeface="+mn-ea"/>
                <a:cs typeface="Arial" panose="020B0604020202020204" pitchFamily="34" charset="0"/>
              </a:rPr>
              <a:t> the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practitioner</a:t>
            </a:r>
            <a:r>
              <a:rPr lang="en-US" sz="1200" b="0" i="0" kern="1200">
                <a:solidFill>
                  <a:schemeClr val="tx1"/>
                </a:solidFill>
                <a:effectLst/>
                <a:latin typeface="Arial" panose="020B0604020202020204" pitchFamily="34" charset="0"/>
                <a:ea typeface="+mn-ea"/>
                <a:cs typeface="Arial" panose="020B0604020202020204" pitchFamily="34" charset="0"/>
              </a:rPr>
              <a:t> making the report should be clear about:</a:t>
            </a:r>
          </a:p>
          <a:p>
            <a:endParaRPr lang="en-US" sz="1200" b="0" i="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who took the report and their designation</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what will happen next</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the proposed initial action that will be taken by social services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the accessing of information held in existing records, including available </a:t>
            </a:r>
            <a:r>
              <a:rPr lang="en-US" sz="1200" b="0" i="0" u="none" strike="noStrike" kern="1200">
                <a:solidFill>
                  <a:schemeClr val="tx1"/>
                </a:solidFill>
                <a:effectLst/>
                <a:latin typeface="Arial" panose="020B0604020202020204" pitchFamily="34" charset="0"/>
                <a:ea typeface="+mn-ea"/>
                <a:cs typeface="Arial" panose="020B0604020202020204" pitchFamily="34" charset="0"/>
                <a:hlinkClick r:id="rId3"/>
              </a:rPr>
              <a:t>care and support plans</a:t>
            </a:r>
            <a:r>
              <a:rPr lang="en-US" sz="1200" b="0" i="0" kern="1200">
                <a:solidFill>
                  <a:schemeClr val="tx1"/>
                </a:solidFill>
                <a:effectLst/>
                <a:latin typeface="Arial" panose="020B0604020202020204" pitchFamily="34" charset="0"/>
                <a:ea typeface="+mn-ea"/>
                <a:cs typeface="Arial" panose="020B0604020202020204" pitchFamily="34" charset="0"/>
              </a:rPr>
              <a:t>, risk assessments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any discussion with other practitioners and services as necessary (including the police, where a criminal offence may have been committed against a child or others or any ongoing risks that may be present)</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who will be taking the action/roles and responsibilities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timescales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issues regarding consent and what the child at risk and family will be told about the report and by whom</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details of signposting to other agencies</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what the individual or others will be told about the report, by whom and when</a:t>
            </a:r>
          </a:p>
          <a:p>
            <a:pPr marL="17145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Arial" panose="020B0604020202020204" pitchFamily="34" charset="0"/>
              </a:rPr>
              <a:t>agree how to be contacted for further clarification and information if necessary.</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D7508C-08EC-4F2C-A793-96E22DE11182}" type="slidenum">
              <a:rPr lang="en-GB" smtClean="0"/>
              <a:t>62</a:t>
            </a:fld>
            <a:endParaRPr lang="en-GB"/>
          </a:p>
        </p:txBody>
      </p:sp>
    </p:spTree>
    <p:extLst>
      <p:ext uri="{BB962C8B-B14F-4D97-AF65-F5344CB8AC3E}">
        <p14:creationId xmlns:p14="http://schemas.microsoft.com/office/powerpoint/2010/main" val="10731006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As per AWBSA v.3 and new reviews from NISB</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63</a:t>
            </a:fld>
            <a:endParaRPr lang="en-GB"/>
          </a:p>
        </p:txBody>
      </p:sp>
    </p:spTree>
    <p:extLst>
      <p:ext uri="{BB962C8B-B14F-4D97-AF65-F5344CB8AC3E}">
        <p14:creationId xmlns:p14="http://schemas.microsoft.com/office/powerpoint/2010/main" val="3920274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u="none" kern="1200">
                <a:solidFill>
                  <a:schemeClr val="tx1"/>
                </a:solidFill>
                <a:effectLst/>
                <a:latin typeface="Arial" panose="020B0604020202020204" pitchFamily="34" charset="0"/>
                <a:ea typeface="+mn-ea"/>
                <a:cs typeface="Arial" panose="020B0604020202020204" pitchFamily="34" charset="0"/>
              </a:rPr>
              <a:t>Section 1a, children and young people: safeguarding principles (slide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kern="1200">
                <a:solidFill>
                  <a:schemeClr val="tx1"/>
                </a:solidFill>
                <a:effectLst/>
                <a:latin typeface="Arial" panose="020B0604020202020204" pitchFamily="34" charset="0"/>
                <a:ea typeface="+mn-ea"/>
                <a:cs typeface="Arial" panose="020B0604020202020204" pitchFamily="34" charset="0"/>
              </a:rPr>
              <a:t>Recap: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kern="1200">
                <a:solidFill>
                  <a:schemeClr val="tx1"/>
                </a:solidFill>
                <a:effectLst/>
                <a:latin typeface="Arial" panose="020B0604020202020204" pitchFamily="34" charset="0"/>
                <a:ea typeface="+mn-ea"/>
                <a:cs typeface="Arial" panose="020B0604020202020204" pitchFamily="34" charset="0"/>
              </a:rPr>
              <a:t>From the Wales Safeguarding Procedures –</a:t>
            </a:r>
            <a:r>
              <a:rPr lang="en-GB" sz="1200" i="1"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b="1" kern="1200">
                <a:solidFill>
                  <a:schemeClr val="tx1"/>
                </a:solidFill>
                <a:effectLst/>
                <a:latin typeface="Arial" panose="020B0604020202020204" pitchFamily="34" charset="0"/>
                <a:ea typeface="+mn-ea"/>
                <a:cs typeface="Arial" panose="020B0604020202020204" pitchFamily="34" charset="0"/>
              </a:rPr>
              <a:t>Trainer to note:</a:t>
            </a:r>
          </a:p>
          <a:p>
            <a:pPr marL="0" lvl="0" indent="0">
              <a:buFont typeface="Arial" panose="020B0604020202020204" pitchFamily="34" charset="0"/>
              <a:buNone/>
            </a:pPr>
            <a:endParaRPr lang="en-GB" sz="1200" b="1"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kern="1200">
                <a:solidFill>
                  <a:schemeClr val="tx1"/>
                </a:solidFill>
                <a:effectLst/>
                <a:latin typeface="Arial" panose="020B0604020202020204" pitchFamily="34" charset="0"/>
                <a:ea typeface="+mn-ea"/>
                <a:cs typeface="Arial" panose="020B0604020202020204" pitchFamily="34" charset="0"/>
              </a:rPr>
              <a:t>That this is not the full list – full list available in Section 1.</a:t>
            </a:r>
          </a:p>
          <a:p>
            <a:pPr marL="0" lvl="0" indent="0">
              <a:buFont typeface="Arial" panose="020B0604020202020204" pitchFamily="34" charset="0"/>
              <a:buNone/>
            </a:pPr>
            <a:endParaRPr lang="en-GB" sz="1200" b="1" u="sng"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b="1" u="none" kern="1200">
                <a:solidFill>
                  <a:schemeClr val="tx1"/>
                </a:solidFill>
                <a:effectLst/>
                <a:latin typeface="Arial" panose="020B0604020202020204" pitchFamily="34" charset="0"/>
                <a:ea typeface="+mn-ea"/>
                <a:cs typeface="Arial" panose="020B0604020202020204" pitchFamily="34" charset="0"/>
              </a:rPr>
              <a:t>The full list:</a:t>
            </a:r>
          </a:p>
          <a:p>
            <a:pPr marL="0" lvl="0" indent="0">
              <a:buFont typeface="Arial" panose="020B0604020202020204" pitchFamily="34" charset="0"/>
              <a:buNone/>
            </a:pPr>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their role and responsibilities to safeguard and promote the welfare of children at risk of harm, abuse and neglect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familiar with and follow their organisation’s procedures and protocols for safeguarding</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who to contact in their organisation to discuss concerns about a child at risk of abuse and neglect and their duty to report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alert to indicators of abuse and neglect both within and outside the family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access to and comply with the Wales Safeguarding Procedures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 principles and practice contained in </a:t>
            </a:r>
            <a:r>
              <a:rPr lang="en-GB" sz="1200" b="1" u="none" kern="1200">
                <a:solidFill>
                  <a:schemeClr val="tx1"/>
                </a:solidFill>
                <a:effectLst/>
                <a:latin typeface="Arial" panose="020B0604020202020204" pitchFamily="34" charset="0"/>
                <a:ea typeface="+mn-ea"/>
                <a:cs typeface="Arial" panose="020B0604020202020204" pitchFamily="34" charset="0"/>
              </a:rPr>
              <a:t>Volume 5 Handling Individual Cases: </a:t>
            </a:r>
            <a:r>
              <a:rPr lang="en-GB" sz="1200" u="sng" kern="1200" err="1">
                <a:solidFill>
                  <a:schemeClr val="tx1"/>
                </a:solidFill>
                <a:effectLst/>
                <a:latin typeface="Arial" panose="020B0604020202020204" pitchFamily="34" charset="0"/>
                <a:ea typeface="+mn-ea"/>
                <a:cs typeface="Arial" panose="020B0604020202020204" pitchFamily="34" charset="0"/>
                <a:hlinkClick r:id="rId3"/>
              </a:rPr>
              <a:t>socialcare.wales</a:t>
            </a:r>
            <a:r>
              <a:rPr lang="en-GB" sz="1200" u="sng" kern="1200">
                <a:solidFill>
                  <a:schemeClr val="tx1"/>
                </a:solidFill>
                <a:effectLst/>
                <a:latin typeface="Arial" panose="020B0604020202020204" pitchFamily="34" charset="0"/>
                <a:ea typeface="+mn-ea"/>
                <a:cs typeface="Arial" panose="020B0604020202020204" pitchFamily="34" charset="0"/>
                <a:hlinkClick r:id="rId3"/>
              </a:rPr>
              <a:t>/hub/statutory-guidance</a:t>
            </a:r>
            <a:r>
              <a:rPr lang="en-GB" sz="1200" u="sng"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received training to a level commensurate with their role and responsibilities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when and how to report any concerns about abuse and neglect to social services or the police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that an agency employee has a duty to report if an individual, family member of member of the public expresses concerns about a child’s or adult’s safety to them. they must never be asked to make a self-referral to social services or the police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alert to and aware of the risks which individual abusers, or potential abusers, may pose to children at risk of abuse and neglect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recognise when a caregiver has compromised caring capacity, that is, problems which may affect their capacity to provide effective and appropriate care, or which may mean they pose a risk of harm</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aware of the impact and effects of abuse and neglect on children at risk</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 safeguarding process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share and help to analyse information so that an informed assessment can be made of the child and family’s needs and circumstances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contribute as required to provide help or a specific service to the child at risk or a member of their family as part of an agreed plan and contribute to the reviewing progress against person-centred outcomes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contribute as necessary at all stages of the safeguarding process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contribute to regularly reviewing outcomes against specific shared objectives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work co-operatively with the adult at risk, carers and families, unless this is inconsistent with the need to ensure the individual’s safety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committed to fully co-operating with all other agencies in the interests of safeguarding adults at risk of abuse and neglect.</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64</a:t>
            </a:fld>
            <a:endParaRPr lang="en-GB"/>
          </a:p>
        </p:txBody>
      </p:sp>
    </p:spTree>
    <p:extLst>
      <p:ext uri="{BB962C8B-B14F-4D97-AF65-F5344CB8AC3E}">
        <p14:creationId xmlns:p14="http://schemas.microsoft.com/office/powerpoint/2010/main" val="8048059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u="none" kern="1200">
                <a:solidFill>
                  <a:schemeClr val="tx1"/>
                </a:solidFill>
                <a:effectLst/>
                <a:latin typeface="Arial" panose="020B0604020202020204" pitchFamily="34" charset="0"/>
                <a:ea typeface="+mn-ea"/>
                <a:cs typeface="Arial" panose="020B0604020202020204" pitchFamily="34" charset="0"/>
              </a:rPr>
              <a:t>Section 1a, children and young people: safeguarding principles (slide 8)</a:t>
            </a:r>
            <a:endParaRPr lang="en-GB" sz="1200" b="1" kern="1200">
              <a:solidFill>
                <a:schemeClr val="tx1"/>
              </a:solidFill>
              <a:effectLst/>
              <a:latin typeface="Arial" panose="020B0604020202020204" pitchFamily="34" charset="0"/>
              <a:ea typeface="+mn-ea"/>
              <a:cs typeface="Arial" panose="020B0604020202020204" pitchFamily="34" charset="0"/>
            </a:endParaRP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Recap:</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i="0" kern="1200">
                <a:solidFill>
                  <a:schemeClr val="tx1"/>
                </a:solidFill>
                <a:effectLst/>
                <a:latin typeface="Arial" panose="020B0604020202020204" pitchFamily="34" charset="0"/>
                <a:ea typeface="+mn-ea"/>
                <a:cs typeface="Arial" panose="020B0604020202020204" pitchFamily="34" charset="0"/>
              </a:rPr>
              <a:t>From the Wales Safeguarding Procedures –</a:t>
            </a:r>
            <a:r>
              <a:rPr lang="en-GB" sz="1200" i="1" kern="1200">
                <a:solidFill>
                  <a:schemeClr val="tx1"/>
                </a:solidFill>
                <a:effectLst/>
                <a:latin typeface="Arial" panose="020B0604020202020204" pitchFamily="34" charset="0"/>
                <a:ea typeface="+mn-ea"/>
                <a:cs typeface="Arial" panose="020B0604020202020204" pitchFamily="34" charset="0"/>
              </a:rPr>
              <a:t> </a:t>
            </a:r>
            <a:r>
              <a:rPr lang="en-US" sz="1200" b="1"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0" i="0" kern="1200">
                <a:solidFill>
                  <a:schemeClr val="tx1"/>
                </a:solidFill>
                <a:effectLst/>
                <a:latin typeface="Arial" panose="020B0604020202020204" pitchFamily="34" charset="0"/>
                <a:ea typeface="+mn-ea"/>
                <a:cs typeface="Arial" panose="020B0604020202020204" pitchFamily="34" charset="0"/>
              </a:rPr>
              <a:t>The tasks for practitioners in contact with children and their families who may be vulnerable to abuse and neglect are two-fold:</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1) to work with children and their families </a:t>
            </a:r>
            <a:r>
              <a:rPr lang="en-GB" sz="1200" b="1" kern="1200">
                <a:solidFill>
                  <a:schemeClr val="tx1"/>
                </a:solidFill>
                <a:effectLst/>
                <a:latin typeface="Arial" panose="020B0604020202020204" pitchFamily="34" charset="0"/>
                <a:ea typeface="+mn-ea"/>
                <a:cs typeface="Arial" panose="020B0604020202020204" pitchFamily="34" charset="0"/>
              </a:rPr>
              <a:t>to avoid situations </a:t>
            </a:r>
            <a:r>
              <a:rPr lang="en-GB" sz="1200" kern="1200">
                <a:solidFill>
                  <a:schemeClr val="tx1"/>
                </a:solidFill>
                <a:effectLst/>
                <a:latin typeface="Arial" panose="020B0604020202020204" pitchFamily="34" charset="0"/>
                <a:ea typeface="+mn-ea"/>
                <a:cs typeface="Arial" panose="020B0604020202020204" pitchFamily="34" charset="0"/>
              </a:rPr>
              <a:t>arising that are likely to lead to the child experiencing abuse, neglect and harm (such as build the family’s resistance, assets and strengths)</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a:t>
            </a:r>
            <a:r>
              <a:rPr lang="en-GB" sz="1200" b="1" kern="1200">
                <a:solidFill>
                  <a:schemeClr val="tx1"/>
                </a:solidFill>
                <a:effectLst/>
                <a:latin typeface="Arial" panose="020B0604020202020204" pitchFamily="34" charset="0"/>
                <a:ea typeface="+mn-ea"/>
                <a:cs typeface="Arial" panose="020B0604020202020204" pitchFamily="34" charset="0"/>
              </a:rPr>
              <a:t>and if this is not effective…</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2) to </a:t>
            </a:r>
            <a:r>
              <a:rPr lang="en-GB" sz="1200" b="1" kern="1200">
                <a:solidFill>
                  <a:schemeClr val="tx1"/>
                </a:solidFill>
                <a:effectLst/>
                <a:latin typeface="Arial" panose="020B0604020202020204" pitchFamily="34" charset="0"/>
                <a:ea typeface="+mn-ea"/>
                <a:cs typeface="Arial" panose="020B0604020202020204" pitchFamily="34" charset="0"/>
              </a:rPr>
              <a:t>identify and address emerging concerns</a:t>
            </a:r>
            <a:r>
              <a:rPr lang="en-GB" sz="1200" kern="1200">
                <a:solidFill>
                  <a:schemeClr val="tx1"/>
                </a:solidFill>
                <a:effectLst/>
                <a:latin typeface="Arial" panose="020B0604020202020204" pitchFamily="34" charset="0"/>
                <a:ea typeface="+mn-ea"/>
                <a:cs typeface="Arial" panose="020B0604020202020204" pitchFamily="34" charset="0"/>
              </a:rPr>
              <a:t> that if not resolved could result in the child experiencing abuse, neglect and harm. </a:t>
            </a:r>
          </a:p>
          <a:p>
            <a:r>
              <a:rPr lang="en-GB" sz="1200" b="1"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Practitioners who are in contact with children and their families are particularly well placed to </a:t>
            </a:r>
            <a:r>
              <a:rPr lang="en-GB" sz="1200" b="1" kern="1200">
                <a:solidFill>
                  <a:schemeClr val="tx1"/>
                </a:solidFill>
                <a:effectLst/>
                <a:latin typeface="Arial" panose="020B0604020202020204" pitchFamily="34" charset="0"/>
                <a:ea typeface="+mn-ea"/>
                <a:cs typeface="Arial" panose="020B0604020202020204" pitchFamily="34" charset="0"/>
              </a:rPr>
              <a:t>identify emerging concerns</a:t>
            </a:r>
            <a:r>
              <a:rPr lang="en-GB" sz="1200" kern="1200">
                <a:solidFill>
                  <a:schemeClr val="tx1"/>
                </a:solidFill>
                <a:effectLst/>
                <a:latin typeface="Arial" panose="020B0604020202020204" pitchFamily="34" charset="0"/>
                <a:ea typeface="+mn-ea"/>
                <a:cs typeface="Arial" panose="020B0604020202020204" pitchFamily="34" charset="0"/>
              </a:rPr>
              <a:t> about abuse and neglect. </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They include:</a:t>
            </a:r>
          </a:p>
          <a:p>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working in education, such as teachers, classroom assistants, mentors, playground supervisors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practitioners in housing and benefit services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health practitioners including, GPs health visitors, school nurses, midwives, CAMHS, paediatricians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delivering services to parents or carers with adult-orientated issues such as drug and alcohol, mental health learning disabilities and domestic violence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in criminal justice settings such as police, probation and youth offending teams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those providing services to specific age groups, such as nursery staff, youth workers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community based practitioners. </a:t>
            </a: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N.B. This is not an exhaustive list.</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65</a:t>
            </a:fld>
            <a:endParaRPr lang="en-GB"/>
          </a:p>
        </p:txBody>
      </p:sp>
    </p:spTree>
    <p:extLst>
      <p:ext uri="{BB962C8B-B14F-4D97-AF65-F5344CB8AC3E}">
        <p14:creationId xmlns:p14="http://schemas.microsoft.com/office/powerpoint/2010/main" val="787028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74BC08-795C-4C2D-AC4D-ACF00EA86146}" type="slidenum">
              <a:rPr lang="en-GB" smtClean="0"/>
              <a:t>66</a:t>
            </a:fld>
            <a:endParaRPr lang="en-GB"/>
          </a:p>
        </p:txBody>
      </p:sp>
    </p:spTree>
    <p:extLst>
      <p:ext uri="{BB962C8B-B14F-4D97-AF65-F5344CB8AC3E}">
        <p14:creationId xmlns:p14="http://schemas.microsoft.com/office/powerpoint/2010/main" val="2834107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Text from Section 5, adults: allegations (slide 1)</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Or use the full section 5 module with senior management or HR staff.</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174BC08-795C-4C2D-AC4D-ACF00EA86146}" type="slidenum">
              <a:rPr lang="en-GB" smtClean="0"/>
              <a:t>67</a:t>
            </a:fld>
            <a:endParaRPr lang="en-GB"/>
          </a:p>
        </p:txBody>
      </p:sp>
    </p:spTree>
    <p:extLst>
      <p:ext uri="{BB962C8B-B14F-4D97-AF65-F5344CB8AC3E}">
        <p14:creationId xmlns:p14="http://schemas.microsoft.com/office/powerpoint/2010/main" val="40050060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a:solidFill>
                  <a:schemeClr val="tx1"/>
                </a:solidFill>
                <a:effectLst/>
                <a:latin typeface="Arial" panose="020B0604020202020204" pitchFamily="34" charset="0"/>
                <a:ea typeface="+mn-ea"/>
                <a:cs typeface="Arial" panose="020B0604020202020204" pitchFamily="34" charset="0"/>
              </a:rPr>
              <a:t>Section 5 (slide 5)</a:t>
            </a:r>
          </a:p>
          <a:p>
            <a:endParaRPr lang="en-GB" sz="1200" b="1"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Trainer to</a:t>
            </a:r>
            <a:r>
              <a:rPr lang="en-GB" sz="1200"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tx1"/>
                </a:solidFill>
                <a:effectLst/>
                <a:latin typeface="Arial" panose="020B0604020202020204" pitchFamily="34" charset="0"/>
                <a:ea typeface="+mn-ea"/>
                <a:cs typeface="Arial" panose="020B0604020202020204" pitchFamily="34" charset="0"/>
              </a:rPr>
              <a:t>stress:</a:t>
            </a:r>
          </a:p>
          <a:p>
            <a:r>
              <a:rPr lang="en-GB" sz="1200" kern="120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a:solidFill>
                  <a:schemeClr val="bg1"/>
                </a:solidFill>
                <a:latin typeface="Arial" panose="020B0604020202020204" pitchFamily="34" charset="0"/>
                <a:cs typeface="Arial" panose="020B0604020202020204" pitchFamily="34" charset="0"/>
              </a:rPr>
              <a:t>Any </a:t>
            </a:r>
            <a:r>
              <a:rPr lang="en-US" sz="1200" b="1">
                <a:solidFill>
                  <a:schemeClr val="bg1"/>
                </a:solidFill>
                <a:latin typeface="Arial" panose="020B0604020202020204" pitchFamily="34" charset="0"/>
                <a:cs typeface="Arial" panose="020B0604020202020204" pitchFamily="34" charset="0"/>
              </a:rPr>
              <a:t>allegations or concerns </a:t>
            </a:r>
            <a:r>
              <a:rPr lang="en-US" sz="1200">
                <a:solidFill>
                  <a:schemeClr val="bg1"/>
                </a:solidFill>
                <a:latin typeface="Arial" panose="020B0604020202020204" pitchFamily="34" charset="0"/>
                <a:cs typeface="Arial" panose="020B0604020202020204" pitchFamily="34" charset="0"/>
              </a:rPr>
              <a:t>that </a:t>
            </a:r>
            <a:r>
              <a:rPr lang="en-GB" sz="1200">
                <a:solidFill>
                  <a:schemeClr val="bg1"/>
                </a:solidFill>
                <a:latin typeface="Arial" panose="020B0604020202020204" pitchFamily="34" charset="0"/>
                <a:cs typeface="Arial" panose="020B0604020202020204" pitchFamily="34" charset="0"/>
              </a:rPr>
              <a:t>a child or adult-at-risk is experiencing, or is at risk of experiencing, abuse, neglect or harm </a:t>
            </a:r>
            <a:r>
              <a:rPr lang="en-US" sz="1200">
                <a:solidFill>
                  <a:schemeClr val="bg1"/>
                </a:solidFill>
                <a:latin typeface="Arial" panose="020B0604020202020204" pitchFamily="34" charset="0"/>
                <a:cs typeface="Arial" panose="020B0604020202020204" pitchFamily="34" charset="0"/>
              </a:rPr>
              <a:t>by someone who works with them </a:t>
            </a:r>
            <a:r>
              <a:rPr lang="en-US" sz="1200" b="1" u="none">
                <a:solidFill>
                  <a:schemeClr val="bg1"/>
                </a:solidFill>
                <a:latin typeface="Arial" panose="020B0604020202020204" pitchFamily="34" charset="0"/>
                <a:cs typeface="Arial" panose="020B0604020202020204" pitchFamily="34" charset="0"/>
              </a:rPr>
              <a:t>must be taken seriously</a:t>
            </a:r>
            <a:r>
              <a:rPr lang="en-US" sz="1200">
                <a:solidFill>
                  <a:schemeClr val="bg1"/>
                </a:solidFill>
                <a:latin typeface="Arial" panose="020B0604020202020204" pitchFamily="34" charset="0"/>
                <a:cs typeface="Arial" panose="020B0604020202020204" pitchFamily="34" charset="0"/>
              </a:rPr>
              <a:t>. </a:t>
            </a:r>
            <a:endParaRPr lang="en-GB" sz="1200">
              <a:solidFill>
                <a:schemeClr val="bg1"/>
              </a:solidFill>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The importance of taking such allegations/suspicions seriously following these procedures.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79807" y="49629791"/>
            <a:ext cx="520065" cy="2621640"/>
          </a:xfrm>
          <a:prstGeom prst="rect">
            <a:avLst/>
          </a:prstGeom>
        </p:spPr>
        <p:txBody>
          <a:bodyPr/>
          <a:lstStyle/>
          <a:p>
            <a:fld id="{4B3EE23F-5F0C-4BD3-ADA8-56215A5A72B5}" type="slidenum">
              <a:rPr lang="en-GB" smtClean="0"/>
              <a:t>68</a:t>
            </a:fld>
            <a:endParaRPr lang="en-GB"/>
          </a:p>
        </p:txBody>
      </p:sp>
    </p:spTree>
    <p:extLst>
      <p:ext uri="{BB962C8B-B14F-4D97-AF65-F5344CB8AC3E}">
        <p14:creationId xmlns:p14="http://schemas.microsoft.com/office/powerpoint/2010/main" val="2523479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kern="1200">
                <a:solidFill>
                  <a:schemeClr val="tx1"/>
                </a:solidFill>
                <a:effectLst/>
                <a:latin typeface="Arial" panose="020B0604020202020204" pitchFamily="34" charset="0"/>
                <a:ea typeface="+mn-ea"/>
                <a:cs typeface="Arial" panose="020B0604020202020204" pitchFamily="34" charset="0"/>
              </a:rPr>
              <a:t>Section 5 (slide 7)</a:t>
            </a: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Additional information for the trainer:</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These procedures </a:t>
            </a:r>
            <a:r>
              <a:rPr lang="en-GB" sz="1200" kern="1200">
                <a:solidFill>
                  <a:schemeClr val="tx1"/>
                </a:solidFill>
                <a:effectLst/>
                <a:latin typeface="Arial" panose="020B0604020202020204" pitchFamily="34" charset="0"/>
                <a:ea typeface="+mn-ea"/>
                <a:cs typeface="Arial" panose="020B0604020202020204" pitchFamily="34" charset="0"/>
              </a:rPr>
              <a:t>are for </a:t>
            </a:r>
            <a:r>
              <a:rPr lang="en-US" sz="1200" kern="1200">
                <a:solidFill>
                  <a:schemeClr val="tx1"/>
                </a:solidFill>
                <a:effectLst/>
                <a:latin typeface="Arial" panose="020B0604020202020204" pitchFamily="34" charset="0"/>
                <a:ea typeface="+mn-ea"/>
                <a:cs typeface="Arial" panose="020B0604020202020204" pitchFamily="34" charset="0"/>
              </a:rPr>
              <a:t>dealing appropriately with a </a:t>
            </a:r>
            <a:r>
              <a:rPr lang="en-US" sz="1200" b="1" kern="1200">
                <a:solidFill>
                  <a:schemeClr val="tx1"/>
                </a:solidFill>
                <a:effectLst/>
                <a:latin typeface="Arial" panose="020B0604020202020204" pitchFamily="34" charset="0"/>
                <a:ea typeface="+mn-ea"/>
                <a:cs typeface="Arial" panose="020B0604020202020204" pitchFamily="34" charset="0"/>
              </a:rPr>
              <a:t>practitioner </a:t>
            </a:r>
            <a:r>
              <a:rPr lang="en-US" sz="1200" kern="1200">
                <a:solidFill>
                  <a:schemeClr val="tx1"/>
                </a:solidFill>
                <a:effectLst/>
                <a:latin typeface="Arial" panose="020B0604020202020204" pitchFamily="34" charset="0"/>
                <a:ea typeface="+mn-ea"/>
                <a:cs typeface="Arial" panose="020B0604020202020204" pitchFamily="34" charset="0"/>
              </a:rPr>
              <a:t>who is the subject of concerns or allegations of </a:t>
            </a:r>
            <a:r>
              <a:rPr lang="en-US" sz="1200" b="1" kern="1200">
                <a:solidFill>
                  <a:schemeClr val="tx1"/>
                </a:solidFill>
                <a:effectLst/>
                <a:latin typeface="Arial" panose="020B0604020202020204" pitchFamily="34" charset="0"/>
                <a:ea typeface="+mn-ea"/>
                <a:cs typeface="Arial" panose="020B0604020202020204" pitchFamily="34" charset="0"/>
              </a:rPr>
              <a:t>professional</a:t>
            </a:r>
            <a:r>
              <a:rPr lang="en-US" sz="1200" kern="1200">
                <a:solidFill>
                  <a:schemeClr val="tx1"/>
                </a:solidFill>
                <a:effectLst/>
                <a:latin typeface="Arial" panose="020B0604020202020204" pitchFamily="34" charset="0"/>
                <a:ea typeface="+mn-ea"/>
                <a:cs typeface="Arial" panose="020B0604020202020204" pitchFamily="34" charset="0"/>
              </a:rPr>
              <a:t> </a:t>
            </a:r>
            <a:r>
              <a:rPr lang="en-US" sz="1200" b="1" kern="1200">
                <a:solidFill>
                  <a:schemeClr val="tx1"/>
                </a:solidFill>
                <a:effectLst/>
                <a:latin typeface="Arial" panose="020B0604020202020204" pitchFamily="34" charset="0"/>
                <a:ea typeface="+mn-ea"/>
                <a:cs typeface="Arial" panose="020B0604020202020204" pitchFamily="34" charset="0"/>
              </a:rPr>
              <a:t>abuse.</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b="1" u="sng"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In addition to these procedures:</a:t>
            </a:r>
          </a:p>
          <a:p>
            <a:endParaRPr lang="en-GB" sz="1200" b="1"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In cases where</a:t>
            </a:r>
            <a:r>
              <a:rPr lang="en-GB" sz="1200" kern="1200">
                <a:solidFill>
                  <a:schemeClr val="tx1"/>
                </a:solidFill>
                <a:effectLst/>
                <a:latin typeface="Arial" panose="020B0604020202020204" pitchFamily="34" charset="0"/>
                <a:ea typeface="+mn-ea"/>
                <a:cs typeface="Arial" panose="020B0604020202020204" pitchFamily="34" charset="0"/>
              </a:rPr>
              <a:t> there is an </a:t>
            </a:r>
            <a:r>
              <a:rPr lang="en-GB" sz="1200" b="1" kern="1200">
                <a:solidFill>
                  <a:schemeClr val="tx1"/>
                </a:solidFill>
                <a:effectLst/>
                <a:latin typeface="Arial" panose="020B0604020202020204" pitchFamily="34" charset="0"/>
                <a:ea typeface="+mn-ea"/>
                <a:cs typeface="Arial" panose="020B0604020202020204" pitchFamily="34" charset="0"/>
              </a:rPr>
              <a:t>identifiable </a:t>
            </a:r>
            <a:r>
              <a:rPr lang="en-GB" sz="1200" kern="1200">
                <a:solidFill>
                  <a:schemeClr val="tx1"/>
                </a:solidFill>
                <a:effectLst/>
                <a:latin typeface="Arial" panose="020B0604020202020204" pitchFamily="34" charset="0"/>
                <a:ea typeface="+mn-ea"/>
                <a:cs typeface="Arial" panose="020B0604020202020204" pitchFamily="34" charset="0"/>
              </a:rPr>
              <a:t>child or adult at risk who has been subject to abuse or neglect, the </a:t>
            </a:r>
            <a:r>
              <a:rPr lang="en-GB" sz="1200" b="1" kern="1200">
                <a:solidFill>
                  <a:schemeClr val="tx1"/>
                </a:solidFill>
                <a:effectLst/>
                <a:latin typeface="Arial" panose="020B0604020202020204" pitchFamily="34" charset="0"/>
                <a:ea typeface="+mn-ea"/>
                <a:cs typeface="Arial" panose="020B0604020202020204" pitchFamily="34" charset="0"/>
              </a:rPr>
              <a:t>Wales Safeguarding Procedures</a:t>
            </a:r>
            <a:r>
              <a:rPr lang="en-GB" sz="1200" kern="1200">
                <a:solidFill>
                  <a:schemeClr val="tx1"/>
                </a:solidFill>
                <a:effectLst/>
                <a:latin typeface="Arial" panose="020B0604020202020204" pitchFamily="34" charset="0"/>
                <a:ea typeface="+mn-ea"/>
                <a:cs typeface="Arial" panose="020B0604020202020204" pitchFamily="34" charset="0"/>
              </a:rPr>
              <a:t> will be implemented and followed </a:t>
            </a:r>
            <a:r>
              <a:rPr lang="en-GB" sz="1200" b="1" u="none" kern="1200">
                <a:solidFill>
                  <a:schemeClr val="tx1"/>
                </a:solidFill>
                <a:effectLst/>
                <a:latin typeface="Arial" panose="020B0604020202020204" pitchFamily="34" charset="0"/>
                <a:ea typeface="+mn-ea"/>
                <a:cs typeface="Arial" panose="020B0604020202020204" pitchFamily="34" charset="0"/>
              </a:rPr>
              <a:t>alongside the process outlined in these procedures</a:t>
            </a:r>
            <a:r>
              <a:rPr lang="en-GB" sz="1200" kern="120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In cases where</a:t>
            </a:r>
            <a:r>
              <a:rPr lang="en-GB" sz="1200" kern="1200">
                <a:solidFill>
                  <a:schemeClr val="tx1"/>
                </a:solidFill>
                <a:effectLst/>
                <a:latin typeface="Arial" panose="020B0604020202020204" pitchFamily="34" charset="0"/>
                <a:ea typeface="+mn-ea"/>
                <a:cs typeface="Arial" panose="020B0604020202020204" pitchFamily="34" charset="0"/>
              </a:rPr>
              <a:t> there is an </a:t>
            </a:r>
            <a:r>
              <a:rPr lang="en-GB" sz="1200" b="1" kern="1200">
                <a:solidFill>
                  <a:schemeClr val="tx1"/>
                </a:solidFill>
                <a:effectLst/>
                <a:latin typeface="Arial" panose="020B0604020202020204" pitchFamily="34" charset="0"/>
                <a:ea typeface="+mn-ea"/>
                <a:cs typeface="Arial" panose="020B0604020202020204" pitchFamily="34" charset="0"/>
              </a:rPr>
              <a:t>identifiable</a:t>
            </a:r>
            <a:r>
              <a:rPr lang="en-GB" sz="1200" kern="1200">
                <a:solidFill>
                  <a:schemeClr val="tx1"/>
                </a:solidFill>
                <a:effectLst/>
                <a:latin typeface="Arial" panose="020B0604020202020204" pitchFamily="34" charset="0"/>
                <a:ea typeface="+mn-ea"/>
                <a:cs typeface="Arial" panose="020B0604020202020204" pitchFamily="34" charset="0"/>
              </a:rPr>
              <a:t> child or adult at risk </a:t>
            </a:r>
            <a:r>
              <a:rPr lang="en-GB" sz="1200" b="1" u="none" kern="1200">
                <a:solidFill>
                  <a:schemeClr val="tx1"/>
                </a:solidFill>
                <a:effectLst/>
                <a:latin typeface="Arial" panose="020B0604020202020204" pitchFamily="34" charset="0"/>
                <a:ea typeface="+mn-ea"/>
                <a:cs typeface="Arial" panose="020B0604020202020204" pitchFamily="34" charset="0"/>
              </a:rPr>
              <a:t>who may be raising the concern</a:t>
            </a:r>
            <a:r>
              <a:rPr lang="en-GB" sz="1200" kern="1200">
                <a:solidFill>
                  <a:schemeClr val="tx1"/>
                </a:solidFill>
                <a:effectLst/>
                <a:latin typeface="Arial" panose="020B0604020202020204" pitchFamily="34" charset="0"/>
                <a:ea typeface="+mn-ea"/>
                <a:cs typeface="Arial" panose="020B0604020202020204" pitchFamily="34" charset="0"/>
              </a:rPr>
              <a:t> or </a:t>
            </a:r>
            <a:r>
              <a:rPr lang="en-GB" sz="1200" b="1" u="none" kern="1200">
                <a:solidFill>
                  <a:schemeClr val="tx1"/>
                </a:solidFill>
                <a:effectLst/>
                <a:latin typeface="Arial" panose="020B0604020202020204" pitchFamily="34" charset="0"/>
                <a:ea typeface="+mn-ea"/>
                <a:cs typeface="Arial" panose="020B0604020202020204" pitchFamily="34" charset="0"/>
              </a:rPr>
              <a:t>has been subjected to possible abuse</a:t>
            </a:r>
            <a:r>
              <a:rPr lang="en-GB" sz="1200" kern="1200">
                <a:solidFill>
                  <a:schemeClr val="tx1"/>
                </a:solidFill>
                <a:effectLst/>
                <a:latin typeface="Arial" panose="020B0604020202020204" pitchFamily="34" charset="0"/>
                <a:ea typeface="+mn-ea"/>
                <a:cs typeface="Arial" panose="020B0604020202020204" pitchFamily="34" charset="0"/>
              </a:rPr>
              <a:t> then a </a:t>
            </a:r>
            <a:r>
              <a:rPr lang="en-GB" sz="1200" b="1" kern="1200">
                <a:solidFill>
                  <a:schemeClr val="tx1"/>
                </a:solidFill>
                <a:effectLst/>
                <a:latin typeface="Arial" panose="020B0604020202020204" pitchFamily="34" charset="0"/>
                <a:ea typeface="+mn-ea"/>
                <a:cs typeface="Arial" panose="020B0604020202020204" pitchFamily="34" charset="0"/>
              </a:rPr>
              <a:t>proportionate assessment</a:t>
            </a:r>
            <a:r>
              <a:rPr lang="en-GB" sz="1200" kern="1200">
                <a:solidFill>
                  <a:schemeClr val="tx1"/>
                </a:solidFill>
                <a:effectLst/>
                <a:latin typeface="Arial" panose="020B0604020202020204" pitchFamily="34" charset="0"/>
                <a:ea typeface="+mn-ea"/>
                <a:cs typeface="Arial" panose="020B0604020202020204" pitchFamily="34" charset="0"/>
              </a:rPr>
              <a:t> will </a:t>
            </a:r>
            <a:r>
              <a:rPr lang="en-GB" sz="1200" b="1" u="none" kern="1200">
                <a:solidFill>
                  <a:schemeClr val="tx1"/>
                </a:solidFill>
                <a:effectLst/>
                <a:latin typeface="Arial" panose="020B0604020202020204" pitchFamily="34" charset="0"/>
                <a:ea typeface="+mn-ea"/>
                <a:cs typeface="Arial" panose="020B0604020202020204" pitchFamily="34" charset="0"/>
              </a:rPr>
              <a:t>be carried out by social services </a:t>
            </a:r>
            <a:r>
              <a:rPr lang="en-GB" sz="1200" kern="1200">
                <a:solidFill>
                  <a:schemeClr val="tx1"/>
                </a:solidFill>
                <a:effectLst/>
                <a:latin typeface="Arial" panose="020B0604020202020204" pitchFamily="34" charset="0"/>
                <a:ea typeface="+mn-ea"/>
                <a:cs typeface="Arial" panose="020B0604020202020204" pitchFamily="34" charset="0"/>
              </a:rPr>
              <a:t>in accordance with the Social Services and Well-being (Wales) Act 2014.  The outcome of this assessment must be fed back to the Designated Officer for Safeguarding.</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In cases where</a:t>
            </a:r>
            <a:r>
              <a:rPr lang="en-GB" sz="1200" kern="1200">
                <a:solidFill>
                  <a:schemeClr val="tx1"/>
                </a:solidFill>
                <a:effectLst/>
                <a:latin typeface="Arial" panose="020B0604020202020204" pitchFamily="34" charset="0"/>
                <a:ea typeface="+mn-ea"/>
                <a:cs typeface="Arial" panose="020B0604020202020204" pitchFamily="34" charset="0"/>
              </a:rPr>
              <a:t> there is </a:t>
            </a:r>
            <a:r>
              <a:rPr lang="en-GB" sz="1200" b="1" kern="1200">
                <a:solidFill>
                  <a:schemeClr val="tx1"/>
                </a:solidFill>
                <a:effectLst/>
                <a:latin typeface="Arial" panose="020B0604020202020204" pitchFamily="34" charset="0"/>
                <a:ea typeface="+mn-ea"/>
                <a:cs typeface="Arial" panose="020B0604020202020204" pitchFamily="34" charset="0"/>
              </a:rPr>
              <a:t>no identifiable</a:t>
            </a:r>
            <a:r>
              <a:rPr lang="en-GB" sz="1200" kern="1200">
                <a:solidFill>
                  <a:schemeClr val="tx1"/>
                </a:solidFill>
                <a:effectLst/>
                <a:latin typeface="Arial" panose="020B0604020202020204" pitchFamily="34" charset="0"/>
                <a:ea typeface="+mn-ea"/>
                <a:cs typeface="Arial" panose="020B0604020202020204" pitchFamily="34" charset="0"/>
              </a:rPr>
              <a:t> child or adult at risk, the </a:t>
            </a:r>
            <a:r>
              <a:rPr lang="en-GB" sz="1200" b="1" kern="1200">
                <a:solidFill>
                  <a:schemeClr val="tx1"/>
                </a:solidFill>
                <a:effectLst/>
                <a:latin typeface="Arial" panose="020B0604020202020204" pitchFamily="34" charset="0"/>
                <a:ea typeface="+mn-ea"/>
                <a:cs typeface="Arial" panose="020B0604020202020204" pitchFamily="34" charset="0"/>
              </a:rPr>
              <a:t>Wales Safeguarding Procedures</a:t>
            </a:r>
            <a:r>
              <a:rPr lang="en-GB" sz="1200" kern="1200">
                <a:solidFill>
                  <a:schemeClr val="tx1"/>
                </a:solidFill>
                <a:effectLst/>
                <a:latin typeface="Arial" panose="020B0604020202020204" pitchFamily="34" charset="0"/>
                <a:ea typeface="+mn-ea"/>
                <a:cs typeface="Arial" panose="020B0604020202020204" pitchFamily="34" charset="0"/>
              </a:rPr>
              <a:t> will still be invoked</a:t>
            </a:r>
            <a:r>
              <a:rPr lang="en-GB" sz="1200" i="1"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tx1"/>
                </a:solidFill>
                <a:effectLst/>
                <a:latin typeface="Arial" panose="020B0604020202020204" pitchFamily="34" charset="0"/>
                <a:ea typeface="+mn-ea"/>
                <a:cs typeface="Arial" panose="020B0604020202020204" pitchFamily="34" charset="0"/>
              </a:rPr>
              <a:t>if</a:t>
            </a:r>
            <a:r>
              <a:rPr lang="en-GB" sz="1200" b="1" i="1" kern="1200">
                <a:solidFill>
                  <a:schemeClr val="tx1"/>
                </a:solidFill>
                <a:effectLst/>
                <a:latin typeface="Arial" panose="020B0604020202020204" pitchFamily="34" charset="0"/>
                <a:ea typeface="+mn-ea"/>
                <a:cs typeface="Arial" panose="020B0604020202020204" pitchFamily="34" charset="0"/>
              </a:rPr>
              <a:t> </a:t>
            </a:r>
            <a:r>
              <a:rPr lang="en-GB" sz="1200" kern="1200">
                <a:solidFill>
                  <a:schemeClr val="tx1"/>
                </a:solidFill>
                <a:effectLst/>
                <a:latin typeface="Arial" panose="020B0604020202020204" pitchFamily="34" charset="0"/>
                <a:ea typeface="+mn-ea"/>
                <a:cs typeface="Arial" panose="020B0604020202020204" pitchFamily="34" charset="0"/>
              </a:rPr>
              <a:t>the practitioner meets the criteria.</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In cases where</a:t>
            </a:r>
            <a:r>
              <a:rPr lang="en-GB" sz="1200" kern="1200">
                <a:solidFill>
                  <a:schemeClr val="tx1"/>
                </a:solidFill>
                <a:effectLst/>
                <a:latin typeface="Arial" panose="020B0604020202020204" pitchFamily="34" charset="0"/>
                <a:ea typeface="+mn-ea"/>
                <a:cs typeface="Arial" panose="020B0604020202020204" pitchFamily="34" charset="0"/>
              </a:rPr>
              <a:t> the allegation </a:t>
            </a:r>
            <a:r>
              <a:rPr lang="en-GB" sz="1200" b="1" u="none" kern="1200">
                <a:solidFill>
                  <a:schemeClr val="tx1"/>
                </a:solidFill>
                <a:effectLst/>
                <a:latin typeface="Arial" panose="020B0604020202020204" pitchFamily="34" charset="0"/>
                <a:ea typeface="+mn-ea"/>
                <a:cs typeface="Arial" panose="020B0604020202020204" pitchFamily="34" charset="0"/>
              </a:rPr>
              <a:t>has not come from within the employee’s organisation</a:t>
            </a:r>
            <a:r>
              <a:rPr lang="en-GB" sz="1200" kern="1200">
                <a:solidFill>
                  <a:schemeClr val="tx1"/>
                </a:solidFill>
                <a:effectLst/>
                <a:latin typeface="Arial" panose="020B0604020202020204" pitchFamily="34" charset="0"/>
                <a:ea typeface="+mn-ea"/>
                <a:cs typeface="Arial" panose="020B0604020202020204" pitchFamily="34" charset="0"/>
              </a:rPr>
              <a:t>, then the police and/or social services should inform the Designated Officer for Safeguarding within the employing agency that an allegation against a member of staff has been made and formal investigations are required.</a:t>
            </a:r>
          </a:p>
          <a:p>
            <a:pPr marL="17145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200" b="1" kern="1200">
                <a:solidFill>
                  <a:schemeClr val="tx1"/>
                </a:solidFill>
                <a:effectLst/>
                <a:latin typeface="Arial" panose="020B0604020202020204" pitchFamily="34" charset="0"/>
                <a:ea typeface="+mn-ea"/>
                <a:cs typeface="Arial" panose="020B0604020202020204" pitchFamily="34" charset="0"/>
              </a:rPr>
              <a:t>Trainer to remind participants</a:t>
            </a:r>
            <a:r>
              <a:rPr lang="en-GB" sz="1200" kern="1200">
                <a:solidFill>
                  <a:schemeClr val="tx1"/>
                </a:solidFill>
                <a:effectLst/>
                <a:latin typeface="Arial" panose="020B0604020202020204" pitchFamily="34" charset="0"/>
                <a:ea typeface="+mn-ea"/>
                <a:cs typeface="Arial" panose="020B0604020202020204" pitchFamily="34" charset="0"/>
              </a:rPr>
              <a:t> of the general safeguarding procedures.</a:t>
            </a:r>
          </a:p>
          <a:p>
            <a:endParaRPr lang="en-GB"/>
          </a:p>
        </p:txBody>
      </p:sp>
      <p:sp>
        <p:nvSpPr>
          <p:cNvPr id="4" name="Slide Number Placeholder 3"/>
          <p:cNvSpPr>
            <a:spLocks noGrp="1"/>
          </p:cNvSpPr>
          <p:nvPr>
            <p:ph type="sldNum" sz="quarter" idx="5"/>
          </p:nvPr>
        </p:nvSpPr>
        <p:spPr>
          <a:xfrm>
            <a:off x="679807" y="49629791"/>
            <a:ext cx="520065" cy="2621640"/>
          </a:xfrm>
          <a:prstGeom prst="rect">
            <a:avLst/>
          </a:prstGeom>
        </p:spPr>
        <p:txBody>
          <a:bodyPr/>
          <a:lstStyle/>
          <a:p>
            <a:fld id="{4B3EE23F-5F0C-4BD3-ADA8-56215A5A72B5}" type="slidenum">
              <a:rPr lang="en-GB" smtClean="0"/>
              <a:t>69</a:t>
            </a:fld>
            <a:endParaRPr lang="en-GB"/>
          </a:p>
        </p:txBody>
      </p:sp>
    </p:spTree>
    <p:extLst>
      <p:ext uri="{BB962C8B-B14F-4D97-AF65-F5344CB8AC3E}">
        <p14:creationId xmlns:p14="http://schemas.microsoft.com/office/powerpoint/2010/main" val="1592082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kern="1200">
                <a:solidFill>
                  <a:schemeClr val="tx1"/>
                </a:solidFill>
                <a:effectLst/>
                <a:latin typeface="Arial" panose="020B0604020202020204" pitchFamily="34" charset="0"/>
                <a:ea typeface="+mn-ea"/>
                <a:cs typeface="Arial" panose="020B0604020202020204" pitchFamily="34" charset="0"/>
              </a:rPr>
              <a:t>Section 5 (slide 10)</a:t>
            </a:r>
          </a:p>
          <a:p>
            <a:endParaRPr lang="en-GB" sz="1200" b="0" i="0" u="sng" kern="1200">
              <a:solidFill>
                <a:schemeClr val="tx1"/>
              </a:solidFill>
              <a:effectLst/>
              <a:latin typeface="Arial" panose="020B0604020202020204" pitchFamily="34" charset="0"/>
              <a:ea typeface="+mn-ea"/>
              <a:cs typeface="Arial" panose="020B0604020202020204" pitchFamily="34" charset="0"/>
            </a:endParaRPr>
          </a:p>
          <a:p>
            <a:r>
              <a:rPr lang="en-GB" sz="1200" b="1" i="0" u="none" kern="1200">
                <a:solidFill>
                  <a:schemeClr val="tx1"/>
                </a:solidFill>
                <a:effectLst/>
                <a:latin typeface="Arial" panose="020B0604020202020204" pitchFamily="34" charset="0"/>
                <a:ea typeface="+mn-ea"/>
                <a:cs typeface="Arial" panose="020B0604020202020204" pitchFamily="34" charset="0"/>
              </a:rPr>
              <a:t>Trainer to point out:</a:t>
            </a:r>
          </a:p>
          <a:p>
            <a:endParaRPr lang="en-GB" sz="1200" b="0" i="0" kern="1200">
              <a:solidFill>
                <a:schemeClr val="tx1"/>
              </a:solidFill>
              <a:effectLst/>
              <a:latin typeface="Arial" panose="020B0604020202020204" pitchFamily="34" charset="0"/>
              <a:ea typeface="+mn-ea"/>
              <a:cs typeface="Arial" panose="020B0604020202020204" pitchFamily="34" charset="0"/>
            </a:endParaRPr>
          </a:p>
          <a:p>
            <a:r>
              <a:rPr lang="en-GB" sz="1200" b="0" i="0" kern="1200">
                <a:solidFill>
                  <a:schemeClr val="tx1"/>
                </a:solidFill>
                <a:effectLst/>
                <a:latin typeface="Arial" panose="020B0604020202020204" pitchFamily="34" charset="0"/>
                <a:ea typeface="+mn-ea"/>
                <a:cs typeface="Arial" panose="020B0604020202020204" pitchFamily="34" charset="0"/>
              </a:rPr>
              <a:t>Where the Designated Safeguarding Person is the subject of the allegation, the information should be reported to a more Senior Manager</a:t>
            </a:r>
            <a:br>
              <a:rPr lang="en-GB" sz="1200" b="1" i="0" kern="1200">
                <a:solidFill>
                  <a:schemeClr val="tx1"/>
                </a:solidFill>
                <a:effectLst/>
                <a:latin typeface="Arial" panose="020B0604020202020204" pitchFamily="34" charset="0"/>
                <a:ea typeface="+mn-ea"/>
                <a:cs typeface="Arial" panose="020B0604020202020204" pitchFamily="34" charset="0"/>
              </a:rPr>
            </a:br>
            <a:endParaRPr lang="en-GB" sz="1200" b="1" i="0" u="sng" kern="1200">
              <a:solidFill>
                <a:schemeClr val="tx1"/>
              </a:solidFill>
              <a:effectLst/>
              <a:latin typeface="Arial" panose="020B0604020202020204" pitchFamily="34" charset="0"/>
              <a:ea typeface="+mn-ea"/>
              <a:cs typeface="Arial" panose="020B0604020202020204" pitchFamily="34" charset="0"/>
            </a:endParaRPr>
          </a:p>
          <a:p>
            <a:r>
              <a:rPr lang="en-GB" sz="1200" b="1" i="0" u="none" kern="1200">
                <a:solidFill>
                  <a:schemeClr val="tx1"/>
                </a:solidFill>
                <a:effectLst/>
                <a:latin typeface="Arial" panose="020B0604020202020204" pitchFamily="34" charset="0"/>
                <a:ea typeface="+mn-ea"/>
                <a:cs typeface="Arial" panose="020B0604020202020204" pitchFamily="34" charset="0"/>
              </a:rPr>
              <a:t>Any person who has a concern should:</a:t>
            </a:r>
          </a:p>
          <a:p>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i="0" kern="1200">
                <a:solidFill>
                  <a:schemeClr val="tx1"/>
                </a:solidFill>
                <a:effectLst/>
                <a:latin typeface="Arial" panose="020B0604020202020204" pitchFamily="34" charset="0"/>
                <a:ea typeface="+mn-ea"/>
                <a:cs typeface="Arial" panose="020B0604020202020204" pitchFamily="34" charset="0"/>
              </a:rPr>
              <a:t>make the report to social services</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i="0" kern="1200">
                <a:solidFill>
                  <a:schemeClr val="tx1"/>
                </a:solidFill>
                <a:effectLst/>
                <a:latin typeface="Arial" panose="020B0604020202020204" pitchFamily="34" charset="0"/>
                <a:ea typeface="+mn-ea"/>
                <a:cs typeface="Arial" panose="020B0604020202020204" pitchFamily="34" charset="0"/>
              </a:rPr>
              <a:t>seek advice and support from their line manager</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i="0" kern="1200">
                <a:solidFill>
                  <a:schemeClr val="tx1"/>
                </a:solidFill>
                <a:effectLst/>
                <a:latin typeface="Arial" panose="020B0604020202020204" pitchFamily="34" charset="0"/>
                <a:ea typeface="+mn-ea"/>
                <a:cs typeface="Arial" panose="020B0604020202020204" pitchFamily="34" charset="0"/>
              </a:rPr>
              <a:t>make a record of the concerns and any actions taken and by whom, in line with their agency policy. This should include the rationale for any decisions that have been made</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i="0" kern="1200">
                <a:solidFill>
                  <a:schemeClr val="tx1"/>
                </a:solidFill>
                <a:effectLst/>
                <a:latin typeface="Arial" panose="020B0604020202020204" pitchFamily="34" charset="0"/>
                <a:ea typeface="+mn-ea"/>
                <a:cs typeface="Arial" panose="020B0604020202020204" pitchFamily="34" charset="0"/>
              </a:rPr>
              <a:t>complete an appropriate risk assessment to ensure children and adults at risk are protected</a:t>
            </a:r>
          </a:p>
          <a:p>
            <a:pPr marL="171450" lvl="0" indent="-171450">
              <a:buFont typeface="Arial" panose="020B0604020202020204" pitchFamily="34" charset="0"/>
              <a:buChar char="•"/>
            </a:pPr>
            <a:r>
              <a:rPr lang="en-GB" sz="1200" b="0" i="0" kern="1200">
                <a:solidFill>
                  <a:schemeClr val="tx1"/>
                </a:solidFill>
                <a:effectLst/>
                <a:latin typeface="Arial" panose="020B0604020202020204" pitchFamily="34" charset="0"/>
                <a:ea typeface="+mn-ea"/>
                <a:cs typeface="Arial" panose="020B0604020202020204" pitchFamily="34" charset="0"/>
              </a:rPr>
              <a:t>if the person is a foster carer or adult placement carer, consideration must be given for the need for safe care arrangements for any other children or adults at risk within their care</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b="0" i="0" kern="1200">
                <a:solidFill>
                  <a:schemeClr val="tx1"/>
                </a:solidFill>
                <a:effectLst/>
                <a:latin typeface="Arial" panose="020B0604020202020204" pitchFamily="34" charset="0"/>
                <a:ea typeface="+mn-ea"/>
                <a:cs typeface="Arial" panose="020B0604020202020204" pitchFamily="34" charset="0"/>
              </a:rPr>
              <a:t>if the person works within a health or social care setting, consideration must be given to ensure protective measures are implemented for any other children or adults at risk.</a:t>
            </a:r>
            <a:endParaRPr lang="en-GB" sz="1200" kern="1200">
              <a:solidFill>
                <a:schemeClr val="tx1"/>
              </a:solidFill>
              <a:effectLst/>
              <a:latin typeface="Arial" panose="020B0604020202020204" pitchFamily="34" charset="0"/>
              <a:ea typeface="+mn-ea"/>
              <a:cs typeface="Arial" panose="020B0604020202020204" pitchFamily="34" charset="0"/>
            </a:endParaRPr>
          </a:p>
          <a:p>
            <a:pPr lvl="0"/>
            <a:endParaRPr lang="en-GB" sz="1200" b="0" i="0" kern="1200">
              <a:solidFill>
                <a:schemeClr val="tx1"/>
              </a:solidFill>
              <a:effectLst/>
              <a:latin typeface="Arial" panose="020B0604020202020204" pitchFamily="34" charset="0"/>
              <a:ea typeface="+mn-ea"/>
              <a:cs typeface="Arial" panose="020B0604020202020204" pitchFamily="34" charset="0"/>
            </a:endParaRPr>
          </a:p>
          <a:p>
            <a:pPr lvl="0"/>
            <a:r>
              <a:rPr lang="en-GB" sz="1200" b="0" i="0" kern="1200">
                <a:solidFill>
                  <a:schemeClr val="tx1"/>
                </a:solidFill>
                <a:effectLst/>
                <a:latin typeface="Arial" panose="020B0604020202020204" pitchFamily="34" charset="0"/>
                <a:ea typeface="+mn-ea"/>
                <a:cs typeface="Arial" panose="020B0604020202020204" pitchFamily="34" charset="0"/>
              </a:rPr>
              <a:t>The employer must seek advice from the police and/or local authority designated officer about how much information can be disclosed to the subject of the concern person(s).</a:t>
            </a:r>
            <a:endParaRPr lang="en-GB" sz="1200" kern="1200">
              <a:solidFill>
                <a:schemeClr val="tx1"/>
              </a:solidFill>
              <a:effectLst/>
              <a:latin typeface="Arial" panose="020B0604020202020204" pitchFamily="34" charset="0"/>
              <a:ea typeface="+mn-ea"/>
              <a:cs typeface="Arial" panose="020B0604020202020204" pitchFamily="34" charset="0"/>
            </a:endParaRPr>
          </a:p>
          <a:p>
            <a:pPr lvl="0"/>
            <a:endParaRPr lang="en-GB" sz="1200" b="0" i="0" kern="1200">
              <a:solidFill>
                <a:schemeClr val="tx1"/>
              </a:solidFill>
              <a:effectLst/>
              <a:latin typeface="Arial" panose="020B0604020202020204" pitchFamily="34" charset="0"/>
              <a:ea typeface="+mn-ea"/>
              <a:cs typeface="Arial" panose="020B0604020202020204" pitchFamily="34" charset="0"/>
            </a:endParaRPr>
          </a:p>
          <a:p>
            <a:pPr lvl="0"/>
            <a:r>
              <a:rPr lang="en-GB" sz="1200" b="0" i="0" kern="1200">
                <a:solidFill>
                  <a:schemeClr val="tx1"/>
                </a:solidFill>
                <a:effectLst/>
                <a:latin typeface="Arial" panose="020B0604020202020204" pitchFamily="34" charset="0"/>
                <a:ea typeface="+mn-ea"/>
                <a:cs typeface="Arial" panose="020B0604020202020204" pitchFamily="34" charset="0"/>
              </a:rPr>
              <a:t>The employer should provide welfare support to the subject of the concern.</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a:xfrm>
            <a:off x="679807" y="49629791"/>
            <a:ext cx="520065" cy="2621640"/>
          </a:xfrm>
          <a:prstGeom prst="rect">
            <a:avLst/>
          </a:prstGeom>
        </p:spPr>
        <p:txBody>
          <a:bodyPr/>
          <a:lstStyle/>
          <a:p>
            <a:fld id="{4B3EE23F-5F0C-4BD3-ADA8-56215A5A72B5}" type="slidenum">
              <a:rPr lang="en-GB" smtClean="0"/>
              <a:t>70</a:t>
            </a:fld>
            <a:endParaRPr lang="en-GB"/>
          </a:p>
        </p:txBody>
      </p:sp>
    </p:spTree>
    <p:extLst>
      <p:ext uri="{BB962C8B-B14F-4D97-AF65-F5344CB8AC3E}">
        <p14:creationId xmlns:p14="http://schemas.microsoft.com/office/powerpoint/2010/main" val="23784867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Arial" panose="020B0604020202020204" pitchFamily="34" charset="0"/>
              </a:rPr>
              <a:t>Section 5 (slide 18)</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b="1" kern="1200">
                <a:solidFill>
                  <a:schemeClr val="tx1"/>
                </a:solidFill>
                <a:effectLst/>
                <a:latin typeface="Arial" panose="020B0604020202020204" pitchFamily="34" charset="0"/>
                <a:ea typeface="+mn-ea"/>
                <a:cs typeface="Arial" panose="020B0604020202020204" pitchFamily="34" charset="0"/>
              </a:rPr>
              <a:t>Information for the trainer:</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Every council has a duty to manage allegations and concerns about any person who works with children and young people and adults at risk in their area </a:t>
            </a:r>
            <a:r>
              <a:rPr lang="en-GB" sz="1200" b="1" kern="1200">
                <a:solidFill>
                  <a:schemeClr val="tx1"/>
                </a:solidFill>
                <a:effectLst/>
                <a:latin typeface="Arial" panose="020B0604020202020204" pitchFamily="34" charset="0"/>
                <a:ea typeface="+mn-ea"/>
                <a:cs typeface="Arial" panose="020B0604020202020204" pitchFamily="34" charset="0"/>
              </a:rPr>
              <a:t>and</a:t>
            </a:r>
            <a:r>
              <a:rPr lang="en-GB" sz="1200" kern="1200">
                <a:solidFill>
                  <a:schemeClr val="tx1"/>
                </a:solidFill>
                <a:effectLst/>
                <a:latin typeface="Arial" panose="020B0604020202020204" pitchFamily="34" charset="0"/>
                <a:ea typeface="+mn-ea"/>
                <a:cs typeface="Arial" panose="020B0604020202020204" pitchFamily="34" charset="0"/>
              </a:rPr>
              <a:t> should have an </a:t>
            </a:r>
            <a:r>
              <a:rPr lang="en-GB" sz="1200" b="1" kern="1200">
                <a:solidFill>
                  <a:schemeClr val="tx1"/>
                </a:solidFill>
                <a:effectLst/>
                <a:latin typeface="Arial" panose="020B0604020202020204" pitchFamily="34" charset="0"/>
                <a:ea typeface="+mn-ea"/>
                <a:cs typeface="Arial" panose="020B0604020202020204" pitchFamily="34" charset="0"/>
              </a:rPr>
              <a:t>identified senior manager responsible for safeguarding</a:t>
            </a:r>
            <a:r>
              <a:rPr lang="en-GB" sz="1200" kern="1200">
                <a:solidFill>
                  <a:schemeClr val="tx1"/>
                </a:solidFill>
                <a:effectLst/>
                <a:latin typeface="Arial" panose="020B0604020202020204" pitchFamily="34" charset="0"/>
                <a:ea typeface="+mn-ea"/>
                <a:cs typeface="Arial" panose="020B0604020202020204" pitchFamily="34" charset="0"/>
              </a:rPr>
              <a:t> who is accountable and responsible </a:t>
            </a:r>
            <a:r>
              <a:rPr lang="en-GB" sz="1200" b="1" kern="1200">
                <a:solidFill>
                  <a:schemeClr val="tx1"/>
                </a:solidFill>
                <a:effectLst/>
                <a:latin typeface="Arial" panose="020B0604020202020204" pitchFamily="34" charset="0"/>
                <a:ea typeface="+mn-ea"/>
                <a:cs typeface="Arial" panose="020B0604020202020204" pitchFamily="34" charset="0"/>
              </a:rPr>
              <a:t>for allegations against professionals and those in positions of trust.</a:t>
            </a: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5"/>
          </p:nvPr>
        </p:nvSpPr>
        <p:spPr>
          <a:xfrm>
            <a:off x="679807" y="49629791"/>
            <a:ext cx="520065" cy="2621640"/>
          </a:xfrm>
          <a:prstGeom prst="rect">
            <a:avLst/>
          </a:prstGeom>
        </p:spPr>
        <p:txBody>
          <a:bodyPr/>
          <a:lstStyle/>
          <a:p>
            <a:fld id="{4B3EE23F-5F0C-4BD3-ADA8-56215A5A72B5}" type="slidenum">
              <a:rPr lang="en-GB" smtClean="0"/>
              <a:t>71</a:t>
            </a:fld>
            <a:endParaRPr lang="en-GB"/>
          </a:p>
        </p:txBody>
      </p:sp>
    </p:spTree>
    <p:extLst>
      <p:ext uri="{BB962C8B-B14F-4D97-AF65-F5344CB8AC3E}">
        <p14:creationId xmlns:p14="http://schemas.microsoft.com/office/powerpoint/2010/main" val="151805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Section 1b adults (slides 12, 13, 14, 15, 16), 1a children (slides 2, 3, 4, 5,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From </a:t>
            </a:r>
            <a:r>
              <a:rPr lang="en-US" i="1">
                <a:latin typeface="Arial" panose="020B0604020202020204" pitchFamily="34" charset="0"/>
                <a:cs typeface="Arial" panose="020B0604020202020204" pitchFamily="34" charset="0"/>
              </a:rPr>
              <a:t>Working Together to Safeguard People: Volume 5 – Handling Individual Cases to Protect Children </a:t>
            </a:r>
            <a:r>
              <a:rPr lang="en-US">
                <a:latin typeface="Arial" panose="020B0604020202020204" pitchFamily="34" charset="0"/>
                <a:cs typeface="Arial" panose="020B0604020202020204" pitchFamily="34" charset="0"/>
              </a:rPr>
              <a:t>at Risk</a:t>
            </a:r>
          </a:p>
          <a:p>
            <a:r>
              <a:rPr lang="en-GB">
                <a:latin typeface="Arial" panose="020B0604020202020204" pitchFamily="34" charset="0"/>
                <a:cs typeface="Arial" panose="020B0604020202020204" pitchFamily="34" charset="0"/>
                <a:hlinkClick r:id="rId3"/>
              </a:rPr>
              <a:t>https://gov.wales/sites/default/files/publications/2019-05/working-together-to-safeguard-people-volume-5-handling-individual-cases-to-protect-children-at-risk.pdf</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r>
              <a:rPr lang="en-US" b="1" u="none">
                <a:latin typeface="Arial" panose="020B0604020202020204" pitchFamily="34" charset="0"/>
                <a:cs typeface="Arial" panose="020B0604020202020204" pitchFamily="34" charset="0"/>
              </a:rPr>
              <a:t>Effective safeguarding systems are those where: </a:t>
            </a:r>
          </a:p>
          <a:p>
            <a:r>
              <a:rPr lang="en-US">
                <a:latin typeface="Arial" panose="020B0604020202020204" pitchFamily="34" charset="0"/>
                <a:cs typeface="Arial" panose="020B0604020202020204" pitchFamily="34" charset="0"/>
              </a:rPr>
              <a:t>1. The wishes, needs and well-being of the child are put first, so that they receive the care and support they need before a problem escalates </a:t>
            </a:r>
          </a:p>
          <a:p>
            <a:r>
              <a:rPr lang="en-US">
                <a:latin typeface="Arial" panose="020B0604020202020204" pitchFamily="34" charset="0"/>
                <a:cs typeface="Arial" panose="020B0604020202020204" pitchFamily="34" charset="0"/>
              </a:rPr>
              <a:t>2. All practitioners who come into contact with children are alert to their needs including any potential or suspected abuse or risk of abuse or harm and understand what action they should take </a:t>
            </a:r>
          </a:p>
          <a:p>
            <a:r>
              <a:rPr lang="en-US">
                <a:latin typeface="Arial" panose="020B0604020202020204" pitchFamily="34" charset="0"/>
                <a:cs typeface="Arial" panose="020B0604020202020204" pitchFamily="34" charset="0"/>
              </a:rPr>
              <a:t>3. All practitioners share appropriate information, and have direct access to advice to discuss any concerns about a child </a:t>
            </a:r>
          </a:p>
          <a:p>
            <a:r>
              <a:rPr lang="en-US">
                <a:latin typeface="Arial" panose="020B0604020202020204" pitchFamily="34" charset="0"/>
                <a:cs typeface="Arial" panose="020B0604020202020204" pitchFamily="34" charset="0"/>
              </a:rPr>
              <a:t>4. All practitioners are able to use their professional judgment to put the child’s needs and personal outcomes at the </a:t>
            </a:r>
            <a:r>
              <a:rPr lang="en-US" err="1">
                <a:latin typeface="Arial" panose="020B0604020202020204" pitchFamily="34" charset="0"/>
                <a:cs typeface="Arial" panose="020B0604020202020204" pitchFamily="34" charset="0"/>
              </a:rPr>
              <a:t>centre</a:t>
            </a:r>
            <a:r>
              <a:rPr lang="en-US">
                <a:latin typeface="Arial" panose="020B0604020202020204" pitchFamily="34" charset="0"/>
                <a:cs typeface="Arial" panose="020B0604020202020204" pitchFamily="34" charset="0"/>
              </a:rPr>
              <a:t> of the system so that the right solution can be found for them </a:t>
            </a:r>
          </a:p>
          <a:p>
            <a:r>
              <a:rPr lang="en-US">
                <a:latin typeface="Arial" panose="020B0604020202020204" pitchFamily="34" charset="0"/>
                <a:cs typeface="Arial" panose="020B0604020202020204" pitchFamily="34" charset="0"/>
              </a:rPr>
              <a:t>5. All practitioners working with a child operate in a multi-agency and co-operative way to safeguard and promote a child’s well-being, record decisions appropriately and regularly review progress against the outcomes set out in care and support plans </a:t>
            </a:r>
          </a:p>
          <a:p>
            <a:r>
              <a:rPr lang="en-US">
                <a:latin typeface="Arial" panose="020B0604020202020204" pitchFamily="34" charset="0"/>
                <a:cs typeface="Arial" panose="020B0604020202020204" pitchFamily="34" charset="0"/>
              </a:rPr>
              <a:t>6. All practitioners who come into contact with children are able to access professional strategic leadership which supports the practitioner to achieve desired outcomes for the child.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Note: </a:t>
            </a:r>
            <a:r>
              <a:rPr lang="en-US" err="1">
                <a:latin typeface="Arial" panose="020B0604020202020204" pitchFamily="34" charset="0"/>
                <a:cs typeface="Arial" panose="020B0604020202020204" pitchFamily="34" charset="0"/>
              </a:rPr>
              <a:t>Organisations</a:t>
            </a:r>
            <a:r>
              <a:rPr lang="en-US">
                <a:latin typeface="Arial" panose="020B0604020202020204" pitchFamily="34" charset="0"/>
                <a:cs typeface="Arial" panose="020B0604020202020204" pitchFamily="34" charset="0"/>
              </a:rPr>
              <a:t>, establishments and professional groupings that work or have contact with children and families should ensure that staff are aware of and have access to the national procedures. Staff should refer to the national procedures when handling concerns in individual cases where there are specific circumstances which require consideration.</a:t>
            </a:r>
            <a:endParaRPr lang="en-GB" sz="1200" b="1" kern="1200">
              <a:solidFill>
                <a:schemeClr val="tx1"/>
              </a:solidFill>
              <a:effectLst/>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9</a:t>
            </a:fld>
            <a:endParaRPr lang="en-GB"/>
          </a:p>
        </p:txBody>
      </p:sp>
    </p:spTree>
    <p:extLst>
      <p:ext uri="{BB962C8B-B14F-4D97-AF65-F5344CB8AC3E}">
        <p14:creationId xmlns:p14="http://schemas.microsoft.com/office/powerpoint/2010/main" val="335220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74BC08-795C-4C2D-AC4D-ACF00EA86146}" type="slidenum">
              <a:rPr lang="en-GB" smtClean="0"/>
              <a:t>72</a:t>
            </a:fld>
            <a:endParaRPr lang="en-GB"/>
          </a:p>
        </p:txBody>
      </p:sp>
    </p:spTree>
    <p:extLst>
      <p:ext uri="{BB962C8B-B14F-4D97-AF65-F5344CB8AC3E}">
        <p14:creationId xmlns:p14="http://schemas.microsoft.com/office/powerpoint/2010/main" val="334251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Section 1b adults (slides 12, 13, 14, 15, 16), 1a children (slides 2, 3, 4, 5,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Arial" panose="020B0604020202020204" pitchFamily="34" charset="0"/>
                <a:ea typeface="+mn-ea"/>
                <a:cs typeface="Arial" panose="020B0604020202020204" pitchFamily="34" charset="0"/>
              </a:rPr>
              <a:t>From the </a:t>
            </a:r>
            <a:r>
              <a:rPr lang="en-GB" sz="1200" kern="1200">
                <a:solidFill>
                  <a:schemeClr val="tx1"/>
                </a:solidFill>
                <a:effectLst/>
                <a:latin typeface="Arial" panose="020B0604020202020204" pitchFamily="34" charset="0"/>
                <a:ea typeface="+mn-ea"/>
                <a:cs typeface="Arial" panose="020B0604020202020204" pitchFamily="34" charset="0"/>
              </a:rPr>
              <a:t>Wales Safeguarding Procedures: </a:t>
            </a:r>
            <a:r>
              <a:rPr lang="en-GB" sz="1200" b="1"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endParaRPr lang="en-GB" sz="1200" kern="1200">
              <a:solidFill>
                <a:schemeClr val="tx1"/>
              </a:solidFill>
              <a:effectLst/>
              <a:latin typeface="Arial" panose="020B0604020202020204" pitchFamily="34" charset="0"/>
              <a:ea typeface="+mn-ea"/>
              <a:cs typeface="Arial" panose="020B0604020202020204" pitchFamily="34" charset="0"/>
            </a:endParaRPr>
          </a:p>
          <a:p>
            <a:endParaRPr lang="en-GB"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a:solidFill>
                  <a:schemeClr val="tx1"/>
                </a:solidFill>
                <a:effectLst/>
                <a:latin typeface="Arial" panose="020B0604020202020204" pitchFamily="34" charset="0"/>
                <a:ea typeface="+mn-ea"/>
                <a:cs typeface="Arial" panose="020B0604020202020204" pitchFamily="34" charset="0"/>
              </a:rPr>
              <a:t>Trainer to explain:</a:t>
            </a:r>
          </a:p>
          <a:p>
            <a:pPr lvl="0"/>
            <a:endParaRPr lang="en-GB" sz="1200" b="1" kern="1200">
              <a:solidFill>
                <a:schemeClr val="tx1"/>
              </a:solidFill>
              <a:effectLst/>
              <a:latin typeface="Arial" panose="020B0604020202020204" pitchFamily="34" charset="0"/>
              <a:ea typeface="+mn-ea"/>
              <a:cs typeface="Arial" panose="020B0604020202020204" pitchFamily="34" charset="0"/>
            </a:endParaRPr>
          </a:p>
          <a:p>
            <a:pPr lvl="0"/>
            <a:r>
              <a:rPr lang="en-GB" sz="1200" b="1" kern="1200">
                <a:solidFill>
                  <a:schemeClr val="tx1"/>
                </a:solidFill>
                <a:effectLst/>
                <a:latin typeface="Arial" panose="020B0604020202020204" pitchFamily="34" charset="0"/>
                <a:ea typeface="+mn-ea"/>
                <a:cs typeface="Arial" panose="020B0604020202020204" pitchFamily="34" charset="0"/>
              </a:rPr>
              <a:t>Effective safeguarding requires: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each practitioner and organisation to play their part and </a:t>
            </a:r>
            <a:r>
              <a:rPr lang="en-GB" sz="1200" b="1" u="none" kern="1200">
                <a:solidFill>
                  <a:schemeClr val="tx1"/>
                </a:solidFill>
                <a:effectLst/>
                <a:latin typeface="Arial" panose="020B0604020202020204" pitchFamily="34" charset="0"/>
                <a:ea typeface="+mn-ea"/>
                <a:cs typeface="Arial" panose="020B0604020202020204" pitchFamily="34" charset="0"/>
              </a:rPr>
              <a:t>contribute</a:t>
            </a:r>
            <a:r>
              <a:rPr lang="en-GB" sz="1200" kern="1200">
                <a:solidFill>
                  <a:schemeClr val="tx1"/>
                </a:solidFill>
                <a:effectLst/>
                <a:latin typeface="Arial" panose="020B0604020202020204" pitchFamily="34" charset="0"/>
                <a:ea typeface="+mn-ea"/>
                <a:cs typeface="Arial" panose="020B0604020202020204" pitchFamily="34" charset="0"/>
              </a:rPr>
              <a:t> to safeguarding and promoting the well-being of the child</a:t>
            </a:r>
          </a:p>
          <a:p>
            <a:pPr marL="171450" lvl="0"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information sharing</a:t>
            </a:r>
            <a:r>
              <a:rPr lang="en-GB" sz="1200" kern="1200">
                <a:solidFill>
                  <a:schemeClr val="tx1"/>
                </a:solidFill>
                <a:effectLst/>
                <a:latin typeface="Arial" panose="020B0604020202020204" pitchFamily="34" charset="0"/>
                <a:ea typeface="+mn-ea"/>
                <a:cs typeface="Arial" panose="020B0604020202020204" pitchFamily="34" charset="0"/>
              </a:rPr>
              <a:t> in accordance with the </a:t>
            </a:r>
            <a:r>
              <a:rPr lang="en-GB" sz="1200" b="1" u="none" kern="1200">
                <a:solidFill>
                  <a:schemeClr val="tx1"/>
                </a:solidFill>
                <a:effectLst/>
                <a:latin typeface="Arial" panose="020B0604020202020204" pitchFamily="34" charset="0"/>
                <a:ea typeface="+mn-ea"/>
                <a:cs typeface="Arial" panose="020B0604020202020204" pitchFamily="34" charset="0"/>
              </a:rPr>
              <a:t>General Data Protection Regulation 2018 (GDPR): </a:t>
            </a:r>
            <a:r>
              <a:rPr lang="en-GB" sz="1200" u="sng" kern="1200">
                <a:solidFill>
                  <a:schemeClr val="tx1"/>
                </a:solidFill>
                <a:effectLst/>
                <a:latin typeface="Arial" panose="020B0604020202020204" pitchFamily="34" charset="0"/>
                <a:ea typeface="+mn-ea"/>
                <a:cs typeface="Arial" panose="020B0604020202020204" pitchFamily="34" charset="0"/>
                <a:hlinkClick r:id="rId3"/>
              </a:rPr>
              <a:t>https://ico.org.uk/for-organisations/guide-to-data-protection/guide-to-the-general-data-protection-regulation-gdpr/</a:t>
            </a:r>
            <a:r>
              <a:rPr lang="en-GB" sz="1200" u="sng"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intra- and multi-disciplinary working in order to better understand the individual and their circumstances and their needs for care, support and safety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co-productive working relationships with the child at risk, their family and carers to establish what matters to them and to ensure they feel respected and informed.</a:t>
            </a:r>
          </a:p>
          <a:p>
            <a:pPr marL="17145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b="1" u="none" kern="1200">
                <a:solidFill>
                  <a:schemeClr val="tx1"/>
                </a:solidFill>
                <a:effectLst/>
                <a:latin typeface="Arial" panose="020B0604020202020204" pitchFamily="34" charset="0"/>
                <a:ea typeface="+mn-ea"/>
                <a:cs typeface="Arial" panose="020B0604020202020204" pitchFamily="34" charset="0"/>
              </a:rPr>
              <a:t>Trainer to expand:</a:t>
            </a:r>
          </a:p>
          <a:p>
            <a:endParaRPr lang="en-GB" sz="1200" kern="1200">
              <a:solidFill>
                <a:schemeClr val="tx1"/>
              </a:solidFill>
              <a:effectLst/>
              <a:latin typeface="Arial" panose="020B0604020202020204" pitchFamily="34" charset="0"/>
              <a:ea typeface="+mn-ea"/>
              <a:cs typeface="Arial" panose="020B0604020202020204" pitchFamily="34" charset="0"/>
            </a:endParaRPr>
          </a:p>
          <a:p>
            <a:r>
              <a:rPr lang="en-GB" sz="1200" kern="1200">
                <a:solidFill>
                  <a:schemeClr val="tx1"/>
                </a:solidFill>
                <a:effectLst/>
                <a:latin typeface="Arial" panose="020B0604020202020204" pitchFamily="34" charset="0"/>
                <a:ea typeface="+mn-ea"/>
                <a:cs typeface="Arial" panose="020B0604020202020204" pitchFamily="34" charset="0"/>
              </a:rPr>
              <a:t>More specifically, </a:t>
            </a:r>
            <a:r>
              <a:rPr lang="en-GB" sz="1200" b="1" kern="1200">
                <a:solidFill>
                  <a:schemeClr val="tx1"/>
                </a:solidFill>
                <a:effectLst/>
                <a:latin typeface="Arial" panose="020B0604020202020204" pitchFamily="34" charset="0"/>
                <a:ea typeface="+mn-ea"/>
                <a:cs typeface="Arial" panose="020B0604020202020204" pitchFamily="34" charset="0"/>
              </a:rPr>
              <a:t>every person: </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in contact with or working with children at risk </a:t>
            </a:r>
            <a:r>
              <a:rPr lang="en-GB" sz="1200" kern="1200">
                <a:solidFill>
                  <a:schemeClr val="tx1"/>
                </a:solidFill>
                <a:effectLst/>
                <a:latin typeface="Arial" panose="020B0604020202020204" pitchFamily="34" charset="0"/>
                <a:ea typeface="+mn-ea"/>
                <a:cs typeface="Arial" panose="020B0604020202020204" pitchFamily="34" charset="0"/>
              </a:rPr>
              <a:t>of harm, abuse and neglect, their carers, and their families, </a:t>
            </a:r>
            <a:r>
              <a:rPr lang="en-GB" sz="1200" b="1" kern="1200">
                <a:solidFill>
                  <a:schemeClr val="tx1"/>
                </a:solidFill>
                <a:effectLst/>
                <a:latin typeface="Arial" panose="020B0604020202020204" pitchFamily="34" charset="0"/>
                <a:ea typeface="+mn-ea"/>
                <a:cs typeface="Arial" panose="020B0604020202020204" pitchFamily="34" charset="0"/>
              </a:rPr>
              <a:t>or </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in contact with adults who may pose a safeguarding risk,</a:t>
            </a:r>
            <a:r>
              <a:rPr lang="en-GB" sz="1200"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tx1"/>
                </a:solidFill>
                <a:effectLst/>
                <a:latin typeface="Arial" panose="020B0604020202020204" pitchFamily="34" charset="0"/>
                <a:ea typeface="+mn-ea"/>
                <a:cs typeface="Arial" panose="020B0604020202020204" pitchFamily="34" charset="0"/>
              </a:rPr>
              <a:t>or </a:t>
            </a:r>
          </a:p>
          <a:p>
            <a:pPr marL="171450" indent="-171450">
              <a:buFont typeface="Arial" panose="020B0604020202020204" pitchFamily="34" charset="0"/>
              <a:buChar char="•"/>
            </a:pPr>
            <a:r>
              <a:rPr lang="en-GB" sz="1200" b="1" kern="1200">
                <a:solidFill>
                  <a:schemeClr val="tx1"/>
                </a:solidFill>
                <a:effectLst/>
                <a:latin typeface="Arial" panose="020B0604020202020204" pitchFamily="34" charset="0"/>
                <a:ea typeface="+mn-ea"/>
                <a:cs typeface="Arial" panose="020B0604020202020204" pitchFamily="34" charset="0"/>
              </a:rPr>
              <a:t>responsible for arranging services for children and/or adults, should:</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understand their role and responsibilities </a:t>
            </a:r>
            <a:r>
              <a:rPr lang="en-GB" sz="1200" kern="1200">
                <a:solidFill>
                  <a:schemeClr val="tx1"/>
                </a:solidFill>
                <a:effectLst/>
                <a:latin typeface="Arial" panose="020B0604020202020204" pitchFamily="34" charset="0"/>
                <a:ea typeface="+mn-ea"/>
                <a:cs typeface="Arial" panose="020B0604020202020204" pitchFamily="34" charset="0"/>
              </a:rPr>
              <a:t>to safeguard and promote the welfare of children at risk of harm, abuse and neglect</a:t>
            </a: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familiar with and follow </a:t>
            </a:r>
            <a:r>
              <a:rPr lang="en-GB" sz="1200" b="1" u="none" kern="1200">
                <a:solidFill>
                  <a:schemeClr val="tx1"/>
                </a:solidFill>
                <a:effectLst/>
                <a:latin typeface="Arial" panose="020B0604020202020204" pitchFamily="34" charset="0"/>
                <a:ea typeface="+mn-ea"/>
                <a:cs typeface="Arial" panose="020B0604020202020204" pitchFamily="34" charset="0"/>
              </a:rPr>
              <a:t>their organisation’s procedures and protocols for safeguarding</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know who to contact in their organisation </a:t>
            </a:r>
            <a:r>
              <a:rPr lang="en-GB" sz="1200" kern="1200">
                <a:solidFill>
                  <a:schemeClr val="tx1"/>
                </a:solidFill>
                <a:effectLst/>
                <a:latin typeface="Arial" panose="020B0604020202020204" pitchFamily="34" charset="0"/>
                <a:ea typeface="+mn-ea"/>
                <a:cs typeface="Arial" panose="020B0604020202020204" pitchFamily="34" charset="0"/>
              </a:rPr>
              <a:t>to discuss concerns about a child at risk of abuse and neglect and their duty to report</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be alert to indicators </a:t>
            </a:r>
            <a:r>
              <a:rPr lang="en-GB" sz="1200" kern="1200">
                <a:solidFill>
                  <a:schemeClr val="tx1"/>
                </a:solidFill>
                <a:effectLst/>
                <a:latin typeface="Arial" panose="020B0604020202020204" pitchFamily="34" charset="0"/>
                <a:ea typeface="+mn-ea"/>
                <a:cs typeface="Arial" panose="020B0604020202020204" pitchFamily="34" charset="0"/>
              </a:rPr>
              <a:t>of abuse and neglect both within and outside the family</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have access to and comply </a:t>
            </a:r>
            <a:r>
              <a:rPr lang="en-GB" sz="1200" kern="1200">
                <a:solidFill>
                  <a:schemeClr val="tx1"/>
                </a:solidFill>
                <a:effectLst/>
                <a:latin typeface="Arial" panose="020B0604020202020204" pitchFamily="34" charset="0"/>
                <a:ea typeface="+mn-ea"/>
                <a:cs typeface="Arial" panose="020B0604020202020204" pitchFamily="34" charset="0"/>
              </a:rPr>
              <a:t>with the </a:t>
            </a:r>
            <a:r>
              <a:rPr lang="en-GB" sz="1200" b="1" kern="1200">
                <a:solidFill>
                  <a:schemeClr val="tx1"/>
                </a:solidFill>
                <a:effectLst/>
                <a:latin typeface="Arial" panose="020B0604020202020204" pitchFamily="34" charset="0"/>
                <a:ea typeface="+mn-ea"/>
                <a:cs typeface="Arial" panose="020B0604020202020204" pitchFamily="34" charset="0"/>
              </a:rPr>
              <a:t>Wales Safeguarding Procedures – Trainer may wish to promote the app</a:t>
            </a: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 </a:t>
            </a:r>
            <a:r>
              <a:rPr lang="en-GB" sz="1200" b="1" u="none" kern="1200">
                <a:solidFill>
                  <a:schemeClr val="tx1"/>
                </a:solidFill>
                <a:effectLst/>
                <a:latin typeface="Arial" panose="020B0604020202020204" pitchFamily="34" charset="0"/>
                <a:ea typeface="+mn-ea"/>
                <a:cs typeface="Arial" panose="020B0604020202020204" pitchFamily="34" charset="0"/>
              </a:rPr>
              <a:t>principles and practice </a:t>
            </a:r>
            <a:r>
              <a:rPr lang="en-GB" sz="1200" kern="1200">
                <a:solidFill>
                  <a:schemeClr val="tx1"/>
                </a:solidFill>
                <a:effectLst/>
                <a:latin typeface="Arial" panose="020B0604020202020204" pitchFamily="34" charset="0"/>
                <a:ea typeface="+mn-ea"/>
                <a:cs typeface="Arial" panose="020B0604020202020204" pitchFamily="34" charset="0"/>
              </a:rPr>
              <a:t>contained in </a:t>
            </a:r>
            <a:r>
              <a:rPr lang="en-GB" sz="1200" b="1" u="none" kern="1200">
                <a:solidFill>
                  <a:schemeClr val="tx1"/>
                </a:solidFill>
                <a:effectLst/>
                <a:latin typeface="Arial" panose="020B0604020202020204" pitchFamily="34" charset="0"/>
                <a:ea typeface="+mn-ea"/>
                <a:cs typeface="Arial" panose="020B0604020202020204" pitchFamily="34" charset="0"/>
              </a:rPr>
              <a:t>Vol. 5 Handling Individual Cases:</a:t>
            </a:r>
            <a:r>
              <a:rPr lang="en-GB" sz="1200" b="1" u="sng" kern="1200">
                <a:solidFill>
                  <a:schemeClr val="tx1"/>
                </a:solidFill>
                <a:effectLst/>
                <a:latin typeface="Arial" panose="020B0604020202020204" pitchFamily="34" charset="0"/>
                <a:ea typeface="+mn-ea"/>
                <a:cs typeface="Arial" panose="020B0604020202020204" pitchFamily="34" charset="0"/>
              </a:rPr>
              <a:t>  </a:t>
            </a:r>
            <a:r>
              <a:rPr lang="en-GB" sz="1200" u="sng" kern="1200">
                <a:solidFill>
                  <a:schemeClr val="tx1"/>
                </a:solidFill>
                <a:effectLst/>
                <a:latin typeface="Arial" panose="020B0604020202020204" pitchFamily="34" charset="0"/>
                <a:ea typeface="+mn-ea"/>
                <a:cs typeface="Arial" panose="020B0604020202020204" pitchFamily="34" charset="0"/>
                <a:hlinkClick r:id="rId4"/>
              </a:rPr>
              <a:t>https://socialcare.wales/hub/statutory-guidance</a:t>
            </a:r>
            <a:r>
              <a:rPr lang="en-GB" sz="1200" u="sng"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a:t>
            </a:r>
            <a:r>
              <a:rPr lang="en-GB" sz="1200" b="1" u="none" kern="1200">
                <a:solidFill>
                  <a:schemeClr val="tx1"/>
                </a:solidFill>
                <a:effectLst/>
                <a:latin typeface="Arial" panose="020B0604020202020204" pitchFamily="34" charset="0"/>
                <a:ea typeface="+mn-ea"/>
                <a:cs typeface="Arial" panose="020B0604020202020204" pitchFamily="34" charset="0"/>
              </a:rPr>
              <a:t>received training</a:t>
            </a:r>
            <a:r>
              <a:rPr lang="en-GB" sz="1200" kern="1200">
                <a:solidFill>
                  <a:schemeClr val="tx1"/>
                </a:solidFill>
                <a:effectLst/>
                <a:latin typeface="Arial" panose="020B0604020202020204" pitchFamily="34" charset="0"/>
                <a:ea typeface="+mn-ea"/>
                <a:cs typeface="Arial" panose="020B0604020202020204" pitchFamily="34" charset="0"/>
              </a:rPr>
              <a:t> to a level commensurate with their role and responsibilities</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know when and how </a:t>
            </a:r>
            <a:r>
              <a:rPr lang="en-GB" sz="1200" kern="1200">
                <a:solidFill>
                  <a:schemeClr val="tx1"/>
                </a:solidFill>
                <a:effectLst/>
                <a:latin typeface="Arial" panose="020B0604020202020204" pitchFamily="34" charset="0"/>
                <a:ea typeface="+mn-ea"/>
                <a:cs typeface="Arial" panose="020B0604020202020204" pitchFamily="34" charset="0"/>
              </a:rPr>
              <a:t>to report any concerns about abuse and neglect to social services or the police</a:t>
            </a: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that an agency employee has a </a:t>
            </a:r>
            <a:r>
              <a:rPr lang="en-GB" sz="1200" b="1" u="none" kern="1200">
                <a:solidFill>
                  <a:schemeClr val="tx1"/>
                </a:solidFill>
                <a:effectLst/>
                <a:latin typeface="Arial" panose="020B0604020202020204" pitchFamily="34" charset="0"/>
                <a:ea typeface="+mn-ea"/>
                <a:cs typeface="Arial" panose="020B0604020202020204" pitchFamily="34" charset="0"/>
              </a:rPr>
              <a:t>duty to report</a:t>
            </a:r>
            <a:r>
              <a:rPr lang="en-GB" sz="1200" kern="1200">
                <a:solidFill>
                  <a:schemeClr val="tx1"/>
                </a:solidFill>
                <a:effectLst/>
                <a:latin typeface="Arial" panose="020B0604020202020204" pitchFamily="34" charset="0"/>
                <a:ea typeface="+mn-ea"/>
                <a:cs typeface="Arial" panose="020B0604020202020204" pitchFamily="34" charset="0"/>
              </a:rPr>
              <a:t> if an individual, family member of member of the public expresses concerns about a child’s or adult’s safety to them. they must never be asked to make a self-referral to social services or the police</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be alert to and aware of the risks </a:t>
            </a:r>
            <a:r>
              <a:rPr lang="en-GB" sz="1200" kern="1200">
                <a:solidFill>
                  <a:schemeClr val="tx1"/>
                </a:solidFill>
                <a:effectLst/>
                <a:latin typeface="Arial" panose="020B0604020202020204" pitchFamily="34" charset="0"/>
                <a:ea typeface="+mn-ea"/>
                <a:cs typeface="Arial" panose="020B0604020202020204" pitchFamily="34" charset="0"/>
              </a:rPr>
              <a:t>which individual abusers, or potential abusers, may pose to children at risk of abuse and neglect</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recognise when a caregiver has compromised caring capacity,</a:t>
            </a:r>
            <a:r>
              <a:rPr lang="en-GB" sz="1200" kern="1200">
                <a:solidFill>
                  <a:schemeClr val="tx1"/>
                </a:solidFill>
                <a:effectLst/>
                <a:latin typeface="Arial" panose="020B0604020202020204" pitchFamily="34" charset="0"/>
                <a:ea typeface="+mn-ea"/>
                <a:cs typeface="Arial" panose="020B0604020202020204" pitchFamily="34" charset="0"/>
              </a:rPr>
              <a:t> that is, problems which may affect their capacity to provide effective and appropriate care, or which may mean they pose a risk of harm</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be aware of the impact and effects</a:t>
            </a:r>
            <a:r>
              <a:rPr lang="en-GB" sz="1200" kern="1200">
                <a:solidFill>
                  <a:schemeClr val="tx1"/>
                </a:solidFill>
                <a:effectLst/>
                <a:latin typeface="Arial" panose="020B0604020202020204" pitchFamily="34" charset="0"/>
                <a:ea typeface="+mn-ea"/>
                <a:cs typeface="Arial" panose="020B0604020202020204" pitchFamily="34" charset="0"/>
              </a:rPr>
              <a:t> of abuse and neglect on children at risk</a:t>
            </a:r>
          </a:p>
          <a:p>
            <a:pPr marL="628650" lvl="1"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 </a:t>
            </a:r>
            <a:r>
              <a:rPr lang="en-GB" sz="1200" b="1" u="none" kern="1200">
                <a:solidFill>
                  <a:schemeClr val="tx1"/>
                </a:solidFill>
                <a:effectLst/>
                <a:latin typeface="Arial" panose="020B0604020202020204" pitchFamily="34" charset="0"/>
                <a:ea typeface="+mn-ea"/>
                <a:cs typeface="Arial" panose="020B0604020202020204" pitchFamily="34" charset="0"/>
              </a:rPr>
              <a:t>safeguarding process</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share and help to analyse information </a:t>
            </a:r>
            <a:r>
              <a:rPr lang="en-GB" sz="1200" kern="1200">
                <a:solidFill>
                  <a:schemeClr val="tx1"/>
                </a:solidFill>
                <a:effectLst/>
                <a:latin typeface="Arial" panose="020B0604020202020204" pitchFamily="34" charset="0"/>
                <a:ea typeface="+mn-ea"/>
                <a:cs typeface="Arial" panose="020B0604020202020204" pitchFamily="34" charset="0"/>
              </a:rPr>
              <a:t>so that an informed assessment can be made of the child and family’s needs and circumstances</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contribute</a:t>
            </a:r>
            <a:r>
              <a:rPr lang="en-GB" sz="1200" kern="1200">
                <a:solidFill>
                  <a:schemeClr val="tx1"/>
                </a:solidFill>
                <a:effectLst/>
                <a:latin typeface="Arial" panose="020B0604020202020204" pitchFamily="34" charset="0"/>
                <a:ea typeface="+mn-ea"/>
                <a:cs typeface="Arial" panose="020B0604020202020204" pitchFamily="34" charset="0"/>
              </a:rPr>
              <a:t> as required to provide help or a specific service to the child at risk or a member of their family as part of an agreed plan and contribute to the reviewing progress against person-centred outcomes</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contribute</a:t>
            </a:r>
            <a:r>
              <a:rPr lang="en-GB" sz="1200" kern="1200">
                <a:solidFill>
                  <a:schemeClr val="tx1"/>
                </a:solidFill>
                <a:effectLst/>
                <a:latin typeface="Arial" panose="020B0604020202020204" pitchFamily="34" charset="0"/>
                <a:ea typeface="+mn-ea"/>
                <a:cs typeface="Arial" panose="020B0604020202020204" pitchFamily="34" charset="0"/>
              </a:rPr>
              <a:t> as necessary at all stages of the safeguarding process</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contribute</a:t>
            </a:r>
            <a:r>
              <a:rPr lang="en-GB" sz="1200" kern="1200">
                <a:solidFill>
                  <a:schemeClr val="tx1"/>
                </a:solidFill>
                <a:effectLst/>
                <a:latin typeface="Arial" panose="020B0604020202020204" pitchFamily="34" charset="0"/>
                <a:ea typeface="+mn-ea"/>
                <a:cs typeface="Arial" panose="020B0604020202020204" pitchFamily="34" charset="0"/>
              </a:rPr>
              <a:t> to regularly reviewing outcomes against specific shared objectives</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work co-operatively with </a:t>
            </a:r>
            <a:r>
              <a:rPr lang="en-GB" sz="1200" kern="1200">
                <a:solidFill>
                  <a:schemeClr val="tx1"/>
                </a:solidFill>
                <a:effectLst/>
                <a:latin typeface="Arial" panose="020B0604020202020204" pitchFamily="34" charset="0"/>
                <a:ea typeface="+mn-ea"/>
                <a:cs typeface="Arial" panose="020B0604020202020204" pitchFamily="34" charset="0"/>
              </a:rPr>
              <a:t>the child at risk, carers and families, unless this is inconsistent with the need to ensure the individual’s safety</a:t>
            </a:r>
          </a:p>
          <a:p>
            <a:pPr marL="628650" lvl="1" indent="-171450">
              <a:buFont typeface="Arial" panose="020B0604020202020204" pitchFamily="34" charset="0"/>
              <a:buChar char="•"/>
            </a:pPr>
            <a:r>
              <a:rPr lang="en-GB" sz="1200" b="1" u="none" kern="1200">
                <a:solidFill>
                  <a:schemeClr val="tx1"/>
                </a:solidFill>
                <a:effectLst/>
                <a:latin typeface="Arial" panose="020B0604020202020204" pitchFamily="34" charset="0"/>
                <a:ea typeface="+mn-ea"/>
                <a:cs typeface="Arial" panose="020B0604020202020204" pitchFamily="34" charset="0"/>
              </a:rPr>
              <a:t>be committed to fully co-operating with all other agencies </a:t>
            </a:r>
            <a:r>
              <a:rPr lang="en-GB" sz="1200" kern="1200">
                <a:solidFill>
                  <a:schemeClr val="tx1"/>
                </a:solidFill>
                <a:effectLst/>
                <a:latin typeface="Arial" panose="020B0604020202020204" pitchFamily="34" charset="0"/>
                <a:ea typeface="+mn-ea"/>
                <a:cs typeface="Arial" panose="020B0604020202020204" pitchFamily="34" charset="0"/>
              </a:rPr>
              <a:t>in the interests of safeguarding adults at risk of abuse and neglect.</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10</a:t>
            </a:fld>
            <a:endParaRPr lang="en-GB"/>
          </a:p>
        </p:txBody>
      </p:sp>
    </p:spTree>
    <p:extLst>
      <p:ext uri="{BB962C8B-B14F-4D97-AF65-F5344CB8AC3E}">
        <p14:creationId xmlns:p14="http://schemas.microsoft.com/office/powerpoint/2010/main" val="312393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u="none" kern="1200">
                <a:solidFill>
                  <a:schemeClr val="tx1"/>
                </a:solidFill>
                <a:effectLst/>
                <a:latin typeface="Arial" panose="020B0604020202020204" pitchFamily="34" charset="0"/>
                <a:ea typeface="+mn-ea"/>
                <a:cs typeface="Arial" panose="020B0604020202020204" pitchFamily="34" charset="0"/>
              </a:rPr>
              <a:t>Section 1a, children and young people: safeguarding principles (slide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kern="1200">
                <a:solidFill>
                  <a:schemeClr val="tx1"/>
                </a:solidFill>
                <a:effectLst/>
                <a:latin typeface="Arial" panose="020B0604020202020204" pitchFamily="34" charset="0"/>
                <a:ea typeface="+mn-ea"/>
                <a:cs typeface="Arial" panose="020B0604020202020204" pitchFamily="34" charset="0"/>
              </a:rPr>
              <a:t>From the Wales Safeguarding Procedures </a:t>
            </a:r>
            <a:r>
              <a:rPr lang="en-GB" sz="1200" i="1" kern="1200">
                <a:solidFill>
                  <a:schemeClr val="tx1"/>
                </a:solidFill>
                <a:effectLst/>
                <a:latin typeface="Arial" panose="020B0604020202020204" pitchFamily="34" charset="0"/>
                <a:ea typeface="+mn-ea"/>
                <a:cs typeface="Arial" panose="020B0604020202020204" pitchFamily="34" charset="0"/>
              </a:rPr>
              <a:t>– </a:t>
            </a:r>
            <a:r>
              <a:rPr lang="en-GB" sz="1200" b="1" kern="1200">
                <a:solidFill>
                  <a:schemeClr val="tx1"/>
                </a:solidFill>
                <a:effectLst/>
                <a:latin typeface="Arial" panose="020B0604020202020204" pitchFamily="34" charset="0"/>
                <a:ea typeface="+mn-ea"/>
                <a:cs typeface="Arial" panose="020B0604020202020204" pitchFamily="34" charset="0"/>
              </a:rPr>
              <a:t>Section 1: Safeguarding principles and effective practice: Children</a:t>
            </a: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i="1"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b="1" kern="1200">
                <a:solidFill>
                  <a:schemeClr val="tx1"/>
                </a:solidFill>
                <a:effectLst/>
                <a:latin typeface="Arial" panose="020B0604020202020204" pitchFamily="34" charset="0"/>
                <a:ea typeface="+mn-ea"/>
                <a:cs typeface="Arial" panose="020B0604020202020204" pitchFamily="34" charset="0"/>
              </a:rPr>
              <a:t>Trainer to note: </a:t>
            </a: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kern="1200">
                <a:solidFill>
                  <a:schemeClr val="tx1"/>
                </a:solidFill>
                <a:effectLst/>
                <a:latin typeface="Arial" panose="020B0604020202020204" pitchFamily="34" charset="0"/>
                <a:ea typeface="+mn-ea"/>
                <a:cs typeface="Arial" panose="020B0604020202020204" pitchFamily="34" charset="0"/>
              </a:rPr>
              <a:t>This is not the full list – full list available in Section 1.</a:t>
            </a:r>
          </a:p>
          <a:p>
            <a:pPr marL="0" lvl="0" indent="0">
              <a:buFont typeface="Arial" panose="020B0604020202020204" pitchFamily="34" charset="0"/>
              <a:buNone/>
            </a:pPr>
            <a:endParaRPr lang="en-GB" sz="1200" b="1" u="sng"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200" b="1" u="none" kern="1200">
                <a:solidFill>
                  <a:schemeClr val="tx1"/>
                </a:solidFill>
                <a:effectLst/>
                <a:latin typeface="Arial" panose="020B0604020202020204" pitchFamily="34" charset="0"/>
                <a:ea typeface="+mn-ea"/>
                <a:cs typeface="Arial" panose="020B0604020202020204" pitchFamily="34" charset="0"/>
              </a:rPr>
              <a:t>The full list:</a:t>
            </a:r>
          </a:p>
          <a:p>
            <a:pPr marL="0" lvl="0" indent="0">
              <a:buFont typeface="Arial" panose="020B0604020202020204" pitchFamily="34" charset="0"/>
              <a:buNone/>
            </a:pPr>
            <a:endParaRPr lang="en-GB" sz="1200" b="1" u="none"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their role and responsibilities to safeguard and promote the welfare of children at risk of harm, abuse and neglect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familiar with and follow their organisation’s procedures and protocols for safeguarding </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who to contact in their organisation to discuss concerns about a child at risk of abuse and neglect and their duty to report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alert to indicators of abuse and neglect both within and outside the family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access to and comply with the Wales Safeguarding Procedures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 principles and practice contained in </a:t>
            </a:r>
            <a:r>
              <a:rPr lang="en-GB" sz="1200" b="1" u="sng" kern="1200">
                <a:solidFill>
                  <a:schemeClr val="tx1"/>
                </a:solidFill>
                <a:effectLst/>
                <a:latin typeface="Arial" panose="020B0604020202020204" pitchFamily="34" charset="0"/>
                <a:ea typeface="+mn-ea"/>
                <a:cs typeface="Arial" panose="020B0604020202020204" pitchFamily="34" charset="0"/>
              </a:rPr>
              <a:t>Vol. 5 Handling Individual Cases:  </a:t>
            </a:r>
            <a:r>
              <a:rPr lang="en-GB" sz="1200" u="sng" kern="1200">
                <a:solidFill>
                  <a:schemeClr val="tx1"/>
                </a:solidFill>
                <a:effectLst/>
                <a:latin typeface="Arial" panose="020B0604020202020204" pitchFamily="34" charset="0"/>
                <a:ea typeface="+mn-ea"/>
                <a:cs typeface="Arial" panose="020B0604020202020204" pitchFamily="34" charset="0"/>
                <a:hlinkClick r:id="rId3"/>
              </a:rPr>
              <a:t>https://socialcare.wales/hub/statutory-guidance</a:t>
            </a:r>
            <a:r>
              <a:rPr lang="en-GB" sz="1200" u="sng" kern="1200">
                <a:solidFill>
                  <a:schemeClr val="tx1"/>
                </a:solidFill>
                <a:effectLst/>
                <a:latin typeface="Arial" panose="020B0604020202020204" pitchFamily="34" charset="0"/>
                <a:ea typeface="+mn-ea"/>
                <a:cs typeface="Arial" panose="020B0604020202020204" pitchFamily="34" charset="0"/>
              </a:rPr>
              <a:t> </a:t>
            </a: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have received training to a level commensurate with their role and responsibilities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when and how to report any concerns about abuse and neglect to social services or the police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know that an agency employee has a duty to report if an individual, family member of member of the public expresses concerns about a child’s or adult’s safety to them. they must never be asked to make a self-referral to social services or the police</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alert to and aware of the risks which individual abusers, or potential abusers, may pose to children at risk of abuse and neglect</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recognise when a caregiver has compromised caring capacity, that is, problems which may affect their capacity to provide effective and appropriate care, or which may mean they pose a risk of harm</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aware of the impact and effects of abuse and neglect on children at risk</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understand the safeguarding process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share and help to analyse information so that an informed assessment can be made of the child and family’s needs and circumstances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contribute as required to provide help or a specific service to the child at risk or a member of their family as part of an agreed plan and contribute to the reviewing progress against person-centred outcomes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contribute as necessary at all stages of the safeguarding process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contribute to regularly reviewing outcomes against specific shared objectives</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work co-operatively with the adult at risk, carers and families, unless this is inconsistent with the need to ensure the individual’s safety</a:t>
            </a:r>
          </a:p>
          <a:p>
            <a:pPr marL="171450" lvl="0" indent="-171450">
              <a:buFont typeface="Arial" panose="020B0604020202020204" pitchFamily="34" charset="0"/>
              <a:buChar char="•"/>
            </a:pPr>
            <a:r>
              <a:rPr lang="en-GB" sz="1200" kern="1200">
                <a:solidFill>
                  <a:schemeClr val="tx1"/>
                </a:solidFill>
                <a:effectLst/>
                <a:latin typeface="Arial" panose="020B0604020202020204" pitchFamily="34" charset="0"/>
                <a:ea typeface="+mn-ea"/>
                <a:cs typeface="Arial" panose="020B0604020202020204" pitchFamily="34" charset="0"/>
              </a:rPr>
              <a:t>be committed to fully co-operating with all other agencies in the interests of safeguarding adults at risk of abuse and neglect.</a:t>
            </a:r>
          </a:p>
          <a:p>
            <a:endParaRPr lang="en-GB"/>
          </a:p>
        </p:txBody>
      </p:sp>
      <p:sp>
        <p:nvSpPr>
          <p:cNvPr id="4" name="Slide Number Placeholder 3"/>
          <p:cNvSpPr>
            <a:spLocks noGrp="1"/>
          </p:cNvSpPr>
          <p:nvPr>
            <p:ph type="sldNum" sz="quarter" idx="5"/>
          </p:nvPr>
        </p:nvSpPr>
        <p:spPr/>
        <p:txBody>
          <a:bodyPr/>
          <a:lstStyle/>
          <a:p>
            <a:fld id="{5380B07E-33FA-47F9-8699-C5DB1064ED41}" type="slidenum">
              <a:rPr lang="en-GB" smtClean="0"/>
              <a:t>11</a:t>
            </a:fld>
            <a:endParaRPr lang="en-GB"/>
          </a:p>
        </p:txBody>
      </p:sp>
    </p:spTree>
    <p:extLst>
      <p:ext uri="{BB962C8B-B14F-4D97-AF65-F5344CB8AC3E}">
        <p14:creationId xmlns:p14="http://schemas.microsoft.com/office/powerpoint/2010/main" val="540492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277B-6BB7-44ED-A079-C8E640675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62260A-0FD2-450E-9337-3E1D3D64F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FFF887-041F-4397-99AA-627A455DE4AE}"/>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5" name="Footer Placeholder 4">
            <a:extLst>
              <a:ext uri="{FF2B5EF4-FFF2-40B4-BE49-F238E27FC236}">
                <a16:creationId xmlns:a16="http://schemas.microsoft.com/office/drawing/2014/main" id="{E2135C32-4B32-46A6-8212-D5B732A822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A394EA-BCFA-4850-A861-80FEB2AE4F43}"/>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7" name="Rectangle 6">
            <a:extLst>
              <a:ext uri="{FF2B5EF4-FFF2-40B4-BE49-F238E27FC236}">
                <a16:creationId xmlns:a16="http://schemas.microsoft.com/office/drawing/2014/main" id="{7D1B8EFA-D0D9-0347-81A2-08594B5B8235}"/>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950227BD-6D6F-4441-BDA6-CE56ABB8D52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293463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335E-FE11-4351-937C-136266BEDC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F0F926-0E72-4EFC-B753-35C4B6664A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B0D7F-9E21-4B11-B70D-C0B94FD9CFC1}"/>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5" name="Footer Placeholder 4">
            <a:extLst>
              <a:ext uri="{FF2B5EF4-FFF2-40B4-BE49-F238E27FC236}">
                <a16:creationId xmlns:a16="http://schemas.microsoft.com/office/drawing/2014/main" id="{8E07D506-525F-483B-8877-F17206EF9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7F840-6A95-4A9F-A4CC-468E3294B5AF}"/>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7" name="Rectangle 6">
            <a:extLst>
              <a:ext uri="{FF2B5EF4-FFF2-40B4-BE49-F238E27FC236}">
                <a16:creationId xmlns:a16="http://schemas.microsoft.com/office/drawing/2014/main" id="{E7920DBF-5117-574C-A437-DA38485421B9}"/>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2B17FDF7-993C-7945-A20E-60F71F7C88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30644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FFE81-9360-4CC3-A5BD-EBC406F413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3FE982-E411-4FA9-AF0D-03CD5378A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61A92D-2D9F-4CFB-BD5B-48ED6A49FD49}"/>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5" name="Footer Placeholder 4">
            <a:extLst>
              <a:ext uri="{FF2B5EF4-FFF2-40B4-BE49-F238E27FC236}">
                <a16:creationId xmlns:a16="http://schemas.microsoft.com/office/drawing/2014/main" id="{C6CA45FE-0720-4A8E-9670-56ACDB6592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B55283-DAE9-455C-8E8E-A894DA556AE8}"/>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7" name="Rectangle 6">
            <a:extLst>
              <a:ext uri="{FF2B5EF4-FFF2-40B4-BE49-F238E27FC236}">
                <a16:creationId xmlns:a16="http://schemas.microsoft.com/office/drawing/2014/main" id="{B41E0100-5A18-1E45-84DC-A8CB15F85902}"/>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8C7E03DB-2482-0F47-AEBF-17A51FE1BF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155639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8173-146E-544A-A312-C656A8EB46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429DC4-3586-BF47-816D-D8DAB6092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0FA8DA-D907-0B46-9B65-0519CA2E4D70}"/>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5" name="Footer Placeholder 4">
            <a:extLst>
              <a:ext uri="{FF2B5EF4-FFF2-40B4-BE49-F238E27FC236}">
                <a16:creationId xmlns:a16="http://schemas.microsoft.com/office/drawing/2014/main" id="{5FA8F58B-DCD3-FD40-85E9-0E0D79476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8B5A0-297B-2F49-8FBE-F3C028D4FEBC}"/>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1726172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9A48-0377-2648-97E8-F2354E3882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DF16BD-CE75-0640-8670-5D5E5DB87D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3936A6-E06C-B745-B85F-EAB69CE269F9}"/>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5" name="Footer Placeholder 4">
            <a:extLst>
              <a:ext uri="{FF2B5EF4-FFF2-40B4-BE49-F238E27FC236}">
                <a16:creationId xmlns:a16="http://schemas.microsoft.com/office/drawing/2014/main" id="{DF3A265C-F871-EE43-91CC-C9752210E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BE251-7140-F64C-837D-D933F1D82061}"/>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194237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9C1D6-1CF6-A842-B90B-52E70112987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A4F5B66-38AF-5042-86DE-299498726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26125B3-3321-A841-9A6C-819958D84384}"/>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5" name="Footer Placeholder 4">
            <a:extLst>
              <a:ext uri="{FF2B5EF4-FFF2-40B4-BE49-F238E27FC236}">
                <a16:creationId xmlns:a16="http://schemas.microsoft.com/office/drawing/2014/main" id="{9AB0CFFC-5AC6-F947-83FC-824846AE9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094E0-7CEA-F54F-BE1F-8472AC3C02D4}"/>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1683788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DFBE-E1FD-EA45-999D-3DECA53C2B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E520B2-D712-A24E-BBFA-21DE7DE83D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292345E-6246-584C-81BF-01B2CDB78C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F70E8D6-779B-C340-A2E9-D2106A82B8F5}"/>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6" name="Footer Placeholder 5">
            <a:extLst>
              <a:ext uri="{FF2B5EF4-FFF2-40B4-BE49-F238E27FC236}">
                <a16:creationId xmlns:a16="http://schemas.microsoft.com/office/drawing/2014/main" id="{53D2FA22-6338-414B-9FEF-6F540E6BD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E89A1-658B-BC4A-8138-A7FE4AF67AFE}"/>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680237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5DC0-4547-0A43-B336-F38ABD828BD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75726E6-74A8-A844-853E-F10BBDCF2A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62A8A4B-60CD-0A45-8B74-38A0DF41B65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453CF2A-1360-3742-A33C-D6443D046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09FDAD1-7CB8-124D-8ADD-6F02CEF56B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B930D8-9FC5-304F-A87D-8DA255A2CF8F}"/>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8" name="Footer Placeholder 7">
            <a:extLst>
              <a:ext uri="{FF2B5EF4-FFF2-40B4-BE49-F238E27FC236}">
                <a16:creationId xmlns:a16="http://schemas.microsoft.com/office/drawing/2014/main" id="{D1F6BED8-68D4-434D-A6BA-20325781D3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F703B-2C8D-B84C-ADEF-6093B65C5EDB}"/>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353143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90CA-D469-2848-A2A2-6C42E74CA19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5E2EA8A-EDCE-9E4F-BA1B-F2B46C33C40A}"/>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4" name="Footer Placeholder 3">
            <a:extLst>
              <a:ext uri="{FF2B5EF4-FFF2-40B4-BE49-F238E27FC236}">
                <a16:creationId xmlns:a16="http://schemas.microsoft.com/office/drawing/2014/main" id="{12D42067-721D-954C-9D77-211112FC3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64105-BB31-C245-97AA-5A8F777E776A}"/>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25867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66BC0-95CD-804C-BDBE-F589AF03AF4C}"/>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3" name="Footer Placeholder 2">
            <a:extLst>
              <a:ext uri="{FF2B5EF4-FFF2-40B4-BE49-F238E27FC236}">
                <a16:creationId xmlns:a16="http://schemas.microsoft.com/office/drawing/2014/main" id="{A160C672-F8F8-2C4A-9EA0-55A481C964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5A21B7-A397-CA45-B27A-EB5C694C11C3}"/>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710655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6A6A-2C68-8345-88A1-CAFE2154D2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5F3460A-E33B-6548-B834-C601F5704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1A00FB4-6DEA-454A-B9B6-FDD5160C1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736D74-287D-7C48-A0CB-806B58CE2C70}"/>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6" name="Footer Placeholder 5">
            <a:extLst>
              <a:ext uri="{FF2B5EF4-FFF2-40B4-BE49-F238E27FC236}">
                <a16:creationId xmlns:a16="http://schemas.microsoft.com/office/drawing/2014/main" id="{9098C105-4042-F342-BC55-FC457173D6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FDD7C-A69C-3342-873A-1A38758CD87C}"/>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262064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10B7-4964-4F0C-A172-3B96144E18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709E1F-6568-4F61-9BFB-F6B517E3A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AA651-2CBA-4463-8D4E-A734560B2876}"/>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5" name="Footer Placeholder 4">
            <a:extLst>
              <a:ext uri="{FF2B5EF4-FFF2-40B4-BE49-F238E27FC236}">
                <a16:creationId xmlns:a16="http://schemas.microsoft.com/office/drawing/2014/main" id="{659C11BB-F64A-45FC-901B-D928F60A84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5FBACC-1EC0-437F-B7C0-F7E05F6E9FB8}"/>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7" name="Rectangle 6">
            <a:extLst>
              <a:ext uri="{FF2B5EF4-FFF2-40B4-BE49-F238E27FC236}">
                <a16:creationId xmlns:a16="http://schemas.microsoft.com/office/drawing/2014/main" id="{16AD9CE3-9439-E347-9B0F-B36FAB4FAD88}"/>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C28A7896-6658-6946-B247-0D15A7B66AE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97900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E87F-2C15-D84C-B3D2-917E956989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D8DB911-08B1-2E40-9AB4-46F993E4D5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33E9FB-E0D9-BB41-A0AF-E0A96E56F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A71D1B-56C8-7641-9860-100F594368C2}"/>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6" name="Footer Placeholder 5">
            <a:extLst>
              <a:ext uri="{FF2B5EF4-FFF2-40B4-BE49-F238E27FC236}">
                <a16:creationId xmlns:a16="http://schemas.microsoft.com/office/drawing/2014/main" id="{0DBAC96D-93EC-614F-976A-E0512E96E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88519-8D74-7748-8127-BEE1A9365684}"/>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94170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D710-633B-9548-AAAC-6E729812627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033A6C-7B82-8A4B-A6D2-874AD8C689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688CB3-23FD-384C-A877-FB8E125C28BB}"/>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5" name="Footer Placeholder 4">
            <a:extLst>
              <a:ext uri="{FF2B5EF4-FFF2-40B4-BE49-F238E27FC236}">
                <a16:creationId xmlns:a16="http://schemas.microsoft.com/office/drawing/2014/main" id="{CB4C5F0E-D0E7-1345-B2F9-69C01D0FA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68A72-AED4-DC47-B30E-78003D9C6BF9}"/>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350520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C3ECE7-192E-5F46-8A53-0C2868F147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B969E4-D5A4-554B-9E56-A7C67B237A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B9855C-D1B3-364C-B8D3-C0FB7BC40998}"/>
              </a:ext>
            </a:extLst>
          </p:cNvPr>
          <p:cNvSpPr>
            <a:spLocks noGrp="1"/>
          </p:cNvSpPr>
          <p:nvPr>
            <p:ph type="dt" sz="half" idx="10"/>
          </p:nvPr>
        </p:nvSpPr>
        <p:spPr/>
        <p:txBody>
          <a:bodyPr/>
          <a:lstStyle/>
          <a:p>
            <a:fld id="{6FA84BB4-6A86-D14C-86BB-B284877A3D09}" type="datetimeFigureOut">
              <a:rPr lang="en-US" smtClean="0"/>
              <a:t>12/15/2020</a:t>
            </a:fld>
            <a:endParaRPr lang="en-US"/>
          </a:p>
        </p:txBody>
      </p:sp>
      <p:sp>
        <p:nvSpPr>
          <p:cNvPr id="5" name="Footer Placeholder 4">
            <a:extLst>
              <a:ext uri="{FF2B5EF4-FFF2-40B4-BE49-F238E27FC236}">
                <a16:creationId xmlns:a16="http://schemas.microsoft.com/office/drawing/2014/main" id="{837A4354-F74B-DE40-9D56-38EAF6523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74F87-9670-8A4E-91D6-344B6DACC886}"/>
              </a:ext>
            </a:extLst>
          </p:cNvPr>
          <p:cNvSpPr>
            <a:spLocks noGrp="1"/>
          </p:cNvSpPr>
          <p:nvPr>
            <p:ph type="sldNum" sz="quarter" idx="12"/>
          </p:nvPr>
        </p:nvSpPr>
        <p:spPr/>
        <p:txBody>
          <a:bodyPr/>
          <a:lstStyle/>
          <a:p>
            <a:fld id="{EFD39A4D-A79E-754C-A73F-938EC2C00A63}" type="slidenum">
              <a:rPr lang="en-US" smtClean="0"/>
              <a:t>‹#›</a:t>
            </a:fld>
            <a:endParaRPr lang="en-US"/>
          </a:p>
        </p:txBody>
      </p:sp>
    </p:spTree>
    <p:extLst>
      <p:ext uri="{BB962C8B-B14F-4D97-AF65-F5344CB8AC3E}">
        <p14:creationId xmlns:p14="http://schemas.microsoft.com/office/powerpoint/2010/main" val="42745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D39D-445B-484F-8ACD-2BC0BB416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EB7221-EE93-45DD-8204-17FA8D7B23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262935-80CF-44AC-80DF-245DD7DAEE66}"/>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5" name="Footer Placeholder 4">
            <a:extLst>
              <a:ext uri="{FF2B5EF4-FFF2-40B4-BE49-F238E27FC236}">
                <a16:creationId xmlns:a16="http://schemas.microsoft.com/office/drawing/2014/main" id="{F59CF046-9519-4D21-99D7-A16F49663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523820-77F8-4604-A75B-46A5017E78A6}"/>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7" name="Rectangle 6">
            <a:extLst>
              <a:ext uri="{FF2B5EF4-FFF2-40B4-BE49-F238E27FC236}">
                <a16:creationId xmlns:a16="http://schemas.microsoft.com/office/drawing/2014/main" id="{8D390DCB-31EA-6641-808F-47744EEFCE1A}"/>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4E2FCA7F-A1AB-B640-8618-76D2D065E8F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254113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1FA2-EB3D-41E4-A170-C26B5406B8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D57536-EB5B-4BFE-99B8-98293BDEE3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DA7753-B960-46D1-B0B6-68F694375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CB7367-BC78-4494-A63F-8972D35FC0A4}"/>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6" name="Footer Placeholder 5">
            <a:extLst>
              <a:ext uri="{FF2B5EF4-FFF2-40B4-BE49-F238E27FC236}">
                <a16:creationId xmlns:a16="http://schemas.microsoft.com/office/drawing/2014/main" id="{FCB2896C-ED25-4E4D-8AC2-B112F15055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D21541-E008-498D-A6F7-F37597F0585F}"/>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8" name="Rectangle 7">
            <a:extLst>
              <a:ext uri="{FF2B5EF4-FFF2-40B4-BE49-F238E27FC236}">
                <a16:creationId xmlns:a16="http://schemas.microsoft.com/office/drawing/2014/main" id="{7445D14B-10F1-1E4F-BEE4-94605274AF71}"/>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D928A20C-F7C9-2A4B-AE41-D1D786E08C3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362969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0BDF-3A2B-4DFF-86FF-76C877A269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2DC269-B243-4EEF-92C7-0BF074C28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2EBBE-DB63-4436-BB0A-05EF2140B4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BD2B8C-FCAE-4402-88B1-49B35144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EE843-0D1E-4445-AF20-A96A0B7F4B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DC19AF-AFBA-4FC3-AAE6-8332DA2D1AF2}"/>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8" name="Footer Placeholder 7">
            <a:extLst>
              <a:ext uri="{FF2B5EF4-FFF2-40B4-BE49-F238E27FC236}">
                <a16:creationId xmlns:a16="http://schemas.microsoft.com/office/drawing/2014/main" id="{978ACF17-3C1E-444B-A410-B4F30895BA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59D4C5-8095-4A62-8C45-FBC6842FCE92}"/>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10" name="Rectangle 9">
            <a:extLst>
              <a:ext uri="{FF2B5EF4-FFF2-40B4-BE49-F238E27FC236}">
                <a16:creationId xmlns:a16="http://schemas.microsoft.com/office/drawing/2014/main" id="{756AB5E4-E5CA-D345-BFF2-8F1FC00BD268}"/>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BAD7FED-B536-4345-ACA5-84285E3EA7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73665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9E65-5DA9-4698-B8EE-FE9ADD2D84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262E28-E998-410E-AFA0-7A5ACB58C4F8}"/>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4" name="Footer Placeholder 3">
            <a:extLst>
              <a:ext uri="{FF2B5EF4-FFF2-40B4-BE49-F238E27FC236}">
                <a16:creationId xmlns:a16="http://schemas.microsoft.com/office/drawing/2014/main" id="{1C84A7C6-A29D-46DF-955B-58313A7309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1C0CE0-C15C-4FFF-BCDB-E2B3B8F5FB27}"/>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6" name="Rectangle 5">
            <a:extLst>
              <a:ext uri="{FF2B5EF4-FFF2-40B4-BE49-F238E27FC236}">
                <a16:creationId xmlns:a16="http://schemas.microsoft.com/office/drawing/2014/main" id="{A18CAFD4-6254-3C40-94C7-55B5CFFF1AF7}"/>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18185905-E887-B347-AE2F-F01CB8F3E7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342792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8B982-329B-4C99-A422-33FD279C8FB6}"/>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3" name="Footer Placeholder 2">
            <a:extLst>
              <a:ext uri="{FF2B5EF4-FFF2-40B4-BE49-F238E27FC236}">
                <a16:creationId xmlns:a16="http://schemas.microsoft.com/office/drawing/2014/main" id="{EDBE9AE0-90EB-4DB5-A1D3-42560D270B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65C314-5A74-40F9-933A-881E8AF47B39}"/>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5" name="Rectangle 4">
            <a:extLst>
              <a:ext uri="{FF2B5EF4-FFF2-40B4-BE49-F238E27FC236}">
                <a16:creationId xmlns:a16="http://schemas.microsoft.com/office/drawing/2014/main" id="{2FD56A23-0744-7A44-B99B-F43BC9D0ACC9}"/>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0ED5F78C-7AB5-3F42-98EC-D4EBC7C622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57055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5F4A-E58F-4CE0-8D78-FC41F5E60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8CACB39-7AB9-49C2-8A36-8FF2EDE50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E8453C-BB1D-4621-B552-EA48591AF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E83AD-1D51-4D6F-B73B-48DAAFE54A4F}"/>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6" name="Footer Placeholder 5">
            <a:extLst>
              <a:ext uri="{FF2B5EF4-FFF2-40B4-BE49-F238E27FC236}">
                <a16:creationId xmlns:a16="http://schemas.microsoft.com/office/drawing/2014/main" id="{03E44AE4-B84A-46EC-9488-BEF8C06D4C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346BB0-D7B3-4D86-8BAB-BC5C37A2DCD8}"/>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8" name="Rectangle 7">
            <a:extLst>
              <a:ext uri="{FF2B5EF4-FFF2-40B4-BE49-F238E27FC236}">
                <a16:creationId xmlns:a16="http://schemas.microsoft.com/office/drawing/2014/main" id="{0A62CFAB-2D15-164E-B376-3AB10E820C47}"/>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9B6D8D7E-56F7-FA42-A871-7AC53B922D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5274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D3837-065C-4162-AA86-98E0B22988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2C75C1-18A8-4376-AD61-EFDC9D0B2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A01D4B-0036-4769-B09A-BBBD4F98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316AF-0A17-4EA1-A37A-A7C069E94F9B}"/>
              </a:ext>
            </a:extLst>
          </p:cNvPr>
          <p:cNvSpPr>
            <a:spLocks noGrp="1"/>
          </p:cNvSpPr>
          <p:nvPr>
            <p:ph type="dt" sz="half" idx="10"/>
          </p:nvPr>
        </p:nvSpPr>
        <p:spPr/>
        <p:txBody>
          <a:bodyPr/>
          <a:lstStyle/>
          <a:p>
            <a:fld id="{F4D44DD1-DF7C-41E6-A008-B76EE737399B}" type="datetimeFigureOut">
              <a:rPr lang="en-GB" smtClean="0"/>
              <a:t>15/12/2020</a:t>
            </a:fld>
            <a:endParaRPr lang="en-GB"/>
          </a:p>
        </p:txBody>
      </p:sp>
      <p:sp>
        <p:nvSpPr>
          <p:cNvPr id="6" name="Footer Placeholder 5">
            <a:extLst>
              <a:ext uri="{FF2B5EF4-FFF2-40B4-BE49-F238E27FC236}">
                <a16:creationId xmlns:a16="http://schemas.microsoft.com/office/drawing/2014/main" id="{E7C5969A-EEAB-46FA-A253-BC1F5723A1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536354-F560-403A-A69B-671543013AA3}"/>
              </a:ext>
            </a:extLst>
          </p:cNvPr>
          <p:cNvSpPr>
            <a:spLocks noGrp="1"/>
          </p:cNvSpPr>
          <p:nvPr>
            <p:ph type="sldNum" sz="quarter" idx="12"/>
          </p:nvPr>
        </p:nvSpPr>
        <p:spPr/>
        <p:txBody>
          <a:bodyPr/>
          <a:lstStyle/>
          <a:p>
            <a:fld id="{7C35B250-E01A-464C-BFDC-634ED7154614}" type="slidenum">
              <a:rPr lang="en-GB" smtClean="0"/>
              <a:t>‹#›</a:t>
            </a:fld>
            <a:endParaRPr lang="en-GB"/>
          </a:p>
        </p:txBody>
      </p:sp>
      <p:sp>
        <p:nvSpPr>
          <p:cNvPr id="8" name="Rectangle 7">
            <a:extLst>
              <a:ext uri="{FF2B5EF4-FFF2-40B4-BE49-F238E27FC236}">
                <a16:creationId xmlns:a16="http://schemas.microsoft.com/office/drawing/2014/main" id="{E464F890-F13E-284C-847B-F532F899C7C9}"/>
              </a:ext>
            </a:extLst>
          </p:cNvPr>
          <p:cNvSpPr/>
          <p:nvPr userDrawn="1"/>
        </p:nvSpPr>
        <p:spPr>
          <a:xfrm>
            <a:off x="0" y="0"/>
            <a:ext cx="12192000" cy="1690688"/>
          </a:xfrm>
          <a:prstGeom prst="rect">
            <a:avLst/>
          </a:prstGeom>
          <a:solidFill>
            <a:srgbClr val="2734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9158B395-2FF2-7D4C-9D6A-55D9B34FA7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95326" y="101426"/>
            <a:ext cx="1619184" cy="1487837"/>
          </a:xfrm>
          <a:prstGeom prst="rect">
            <a:avLst/>
          </a:prstGeom>
        </p:spPr>
      </p:pic>
    </p:spTree>
    <p:extLst>
      <p:ext uri="{BB962C8B-B14F-4D97-AF65-F5344CB8AC3E}">
        <p14:creationId xmlns:p14="http://schemas.microsoft.com/office/powerpoint/2010/main" val="128224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4D17A-31F8-4B05-AF0E-41D0A2D49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DF5DD9-F1E0-4F03-A48B-18813272F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D474A-7772-45F7-BABC-AC171D4BD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44DD1-DF7C-41E6-A008-B76EE737399B}" type="datetimeFigureOut">
              <a:rPr lang="en-GB" smtClean="0"/>
              <a:t>15/12/2020</a:t>
            </a:fld>
            <a:endParaRPr lang="en-GB"/>
          </a:p>
        </p:txBody>
      </p:sp>
      <p:sp>
        <p:nvSpPr>
          <p:cNvPr id="5" name="Footer Placeholder 4">
            <a:extLst>
              <a:ext uri="{FF2B5EF4-FFF2-40B4-BE49-F238E27FC236}">
                <a16:creationId xmlns:a16="http://schemas.microsoft.com/office/drawing/2014/main" id="{E57D0778-EFFD-4418-BA1A-44EA05968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42BC47-6C6E-4E0F-86EA-919B9F845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5B250-E01A-464C-BFDC-634ED7154614}" type="slidenum">
              <a:rPr lang="en-GB" smtClean="0"/>
              <a:t>‹#›</a:t>
            </a:fld>
            <a:endParaRPr lang="en-GB"/>
          </a:p>
        </p:txBody>
      </p:sp>
    </p:spTree>
    <p:extLst>
      <p:ext uri="{BB962C8B-B14F-4D97-AF65-F5344CB8AC3E}">
        <p14:creationId xmlns:p14="http://schemas.microsoft.com/office/powerpoint/2010/main" val="120802239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D9681-A027-1F4B-963A-B58CCC33F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0E85517-E34B-2F42-8254-6E1EEAC60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320981-34E2-B44C-BB82-66EA8F08D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84BB4-6A86-D14C-86BB-B284877A3D09}" type="datetimeFigureOut">
              <a:rPr lang="en-US" smtClean="0"/>
              <a:t>12/15/2020</a:t>
            </a:fld>
            <a:endParaRPr lang="en-US"/>
          </a:p>
        </p:txBody>
      </p:sp>
      <p:sp>
        <p:nvSpPr>
          <p:cNvPr id="5" name="Footer Placeholder 4">
            <a:extLst>
              <a:ext uri="{FF2B5EF4-FFF2-40B4-BE49-F238E27FC236}">
                <a16:creationId xmlns:a16="http://schemas.microsoft.com/office/drawing/2014/main" id="{A8FD3B34-E4FC-004E-B24B-69020415E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E8890-8814-8844-A08B-04EB86B2C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9A4D-A79E-754C-A73F-938EC2C00A63}" type="slidenum">
              <a:rPr lang="en-US" smtClean="0"/>
              <a:t>‹#›</a:t>
            </a:fld>
            <a:endParaRPr lang="en-US"/>
          </a:p>
        </p:txBody>
      </p:sp>
    </p:spTree>
    <p:extLst>
      <p:ext uri="{BB962C8B-B14F-4D97-AF65-F5344CB8AC3E}">
        <p14:creationId xmlns:p14="http://schemas.microsoft.com/office/powerpoint/2010/main" val="8411634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347D"/>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05A15714-9BA0-C947-B6F4-4EC359B0AB3D}"/>
              </a:ext>
            </a:extLst>
          </p:cNvPr>
          <p:cNvSpPr txBox="1">
            <a:spLocks/>
          </p:cNvSpPr>
          <p:nvPr/>
        </p:nvSpPr>
        <p:spPr>
          <a:xfrm>
            <a:off x="1132878" y="2250830"/>
            <a:ext cx="8179934" cy="343703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a:solidFill>
                  <a:schemeClr val="bg1"/>
                </a:solidFill>
                <a:latin typeface="Arial" panose="020B0604020202020204" pitchFamily="34" charset="0"/>
                <a:cs typeface="Arial" panose="020B0604020202020204" pitchFamily="34" charset="0"/>
              </a:rPr>
              <a:t>All Wales Basic Safeguarding 2020</a:t>
            </a:r>
            <a:br>
              <a:rPr lang="en-GB" b="1">
                <a:solidFill>
                  <a:schemeClr val="bg1"/>
                </a:solidFill>
                <a:latin typeface="Arial" panose="020B0604020202020204" pitchFamily="34" charset="0"/>
                <a:cs typeface="Arial" panose="020B0604020202020204" pitchFamily="34" charset="0"/>
              </a:rPr>
            </a:br>
            <a:r>
              <a:rPr lang="en-GB">
                <a:solidFill>
                  <a:schemeClr val="bg1"/>
                </a:solidFill>
                <a:latin typeface="Arial" panose="020B0604020202020204" pitchFamily="34" charset="0"/>
                <a:cs typeface="Arial" panose="020B0604020202020204" pitchFamily="34" charset="0"/>
              </a:rPr>
              <a:t>(ref Wales Safeguarding Procedures)</a:t>
            </a:r>
          </a:p>
        </p:txBody>
      </p:sp>
      <p:cxnSp>
        <p:nvCxnSpPr>
          <p:cNvPr id="5" name="Straight Connector 4">
            <a:extLst>
              <a:ext uri="{FF2B5EF4-FFF2-40B4-BE49-F238E27FC236}">
                <a16:creationId xmlns:a16="http://schemas.microsoft.com/office/drawing/2014/main" id="{DFDB6BAD-BE67-D349-B5D4-10F698297077}"/>
              </a:ext>
              <a:ext uri="{C183D7F6-B498-43B3-948B-1728B52AA6E4}">
                <adec:decorative xmlns:adec="http://schemas.microsoft.com/office/drawing/2017/decorative" val="1"/>
              </a:ext>
            </a:extLst>
          </p:cNvPr>
          <p:cNvCxnSpPr/>
          <p:nvPr/>
        </p:nvCxnSpPr>
        <p:spPr>
          <a:xfrm>
            <a:off x="1132878" y="5891496"/>
            <a:ext cx="992624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FC23D6D2-472A-4849-A0D4-F2F279802D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21772" y="542441"/>
            <a:ext cx="2037350" cy="1872082"/>
          </a:xfrm>
          <a:prstGeom prst="rect">
            <a:avLst/>
          </a:prstGeom>
        </p:spPr>
      </p:pic>
    </p:spTree>
    <p:extLst>
      <p:ext uri="{BB962C8B-B14F-4D97-AF65-F5344CB8AC3E}">
        <p14:creationId xmlns:p14="http://schemas.microsoft.com/office/powerpoint/2010/main" val="12101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Safeguarding is </a:t>
            </a:r>
            <a:r>
              <a:rPr lang="en-US" b="1" i="1">
                <a:solidFill>
                  <a:schemeClr val="bg1"/>
                </a:solidFill>
                <a:latin typeface="Arial" panose="020B0604020202020204" pitchFamily="34" charset="0"/>
                <a:cs typeface="Arial" panose="020B0604020202020204" pitchFamily="34" charset="0"/>
              </a:rPr>
              <a:t>everybody’s</a:t>
            </a:r>
            <a:r>
              <a:rPr lang="en-US" b="1">
                <a:solidFill>
                  <a:schemeClr val="bg1"/>
                </a:solidFill>
                <a:latin typeface="Arial" panose="020B0604020202020204" pitchFamily="34" charset="0"/>
                <a:cs typeface="Arial" panose="020B0604020202020204" pitchFamily="34" charset="0"/>
              </a:rPr>
              <a:t> responsibility </a:t>
            </a:r>
            <a:endParaRPr lang="en-GB" b="1">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199" y="1825624"/>
            <a:ext cx="11070771" cy="4876117"/>
          </a:xfrm>
        </p:spPr>
        <p:txBody>
          <a:bodyPr/>
          <a:lstStyle/>
          <a:p>
            <a:pPr marL="0" indent="0">
              <a:buNone/>
            </a:pPr>
            <a:r>
              <a:rPr lang="en-GB" dirty="0">
                <a:solidFill>
                  <a:schemeClr val="tx1"/>
                </a:solidFill>
                <a:latin typeface="Arial" panose="020B0604020202020204" pitchFamily="34" charset="0"/>
                <a:cs typeface="Arial" panose="020B0604020202020204" pitchFamily="34" charset="0"/>
              </a:rPr>
              <a:t>Each practitioner and organisation must:</a:t>
            </a:r>
          </a:p>
          <a:p>
            <a:r>
              <a:rPr lang="en-US" dirty="0">
                <a:latin typeface="Arial" panose="020B0604020202020204" pitchFamily="34" charset="0"/>
                <a:cs typeface="Arial" panose="020B0604020202020204" pitchFamily="34" charset="0"/>
              </a:rPr>
              <a:t>contribute to safeguarding and promoting the well-being of the individual </a:t>
            </a:r>
          </a:p>
          <a:p>
            <a:r>
              <a:rPr lang="en-US" dirty="0">
                <a:latin typeface="Arial" panose="020B0604020202020204" pitchFamily="34" charset="0"/>
                <a:cs typeface="Arial" panose="020B0604020202020204" pitchFamily="34" charset="0"/>
              </a:rPr>
              <a:t>share information following data protection guidelines</a:t>
            </a:r>
          </a:p>
          <a:p>
            <a:r>
              <a:rPr lang="en-US" dirty="0">
                <a:latin typeface="Arial" panose="020B0604020202020204" pitchFamily="34" charset="0"/>
                <a:cs typeface="Arial" panose="020B0604020202020204" pitchFamily="34" charset="0"/>
              </a:rPr>
              <a:t>work with practitioners within your team and other agencies to better understand the individual, their circumstances and their needs</a:t>
            </a:r>
          </a:p>
          <a:p>
            <a:r>
              <a:rPr lang="en-US" dirty="0">
                <a:latin typeface="Arial" panose="020B0604020202020204" pitchFamily="34" charset="0"/>
                <a:cs typeface="Arial" panose="020B0604020202020204" pitchFamily="34" charset="0"/>
              </a:rPr>
              <a:t>develop co-productive working relationships </a:t>
            </a:r>
            <a:r>
              <a:rPr lang="en-US" i="1" dirty="0">
                <a:latin typeface="Arial" panose="020B0604020202020204" pitchFamily="34" charset="0"/>
                <a:cs typeface="Arial" panose="020B0604020202020204" pitchFamily="34" charset="0"/>
              </a:rPr>
              <a:t>with</a:t>
            </a:r>
            <a:r>
              <a:rPr lang="en-US" dirty="0">
                <a:latin typeface="Arial" panose="020B0604020202020204" pitchFamily="34" charset="0"/>
                <a:cs typeface="Arial" panose="020B0604020202020204" pitchFamily="34" charset="0"/>
              </a:rPr>
              <a:t> the individual at risk, their family and </a:t>
            </a:r>
            <a:r>
              <a:rPr lang="en-US" dirty="0" err="1">
                <a:latin typeface="Arial" panose="020B0604020202020204" pitchFamily="34" charset="0"/>
                <a:cs typeface="Arial" panose="020B0604020202020204" pitchFamily="34" charset="0"/>
              </a:rPr>
              <a:t>carers</a:t>
            </a:r>
            <a:r>
              <a:rPr lang="en-US" dirty="0">
                <a:latin typeface="Arial" panose="020B0604020202020204" pitchFamily="34" charset="0"/>
                <a:cs typeface="Arial" panose="020B0604020202020204" pitchFamily="34" charset="0"/>
              </a:rPr>
              <a:t> to establish what matters to them and to ensure they feel respected and informed.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0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All practitioners should:</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1859094"/>
            <a:ext cx="11106150" cy="4997190"/>
          </a:xfrm>
        </p:spPr>
        <p:txBody>
          <a:bodyPr>
            <a:normAutofit lnSpcReduction="10000"/>
          </a:bodyPr>
          <a:lstStyle/>
          <a:p>
            <a:pPr>
              <a:spcBef>
                <a:spcPts val="0"/>
              </a:spcBef>
              <a:spcAft>
                <a:spcPts val="600"/>
              </a:spcAft>
            </a:pPr>
            <a:r>
              <a:rPr lang="en-US" sz="3000">
                <a:latin typeface="Arial" panose="020B0604020202020204" pitchFamily="34" charset="0"/>
                <a:cs typeface="Arial" panose="020B0604020202020204" pitchFamily="34" charset="0"/>
              </a:rPr>
              <a:t>understand their safeguarding role and responsibilities </a:t>
            </a:r>
          </a:p>
          <a:p>
            <a:pPr>
              <a:spcBef>
                <a:spcPts val="0"/>
              </a:spcBef>
              <a:spcAft>
                <a:spcPts val="600"/>
              </a:spcAft>
            </a:pPr>
            <a:r>
              <a:rPr lang="en-US" sz="3000">
                <a:latin typeface="Arial" panose="020B0604020202020204" pitchFamily="34" charset="0"/>
                <a:cs typeface="Arial" panose="020B0604020202020204" pitchFamily="34" charset="0"/>
              </a:rPr>
              <a:t>follow their </a:t>
            </a:r>
            <a:r>
              <a:rPr lang="en-US" sz="3000" err="1">
                <a:latin typeface="Arial" panose="020B0604020202020204" pitchFamily="34" charset="0"/>
                <a:cs typeface="Arial" panose="020B0604020202020204" pitchFamily="34" charset="0"/>
              </a:rPr>
              <a:t>organisation’s</a:t>
            </a:r>
            <a:r>
              <a:rPr lang="en-US" sz="3000">
                <a:latin typeface="Arial" panose="020B0604020202020204" pitchFamily="34" charset="0"/>
                <a:cs typeface="Arial" panose="020B0604020202020204" pitchFamily="34" charset="0"/>
              </a:rPr>
              <a:t> safeguarding procedures and protocols</a:t>
            </a:r>
          </a:p>
          <a:p>
            <a:pPr>
              <a:spcBef>
                <a:spcPts val="0"/>
              </a:spcBef>
              <a:spcAft>
                <a:spcPts val="600"/>
              </a:spcAft>
            </a:pPr>
            <a:r>
              <a:rPr lang="en-US" sz="3000">
                <a:latin typeface="Arial" panose="020B0604020202020204" pitchFamily="34" charset="0"/>
                <a:cs typeface="Arial" panose="020B0604020202020204" pitchFamily="34" charset="0"/>
              </a:rPr>
              <a:t>understand their duty to report/act</a:t>
            </a:r>
          </a:p>
          <a:p>
            <a:pPr>
              <a:spcBef>
                <a:spcPts val="0"/>
              </a:spcBef>
              <a:spcAft>
                <a:spcPts val="600"/>
              </a:spcAft>
            </a:pPr>
            <a:r>
              <a:rPr lang="en-US" sz="3000">
                <a:latin typeface="Arial" panose="020B0604020202020204" pitchFamily="34" charset="0"/>
                <a:cs typeface="Arial" panose="020B0604020202020204" pitchFamily="34" charset="0"/>
              </a:rPr>
              <a:t>be alert to indicators of abuse and neglect to the child/adult at risk</a:t>
            </a:r>
          </a:p>
          <a:p>
            <a:pPr>
              <a:spcBef>
                <a:spcPts val="0"/>
              </a:spcBef>
              <a:spcAft>
                <a:spcPts val="600"/>
              </a:spcAft>
            </a:pPr>
            <a:r>
              <a:rPr lang="en-US" sz="3000">
                <a:latin typeface="Arial" panose="020B0604020202020204" pitchFamily="34" charset="0"/>
                <a:cs typeface="Arial" panose="020B0604020202020204" pitchFamily="34" charset="0"/>
              </a:rPr>
              <a:t>have received training appropriate to their role and responsibilities</a:t>
            </a:r>
          </a:p>
          <a:p>
            <a:pPr>
              <a:spcBef>
                <a:spcPts val="0"/>
              </a:spcBef>
              <a:spcAft>
                <a:spcPts val="600"/>
              </a:spcAft>
            </a:pPr>
            <a:r>
              <a:rPr lang="en-US" sz="3000">
                <a:latin typeface="Arial" panose="020B0604020202020204" pitchFamily="34" charset="0"/>
                <a:cs typeface="Arial" panose="020B0604020202020204" pitchFamily="34" charset="0"/>
              </a:rPr>
              <a:t>understand the safeguarding process</a:t>
            </a:r>
          </a:p>
          <a:p>
            <a:pPr>
              <a:spcBef>
                <a:spcPts val="0"/>
              </a:spcBef>
              <a:spcAft>
                <a:spcPts val="600"/>
              </a:spcAft>
            </a:pPr>
            <a:r>
              <a:rPr lang="en-US" sz="3000">
                <a:latin typeface="Arial" panose="020B0604020202020204" pitchFamily="34" charset="0"/>
                <a:cs typeface="Arial" panose="020B0604020202020204" pitchFamily="34" charset="0"/>
              </a:rPr>
              <a:t>contribute as necessary at all stages of the safeguarding process</a:t>
            </a:r>
          </a:p>
        </p:txBody>
      </p:sp>
    </p:spTree>
    <p:extLst>
      <p:ext uri="{BB962C8B-B14F-4D97-AF65-F5344CB8AC3E}">
        <p14:creationId xmlns:p14="http://schemas.microsoft.com/office/powerpoint/2010/main" val="365117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Safeguarding tasks </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1869645"/>
            <a:ext cx="10515600" cy="4351338"/>
          </a:xfrm>
        </p:spPr>
        <p:txBody>
          <a:bodyPr/>
          <a:lstStyle/>
          <a:p>
            <a:pPr marL="0" indent="0">
              <a:lnSpc>
                <a:spcPct val="100000"/>
              </a:lnSpc>
              <a:spcBef>
                <a:spcPts val="0"/>
              </a:spcBef>
              <a:spcAft>
                <a:spcPts val="2400"/>
              </a:spcAft>
              <a:buNone/>
            </a:pPr>
            <a:r>
              <a:rPr lang="en-GB" sz="3600" dirty="0">
                <a:solidFill>
                  <a:schemeClr val="tx1"/>
                </a:solidFill>
                <a:latin typeface="Arial" panose="020B0604020202020204" pitchFamily="34" charset="0"/>
                <a:cs typeface="Arial" panose="020B0604020202020204" pitchFamily="34" charset="0"/>
              </a:rPr>
              <a:t>The practitioner has two tasks:  </a:t>
            </a:r>
          </a:p>
          <a:p>
            <a:pPr marL="0" indent="0">
              <a:lnSpc>
                <a:spcPct val="100000"/>
              </a:lnSpc>
              <a:spcBef>
                <a:spcPts val="0"/>
              </a:spcBef>
              <a:spcAft>
                <a:spcPts val="2400"/>
              </a:spcAft>
              <a:buNone/>
            </a:pPr>
            <a:r>
              <a:rPr lang="en-GB" sz="3200" dirty="0">
                <a:solidFill>
                  <a:schemeClr val="tx1"/>
                </a:solidFill>
                <a:latin typeface="Arial" panose="020B0604020202020204" pitchFamily="34" charset="0"/>
                <a:cs typeface="Arial" panose="020B0604020202020204" pitchFamily="34" charset="0"/>
              </a:rPr>
              <a:t>1)  </a:t>
            </a:r>
            <a:r>
              <a:rPr lang="en-GB" sz="3200" b="1" dirty="0">
                <a:solidFill>
                  <a:schemeClr val="tx1"/>
                </a:solidFill>
                <a:latin typeface="Arial" panose="020B0604020202020204" pitchFamily="34" charset="0"/>
                <a:cs typeface="Arial" panose="020B0604020202020204" pitchFamily="34" charset="0"/>
              </a:rPr>
              <a:t>to prevent </a:t>
            </a:r>
            <a:r>
              <a:rPr lang="en-GB" sz="3200" b="1" dirty="0">
                <a:latin typeface="Arial" panose="020B0604020202020204" pitchFamily="34" charset="0"/>
                <a:cs typeface="Arial" panose="020B0604020202020204" pitchFamily="34" charset="0"/>
              </a:rPr>
              <a:t>situations </a:t>
            </a:r>
            <a:r>
              <a:rPr lang="en-GB" sz="3200" dirty="0">
                <a:latin typeface="Arial" panose="020B0604020202020204" pitchFamily="34" charset="0"/>
                <a:cs typeface="Arial" panose="020B0604020202020204" pitchFamily="34" charset="0"/>
              </a:rPr>
              <a:t>where an individual may experience abuse, neglect and harm</a:t>
            </a:r>
          </a:p>
          <a:p>
            <a:pPr marL="0" indent="0" algn="ctr">
              <a:lnSpc>
                <a:spcPct val="100000"/>
              </a:lnSpc>
              <a:spcBef>
                <a:spcPts val="0"/>
              </a:spcBef>
              <a:spcAft>
                <a:spcPts val="2400"/>
              </a:spcAft>
              <a:buNone/>
            </a:pP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and if this is not effective…</a:t>
            </a:r>
          </a:p>
          <a:p>
            <a:pPr marL="0" indent="0">
              <a:lnSpc>
                <a:spcPct val="100000"/>
              </a:lnSpc>
              <a:spcBef>
                <a:spcPts val="0"/>
              </a:spcBef>
              <a:spcAft>
                <a:spcPts val="2400"/>
              </a:spcAft>
              <a:buNone/>
            </a:pPr>
            <a:r>
              <a:rPr lang="en-GB" sz="3200" dirty="0">
                <a:latin typeface="Arial" panose="020B0604020202020204" pitchFamily="34" charset="0"/>
                <a:cs typeface="Arial" panose="020B0604020202020204" pitchFamily="34" charset="0"/>
              </a:rPr>
              <a:t>2)  to </a:t>
            </a:r>
            <a:r>
              <a:rPr lang="en-GB" sz="3200" b="1" dirty="0">
                <a:latin typeface="Arial" panose="020B0604020202020204" pitchFamily="34" charset="0"/>
                <a:cs typeface="Arial" panose="020B0604020202020204" pitchFamily="34" charset="0"/>
              </a:rPr>
              <a:t>identify emerging concerns</a:t>
            </a:r>
            <a:r>
              <a:rPr lang="en-GB" sz="3200" dirty="0">
                <a:latin typeface="Arial" panose="020B0604020202020204" pitchFamily="34" charset="0"/>
                <a:cs typeface="Arial" panose="020B0604020202020204" pitchFamily="34" charset="0"/>
              </a:rPr>
              <a:t> about abuse, neglect and harm to the child/adult at risk</a:t>
            </a:r>
          </a:p>
        </p:txBody>
      </p:sp>
    </p:spTree>
    <p:extLst>
      <p:ext uri="{BB962C8B-B14F-4D97-AF65-F5344CB8AC3E}">
        <p14:creationId xmlns:p14="http://schemas.microsoft.com/office/powerpoint/2010/main" val="27454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077B-505C-4CF9-85F6-7EF9BFFF1E58}"/>
              </a:ext>
            </a:extLst>
          </p:cNvPr>
          <p:cNvSpPr>
            <a:spLocks noGrp="1"/>
          </p:cNvSpPr>
          <p:nvPr>
            <p:ph type="title"/>
          </p:nvPr>
        </p:nvSpPr>
        <p:spPr>
          <a:xfrm>
            <a:off x="838200" y="464770"/>
            <a:ext cx="10515600" cy="761148"/>
          </a:xfrm>
        </p:spPr>
        <p:txBody>
          <a:bodyPr>
            <a:noAutofit/>
          </a:bodyPr>
          <a:lstStyle/>
          <a:p>
            <a:r>
              <a:rPr lang="en-GB" sz="4000" b="1">
                <a:solidFill>
                  <a:schemeClr val="bg1"/>
                </a:solidFill>
                <a:latin typeface="Arial" panose="020B0604020202020204" pitchFamily="34" charset="0"/>
                <a:cs typeface="Arial" panose="020B0604020202020204" pitchFamily="34" charset="0"/>
              </a:rPr>
              <a:t>Designated Safeguarding Person (DSP)</a:t>
            </a:r>
          </a:p>
        </p:txBody>
      </p:sp>
      <p:sp>
        <p:nvSpPr>
          <p:cNvPr id="3" name="Content Placeholder 2">
            <a:extLst>
              <a:ext uri="{FF2B5EF4-FFF2-40B4-BE49-F238E27FC236}">
                <a16:creationId xmlns:a16="http://schemas.microsoft.com/office/drawing/2014/main" id="{BE77834F-A091-4957-A58F-EFA4482054F1}"/>
              </a:ext>
            </a:extLst>
          </p:cNvPr>
          <p:cNvSpPr>
            <a:spLocks noGrp="1"/>
          </p:cNvSpPr>
          <p:nvPr>
            <p:ph idx="1"/>
          </p:nvPr>
        </p:nvSpPr>
        <p:spPr>
          <a:xfrm>
            <a:off x="927410" y="1799174"/>
            <a:ext cx="10515600" cy="5055799"/>
          </a:xfrm>
        </p:spPr>
        <p:txBody>
          <a:bodyPr>
            <a:normAutofit/>
          </a:bodyPr>
          <a:lstStyle/>
          <a:p>
            <a:pPr marL="0" indent="0">
              <a:buNone/>
            </a:pPr>
            <a:r>
              <a:rPr lang="en-GB">
                <a:solidFill>
                  <a:schemeClr val="tx1"/>
                </a:solidFill>
                <a:latin typeface="Arial" panose="020B0604020202020204" pitchFamily="34" charset="0"/>
                <a:cs typeface="Arial" panose="020B0604020202020204" pitchFamily="34" charset="0"/>
              </a:rPr>
              <a:t>The person in an organisation who: </a:t>
            </a:r>
          </a:p>
          <a:p>
            <a:pPr marL="171450" lvl="0" indent="-171450"/>
            <a:r>
              <a:rPr lang="en-GB">
                <a:solidFill>
                  <a:schemeClr val="tx1"/>
                </a:solidFill>
                <a:latin typeface="Arial" panose="020B0604020202020204" pitchFamily="34" charset="0"/>
                <a:cs typeface="Arial" panose="020B0604020202020204" pitchFamily="34" charset="0"/>
              </a:rPr>
              <a:t>is available to discuss safeguarding concerns</a:t>
            </a:r>
          </a:p>
          <a:p>
            <a:pPr marL="171450" lvl="0" indent="-171450"/>
            <a:r>
              <a:rPr lang="en-GB">
                <a:solidFill>
                  <a:schemeClr val="tx1"/>
                </a:solidFill>
                <a:latin typeface="Arial" panose="020B0604020202020204" pitchFamily="34" charset="0"/>
                <a:cs typeface="Arial" panose="020B0604020202020204" pitchFamily="34" charset="0"/>
              </a:rPr>
              <a:t>you should consult about raising safeguarding concerns with social services</a:t>
            </a:r>
          </a:p>
          <a:p>
            <a:pPr marL="171450" lvl="0" indent="-171450"/>
            <a:r>
              <a:rPr lang="en-GB">
                <a:solidFill>
                  <a:schemeClr val="tx1"/>
                </a:solidFill>
                <a:latin typeface="Arial" panose="020B0604020202020204" pitchFamily="34" charset="0"/>
                <a:cs typeface="Arial" panose="020B0604020202020204" pitchFamily="34" charset="0"/>
              </a:rPr>
              <a:t>will manage any immediate actions to ensure the child at risk is safe from harm</a:t>
            </a:r>
          </a:p>
          <a:p>
            <a:pPr marL="0" lvl="0" indent="0">
              <a:buNone/>
            </a:pPr>
            <a:r>
              <a:rPr lang="en-GB" b="1">
                <a:solidFill>
                  <a:schemeClr val="tx1"/>
                </a:solidFill>
                <a:latin typeface="Arial" panose="020B0604020202020204" pitchFamily="34" charset="0"/>
                <a:cs typeface="Arial" panose="020B0604020202020204" pitchFamily="34" charset="0"/>
              </a:rPr>
              <a:t>All practitioners must know who to contact in their agency</a:t>
            </a:r>
            <a:r>
              <a:rPr lang="en-GB">
                <a:solidFill>
                  <a:schemeClr val="tx1"/>
                </a:solidFill>
                <a:latin typeface="Arial" panose="020B0604020202020204" pitchFamily="34" charset="0"/>
                <a:cs typeface="Arial" panose="020B0604020202020204" pitchFamily="34" charset="0"/>
              </a:rPr>
              <a:t> for advice </a:t>
            </a:r>
          </a:p>
          <a:p>
            <a:pPr marL="0" lvl="0" indent="0">
              <a:buNone/>
            </a:pPr>
            <a:r>
              <a:rPr lang="en-GB" b="1">
                <a:solidFill>
                  <a:schemeClr val="tx1"/>
                </a:solidFill>
                <a:latin typeface="Arial" panose="020B0604020202020204" pitchFamily="34" charset="0"/>
                <a:cs typeface="Arial" panose="020B0604020202020204" pitchFamily="34" charset="0"/>
              </a:rPr>
              <a:t>All practitioners </a:t>
            </a:r>
            <a:r>
              <a:rPr lang="en-GB">
                <a:solidFill>
                  <a:schemeClr val="tx1"/>
                </a:solidFill>
                <a:latin typeface="Arial" panose="020B0604020202020204" pitchFamily="34" charset="0"/>
                <a:cs typeface="Arial" panose="020B0604020202020204" pitchFamily="34" charset="0"/>
              </a:rPr>
              <a:t>should</a:t>
            </a:r>
            <a:r>
              <a:rPr lang="en-GB" b="1">
                <a:solidFill>
                  <a:schemeClr val="tx1"/>
                </a:solidFill>
                <a:latin typeface="Arial" panose="020B0604020202020204" pitchFamily="34" charset="0"/>
                <a:cs typeface="Arial" panose="020B0604020202020204" pitchFamily="34" charset="0"/>
              </a:rPr>
              <a:t> </a:t>
            </a:r>
            <a:r>
              <a:rPr lang="en-GB">
                <a:solidFill>
                  <a:schemeClr val="tx1"/>
                </a:solidFill>
                <a:latin typeface="Arial" panose="020B0604020202020204" pitchFamily="34" charset="0"/>
                <a:cs typeface="Arial" panose="020B0604020202020204" pitchFamily="34" charset="0"/>
              </a:rPr>
              <a:t>not hesitate to discuss their concerns, no matter how insignificant they think they are</a:t>
            </a:r>
          </a:p>
        </p:txBody>
      </p:sp>
    </p:spTree>
    <p:extLst>
      <p:ext uri="{BB962C8B-B14F-4D97-AF65-F5344CB8AC3E}">
        <p14:creationId xmlns:p14="http://schemas.microsoft.com/office/powerpoint/2010/main" val="366509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Activity 2  </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1792114"/>
            <a:ext cx="10515600" cy="4149900"/>
          </a:xfrm>
        </p:spPr>
        <p:txBody>
          <a:bodyPr/>
          <a:lstStyle/>
          <a:p>
            <a:pPr marL="0" indent="0">
              <a:lnSpc>
                <a:spcPct val="100000"/>
              </a:lnSpc>
              <a:spcBef>
                <a:spcPts val="0"/>
              </a:spcBef>
              <a:spcAft>
                <a:spcPts val="2400"/>
              </a:spcAft>
              <a:buNone/>
            </a:pPr>
            <a:r>
              <a:rPr lang="en-US" sz="3200">
                <a:solidFill>
                  <a:schemeClr val="tx1"/>
                </a:solidFill>
                <a:latin typeface="Arial" panose="020B0604020202020204" pitchFamily="34" charset="0"/>
                <a:cs typeface="Arial" panose="020B0604020202020204" pitchFamily="34" charset="0"/>
              </a:rPr>
              <a:t>What is acceptable?</a:t>
            </a:r>
          </a:p>
          <a:p>
            <a:pPr marL="0" indent="0">
              <a:lnSpc>
                <a:spcPct val="100000"/>
              </a:lnSpc>
              <a:spcBef>
                <a:spcPts val="0"/>
              </a:spcBef>
              <a:spcAft>
                <a:spcPts val="2400"/>
              </a:spcAft>
              <a:buNone/>
            </a:pPr>
            <a:r>
              <a:rPr lang="en-US" sz="3200">
                <a:latin typeface="Arial" panose="020B0604020202020204" pitchFamily="34" charset="0"/>
                <a:cs typeface="Arial" panose="020B0604020202020204" pitchFamily="34" charset="0"/>
              </a:rPr>
              <a:t>Do you think this child/adult is at risk?</a:t>
            </a:r>
          </a:p>
        </p:txBody>
      </p:sp>
    </p:spTree>
    <p:extLst>
      <p:ext uri="{BB962C8B-B14F-4D97-AF65-F5344CB8AC3E}">
        <p14:creationId xmlns:p14="http://schemas.microsoft.com/office/powerpoint/2010/main" val="199270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Activity 3  </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1792114"/>
            <a:ext cx="10515600" cy="4149900"/>
          </a:xfrm>
        </p:spPr>
        <p:txBody>
          <a:bodyPr/>
          <a:lstStyle/>
          <a:p>
            <a:pPr marL="0" indent="0">
              <a:lnSpc>
                <a:spcPct val="100000"/>
              </a:lnSpc>
              <a:spcBef>
                <a:spcPts val="0"/>
              </a:spcBef>
              <a:spcAft>
                <a:spcPts val="2400"/>
              </a:spcAft>
              <a:buNone/>
            </a:pPr>
            <a:r>
              <a:rPr lang="en-US" sz="3200" dirty="0">
                <a:latin typeface="Arial" panose="020B0604020202020204" pitchFamily="34" charset="0"/>
                <a:cs typeface="Arial" panose="020B0604020202020204" pitchFamily="34" charset="0"/>
              </a:rPr>
              <a:t>Using the app or write down in small groups:</a:t>
            </a:r>
          </a:p>
          <a:p>
            <a:pPr>
              <a:lnSpc>
                <a:spcPct val="100000"/>
              </a:lnSpc>
              <a:spcBef>
                <a:spcPts val="0"/>
              </a:spcBef>
              <a:spcAft>
                <a:spcPts val="2400"/>
              </a:spcAft>
            </a:pPr>
            <a:r>
              <a:rPr lang="en-GB" sz="3200" dirty="0">
                <a:latin typeface="Arial" panose="020B0604020202020204" pitchFamily="34" charset="0"/>
                <a:cs typeface="Arial" panose="020B0604020202020204" pitchFamily="34" charset="0"/>
              </a:rPr>
              <a:t>Find/discuss the definition of “safeguarding”</a:t>
            </a:r>
          </a:p>
          <a:p>
            <a:pPr>
              <a:lnSpc>
                <a:spcPct val="100000"/>
              </a:lnSpc>
              <a:spcBef>
                <a:spcPts val="0"/>
              </a:spcBef>
              <a:spcAft>
                <a:spcPts val="2400"/>
              </a:spcAft>
            </a:pPr>
            <a:r>
              <a:rPr lang="en-GB" sz="3200" dirty="0">
                <a:latin typeface="Arial" panose="020B0604020202020204" pitchFamily="34" charset="0"/>
                <a:cs typeface="Arial" panose="020B0604020202020204" pitchFamily="34" charset="0"/>
              </a:rPr>
              <a:t>Find/discuss the definition of “at risk” for child or adult, whichever group you work with the most</a:t>
            </a:r>
          </a:p>
          <a:p>
            <a:pPr marL="0" indent="0">
              <a:lnSpc>
                <a:spcPct val="100000"/>
              </a:lnSpc>
              <a:spcBef>
                <a:spcPts val="0"/>
              </a:spcBef>
              <a:spcAft>
                <a:spcPts val="2400"/>
              </a:spcAft>
              <a:buNone/>
            </a:pPr>
            <a:endParaRPr lang="en-GB" sz="3200" dirty="0">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51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98A21-6FC3-4324-8C6E-5C26E9FC8020}"/>
              </a:ext>
            </a:extLst>
          </p:cNvPr>
          <p:cNvSpPr>
            <a:spLocks noGrp="1"/>
          </p:cNvSpPr>
          <p:nvPr>
            <p:ph type="title"/>
          </p:nvPr>
        </p:nvSpPr>
        <p:spPr>
          <a:xfrm>
            <a:off x="838199" y="222319"/>
            <a:ext cx="10515600" cy="1325563"/>
          </a:xfrm>
        </p:spPr>
        <p:txBody>
          <a:bodyPr/>
          <a:lstStyle/>
          <a:p>
            <a:r>
              <a:rPr lang="en-GB" b="1">
                <a:solidFill>
                  <a:schemeClr val="bg1"/>
                </a:solidFill>
                <a:latin typeface="Arial" panose="020B0604020202020204" pitchFamily="34" charset="0"/>
                <a:cs typeface="Arial" panose="020B0604020202020204" pitchFamily="34" charset="0"/>
              </a:rPr>
              <a:t>Safeguarding adults at risk</a:t>
            </a:r>
          </a:p>
        </p:txBody>
      </p:sp>
      <p:sp>
        <p:nvSpPr>
          <p:cNvPr id="4" name="Rectangle 3">
            <a:extLst>
              <a:ext uri="{FF2B5EF4-FFF2-40B4-BE49-F238E27FC236}">
                <a16:creationId xmlns:a16="http://schemas.microsoft.com/office/drawing/2014/main" id="{86A0CEB0-7167-45E9-A507-7388E7BDA9C0}"/>
              </a:ext>
            </a:extLst>
          </p:cNvPr>
          <p:cNvSpPr/>
          <p:nvPr/>
        </p:nvSpPr>
        <p:spPr>
          <a:xfrm>
            <a:off x="901377" y="2008631"/>
            <a:ext cx="10403541" cy="4339650"/>
          </a:xfrm>
          <a:prstGeom prst="rect">
            <a:avLst/>
          </a:prstGeom>
          <a:solidFill>
            <a:schemeClr val="accent4">
              <a:lumMod val="40000"/>
              <a:lumOff val="60000"/>
            </a:schemeClr>
          </a:solidFill>
        </p:spPr>
        <p:txBody>
          <a:bodyPr wrap="square">
            <a:spAutoFit/>
          </a:bodyPr>
          <a:lstStyle/>
          <a:p>
            <a:r>
              <a:rPr lang="en-US" sz="3200">
                <a:latin typeface="Arial" panose="020B0604020202020204" pitchFamily="34" charset="0"/>
                <a:cs typeface="Arial" panose="020B0604020202020204" pitchFamily="34" charset="0"/>
              </a:rPr>
              <a:t>Safeguarding involves:</a:t>
            </a:r>
          </a:p>
          <a:p>
            <a:pPr marL="457200" indent="-457200">
              <a:buFont typeface="Arial" panose="020B0604020202020204" pitchFamily="34" charset="0"/>
              <a:buChar char="•"/>
            </a:pPr>
            <a:r>
              <a:rPr lang="en-US" sz="3200" b="1">
                <a:latin typeface="Arial" panose="020B0604020202020204" pitchFamily="34" charset="0"/>
                <a:cs typeface="Arial" panose="020B0604020202020204" pitchFamily="34" charset="0"/>
              </a:rPr>
              <a:t>preventing and protecting</a:t>
            </a:r>
            <a:r>
              <a:rPr lang="en-US" sz="3200">
                <a:latin typeface="Arial" panose="020B0604020202020204" pitchFamily="34" charset="0"/>
                <a:cs typeface="Arial" panose="020B0604020202020204" pitchFamily="34" charset="0"/>
              </a:rPr>
              <a:t> adults at risk from abuse or neglect </a:t>
            </a:r>
          </a:p>
          <a:p>
            <a:pPr marL="457200" indent="-457200">
              <a:buFont typeface="Arial" panose="020B0604020202020204" pitchFamily="34" charset="0"/>
              <a:buChar char="•"/>
            </a:pPr>
            <a:r>
              <a:rPr lang="en-US" sz="3200" b="1">
                <a:latin typeface="Arial" panose="020B0604020202020204" pitchFamily="34" charset="0"/>
                <a:cs typeface="Arial" panose="020B0604020202020204" pitchFamily="34" charset="0"/>
              </a:rPr>
              <a:t>educating</a:t>
            </a:r>
            <a:r>
              <a:rPr lang="en-US" sz="3200">
                <a:latin typeface="Arial" panose="020B0604020202020204" pitchFamily="34" charset="0"/>
                <a:cs typeface="Arial" panose="020B0604020202020204" pitchFamily="34" charset="0"/>
              </a:rPr>
              <a:t> people around them to </a:t>
            </a:r>
            <a:r>
              <a:rPr lang="en-US" sz="3200" err="1">
                <a:latin typeface="Arial" panose="020B0604020202020204" pitchFamily="34" charset="0"/>
                <a:cs typeface="Arial" panose="020B0604020202020204" pitchFamily="34" charset="0"/>
              </a:rPr>
              <a:t>recognise</a:t>
            </a:r>
            <a:r>
              <a:rPr lang="en-US" sz="3200">
                <a:latin typeface="Arial" panose="020B0604020202020204" pitchFamily="34" charset="0"/>
                <a:cs typeface="Arial" panose="020B0604020202020204" pitchFamily="34" charset="0"/>
              </a:rPr>
              <a:t> the signs and dangers of abuse and neglect</a:t>
            </a:r>
          </a:p>
          <a:p>
            <a:pPr marL="457200" indent="-457200">
              <a:buFont typeface="Arial" panose="020B0604020202020204" pitchFamily="34" charset="0"/>
              <a:buChar char="•"/>
            </a:pPr>
            <a:r>
              <a:rPr lang="en-US" sz="3200" b="1">
                <a:latin typeface="Arial" panose="020B0604020202020204" pitchFamily="34" charset="0"/>
                <a:cs typeface="Arial" panose="020B0604020202020204" pitchFamily="34" charset="0"/>
              </a:rPr>
              <a:t>promoting</a:t>
            </a:r>
            <a:r>
              <a:rPr lang="en-US" sz="3200">
                <a:latin typeface="Arial" panose="020B0604020202020204" pitchFamily="34" charset="0"/>
                <a:cs typeface="Arial" panose="020B0604020202020204" pitchFamily="34" charset="0"/>
              </a:rPr>
              <a:t> their well-being</a:t>
            </a:r>
          </a:p>
          <a:p>
            <a:r>
              <a:rPr lang="en-US" sz="2800">
                <a:latin typeface="Arial" panose="020B0604020202020204" pitchFamily="34" charset="0"/>
                <a:cs typeface="Arial" panose="020B0604020202020204" pitchFamily="34" charset="0"/>
              </a:rPr>
              <a:t>One important difference between safeguarding adults and safeguarding children is an </a:t>
            </a:r>
            <a:r>
              <a:rPr lang="en-US" sz="2800" b="1">
                <a:latin typeface="Arial" panose="020B0604020202020204" pitchFamily="34" charset="0"/>
                <a:cs typeface="Arial" panose="020B0604020202020204" pitchFamily="34" charset="0"/>
              </a:rPr>
              <a:t>adult’s right to self-determination</a:t>
            </a:r>
            <a:r>
              <a:rPr lang="en-US" sz="2800">
                <a:latin typeface="Arial" panose="020B0604020202020204" pitchFamily="34" charset="0"/>
                <a:cs typeface="Arial" panose="020B0604020202020204" pitchFamily="34" charset="0"/>
              </a:rPr>
              <a:t>. Adults may choose not to act at all to protect themselves </a:t>
            </a: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15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7D146B-B7B7-41EF-8A3C-9ADE89862B7C}"/>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Adult at risk</a:t>
            </a:r>
          </a:p>
        </p:txBody>
      </p:sp>
      <p:sp>
        <p:nvSpPr>
          <p:cNvPr id="3" name="Content Placeholder 2">
            <a:extLst>
              <a:ext uri="{FF2B5EF4-FFF2-40B4-BE49-F238E27FC236}">
                <a16:creationId xmlns:a16="http://schemas.microsoft.com/office/drawing/2014/main" id="{54A3F97C-0AB0-4ABC-9135-B291552D507F}"/>
              </a:ext>
            </a:extLst>
          </p:cNvPr>
          <p:cNvSpPr>
            <a:spLocks noGrp="1"/>
          </p:cNvSpPr>
          <p:nvPr>
            <p:ph idx="1"/>
          </p:nvPr>
        </p:nvSpPr>
        <p:spPr>
          <a:xfrm>
            <a:off x="838200" y="1954387"/>
            <a:ext cx="10515600" cy="4327805"/>
          </a:xfrm>
          <a:solidFill>
            <a:schemeClr val="accent4">
              <a:lumMod val="40000"/>
              <a:lumOff val="60000"/>
            </a:schemeClr>
          </a:solidFill>
        </p:spPr>
        <p:txBody>
          <a:bodyPr anchor="ctr">
            <a:normAutofit lnSpcReduction="10000"/>
          </a:bodyPr>
          <a:lstStyle/>
          <a:p>
            <a:pPr marL="0" indent="0">
              <a:lnSpc>
                <a:spcPct val="80000"/>
              </a:lnSpc>
              <a:spcBef>
                <a:spcPts val="0"/>
              </a:spcBef>
              <a:spcAft>
                <a:spcPts val="1200"/>
              </a:spcAft>
              <a:buNone/>
            </a:pPr>
            <a:r>
              <a:rPr lang="en-US" sz="3200" dirty="0">
                <a:latin typeface="Arial" panose="020B0604020202020204" pitchFamily="34" charset="0"/>
                <a:cs typeface="Arial" panose="020B0604020202020204" pitchFamily="34" charset="0"/>
              </a:rPr>
              <a:t>Anyone </a:t>
            </a:r>
            <a:r>
              <a:rPr lang="en-US" sz="3200" b="1" dirty="0">
                <a:latin typeface="Arial" panose="020B0604020202020204" pitchFamily="34" charset="0"/>
                <a:cs typeface="Arial" panose="020B0604020202020204" pitchFamily="34" charset="0"/>
              </a:rPr>
              <a:t>aged 18 years or over </a:t>
            </a:r>
            <a:r>
              <a:rPr lang="en-US" sz="3200" dirty="0">
                <a:latin typeface="Arial" panose="020B0604020202020204" pitchFamily="34" charset="0"/>
                <a:cs typeface="Arial" panose="020B0604020202020204" pitchFamily="34" charset="0"/>
              </a:rPr>
              <a:t>who: </a:t>
            </a:r>
          </a:p>
          <a:p>
            <a:pPr>
              <a:lnSpc>
                <a:spcPct val="80000"/>
              </a:lnSpc>
              <a:spcBef>
                <a:spcPts val="0"/>
              </a:spcBef>
              <a:spcAft>
                <a:spcPts val="1200"/>
              </a:spcAft>
            </a:pPr>
            <a:r>
              <a:rPr lang="en-US" sz="3200" dirty="0">
                <a:latin typeface="Arial" panose="020B0604020202020204" pitchFamily="34" charset="0"/>
                <a:cs typeface="Arial" panose="020B0604020202020204" pitchFamily="34" charset="0"/>
              </a:rPr>
              <a:t>is experiencing, or is at risk of experiencing, abuse or neglect </a:t>
            </a:r>
          </a:p>
          <a:p>
            <a:pPr marL="0" indent="0">
              <a:lnSpc>
                <a:spcPct val="80000"/>
              </a:lnSpc>
              <a:spcBef>
                <a:spcPts val="0"/>
              </a:spcBef>
              <a:spcAft>
                <a:spcPts val="1200"/>
              </a:spcAft>
              <a:buNone/>
            </a:pPr>
            <a:r>
              <a:rPr lang="en-US" sz="3200" b="1" dirty="0">
                <a:latin typeface="Arial" panose="020B0604020202020204" pitchFamily="34" charset="0"/>
                <a:cs typeface="Arial" panose="020B0604020202020204" pitchFamily="34" charset="0"/>
              </a:rPr>
              <a:t>   and</a:t>
            </a:r>
            <a:r>
              <a:rPr lang="en-US" sz="3200" dirty="0">
                <a:latin typeface="Arial" panose="020B0604020202020204" pitchFamily="34" charset="0"/>
                <a:cs typeface="Arial" panose="020B0604020202020204" pitchFamily="34" charset="0"/>
              </a:rPr>
              <a:t> </a:t>
            </a:r>
          </a:p>
          <a:p>
            <a:pPr>
              <a:lnSpc>
                <a:spcPct val="80000"/>
              </a:lnSpc>
              <a:spcBef>
                <a:spcPts val="0"/>
              </a:spcBef>
              <a:spcAft>
                <a:spcPts val="1200"/>
              </a:spcAft>
            </a:pPr>
            <a:r>
              <a:rPr lang="en-US" sz="3200" dirty="0">
                <a:latin typeface="Arial" panose="020B0604020202020204" pitchFamily="34" charset="0"/>
                <a:cs typeface="Arial" panose="020B0604020202020204" pitchFamily="34" charset="0"/>
              </a:rPr>
              <a:t>has care and support needs (whether or not the local authority is meeting any of those needs) </a:t>
            </a:r>
          </a:p>
          <a:p>
            <a:pPr marL="0" indent="0">
              <a:lnSpc>
                <a:spcPct val="80000"/>
              </a:lnSpc>
              <a:spcBef>
                <a:spcPts val="0"/>
              </a:spcBef>
              <a:spcAft>
                <a:spcPts val="1200"/>
              </a:spcAft>
              <a:buNone/>
            </a:pPr>
            <a:r>
              <a:rPr lang="en-US" sz="3200" b="1" dirty="0">
                <a:latin typeface="Arial" panose="020B0604020202020204" pitchFamily="34" charset="0"/>
                <a:cs typeface="Arial" panose="020B0604020202020204" pitchFamily="34" charset="0"/>
              </a:rPr>
              <a:t>   and</a:t>
            </a:r>
            <a:r>
              <a:rPr lang="en-US" sz="3200" dirty="0">
                <a:latin typeface="Arial" panose="020B0604020202020204" pitchFamily="34" charset="0"/>
                <a:cs typeface="Arial" panose="020B0604020202020204" pitchFamily="34" charset="0"/>
              </a:rPr>
              <a:t> </a:t>
            </a:r>
          </a:p>
          <a:p>
            <a:pPr>
              <a:lnSpc>
                <a:spcPct val="80000"/>
              </a:lnSpc>
              <a:spcBef>
                <a:spcPts val="0"/>
              </a:spcBef>
              <a:spcAft>
                <a:spcPts val="1200"/>
              </a:spcAft>
            </a:pPr>
            <a:r>
              <a:rPr lang="en-US" sz="3200" dirty="0">
                <a:latin typeface="Arial" panose="020B0604020202020204" pitchFamily="34" charset="0"/>
                <a:cs typeface="Arial" panose="020B0604020202020204" pitchFamily="34" charset="0"/>
              </a:rPr>
              <a:t>as a result of those needs is </a:t>
            </a:r>
            <a:r>
              <a:rPr lang="en-US" sz="3200" b="1" dirty="0">
                <a:latin typeface="Arial" panose="020B0604020202020204" pitchFamily="34" charset="0"/>
                <a:cs typeface="Arial" panose="020B0604020202020204" pitchFamily="34" charset="0"/>
              </a:rPr>
              <a:t>unable to protect themselves </a:t>
            </a:r>
            <a:r>
              <a:rPr lang="en-US" sz="3200" dirty="0">
                <a:latin typeface="Arial" panose="020B0604020202020204" pitchFamily="34" charset="0"/>
                <a:cs typeface="Arial" panose="020B0604020202020204" pitchFamily="34" charset="0"/>
              </a:rPr>
              <a:t>against abuse or neglect or the risk of it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8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5FD4BF-3F06-4778-B353-F3DD45411B3F}"/>
              </a:ext>
              <a:ext uri="{C183D7F6-B498-43B3-948B-1728B52AA6E4}">
                <adec:decorative xmlns:adec="http://schemas.microsoft.com/office/drawing/2017/decorative" val="1"/>
              </a:ext>
            </a:extLst>
          </p:cNvPr>
          <p:cNvPicPr>
            <a:picLocks noChangeAspect="1"/>
          </p:cNvPicPr>
          <p:nvPr/>
        </p:nvPicPr>
        <p:blipFill rotWithShape="1">
          <a:blip r:embed="rId3">
            <a:duotone>
              <a:schemeClr val="accent5">
                <a:shade val="45000"/>
                <a:satMod val="135000"/>
              </a:schemeClr>
              <a:prstClr val="white"/>
            </a:duotone>
            <a:alphaModFix amt="50000"/>
            <a:extLst>
              <a:ext uri="{28A0092B-C50C-407E-A947-70E740481C1C}">
                <a14:useLocalDpi xmlns:a14="http://schemas.microsoft.com/office/drawing/2010/main" val="0"/>
              </a:ext>
            </a:extLst>
          </a:blip>
          <a:srcRect b="27407"/>
          <a:stretch/>
        </p:blipFill>
        <p:spPr>
          <a:xfrm>
            <a:off x="-2133602" y="-683378"/>
            <a:ext cx="16459200" cy="7541378"/>
          </a:xfrm>
          <a:prstGeom prst="rect">
            <a:avLst/>
          </a:prstGeom>
        </p:spPr>
      </p:pic>
      <p:sp>
        <p:nvSpPr>
          <p:cNvPr id="8" name="Rectangle 7">
            <a:extLst>
              <a:ext uri="{FF2B5EF4-FFF2-40B4-BE49-F238E27FC236}">
                <a16:creationId xmlns:a16="http://schemas.microsoft.com/office/drawing/2014/main" id="{4B95062F-9598-4E2A-BBAF-F08D3DDBA0E2}"/>
              </a:ext>
            </a:extLst>
          </p:cNvPr>
          <p:cNvSpPr/>
          <p:nvPr/>
        </p:nvSpPr>
        <p:spPr>
          <a:xfrm>
            <a:off x="1629333" y="1648952"/>
            <a:ext cx="8933329" cy="890115"/>
          </a:xfrm>
          <a:prstGeom prst="rect">
            <a:avLst/>
          </a:prstGeom>
        </p:spPr>
        <p:txBody>
          <a:bodyPr wrap="square">
            <a:spAutoFit/>
          </a:bodyPr>
          <a:lstStyle/>
          <a:p>
            <a:pPr algn="ctr">
              <a:lnSpc>
                <a:spcPct val="80000"/>
              </a:lnSpc>
            </a:pPr>
            <a:r>
              <a:rPr lang="en-US" sz="3200" b="1">
                <a:solidFill>
                  <a:srgbClr val="27347D"/>
                </a:solidFill>
                <a:latin typeface="Arial" panose="020B0604020202020204" pitchFamily="34" charset="0"/>
                <a:cs typeface="Arial" panose="020B0604020202020204" pitchFamily="34" charset="0"/>
              </a:rPr>
              <a:t>Taking action to promote the welfare of </a:t>
            </a:r>
            <a:br>
              <a:rPr lang="en-US" sz="3200" b="1">
                <a:solidFill>
                  <a:srgbClr val="27347D"/>
                </a:solidFill>
                <a:latin typeface="Arial" panose="020B0604020202020204" pitchFamily="34" charset="0"/>
                <a:cs typeface="Arial" panose="020B0604020202020204" pitchFamily="34" charset="0"/>
              </a:rPr>
            </a:br>
            <a:r>
              <a:rPr lang="en-US" sz="3200" b="1">
                <a:solidFill>
                  <a:srgbClr val="27347D"/>
                </a:solidFill>
                <a:latin typeface="Arial" panose="020B0604020202020204" pitchFamily="34" charset="0"/>
                <a:cs typeface="Arial" panose="020B0604020202020204" pitchFamily="34" charset="0"/>
              </a:rPr>
              <a:t>children and protect them from harm </a:t>
            </a:r>
          </a:p>
        </p:txBody>
      </p:sp>
      <p:sp>
        <p:nvSpPr>
          <p:cNvPr id="5" name="Title 4">
            <a:extLst>
              <a:ext uri="{FF2B5EF4-FFF2-40B4-BE49-F238E27FC236}">
                <a16:creationId xmlns:a16="http://schemas.microsoft.com/office/drawing/2014/main" id="{0767AA03-8901-4039-A06E-179E7FF5C6E1}"/>
              </a:ext>
            </a:extLst>
          </p:cNvPr>
          <p:cNvSpPr>
            <a:spLocks noGrp="1"/>
          </p:cNvSpPr>
          <p:nvPr>
            <p:ph type="title" idx="4294967295"/>
          </p:nvPr>
        </p:nvSpPr>
        <p:spPr>
          <a:xfrm>
            <a:off x="0" y="536575"/>
            <a:ext cx="10515600" cy="1325563"/>
          </a:xfrm>
        </p:spPr>
        <p:txBody>
          <a:bodyPr/>
          <a:lstStyle/>
          <a:p>
            <a:pPr algn="ctr"/>
            <a:r>
              <a:rPr lang="en-GB" sz="5400" b="1">
                <a:solidFill>
                  <a:srgbClr val="27347D"/>
                </a:solidFill>
                <a:latin typeface="Arial" panose="020B0604020202020204" pitchFamily="34" charset="0"/>
                <a:cs typeface="Arial" panose="020B0604020202020204" pitchFamily="34" charset="0"/>
              </a:rPr>
              <a:t>Safeguarding</a:t>
            </a:r>
          </a:p>
        </p:txBody>
      </p:sp>
      <p:sp>
        <p:nvSpPr>
          <p:cNvPr id="9" name="Rectangle 8">
            <a:extLst>
              <a:ext uri="{FF2B5EF4-FFF2-40B4-BE49-F238E27FC236}">
                <a16:creationId xmlns:a16="http://schemas.microsoft.com/office/drawing/2014/main" id="{A459F263-6B3A-4D33-9E06-DC6CB49D8643}"/>
              </a:ext>
            </a:extLst>
          </p:cNvPr>
          <p:cNvSpPr/>
          <p:nvPr/>
        </p:nvSpPr>
        <p:spPr>
          <a:xfrm>
            <a:off x="730623" y="3368500"/>
            <a:ext cx="2783540" cy="1815882"/>
          </a:xfrm>
          <a:prstGeom prst="rect">
            <a:avLst/>
          </a:prstGeom>
        </p:spPr>
        <p:txBody>
          <a:bodyPr wrap="square">
            <a:spAutoFit/>
          </a:bodyPr>
          <a:lstStyle/>
          <a:p>
            <a:pPr fontAlgn="base"/>
            <a:r>
              <a:rPr lang="en-US" sz="2800" b="1">
                <a:latin typeface="Arial" panose="020B0604020202020204" pitchFamily="34" charset="0"/>
                <a:cs typeface="Arial" panose="020B0604020202020204" pitchFamily="34" charset="0"/>
              </a:rPr>
              <a:t>protecting</a:t>
            </a:r>
            <a:r>
              <a:rPr lang="en-US" sz="2800">
                <a:latin typeface="Arial" panose="020B0604020202020204" pitchFamily="34" charset="0"/>
                <a:cs typeface="Arial" panose="020B0604020202020204" pitchFamily="34" charset="0"/>
              </a:rPr>
              <a:t> children from abuse and </a:t>
            </a:r>
          </a:p>
          <a:p>
            <a:pPr fontAlgn="base"/>
            <a:r>
              <a:rPr lang="en-US" sz="2800">
                <a:latin typeface="Arial" panose="020B0604020202020204" pitchFamily="34" charset="0"/>
                <a:cs typeface="Arial" panose="020B0604020202020204" pitchFamily="34" charset="0"/>
              </a:rPr>
              <a:t>harm</a:t>
            </a:r>
          </a:p>
        </p:txBody>
      </p:sp>
      <p:sp>
        <p:nvSpPr>
          <p:cNvPr id="12" name="Rectangle 11">
            <a:extLst>
              <a:ext uri="{FF2B5EF4-FFF2-40B4-BE49-F238E27FC236}">
                <a16:creationId xmlns:a16="http://schemas.microsoft.com/office/drawing/2014/main" id="{0DE2807D-6D97-40C2-962C-CDB910D8D132}"/>
              </a:ext>
            </a:extLst>
          </p:cNvPr>
          <p:cNvSpPr/>
          <p:nvPr/>
        </p:nvSpPr>
        <p:spPr>
          <a:xfrm>
            <a:off x="3406585" y="3368500"/>
            <a:ext cx="2689416" cy="2246769"/>
          </a:xfrm>
          <a:prstGeom prst="rect">
            <a:avLst/>
          </a:prstGeom>
        </p:spPr>
        <p:txBody>
          <a:bodyPr wrap="square">
            <a:spAutoFit/>
          </a:bodyPr>
          <a:lstStyle/>
          <a:p>
            <a:pPr fontAlgn="base"/>
            <a:r>
              <a:rPr lang="en-US" sz="2800" b="1">
                <a:latin typeface="Arial" panose="020B0604020202020204" pitchFamily="34" charset="0"/>
                <a:cs typeface="Arial" panose="020B0604020202020204" pitchFamily="34" charset="0"/>
              </a:rPr>
              <a:t>preventing</a:t>
            </a:r>
            <a:r>
              <a:rPr lang="en-US" sz="2800">
                <a:latin typeface="Arial" panose="020B0604020202020204" pitchFamily="34" charset="0"/>
                <a:cs typeface="Arial" panose="020B0604020202020204" pitchFamily="34" charset="0"/>
              </a:rPr>
              <a:t> harm to children’s health or development</a:t>
            </a:r>
          </a:p>
        </p:txBody>
      </p:sp>
      <p:sp>
        <p:nvSpPr>
          <p:cNvPr id="13" name="Rectangle 12">
            <a:extLst>
              <a:ext uri="{FF2B5EF4-FFF2-40B4-BE49-F238E27FC236}">
                <a16:creationId xmlns:a16="http://schemas.microsoft.com/office/drawing/2014/main" id="{6A4153ED-B55C-4E88-96B6-72B12CBDF655}"/>
              </a:ext>
            </a:extLst>
          </p:cNvPr>
          <p:cNvSpPr/>
          <p:nvPr/>
        </p:nvSpPr>
        <p:spPr>
          <a:xfrm>
            <a:off x="6367179" y="3371501"/>
            <a:ext cx="2575115" cy="2246769"/>
          </a:xfrm>
          <a:prstGeom prst="rect">
            <a:avLst/>
          </a:prstGeom>
        </p:spPr>
        <p:txBody>
          <a:bodyPr wrap="square">
            <a:spAutoFit/>
          </a:bodyPr>
          <a:lstStyle/>
          <a:p>
            <a:pPr fontAlgn="base"/>
            <a:r>
              <a:rPr lang="en-US" sz="2800" b="1">
                <a:latin typeface="Arial" panose="020B0604020202020204" pitchFamily="34" charset="0"/>
                <a:cs typeface="Arial" panose="020B0604020202020204" pitchFamily="34" charset="0"/>
              </a:rPr>
              <a:t>ensuring</a:t>
            </a:r>
            <a:r>
              <a:rPr lang="en-US" sz="2800">
                <a:latin typeface="Arial" panose="020B0604020202020204" pitchFamily="34" charset="0"/>
                <a:cs typeface="Arial" panose="020B0604020202020204" pitchFamily="34" charset="0"/>
              </a:rPr>
              <a:t> children grow up with safe and effective care</a:t>
            </a:r>
          </a:p>
        </p:txBody>
      </p:sp>
      <p:sp>
        <p:nvSpPr>
          <p:cNvPr id="14" name="Rectangle 13">
            <a:extLst>
              <a:ext uri="{FF2B5EF4-FFF2-40B4-BE49-F238E27FC236}">
                <a16:creationId xmlns:a16="http://schemas.microsoft.com/office/drawing/2014/main" id="{9CA8C454-32F1-440B-9E60-6606C681CCCE}"/>
              </a:ext>
            </a:extLst>
          </p:cNvPr>
          <p:cNvSpPr/>
          <p:nvPr/>
        </p:nvSpPr>
        <p:spPr>
          <a:xfrm>
            <a:off x="9217956" y="3368500"/>
            <a:ext cx="2575116" cy="2677656"/>
          </a:xfrm>
          <a:prstGeom prst="rect">
            <a:avLst/>
          </a:prstGeom>
        </p:spPr>
        <p:txBody>
          <a:bodyPr wrap="square">
            <a:spAutoFit/>
          </a:bodyPr>
          <a:lstStyle/>
          <a:p>
            <a:pPr fontAlgn="base"/>
            <a:r>
              <a:rPr lang="en-US" sz="2800" b="1">
                <a:latin typeface="Arial" panose="020B0604020202020204" pitchFamily="34" charset="0"/>
                <a:cs typeface="Arial" panose="020B0604020202020204" pitchFamily="34" charset="0"/>
              </a:rPr>
              <a:t>taking action </a:t>
            </a:r>
            <a:r>
              <a:rPr lang="en-US" sz="2800">
                <a:latin typeface="Arial" panose="020B0604020202020204" pitchFamily="34" charset="0"/>
                <a:cs typeface="Arial" panose="020B0604020202020204" pitchFamily="34" charset="0"/>
              </a:rPr>
              <a:t>to support children and young people to have the best outcomes</a:t>
            </a:r>
            <a:endParaRPr lang="en-US" sz="2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9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3F97C-0AB0-4ABC-9135-B291552D507F}"/>
              </a:ext>
            </a:extLst>
          </p:cNvPr>
          <p:cNvSpPr>
            <a:spLocks noGrp="1"/>
          </p:cNvSpPr>
          <p:nvPr>
            <p:ph idx="1"/>
          </p:nvPr>
        </p:nvSpPr>
        <p:spPr>
          <a:xfrm>
            <a:off x="838200" y="2141880"/>
            <a:ext cx="10515600" cy="2075769"/>
          </a:xfrm>
          <a:solidFill>
            <a:schemeClr val="accent1">
              <a:lumMod val="40000"/>
              <a:lumOff val="60000"/>
            </a:schemeClr>
          </a:solidFill>
        </p:spPr>
        <p:txBody>
          <a:bodyPr/>
          <a:lstStyle/>
          <a:p>
            <a:pPr marL="0" indent="0">
              <a:lnSpc>
                <a:spcPct val="100000"/>
              </a:lnSpc>
              <a:buNone/>
            </a:pPr>
            <a:r>
              <a:rPr lang="en-GB" sz="3600" dirty="0">
                <a:latin typeface="Arial" panose="020B0604020202020204" pitchFamily="34" charset="0"/>
                <a:cs typeface="Arial" panose="020B0604020202020204" pitchFamily="34" charset="0"/>
              </a:rPr>
              <a:t>The Social Services and Well-being (Wales) Act 2014 and accompanying guidance define a “</a:t>
            </a:r>
            <a:r>
              <a:rPr lang="en-GB" sz="3600" b="1" dirty="0">
                <a:latin typeface="Arial" panose="020B0604020202020204" pitchFamily="34" charset="0"/>
                <a:cs typeface="Arial" panose="020B0604020202020204" pitchFamily="34" charset="0"/>
              </a:rPr>
              <a:t>child</a:t>
            </a:r>
            <a:r>
              <a:rPr lang="en-GB" sz="3600" dirty="0">
                <a:latin typeface="Arial" panose="020B0604020202020204" pitchFamily="34" charset="0"/>
                <a:cs typeface="Arial" panose="020B0604020202020204" pitchFamily="34" charset="0"/>
              </a:rPr>
              <a:t>” as </a:t>
            </a:r>
            <a:r>
              <a:rPr lang="en-GB" sz="3600" b="1" dirty="0">
                <a:latin typeface="Arial" panose="020B0604020202020204" pitchFamily="34" charset="0"/>
                <a:cs typeface="Arial" panose="020B0604020202020204" pitchFamily="34" charset="0"/>
              </a:rPr>
              <a:t>a person who is aged under 18</a:t>
            </a:r>
          </a:p>
        </p:txBody>
      </p:sp>
      <p:sp>
        <p:nvSpPr>
          <p:cNvPr id="5" name="Title 4">
            <a:extLst>
              <a:ext uri="{FF2B5EF4-FFF2-40B4-BE49-F238E27FC236}">
                <a16:creationId xmlns:a16="http://schemas.microsoft.com/office/drawing/2014/main" id="{E2D211D9-B319-41FB-9D2C-30650E3BBF2D}"/>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Child</a:t>
            </a:r>
          </a:p>
        </p:txBody>
      </p:sp>
    </p:spTree>
    <p:extLst>
      <p:ext uri="{BB962C8B-B14F-4D97-AF65-F5344CB8AC3E}">
        <p14:creationId xmlns:p14="http://schemas.microsoft.com/office/powerpoint/2010/main" val="66574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D9DA-8E35-4AD2-B44F-F033192091D8}"/>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Overview</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6423022-C859-43E7-B17B-87CB16BD4583}"/>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Housekeeping</a:t>
            </a:r>
          </a:p>
          <a:p>
            <a:r>
              <a:rPr lang="en-US" dirty="0">
                <a:latin typeface="Arial" panose="020B0604020202020204" pitchFamily="34" charset="0"/>
                <a:cs typeface="Arial" panose="020B0604020202020204" pitchFamily="34" charset="0"/>
              </a:rPr>
              <a:t>Timings, respect, comfort, confidentiality, participation</a:t>
            </a:r>
          </a:p>
          <a:p>
            <a:r>
              <a:rPr lang="en-US" dirty="0">
                <a:latin typeface="Arial" panose="020B0604020202020204" pitchFamily="34" charset="0"/>
                <a:cs typeface="Arial" panose="020B0604020202020204" pitchFamily="34" charset="0"/>
              </a:rPr>
              <a:t>Implementing the Wales Safeguarding Procedures (under the Social Services and Well-Being (Wales) Act 2014)</a:t>
            </a:r>
          </a:p>
          <a:p>
            <a:r>
              <a:rPr lang="en-US" dirty="0">
                <a:latin typeface="Arial" panose="020B0604020202020204" pitchFamily="34" charset="0"/>
                <a:cs typeface="Arial" panose="020B0604020202020204" pitchFamily="34" charset="0"/>
              </a:rPr>
              <a:t>Any issues from today’s training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826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7D146B-B7B7-41EF-8A3C-9ADE89862B7C}"/>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Child at risk</a:t>
            </a:r>
          </a:p>
        </p:txBody>
      </p:sp>
      <p:sp>
        <p:nvSpPr>
          <p:cNvPr id="3" name="Content Placeholder 2">
            <a:extLst>
              <a:ext uri="{FF2B5EF4-FFF2-40B4-BE49-F238E27FC236}">
                <a16:creationId xmlns:a16="http://schemas.microsoft.com/office/drawing/2014/main" id="{54A3F97C-0AB0-4ABC-9135-B291552D507F}"/>
              </a:ext>
            </a:extLst>
          </p:cNvPr>
          <p:cNvSpPr>
            <a:spLocks noGrp="1"/>
          </p:cNvSpPr>
          <p:nvPr>
            <p:ph idx="1"/>
          </p:nvPr>
        </p:nvSpPr>
        <p:spPr>
          <a:xfrm>
            <a:off x="838200" y="1954387"/>
            <a:ext cx="10515600" cy="4531005"/>
          </a:xfrm>
          <a:solidFill>
            <a:schemeClr val="accent1">
              <a:lumMod val="40000"/>
              <a:lumOff val="60000"/>
            </a:schemeClr>
          </a:solidFill>
        </p:spPr>
        <p:txBody>
          <a:bodyPr vert="horz" lIns="91440" tIns="45720" rIns="91440" bIns="45720" rtlCol="0" anchor="t">
            <a:normAutofit/>
          </a:bodyPr>
          <a:lstStyle/>
          <a:p>
            <a:pPr marL="0" indent="0">
              <a:lnSpc>
                <a:spcPct val="100000"/>
              </a:lnSpc>
              <a:spcBef>
                <a:spcPts val="0"/>
              </a:spcBef>
              <a:spcAft>
                <a:spcPts val="600"/>
              </a:spcAft>
              <a:buNone/>
            </a:pPr>
            <a:r>
              <a:rPr lang="en-GB" sz="4000">
                <a:latin typeface="Arial"/>
                <a:cs typeface="Arial"/>
              </a:rPr>
              <a:t>A child who:</a:t>
            </a:r>
            <a:endParaRPr lang="en-GB">
              <a:latin typeface="Arial"/>
              <a:cs typeface="Arial"/>
            </a:endParaRPr>
          </a:p>
          <a:p>
            <a:pPr marL="457200" indent="-457200">
              <a:lnSpc>
                <a:spcPct val="100000"/>
              </a:lnSpc>
              <a:spcBef>
                <a:spcPts val="0"/>
              </a:spcBef>
              <a:spcAft>
                <a:spcPts val="600"/>
              </a:spcAft>
            </a:pPr>
            <a:r>
              <a:rPr lang="en-GB" sz="3600">
                <a:latin typeface="Arial"/>
                <a:cs typeface="Arial"/>
              </a:rPr>
              <a:t>is experiencing or is at risk of experiencing abuse, neglect or other kinds of harm </a:t>
            </a:r>
          </a:p>
          <a:p>
            <a:pPr marL="0" indent="0">
              <a:lnSpc>
                <a:spcPct val="100000"/>
              </a:lnSpc>
              <a:spcBef>
                <a:spcPts val="0"/>
              </a:spcBef>
              <a:spcAft>
                <a:spcPts val="600"/>
              </a:spcAft>
              <a:buNone/>
            </a:pPr>
            <a:r>
              <a:rPr lang="en-GB" sz="3600" b="1">
                <a:latin typeface="Arial"/>
                <a:cs typeface="Arial"/>
              </a:rPr>
              <a:t>and</a:t>
            </a:r>
          </a:p>
          <a:p>
            <a:pPr marL="457200" indent="-457200">
              <a:lnSpc>
                <a:spcPct val="100000"/>
              </a:lnSpc>
              <a:spcBef>
                <a:spcPts val="0"/>
              </a:spcBef>
              <a:spcAft>
                <a:spcPts val="600"/>
              </a:spcAft>
              <a:buFont typeface="Arial" panose="020B0604020202020204" pitchFamily="34" charset="0"/>
              <a:buChar char="•"/>
            </a:pPr>
            <a:r>
              <a:rPr lang="en-GB" sz="3600">
                <a:latin typeface="Arial"/>
                <a:cs typeface="Arial"/>
              </a:rPr>
              <a:t>has care and support needs (whether or not the local authority is meeting those needs)</a:t>
            </a:r>
          </a:p>
          <a:p>
            <a:pPr marL="0" indent="0">
              <a:lnSpc>
                <a:spcPct val="80000"/>
              </a:lnSpc>
              <a:spcBef>
                <a:spcPts val="0"/>
              </a:spcBef>
              <a:spcAft>
                <a:spcPts val="600"/>
              </a:spcAft>
              <a:buNone/>
            </a:pPr>
            <a:endParaRPr lang="en-GB" sz="3600" b="1"/>
          </a:p>
        </p:txBody>
      </p:sp>
    </p:spTree>
    <p:extLst>
      <p:ext uri="{BB962C8B-B14F-4D97-AF65-F5344CB8AC3E}">
        <p14:creationId xmlns:p14="http://schemas.microsoft.com/office/powerpoint/2010/main" val="21250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C173-977A-4B5E-A05E-CDA58845738A}"/>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Compare the two definitions</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F508AA-043E-435C-BDBE-E6D81101515F}"/>
              </a:ext>
            </a:extLst>
          </p:cNvPr>
          <p:cNvSpPr>
            <a:spLocks noGrp="1"/>
          </p:cNvSpPr>
          <p:nvPr>
            <p:ph idx="1"/>
          </p:nvPr>
        </p:nvSpPr>
        <p:spPr>
          <a:solidFill>
            <a:schemeClr val="accent6">
              <a:lumMod val="40000"/>
              <a:lumOff val="60000"/>
            </a:schemeClr>
          </a:solidFill>
        </p:spPr>
        <p:txBody>
          <a:bodyPr>
            <a:normAutofit/>
          </a:bodyPr>
          <a:lstStyle/>
          <a:p>
            <a:r>
              <a:rPr lang="en-US" sz="3200" dirty="0">
                <a:latin typeface="Arial" panose="020B0604020202020204" pitchFamily="34" charset="0"/>
                <a:cs typeface="Arial" panose="020B0604020202020204" pitchFamily="34" charset="0"/>
              </a:rPr>
              <a:t>What does this mean?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958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7347D"/>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13A98F-A1A4-6B41-B943-7BACEAE3733A}"/>
              </a:ext>
            </a:extLst>
          </p:cNvPr>
          <p:cNvSpPr txBox="1">
            <a:spLocks/>
          </p:cNvSpPr>
          <p:nvPr/>
        </p:nvSpPr>
        <p:spPr>
          <a:xfrm>
            <a:off x="1524000" y="1122363"/>
            <a:ext cx="9144000" cy="2387600"/>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a:solidFill>
                  <a:schemeClr val="bg1"/>
                </a:solidFill>
                <a:latin typeface="Arial" panose="020B0604020202020204" pitchFamily="34" charset="0"/>
                <a:cs typeface="Arial" panose="020B0604020202020204" pitchFamily="34" charset="0"/>
              </a:rPr>
              <a:t>The duty to report</a:t>
            </a:r>
          </a:p>
        </p:txBody>
      </p:sp>
      <p:sp>
        <p:nvSpPr>
          <p:cNvPr id="9" name="Subtitle 2">
            <a:extLst>
              <a:ext uri="{FF2B5EF4-FFF2-40B4-BE49-F238E27FC236}">
                <a16:creationId xmlns:a16="http://schemas.microsoft.com/office/drawing/2014/main" id="{C09A3456-F3E6-2D46-AEDF-5DE3EC1337CF}"/>
              </a:ext>
            </a:extLst>
          </p:cNvPr>
          <p:cNvSpPr txBox="1">
            <a:spLocks/>
          </p:cNvSpPr>
          <p:nvPr/>
        </p:nvSpPr>
        <p:spPr>
          <a:xfrm>
            <a:off x="1524000" y="3602038"/>
            <a:ext cx="9144000" cy="6651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Arial" panose="020B0604020202020204" pitchFamily="34" charset="0"/>
                <a:cs typeface="Arial" panose="020B0604020202020204" pitchFamily="34" charset="0"/>
              </a:rPr>
              <a:t>The duty to report a “child or adult at risk” of abuse, neglect and/ or harm</a:t>
            </a:r>
          </a:p>
          <a:p>
            <a:pPr marL="0" indent="0" algn="ctr">
              <a:buNone/>
            </a:pPr>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25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D837-1F0E-47E2-B219-0232727C604C}"/>
              </a:ext>
            </a:extLst>
          </p:cNvPr>
          <p:cNvSpPr>
            <a:spLocks noGrp="1"/>
          </p:cNvSpPr>
          <p:nvPr>
            <p:ph type="title"/>
          </p:nvPr>
        </p:nvSpPr>
        <p:spPr>
          <a:xfrm>
            <a:off x="838200" y="262075"/>
            <a:ext cx="11353800" cy="1325563"/>
          </a:xfrm>
        </p:spPr>
        <p:txBody>
          <a:bodyPr/>
          <a:lstStyle/>
          <a:p>
            <a:r>
              <a:rPr lang="en-US" b="1">
                <a:solidFill>
                  <a:schemeClr val="bg1"/>
                </a:solidFill>
                <a:latin typeface="Arial" panose="020B0604020202020204" pitchFamily="34" charset="0"/>
                <a:cs typeface="Arial" panose="020B0604020202020204" pitchFamily="34" charset="0"/>
              </a:rPr>
              <a:t>Who has a responsibility to report?</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BB33C7-AD02-43E8-8E6A-895F8C537773}"/>
              </a:ext>
            </a:extLst>
          </p:cNvPr>
          <p:cNvSpPr>
            <a:spLocks noGrp="1"/>
          </p:cNvSpPr>
          <p:nvPr>
            <p:ph idx="1"/>
          </p:nvPr>
        </p:nvSpPr>
        <p:spPr>
          <a:xfrm>
            <a:off x="943470" y="1782712"/>
            <a:ext cx="10943730" cy="3957213"/>
          </a:xfrm>
        </p:spPr>
        <p:txBody>
          <a:bodyPr>
            <a:normAutofit lnSpcReduction="10000"/>
          </a:bodyPr>
          <a:lstStyle/>
          <a:p>
            <a:pPr marL="0" indent="0">
              <a:spcBef>
                <a:spcPts val="0"/>
              </a:spcBef>
              <a:spcAft>
                <a:spcPts val="600"/>
              </a:spcAft>
              <a:buNone/>
            </a:pPr>
            <a:r>
              <a:rPr lang="en-US" sz="3600" b="1">
                <a:latin typeface="Arial" panose="020B0604020202020204" pitchFamily="34" charset="0"/>
                <a:cs typeface="Arial" panose="020B0604020202020204" pitchFamily="34" charset="0"/>
              </a:rPr>
              <a:t>We all do!</a:t>
            </a:r>
          </a:p>
          <a:p>
            <a:pPr marL="0" indent="0">
              <a:spcBef>
                <a:spcPts val="0"/>
              </a:spcBef>
              <a:spcAft>
                <a:spcPts val="600"/>
              </a:spcAft>
              <a:buNone/>
            </a:pPr>
            <a:r>
              <a:rPr lang="en-GB" sz="3200" b="1">
                <a:latin typeface="Arial" panose="020B0604020202020204" pitchFamily="34" charset="0"/>
                <a:cs typeface="Arial" panose="020B0604020202020204" pitchFamily="34" charset="0"/>
              </a:rPr>
              <a:t>You </a:t>
            </a:r>
            <a:r>
              <a:rPr lang="en-US" sz="3200" b="1">
                <a:latin typeface="Arial" panose="020B0604020202020204" pitchFamily="34" charset="0"/>
                <a:cs typeface="Arial" panose="020B0604020202020204" pitchFamily="34" charset="0"/>
              </a:rPr>
              <a:t>have a responsibility </a:t>
            </a:r>
            <a:r>
              <a:rPr lang="en-US" sz="3200">
                <a:latin typeface="Arial" panose="020B0604020202020204" pitchFamily="34" charset="0"/>
                <a:cs typeface="Arial" panose="020B0604020202020204" pitchFamily="34" charset="0"/>
              </a:rPr>
              <a:t>to contact</a:t>
            </a:r>
            <a:r>
              <a:rPr lang="en-US" sz="3200" b="1">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social services or the police if you </a:t>
            </a:r>
            <a:r>
              <a:rPr lang="en-US" sz="3200" b="1">
                <a:latin typeface="Arial" panose="020B0604020202020204" pitchFamily="34" charset="0"/>
                <a:cs typeface="Arial" panose="020B0604020202020204" pitchFamily="34" charset="0"/>
              </a:rPr>
              <a:t>know</a:t>
            </a:r>
            <a:r>
              <a:rPr lang="en-US" sz="3200">
                <a:latin typeface="Arial" panose="020B0604020202020204" pitchFamily="34" charset="0"/>
                <a:cs typeface="Arial" panose="020B0604020202020204" pitchFamily="34" charset="0"/>
              </a:rPr>
              <a:t> or have </a:t>
            </a:r>
            <a:r>
              <a:rPr lang="en-US" sz="3200" b="1">
                <a:latin typeface="Arial" panose="020B0604020202020204" pitchFamily="34" charset="0"/>
                <a:cs typeface="Arial" panose="020B0604020202020204" pitchFamily="34" charset="0"/>
              </a:rPr>
              <a:t>concerns</a:t>
            </a:r>
            <a:r>
              <a:rPr lang="en-US" sz="3200">
                <a:latin typeface="Arial" panose="020B0604020202020204" pitchFamily="34" charset="0"/>
                <a:cs typeface="Arial" panose="020B0604020202020204" pitchFamily="34" charset="0"/>
              </a:rPr>
              <a:t> or </a:t>
            </a:r>
            <a:r>
              <a:rPr lang="en-US" sz="3200" b="1">
                <a:latin typeface="Arial" panose="020B0604020202020204" pitchFamily="34" charset="0"/>
                <a:cs typeface="Arial" panose="020B0604020202020204" pitchFamily="34" charset="0"/>
              </a:rPr>
              <a:t>suspicions</a:t>
            </a:r>
            <a:r>
              <a:rPr lang="en-US" sz="3200">
                <a:latin typeface="Arial" panose="020B0604020202020204" pitchFamily="34" charset="0"/>
                <a:cs typeface="Arial" panose="020B0604020202020204" pitchFamily="34" charset="0"/>
              </a:rPr>
              <a:t> that a child</a:t>
            </a:r>
            <a:r>
              <a:rPr lang="en-GB" sz="3200">
                <a:latin typeface="Arial" panose="020B0604020202020204" pitchFamily="34" charset="0"/>
                <a:cs typeface="Arial" panose="020B0604020202020204" pitchFamily="34" charset="0"/>
              </a:rPr>
              <a:t>: </a:t>
            </a:r>
          </a:p>
          <a:p>
            <a:pPr>
              <a:spcBef>
                <a:spcPts val="0"/>
              </a:spcBef>
              <a:spcAft>
                <a:spcPts val="600"/>
              </a:spcAft>
            </a:pPr>
            <a:r>
              <a:rPr lang="en-GB" sz="3200">
                <a:latin typeface="Arial" panose="020B0604020202020204" pitchFamily="34" charset="0"/>
                <a:cs typeface="Arial" panose="020B0604020202020204" pitchFamily="34" charset="0"/>
              </a:rPr>
              <a:t>is experiencing </a:t>
            </a:r>
            <a:r>
              <a:rPr lang="en-US" sz="3200">
                <a:latin typeface="Arial" panose="020B0604020202020204" pitchFamily="34" charset="0"/>
                <a:cs typeface="Arial" panose="020B0604020202020204" pitchFamily="34" charset="0"/>
              </a:rPr>
              <a:t>abuse, neglect or other kinds of harm</a:t>
            </a:r>
            <a:endParaRPr lang="en-GB" sz="3200">
              <a:latin typeface="Arial" panose="020B0604020202020204" pitchFamily="34" charset="0"/>
              <a:cs typeface="Arial" panose="020B0604020202020204" pitchFamily="34" charset="0"/>
            </a:endParaRPr>
          </a:p>
          <a:p>
            <a:pPr>
              <a:spcBef>
                <a:spcPts val="0"/>
              </a:spcBef>
              <a:spcAft>
                <a:spcPts val="600"/>
              </a:spcAft>
            </a:pPr>
            <a:r>
              <a:rPr lang="en-GB" sz="3200">
                <a:latin typeface="Arial" panose="020B0604020202020204" pitchFamily="34" charset="0"/>
                <a:cs typeface="Arial" panose="020B0604020202020204" pitchFamily="34" charset="0"/>
              </a:rPr>
              <a:t>has experienced </a:t>
            </a:r>
            <a:r>
              <a:rPr lang="en-US" sz="3200">
                <a:latin typeface="Arial" panose="020B0604020202020204" pitchFamily="34" charset="0"/>
                <a:cs typeface="Arial" panose="020B0604020202020204" pitchFamily="34" charset="0"/>
              </a:rPr>
              <a:t>abuse, neglect or other kinds of harm</a:t>
            </a:r>
            <a:endParaRPr lang="en-GB" sz="3200">
              <a:latin typeface="Arial" panose="020B0604020202020204" pitchFamily="34" charset="0"/>
              <a:cs typeface="Arial" panose="020B0604020202020204" pitchFamily="34" charset="0"/>
            </a:endParaRPr>
          </a:p>
          <a:p>
            <a:pPr>
              <a:spcBef>
                <a:spcPts val="0"/>
              </a:spcBef>
              <a:spcAft>
                <a:spcPts val="600"/>
              </a:spcAft>
            </a:pPr>
            <a:r>
              <a:rPr lang="en-GB" sz="3200">
                <a:latin typeface="Arial" panose="020B0604020202020204" pitchFamily="34" charset="0"/>
                <a:cs typeface="Arial" panose="020B0604020202020204" pitchFamily="34" charset="0"/>
              </a:rPr>
              <a:t>is likely to be at risk of </a:t>
            </a:r>
            <a:r>
              <a:rPr lang="en-US" sz="3200">
                <a:latin typeface="Arial" panose="020B0604020202020204" pitchFamily="34" charset="0"/>
                <a:cs typeface="Arial" panose="020B0604020202020204" pitchFamily="34" charset="0"/>
              </a:rPr>
              <a:t>abuse, neglect or other kinds of harm</a:t>
            </a:r>
            <a:endParaRPr lang="en-GB" sz="32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9D5DE8-156C-4A31-9771-5FC04735ECB1}"/>
              </a:ext>
            </a:extLst>
          </p:cNvPr>
          <p:cNvSpPr/>
          <p:nvPr/>
        </p:nvSpPr>
        <p:spPr>
          <a:xfrm>
            <a:off x="1784570" y="5933884"/>
            <a:ext cx="8622874" cy="646331"/>
          </a:xfrm>
          <a:prstGeom prst="rect">
            <a:avLst/>
          </a:prstGeom>
        </p:spPr>
        <p:txBody>
          <a:bodyPr wrap="none">
            <a:spAutoFit/>
          </a:bodyPr>
          <a:lstStyle/>
          <a:p>
            <a:pPr algn="ctr"/>
            <a:r>
              <a:rPr lang="en-US" sz="3600" b="1">
                <a:solidFill>
                  <a:srgbClr val="C00000"/>
                </a:solidFill>
                <a:latin typeface="Arial" panose="020B0604020202020204" pitchFamily="34" charset="0"/>
                <a:cs typeface="Arial" panose="020B0604020202020204" pitchFamily="34" charset="0"/>
              </a:rPr>
              <a:t>This is not a matter of personal choice</a:t>
            </a:r>
          </a:p>
        </p:txBody>
      </p:sp>
    </p:spTree>
    <p:extLst>
      <p:ext uri="{BB962C8B-B14F-4D97-AF65-F5344CB8AC3E}">
        <p14:creationId xmlns:p14="http://schemas.microsoft.com/office/powerpoint/2010/main" val="12754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09BF8-7551-4E3B-BC58-F46016EBE1EB}"/>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Statutory duty to report</a:t>
            </a:r>
          </a:p>
        </p:txBody>
      </p:sp>
      <p:sp>
        <p:nvSpPr>
          <p:cNvPr id="3" name="Content Placeholder 2">
            <a:extLst>
              <a:ext uri="{FF2B5EF4-FFF2-40B4-BE49-F238E27FC236}">
                <a16:creationId xmlns:a16="http://schemas.microsoft.com/office/drawing/2014/main" id="{99F81347-0CB2-4DD9-903C-F57C70576D7D}"/>
              </a:ext>
            </a:extLst>
          </p:cNvPr>
          <p:cNvSpPr>
            <a:spLocks noGrp="1"/>
          </p:cNvSpPr>
          <p:nvPr>
            <p:ph idx="1"/>
          </p:nvPr>
        </p:nvSpPr>
        <p:spPr>
          <a:xfrm>
            <a:off x="838200" y="1724199"/>
            <a:ext cx="10515600" cy="5032375"/>
          </a:xfrm>
        </p:spPr>
        <p:txBody>
          <a:bodyPr>
            <a:noAutofit/>
          </a:bodyPr>
          <a:lstStyle/>
          <a:p>
            <a:pPr marL="0" indent="0">
              <a:lnSpc>
                <a:spcPct val="100000"/>
              </a:lnSpc>
              <a:spcBef>
                <a:spcPts val="0"/>
              </a:spcBef>
              <a:spcAft>
                <a:spcPts val="1800"/>
              </a:spcAft>
              <a:buNone/>
            </a:pPr>
            <a:r>
              <a:rPr lang="en-US" sz="2400" b="1" dirty="0">
                <a:latin typeface="Arial" panose="020B0604020202020204" pitchFamily="34" charset="0"/>
                <a:cs typeface="Arial" panose="020B0604020202020204" pitchFamily="34" charset="0"/>
              </a:rPr>
              <a:t>Statutory</a:t>
            </a:r>
            <a:r>
              <a:rPr lang="en-US" sz="2400" dirty="0">
                <a:latin typeface="Arial" panose="020B0604020202020204" pitchFamily="34" charset="0"/>
                <a:cs typeface="Arial" panose="020B0604020202020204" pitchFamily="34" charset="0"/>
              </a:rPr>
              <a:t> means it’s </a:t>
            </a:r>
            <a:r>
              <a:rPr lang="en-US" sz="2400" b="1" dirty="0">
                <a:latin typeface="Arial" panose="020B0604020202020204" pitchFamily="34" charset="0"/>
                <a:cs typeface="Arial" panose="020B0604020202020204" pitchFamily="34" charset="0"/>
              </a:rPr>
              <a:t>required by law</a:t>
            </a:r>
            <a:r>
              <a:rPr lang="en-US" sz="2400" dirty="0">
                <a:latin typeface="Arial" panose="020B0604020202020204" pitchFamily="34" charset="0"/>
                <a:cs typeface="Arial" panose="020B0604020202020204" pitchFamily="34" charset="0"/>
              </a:rPr>
              <a:t>.</a:t>
            </a:r>
          </a:p>
          <a:p>
            <a:pPr marL="0" indent="0">
              <a:lnSpc>
                <a:spcPct val="100000"/>
              </a:lnSpc>
              <a:spcBef>
                <a:spcPts val="0"/>
              </a:spcBef>
              <a:spcAft>
                <a:spcPts val="1800"/>
              </a:spcAft>
              <a:buNone/>
            </a:pPr>
            <a:r>
              <a:rPr lang="en-US" sz="2400" dirty="0">
                <a:latin typeface="Arial" panose="020B0604020202020204" pitchFamily="34" charset="0"/>
                <a:cs typeface="Arial" panose="020B0604020202020204" pitchFamily="34" charset="0"/>
              </a:rPr>
              <a:t>The Social Services and Well-being (Wales) Act 2014 says “</a:t>
            </a:r>
            <a:r>
              <a:rPr lang="en-US" sz="2400" b="1" dirty="0">
                <a:latin typeface="Arial" panose="020B0604020202020204" pitchFamily="34" charset="0"/>
                <a:cs typeface="Arial" panose="020B0604020202020204" pitchFamily="34" charset="0"/>
              </a:rPr>
              <a:t>relevant partners” </a:t>
            </a:r>
            <a:r>
              <a:rPr lang="en-US" sz="2400" dirty="0">
                <a:latin typeface="Arial" panose="020B0604020202020204" pitchFamily="34" charset="0"/>
                <a:cs typeface="Arial" panose="020B0604020202020204" pitchFamily="34" charset="0"/>
              </a:rPr>
              <a:t>of the local authority are: </a:t>
            </a:r>
          </a:p>
          <a:p>
            <a:pPr>
              <a:lnSpc>
                <a:spcPct val="100000"/>
              </a:lnSpc>
              <a:spcBef>
                <a:spcPts val="0"/>
              </a:spcBef>
              <a:spcAft>
                <a:spcPts val="1800"/>
              </a:spcAft>
            </a:pPr>
            <a:r>
              <a:rPr lang="en-US" sz="2400" dirty="0">
                <a:latin typeface="Arial" panose="020B0604020202020204" pitchFamily="34" charset="0"/>
                <a:cs typeface="Arial" panose="020B0604020202020204" pitchFamily="34" charset="0"/>
              </a:rPr>
              <a:t>other local authorities</a:t>
            </a:r>
          </a:p>
          <a:p>
            <a:pPr>
              <a:lnSpc>
                <a:spcPct val="100000"/>
              </a:lnSpc>
              <a:spcBef>
                <a:spcPts val="0"/>
              </a:spcBef>
              <a:spcAft>
                <a:spcPts val="1800"/>
              </a:spcAft>
            </a:pPr>
            <a:r>
              <a:rPr lang="en-US" sz="2400" dirty="0">
                <a:latin typeface="Arial" panose="020B0604020202020204" pitchFamily="34" charset="0"/>
                <a:cs typeface="Arial" panose="020B0604020202020204" pitchFamily="34" charset="0"/>
              </a:rPr>
              <a:t>the police, probation and youth justice services</a:t>
            </a:r>
          </a:p>
          <a:p>
            <a:pPr>
              <a:lnSpc>
                <a:spcPct val="100000"/>
              </a:lnSpc>
              <a:spcBef>
                <a:spcPts val="0"/>
              </a:spcBef>
              <a:spcAft>
                <a:spcPts val="1800"/>
              </a:spcAft>
            </a:pPr>
            <a:r>
              <a:rPr lang="en-US" sz="2400" dirty="0">
                <a:latin typeface="Arial" panose="020B0604020202020204" pitchFamily="34" charset="0"/>
                <a:cs typeface="Arial" panose="020B0604020202020204" pitchFamily="34" charset="0"/>
              </a:rPr>
              <a:t>education (and all other local authority departments)</a:t>
            </a:r>
          </a:p>
          <a:p>
            <a:pPr>
              <a:lnSpc>
                <a:spcPct val="100000"/>
              </a:lnSpc>
              <a:spcBef>
                <a:spcPts val="0"/>
              </a:spcBef>
              <a:spcAft>
                <a:spcPts val="1800"/>
              </a:spcAft>
            </a:pPr>
            <a:r>
              <a:rPr lang="en-US" sz="2400" dirty="0">
                <a:latin typeface="Arial" panose="020B0604020202020204" pitchFamily="34" charset="0"/>
                <a:cs typeface="Arial" panose="020B0604020202020204" pitchFamily="34" charset="0"/>
              </a:rPr>
              <a:t>local health boards and NHS trusts</a:t>
            </a:r>
          </a:p>
          <a:p>
            <a:pPr marL="0" indent="0">
              <a:lnSpc>
                <a:spcPct val="100000"/>
              </a:lnSpc>
              <a:spcBef>
                <a:spcPts val="0"/>
              </a:spcBef>
              <a:spcAft>
                <a:spcPts val="1800"/>
              </a:spcAft>
              <a:buNone/>
            </a:pPr>
            <a:r>
              <a:rPr lang="en-US" sz="2400" dirty="0">
                <a:latin typeface="Arial" panose="020B0604020202020204" pitchFamily="34" charset="0"/>
                <a:cs typeface="Arial" panose="020B0604020202020204" pitchFamily="34" charset="0"/>
              </a:rPr>
              <a:t>and have a </a:t>
            </a:r>
            <a:r>
              <a:rPr lang="en-US" sz="2400" b="1" dirty="0">
                <a:latin typeface="Arial" panose="020B0604020202020204" pitchFamily="34" charset="0"/>
                <a:cs typeface="Arial" panose="020B0604020202020204" pitchFamily="34" charset="0"/>
              </a:rPr>
              <a:t>statutory (legal) responsibility to report</a:t>
            </a:r>
            <a:r>
              <a:rPr lang="en-US" sz="2400" dirty="0">
                <a:latin typeface="Arial" panose="020B0604020202020204" pitchFamily="34" charset="0"/>
                <a:cs typeface="Arial" panose="020B0604020202020204" pitchFamily="34" charset="0"/>
              </a:rPr>
              <a:t> if they have reasonable cause to suspect adults and children, including unborn children, are at risk of abuse</a:t>
            </a:r>
          </a:p>
          <a:p>
            <a:pPr marL="0" indent="0">
              <a:lnSpc>
                <a:spcPct val="100000"/>
              </a:lnSpc>
              <a:spcBef>
                <a:spcPts val="0"/>
              </a:spcBef>
              <a:spcAft>
                <a:spcPts val="600"/>
              </a:spcAft>
              <a:buNone/>
            </a:pPr>
            <a:endParaRPr lang="en-US" sz="2400" dirty="0">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10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30FCA4-4AF3-4B29-8C59-3F5E0D9DA03B}"/>
              </a:ext>
            </a:extLst>
          </p:cNvPr>
          <p:cNvSpPr>
            <a:spLocks noGrp="1"/>
          </p:cNvSpPr>
          <p:nvPr>
            <p:ph type="title"/>
          </p:nvPr>
        </p:nvSpPr>
        <p:spPr>
          <a:xfrm>
            <a:off x="838200" y="182563"/>
            <a:ext cx="11117239" cy="1325563"/>
          </a:xfrm>
        </p:spPr>
        <p:txBody>
          <a:bodyPr>
            <a:normAutofit/>
          </a:bodyPr>
          <a:lstStyle/>
          <a:p>
            <a:r>
              <a:rPr lang="en-GB" sz="4000" b="1">
                <a:solidFill>
                  <a:schemeClr val="bg1"/>
                </a:solidFill>
                <a:latin typeface="Arial" panose="020B0604020202020204" pitchFamily="34" charset="0"/>
                <a:cs typeface="Arial" panose="020B0604020202020204" pitchFamily="34" charset="0"/>
              </a:rPr>
              <a:t>Non-statutory responsibility to report</a:t>
            </a:r>
          </a:p>
        </p:txBody>
      </p:sp>
      <p:sp>
        <p:nvSpPr>
          <p:cNvPr id="3" name="Content Placeholder 2">
            <a:extLst>
              <a:ext uri="{FF2B5EF4-FFF2-40B4-BE49-F238E27FC236}">
                <a16:creationId xmlns:a16="http://schemas.microsoft.com/office/drawing/2014/main" id="{66513764-BC34-4C23-BE74-86F20E547EBF}"/>
              </a:ext>
            </a:extLst>
          </p:cNvPr>
          <p:cNvSpPr>
            <a:spLocks noGrp="1"/>
          </p:cNvSpPr>
          <p:nvPr>
            <p:ph idx="1"/>
          </p:nvPr>
        </p:nvSpPr>
        <p:spPr>
          <a:xfrm>
            <a:off x="838200" y="1881449"/>
            <a:ext cx="10515600" cy="3493509"/>
          </a:xfrm>
        </p:spPr>
        <p:txBody>
          <a:bodyPr>
            <a:normAutofit/>
          </a:bodyPr>
          <a:lstStyle/>
          <a:p>
            <a:pPr marL="0" indent="0">
              <a:buNone/>
            </a:pPr>
            <a:r>
              <a:rPr lang="en-US" sz="3600" dirty="0">
                <a:latin typeface="Arial" panose="020B0604020202020204" pitchFamily="34" charset="0"/>
                <a:cs typeface="Arial" panose="020B0604020202020204" pitchFamily="34" charset="0"/>
              </a:rPr>
              <a:t>Anyone who is not a “relevant partner” </a:t>
            </a:r>
            <a:r>
              <a:rPr lang="en-US" sz="3600" b="1" dirty="0">
                <a:latin typeface="Arial" panose="020B0604020202020204" pitchFamily="34" charset="0"/>
                <a:cs typeface="Arial" panose="020B0604020202020204" pitchFamily="34" charset="0"/>
              </a:rPr>
              <a:t>must still report </a:t>
            </a:r>
            <a:r>
              <a:rPr lang="en-US" sz="3600" dirty="0">
                <a:latin typeface="Arial" panose="020B0604020202020204" pitchFamily="34" charset="0"/>
                <a:cs typeface="Arial" panose="020B0604020202020204" pitchFamily="34" charset="0"/>
              </a:rPr>
              <a:t>any safeguarding concerns they have in the same way as those with a statutory duty to report</a:t>
            </a:r>
          </a:p>
          <a:p>
            <a:pPr marL="0" indent="0">
              <a:buNone/>
            </a:pPr>
            <a:r>
              <a:rPr lang="en-GB" sz="3600" dirty="0">
                <a:latin typeface="Arial" panose="020B0604020202020204" pitchFamily="34" charset="0"/>
                <a:cs typeface="Arial" panose="020B0604020202020204" pitchFamily="34" charset="0"/>
              </a:rPr>
              <a:t> </a:t>
            </a:r>
          </a:p>
          <a:p>
            <a:pPr marL="0" indent="0" algn="ctr">
              <a:buClr>
                <a:schemeClr val="accent3"/>
              </a:buClr>
              <a:buNone/>
            </a:pPr>
            <a:r>
              <a:rPr lang="en-GB" sz="4000" b="1" dirty="0">
                <a:latin typeface="Arial" panose="020B0604020202020204" pitchFamily="34" charset="0"/>
                <a:cs typeface="Arial" panose="020B0604020202020204" pitchFamily="34" charset="0"/>
              </a:rPr>
              <a:t>Safeguarding is everyone’s responsibility!</a:t>
            </a:r>
          </a:p>
          <a:p>
            <a:pPr marL="0" indent="0">
              <a:buNone/>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9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C173-977A-4B5E-A05E-CDA58845738A}"/>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Activity 4</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F508AA-043E-435C-BDBE-E6D81101515F}"/>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What factors suggest that individuals known to your service could be “at risk”?</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94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C173-977A-4B5E-A05E-CDA58845738A}"/>
              </a:ext>
            </a:extLst>
          </p:cNvPr>
          <p:cNvSpPr>
            <a:spLocks noGrp="1"/>
          </p:cNvSpPr>
          <p:nvPr>
            <p:ph type="title"/>
          </p:nvPr>
        </p:nvSpPr>
        <p:spPr>
          <a:xfrm>
            <a:off x="838200" y="182563"/>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Activity 4: Increased risk of abuse, neglect and harm due to:</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6F508AA-043E-435C-BDBE-E6D81101515F}"/>
              </a:ext>
            </a:extLst>
          </p:cNvPr>
          <p:cNvSpPr>
            <a:spLocks noGrp="1"/>
          </p:cNvSpPr>
          <p:nvPr>
            <p:ph idx="1"/>
          </p:nvPr>
        </p:nvSpPr>
        <p:spPr>
          <a:xfrm>
            <a:off x="838200" y="1949611"/>
            <a:ext cx="10515600" cy="4351338"/>
          </a:xfrm>
        </p:spPr>
        <p:txBody>
          <a:bodyPr>
            <a:normAutofit fontScale="85000" lnSpcReduction="20000"/>
          </a:bodyPr>
          <a:lstStyle/>
          <a:p>
            <a:r>
              <a:rPr lang="en-US">
                <a:latin typeface="Arial" panose="020B0604020202020204" pitchFamily="34" charset="0"/>
                <a:cs typeface="Arial" panose="020B0604020202020204" pitchFamily="34" charset="0"/>
              </a:rPr>
              <a:t>experiencing needs for care and support</a:t>
            </a:r>
          </a:p>
          <a:p>
            <a:r>
              <a:rPr lang="en-US">
                <a:latin typeface="Arial" panose="020B0604020202020204" pitchFamily="34" charset="0"/>
                <a:cs typeface="Arial" panose="020B0604020202020204" pitchFamily="34" charset="0"/>
              </a:rPr>
              <a:t>limited or lacking verbal communication</a:t>
            </a:r>
          </a:p>
          <a:p>
            <a:r>
              <a:rPr lang="en-US">
                <a:latin typeface="Arial" panose="020B0604020202020204" pitchFamily="34" charset="0"/>
                <a:cs typeface="Arial" panose="020B0604020202020204" pitchFamily="34" charset="0"/>
              </a:rPr>
              <a:t>lacking capacity and understanding</a:t>
            </a:r>
          </a:p>
          <a:p>
            <a:r>
              <a:rPr lang="en-US">
                <a:latin typeface="Arial" panose="020B0604020202020204" pitchFamily="34" charset="0"/>
                <a:cs typeface="Arial" panose="020B0604020202020204" pitchFamily="34" charset="0"/>
              </a:rPr>
              <a:t>unaware of their rights</a:t>
            </a:r>
          </a:p>
          <a:p>
            <a:r>
              <a:rPr lang="en-US">
                <a:latin typeface="Arial" panose="020B0604020202020204" pitchFamily="34" charset="0"/>
                <a:cs typeface="Arial" panose="020B0604020202020204" pitchFamily="34" charset="0"/>
              </a:rPr>
              <a:t>suffering institutional poor practice or “</a:t>
            </a:r>
            <a:r>
              <a:rPr lang="en-US" err="1">
                <a:latin typeface="Arial" panose="020B0604020202020204" pitchFamily="34" charset="0"/>
                <a:cs typeface="Arial" panose="020B0604020202020204" pitchFamily="34" charset="0"/>
              </a:rPr>
              <a:t>institutionalised</a:t>
            </a:r>
            <a:r>
              <a:rPr lang="en-US">
                <a:latin typeface="Arial" panose="020B0604020202020204" pitchFamily="34" charset="0"/>
                <a:cs typeface="Arial" panose="020B0604020202020204" pitchFamily="34" charset="0"/>
              </a:rPr>
              <a:t>”</a:t>
            </a:r>
          </a:p>
          <a:p>
            <a:r>
              <a:rPr lang="en-US">
                <a:latin typeface="Arial" panose="020B0604020202020204" pitchFamily="34" charset="0"/>
                <a:cs typeface="Arial" panose="020B0604020202020204" pitchFamily="34" charset="0"/>
              </a:rPr>
              <a:t>low self-esteem/self-worth</a:t>
            </a:r>
          </a:p>
          <a:p>
            <a:r>
              <a:rPr lang="en-US">
                <a:latin typeface="Arial" panose="020B0604020202020204" pitchFamily="34" charset="0"/>
                <a:cs typeface="Arial" panose="020B0604020202020204" pitchFamily="34" charset="0"/>
              </a:rPr>
              <a:t>living away from the family home, such as in care</a:t>
            </a:r>
          </a:p>
          <a:p>
            <a:r>
              <a:rPr lang="en-US">
                <a:latin typeface="Arial" panose="020B0604020202020204" pitchFamily="34" charset="0"/>
                <a:cs typeface="Arial" panose="020B0604020202020204" pitchFamily="34" charset="0"/>
              </a:rPr>
              <a:t>domestic abuse, drug/alcohol misuse in close relationships</a:t>
            </a:r>
          </a:p>
          <a:p>
            <a:r>
              <a:rPr lang="en-US">
                <a:latin typeface="Arial" panose="020B0604020202020204" pitchFamily="34" charset="0"/>
                <a:cs typeface="Arial" panose="020B0604020202020204" pitchFamily="34" charset="0"/>
              </a:rPr>
              <a:t>disability (mental or physical)</a:t>
            </a:r>
          </a:p>
          <a:p>
            <a:r>
              <a:rPr lang="en-US">
                <a:latin typeface="Arial" panose="020B0604020202020204" pitchFamily="34" charset="0"/>
                <a:cs typeface="Arial" panose="020B0604020202020204" pitchFamily="34" charset="0"/>
              </a:rPr>
              <a:t>isolated family or individual</a:t>
            </a:r>
          </a:p>
          <a:p>
            <a:r>
              <a:rPr lang="en-US">
                <a:latin typeface="Arial" panose="020B0604020202020204" pitchFamily="34" charset="0"/>
                <a:cs typeface="Arial" panose="020B0604020202020204" pitchFamily="34" charset="0"/>
              </a:rPr>
              <a:t>previous abuse or neglect experienced</a:t>
            </a:r>
          </a:p>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217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7347D"/>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CE7862-3701-6545-A322-ED8271A6A522}"/>
              </a:ext>
            </a:extLst>
          </p:cNvPr>
          <p:cNvSpPr txBox="1">
            <a:spLocks/>
          </p:cNvSpPr>
          <p:nvPr/>
        </p:nvSpPr>
        <p:spPr>
          <a:xfrm>
            <a:off x="1524000" y="1122363"/>
            <a:ext cx="9144000" cy="2387600"/>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a:solidFill>
                  <a:schemeClr val="bg1"/>
                </a:solidFill>
                <a:latin typeface="Arial" panose="020B0604020202020204" pitchFamily="34" charset="0"/>
                <a:cs typeface="Arial" panose="020B0604020202020204" pitchFamily="34" charset="0"/>
              </a:rPr>
              <a:t>Legislation and guidance </a:t>
            </a:r>
          </a:p>
        </p:txBody>
      </p:sp>
    </p:spTree>
    <p:extLst>
      <p:ext uri="{BB962C8B-B14F-4D97-AF65-F5344CB8AC3E}">
        <p14:creationId xmlns:p14="http://schemas.microsoft.com/office/powerpoint/2010/main" val="95167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A597-7DFA-4A17-B06C-BB530668C82A}"/>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Legislation </a:t>
            </a:r>
          </a:p>
        </p:txBody>
      </p:sp>
      <p:sp>
        <p:nvSpPr>
          <p:cNvPr id="3" name="Content Placeholder 2">
            <a:extLst>
              <a:ext uri="{FF2B5EF4-FFF2-40B4-BE49-F238E27FC236}">
                <a16:creationId xmlns:a16="http://schemas.microsoft.com/office/drawing/2014/main" id="{3B1EB261-66C1-4D9D-A137-212F99985D55}"/>
              </a:ext>
            </a:extLst>
          </p:cNvPr>
          <p:cNvSpPr>
            <a:spLocks noGrp="1"/>
          </p:cNvSpPr>
          <p:nvPr>
            <p:ph idx="1"/>
          </p:nvPr>
        </p:nvSpPr>
        <p:spPr>
          <a:xfrm>
            <a:off x="838200" y="1758136"/>
            <a:ext cx="10515600" cy="5018314"/>
          </a:xfrm>
        </p:spPr>
        <p:txBody>
          <a:bodyPr>
            <a:noAutofit/>
          </a:bodyPr>
          <a:lstStyle/>
          <a:p>
            <a:pPr marL="0" indent="0">
              <a:spcBef>
                <a:spcPts val="0"/>
              </a:spcBef>
              <a:spcAft>
                <a:spcPts val="600"/>
              </a:spcAft>
              <a:buNone/>
            </a:pPr>
            <a:r>
              <a:rPr lang="en-US" sz="2600" b="1">
                <a:latin typeface="Arial" panose="020B0604020202020204" pitchFamily="34" charset="0"/>
                <a:cs typeface="Arial" panose="020B0604020202020204" pitchFamily="34" charset="0"/>
              </a:rPr>
              <a:t>Social Services and Well-being (Wales) Act 2014:</a:t>
            </a:r>
          </a:p>
          <a:p>
            <a:pPr marL="0" indent="0">
              <a:spcBef>
                <a:spcPts val="0"/>
              </a:spcBef>
              <a:spcAft>
                <a:spcPts val="600"/>
              </a:spcAft>
              <a:buNone/>
            </a:pPr>
            <a:r>
              <a:rPr lang="en-US" sz="2600" b="1">
                <a:latin typeface="Arial" panose="020B0604020202020204" pitchFamily="34" charset="0"/>
                <a:cs typeface="Arial" panose="020B0604020202020204" pitchFamily="34" charset="0"/>
              </a:rPr>
              <a:t>Any </a:t>
            </a:r>
            <a:r>
              <a:rPr lang="en-US" sz="2600">
                <a:latin typeface="Arial" panose="020B0604020202020204" pitchFamily="34" charset="0"/>
                <a:cs typeface="Arial" panose="020B0604020202020204" pitchFamily="34" charset="0"/>
              </a:rPr>
              <a:t>practitioner working with: </a:t>
            </a:r>
          </a:p>
          <a:p>
            <a:pPr lvl="1">
              <a:spcBef>
                <a:spcPts val="0"/>
              </a:spcBef>
              <a:spcAft>
                <a:spcPts val="600"/>
              </a:spcAft>
            </a:pPr>
            <a:r>
              <a:rPr lang="en-US" sz="2600">
                <a:latin typeface="Arial" panose="020B0604020202020204" pitchFamily="34" charset="0"/>
                <a:cs typeface="Arial" panose="020B0604020202020204" pitchFamily="34" charset="0"/>
              </a:rPr>
              <a:t>an individual who has, or may have, care and support needs</a:t>
            </a:r>
          </a:p>
          <a:p>
            <a:pPr lvl="1">
              <a:spcBef>
                <a:spcPts val="0"/>
              </a:spcBef>
              <a:spcAft>
                <a:spcPts val="600"/>
              </a:spcAft>
            </a:pPr>
            <a:r>
              <a:rPr lang="en-US" sz="2600">
                <a:latin typeface="Arial" panose="020B0604020202020204" pitchFamily="34" charset="0"/>
                <a:cs typeface="Arial" panose="020B0604020202020204" pitchFamily="34" charset="0"/>
              </a:rPr>
              <a:t>a </a:t>
            </a:r>
            <a:r>
              <a:rPr lang="en-US" sz="2600" err="1">
                <a:latin typeface="Arial" panose="020B0604020202020204" pitchFamily="34" charset="0"/>
                <a:cs typeface="Arial" panose="020B0604020202020204" pitchFamily="34" charset="0"/>
              </a:rPr>
              <a:t>carer</a:t>
            </a:r>
            <a:r>
              <a:rPr lang="en-US" sz="2600">
                <a:latin typeface="Arial" panose="020B0604020202020204" pitchFamily="34" charset="0"/>
                <a:cs typeface="Arial" panose="020B0604020202020204" pitchFamily="34" charset="0"/>
              </a:rPr>
              <a:t> who has, or may have, support needs</a:t>
            </a:r>
          </a:p>
          <a:p>
            <a:pPr lvl="1">
              <a:spcBef>
                <a:spcPts val="0"/>
              </a:spcBef>
              <a:spcAft>
                <a:spcPts val="600"/>
              </a:spcAft>
            </a:pPr>
            <a:r>
              <a:rPr lang="en-US" sz="2600">
                <a:latin typeface="Arial" panose="020B0604020202020204" pitchFamily="34" charset="0"/>
                <a:cs typeface="Arial" panose="020B0604020202020204" pitchFamily="34" charset="0"/>
              </a:rPr>
              <a:t>children (who are looked after)</a:t>
            </a:r>
          </a:p>
          <a:p>
            <a:pPr marL="0" indent="0">
              <a:spcBef>
                <a:spcPts val="0"/>
              </a:spcBef>
              <a:spcAft>
                <a:spcPts val="600"/>
              </a:spcAft>
              <a:buNone/>
            </a:pPr>
            <a:r>
              <a:rPr lang="en-US" sz="2600" b="1">
                <a:latin typeface="Arial" panose="020B0604020202020204" pitchFamily="34" charset="0"/>
                <a:cs typeface="Arial" panose="020B0604020202020204" pitchFamily="34" charset="0"/>
              </a:rPr>
              <a:t>must</a:t>
            </a:r>
            <a:r>
              <a:rPr lang="en-US" sz="2600">
                <a:latin typeface="Arial" panose="020B0604020202020204" pitchFamily="34" charset="0"/>
                <a:cs typeface="Arial" panose="020B0604020202020204" pitchFamily="34" charset="0"/>
              </a:rPr>
              <a:t> </a:t>
            </a:r>
            <a:endParaRPr lang="en-US" sz="2600" b="1">
              <a:latin typeface="Arial" panose="020B0604020202020204" pitchFamily="34" charset="0"/>
              <a:cs typeface="Arial" panose="020B0604020202020204" pitchFamily="34" charset="0"/>
            </a:endParaRPr>
          </a:p>
          <a:p>
            <a:pPr lvl="1">
              <a:lnSpc>
                <a:spcPct val="100000"/>
              </a:lnSpc>
              <a:spcBef>
                <a:spcPts val="0"/>
              </a:spcBef>
              <a:spcAft>
                <a:spcPts val="600"/>
              </a:spcAft>
            </a:pPr>
            <a:r>
              <a:rPr lang="en-US" sz="2600" b="1">
                <a:latin typeface="Arial" panose="020B0604020202020204" pitchFamily="34" charset="0"/>
                <a:cs typeface="Arial" panose="020B0604020202020204" pitchFamily="34" charset="0"/>
              </a:rPr>
              <a:t>put</a:t>
            </a:r>
            <a:r>
              <a:rPr lang="en-US" sz="2600">
                <a:latin typeface="Arial" panose="020B0604020202020204" pitchFamily="34" charset="0"/>
                <a:cs typeface="Arial" panose="020B0604020202020204" pitchFamily="34" charset="0"/>
              </a:rPr>
              <a:t> the </a:t>
            </a:r>
            <a:r>
              <a:rPr lang="en-GB" sz="2600">
                <a:latin typeface="Arial" panose="020B0604020202020204" pitchFamily="34" charset="0"/>
                <a:cs typeface="Arial" panose="020B0604020202020204" pitchFamily="34" charset="0"/>
              </a:rPr>
              <a:t>person’s </a:t>
            </a:r>
            <a:r>
              <a:rPr lang="en-US" sz="2600">
                <a:latin typeface="Arial" panose="020B0604020202020204" pitchFamily="34" charset="0"/>
                <a:cs typeface="Arial" panose="020B0604020202020204" pitchFamily="34" charset="0"/>
              </a:rPr>
              <a:t>rights and best interests first</a:t>
            </a:r>
            <a:endParaRPr lang="en-US" sz="2600" b="1">
              <a:latin typeface="Arial" panose="020B0604020202020204" pitchFamily="34" charset="0"/>
              <a:cs typeface="Arial" panose="020B0604020202020204" pitchFamily="34" charset="0"/>
            </a:endParaRPr>
          </a:p>
          <a:p>
            <a:pPr lvl="1">
              <a:lnSpc>
                <a:spcPct val="100000"/>
              </a:lnSpc>
              <a:spcBef>
                <a:spcPts val="0"/>
              </a:spcBef>
              <a:spcAft>
                <a:spcPts val="600"/>
              </a:spcAft>
            </a:pPr>
            <a:r>
              <a:rPr lang="en-GB" sz="2600" b="1">
                <a:latin typeface="Arial" panose="020B0604020202020204" pitchFamily="34" charset="0"/>
                <a:cs typeface="Arial" panose="020B0604020202020204" pitchFamily="34" charset="0"/>
              </a:rPr>
              <a:t>consider </a:t>
            </a:r>
            <a:r>
              <a:rPr lang="en-GB" sz="2600">
                <a:latin typeface="Arial" panose="020B0604020202020204" pitchFamily="34" charset="0"/>
                <a:cs typeface="Arial" panose="020B0604020202020204" pitchFamily="34" charset="0"/>
              </a:rPr>
              <a:t>the person’s </a:t>
            </a:r>
            <a:r>
              <a:rPr lang="en-GB" sz="2600" b="1">
                <a:latin typeface="Arial" panose="020B0604020202020204" pitchFamily="34" charset="0"/>
                <a:cs typeface="Arial" panose="020B0604020202020204" pitchFamily="34" charset="0"/>
              </a:rPr>
              <a:t>views</a:t>
            </a:r>
            <a:r>
              <a:rPr lang="en-GB" sz="2600">
                <a:latin typeface="Arial" panose="020B0604020202020204" pitchFamily="34" charset="0"/>
                <a:cs typeface="Arial" panose="020B0604020202020204" pitchFamily="34" charset="0"/>
              </a:rPr>
              <a:t>, </a:t>
            </a:r>
            <a:r>
              <a:rPr lang="en-GB" sz="2600" b="1">
                <a:latin typeface="Arial" panose="020B0604020202020204" pitchFamily="34" charset="0"/>
                <a:cs typeface="Arial" panose="020B0604020202020204" pitchFamily="34" charset="0"/>
              </a:rPr>
              <a:t>wishes</a:t>
            </a:r>
            <a:r>
              <a:rPr lang="en-GB" sz="2600">
                <a:latin typeface="Arial" panose="020B0604020202020204" pitchFamily="34" charset="0"/>
                <a:cs typeface="Arial" panose="020B0604020202020204" pitchFamily="34" charset="0"/>
              </a:rPr>
              <a:t> and </a:t>
            </a:r>
            <a:r>
              <a:rPr lang="en-GB" sz="2600" b="1">
                <a:latin typeface="Arial" panose="020B0604020202020204" pitchFamily="34" charset="0"/>
                <a:cs typeface="Arial" panose="020B0604020202020204" pitchFamily="34" charset="0"/>
              </a:rPr>
              <a:t>feelings</a:t>
            </a:r>
            <a:endParaRPr lang="en-GB" sz="2600">
              <a:latin typeface="Arial" panose="020B0604020202020204" pitchFamily="34" charset="0"/>
              <a:cs typeface="Arial" panose="020B0604020202020204" pitchFamily="34" charset="0"/>
            </a:endParaRPr>
          </a:p>
          <a:p>
            <a:pPr lvl="1">
              <a:lnSpc>
                <a:spcPct val="100000"/>
              </a:lnSpc>
              <a:spcBef>
                <a:spcPts val="0"/>
              </a:spcBef>
              <a:spcAft>
                <a:spcPts val="600"/>
              </a:spcAft>
            </a:pPr>
            <a:r>
              <a:rPr lang="en-GB" sz="2600" b="1">
                <a:latin typeface="Arial" panose="020B0604020202020204" pitchFamily="34" charset="0"/>
                <a:cs typeface="Arial" panose="020B0604020202020204" pitchFamily="34" charset="0"/>
              </a:rPr>
              <a:t>promote and respect </a:t>
            </a:r>
            <a:r>
              <a:rPr lang="en-GB" sz="2600">
                <a:latin typeface="Arial" panose="020B0604020202020204" pitchFamily="34" charset="0"/>
                <a:cs typeface="Arial" panose="020B0604020202020204" pitchFamily="34" charset="0"/>
              </a:rPr>
              <a:t>the person’s </a:t>
            </a:r>
            <a:r>
              <a:rPr lang="en-GB" sz="2600" b="1">
                <a:solidFill>
                  <a:schemeClr val="tx1"/>
                </a:solidFill>
                <a:latin typeface="Arial" panose="020B0604020202020204" pitchFamily="34" charset="0"/>
                <a:cs typeface="Arial" panose="020B0604020202020204" pitchFamily="34" charset="0"/>
                <a:hlinkClick r:id="" action="ppaction://noaction"/>
              </a:rPr>
              <a:t>dignity</a:t>
            </a:r>
            <a:endParaRPr lang="en-GB" sz="2600" b="1">
              <a:solidFill>
                <a:schemeClr val="tx1"/>
              </a:solidFill>
              <a:latin typeface="Arial" panose="020B0604020202020204" pitchFamily="34" charset="0"/>
              <a:cs typeface="Arial" panose="020B0604020202020204" pitchFamily="34" charset="0"/>
            </a:endParaRPr>
          </a:p>
          <a:p>
            <a:pPr lvl="1">
              <a:lnSpc>
                <a:spcPct val="100000"/>
              </a:lnSpc>
              <a:spcBef>
                <a:spcPts val="0"/>
              </a:spcBef>
              <a:spcAft>
                <a:spcPts val="600"/>
              </a:spcAft>
            </a:pPr>
            <a:r>
              <a:rPr lang="en-GB" sz="2600" b="1">
                <a:latin typeface="Arial" panose="020B0604020202020204" pitchFamily="34" charset="0"/>
                <a:cs typeface="Arial" panose="020B0604020202020204" pitchFamily="34" charset="0"/>
                <a:hlinkClick r:id="" action="ppaction://noaction"/>
              </a:rPr>
              <a:t>respect</a:t>
            </a:r>
            <a:r>
              <a:rPr lang="en-GB" sz="2600">
                <a:latin typeface="Arial" panose="020B0604020202020204" pitchFamily="34" charset="0"/>
                <a:cs typeface="Arial" panose="020B0604020202020204" pitchFamily="34" charset="0"/>
              </a:rPr>
              <a:t> the person’s characteristics, culture and beliefs</a:t>
            </a:r>
          </a:p>
          <a:p>
            <a:pPr lvl="1">
              <a:lnSpc>
                <a:spcPct val="100000"/>
              </a:lnSpc>
              <a:spcBef>
                <a:spcPts val="0"/>
              </a:spcBef>
              <a:spcAft>
                <a:spcPts val="600"/>
              </a:spcAft>
            </a:pPr>
            <a:r>
              <a:rPr lang="en-GB" sz="2600" b="1">
                <a:latin typeface="Arial" panose="020B0604020202020204" pitchFamily="34" charset="0"/>
                <a:cs typeface="Arial" panose="020B0604020202020204" pitchFamily="34" charset="0"/>
              </a:rPr>
              <a:t>support </a:t>
            </a:r>
            <a:r>
              <a:rPr lang="en-GB" sz="2600">
                <a:latin typeface="Arial" panose="020B0604020202020204" pitchFamily="34" charset="0"/>
                <a:cs typeface="Arial" panose="020B0604020202020204" pitchFamily="34" charset="0"/>
              </a:rPr>
              <a:t>the person to </a:t>
            </a:r>
            <a:r>
              <a:rPr lang="en-GB" sz="2600" b="1">
                <a:latin typeface="Arial" panose="020B0604020202020204" pitchFamily="34" charset="0"/>
                <a:cs typeface="Arial" panose="020B0604020202020204" pitchFamily="34" charset="0"/>
              </a:rPr>
              <a:t>be involved </a:t>
            </a:r>
            <a:r>
              <a:rPr lang="en-GB" sz="2600">
                <a:latin typeface="Arial" panose="020B0604020202020204" pitchFamily="34" charset="0"/>
                <a:cs typeface="Arial" panose="020B0604020202020204" pitchFamily="34" charset="0"/>
              </a:rPr>
              <a:t>in decisions that affect them</a:t>
            </a:r>
          </a:p>
          <a:p>
            <a:pPr>
              <a:spcBef>
                <a:spcPts val="0"/>
              </a:spcBef>
              <a:spcAft>
                <a:spcPts val="600"/>
              </a:spcAft>
            </a:pPr>
            <a:endParaRPr lang="en-GB"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6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38C91-B50B-4702-9614-D1554906D32E}"/>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Learning outcomes</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C2F762-77E5-4237-9A29-88227C93D68E}"/>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This training will give participants the opportunity to:</a:t>
            </a:r>
          </a:p>
          <a:p>
            <a:r>
              <a:rPr lang="en-US" dirty="0">
                <a:latin typeface="Arial" panose="020B0604020202020204" pitchFamily="34" charset="0"/>
                <a:cs typeface="Arial" panose="020B0604020202020204" pitchFamily="34" charset="0"/>
              </a:rPr>
              <a:t>know their own role in relation to safeguarding adults and children and young people from abuse, neglect and harm</a:t>
            </a:r>
          </a:p>
          <a:p>
            <a:r>
              <a:rPr lang="en-US" dirty="0">
                <a:latin typeface="Arial" panose="020B0604020202020204" pitchFamily="34" charset="0"/>
                <a:cs typeface="Arial" panose="020B0604020202020204" pitchFamily="34" charset="0"/>
              </a:rPr>
              <a:t>understand how </a:t>
            </a:r>
            <a:r>
              <a:rPr lang="en-US" b="1" dirty="0">
                <a:latin typeface="Arial" panose="020B0604020202020204" pitchFamily="34" charset="0"/>
                <a:cs typeface="Arial" panose="020B0604020202020204" pitchFamily="34" charset="0"/>
              </a:rPr>
              <a:t>individuals </a:t>
            </a:r>
            <a:r>
              <a:rPr lang="en-US" dirty="0">
                <a:latin typeface="Arial" panose="020B0604020202020204" pitchFamily="34" charset="0"/>
                <a:cs typeface="Arial" panose="020B0604020202020204" pitchFamily="34" charset="0"/>
              </a:rPr>
              <a:t>are protected from abuse, neglect and harm</a:t>
            </a:r>
          </a:p>
          <a:p>
            <a:r>
              <a:rPr lang="en-US" dirty="0">
                <a:latin typeface="Arial" panose="020B0604020202020204" pitchFamily="34" charset="0"/>
                <a:cs typeface="Arial" panose="020B0604020202020204" pitchFamily="34" charset="0"/>
              </a:rPr>
              <a:t>know how to </a:t>
            </a:r>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and report different types of abuse, neglect and harm</a:t>
            </a:r>
          </a:p>
          <a:p>
            <a:r>
              <a:rPr lang="en-US" b="1" dirty="0">
                <a:latin typeface="Arial" panose="020B0604020202020204" pitchFamily="34" charset="0"/>
                <a:cs typeface="Arial" panose="020B0604020202020204" pitchFamily="34" charset="0"/>
              </a:rPr>
              <a:t>know the expectations placed on </a:t>
            </a:r>
            <a:r>
              <a:rPr lang="en-US" b="1" i="1" dirty="0">
                <a:latin typeface="Arial" panose="020B0604020202020204" pitchFamily="34" charset="0"/>
                <a:cs typeface="Arial" panose="020B0604020202020204" pitchFamily="34" charset="0"/>
              </a:rPr>
              <a:t>all</a:t>
            </a:r>
            <a:r>
              <a:rPr lang="en-US" b="1" dirty="0">
                <a:latin typeface="Arial" panose="020B0604020202020204" pitchFamily="34" charset="0"/>
                <a:cs typeface="Arial" panose="020B0604020202020204" pitchFamily="34" charset="0"/>
              </a:rPr>
              <a:t> practitioners to deliver the Wales Safeguarding Procedures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929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46F6B9-0A45-49CB-B0BB-75DE06A1329A}"/>
              </a:ext>
            </a:extLst>
          </p:cNvPr>
          <p:cNvSpPr>
            <a:spLocks noGrp="1"/>
          </p:cNvSpPr>
          <p:nvPr>
            <p:ph idx="1"/>
          </p:nvPr>
        </p:nvSpPr>
        <p:spPr>
          <a:xfrm>
            <a:off x="290352" y="1848702"/>
            <a:ext cx="11903344" cy="5145437"/>
          </a:xfrm>
        </p:spPr>
        <p:txBody>
          <a:bodyPr>
            <a:noAutofit/>
          </a:bodyPr>
          <a:lstStyle/>
          <a:p>
            <a:r>
              <a:rPr lang="en-US" sz="2600">
                <a:solidFill>
                  <a:schemeClr val="tx1"/>
                </a:solidFill>
                <a:latin typeface="Arial" panose="020B0604020202020204" pitchFamily="34" charset="0"/>
                <a:cs typeface="Arial" panose="020B0604020202020204" pitchFamily="34" charset="0"/>
              </a:rPr>
              <a:t>The Social Services and Well-being (Wales) Act 2014 – Part 7 Safeguarding</a:t>
            </a:r>
          </a:p>
          <a:p>
            <a:r>
              <a:rPr lang="en-US" sz="2600">
                <a:solidFill>
                  <a:schemeClr val="tx1"/>
                </a:solidFill>
                <a:latin typeface="Arial" panose="020B0604020202020204" pitchFamily="34" charset="0"/>
                <a:cs typeface="Arial" panose="020B0604020202020204" pitchFamily="34" charset="0"/>
              </a:rPr>
              <a:t>Working Together to Safeguard People</a:t>
            </a:r>
          </a:p>
          <a:p>
            <a:r>
              <a:rPr lang="en-US" sz="2600">
                <a:latin typeface="Arial" panose="020B0604020202020204" pitchFamily="34" charset="0"/>
                <a:cs typeface="Arial" panose="020B0604020202020204" pitchFamily="34" charset="0"/>
              </a:rPr>
              <a:t>Code of Practice under Part 10 of the Social Services and Well-being (Wales) Act 2014 </a:t>
            </a:r>
          </a:p>
          <a:p>
            <a:r>
              <a:rPr lang="en-US" sz="2600">
                <a:latin typeface="Arial" panose="020B0604020202020204" pitchFamily="34" charset="0"/>
                <a:cs typeface="Arial" panose="020B0604020202020204" pitchFamily="34" charset="0"/>
              </a:rPr>
              <a:t>The Mental Capacity Act 2005 </a:t>
            </a:r>
          </a:p>
          <a:p>
            <a:r>
              <a:rPr lang="en-US" sz="2600">
                <a:latin typeface="Arial" panose="020B0604020202020204" pitchFamily="34" charset="0"/>
                <a:cs typeface="Arial" panose="020B0604020202020204" pitchFamily="34" charset="0"/>
              </a:rPr>
              <a:t>The European Convention of Human Rights, particularly Articles 2,3,5,6 and 8</a:t>
            </a:r>
          </a:p>
          <a:p>
            <a:r>
              <a:rPr lang="en-US" sz="2600">
                <a:latin typeface="Arial" panose="020B0604020202020204" pitchFamily="34" charset="0"/>
                <a:cs typeface="Arial" panose="020B0604020202020204" pitchFamily="34" charset="0"/>
              </a:rPr>
              <a:t>The United Nations Principles of Older Persons</a:t>
            </a:r>
          </a:p>
          <a:p>
            <a:r>
              <a:rPr lang="en-US" sz="2600">
                <a:latin typeface="Arial" panose="020B0604020202020204" pitchFamily="34" charset="0"/>
                <a:cs typeface="Arial" panose="020B0604020202020204" pitchFamily="34" charset="0"/>
              </a:rPr>
              <a:t>The United Nations Convention on the Rights of the Child</a:t>
            </a:r>
          </a:p>
          <a:p>
            <a:r>
              <a:rPr lang="en-US" sz="2600">
                <a:latin typeface="Arial" panose="020B0604020202020204" pitchFamily="34" charset="0"/>
                <a:cs typeface="Arial" panose="020B0604020202020204" pitchFamily="34" charset="0"/>
              </a:rPr>
              <a:t>Welsh Language Standards and the “More than Just Words” Framework</a:t>
            </a:r>
            <a:endParaRPr lang="en-GB" sz="2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071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9BCD-C067-4261-B01C-61CF91E872AA}"/>
              </a:ext>
            </a:extLst>
          </p:cNvPr>
          <p:cNvSpPr>
            <a:spLocks noGrp="1"/>
          </p:cNvSpPr>
          <p:nvPr>
            <p:ph type="title"/>
          </p:nvPr>
        </p:nvSpPr>
        <p:spPr>
          <a:xfrm>
            <a:off x="838200" y="515289"/>
            <a:ext cx="11353800" cy="660111"/>
          </a:xfrm>
        </p:spPr>
        <p:txBody>
          <a:bodyPr>
            <a:normAutofit fontScale="90000"/>
          </a:bodyPr>
          <a:lstStyle/>
          <a:p>
            <a:r>
              <a:rPr lang="en-GB" sz="4800" b="1">
                <a:solidFill>
                  <a:schemeClr val="bg1"/>
                </a:solidFill>
                <a:latin typeface="Arial" panose="020B0604020202020204" pitchFamily="34" charset="0"/>
                <a:cs typeface="Arial" panose="020B0604020202020204" pitchFamily="34" charset="0"/>
              </a:rPr>
              <a:t>Child-centred approach</a:t>
            </a:r>
          </a:p>
        </p:txBody>
      </p:sp>
      <p:sp>
        <p:nvSpPr>
          <p:cNvPr id="3" name="Content Placeholder 2">
            <a:extLst>
              <a:ext uri="{FF2B5EF4-FFF2-40B4-BE49-F238E27FC236}">
                <a16:creationId xmlns:a16="http://schemas.microsoft.com/office/drawing/2014/main" id="{B41209DC-5960-43E7-BE50-FB772275F8B8}"/>
              </a:ext>
            </a:extLst>
          </p:cNvPr>
          <p:cNvSpPr>
            <a:spLocks noGrp="1"/>
          </p:cNvSpPr>
          <p:nvPr>
            <p:ph idx="1"/>
          </p:nvPr>
        </p:nvSpPr>
        <p:spPr>
          <a:xfrm>
            <a:off x="459784" y="1877871"/>
            <a:ext cx="11654726" cy="5042121"/>
          </a:xfrm>
        </p:spPr>
        <p:txBody>
          <a:bodyPr>
            <a:normAutofit/>
          </a:bodyPr>
          <a:lstStyle/>
          <a:p>
            <a:r>
              <a:rPr lang="en-GB" dirty="0">
                <a:latin typeface="Arial" panose="020B0604020202020204" pitchFamily="34" charset="0"/>
                <a:cs typeface="Arial" panose="020B0604020202020204" pitchFamily="34" charset="0"/>
              </a:rPr>
              <a:t>See and speak to the child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Aim – to establish trust so that the child can be open and honest</a:t>
            </a:r>
          </a:p>
          <a:p>
            <a:r>
              <a:rPr lang="en-US" dirty="0">
                <a:latin typeface="Arial" panose="020B0604020202020204" pitchFamily="34" charset="0"/>
                <a:cs typeface="Arial" panose="020B0604020202020204" pitchFamily="34" charset="0"/>
              </a:rPr>
              <a:t>Understand their daily life experience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Aim – </a:t>
            </a:r>
            <a:r>
              <a:rPr lang="en-GB" dirty="0">
                <a:latin typeface="Arial" panose="020B0604020202020204" pitchFamily="34" charset="0"/>
                <a:cs typeface="Arial" panose="020B0604020202020204" pitchFamily="34" charset="0"/>
              </a:rPr>
              <a:t>to understand what a typical day looks like</a:t>
            </a:r>
          </a:p>
          <a:p>
            <a:r>
              <a:rPr lang="en-US" dirty="0">
                <a:latin typeface="Arial" panose="020B0604020202020204" pitchFamily="34" charset="0"/>
                <a:cs typeface="Arial" panose="020B0604020202020204" pitchFamily="34" charset="0"/>
              </a:rPr>
              <a:t>Establish what they would like to see change in their daily lives</a:t>
            </a:r>
            <a:br>
              <a:rPr lang="en-US"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Aim – to understand what the child wants as an outcome</a:t>
            </a:r>
          </a:p>
          <a:p>
            <a:r>
              <a:rPr lang="en-GB" dirty="0">
                <a:latin typeface="Arial" panose="020B0604020202020204" pitchFamily="34" charset="0"/>
                <a:cs typeface="Arial" panose="020B0604020202020204" pitchFamily="34" charset="0"/>
              </a:rPr>
              <a:t>Put the child’s safeguarding interests over their wishes when needed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Aim – to ensure what’s best for the child’s well-being</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3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5625-28BA-4657-8F17-5DE9DF6C971E}"/>
              </a:ext>
            </a:extLst>
          </p:cNvPr>
          <p:cNvSpPr>
            <a:spLocks noGrp="1"/>
          </p:cNvSpPr>
          <p:nvPr>
            <p:ph type="title"/>
          </p:nvPr>
        </p:nvSpPr>
        <p:spPr>
          <a:xfrm>
            <a:off x="838200" y="223553"/>
            <a:ext cx="10719816" cy="1243583"/>
          </a:xfrm>
        </p:spPr>
        <p:txBody>
          <a:bodyPr/>
          <a:lstStyle/>
          <a:p>
            <a:r>
              <a:rPr lang="en-GB" b="1">
                <a:solidFill>
                  <a:schemeClr val="bg1"/>
                </a:solidFill>
                <a:latin typeface="Arial" panose="020B0604020202020204" pitchFamily="34" charset="0"/>
                <a:cs typeface="Arial" panose="020B0604020202020204" pitchFamily="34" charset="0"/>
              </a:rPr>
              <a:t>Person-centred approach</a:t>
            </a:r>
          </a:p>
        </p:txBody>
      </p:sp>
      <p:sp>
        <p:nvSpPr>
          <p:cNvPr id="3" name="Content Placeholder 2">
            <a:extLst>
              <a:ext uri="{FF2B5EF4-FFF2-40B4-BE49-F238E27FC236}">
                <a16:creationId xmlns:a16="http://schemas.microsoft.com/office/drawing/2014/main" id="{A77B9867-FE21-422A-9031-076254A4F1D0}"/>
              </a:ext>
            </a:extLst>
          </p:cNvPr>
          <p:cNvSpPr>
            <a:spLocks noGrp="1"/>
          </p:cNvSpPr>
          <p:nvPr>
            <p:ph idx="1"/>
          </p:nvPr>
        </p:nvSpPr>
        <p:spPr>
          <a:xfrm>
            <a:off x="838200" y="1813302"/>
            <a:ext cx="10719816" cy="4853449"/>
          </a:xfrm>
          <a:solidFill>
            <a:schemeClr val="accent4">
              <a:lumMod val="40000"/>
              <a:lumOff val="60000"/>
            </a:schemeClr>
          </a:solidFill>
        </p:spPr>
        <p:txBody>
          <a:bodyPr>
            <a:normAutofit lnSpcReduction="10000"/>
          </a:bodyPr>
          <a:lstStyle/>
          <a:p>
            <a:pPr>
              <a:spcBef>
                <a:spcPts val="0"/>
              </a:spcBef>
              <a:spcAft>
                <a:spcPts val="600"/>
              </a:spcAft>
            </a:pPr>
            <a:r>
              <a:rPr lang="en-US" sz="3200" dirty="0">
                <a:latin typeface="Arial" panose="020B0604020202020204" pitchFamily="34" charset="0"/>
                <a:cs typeface="Arial" panose="020B0604020202020204" pitchFamily="34" charset="0"/>
              </a:rPr>
              <a:t>Puts the </a:t>
            </a:r>
            <a:r>
              <a:rPr lang="en-US" sz="3200" b="1" dirty="0">
                <a:latin typeface="Arial" panose="020B0604020202020204" pitchFamily="34" charset="0"/>
                <a:cs typeface="Arial" panose="020B0604020202020204" pitchFamily="34" charset="0"/>
              </a:rPr>
              <a:t>needs of the person </a:t>
            </a:r>
            <a:r>
              <a:rPr lang="en-US" sz="3200" dirty="0">
                <a:latin typeface="Arial" panose="020B0604020202020204" pitchFamily="34" charset="0"/>
                <a:cs typeface="Arial" panose="020B0604020202020204" pitchFamily="34" charset="0"/>
              </a:rPr>
              <a:t>at the </a:t>
            </a:r>
            <a:r>
              <a:rPr lang="en-US" sz="3200" dirty="0" err="1">
                <a:latin typeface="Arial" panose="020B0604020202020204" pitchFamily="34" charset="0"/>
                <a:cs typeface="Arial" panose="020B0604020202020204" pitchFamily="34" charset="0"/>
              </a:rPr>
              <a:t>centre</a:t>
            </a:r>
            <a:r>
              <a:rPr lang="en-US" sz="3200" dirty="0">
                <a:latin typeface="Arial" panose="020B0604020202020204" pitchFamily="34" charset="0"/>
                <a:cs typeface="Arial" panose="020B0604020202020204" pitchFamily="34" charset="0"/>
              </a:rPr>
              <a:t> of decision-making </a:t>
            </a:r>
          </a:p>
          <a:p>
            <a:pPr>
              <a:spcBef>
                <a:spcPts val="0"/>
              </a:spcBef>
              <a:spcAft>
                <a:spcPts val="600"/>
              </a:spcAft>
            </a:pPr>
            <a:r>
              <a:rPr lang="en-US" sz="3200" dirty="0">
                <a:latin typeface="Arial" panose="020B0604020202020204" pitchFamily="34" charset="0"/>
                <a:cs typeface="Arial" panose="020B0604020202020204" pitchFamily="34" charset="0"/>
              </a:rPr>
              <a:t>Ensures decision-making is based on a </a:t>
            </a:r>
            <a:r>
              <a:rPr lang="en-US" sz="3200" b="1" dirty="0">
                <a:latin typeface="Arial" panose="020B0604020202020204" pitchFamily="34" charset="0"/>
                <a:cs typeface="Arial" panose="020B0604020202020204" pitchFamily="34" charset="0"/>
              </a:rPr>
              <a:t>clear understanding</a:t>
            </a:r>
            <a:r>
              <a:rPr lang="en-US" sz="3200" dirty="0">
                <a:latin typeface="Arial" panose="020B0604020202020204" pitchFamily="34" charset="0"/>
                <a:cs typeface="Arial" panose="020B0604020202020204" pitchFamily="34" charset="0"/>
              </a:rPr>
              <a:t> of: </a:t>
            </a:r>
          </a:p>
          <a:p>
            <a:pPr lvl="1">
              <a:spcBef>
                <a:spcPts val="0"/>
              </a:spcBef>
              <a:spcAft>
                <a:spcPts val="600"/>
              </a:spcAft>
            </a:pPr>
            <a:r>
              <a:rPr lang="en-US" sz="3200" dirty="0">
                <a:latin typeface="Arial" panose="020B0604020202020204" pitchFamily="34" charset="0"/>
                <a:cs typeface="Arial" panose="020B0604020202020204" pitchFamily="34" charset="0"/>
              </a:rPr>
              <a:t>the </a:t>
            </a:r>
            <a:r>
              <a:rPr lang="en-US" sz="3200" b="1" dirty="0">
                <a:latin typeface="Arial" panose="020B0604020202020204" pitchFamily="34" charset="0"/>
                <a:cs typeface="Arial" panose="020B0604020202020204" pitchFamily="34" charset="0"/>
              </a:rPr>
              <a:t>personal outcomes </a:t>
            </a:r>
            <a:r>
              <a:rPr lang="en-US" sz="3200" dirty="0">
                <a:latin typeface="Arial" panose="020B0604020202020204" pitchFamily="34" charset="0"/>
                <a:cs typeface="Arial" panose="020B0604020202020204" pitchFamily="34" charset="0"/>
              </a:rPr>
              <a:t>the adult wishes to achieve and </a:t>
            </a:r>
          </a:p>
          <a:p>
            <a:pPr lvl="1">
              <a:spcBef>
                <a:spcPts val="0"/>
              </a:spcBef>
              <a:spcAft>
                <a:spcPts val="600"/>
              </a:spcAft>
            </a:pPr>
            <a:r>
              <a:rPr lang="en-US" sz="3200" b="1" dirty="0">
                <a:latin typeface="Arial" panose="020B0604020202020204" pitchFamily="34" charset="0"/>
                <a:cs typeface="Arial" panose="020B0604020202020204" pitchFamily="34" charset="0"/>
              </a:rPr>
              <a:t>what matters </a:t>
            </a:r>
            <a:r>
              <a:rPr lang="en-US" sz="3200" dirty="0">
                <a:latin typeface="Arial" panose="020B0604020202020204" pitchFamily="34" charset="0"/>
                <a:cs typeface="Arial" panose="020B0604020202020204" pitchFamily="34" charset="0"/>
              </a:rPr>
              <a:t>to the individual</a:t>
            </a:r>
          </a:p>
          <a:p>
            <a:pPr>
              <a:spcBef>
                <a:spcPts val="0"/>
              </a:spcBef>
              <a:spcAft>
                <a:spcPts val="600"/>
              </a:spcAft>
            </a:pPr>
            <a:r>
              <a:rPr lang="en-US" sz="3200" b="1" dirty="0">
                <a:latin typeface="Arial" panose="020B0604020202020204" pitchFamily="34" charset="0"/>
                <a:cs typeface="Arial" panose="020B0604020202020204" pitchFamily="34" charset="0"/>
              </a:rPr>
              <a:t>Engages</a:t>
            </a:r>
            <a:r>
              <a:rPr lang="en-US" sz="3200" dirty="0">
                <a:latin typeface="Arial" panose="020B0604020202020204" pitchFamily="34" charset="0"/>
                <a:cs typeface="Arial" panose="020B0604020202020204" pitchFamily="34" charset="0"/>
              </a:rPr>
              <a:t> with the adult at risk </a:t>
            </a:r>
            <a:r>
              <a:rPr lang="en-US" sz="3200" b="1" dirty="0">
                <a:latin typeface="Arial" panose="020B0604020202020204" pitchFamily="34" charset="0"/>
                <a:cs typeface="Arial" panose="020B0604020202020204" pitchFamily="34" charset="0"/>
              </a:rPr>
              <a:t>throughout</a:t>
            </a:r>
            <a:r>
              <a:rPr lang="en-US" sz="3200" dirty="0">
                <a:latin typeface="Arial" panose="020B0604020202020204" pitchFamily="34" charset="0"/>
                <a:cs typeface="Arial" panose="020B0604020202020204" pitchFamily="34" charset="0"/>
              </a:rPr>
              <a:t> the safeguarding process </a:t>
            </a:r>
          </a:p>
          <a:p>
            <a:pPr>
              <a:spcBef>
                <a:spcPts val="0"/>
              </a:spcBef>
              <a:spcAft>
                <a:spcPts val="600"/>
              </a:spcAft>
            </a:pPr>
            <a:r>
              <a:rPr lang="en-US" sz="3200" b="1" dirty="0">
                <a:latin typeface="Arial" panose="020B0604020202020204" pitchFamily="34" charset="0"/>
                <a:cs typeface="Arial" panose="020B0604020202020204" pitchFamily="34" charset="0"/>
              </a:rPr>
              <a:t>Enables</a:t>
            </a:r>
            <a:r>
              <a:rPr lang="en-US" sz="3200" dirty="0">
                <a:latin typeface="Arial" panose="020B0604020202020204" pitchFamily="34" charset="0"/>
                <a:cs typeface="Arial" panose="020B0604020202020204" pitchFamily="34" charset="0"/>
              </a:rPr>
              <a:t> them to determine how they manage risks</a:t>
            </a:r>
          </a:p>
        </p:txBody>
      </p:sp>
    </p:spTree>
    <p:extLst>
      <p:ext uri="{BB962C8B-B14F-4D97-AF65-F5344CB8AC3E}">
        <p14:creationId xmlns:p14="http://schemas.microsoft.com/office/powerpoint/2010/main" val="3290638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B3DB-4954-44D6-8CA8-A4BBDC856197}"/>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Advocacy and capacity</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1136B3D-2D64-4809-927A-068B6340003C}"/>
              </a:ext>
            </a:extLst>
          </p:cNvPr>
          <p:cNvSpPr>
            <a:spLocks noGrp="1"/>
          </p:cNvSpPr>
          <p:nvPr>
            <p:ph idx="1"/>
          </p:nvPr>
        </p:nvSpPr>
        <p:spPr/>
        <p:txBody>
          <a:bodyPr/>
          <a:lstStyle/>
          <a:p>
            <a:pPr marL="0" lvl="0" indent="0">
              <a:lnSpc>
                <a:spcPct val="100000"/>
              </a:lnSpc>
              <a:spcBef>
                <a:spcPts val="0"/>
              </a:spcBef>
              <a:buNone/>
              <a:defRPr/>
            </a:pPr>
            <a:r>
              <a:rPr lang="en-US" dirty="0">
                <a:latin typeface="Arial" panose="020B0604020202020204" pitchFamily="34" charset="0"/>
                <a:cs typeface="Arial" panose="020B0604020202020204" pitchFamily="34" charset="0"/>
              </a:rPr>
              <a:t>It is a </a:t>
            </a:r>
            <a:r>
              <a:rPr lang="en-US" b="1" dirty="0">
                <a:latin typeface="Arial" panose="020B0604020202020204" pitchFamily="34" charset="0"/>
                <a:cs typeface="Arial" panose="020B0604020202020204" pitchFamily="34" charset="0"/>
              </a:rPr>
              <a:t>legal duty </a:t>
            </a:r>
            <a:r>
              <a:rPr lang="en-US" dirty="0">
                <a:latin typeface="Arial" panose="020B0604020202020204" pitchFamily="34" charset="0"/>
                <a:cs typeface="Arial" panose="020B0604020202020204" pitchFamily="34" charset="0"/>
              </a:rPr>
              <a:t>to consider a </a:t>
            </a:r>
            <a:r>
              <a:rPr lang="en-US" b="1" dirty="0">
                <a:latin typeface="Arial" panose="020B0604020202020204" pitchFamily="34" charset="0"/>
                <a:cs typeface="Arial" panose="020B0604020202020204" pitchFamily="34" charset="0"/>
              </a:rPr>
              <a:t>person’s need for advocacy</a:t>
            </a:r>
            <a:r>
              <a:rPr lang="en-US" dirty="0">
                <a:latin typeface="Arial" panose="020B0604020202020204" pitchFamily="34" charset="0"/>
                <a:cs typeface="Arial" panose="020B0604020202020204" pitchFamily="34" charset="0"/>
              </a:rPr>
              <a:t> and to provide appropriate support to enable people to participate. This may be through professional advocacy or informal advocates such as family members/</a:t>
            </a:r>
            <a:r>
              <a:rPr lang="en-US" dirty="0" err="1">
                <a:latin typeface="Arial" panose="020B0604020202020204" pitchFamily="34" charset="0"/>
                <a:cs typeface="Arial" panose="020B0604020202020204" pitchFamily="34" charset="0"/>
              </a:rPr>
              <a:t>carers</a:t>
            </a:r>
            <a:endParaRPr lang="en-US" dirty="0">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latin typeface="Arial" panose="020B0604020202020204" pitchFamily="34" charset="0"/>
                <a:cs typeface="Arial" panose="020B0604020202020204" pitchFamily="34" charset="0"/>
              </a:rPr>
              <a:t>It is important that practitioners </a:t>
            </a:r>
            <a:r>
              <a:rPr lang="en-US" b="1" dirty="0">
                <a:latin typeface="Arial" panose="020B0604020202020204" pitchFamily="34" charset="0"/>
                <a:cs typeface="Arial" panose="020B0604020202020204" pitchFamily="34" charset="0"/>
              </a:rPr>
              <a:t>assume a person has the mental capacity to engage in the process and make decisions </a:t>
            </a:r>
            <a:r>
              <a:rPr lang="en-US" dirty="0">
                <a:latin typeface="Arial" panose="020B0604020202020204" pitchFamily="34" charset="0"/>
                <a:cs typeface="Arial" panose="020B0604020202020204" pitchFamily="34" charset="0"/>
              </a:rPr>
              <a:t>unless it is established that they lack capacity to make specific decisions at a specific time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33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When to engage an Independent Professional Advocate</a:t>
            </a:r>
          </a:p>
        </p:txBody>
      </p:sp>
      <p:sp>
        <p:nvSpPr>
          <p:cNvPr id="8" name="Freeform 7">
            <a:extLst>
              <a:ext uri="{FF2B5EF4-FFF2-40B4-BE49-F238E27FC236}">
                <a16:creationId xmlns:a16="http://schemas.microsoft.com/office/drawing/2014/main" id="{63E5946F-5ADB-2544-96DF-A70B1B54962A}"/>
              </a:ext>
            </a:extLst>
          </p:cNvPr>
          <p:cNvSpPr/>
          <p:nvPr/>
        </p:nvSpPr>
        <p:spPr>
          <a:xfrm>
            <a:off x="1983950" y="2433702"/>
            <a:ext cx="2593193" cy="1810406"/>
          </a:xfrm>
          <a:custGeom>
            <a:avLst/>
            <a:gdLst>
              <a:gd name="connsiteX0" fmla="*/ 0 w 2593193"/>
              <a:gd name="connsiteY0" fmla="*/ 181041 h 1810406"/>
              <a:gd name="connsiteX1" fmla="*/ 181041 w 2593193"/>
              <a:gd name="connsiteY1" fmla="*/ 0 h 1810406"/>
              <a:gd name="connsiteX2" fmla="*/ 2412152 w 2593193"/>
              <a:gd name="connsiteY2" fmla="*/ 0 h 1810406"/>
              <a:gd name="connsiteX3" fmla="*/ 2593193 w 2593193"/>
              <a:gd name="connsiteY3" fmla="*/ 181041 h 1810406"/>
              <a:gd name="connsiteX4" fmla="*/ 2593193 w 2593193"/>
              <a:gd name="connsiteY4" fmla="*/ 1629365 h 1810406"/>
              <a:gd name="connsiteX5" fmla="*/ 2412152 w 2593193"/>
              <a:gd name="connsiteY5" fmla="*/ 1810406 h 1810406"/>
              <a:gd name="connsiteX6" fmla="*/ 181041 w 2593193"/>
              <a:gd name="connsiteY6" fmla="*/ 1810406 h 1810406"/>
              <a:gd name="connsiteX7" fmla="*/ 0 w 2593193"/>
              <a:gd name="connsiteY7" fmla="*/ 1629365 h 1810406"/>
              <a:gd name="connsiteX8" fmla="*/ 0 w 2593193"/>
              <a:gd name="connsiteY8" fmla="*/ 181041 h 181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3193" h="1810406">
                <a:moveTo>
                  <a:pt x="0" y="181041"/>
                </a:moveTo>
                <a:cubicBezTo>
                  <a:pt x="0" y="81055"/>
                  <a:pt x="81055" y="0"/>
                  <a:pt x="181041" y="0"/>
                </a:cubicBezTo>
                <a:lnTo>
                  <a:pt x="2412152" y="0"/>
                </a:lnTo>
                <a:cubicBezTo>
                  <a:pt x="2512138" y="0"/>
                  <a:pt x="2593193" y="81055"/>
                  <a:pt x="2593193" y="181041"/>
                </a:cubicBezTo>
                <a:lnTo>
                  <a:pt x="2593193" y="1629365"/>
                </a:lnTo>
                <a:cubicBezTo>
                  <a:pt x="2593193" y="1729351"/>
                  <a:pt x="2512138" y="1810406"/>
                  <a:pt x="2412152" y="1810406"/>
                </a:cubicBezTo>
                <a:lnTo>
                  <a:pt x="181041" y="1810406"/>
                </a:lnTo>
                <a:cubicBezTo>
                  <a:pt x="81055" y="1810406"/>
                  <a:pt x="0" y="1729351"/>
                  <a:pt x="0" y="1629365"/>
                </a:cubicBezTo>
                <a:lnTo>
                  <a:pt x="0" y="1810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465" tIns="144465" rIns="144465" bIns="144465"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Is the individual experiencing one or more barriers to participation?</a:t>
            </a:r>
          </a:p>
        </p:txBody>
      </p:sp>
      <p:sp>
        <p:nvSpPr>
          <p:cNvPr id="9" name="Freeform 8">
            <a:extLst>
              <a:ext uri="{FF2B5EF4-FFF2-40B4-BE49-F238E27FC236}">
                <a16:creationId xmlns:a16="http://schemas.microsoft.com/office/drawing/2014/main" id="{A55561FB-9EAE-0E4D-9DDC-C88EA54EB63B}"/>
              </a:ext>
              <a:ext uri="{C183D7F6-B498-43B3-948B-1728B52AA6E4}">
                <adec:decorative xmlns:adec="http://schemas.microsoft.com/office/drawing/2017/decorative" val="1"/>
              </a:ext>
            </a:extLst>
          </p:cNvPr>
          <p:cNvSpPr/>
          <p:nvPr/>
        </p:nvSpPr>
        <p:spPr>
          <a:xfrm>
            <a:off x="4730612" y="3122653"/>
            <a:ext cx="369721" cy="432504"/>
          </a:xfrm>
          <a:custGeom>
            <a:avLst/>
            <a:gdLst>
              <a:gd name="connsiteX0" fmla="*/ 0 w 369721"/>
              <a:gd name="connsiteY0" fmla="*/ 86501 h 432504"/>
              <a:gd name="connsiteX1" fmla="*/ 184861 w 369721"/>
              <a:gd name="connsiteY1" fmla="*/ 86501 h 432504"/>
              <a:gd name="connsiteX2" fmla="*/ 184861 w 369721"/>
              <a:gd name="connsiteY2" fmla="*/ 0 h 432504"/>
              <a:gd name="connsiteX3" fmla="*/ 369721 w 369721"/>
              <a:gd name="connsiteY3" fmla="*/ 216252 h 432504"/>
              <a:gd name="connsiteX4" fmla="*/ 184861 w 369721"/>
              <a:gd name="connsiteY4" fmla="*/ 432504 h 432504"/>
              <a:gd name="connsiteX5" fmla="*/ 184861 w 369721"/>
              <a:gd name="connsiteY5" fmla="*/ 346003 h 432504"/>
              <a:gd name="connsiteX6" fmla="*/ 0 w 369721"/>
              <a:gd name="connsiteY6" fmla="*/ 346003 h 432504"/>
              <a:gd name="connsiteX7" fmla="*/ 0 w 369721"/>
              <a:gd name="connsiteY7" fmla="*/ 86501 h 4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721" h="432504">
                <a:moveTo>
                  <a:pt x="0" y="86501"/>
                </a:moveTo>
                <a:lnTo>
                  <a:pt x="184861" y="86501"/>
                </a:lnTo>
                <a:lnTo>
                  <a:pt x="184861" y="0"/>
                </a:lnTo>
                <a:lnTo>
                  <a:pt x="369721" y="216252"/>
                </a:lnTo>
                <a:lnTo>
                  <a:pt x="184861" y="432504"/>
                </a:lnTo>
                <a:lnTo>
                  <a:pt x="184861" y="346003"/>
                </a:lnTo>
                <a:lnTo>
                  <a:pt x="0" y="346003"/>
                </a:lnTo>
                <a:lnTo>
                  <a:pt x="0" y="8650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501" rIns="110916" bIns="86501" numCol="1" spcCol="1270" anchor="ctr" anchorCtr="0">
            <a:noAutofit/>
          </a:bodyPr>
          <a:lstStyle/>
          <a:p>
            <a:pPr marL="0" lvl="0" indent="0" algn="ctr" defTabSz="844550">
              <a:lnSpc>
                <a:spcPct val="90000"/>
              </a:lnSpc>
              <a:spcBef>
                <a:spcPct val="0"/>
              </a:spcBef>
              <a:spcAft>
                <a:spcPct val="35000"/>
              </a:spcAft>
              <a:buNone/>
            </a:pPr>
            <a:endParaRPr lang="en-GB" sz="1900" kern="1200">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8C7D441E-E25B-FC42-8F1B-1FB46FD398F6}"/>
              </a:ext>
            </a:extLst>
          </p:cNvPr>
          <p:cNvSpPr/>
          <p:nvPr/>
        </p:nvSpPr>
        <p:spPr>
          <a:xfrm>
            <a:off x="5274730" y="2433702"/>
            <a:ext cx="1743967" cy="1810406"/>
          </a:xfrm>
          <a:custGeom>
            <a:avLst/>
            <a:gdLst>
              <a:gd name="connsiteX0" fmla="*/ 0 w 1743967"/>
              <a:gd name="connsiteY0" fmla="*/ 174397 h 1810406"/>
              <a:gd name="connsiteX1" fmla="*/ 174397 w 1743967"/>
              <a:gd name="connsiteY1" fmla="*/ 0 h 1810406"/>
              <a:gd name="connsiteX2" fmla="*/ 1569570 w 1743967"/>
              <a:gd name="connsiteY2" fmla="*/ 0 h 1810406"/>
              <a:gd name="connsiteX3" fmla="*/ 1743967 w 1743967"/>
              <a:gd name="connsiteY3" fmla="*/ 174397 h 1810406"/>
              <a:gd name="connsiteX4" fmla="*/ 1743967 w 1743967"/>
              <a:gd name="connsiteY4" fmla="*/ 1636009 h 1810406"/>
              <a:gd name="connsiteX5" fmla="*/ 1569570 w 1743967"/>
              <a:gd name="connsiteY5" fmla="*/ 1810406 h 1810406"/>
              <a:gd name="connsiteX6" fmla="*/ 174397 w 1743967"/>
              <a:gd name="connsiteY6" fmla="*/ 1810406 h 1810406"/>
              <a:gd name="connsiteX7" fmla="*/ 0 w 1743967"/>
              <a:gd name="connsiteY7" fmla="*/ 1636009 h 1810406"/>
              <a:gd name="connsiteX8" fmla="*/ 0 w 1743967"/>
              <a:gd name="connsiteY8" fmla="*/ 174397 h 181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967" h="1810406">
                <a:moveTo>
                  <a:pt x="0" y="174397"/>
                </a:moveTo>
                <a:cubicBezTo>
                  <a:pt x="0" y="78080"/>
                  <a:pt x="78080" y="0"/>
                  <a:pt x="174397" y="0"/>
                </a:cubicBezTo>
                <a:lnTo>
                  <a:pt x="1569570" y="0"/>
                </a:lnTo>
                <a:cubicBezTo>
                  <a:pt x="1665887" y="0"/>
                  <a:pt x="1743967" y="78080"/>
                  <a:pt x="1743967" y="174397"/>
                </a:cubicBezTo>
                <a:lnTo>
                  <a:pt x="1743967" y="1636009"/>
                </a:lnTo>
                <a:cubicBezTo>
                  <a:pt x="1743967" y="1732326"/>
                  <a:pt x="1665887" y="1810406"/>
                  <a:pt x="1569570" y="1810406"/>
                </a:cubicBezTo>
                <a:lnTo>
                  <a:pt x="174397" y="1810406"/>
                </a:lnTo>
                <a:cubicBezTo>
                  <a:pt x="78080" y="1810406"/>
                  <a:pt x="0" y="1732326"/>
                  <a:pt x="0" y="1636009"/>
                </a:cubicBezTo>
                <a:lnTo>
                  <a:pt x="0" y="17439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519" tIns="142519" rIns="142519" bIns="142519"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Consider what support is needed</a:t>
            </a:r>
          </a:p>
        </p:txBody>
      </p:sp>
      <p:sp>
        <p:nvSpPr>
          <p:cNvPr id="11" name="Freeform 10">
            <a:extLst>
              <a:ext uri="{FF2B5EF4-FFF2-40B4-BE49-F238E27FC236}">
                <a16:creationId xmlns:a16="http://schemas.microsoft.com/office/drawing/2014/main" id="{A01D2285-7950-9042-93B3-369F57D66486}"/>
              </a:ext>
              <a:ext uri="{C183D7F6-B498-43B3-948B-1728B52AA6E4}">
                <adec:decorative xmlns:adec="http://schemas.microsoft.com/office/drawing/2017/decorative" val="1"/>
              </a:ext>
            </a:extLst>
          </p:cNvPr>
          <p:cNvSpPr/>
          <p:nvPr/>
        </p:nvSpPr>
        <p:spPr>
          <a:xfrm>
            <a:off x="7172167" y="3122653"/>
            <a:ext cx="369721" cy="432504"/>
          </a:xfrm>
          <a:custGeom>
            <a:avLst/>
            <a:gdLst>
              <a:gd name="connsiteX0" fmla="*/ 0 w 369721"/>
              <a:gd name="connsiteY0" fmla="*/ 86501 h 432504"/>
              <a:gd name="connsiteX1" fmla="*/ 184861 w 369721"/>
              <a:gd name="connsiteY1" fmla="*/ 86501 h 432504"/>
              <a:gd name="connsiteX2" fmla="*/ 184861 w 369721"/>
              <a:gd name="connsiteY2" fmla="*/ 0 h 432504"/>
              <a:gd name="connsiteX3" fmla="*/ 369721 w 369721"/>
              <a:gd name="connsiteY3" fmla="*/ 216252 h 432504"/>
              <a:gd name="connsiteX4" fmla="*/ 184861 w 369721"/>
              <a:gd name="connsiteY4" fmla="*/ 432504 h 432504"/>
              <a:gd name="connsiteX5" fmla="*/ 184861 w 369721"/>
              <a:gd name="connsiteY5" fmla="*/ 346003 h 432504"/>
              <a:gd name="connsiteX6" fmla="*/ 0 w 369721"/>
              <a:gd name="connsiteY6" fmla="*/ 346003 h 432504"/>
              <a:gd name="connsiteX7" fmla="*/ 0 w 369721"/>
              <a:gd name="connsiteY7" fmla="*/ 86501 h 4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721" h="432504">
                <a:moveTo>
                  <a:pt x="0" y="86501"/>
                </a:moveTo>
                <a:lnTo>
                  <a:pt x="184861" y="86501"/>
                </a:lnTo>
                <a:lnTo>
                  <a:pt x="184861" y="0"/>
                </a:lnTo>
                <a:lnTo>
                  <a:pt x="369721" y="216252"/>
                </a:lnTo>
                <a:lnTo>
                  <a:pt x="184861" y="432504"/>
                </a:lnTo>
                <a:lnTo>
                  <a:pt x="184861" y="346003"/>
                </a:lnTo>
                <a:lnTo>
                  <a:pt x="0" y="346003"/>
                </a:lnTo>
                <a:lnTo>
                  <a:pt x="0" y="8650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6501" rIns="110916" bIns="86501" numCol="1" spcCol="1270" anchor="ctr" anchorCtr="0">
            <a:noAutofit/>
          </a:bodyPr>
          <a:lstStyle/>
          <a:p>
            <a:pPr marL="0" lvl="0" indent="0" algn="ctr" defTabSz="844550">
              <a:lnSpc>
                <a:spcPct val="90000"/>
              </a:lnSpc>
              <a:spcBef>
                <a:spcPct val="0"/>
              </a:spcBef>
              <a:spcAft>
                <a:spcPct val="35000"/>
              </a:spcAft>
              <a:buNone/>
            </a:pPr>
            <a:endParaRPr lang="en-GB" sz="1900" kern="1200">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ADC8722C-ABBA-254C-BBFA-757CF3FCF05C}"/>
              </a:ext>
            </a:extLst>
          </p:cNvPr>
          <p:cNvSpPr/>
          <p:nvPr/>
        </p:nvSpPr>
        <p:spPr>
          <a:xfrm>
            <a:off x="7716285" y="2433702"/>
            <a:ext cx="2491763" cy="1810406"/>
          </a:xfrm>
          <a:custGeom>
            <a:avLst/>
            <a:gdLst>
              <a:gd name="connsiteX0" fmla="*/ 0 w 2491763"/>
              <a:gd name="connsiteY0" fmla="*/ 181041 h 1810406"/>
              <a:gd name="connsiteX1" fmla="*/ 181041 w 2491763"/>
              <a:gd name="connsiteY1" fmla="*/ 0 h 1810406"/>
              <a:gd name="connsiteX2" fmla="*/ 2310722 w 2491763"/>
              <a:gd name="connsiteY2" fmla="*/ 0 h 1810406"/>
              <a:gd name="connsiteX3" fmla="*/ 2491763 w 2491763"/>
              <a:gd name="connsiteY3" fmla="*/ 181041 h 1810406"/>
              <a:gd name="connsiteX4" fmla="*/ 2491763 w 2491763"/>
              <a:gd name="connsiteY4" fmla="*/ 1629365 h 1810406"/>
              <a:gd name="connsiteX5" fmla="*/ 2310722 w 2491763"/>
              <a:gd name="connsiteY5" fmla="*/ 1810406 h 1810406"/>
              <a:gd name="connsiteX6" fmla="*/ 181041 w 2491763"/>
              <a:gd name="connsiteY6" fmla="*/ 1810406 h 1810406"/>
              <a:gd name="connsiteX7" fmla="*/ 0 w 2491763"/>
              <a:gd name="connsiteY7" fmla="*/ 1629365 h 1810406"/>
              <a:gd name="connsiteX8" fmla="*/ 0 w 2491763"/>
              <a:gd name="connsiteY8" fmla="*/ 181041 h 181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1763" h="1810406">
                <a:moveTo>
                  <a:pt x="0" y="181041"/>
                </a:moveTo>
                <a:cubicBezTo>
                  <a:pt x="0" y="81055"/>
                  <a:pt x="81055" y="0"/>
                  <a:pt x="181041" y="0"/>
                </a:cubicBezTo>
                <a:lnTo>
                  <a:pt x="2310722" y="0"/>
                </a:lnTo>
                <a:cubicBezTo>
                  <a:pt x="2410708" y="0"/>
                  <a:pt x="2491763" y="81055"/>
                  <a:pt x="2491763" y="181041"/>
                </a:cubicBezTo>
                <a:lnTo>
                  <a:pt x="2491763" y="1629365"/>
                </a:lnTo>
                <a:cubicBezTo>
                  <a:pt x="2491763" y="1729351"/>
                  <a:pt x="2410708" y="1810406"/>
                  <a:pt x="2310722" y="1810406"/>
                </a:cubicBezTo>
                <a:lnTo>
                  <a:pt x="181041" y="1810406"/>
                </a:lnTo>
                <a:cubicBezTo>
                  <a:pt x="81055" y="1810406"/>
                  <a:pt x="0" y="1729351"/>
                  <a:pt x="0" y="1629365"/>
                </a:cubicBezTo>
                <a:lnTo>
                  <a:pt x="0" y="1810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465" tIns="144465" rIns="144465" bIns="144465"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Is there an appropriate  individual to support them?</a:t>
            </a:r>
          </a:p>
        </p:txBody>
      </p:sp>
      <p:sp>
        <p:nvSpPr>
          <p:cNvPr id="13" name="Freeform 12">
            <a:extLst>
              <a:ext uri="{FF2B5EF4-FFF2-40B4-BE49-F238E27FC236}">
                <a16:creationId xmlns:a16="http://schemas.microsoft.com/office/drawing/2014/main" id="{30F0EB2B-A09E-0240-A3CB-D0FBD03C983C}"/>
              </a:ext>
              <a:ext uri="{C183D7F6-B498-43B3-948B-1728B52AA6E4}">
                <adec:decorative xmlns:adec="http://schemas.microsoft.com/office/drawing/2017/decorative" val="1"/>
              </a:ext>
            </a:extLst>
          </p:cNvPr>
          <p:cNvSpPr/>
          <p:nvPr/>
        </p:nvSpPr>
        <p:spPr>
          <a:xfrm>
            <a:off x="8692105" y="4397404"/>
            <a:ext cx="432505" cy="370068"/>
          </a:xfrm>
          <a:custGeom>
            <a:avLst/>
            <a:gdLst>
              <a:gd name="connsiteX0" fmla="*/ 0 w 370067"/>
              <a:gd name="connsiteY0" fmla="*/ 86501 h 432504"/>
              <a:gd name="connsiteX1" fmla="*/ 185034 w 370067"/>
              <a:gd name="connsiteY1" fmla="*/ 86501 h 432504"/>
              <a:gd name="connsiteX2" fmla="*/ 185034 w 370067"/>
              <a:gd name="connsiteY2" fmla="*/ 0 h 432504"/>
              <a:gd name="connsiteX3" fmla="*/ 370067 w 370067"/>
              <a:gd name="connsiteY3" fmla="*/ 216252 h 432504"/>
              <a:gd name="connsiteX4" fmla="*/ 185034 w 370067"/>
              <a:gd name="connsiteY4" fmla="*/ 432504 h 432504"/>
              <a:gd name="connsiteX5" fmla="*/ 185034 w 370067"/>
              <a:gd name="connsiteY5" fmla="*/ 346003 h 432504"/>
              <a:gd name="connsiteX6" fmla="*/ 0 w 370067"/>
              <a:gd name="connsiteY6" fmla="*/ 346003 h 432504"/>
              <a:gd name="connsiteX7" fmla="*/ 0 w 370067"/>
              <a:gd name="connsiteY7" fmla="*/ 86501 h 4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67" h="432504">
                <a:moveTo>
                  <a:pt x="296053" y="1"/>
                </a:moveTo>
                <a:lnTo>
                  <a:pt x="296053" y="216253"/>
                </a:lnTo>
                <a:lnTo>
                  <a:pt x="370067" y="216253"/>
                </a:lnTo>
                <a:lnTo>
                  <a:pt x="185034" y="432503"/>
                </a:lnTo>
                <a:lnTo>
                  <a:pt x="0" y="216253"/>
                </a:lnTo>
                <a:lnTo>
                  <a:pt x="74014" y="216253"/>
                </a:lnTo>
                <a:lnTo>
                  <a:pt x="74014" y="1"/>
                </a:lnTo>
                <a:lnTo>
                  <a:pt x="296053"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6502" tIns="0" rIns="86501" bIns="111021" numCol="1" spcCol="1270" anchor="ctr" anchorCtr="0">
            <a:noAutofit/>
          </a:bodyPr>
          <a:lstStyle/>
          <a:p>
            <a:pPr marL="0" lvl="0" indent="0" algn="ctr" defTabSz="844550">
              <a:lnSpc>
                <a:spcPct val="90000"/>
              </a:lnSpc>
              <a:spcBef>
                <a:spcPct val="0"/>
              </a:spcBef>
              <a:spcAft>
                <a:spcPct val="35000"/>
              </a:spcAft>
              <a:buNone/>
            </a:pPr>
            <a:endParaRPr lang="en-GB" sz="1900" kern="1200">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07E951AC-4060-F048-811B-AE2ADE2428E9}"/>
              </a:ext>
            </a:extLst>
          </p:cNvPr>
          <p:cNvSpPr/>
          <p:nvPr/>
        </p:nvSpPr>
        <p:spPr>
          <a:xfrm>
            <a:off x="7532297" y="4941695"/>
            <a:ext cx="2675752" cy="1046380"/>
          </a:xfrm>
          <a:custGeom>
            <a:avLst/>
            <a:gdLst>
              <a:gd name="connsiteX0" fmla="*/ 0 w 2675752"/>
              <a:gd name="connsiteY0" fmla="*/ 104638 h 1046380"/>
              <a:gd name="connsiteX1" fmla="*/ 104638 w 2675752"/>
              <a:gd name="connsiteY1" fmla="*/ 0 h 1046380"/>
              <a:gd name="connsiteX2" fmla="*/ 2571114 w 2675752"/>
              <a:gd name="connsiteY2" fmla="*/ 0 h 1046380"/>
              <a:gd name="connsiteX3" fmla="*/ 2675752 w 2675752"/>
              <a:gd name="connsiteY3" fmla="*/ 104638 h 1046380"/>
              <a:gd name="connsiteX4" fmla="*/ 2675752 w 2675752"/>
              <a:gd name="connsiteY4" fmla="*/ 941742 h 1046380"/>
              <a:gd name="connsiteX5" fmla="*/ 2571114 w 2675752"/>
              <a:gd name="connsiteY5" fmla="*/ 1046380 h 1046380"/>
              <a:gd name="connsiteX6" fmla="*/ 104638 w 2675752"/>
              <a:gd name="connsiteY6" fmla="*/ 1046380 h 1046380"/>
              <a:gd name="connsiteX7" fmla="*/ 0 w 2675752"/>
              <a:gd name="connsiteY7" fmla="*/ 941742 h 1046380"/>
              <a:gd name="connsiteX8" fmla="*/ 0 w 2675752"/>
              <a:gd name="connsiteY8" fmla="*/ 104638 h 104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5752" h="1046380">
                <a:moveTo>
                  <a:pt x="0" y="104638"/>
                </a:moveTo>
                <a:cubicBezTo>
                  <a:pt x="0" y="46848"/>
                  <a:pt x="46848" y="0"/>
                  <a:pt x="104638" y="0"/>
                </a:cubicBezTo>
                <a:lnTo>
                  <a:pt x="2571114" y="0"/>
                </a:lnTo>
                <a:cubicBezTo>
                  <a:pt x="2628904" y="0"/>
                  <a:pt x="2675752" y="46848"/>
                  <a:pt x="2675752" y="104638"/>
                </a:cubicBezTo>
                <a:lnTo>
                  <a:pt x="2675752" y="941742"/>
                </a:lnTo>
                <a:cubicBezTo>
                  <a:pt x="2675752" y="999532"/>
                  <a:pt x="2628904" y="1046380"/>
                  <a:pt x="2571114" y="1046380"/>
                </a:cubicBezTo>
                <a:lnTo>
                  <a:pt x="104638" y="1046380"/>
                </a:lnTo>
                <a:cubicBezTo>
                  <a:pt x="46848" y="1046380"/>
                  <a:pt x="0" y="999532"/>
                  <a:pt x="0" y="941742"/>
                </a:cubicBezTo>
                <a:lnTo>
                  <a:pt x="0" y="1046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087" tIns="122087" rIns="122087" bIns="122087"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No appropriate individual</a:t>
            </a:r>
          </a:p>
        </p:txBody>
      </p:sp>
      <p:sp>
        <p:nvSpPr>
          <p:cNvPr id="15" name="Freeform 14">
            <a:extLst>
              <a:ext uri="{FF2B5EF4-FFF2-40B4-BE49-F238E27FC236}">
                <a16:creationId xmlns:a16="http://schemas.microsoft.com/office/drawing/2014/main" id="{85E71D96-A4DE-ED4A-846A-98E05495456A}"/>
              </a:ext>
              <a:ext uri="{C183D7F6-B498-43B3-948B-1728B52AA6E4}">
                <adec:decorative xmlns:adec="http://schemas.microsoft.com/office/drawing/2017/decorative" val="1"/>
              </a:ext>
            </a:extLst>
          </p:cNvPr>
          <p:cNvSpPr/>
          <p:nvPr/>
        </p:nvSpPr>
        <p:spPr>
          <a:xfrm>
            <a:off x="7009106" y="5248633"/>
            <a:ext cx="369721" cy="432505"/>
          </a:xfrm>
          <a:custGeom>
            <a:avLst/>
            <a:gdLst>
              <a:gd name="connsiteX0" fmla="*/ 0 w 369721"/>
              <a:gd name="connsiteY0" fmla="*/ 86501 h 432504"/>
              <a:gd name="connsiteX1" fmla="*/ 184861 w 369721"/>
              <a:gd name="connsiteY1" fmla="*/ 86501 h 432504"/>
              <a:gd name="connsiteX2" fmla="*/ 184861 w 369721"/>
              <a:gd name="connsiteY2" fmla="*/ 0 h 432504"/>
              <a:gd name="connsiteX3" fmla="*/ 369721 w 369721"/>
              <a:gd name="connsiteY3" fmla="*/ 216252 h 432504"/>
              <a:gd name="connsiteX4" fmla="*/ 184861 w 369721"/>
              <a:gd name="connsiteY4" fmla="*/ 432504 h 432504"/>
              <a:gd name="connsiteX5" fmla="*/ 184861 w 369721"/>
              <a:gd name="connsiteY5" fmla="*/ 346003 h 432504"/>
              <a:gd name="connsiteX6" fmla="*/ 0 w 369721"/>
              <a:gd name="connsiteY6" fmla="*/ 346003 h 432504"/>
              <a:gd name="connsiteX7" fmla="*/ 0 w 369721"/>
              <a:gd name="connsiteY7" fmla="*/ 86501 h 43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721" h="432504">
                <a:moveTo>
                  <a:pt x="369721" y="346003"/>
                </a:moveTo>
                <a:lnTo>
                  <a:pt x="184860" y="346003"/>
                </a:lnTo>
                <a:lnTo>
                  <a:pt x="184860" y="432504"/>
                </a:lnTo>
                <a:lnTo>
                  <a:pt x="0" y="216252"/>
                </a:lnTo>
                <a:lnTo>
                  <a:pt x="184860" y="0"/>
                </a:lnTo>
                <a:lnTo>
                  <a:pt x="184860" y="86501"/>
                </a:lnTo>
                <a:lnTo>
                  <a:pt x="369721" y="86501"/>
                </a:lnTo>
                <a:lnTo>
                  <a:pt x="369721" y="34600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10916" tIns="86502" rIns="0" bIns="86501" numCol="1" spcCol="1270" anchor="ctr" anchorCtr="0">
            <a:noAutofit/>
          </a:bodyPr>
          <a:lstStyle/>
          <a:p>
            <a:pPr marL="0" lvl="0" indent="0" algn="ctr" defTabSz="844550">
              <a:lnSpc>
                <a:spcPct val="90000"/>
              </a:lnSpc>
              <a:spcBef>
                <a:spcPct val="0"/>
              </a:spcBef>
              <a:spcAft>
                <a:spcPct val="35000"/>
              </a:spcAft>
              <a:buNone/>
            </a:pPr>
            <a:endParaRPr lang="en-GB" sz="1900" kern="1200">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72354E40-53BC-C349-8708-69B32FA962B3}"/>
              </a:ext>
            </a:extLst>
          </p:cNvPr>
          <p:cNvSpPr/>
          <p:nvPr/>
        </p:nvSpPr>
        <p:spPr>
          <a:xfrm>
            <a:off x="2297934" y="4941695"/>
            <a:ext cx="4536775" cy="1046380"/>
          </a:xfrm>
          <a:custGeom>
            <a:avLst/>
            <a:gdLst>
              <a:gd name="connsiteX0" fmla="*/ 0 w 4536775"/>
              <a:gd name="connsiteY0" fmla="*/ 104638 h 1046380"/>
              <a:gd name="connsiteX1" fmla="*/ 104638 w 4536775"/>
              <a:gd name="connsiteY1" fmla="*/ 0 h 1046380"/>
              <a:gd name="connsiteX2" fmla="*/ 4432137 w 4536775"/>
              <a:gd name="connsiteY2" fmla="*/ 0 h 1046380"/>
              <a:gd name="connsiteX3" fmla="*/ 4536775 w 4536775"/>
              <a:gd name="connsiteY3" fmla="*/ 104638 h 1046380"/>
              <a:gd name="connsiteX4" fmla="*/ 4536775 w 4536775"/>
              <a:gd name="connsiteY4" fmla="*/ 941742 h 1046380"/>
              <a:gd name="connsiteX5" fmla="*/ 4432137 w 4536775"/>
              <a:gd name="connsiteY5" fmla="*/ 1046380 h 1046380"/>
              <a:gd name="connsiteX6" fmla="*/ 104638 w 4536775"/>
              <a:gd name="connsiteY6" fmla="*/ 1046380 h 1046380"/>
              <a:gd name="connsiteX7" fmla="*/ 0 w 4536775"/>
              <a:gd name="connsiteY7" fmla="*/ 941742 h 1046380"/>
              <a:gd name="connsiteX8" fmla="*/ 0 w 4536775"/>
              <a:gd name="connsiteY8" fmla="*/ 104638 h 104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775" h="1046380">
                <a:moveTo>
                  <a:pt x="0" y="104638"/>
                </a:moveTo>
                <a:cubicBezTo>
                  <a:pt x="0" y="46848"/>
                  <a:pt x="46848" y="0"/>
                  <a:pt x="104638" y="0"/>
                </a:cubicBezTo>
                <a:lnTo>
                  <a:pt x="4432137" y="0"/>
                </a:lnTo>
                <a:cubicBezTo>
                  <a:pt x="4489927" y="0"/>
                  <a:pt x="4536775" y="46848"/>
                  <a:pt x="4536775" y="104638"/>
                </a:cubicBezTo>
                <a:lnTo>
                  <a:pt x="4536775" y="941742"/>
                </a:lnTo>
                <a:cubicBezTo>
                  <a:pt x="4536775" y="999532"/>
                  <a:pt x="4489927" y="1046380"/>
                  <a:pt x="4432137" y="1046380"/>
                </a:cubicBezTo>
                <a:lnTo>
                  <a:pt x="104638" y="1046380"/>
                </a:lnTo>
                <a:cubicBezTo>
                  <a:pt x="46848" y="1046380"/>
                  <a:pt x="0" y="999532"/>
                  <a:pt x="0" y="941742"/>
                </a:cubicBezTo>
                <a:lnTo>
                  <a:pt x="0" y="1046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087" tIns="122087" rIns="122087" bIns="122087" numCol="1" spcCol="1270" anchor="ctr" anchorCtr="0">
            <a:noAutofit/>
          </a:bodyPr>
          <a:lstStyle/>
          <a:p>
            <a:pPr marL="0" lvl="0" indent="0" algn="ctr" defTabSz="1066800">
              <a:lnSpc>
                <a:spcPct val="90000"/>
              </a:lnSpc>
              <a:spcBef>
                <a:spcPct val="0"/>
              </a:spcBef>
              <a:spcAft>
                <a:spcPct val="35000"/>
              </a:spcAft>
              <a:buNone/>
            </a:pPr>
            <a:r>
              <a:rPr lang="en-GB" sz="2400" b="1" kern="1200">
                <a:latin typeface="Arial" panose="020B0604020202020204" pitchFamily="34" charset="0"/>
                <a:cs typeface="Arial" panose="020B0604020202020204" pitchFamily="34" charset="0"/>
              </a:rPr>
              <a:t>Local authority MUST arrange an Independent Professional Advocate</a:t>
            </a:r>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Abuse</a:t>
            </a:r>
          </a:p>
        </p:txBody>
      </p:sp>
      <p:sp>
        <p:nvSpPr>
          <p:cNvPr id="2" name="Content Placeholder 1"/>
          <p:cNvSpPr>
            <a:spLocks noGrp="1"/>
          </p:cNvSpPr>
          <p:nvPr>
            <p:ph idx="1"/>
          </p:nvPr>
        </p:nvSpPr>
        <p:spPr>
          <a:xfrm>
            <a:off x="930485" y="2033828"/>
            <a:ext cx="10777421" cy="4239111"/>
          </a:xfrm>
        </p:spPr>
        <p:txBody>
          <a:bodyPr>
            <a:noAutofit/>
          </a:bodyPr>
          <a:lstStyle/>
          <a:p>
            <a:pPr marL="0" indent="0">
              <a:spcBef>
                <a:spcPts val="0"/>
              </a:spcBef>
              <a:spcAft>
                <a:spcPts val="3000"/>
              </a:spcAft>
              <a:buNone/>
            </a:pPr>
            <a:r>
              <a:rPr lang="en-GB" sz="3600" dirty="0">
                <a:latin typeface="Arial" panose="020B0604020202020204" pitchFamily="34" charset="0"/>
                <a:cs typeface="Arial" panose="020B0604020202020204" pitchFamily="34" charset="0"/>
              </a:rPr>
              <a:t>Abuse and neglect may be a </a:t>
            </a:r>
            <a:r>
              <a:rPr lang="en-GB" sz="3600" b="1" dirty="0">
                <a:latin typeface="Arial" panose="020B0604020202020204" pitchFamily="34" charset="0"/>
                <a:cs typeface="Arial" panose="020B0604020202020204" pitchFamily="34" charset="0"/>
              </a:rPr>
              <a:t>specific incident</a:t>
            </a:r>
            <a:r>
              <a:rPr lang="en-GB" sz="3600" dirty="0">
                <a:latin typeface="Arial" panose="020B0604020202020204" pitchFamily="34" charset="0"/>
                <a:cs typeface="Arial" panose="020B0604020202020204" pitchFamily="34" charset="0"/>
              </a:rPr>
              <a:t> or </a:t>
            </a:r>
            <a:r>
              <a:rPr lang="en-GB" sz="3600" b="1" dirty="0">
                <a:latin typeface="Arial" panose="020B0604020202020204" pitchFamily="34" charset="0"/>
                <a:cs typeface="Arial" panose="020B0604020202020204" pitchFamily="34" charset="0"/>
              </a:rPr>
              <a:t>ongoing or repeated </a:t>
            </a:r>
            <a:r>
              <a:rPr lang="en-GB" sz="3600" dirty="0">
                <a:latin typeface="Arial" panose="020B0604020202020204" pitchFamily="34" charset="0"/>
                <a:cs typeface="Arial" panose="020B0604020202020204" pitchFamily="34" charset="0"/>
              </a:rPr>
              <a:t>abuse and neglect </a:t>
            </a:r>
          </a:p>
          <a:p>
            <a:pPr marL="0" indent="0">
              <a:spcBef>
                <a:spcPts val="0"/>
              </a:spcBef>
              <a:spcAft>
                <a:spcPts val="3000"/>
              </a:spcAft>
              <a:buNone/>
            </a:pPr>
            <a:r>
              <a:rPr lang="en-GB" sz="3600" dirty="0">
                <a:latin typeface="Arial" panose="020B0604020202020204" pitchFamily="34" charset="0"/>
                <a:cs typeface="Arial" panose="020B0604020202020204" pitchFamily="34" charset="0"/>
              </a:rPr>
              <a:t>The harm may be caused by </a:t>
            </a:r>
            <a:r>
              <a:rPr lang="en-GB" sz="3600" b="1" dirty="0">
                <a:latin typeface="Arial" panose="020B0604020202020204" pitchFamily="34" charset="0"/>
                <a:cs typeface="Arial" panose="020B0604020202020204" pitchFamily="34" charset="0"/>
              </a:rPr>
              <a:t>a single issue</a:t>
            </a:r>
            <a:r>
              <a:rPr lang="en-GB" sz="3600" dirty="0">
                <a:latin typeface="Arial" panose="020B0604020202020204" pitchFamily="34" charset="0"/>
                <a:cs typeface="Arial" panose="020B0604020202020204" pitchFamily="34" charset="0"/>
              </a:rPr>
              <a:t> or an </a:t>
            </a:r>
            <a:r>
              <a:rPr lang="en-GB" sz="3600" b="1" dirty="0">
                <a:latin typeface="Arial" panose="020B0604020202020204" pitchFamily="34" charset="0"/>
                <a:cs typeface="Arial" panose="020B0604020202020204" pitchFamily="34" charset="0"/>
              </a:rPr>
              <a:t>accumulation</a:t>
            </a:r>
            <a:r>
              <a:rPr lang="en-GB" sz="3600" dirty="0">
                <a:latin typeface="Arial" panose="020B0604020202020204" pitchFamily="34" charset="0"/>
                <a:cs typeface="Arial" panose="020B0604020202020204" pitchFamily="34" charset="0"/>
              </a:rPr>
              <a:t> of family circumstances and events</a:t>
            </a:r>
          </a:p>
          <a:p>
            <a:pPr marL="0" indent="0">
              <a:spcBef>
                <a:spcPts val="0"/>
              </a:spcBef>
              <a:spcAft>
                <a:spcPts val="3000"/>
              </a:spcAft>
              <a:buNone/>
            </a:pPr>
            <a:r>
              <a:rPr lang="en-GB" sz="3600" dirty="0">
                <a:latin typeface="Arial" panose="020B0604020202020204" pitchFamily="34" charset="0"/>
                <a:cs typeface="Arial" panose="020B0604020202020204" pitchFamily="34" charset="0"/>
              </a:rPr>
              <a:t>The task is to identify how identified risks come together and impact on the parents’/carer’s ability and the health and well-being of the individual</a:t>
            </a:r>
          </a:p>
        </p:txBody>
      </p:sp>
    </p:spTree>
    <p:extLst>
      <p:ext uri="{BB962C8B-B14F-4D97-AF65-F5344CB8AC3E}">
        <p14:creationId xmlns:p14="http://schemas.microsoft.com/office/powerpoint/2010/main" val="115711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Activity 5a</a:t>
            </a:r>
          </a:p>
        </p:txBody>
      </p:sp>
      <p:sp>
        <p:nvSpPr>
          <p:cNvPr id="2" name="Content Placeholder 1"/>
          <p:cNvSpPr>
            <a:spLocks noGrp="1"/>
          </p:cNvSpPr>
          <p:nvPr>
            <p:ph idx="1"/>
          </p:nvPr>
        </p:nvSpPr>
        <p:spPr>
          <a:xfrm>
            <a:off x="930485" y="1744012"/>
            <a:ext cx="11018708" cy="4389437"/>
          </a:xfrm>
        </p:spPr>
        <p:txBody>
          <a:bodyPr>
            <a:noAutofit/>
          </a:bodyPr>
          <a:lstStyle/>
          <a:p>
            <a:pPr marL="0" indent="0">
              <a:spcBef>
                <a:spcPts val="0"/>
              </a:spcBef>
              <a:spcAft>
                <a:spcPts val="3000"/>
              </a:spcAft>
              <a:buNone/>
            </a:pPr>
            <a:r>
              <a:rPr lang="en-GB" sz="3200">
                <a:latin typeface="Arial" panose="020B0604020202020204" pitchFamily="34" charset="0"/>
                <a:cs typeface="Arial" panose="020B0604020202020204" pitchFamily="34" charset="0"/>
              </a:rPr>
              <a:t>Use the app (or confer with a partner) to confirm your understanding of the different categories of abuse and neglect</a:t>
            </a:r>
          </a:p>
          <a:p>
            <a:pPr marL="0" indent="0">
              <a:lnSpc>
                <a:spcPct val="100000"/>
              </a:lnSpc>
              <a:spcBef>
                <a:spcPts val="0"/>
              </a:spcBef>
              <a:buNone/>
            </a:pPr>
            <a:r>
              <a:rPr lang="en-GB" sz="3200">
                <a:latin typeface="Arial" panose="020B0604020202020204" pitchFamily="34" charset="0"/>
                <a:cs typeface="Arial" panose="020B0604020202020204" pitchFamily="34" charset="0"/>
              </a:rPr>
              <a:t>Categories:</a:t>
            </a:r>
          </a:p>
          <a:p>
            <a:pPr>
              <a:lnSpc>
                <a:spcPct val="100000"/>
              </a:lnSpc>
              <a:spcBef>
                <a:spcPts val="0"/>
              </a:spcBef>
            </a:pPr>
            <a:r>
              <a:rPr lang="en-GB" sz="3200">
                <a:latin typeface="Arial" panose="020B0604020202020204" pitchFamily="34" charset="0"/>
                <a:cs typeface="Arial" panose="020B0604020202020204" pitchFamily="34" charset="0"/>
              </a:rPr>
              <a:t>physical</a:t>
            </a:r>
          </a:p>
          <a:p>
            <a:pPr>
              <a:lnSpc>
                <a:spcPct val="100000"/>
              </a:lnSpc>
              <a:spcBef>
                <a:spcPts val="0"/>
              </a:spcBef>
            </a:pPr>
            <a:r>
              <a:rPr lang="en-GB" sz="3200">
                <a:latin typeface="Arial" panose="020B0604020202020204" pitchFamily="34" charset="0"/>
                <a:cs typeface="Arial" panose="020B0604020202020204" pitchFamily="34" charset="0"/>
              </a:rPr>
              <a:t>sexual</a:t>
            </a:r>
          </a:p>
          <a:p>
            <a:pPr>
              <a:lnSpc>
                <a:spcPct val="100000"/>
              </a:lnSpc>
              <a:spcBef>
                <a:spcPts val="0"/>
              </a:spcBef>
            </a:pPr>
            <a:r>
              <a:rPr lang="en-GB" sz="3200">
                <a:latin typeface="Arial" panose="020B0604020202020204" pitchFamily="34" charset="0"/>
                <a:cs typeface="Arial" panose="020B0604020202020204" pitchFamily="34" charset="0"/>
              </a:rPr>
              <a:t>financial</a:t>
            </a:r>
          </a:p>
          <a:p>
            <a:pPr>
              <a:lnSpc>
                <a:spcPct val="100000"/>
              </a:lnSpc>
              <a:spcBef>
                <a:spcPts val="0"/>
              </a:spcBef>
            </a:pPr>
            <a:r>
              <a:rPr lang="en-GB" sz="3200">
                <a:latin typeface="Arial" panose="020B0604020202020204" pitchFamily="34" charset="0"/>
                <a:cs typeface="Arial" panose="020B0604020202020204" pitchFamily="34" charset="0"/>
              </a:rPr>
              <a:t>emotional/psychological abuse </a:t>
            </a:r>
          </a:p>
          <a:p>
            <a:pPr>
              <a:lnSpc>
                <a:spcPct val="100000"/>
              </a:lnSpc>
              <a:spcBef>
                <a:spcPts val="0"/>
              </a:spcBef>
            </a:pPr>
            <a:r>
              <a:rPr lang="en-GB" sz="3200">
                <a:latin typeface="Arial" panose="020B0604020202020204" pitchFamily="34" charset="0"/>
                <a:cs typeface="Arial" panose="020B0604020202020204" pitchFamily="34" charset="0"/>
              </a:rPr>
              <a:t>neglect</a:t>
            </a:r>
          </a:p>
          <a:p>
            <a:pPr marL="0" indent="0">
              <a:spcBef>
                <a:spcPts val="0"/>
              </a:spcBef>
              <a:spcAft>
                <a:spcPts val="3000"/>
              </a:spcAft>
              <a:buNone/>
            </a:pPr>
            <a:endParaRPr lang="en-GB"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20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Activity 5b</a:t>
            </a:r>
          </a:p>
        </p:txBody>
      </p:sp>
      <p:sp>
        <p:nvSpPr>
          <p:cNvPr id="2" name="Content Placeholder 1"/>
          <p:cNvSpPr>
            <a:spLocks noGrp="1"/>
          </p:cNvSpPr>
          <p:nvPr>
            <p:ph idx="1"/>
          </p:nvPr>
        </p:nvSpPr>
        <p:spPr>
          <a:xfrm>
            <a:off x="955469" y="1799275"/>
            <a:ext cx="10777421" cy="4239111"/>
          </a:xfrm>
        </p:spPr>
        <p:txBody>
          <a:bodyPr vert="horz" lIns="91440" tIns="45720" rIns="91440" bIns="45720" rtlCol="0" anchor="t">
            <a:noAutofit/>
          </a:bodyPr>
          <a:lstStyle/>
          <a:p>
            <a:pPr marL="0" indent="0">
              <a:spcBef>
                <a:spcPts val="0"/>
              </a:spcBef>
              <a:spcAft>
                <a:spcPts val="3000"/>
              </a:spcAft>
              <a:buNone/>
            </a:pPr>
            <a:r>
              <a:rPr lang="en-GB" sz="3000">
                <a:latin typeface="Arial"/>
                <a:cs typeface="Arial"/>
              </a:rPr>
              <a:t>Use the app (or confer with partner) to confirm your understanding of the different sources of harm</a:t>
            </a:r>
          </a:p>
          <a:p>
            <a:pPr marL="0" indent="0">
              <a:lnSpc>
                <a:spcPct val="100000"/>
              </a:lnSpc>
              <a:spcBef>
                <a:spcPts val="0"/>
              </a:spcBef>
              <a:buNone/>
            </a:pPr>
            <a:r>
              <a:rPr lang="en-GB" sz="3000">
                <a:latin typeface="Arial"/>
                <a:cs typeface="Arial"/>
              </a:rPr>
              <a:t>Sources of harm:</a:t>
            </a:r>
          </a:p>
          <a:p>
            <a:pPr>
              <a:lnSpc>
                <a:spcPct val="100000"/>
              </a:lnSpc>
              <a:spcBef>
                <a:spcPts val="0"/>
              </a:spcBef>
            </a:pPr>
            <a:r>
              <a:rPr lang="en-GB" sz="3000">
                <a:latin typeface="Arial"/>
                <a:cs typeface="Arial"/>
              </a:rPr>
              <a:t>domestic abuse</a:t>
            </a:r>
          </a:p>
          <a:p>
            <a:pPr>
              <a:lnSpc>
                <a:spcPct val="100000"/>
              </a:lnSpc>
              <a:spcBef>
                <a:spcPts val="0"/>
              </a:spcBef>
            </a:pPr>
            <a:r>
              <a:rPr lang="en-GB" sz="3000">
                <a:latin typeface="Arial"/>
                <a:cs typeface="Arial"/>
              </a:rPr>
              <a:t>exploitation</a:t>
            </a:r>
          </a:p>
          <a:p>
            <a:pPr>
              <a:lnSpc>
                <a:spcPct val="100000"/>
              </a:lnSpc>
              <a:spcBef>
                <a:spcPts val="0"/>
              </a:spcBef>
            </a:pPr>
            <a:r>
              <a:rPr lang="en-GB" sz="3000">
                <a:latin typeface="Arial"/>
                <a:cs typeface="Arial"/>
              </a:rPr>
              <a:t>modern slavery and trafficking</a:t>
            </a:r>
          </a:p>
          <a:p>
            <a:pPr>
              <a:lnSpc>
                <a:spcPct val="100000"/>
              </a:lnSpc>
              <a:spcBef>
                <a:spcPts val="0"/>
              </a:spcBef>
            </a:pPr>
            <a:r>
              <a:rPr lang="en-GB" sz="3000">
                <a:latin typeface="Arial"/>
                <a:cs typeface="Arial"/>
              </a:rPr>
              <a:t>“honour”-based abuse</a:t>
            </a:r>
          </a:p>
          <a:p>
            <a:pPr>
              <a:lnSpc>
                <a:spcPct val="100000"/>
              </a:lnSpc>
              <a:spcBef>
                <a:spcPts val="0"/>
              </a:spcBef>
            </a:pPr>
            <a:r>
              <a:rPr lang="en-GB" sz="3000">
                <a:latin typeface="Arial"/>
                <a:cs typeface="Arial"/>
              </a:rPr>
              <a:t>female genital mutilation</a:t>
            </a:r>
          </a:p>
          <a:p>
            <a:pPr>
              <a:lnSpc>
                <a:spcPct val="100000"/>
              </a:lnSpc>
              <a:spcBef>
                <a:spcPts val="0"/>
              </a:spcBef>
            </a:pPr>
            <a:r>
              <a:rPr lang="en-GB" sz="3000">
                <a:latin typeface="Arial"/>
                <a:cs typeface="Arial"/>
              </a:rPr>
              <a:t>online abuse and grooming</a:t>
            </a:r>
          </a:p>
          <a:p>
            <a:pPr>
              <a:lnSpc>
                <a:spcPct val="100000"/>
              </a:lnSpc>
              <a:spcBef>
                <a:spcPts val="0"/>
              </a:spcBef>
            </a:pPr>
            <a:r>
              <a:rPr lang="en-GB" sz="3000">
                <a:latin typeface="Arial"/>
                <a:cs typeface="Arial"/>
              </a:rPr>
              <a:t>child sexual exploitation</a:t>
            </a:r>
          </a:p>
        </p:txBody>
      </p:sp>
    </p:spTree>
    <p:extLst>
      <p:ext uri="{BB962C8B-B14F-4D97-AF65-F5344CB8AC3E}">
        <p14:creationId xmlns:p14="http://schemas.microsoft.com/office/powerpoint/2010/main" val="11904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Activity 6</a:t>
            </a:r>
          </a:p>
        </p:txBody>
      </p:sp>
      <p:sp>
        <p:nvSpPr>
          <p:cNvPr id="2" name="Content Placeholder 1"/>
          <p:cNvSpPr>
            <a:spLocks noGrp="1"/>
          </p:cNvSpPr>
          <p:nvPr>
            <p:ph idx="1"/>
          </p:nvPr>
        </p:nvSpPr>
        <p:spPr>
          <a:xfrm>
            <a:off x="930485" y="1723861"/>
            <a:ext cx="10777421" cy="4239111"/>
          </a:xfrm>
        </p:spPr>
        <p:txBody>
          <a:bodyPr>
            <a:noAutofit/>
          </a:bodyPr>
          <a:lstStyle/>
          <a:p>
            <a:pPr marL="0" indent="0">
              <a:spcBef>
                <a:spcPts val="0"/>
              </a:spcBef>
              <a:spcAft>
                <a:spcPts val="3000"/>
              </a:spcAft>
              <a:buNone/>
            </a:pPr>
            <a:r>
              <a:rPr lang="en-GB" sz="3600" dirty="0">
                <a:latin typeface="Arial" panose="020B0604020202020204" pitchFamily="34" charset="0"/>
                <a:cs typeface="Arial" panose="020B0604020202020204" pitchFamily="34" charset="0"/>
              </a:rPr>
              <a:t>Use the app (or discuss with partner)</a:t>
            </a:r>
          </a:p>
          <a:p>
            <a:pPr marL="0" indent="0">
              <a:lnSpc>
                <a:spcPct val="100000"/>
              </a:lnSpc>
              <a:spcBef>
                <a:spcPts val="0"/>
              </a:spcBef>
              <a:spcAft>
                <a:spcPts val="1200"/>
              </a:spcAft>
              <a:buNone/>
            </a:pPr>
            <a:r>
              <a:rPr lang="en-GB" sz="3600" dirty="0">
                <a:latin typeface="Arial" panose="020B0604020202020204" pitchFamily="34" charset="0"/>
                <a:cs typeface="Arial" panose="020B0604020202020204" pitchFamily="34" charset="0"/>
              </a:rPr>
              <a:t>What are the barriers to identifying and reporting abuse and neglect for:</a:t>
            </a:r>
          </a:p>
          <a:p>
            <a:pPr indent="-180000">
              <a:lnSpc>
                <a:spcPct val="100000"/>
              </a:lnSpc>
              <a:spcBef>
                <a:spcPts val="0"/>
              </a:spcBef>
              <a:spcAft>
                <a:spcPts val="1200"/>
              </a:spcAft>
            </a:pPr>
            <a:r>
              <a:rPr lang="en-GB" sz="3600" dirty="0">
                <a:latin typeface="Arial" panose="020B0604020202020204" pitchFamily="34" charset="0"/>
                <a:cs typeface="Arial" panose="020B0604020202020204" pitchFamily="34" charset="0"/>
              </a:rPr>
              <a:t> an adult at risk</a:t>
            </a:r>
          </a:p>
          <a:p>
            <a:pPr indent="-180000">
              <a:lnSpc>
                <a:spcPct val="100000"/>
              </a:lnSpc>
              <a:spcBef>
                <a:spcPts val="0"/>
              </a:spcBef>
              <a:spcAft>
                <a:spcPts val="1200"/>
              </a:spcAft>
            </a:pPr>
            <a:r>
              <a:rPr lang="en-GB" sz="3600" dirty="0">
                <a:latin typeface="Arial" panose="020B0604020202020204" pitchFamily="34" charset="0"/>
                <a:cs typeface="Arial" panose="020B0604020202020204" pitchFamily="34" charset="0"/>
              </a:rPr>
              <a:t> a child or young person</a:t>
            </a:r>
          </a:p>
          <a:p>
            <a:pPr indent="-180000">
              <a:lnSpc>
                <a:spcPct val="100000"/>
              </a:lnSpc>
              <a:spcBef>
                <a:spcPts val="0"/>
              </a:spcBef>
              <a:spcAft>
                <a:spcPts val="1200"/>
              </a:spcAft>
            </a:pPr>
            <a:r>
              <a:rPr lang="en-GB" sz="3600" dirty="0">
                <a:latin typeface="Arial" panose="020B0604020202020204" pitchFamily="34" charset="0"/>
                <a:cs typeface="Arial" panose="020B0604020202020204" pitchFamily="34" charset="0"/>
              </a:rPr>
              <a:t> a family member or close friend</a:t>
            </a:r>
          </a:p>
          <a:p>
            <a:pPr indent="-180000">
              <a:lnSpc>
                <a:spcPct val="100000"/>
              </a:lnSpc>
              <a:spcBef>
                <a:spcPts val="0"/>
              </a:spcBef>
              <a:spcAft>
                <a:spcPts val="1200"/>
              </a:spcAft>
            </a:pPr>
            <a:r>
              <a:rPr lang="en-GB" sz="3600" dirty="0">
                <a:latin typeface="Arial" panose="020B0604020202020204" pitchFamily="34" charset="0"/>
                <a:cs typeface="Arial" panose="020B0604020202020204" pitchFamily="34" charset="0"/>
              </a:rPr>
              <a:t> staff and volunteers</a:t>
            </a:r>
          </a:p>
        </p:txBody>
      </p:sp>
    </p:spTree>
    <p:extLst>
      <p:ext uri="{BB962C8B-B14F-4D97-AF65-F5344CB8AC3E}">
        <p14:creationId xmlns:p14="http://schemas.microsoft.com/office/powerpoint/2010/main" val="29206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734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66A0-0A2F-4C1C-8373-28E42916738B}"/>
              </a:ext>
            </a:extLst>
          </p:cNvPr>
          <p:cNvSpPr>
            <a:spLocks noGrp="1"/>
          </p:cNvSpPr>
          <p:nvPr>
            <p:ph type="ctrTitle" idx="4294967295"/>
          </p:nvPr>
        </p:nvSpPr>
        <p:spPr>
          <a:xfrm>
            <a:off x="1524000" y="1400659"/>
            <a:ext cx="9144000" cy="2387600"/>
          </a:xfrm>
        </p:spPr>
        <p:txBody>
          <a:bodyPr anchor="b">
            <a:normAutofit/>
          </a:bodyPr>
          <a:lstStyle/>
          <a:p>
            <a:pPr algn="ctr"/>
            <a:r>
              <a:rPr lang="en-GB" sz="6000" b="1">
                <a:solidFill>
                  <a:schemeClr val="bg1"/>
                </a:solidFill>
                <a:latin typeface="Arial" panose="020B0604020202020204" pitchFamily="34" charset="0"/>
                <a:cs typeface="Arial" panose="020B0604020202020204" pitchFamily="34" charset="0"/>
              </a:rPr>
              <a:t>Obtaining consent</a:t>
            </a:r>
          </a:p>
        </p:txBody>
      </p:sp>
    </p:spTree>
    <p:extLst>
      <p:ext uri="{BB962C8B-B14F-4D97-AF65-F5344CB8AC3E}">
        <p14:creationId xmlns:p14="http://schemas.microsoft.com/office/powerpoint/2010/main" val="410540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B24701-E0E9-4C6E-9E9E-559AFBAB7033}"/>
              </a:ext>
            </a:extLst>
          </p:cNvPr>
          <p:cNvSpPr txBox="1"/>
          <p:nvPr/>
        </p:nvSpPr>
        <p:spPr>
          <a:xfrm>
            <a:off x="6807217" y="2584736"/>
            <a:ext cx="4957684" cy="2585323"/>
          </a:xfrm>
          <a:prstGeom prst="rect">
            <a:avLst/>
          </a:prstGeom>
          <a:noFill/>
        </p:spPr>
        <p:txBody>
          <a:bodyPr wrap="square" rtlCol="0">
            <a:spAutoFit/>
          </a:bodyPr>
          <a:lstStyle/>
          <a:p>
            <a:r>
              <a:rPr lang="en-GB" sz="5400">
                <a:solidFill>
                  <a:srgbClr val="000000"/>
                </a:solidFill>
              </a:rPr>
              <a:t>Wales Safeguarding Procedures</a:t>
            </a:r>
          </a:p>
        </p:txBody>
      </p:sp>
      <p:pic>
        <p:nvPicPr>
          <p:cNvPr id="7" name="Content Placeholder 4">
            <a:extLst>
              <a:ext uri="{FF2B5EF4-FFF2-40B4-BE49-F238E27FC236}">
                <a16:creationId xmlns:a16="http://schemas.microsoft.com/office/drawing/2014/main" id="{97966C56-A473-4942-A89E-76B849EA3CC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1795" t="4665" r="42331" b="86566"/>
          <a:stretch/>
        </p:blipFill>
        <p:spPr>
          <a:xfrm>
            <a:off x="4584579" y="2786016"/>
            <a:ext cx="2222638" cy="2182761"/>
          </a:xfrm>
          <a:prstGeom prst="roundRect">
            <a:avLst/>
          </a:prstGeom>
        </p:spPr>
      </p:pic>
      <p:pic>
        <p:nvPicPr>
          <p:cNvPr id="5" name="Picture 4">
            <a:extLst>
              <a:ext uri="{FF2B5EF4-FFF2-40B4-BE49-F238E27FC236}">
                <a16:creationId xmlns:a16="http://schemas.microsoft.com/office/drawing/2014/main" id="{7AB3340F-28EE-46E8-AA21-835878C50D3E}"/>
              </a:ex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l="26600" t="1487" b="28216"/>
          <a:stretch/>
        </p:blipFill>
        <p:spPr>
          <a:xfrm>
            <a:off x="-1" y="1690687"/>
            <a:ext cx="3638939" cy="5167313"/>
          </a:xfrm>
          <a:prstGeom prst="rect">
            <a:avLst/>
          </a:prstGeom>
        </p:spPr>
      </p:pic>
      <p:sp>
        <p:nvSpPr>
          <p:cNvPr id="4" name="Title 3">
            <a:extLst>
              <a:ext uri="{FF2B5EF4-FFF2-40B4-BE49-F238E27FC236}">
                <a16:creationId xmlns:a16="http://schemas.microsoft.com/office/drawing/2014/main" id="{2FB7B32E-F231-4FFB-B198-C26FC7C7D9FD}"/>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Download the app</a:t>
            </a:r>
          </a:p>
        </p:txBody>
      </p:sp>
    </p:spTree>
    <p:extLst>
      <p:ext uri="{BB962C8B-B14F-4D97-AF65-F5344CB8AC3E}">
        <p14:creationId xmlns:p14="http://schemas.microsoft.com/office/powerpoint/2010/main" val="2764641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A7CE-1668-465A-978D-79765B71C0D9}"/>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Consent to report</a:t>
            </a:r>
          </a:p>
        </p:txBody>
      </p:sp>
      <p:sp>
        <p:nvSpPr>
          <p:cNvPr id="3" name="Content Placeholder 2">
            <a:extLst>
              <a:ext uri="{FF2B5EF4-FFF2-40B4-BE49-F238E27FC236}">
                <a16:creationId xmlns:a16="http://schemas.microsoft.com/office/drawing/2014/main" id="{DA2F7AFB-F1F5-40F3-8EB0-6BC1E27AD945}"/>
              </a:ext>
            </a:extLst>
          </p:cNvPr>
          <p:cNvSpPr>
            <a:spLocks noGrp="1"/>
          </p:cNvSpPr>
          <p:nvPr>
            <p:ph idx="1"/>
          </p:nvPr>
        </p:nvSpPr>
        <p:spPr>
          <a:xfrm>
            <a:off x="838200" y="1954387"/>
            <a:ext cx="10515600" cy="4350426"/>
          </a:xfrm>
          <a:solidFill>
            <a:schemeClr val="accent1">
              <a:lumMod val="40000"/>
              <a:lumOff val="60000"/>
            </a:schemeClr>
          </a:solidFill>
        </p:spPr>
        <p:txBody>
          <a:bodyPr>
            <a:normAutofit fontScale="92500" lnSpcReduction="10000"/>
          </a:bodyPr>
          <a:lstStyle/>
          <a:p>
            <a:pPr marL="0" indent="0">
              <a:lnSpc>
                <a:spcPct val="100000"/>
              </a:lnSpc>
              <a:spcBef>
                <a:spcPts val="0"/>
              </a:spcBef>
              <a:spcAft>
                <a:spcPts val="2400"/>
              </a:spcAft>
              <a:buNone/>
            </a:pPr>
            <a:r>
              <a:rPr lang="en-GB">
                <a:latin typeface="Arial" panose="020B0604020202020204" pitchFamily="34" charset="0"/>
                <a:cs typeface="Arial" panose="020B0604020202020204" pitchFamily="34" charset="0"/>
              </a:rPr>
              <a:t>Although practitioners have a </a:t>
            </a:r>
            <a:r>
              <a:rPr lang="en-GB" b="1">
                <a:latin typeface="Arial" panose="020B0604020202020204" pitchFamily="34" charset="0"/>
                <a:cs typeface="Arial" panose="020B0604020202020204" pitchFamily="34" charset="0"/>
              </a:rPr>
              <a:t>duty to report </a:t>
            </a:r>
            <a:r>
              <a:rPr lang="en-GB">
                <a:latin typeface="Arial" panose="020B0604020202020204" pitchFamily="34" charset="0"/>
                <a:cs typeface="Arial" panose="020B0604020202020204" pitchFamily="34" charset="0"/>
              </a:rPr>
              <a:t>suspected abuse and neglect </a:t>
            </a:r>
            <a:r>
              <a:rPr lang="en-GB" b="1">
                <a:latin typeface="Arial" panose="020B0604020202020204" pitchFamily="34" charset="0"/>
                <a:cs typeface="Arial" panose="020B0604020202020204" pitchFamily="34" charset="0"/>
              </a:rPr>
              <a:t>with or without </a:t>
            </a:r>
            <a:r>
              <a:rPr lang="en-GB">
                <a:latin typeface="Arial" panose="020B0604020202020204" pitchFamily="34" charset="0"/>
                <a:cs typeface="Arial" panose="020B0604020202020204" pitchFamily="34" charset="0"/>
              </a:rPr>
              <a:t>the child’s consent, it is </a:t>
            </a:r>
            <a:r>
              <a:rPr lang="en-GB" b="1">
                <a:latin typeface="Arial" panose="020B0604020202020204" pitchFamily="34" charset="0"/>
                <a:cs typeface="Arial" panose="020B0604020202020204" pitchFamily="34" charset="0"/>
              </a:rPr>
              <a:t>best practice </a:t>
            </a:r>
            <a:r>
              <a:rPr lang="en-GB">
                <a:latin typeface="Arial" panose="020B0604020202020204" pitchFamily="34" charset="0"/>
                <a:cs typeface="Arial" panose="020B0604020202020204" pitchFamily="34" charset="0"/>
              </a:rPr>
              <a:t>to get the child’s consent to report, unless it would place the child at risk of harm</a:t>
            </a:r>
          </a:p>
          <a:p>
            <a:pPr marL="0" indent="0">
              <a:lnSpc>
                <a:spcPct val="100000"/>
              </a:lnSpc>
              <a:spcBef>
                <a:spcPts val="0"/>
              </a:spcBef>
              <a:spcAft>
                <a:spcPts val="2400"/>
              </a:spcAft>
              <a:buNone/>
            </a:pPr>
            <a:r>
              <a:rPr lang="en-GB">
                <a:solidFill>
                  <a:schemeClr val="tx1"/>
                </a:solidFill>
                <a:latin typeface="Arial" panose="020B0604020202020204" pitchFamily="34" charset="0"/>
                <a:cs typeface="Arial" panose="020B0604020202020204" pitchFamily="34" charset="0"/>
              </a:rPr>
              <a:t>Discussing consent is an example of using a </a:t>
            </a:r>
            <a:r>
              <a:rPr lang="en-GB" b="1">
                <a:solidFill>
                  <a:schemeClr val="tx1"/>
                </a:solidFill>
                <a:latin typeface="Arial" panose="020B0604020202020204" pitchFamily="34" charset="0"/>
                <a:cs typeface="Arial" panose="020B0604020202020204" pitchFamily="34" charset="0"/>
              </a:rPr>
              <a:t>child-centred approach</a:t>
            </a:r>
            <a:r>
              <a:rPr lang="en-GB">
                <a:solidFill>
                  <a:schemeClr val="tx1"/>
                </a:solidFill>
                <a:latin typeface="Arial" panose="020B0604020202020204" pitchFamily="34" charset="0"/>
                <a:cs typeface="Arial" panose="020B0604020202020204" pitchFamily="34" charset="0"/>
              </a:rPr>
              <a:t> to consult with and involve the child in decisions</a:t>
            </a:r>
          </a:p>
          <a:p>
            <a:pPr marL="0" indent="0">
              <a:lnSpc>
                <a:spcPct val="100000"/>
              </a:lnSpc>
              <a:spcBef>
                <a:spcPts val="0"/>
              </a:spcBef>
              <a:spcAft>
                <a:spcPts val="2400"/>
              </a:spcAft>
              <a:buNone/>
            </a:pPr>
            <a:r>
              <a:rPr lang="en-GB" b="1">
                <a:latin typeface="Arial" panose="020B0604020202020204" pitchFamily="34" charset="0"/>
                <a:cs typeface="Arial" panose="020B0604020202020204" pitchFamily="34" charset="0"/>
              </a:rPr>
              <a:t>If the child objects to the report</a:t>
            </a:r>
            <a:r>
              <a:rPr lang="en-GB">
                <a:latin typeface="Arial" panose="020B0604020202020204" pitchFamily="34" charset="0"/>
                <a:cs typeface="Arial" panose="020B0604020202020204" pitchFamily="34" charset="0"/>
              </a:rPr>
              <a:t> the practitioner should explain to them that they respect their feelings but they must make the report to protect the child from possible harm</a:t>
            </a:r>
          </a:p>
          <a:p>
            <a:pPr marL="0" indent="0">
              <a:buNone/>
            </a:pPr>
            <a:endParaRPr lang="en-GB">
              <a:solidFill>
                <a:schemeClr val="tx1"/>
              </a:solidFill>
              <a:latin typeface="Arial" panose="020B0604020202020204" pitchFamily="34" charset="0"/>
              <a:cs typeface="Arial" panose="020B0604020202020204" pitchFamily="34" charset="0"/>
            </a:endParaRPr>
          </a:p>
          <a:p>
            <a:pPr marL="0" indent="0">
              <a:buNone/>
            </a:pPr>
            <a:endParaRPr lang="en-GB">
              <a:solidFill>
                <a:schemeClr val="tx1"/>
              </a:solidFill>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7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540E-2FE3-4155-AD4E-8849E9C2080A}"/>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Consent from parent(s)/carer</a:t>
            </a:r>
          </a:p>
        </p:txBody>
      </p:sp>
      <p:sp>
        <p:nvSpPr>
          <p:cNvPr id="3" name="Content Placeholder 2">
            <a:extLst>
              <a:ext uri="{FF2B5EF4-FFF2-40B4-BE49-F238E27FC236}">
                <a16:creationId xmlns:a16="http://schemas.microsoft.com/office/drawing/2014/main" id="{B752C979-BA9E-4134-B23D-3F0B2A994B32}"/>
              </a:ext>
            </a:extLst>
          </p:cNvPr>
          <p:cNvSpPr>
            <a:spLocks noGrp="1"/>
          </p:cNvSpPr>
          <p:nvPr>
            <p:ph idx="1"/>
          </p:nvPr>
        </p:nvSpPr>
        <p:spPr>
          <a:xfrm>
            <a:off x="838200" y="2055813"/>
            <a:ext cx="10692064" cy="4090192"/>
          </a:xfrm>
          <a:solidFill>
            <a:schemeClr val="accent1">
              <a:lumMod val="40000"/>
              <a:lumOff val="60000"/>
            </a:schemeClr>
          </a:solidFill>
        </p:spPr>
        <p:txBody>
          <a:bodyPr/>
          <a:lstStyle/>
          <a:p>
            <a:pPr marL="0" indent="0">
              <a:spcBef>
                <a:spcPts val="0"/>
              </a:spcBef>
              <a:spcAft>
                <a:spcPts val="1200"/>
              </a:spcAft>
              <a:buNone/>
            </a:pPr>
            <a:r>
              <a:rPr lang="en-GB" sz="3200">
                <a:solidFill>
                  <a:schemeClr val="tx1"/>
                </a:solidFill>
                <a:latin typeface="Arial" panose="020B0604020202020204" pitchFamily="34" charset="0"/>
                <a:cs typeface="Arial" panose="020B0604020202020204" pitchFamily="34" charset="0"/>
              </a:rPr>
              <a:t>The </a:t>
            </a:r>
            <a:r>
              <a:rPr lang="en-GB" sz="3200" b="1">
                <a:solidFill>
                  <a:schemeClr val="tx1"/>
                </a:solidFill>
                <a:latin typeface="Arial" panose="020B0604020202020204" pitchFamily="34" charset="0"/>
                <a:cs typeface="Arial" panose="020B0604020202020204" pitchFamily="34" charset="0"/>
              </a:rPr>
              <a:t>overriding consideration </a:t>
            </a:r>
            <a:r>
              <a:rPr lang="en-GB" sz="3200">
                <a:solidFill>
                  <a:schemeClr val="tx1"/>
                </a:solidFill>
                <a:latin typeface="Arial" panose="020B0604020202020204" pitchFamily="34" charset="0"/>
                <a:cs typeface="Arial" panose="020B0604020202020204" pitchFamily="34" charset="0"/>
              </a:rPr>
              <a:t>when you decide whether to try to get parental consent before making a report / referral is the </a:t>
            </a:r>
            <a:r>
              <a:rPr lang="en-GB" sz="3200" b="1">
                <a:solidFill>
                  <a:schemeClr val="tx1"/>
                </a:solidFill>
                <a:latin typeface="Arial" panose="020B0604020202020204" pitchFamily="34" charset="0"/>
                <a:cs typeface="Arial" panose="020B0604020202020204" pitchFamily="34" charset="0"/>
              </a:rPr>
              <a:t>interests of the child at risk of harm</a:t>
            </a:r>
            <a:endParaRPr lang="en-GB" sz="3200">
              <a:solidFill>
                <a:schemeClr val="tx1"/>
              </a:solidFill>
              <a:latin typeface="Arial" panose="020B0604020202020204" pitchFamily="34" charset="0"/>
              <a:cs typeface="Arial" panose="020B0604020202020204" pitchFamily="34" charset="0"/>
            </a:endParaRPr>
          </a:p>
          <a:p>
            <a:pPr marL="0" indent="0">
              <a:spcBef>
                <a:spcPts val="0"/>
              </a:spcBef>
              <a:spcAft>
                <a:spcPts val="1200"/>
              </a:spcAft>
              <a:buNone/>
            </a:pPr>
            <a:r>
              <a:rPr lang="en-GB" sz="3200" b="1">
                <a:solidFill>
                  <a:schemeClr val="tx1"/>
                </a:solidFill>
                <a:latin typeface="Arial" panose="020B0604020202020204" pitchFamily="34" charset="0"/>
                <a:cs typeface="Arial" panose="020B0604020202020204" pitchFamily="34" charset="0"/>
              </a:rPr>
              <a:t>Try</a:t>
            </a:r>
            <a:r>
              <a:rPr lang="en-GB" sz="3200">
                <a:solidFill>
                  <a:schemeClr val="tx1"/>
                </a:solidFill>
                <a:latin typeface="Arial" panose="020B0604020202020204" pitchFamily="34" charset="0"/>
                <a:cs typeface="Arial" panose="020B0604020202020204" pitchFamily="34" charset="0"/>
              </a:rPr>
              <a:t> to </a:t>
            </a:r>
            <a:r>
              <a:rPr lang="en-GB" sz="3200" b="1">
                <a:solidFill>
                  <a:schemeClr val="tx1"/>
                </a:solidFill>
                <a:latin typeface="Arial" panose="020B0604020202020204" pitchFamily="34" charset="0"/>
                <a:cs typeface="Arial" panose="020B0604020202020204" pitchFamily="34" charset="0"/>
              </a:rPr>
              <a:t>get consent </a:t>
            </a:r>
            <a:r>
              <a:rPr lang="en-GB" sz="3200">
                <a:solidFill>
                  <a:schemeClr val="tx1"/>
                </a:solidFill>
                <a:latin typeface="Arial" panose="020B0604020202020204" pitchFamily="34" charset="0"/>
                <a:cs typeface="Arial" panose="020B0604020202020204" pitchFamily="34" charset="0"/>
              </a:rPr>
              <a:t>from the parent(s)/carer of the child, </a:t>
            </a:r>
            <a:r>
              <a:rPr lang="en-GB" sz="3200">
                <a:latin typeface="Arial" panose="020B0604020202020204" pitchFamily="34" charset="0"/>
                <a:cs typeface="Arial" panose="020B0604020202020204" pitchFamily="34" charset="0"/>
              </a:rPr>
              <a:t>unless it would increase the risk of harm to the child</a:t>
            </a:r>
            <a:endParaRPr lang="en-GB" sz="3200">
              <a:solidFill>
                <a:schemeClr val="tx1"/>
              </a:solidFill>
              <a:latin typeface="Arial" panose="020B0604020202020204" pitchFamily="34" charset="0"/>
              <a:cs typeface="Arial" panose="020B0604020202020204" pitchFamily="34" charset="0"/>
            </a:endParaRPr>
          </a:p>
          <a:p>
            <a:pPr marL="0" indent="0">
              <a:spcBef>
                <a:spcPts val="0"/>
              </a:spcBef>
              <a:spcAft>
                <a:spcPts val="1200"/>
              </a:spcAft>
              <a:buNone/>
            </a:pPr>
            <a:r>
              <a:rPr lang="en-GB" sz="3200">
                <a:solidFill>
                  <a:schemeClr val="tx1"/>
                </a:solidFill>
                <a:latin typeface="Arial" panose="020B0604020202020204" pitchFamily="34" charset="0"/>
                <a:cs typeface="Arial" panose="020B0604020202020204" pitchFamily="34" charset="0"/>
              </a:rPr>
              <a:t>Practitioners should discuss with their agency’s Designated Safeguarding Person (DSP) whether it is appropriate to get consent from the parent(s)/carer</a:t>
            </a:r>
          </a:p>
          <a:p>
            <a:pPr marL="0" indent="0">
              <a:buNone/>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7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F8DA-336D-44EB-8C10-505892C7EBD8}"/>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Getting parental consent</a:t>
            </a:r>
          </a:p>
        </p:txBody>
      </p:sp>
      <p:sp>
        <p:nvSpPr>
          <p:cNvPr id="3" name="Content Placeholder 2">
            <a:extLst>
              <a:ext uri="{FF2B5EF4-FFF2-40B4-BE49-F238E27FC236}">
                <a16:creationId xmlns:a16="http://schemas.microsoft.com/office/drawing/2014/main" id="{B4411B33-3FFA-4EE7-81D9-DEEDBF184EC6}"/>
              </a:ext>
            </a:extLst>
          </p:cNvPr>
          <p:cNvSpPr>
            <a:spLocks noGrp="1"/>
          </p:cNvSpPr>
          <p:nvPr>
            <p:ph idx="1"/>
          </p:nvPr>
        </p:nvSpPr>
        <p:spPr>
          <a:xfrm>
            <a:off x="838200" y="1954387"/>
            <a:ext cx="10515600" cy="4351338"/>
          </a:xfrm>
          <a:solidFill>
            <a:schemeClr val="accent1">
              <a:lumMod val="40000"/>
              <a:lumOff val="60000"/>
            </a:schemeClr>
          </a:solidFill>
        </p:spPr>
        <p:txBody>
          <a:bodyPr/>
          <a:lstStyle/>
          <a:p>
            <a:pPr marL="0" indent="0">
              <a:buNone/>
            </a:pPr>
            <a:r>
              <a:rPr lang="en-GB" sz="3200" b="1">
                <a:latin typeface="Arial" panose="020B0604020202020204" pitchFamily="34" charset="0"/>
                <a:cs typeface="Arial" panose="020B0604020202020204" pitchFamily="34" charset="0"/>
              </a:rPr>
              <a:t>When getting consent:</a:t>
            </a:r>
          </a:p>
          <a:p>
            <a:pPr marL="171450" lvl="0" indent="-171450"/>
            <a:r>
              <a:rPr lang="en-GB" sz="3200">
                <a:solidFill>
                  <a:schemeClr val="tx1"/>
                </a:solidFill>
                <a:latin typeface="Arial" panose="020B0604020202020204" pitchFamily="34" charset="0"/>
                <a:cs typeface="Arial" panose="020B0604020202020204" pitchFamily="34" charset="0"/>
              </a:rPr>
              <a:t>explain why you need to share information, with whom, and how it will be used</a:t>
            </a:r>
          </a:p>
          <a:p>
            <a:pPr marL="171450" lvl="0" indent="-171450"/>
            <a:r>
              <a:rPr lang="en-GB" sz="3200">
                <a:solidFill>
                  <a:schemeClr val="tx1"/>
                </a:solidFill>
                <a:latin typeface="Arial" panose="020B0604020202020204" pitchFamily="34" charset="0"/>
                <a:cs typeface="Arial" panose="020B0604020202020204" pitchFamily="34" charset="0"/>
              </a:rPr>
              <a:t>check information is accurate, up-to-date and proportionate</a:t>
            </a:r>
          </a:p>
          <a:p>
            <a:pPr marL="171450" lvl="0" indent="-171450"/>
            <a:r>
              <a:rPr lang="en-GB" sz="3200">
                <a:solidFill>
                  <a:schemeClr val="tx1"/>
                </a:solidFill>
                <a:latin typeface="Arial" panose="020B0604020202020204" pitchFamily="34" charset="0"/>
                <a:cs typeface="Arial" panose="020B0604020202020204" pitchFamily="34" charset="0"/>
              </a:rPr>
              <a:t>specify how you will share and store the information</a:t>
            </a:r>
          </a:p>
          <a:p>
            <a:pPr marL="171450" lvl="0" indent="-171450"/>
            <a:r>
              <a:rPr lang="en-GB" sz="3200">
                <a:solidFill>
                  <a:schemeClr val="tx1"/>
                </a:solidFill>
                <a:latin typeface="Arial" panose="020B0604020202020204" pitchFamily="34" charset="0"/>
                <a:cs typeface="Arial" panose="020B0604020202020204" pitchFamily="34" charset="0"/>
              </a:rPr>
              <a:t>outline what could happen if they don’t give consent</a:t>
            </a:r>
          </a:p>
          <a:p>
            <a:pPr marL="171450" lvl="0" indent="-171450"/>
            <a:r>
              <a:rPr lang="en-GB" sz="3200">
                <a:solidFill>
                  <a:schemeClr val="tx1"/>
                </a:solidFill>
                <a:latin typeface="Arial" panose="020B0604020202020204" pitchFamily="34" charset="0"/>
                <a:cs typeface="Arial" panose="020B0604020202020204" pitchFamily="34" charset="0"/>
              </a:rPr>
              <a:t>explain the next steps</a:t>
            </a:r>
          </a:p>
          <a:p>
            <a:pPr marL="0" indent="0">
              <a:buNone/>
            </a:pPr>
            <a:endParaRPr lang="en-GB"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139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152A-80A7-4DDA-8C54-231E22B9978C}"/>
              </a:ext>
            </a:extLst>
          </p:cNvPr>
          <p:cNvSpPr>
            <a:spLocks noGrp="1"/>
          </p:cNvSpPr>
          <p:nvPr>
            <p:ph type="title"/>
          </p:nvPr>
        </p:nvSpPr>
        <p:spPr>
          <a:xfrm>
            <a:off x="838200" y="182563"/>
            <a:ext cx="10515600" cy="1325563"/>
          </a:xfrm>
        </p:spPr>
        <p:txBody>
          <a:bodyPr>
            <a:normAutofit/>
          </a:bodyPr>
          <a:lstStyle/>
          <a:p>
            <a:r>
              <a:rPr lang="en-GB" sz="4000" b="1">
                <a:solidFill>
                  <a:schemeClr val="bg1"/>
                </a:solidFill>
                <a:latin typeface="Arial" panose="020B0604020202020204" pitchFamily="34" charset="0"/>
                <a:cs typeface="Arial" panose="020B0604020202020204" pitchFamily="34" charset="0"/>
              </a:rPr>
              <a:t>When parents refuse to give consent</a:t>
            </a:r>
          </a:p>
        </p:txBody>
      </p:sp>
      <p:sp>
        <p:nvSpPr>
          <p:cNvPr id="3" name="Content Placeholder 2">
            <a:extLst>
              <a:ext uri="{FF2B5EF4-FFF2-40B4-BE49-F238E27FC236}">
                <a16:creationId xmlns:a16="http://schemas.microsoft.com/office/drawing/2014/main" id="{65B29267-1CF1-485D-9804-C75E27161069}"/>
              </a:ext>
            </a:extLst>
          </p:cNvPr>
          <p:cNvSpPr>
            <a:spLocks noGrp="1"/>
          </p:cNvSpPr>
          <p:nvPr>
            <p:ph idx="1"/>
          </p:nvPr>
        </p:nvSpPr>
        <p:spPr>
          <a:xfrm>
            <a:off x="838200" y="1852962"/>
            <a:ext cx="10816525" cy="4639914"/>
          </a:xfrm>
          <a:solidFill>
            <a:schemeClr val="accent1">
              <a:lumMod val="40000"/>
              <a:lumOff val="60000"/>
            </a:schemeClr>
          </a:solidFill>
        </p:spPr>
        <p:txBody>
          <a:bodyPr/>
          <a:lstStyle/>
          <a:p>
            <a:pPr marL="0" indent="0">
              <a:spcBef>
                <a:spcPts val="0"/>
              </a:spcBef>
              <a:spcAft>
                <a:spcPts val="600"/>
              </a:spcAft>
              <a:buNone/>
            </a:pPr>
            <a:r>
              <a:rPr lang="en-GB" sz="3200">
                <a:solidFill>
                  <a:schemeClr val="tx1"/>
                </a:solidFill>
                <a:latin typeface="Arial" panose="020B0604020202020204" pitchFamily="34" charset="0"/>
                <a:cs typeface="Arial" panose="020B0604020202020204" pitchFamily="34" charset="0"/>
              </a:rPr>
              <a:t>If the parent(s)/carer refuse to give consent, you can still make a report if you still need to</a:t>
            </a:r>
          </a:p>
          <a:p>
            <a:pPr marL="0" indent="0">
              <a:spcBef>
                <a:spcPts val="0"/>
              </a:spcBef>
              <a:spcAft>
                <a:spcPts val="600"/>
              </a:spcAft>
              <a:buNone/>
            </a:pPr>
            <a:endParaRPr lang="en-GB" sz="3200">
              <a:solidFill>
                <a:schemeClr val="tx1"/>
              </a:solidFill>
              <a:latin typeface="Arial" panose="020B0604020202020204" pitchFamily="34" charset="0"/>
              <a:cs typeface="Arial" panose="020B0604020202020204" pitchFamily="34" charset="0"/>
            </a:endParaRPr>
          </a:p>
          <a:p>
            <a:pPr marL="0" indent="0">
              <a:spcBef>
                <a:spcPts val="0"/>
              </a:spcBef>
              <a:spcAft>
                <a:spcPts val="600"/>
              </a:spcAft>
              <a:buNone/>
            </a:pPr>
            <a:r>
              <a:rPr lang="en-GB" sz="3200">
                <a:solidFill>
                  <a:schemeClr val="tx1"/>
                </a:solidFill>
                <a:latin typeface="Arial" panose="020B0604020202020204" pitchFamily="34" charset="0"/>
                <a:cs typeface="Arial" panose="020B0604020202020204" pitchFamily="34" charset="0"/>
              </a:rPr>
              <a:t>In this case, you </a:t>
            </a:r>
            <a:r>
              <a:rPr lang="en-GB" sz="3200" b="1">
                <a:solidFill>
                  <a:schemeClr val="tx1"/>
                </a:solidFill>
                <a:latin typeface="Arial" panose="020B0604020202020204" pitchFamily="34" charset="0"/>
                <a:cs typeface="Arial" panose="020B0604020202020204" pitchFamily="34" charset="0"/>
              </a:rPr>
              <a:t>must</a:t>
            </a:r>
            <a:r>
              <a:rPr lang="en-GB" sz="3200">
                <a:solidFill>
                  <a:schemeClr val="tx1"/>
                </a:solidFill>
                <a:latin typeface="Arial" panose="020B0604020202020204" pitchFamily="34" charset="0"/>
                <a:cs typeface="Arial" panose="020B0604020202020204" pitchFamily="34" charset="0"/>
              </a:rPr>
              <a:t>:</a:t>
            </a:r>
          </a:p>
          <a:p>
            <a:pPr>
              <a:spcBef>
                <a:spcPts val="0"/>
              </a:spcBef>
              <a:spcAft>
                <a:spcPts val="600"/>
              </a:spcAft>
            </a:pPr>
            <a:r>
              <a:rPr lang="en-GB" sz="3200">
                <a:latin typeface="Arial" panose="020B0604020202020204" pitchFamily="34" charset="0"/>
                <a:cs typeface="Arial" panose="020B0604020202020204" pitchFamily="34" charset="0"/>
              </a:rPr>
              <a:t>r</a:t>
            </a:r>
            <a:r>
              <a:rPr lang="en-GB" sz="3200">
                <a:solidFill>
                  <a:schemeClr val="tx1"/>
                </a:solidFill>
                <a:latin typeface="Arial" panose="020B0604020202020204" pitchFamily="34" charset="0"/>
                <a:cs typeface="Arial" panose="020B0604020202020204" pitchFamily="34" charset="0"/>
              </a:rPr>
              <a:t>ecord the reason for proceeding without parental consent</a:t>
            </a:r>
          </a:p>
          <a:p>
            <a:pPr>
              <a:spcBef>
                <a:spcPts val="0"/>
              </a:spcBef>
              <a:spcAft>
                <a:spcPts val="600"/>
              </a:spcAft>
            </a:pPr>
            <a:r>
              <a:rPr lang="en-GB" sz="3200">
                <a:latin typeface="Arial" panose="020B0604020202020204" pitchFamily="34" charset="0"/>
                <a:cs typeface="Arial" panose="020B0604020202020204" pitchFamily="34" charset="0"/>
              </a:rPr>
              <a:t>t</a:t>
            </a:r>
            <a:r>
              <a:rPr lang="en-GB" sz="3200">
                <a:solidFill>
                  <a:schemeClr val="tx1"/>
                </a:solidFill>
                <a:latin typeface="Arial" panose="020B0604020202020204" pitchFamily="34" charset="0"/>
                <a:cs typeface="Arial" panose="020B0604020202020204" pitchFamily="34" charset="0"/>
              </a:rPr>
              <a:t>ell social services the parent(s)/carer refused consent</a:t>
            </a:r>
          </a:p>
          <a:p>
            <a:pPr>
              <a:spcBef>
                <a:spcPts val="0"/>
              </a:spcBef>
              <a:spcAft>
                <a:spcPts val="600"/>
              </a:spcAft>
            </a:pPr>
            <a:r>
              <a:rPr lang="en-GB" sz="3200">
                <a:latin typeface="Arial" panose="020B0604020202020204" pitchFamily="34" charset="0"/>
                <a:cs typeface="Arial" panose="020B0604020202020204" pitchFamily="34" charset="0"/>
              </a:rPr>
              <a:t>t</a:t>
            </a:r>
            <a:r>
              <a:rPr lang="en-GB" sz="3200">
                <a:solidFill>
                  <a:schemeClr val="tx1"/>
                </a:solidFill>
                <a:latin typeface="Arial" panose="020B0604020202020204" pitchFamily="34" charset="0"/>
                <a:cs typeface="Arial" panose="020B0604020202020204" pitchFamily="34" charset="0"/>
              </a:rPr>
              <a:t>ell the parent(s)/carer that you’ve made a report despite their wishes, unless it would place the child at risk of harm or further harm if you told them</a:t>
            </a:r>
          </a:p>
          <a:p>
            <a:pPr marL="0" indent="0">
              <a:spcBef>
                <a:spcPts val="0"/>
              </a:spcBef>
              <a:spcAft>
                <a:spcPts val="600"/>
              </a:spcAft>
              <a:buNone/>
            </a:pPr>
            <a:endParaRPr lang="en-GB"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5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5BC1-695C-4A05-879E-F3CF2B2FA3FB}"/>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Adults at risk</a:t>
            </a:r>
          </a:p>
        </p:txBody>
      </p:sp>
      <p:sp>
        <p:nvSpPr>
          <p:cNvPr id="3" name="Content Placeholder 2">
            <a:extLst>
              <a:ext uri="{FF2B5EF4-FFF2-40B4-BE49-F238E27FC236}">
                <a16:creationId xmlns:a16="http://schemas.microsoft.com/office/drawing/2014/main" id="{6EC800E5-E5CA-47E3-BE55-C9F0EBAC2EDA}"/>
              </a:ext>
            </a:extLst>
          </p:cNvPr>
          <p:cNvSpPr>
            <a:spLocks noGrp="1"/>
          </p:cNvSpPr>
          <p:nvPr>
            <p:ph idx="1"/>
          </p:nvPr>
        </p:nvSpPr>
        <p:spPr>
          <a:xfrm>
            <a:off x="501162" y="2019101"/>
            <a:ext cx="11201400" cy="2317729"/>
          </a:xfrm>
          <a:prstGeom prst="roundRect">
            <a:avLst/>
          </a:prstGeom>
          <a:solidFill>
            <a:schemeClr val="accent4">
              <a:lumMod val="40000"/>
              <a:lumOff val="60000"/>
            </a:schemeClr>
          </a:solidFill>
        </p:spPr>
        <p:txBody>
          <a:bodyPr>
            <a:normAutofit lnSpcReduction="10000"/>
          </a:bodyPr>
          <a:lstStyle/>
          <a:p>
            <a:pPr marL="0" indent="0">
              <a:buNone/>
            </a:pPr>
            <a:r>
              <a:rPr lang="en-US" b="1">
                <a:latin typeface="Arial" panose="020B0604020202020204" pitchFamily="34" charset="0"/>
                <a:cs typeface="Arial" panose="020B0604020202020204" pitchFamily="34" charset="0"/>
              </a:rPr>
              <a:t>Capacity and consent</a:t>
            </a:r>
          </a:p>
          <a:p>
            <a:pPr marL="357188" indent="-357188"/>
            <a:r>
              <a:rPr lang="en-US">
                <a:latin typeface="Arial" panose="020B0604020202020204" pitchFamily="34" charset="0"/>
                <a:cs typeface="Arial" panose="020B0604020202020204" pitchFamily="34" charset="0"/>
              </a:rPr>
              <a:t>No consent does </a:t>
            </a:r>
            <a:r>
              <a:rPr lang="en-US" i="1">
                <a:latin typeface="Arial" panose="020B0604020202020204" pitchFamily="34" charset="0"/>
                <a:cs typeface="Arial" panose="020B0604020202020204" pitchFamily="34" charset="0"/>
              </a:rPr>
              <a:t>not</a:t>
            </a:r>
            <a:r>
              <a:rPr lang="en-US">
                <a:latin typeface="Arial" panose="020B0604020202020204" pitchFamily="34" charset="0"/>
                <a:cs typeface="Arial" panose="020B0604020202020204" pitchFamily="34" charset="0"/>
              </a:rPr>
              <a:t> mean no action</a:t>
            </a:r>
          </a:p>
          <a:p>
            <a:pPr marL="357188" indent="-357188"/>
            <a:r>
              <a:rPr lang="en-US">
                <a:latin typeface="Arial" panose="020B0604020202020204" pitchFamily="34" charset="0"/>
                <a:cs typeface="Arial" panose="020B0604020202020204" pitchFamily="34" charset="0"/>
              </a:rPr>
              <a:t>Presumption of capacity is implicit – capacity to give or withhold consent must be assumed unless a lack of capacity has been assessed</a:t>
            </a:r>
          </a:p>
          <a:p>
            <a:pPr marL="0" indent="0">
              <a:spcAft>
                <a:spcPts val="1800"/>
              </a:spcAft>
              <a:buNone/>
            </a:pP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940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93A7-002F-4423-8961-F12ACFD032F6}"/>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Adult’s consent</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915BEF-ABA9-442B-805E-D557A603A910}"/>
              </a:ext>
            </a:extLst>
          </p:cNvPr>
          <p:cNvSpPr>
            <a:spLocks noGrp="1"/>
          </p:cNvSpPr>
          <p:nvPr>
            <p:ph idx="1"/>
          </p:nvPr>
        </p:nvSpPr>
        <p:spPr>
          <a:solidFill>
            <a:schemeClr val="accent4">
              <a:lumMod val="40000"/>
              <a:lumOff val="60000"/>
            </a:schemeClr>
          </a:solidFill>
        </p:spPr>
        <p:txBody>
          <a:bodyPr/>
          <a:lstStyle/>
          <a:p>
            <a:r>
              <a:rPr lang="en-US">
                <a:latin typeface="Arial" panose="020B0604020202020204" pitchFamily="34" charset="0"/>
                <a:cs typeface="Arial" panose="020B0604020202020204" pitchFamily="34" charset="0"/>
              </a:rPr>
              <a:t>An adult has the right to withhold consent to a safeguarding report being made about them unless certain circumstances exist</a:t>
            </a:r>
          </a:p>
          <a:p>
            <a:r>
              <a:rPr lang="en-US">
                <a:latin typeface="Arial" panose="020B0604020202020204" pitchFamily="34" charset="0"/>
                <a:cs typeface="Arial" panose="020B0604020202020204" pitchFamily="34" charset="0"/>
              </a:rPr>
              <a:t>An adult has the right to make decisions for themselves, even when these might be deemed “too risky” by others around them</a:t>
            </a:r>
          </a:p>
          <a:p>
            <a:r>
              <a:rPr lang="en-US">
                <a:latin typeface="Arial" panose="020B0604020202020204" pitchFamily="34" charset="0"/>
                <a:cs typeface="Arial" panose="020B0604020202020204" pitchFamily="34" charset="0"/>
              </a:rPr>
              <a:t>An adult has the right to choose that no action should be taken, to determine what action might be taken, and to refuse to co-operate in any procedures unless they relate to criminal activity</a:t>
            </a:r>
          </a:p>
          <a:p>
            <a:r>
              <a:rPr lang="en-US">
                <a:latin typeface="Arial" panose="020B0604020202020204" pitchFamily="34" charset="0"/>
                <a:cs typeface="Arial" panose="020B0604020202020204" pitchFamily="34" charset="0"/>
              </a:rPr>
              <a:t>It is the role of the practitioner to help the adult understand the consequences of their choices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842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1CA0342-7143-4DE6-97C9-D25056E32BBC}"/>
              </a:ext>
            </a:extLst>
          </p:cNvPr>
          <p:cNvSpPr txBox="1">
            <a:spLocks/>
          </p:cNvSpPr>
          <p:nvPr/>
        </p:nvSpPr>
        <p:spPr>
          <a:xfrm>
            <a:off x="687730" y="1886673"/>
            <a:ext cx="10796700" cy="4599850"/>
          </a:xfrm>
          <a:prstGeom prst="rect">
            <a:avLst/>
          </a:prstGeom>
          <a:solidFill>
            <a:schemeClr val="accent4">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Tx/>
            </a:pPr>
            <a:r>
              <a:rPr lang="en-US" sz="3200">
                <a:solidFill>
                  <a:schemeClr val="tx1"/>
                </a:solidFill>
                <a:latin typeface="Arial" panose="020B0604020202020204" pitchFamily="34" charset="0"/>
                <a:cs typeface="Arial" panose="020B0604020202020204" pitchFamily="34" charset="0"/>
              </a:rPr>
              <a:t>the adult at risk is </a:t>
            </a:r>
            <a:r>
              <a:rPr lang="en-US" sz="3200" b="1">
                <a:solidFill>
                  <a:schemeClr val="tx1"/>
                </a:solidFill>
                <a:latin typeface="Arial" panose="020B0604020202020204" pitchFamily="34" charset="0"/>
                <a:cs typeface="Arial" panose="020B0604020202020204" pitchFamily="34" charset="0"/>
              </a:rPr>
              <a:t>unable to give consent </a:t>
            </a:r>
            <a:r>
              <a:rPr lang="en-US" sz="3200">
                <a:solidFill>
                  <a:schemeClr val="tx1"/>
                </a:solidFill>
                <a:latin typeface="Arial" panose="020B0604020202020204" pitchFamily="34" charset="0"/>
                <a:cs typeface="Arial" panose="020B0604020202020204" pitchFamily="34" charset="0"/>
              </a:rPr>
              <a:t>due to coercion or undue influence by someone else </a:t>
            </a:r>
          </a:p>
          <a:p>
            <a:pPr>
              <a:spcBef>
                <a:spcPts val="0"/>
              </a:spcBef>
              <a:spcAft>
                <a:spcPts val="1200"/>
              </a:spcAft>
              <a:buClrTx/>
            </a:pPr>
            <a:r>
              <a:rPr lang="en-US" sz="3200">
                <a:solidFill>
                  <a:schemeClr val="tx1"/>
                </a:solidFill>
                <a:latin typeface="Arial" panose="020B0604020202020204" pitchFamily="34" charset="0"/>
                <a:cs typeface="Arial" panose="020B0604020202020204" pitchFamily="34" charset="0"/>
              </a:rPr>
              <a:t>there is an </a:t>
            </a:r>
            <a:r>
              <a:rPr lang="en-US" sz="3200" b="1">
                <a:solidFill>
                  <a:schemeClr val="tx1"/>
                </a:solidFill>
                <a:latin typeface="Arial" panose="020B0604020202020204" pitchFamily="34" charset="0"/>
                <a:cs typeface="Arial" panose="020B0604020202020204" pitchFamily="34" charset="0"/>
              </a:rPr>
              <a:t>overriding public interest </a:t>
            </a:r>
            <a:r>
              <a:rPr lang="en-US" sz="3200">
                <a:solidFill>
                  <a:schemeClr val="tx1"/>
                </a:solidFill>
                <a:latin typeface="Arial" panose="020B0604020202020204" pitchFamily="34" charset="0"/>
                <a:cs typeface="Arial" panose="020B0604020202020204" pitchFamily="34" charset="0"/>
              </a:rPr>
              <a:t>(for example, risk to others) </a:t>
            </a:r>
          </a:p>
          <a:p>
            <a:pPr>
              <a:spcBef>
                <a:spcPts val="0"/>
              </a:spcBef>
              <a:spcAft>
                <a:spcPts val="1200"/>
              </a:spcAft>
              <a:buClrTx/>
            </a:pPr>
            <a:r>
              <a:rPr lang="en-US" sz="3200">
                <a:solidFill>
                  <a:schemeClr val="tx1"/>
                </a:solidFill>
                <a:latin typeface="Arial" panose="020B0604020202020204" pitchFamily="34" charset="0"/>
                <a:cs typeface="Arial" panose="020B0604020202020204" pitchFamily="34" charset="0"/>
              </a:rPr>
              <a:t>it is necessary to </a:t>
            </a:r>
            <a:r>
              <a:rPr lang="en-US" sz="3200" b="1">
                <a:solidFill>
                  <a:schemeClr val="tx1"/>
                </a:solidFill>
                <a:latin typeface="Arial" panose="020B0604020202020204" pitchFamily="34" charset="0"/>
                <a:cs typeface="Arial" panose="020B0604020202020204" pitchFamily="34" charset="0"/>
              </a:rPr>
              <a:t>prevent imminent </a:t>
            </a:r>
            <a:r>
              <a:rPr lang="en-US" sz="3200">
                <a:solidFill>
                  <a:schemeClr val="tx1"/>
                </a:solidFill>
                <a:latin typeface="Arial" panose="020B0604020202020204" pitchFamily="34" charset="0"/>
                <a:cs typeface="Arial" panose="020B0604020202020204" pitchFamily="34" charset="0"/>
              </a:rPr>
              <a:t>danger or distress</a:t>
            </a:r>
          </a:p>
          <a:p>
            <a:pPr>
              <a:spcBef>
                <a:spcPts val="0"/>
              </a:spcBef>
              <a:spcAft>
                <a:spcPts val="1200"/>
              </a:spcAft>
              <a:buClrTx/>
            </a:pPr>
            <a:r>
              <a:rPr lang="en-US" sz="3200">
                <a:solidFill>
                  <a:schemeClr val="tx1"/>
                </a:solidFill>
                <a:latin typeface="Arial" panose="020B0604020202020204" pitchFamily="34" charset="0"/>
                <a:cs typeface="Arial" panose="020B0604020202020204" pitchFamily="34" charset="0"/>
              </a:rPr>
              <a:t>it is a </a:t>
            </a:r>
            <a:r>
              <a:rPr lang="en-US" sz="3200" b="1">
                <a:solidFill>
                  <a:schemeClr val="tx1"/>
                </a:solidFill>
                <a:latin typeface="Arial" panose="020B0604020202020204" pitchFamily="34" charset="0"/>
                <a:cs typeface="Arial" panose="020B0604020202020204" pitchFamily="34" charset="0"/>
              </a:rPr>
              <a:t>life-threatening situation</a:t>
            </a:r>
          </a:p>
          <a:p>
            <a:pPr>
              <a:spcBef>
                <a:spcPts val="0"/>
              </a:spcBef>
              <a:spcAft>
                <a:spcPts val="1200"/>
              </a:spcAft>
              <a:buClrTx/>
            </a:pPr>
            <a:r>
              <a:rPr lang="en-US" sz="3200" b="1">
                <a:solidFill>
                  <a:schemeClr val="tx1"/>
                </a:solidFill>
                <a:latin typeface="Arial" panose="020B0604020202020204" pitchFamily="34" charset="0"/>
                <a:cs typeface="Arial" panose="020B0604020202020204" pitchFamily="34" charset="0"/>
              </a:rPr>
              <a:t>report to the police if a crime has been committed (no consent required)</a:t>
            </a:r>
          </a:p>
          <a:p>
            <a:pPr>
              <a:spcBef>
                <a:spcPts val="0"/>
              </a:spcBef>
              <a:spcAft>
                <a:spcPts val="1200"/>
              </a:spcAft>
            </a:pPr>
            <a:endParaRPr lang="en-US" sz="32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12EFFD5-8C58-4942-AE3E-8C68F55F77E7}"/>
              </a:ext>
            </a:extLst>
          </p:cNvPr>
          <p:cNvSpPr/>
          <p:nvPr/>
        </p:nvSpPr>
        <p:spPr>
          <a:xfrm>
            <a:off x="687729" y="252309"/>
            <a:ext cx="10515600" cy="1200329"/>
          </a:xfrm>
          <a:prstGeom prst="rect">
            <a:avLst/>
          </a:prstGeom>
        </p:spPr>
        <p:txBody>
          <a:bodyPr wrap="square">
            <a:spAutoFit/>
          </a:bodyPr>
          <a:lstStyle/>
          <a:p>
            <a:pPr>
              <a:spcAft>
                <a:spcPts val="1200"/>
              </a:spcAft>
            </a:pPr>
            <a:r>
              <a:rPr lang="en-GB" sz="3600" b="1">
                <a:solidFill>
                  <a:schemeClr val="bg1"/>
                </a:solidFill>
                <a:latin typeface="Arial" panose="020B0604020202020204" pitchFamily="34" charset="0"/>
                <a:cs typeface="Arial" panose="020B0604020202020204" pitchFamily="34" charset="0"/>
              </a:rPr>
              <a:t>Justifiable reasons </a:t>
            </a:r>
            <a:r>
              <a:rPr lang="en-GB" sz="3600">
                <a:solidFill>
                  <a:schemeClr val="bg1"/>
                </a:solidFill>
                <a:latin typeface="Arial" panose="020B0604020202020204" pitchFamily="34" charset="0"/>
                <a:cs typeface="Arial" panose="020B0604020202020204" pitchFamily="34" charset="0"/>
              </a:rPr>
              <a:t>to</a:t>
            </a:r>
            <a:r>
              <a:rPr lang="en-GB" sz="3600" b="1">
                <a:solidFill>
                  <a:schemeClr val="bg1"/>
                </a:solidFill>
                <a:latin typeface="Arial" panose="020B0604020202020204" pitchFamily="34" charset="0"/>
                <a:cs typeface="Arial" panose="020B0604020202020204" pitchFamily="34" charset="0"/>
              </a:rPr>
              <a:t> </a:t>
            </a:r>
            <a:r>
              <a:rPr lang="en-GB" sz="3600">
                <a:solidFill>
                  <a:schemeClr val="bg1"/>
                </a:solidFill>
                <a:latin typeface="Arial" panose="020B0604020202020204" pitchFamily="34" charset="0"/>
                <a:cs typeface="Arial" panose="020B0604020202020204" pitchFamily="34" charset="0"/>
              </a:rPr>
              <a:t>make a safeguarding report </a:t>
            </a:r>
            <a:r>
              <a:rPr lang="en-GB" sz="3600" b="1">
                <a:solidFill>
                  <a:schemeClr val="bg1"/>
                </a:solidFill>
                <a:latin typeface="Arial" panose="020B0604020202020204" pitchFamily="34" charset="0"/>
                <a:cs typeface="Arial" panose="020B0604020202020204" pitchFamily="34" charset="0"/>
              </a:rPr>
              <a:t>without consent</a:t>
            </a:r>
            <a:r>
              <a:rPr lang="en-GB" sz="36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115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734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66A0-0A2F-4C1C-8373-28E42916738B}"/>
              </a:ext>
            </a:extLst>
          </p:cNvPr>
          <p:cNvSpPr>
            <a:spLocks noGrp="1"/>
          </p:cNvSpPr>
          <p:nvPr>
            <p:ph type="ctrTitle" idx="4294967295"/>
          </p:nvPr>
        </p:nvSpPr>
        <p:spPr>
          <a:xfrm>
            <a:off x="1524000" y="1041400"/>
            <a:ext cx="9144000" cy="2387600"/>
          </a:xfrm>
        </p:spPr>
        <p:txBody>
          <a:bodyPr anchor="b">
            <a:normAutofit/>
          </a:bodyPr>
          <a:lstStyle/>
          <a:p>
            <a:pPr algn="ctr"/>
            <a:r>
              <a:rPr lang="en-GB" sz="6000" b="1">
                <a:solidFill>
                  <a:schemeClr val="bg1"/>
                </a:solidFill>
                <a:latin typeface="Arial" panose="020B0604020202020204" pitchFamily="34" charset="0"/>
                <a:cs typeface="Arial" panose="020B0604020202020204" pitchFamily="34" charset="0"/>
              </a:rPr>
              <a:t>Making a report</a:t>
            </a:r>
          </a:p>
        </p:txBody>
      </p:sp>
    </p:spTree>
    <p:extLst>
      <p:ext uri="{BB962C8B-B14F-4D97-AF65-F5344CB8AC3E}">
        <p14:creationId xmlns:p14="http://schemas.microsoft.com/office/powerpoint/2010/main" val="3712748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4F6FBE-7504-4397-8F7C-6B5216E017F5}"/>
              </a:ext>
              <a:ext uri="{C183D7F6-B498-43B3-948B-1728B52AA6E4}">
                <adec:decorative xmlns:adec="http://schemas.microsoft.com/office/drawing/2017/decorative" val="1"/>
              </a:ext>
            </a:extLst>
          </p:cNvPr>
          <p:cNvSpPr/>
          <p:nvPr/>
        </p:nvSpPr>
        <p:spPr>
          <a:xfrm>
            <a:off x="7531100" y="5223251"/>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11" name="Arrow: Down 10">
            <a:extLst>
              <a:ext uri="{FF2B5EF4-FFF2-40B4-BE49-F238E27FC236}">
                <a16:creationId xmlns:a16="http://schemas.microsoft.com/office/drawing/2014/main" id="{8EC8A60E-B393-4959-9F61-9EC5F201B326}"/>
              </a:ext>
              <a:ext uri="{C183D7F6-B498-43B3-948B-1728B52AA6E4}">
                <adec:decorative xmlns:adec="http://schemas.microsoft.com/office/drawing/2017/decorative" val="1"/>
              </a:ext>
            </a:extLst>
          </p:cNvPr>
          <p:cNvSpPr/>
          <p:nvPr/>
        </p:nvSpPr>
        <p:spPr>
          <a:xfrm>
            <a:off x="9467850" y="4678419"/>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2" name="Group 11">
            <a:extLst>
              <a:ext uri="{FF2B5EF4-FFF2-40B4-BE49-F238E27FC236}">
                <a16:creationId xmlns:a16="http://schemas.microsoft.com/office/drawing/2014/main" id="{C86EB500-D23E-4B74-BE69-46082AD960EC}"/>
              </a:ext>
              <a:ext uri="{C183D7F6-B498-43B3-948B-1728B52AA6E4}">
                <adec:decorative xmlns:adec="http://schemas.microsoft.com/office/drawing/2017/decorative" val="1"/>
              </a:ext>
            </a:extLst>
          </p:cNvPr>
          <p:cNvGrpSpPr/>
          <p:nvPr/>
        </p:nvGrpSpPr>
        <p:grpSpPr>
          <a:xfrm>
            <a:off x="8043690" y="2959532"/>
            <a:ext cx="3310110" cy="1774880"/>
            <a:chOff x="8043690" y="1409701"/>
            <a:chExt cx="3310110" cy="1774880"/>
          </a:xfrm>
        </p:grpSpPr>
        <p:grpSp>
          <p:nvGrpSpPr>
            <p:cNvPr id="10" name="Group 9">
              <a:extLst>
                <a:ext uri="{FF2B5EF4-FFF2-40B4-BE49-F238E27FC236}">
                  <a16:creationId xmlns:a16="http://schemas.microsoft.com/office/drawing/2014/main" id="{5148A81E-3383-49A2-8F83-723D013458FF}"/>
                </a:ext>
              </a:extLst>
            </p:cNvPr>
            <p:cNvGrpSpPr/>
            <p:nvPr/>
          </p:nvGrpSpPr>
          <p:grpSpPr>
            <a:xfrm>
              <a:off x="8043690" y="1920354"/>
              <a:ext cx="3310110" cy="1264227"/>
              <a:chOff x="8329440" y="4816185"/>
              <a:chExt cx="3310110" cy="1264227"/>
            </a:xfrm>
          </p:grpSpPr>
          <p:sp>
            <p:nvSpPr>
              <p:cNvPr id="7" name="Rectangle: Rounded Corners 6">
                <a:extLst>
                  <a:ext uri="{FF2B5EF4-FFF2-40B4-BE49-F238E27FC236}">
                    <a16:creationId xmlns:a16="http://schemas.microsoft.com/office/drawing/2014/main" id="{09C97E79-1437-422C-A58B-F3B523DAE353}"/>
                  </a:ext>
                </a:extLst>
              </p:cNvPr>
              <p:cNvSpPr/>
              <p:nvPr/>
            </p:nvSpPr>
            <p:spPr>
              <a:xfrm>
                <a:off x="8329440" y="4816185"/>
                <a:ext cx="3310110" cy="1264227"/>
              </a:xfrm>
              <a:prstGeom prst="roundRect">
                <a:avLst>
                  <a:gd name="adj" fmla="val 23699"/>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srgbClr val="16AD85">
                        <a:lumMod val="75000"/>
                      </a:srgbClr>
                    </a:solidFill>
                    <a:effectLst/>
                    <a:uLnTx/>
                    <a:uFillTx/>
                    <a:latin typeface="Arial" panose="020B0604020202020204"/>
                    <a:ea typeface="+mn-ea"/>
                    <a:cs typeface="+mn-cs"/>
                  </a:rPr>
                  <a:t>Document </a:t>
                </a:r>
                <a:br>
                  <a:rPr kumimoji="0" lang="en-GB" sz="2800" b="0" i="0" u="none" strike="noStrike" kern="1200" cap="none" spc="0" normalizeH="0" baseline="0" noProof="0">
                    <a:ln>
                      <a:noFill/>
                    </a:ln>
                    <a:solidFill>
                      <a:srgbClr val="16AD85">
                        <a:lumMod val="75000"/>
                      </a:srgbClr>
                    </a:solidFill>
                    <a:effectLst/>
                    <a:uLnTx/>
                    <a:uFillTx/>
                    <a:latin typeface="Arial" panose="020B0604020202020204"/>
                    <a:ea typeface="+mn-ea"/>
                    <a:cs typeface="+mn-cs"/>
                  </a:rPr>
                </a:br>
                <a:r>
                  <a:rPr kumimoji="0" lang="en-GB" sz="2800" b="0" i="0" u="none" strike="noStrike" kern="1200" cap="none" spc="0" normalizeH="0" baseline="0" noProof="0">
                    <a:ln>
                      <a:noFill/>
                    </a:ln>
                    <a:solidFill>
                      <a:srgbClr val="16AD85">
                        <a:lumMod val="75000"/>
                      </a:srgbClr>
                    </a:solidFill>
                    <a:effectLst/>
                    <a:uLnTx/>
                    <a:uFillTx/>
                    <a:latin typeface="Arial" panose="020B0604020202020204"/>
                    <a:ea typeface="+mn-ea"/>
                    <a:cs typeface="+mn-cs"/>
                  </a:rPr>
                  <a:t>your concern</a:t>
                </a:r>
                <a:endParaRPr kumimoji="0" lang="en-GB" sz="2800" b="1" i="0" u="none" strike="noStrike" kern="1200" cap="none" spc="0" normalizeH="0" baseline="0" noProof="0">
                  <a:ln>
                    <a:noFill/>
                  </a:ln>
                  <a:solidFill>
                    <a:srgbClr val="16AD85">
                      <a:lumMod val="75000"/>
                    </a:srgbClr>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FF5AF69A-4AA9-4F2F-B7F4-544127BC8F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9440" y="4879093"/>
                <a:ext cx="1138410" cy="1138410"/>
              </a:xfrm>
              <a:prstGeom prst="rect">
                <a:avLst/>
              </a:prstGeom>
            </p:spPr>
          </p:pic>
        </p:grpSp>
        <p:sp>
          <p:nvSpPr>
            <p:cNvPr id="6" name="Arrow: Down 5">
              <a:extLst>
                <a:ext uri="{FF2B5EF4-FFF2-40B4-BE49-F238E27FC236}">
                  <a16:creationId xmlns:a16="http://schemas.microsoft.com/office/drawing/2014/main" id="{8C8AAB20-63F8-494F-A5B3-C366D2014200}"/>
                </a:ext>
              </a:extLst>
            </p:cNvPr>
            <p:cNvSpPr/>
            <p:nvPr/>
          </p:nvSpPr>
          <p:spPr>
            <a:xfrm>
              <a:off x="9467850" y="1409701"/>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A3C194E3-D62A-49A2-89AD-5991A76BA848}"/>
              </a:ext>
            </a:extLst>
          </p:cNvPr>
          <p:cNvSpPr>
            <a:spLocks noGrp="1"/>
          </p:cNvSpPr>
          <p:nvPr>
            <p:ph type="title"/>
          </p:nvPr>
        </p:nvSpPr>
        <p:spPr>
          <a:xfrm>
            <a:off x="838200" y="501434"/>
            <a:ext cx="6553200" cy="687820"/>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Initial discussion</a:t>
            </a:r>
          </a:p>
        </p:txBody>
      </p:sp>
      <p:sp>
        <p:nvSpPr>
          <p:cNvPr id="3" name="Content Placeholder 2">
            <a:extLst>
              <a:ext uri="{FF2B5EF4-FFF2-40B4-BE49-F238E27FC236}">
                <a16:creationId xmlns:a16="http://schemas.microsoft.com/office/drawing/2014/main" id="{37DF7685-A887-44B9-B242-AE9B9011F548}"/>
              </a:ext>
            </a:extLst>
          </p:cNvPr>
          <p:cNvSpPr>
            <a:spLocks noGrp="1"/>
          </p:cNvSpPr>
          <p:nvPr>
            <p:ph idx="1"/>
          </p:nvPr>
        </p:nvSpPr>
        <p:spPr>
          <a:xfrm>
            <a:off x="838200" y="2267488"/>
            <a:ext cx="6375400" cy="3776288"/>
          </a:xfrm>
        </p:spPr>
        <p:txBody>
          <a:bodyPr/>
          <a:lstStyle/>
          <a:p>
            <a:pPr marL="0" indent="0">
              <a:buNone/>
            </a:pPr>
            <a:r>
              <a:rPr lang="en-GB" sz="3200" b="1" dirty="0">
                <a:solidFill>
                  <a:schemeClr val="tx1"/>
                </a:solidFill>
                <a:latin typeface="Arial" panose="020B0604020202020204" pitchFamily="34" charset="0"/>
                <a:cs typeface="Arial" panose="020B0604020202020204" pitchFamily="34" charset="0"/>
              </a:rPr>
              <a:t>Whenever</a:t>
            </a:r>
            <a:r>
              <a:rPr lang="en-GB" sz="3200" dirty="0">
                <a:solidFill>
                  <a:schemeClr val="tx1"/>
                </a:solidFill>
                <a:latin typeface="Arial" panose="020B0604020202020204" pitchFamily="34" charset="0"/>
                <a:cs typeface="Arial" panose="020B0604020202020204" pitchFamily="34" charset="0"/>
              </a:rPr>
              <a:t> you have a safeguarding concern about a</a:t>
            </a:r>
            <a:r>
              <a:rPr lang="en-GB" sz="3200" dirty="0">
                <a:solidFill>
                  <a:srgbClr val="FF0000"/>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child or adult </a:t>
            </a:r>
            <a:r>
              <a:rPr lang="en-GB" sz="3200" dirty="0">
                <a:solidFill>
                  <a:schemeClr val="tx1"/>
                </a:solidFill>
                <a:latin typeface="Arial" panose="020B0604020202020204" pitchFamily="34" charset="0"/>
                <a:cs typeface="Arial" panose="020B0604020202020204" pitchFamily="34" charset="0"/>
              </a:rPr>
              <a:t>at risk </a:t>
            </a:r>
            <a:r>
              <a:rPr lang="en-US" sz="3200" b="1" dirty="0">
                <a:solidFill>
                  <a:schemeClr val="tx1"/>
                </a:solidFill>
                <a:latin typeface="Arial" panose="020B0604020202020204" pitchFamily="34" charset="0"/>
                <a:cs typeface="Arial" panose="020B0604020202020204" pitchFamily="34" charset="0"/>
              </a:rPr>
              <a:t>document</a:t>
            </a:r>
            <a:r>
              <a:rPr lang="en-US" sz="3200" dirty="0">
                <a:solidFill>
                  <a:schemeClr val="tx1"/>
                </a:solidFill>
                <a:latin typeface="Arial" panose="020B0604020202020204" pitchFamily="34" charset="0"/>
                <a:cs typeface="Arial" panose="020B0604020202020204" pitchFamily="34" charset="0"/>
              </a:rPr>
              <a:t> your concern </a:t>
            </a:r>
          </a:p>
          <a:p>
            <a:r>
              <a:rPr lang="en-GB" sz="3200" b="1" dirty="0">
                <a:solidFill>
                  <a:schemeClr val="tx1"/>
                </a:solidFill>
                <a:latin typeface="Arial" panose="020B0604020202020204" pitchFamily="34" charset="0"/>
                <a:cs typeface="Arial" panose="020B0604020202020204" pitchFamily="34" charset="0"/>
              </a:rPr>
              <a:t>discuss</a:t>
            </a:r>
            <a:r>
              <a:rPr lang="en-GB" sz="3200" dirty="0">
                <a:solidFill>
                  <a:schemeClr val="tx1"/>
                </a:solidFill>
                <a:latin typeface="Arial" panose="020B0604020202020204" pitchFamily="34" charset="0"/>
                <a:cs typeface="Arial" panose="020B0604020202020204" pitchFamily="34" charset="0"/>
              </a:rPr>
              <a:t> it with your agency’s </a:t>
            </a:r>
            <a:r>
              <a:rPr lang="en-GB" sz="3200" b="1" dirty="0">
                <a:solidFill>
                  <a:schemeClr val="tx1"/>
                </a:solidFill>
                <a:latin typeface="Arial" panose="020B0604020202020204" pitchFamily="34" charset="0"/>
                <a:cs typeface="Arial" panose="020B0604020202020204" pitchFamily="34" charset="0"/>
              </a:rPr>
              <a:t>Designated Safeguarding Person (DSP)</a:t>
            </a:r>
          </a:p>
        </p:txBody>
      </p:sp>
      <p:sp>
        <p:nvSpPr>
          <p:cNvPr id="5" name="Rectangle: Rounded Corners 4">
            <a:extLst>
              <a:ext uri="{FF2B5EF4-FFF2-40B4-BE49-F238E27FC236}">
                <a16:creationId xmlns:a16="http://schemas.microsoft.com/office/drawing/2014/main" id="{4077C4D2-897D-4B67-83E0-250D62EEC2D1}"/>
              </a:ext>
            </a:extLst>
          </p:cNvPr>
          <p:cNvSpPr/>
          <p:nvPr/>
        </p:nvSpPr>
        <p:spPr>
          <a:xfrm>
            <a:off x="7531100" y="2001693"/>
            <a:ext cx="4343400" cy="105727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rPr>
              <a:t>You have a </a:t>
            </a:r>
            <a:r>
              <a:rPr kumimoji="0" lang="en-GB" sz="2800" b="1" i="0" u="none" strike="noStrike" kern="1200" cap="none" spc="0" normalizeH="0" baseline="0" noProof="0" dirty="0">
                <a:ln>
                  <a:noFill/>
                </a:ln>
                <a:solidFill>
                  <a:prstClr val="white"/>
                </a:solidFill>
                <a:effectLst/>
                <a:uLnTx/>
                <a:uFillTx/>
                <a:latin typeface="Arial" panose="020B0604020202020204"/>
                <a:ea typeface="+mn-ea"/>
                <a:cs typeface="+mn-cs"/>
              </a:rPr>
              <a:t>safeguarding concern</a:t>
            </a:r>
            <a:endParaRPr kumimoji="0" lang="en-GB"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47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D8DEA-CFCE-4D58-BFC3-ECD533B52F35}"/>
              </a:ext>
            </a:extLst>
          </p:cNvPr>
          <p:cNvSpPr>
            <a:spLocks noGrp="1"/>
          </p:cNvSpPr>
          <p:nvPr>
            <p:ph idx="1"/>
          </p:nvPr>
        </p:nvSpPr>
        <p:spPr>
          <a:xfrm>
            <a:off x="838200" y="2657266"/>
            <a:ext cx="6273800" cy="3465238"/>
          </a:xfrm>
        </p:spPr>
        <p:txBody>
          <a:bodyPr>
            <a:normAutofit/>
          </a:bodyPr>
          <a:lstStyle/>
          <a:p>
            <a:pPr marL="0" indent="0">
              <a:spcAft>
                <a:spcPts val="1200"/>
              </a:spcAft>
              <a:buNone/>
            </a:pPr>
            <a:endParaRPr lang="en-GB" sz="3200">
              <a:latin typeface="Arial" panose="020B0604020202020204" pitchFamily="34" charset="0"/>
              <a:cs typeface="Arial" panose="020B0604020202020204" pitchFamily="34" charset="0"/>
            </a:endParaRPr>
          </a:p>
          <a:p>
            <a:pPr>
              <a:spcAft>
                <a:spcPts val="1200"/>
              </a:spcAft>
            </a:pPr>
            <a:r>
              <a:rPr lang="en-GB" sz="3200">
                <a:latin typeface="Arial" panose="020B0604020202020204" pitchFamily="34" charset="0"/>
                <a:cs typeface="Arial" panose="020B0604020202020204" pitchFamily="34" charset="0"/>
              </a:rPr>
              <a:t>that </a:t>
            </a:r>
            <a:r>
              <a:rPr lang="en-GB" sz="3200" b="1">
                <a:latin typeface="Arial" panose="020B0604020202020204" pitchFamily="34" charset="0"/>
                <a:cs typeface="Arial" panose="020B0604020202020204" pitchFamily="34" charset="0"/>
              </a:rPr>
              <a:t>no further action </a:t>
            </a:r>
            <a:r>
              <a:rPr lang="en-GB" sz="3200">
                <a:latin typeface="Arial" panose="020B0604020202020204" pitchFamily="34" charset="0"/>
                <a:cs typeface="Arial" panose="020B0604020202020204" pitchFamily="34" charset="0"/>
              </a:rPr>
              <a:t>is needed</a:t>
            </a:r>
          </a:p>
          <a:p>
            <a:pPr marL="0" indent="0">
              <a:spcAft>
                <a:spcPts val="1200"/>
              </a:spcAft>
              <a:buNone/>
            </a:pPr>
            <a:r>
              <a:rPr lang="en-GB" sz="3200">
                <a:latin typeface="Arial" panose="020B0604020202020204" pitchFamily="34" charset="0"/>
                <a:cs typeface="Arial" panose="020B0604020202020204" pitchFamily="34" charset="0"/>
              </a:rPr>
              <a:t>You should include the reason for this decision when recording the discussion</a:t>
            </a:r>
          </a:p>
          <a:p>
            <a:pPr marL="0" indent="0">
              <a:spcAft>
                <a:spcPts val="1200"/>
              </a:spcAft>
              <a:buNone/>
            </a:pPr>
            <a:endParaRPr lang="en-GB" sz="320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3C0D4262-F0BA-46A1-AA75-C63C2E79B8F5}"/>
              </a:ext>
            </a:extLst>
          </p:cNvPr>
          <p:cNvSpPr txBox="1">
            <a:spLocks/>
          </p:cNvSpPr>
          <p:nvPr/>
        </p:nvSpPr>
        <p:spPr>
          <a:xfrm>
            <a:off x="838200" y="1923935"/>
            <a:ext cx="6273800" cy="22107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3200" kern="1200">
                <a:solidFill>
                  <a:schemeClr val="accent1"/>
                </a:solidFill>
                <a:latin typeface="+mn-lt"/>
                <a:ea typeface="+mn-ea"/>
                <a:cs typeface="+mn-cs"/>
              </a:defRPr>
            </a:lvl1pPr>
            <a:lvl2pPr marL="6858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EB5E57"/>
              </a:buClr>
              <a:buSzTx/>
              <a:buFont typeface="Arial" panose="020B0604020202020204" pitchFamily="34" charset="0"/>
              <a:buNone/>
              <a:tabLst/>
              <a:defRPr/>
            </a:pPr>
            <a:r>
              <a:rPr kumimoji="0" lang="en-GB" sz="3200" b="0" i="0"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The outcome of this discussion may be:</a:t>
            </a:r>
          </a:p>
          <a:p>
            <a:pPr>
              <a:spcAft>
                <a:spcPts val="1200"/>
              </a:spcAft>
              <a:buClr>
                <a:srgbClr val="EB5E57"/>
              </a:buClr>
              <a:defRPr/>
            </a:pPr>
            <a:endParaRPr kumimoji="0" lang="en-GB" sz="3200" b="0" i="0" u="sng"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a:spcAft>
                <a:spcPts val="1200"/>
              </a:spcAft>
              <a:buClr>
                <a:srgbClr val="EB5E57"/>
              </a:buClr>
              <a:defRPr/>
            </a:pPr>
            <a:endParaRPr kumimoji="0" lang="en-GB" sz="3200" b="0" i="0" u="sng"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1200"/>
              </a:spcAft>
              <a:buClr>
                <a:srgbClr val="EB5E57"/>
              </a:buClr>
              <a:buSzTx/>
              <a:buFont typeface="Arial" panose="020B0604020202020204" pitchFamily="34" charset="0"/>
              <a:buNone/>
              <a:tabLst/>
              <a:defRPr/>
            </a:pPr>
            <a:endParaRPr kumimoji="0" lang="en-GB" sz="3200" b="0" i="0" u="sng"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FE326C40-9A40-497F-AAA1-8EA9C62C1C3F}"/>
              </a:ext>
            </a:extLst>
          </p:cNvPr>
          <p:cNvSpPr/>
          <p:nvPr/>
        </p:nvSpPr>
        <p:spPr>
          <a:xfrm>
            <a:off x="7572375" y="4376272"/>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No further action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33" name="Arrow: Down 32">
            <a:extLst>
              <a:ext uri="{FF2B5EF4-FFF2-40B4-BE49-F238E27FC236}">
                <a16:creationId xmlns:a16="http://schemas.microsoft.com/office/drawing/2014/main" id="{F905E7B4-7C4E-49E0-A03F-86B1FFB95F65}"/>
              </a:ext>
              <a:ext uri="{C183D7F6-B498-43B3-948B-1728B52AA6E4}">
                <adec:decorative xmlns:adec="http://schemas.microsoft.com/office/drawing/2017/decorative" val="1"/>
              </a:ext>
            </a:extLst>
          </p:cNvPr>
          <p:cNvSpPr/>
          <p:nvPr/>
        </p:nvSpPr>
        <p:spPr>
          <a:xfrm>
            <a:off x="7882996" y="3859906"/>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910A53D5-D945-4E56-A5DA-888BC2DC0CD3}"/>
              </a:ext>
              <a:ext uri="{C183D7F6-B498-43B3-948B-1728B52AA6E4}">
                <adec:decorative xmlns:adec="http://schemas.microsoft.com/office/drawing/2017/decorative" val="1"/>
              </a:ext>
            </a:extLst>
          </p:cNvPr>
          <p:cNvGrpSpPr/>
          <p:nvPr/>
        </p:nvGrpSpPr>
        <p:grpSpPr>
          <a:xfrm>
            <a:off x="7575550" y="2134087"/>
            <a:ext cx="4343400" cy="1809059"/>
            <a:chOff x="7531100" y="3128588"/>
            <a:chExt cx="4343400" cy="1809059"/>
          </a:xfrm>
        </p:grpSpPr>
        <p:sp>
          <p:nvSpPr>
            <p:cNvPr id="30" name="Rectangle: Rounded Corners 29">
              <a:extLst>
                <a:ext uri="{FF2B5EF4-FFF2-40B4-BE49-F238E27FC236}">
                  <a16:creationId xmlns:a16="http://schemas.microsoft.com/office/drawing/2014/main" id="{313D033C-8317-4AAE-817B-A46F00140DB5}"/>
                </a:ext>
              </a:extLst>
            </p:cNvPr>
            <p:cNvSpPr/>
            <p:nvPr/>
          </p:nvSpPr>
          <p:spPr>
            <a:xfrm>
              <a:off x="7531100" y="3673420"/>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31" name="Arrow: Down 30">
              <a:extLst>
                <a:ext uri="{FF2B5EF4-FFF2-40B4-BE49-F238E27FC236}">
                  <a16:creationId xmlns:a16="http://schemas.microsoft.com/office/drawing/2014/main" id="{6B6DB1EA-8F22-43E1-8A90-16C568463DFA}"/>
                </a:ext>
              </a:extLst>
            </p:cNvPr>
            <p:cNvSpPr/>
            <p:nvPr/>
          </p:nvSpPr>
          <p:spPr>
            <a:xfrm>
              <a:off x="9467850" y="3128588"/>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E806B0DA-E186-487B-8D77-5B05781D5ED3}"/>
              </a:ext>
            </a:extLst>
          </p:cNvPr>
          <p:cNvSpPr>
            <a:spLocks noGrp="1"/>
          </p:cNvSpPr>
          <p:nvPr>
            <p:ph type="title"/>
          </p:nvPr>
        </p:nvSpPr>
        <p:spPr>
          <a:xfrm>
            <a:off x="838200" y="168793"/>
            <a:ext cx="8674100" cy="1353103"/>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Discussion with your Designated Safeguarding Person</a:t>
            </a:r>
          </a:p>
        </p:txBody>
      </p:sp>
    </p:spTree>
    <p:extLst>
      <p:ext uri="{BB962C8B-B14F-4D97-AF65-F5344CB8AC3E}">
        <p14:creationId xmlns:p14="http://schemas.microsoft.com/office/powerpoint/2010/main" val="29902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347D"/>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77CF1D4-98E7-3C40-9DFD-0237E2A80AE6}"/>
              </a:ext>
            </a:extLst>
          </p:cNvPr>
          <p:cNvSpPr>
            <a:spLocks noGrp="1"/>
          </p:cNvSpPr>
          <p:nvPr>
            <p:ph type="ctrTitle"/>
          </p:nvPr>
        </p:nvSpPr>
        <p:spPr>
          <a:xfrm>
            <a:off x="1513114" y="1606550"/>
            <a:ext cx="9165771" cy="1822450"/>
          </a:xfrm>
        </p:spPr>
        <p:txBody>
          <a:bodyPr>
            <a:normAutofit/>
          </a:bodyPr>
          <a:lstStyle/>
          <a:p>
            <a:r>
              <a:rPr lang="en-GB" b="1">
                <a:solidFill>
                  <a:schemeClr val="bg1"/>
                </a:solidFill>
                <a:latin typeface="Arial" panose="020B0604020202020204" pitchFamily="34" charset="0"/>
                <a:cs typeface="Arial" panose="020B0604020202020204" pitchFamily="34" charset="0"/>
              </a:rPr>
              <a:t>Safeguarding principles</a:t>
            </a:r>
          </a:p>
        </p:txBody>
      </p:sp>
      <p:sp>
        <p:nvSpPr>
          <p:cNvPr id="8" name="Rectangle 7">
            <a:extLst>
              <a:ext uri="{FF2B5EF4-FFF2-40B4-BE49-F238E27FC236}">
                <a16:creationId xmlns:a16="http://schemas.microsoft.com/office/drawing/2014/main" id="{933842E7-D72B-7643-96C3-C7CB71FAAFBE}"/>
              </a:ext>
            </a:extLst>
          </p:cNvPr>
          <p:cNvSpPr/>
          <p:nvPr/>
        </p:nvSpPr>
        <p:spPr>
          <a:xfrm>
            <a:off x="1513114" y="3721465"/>
            <a:ext cx="9165770" cy="954107"/>
          </a:xfrm>
          <a:prstGeom prst="rect">
            <a:avLst/>
          </a:prstGeom>
        </p:spPr>
        <p:txBody>
          <a:bodyPr wrap="square">
            <a:spAutoFit/>
          </a:bodyPr>
          <a:lstStyle/>
          <a:p>
            <a:pPr algn="ctr"/>
            <a:r>
              <a:rPr lang="en-US" sz="2800" b="1">
                <a:solidFill>
                  <a:schemeClr val="bg1"/>
                </a:solidFill>
                <a:latin typeface="Arial" panose="020B0604020202020204" pitchFamily="34" charset="0"/>
                <a:cs typeface="Arial" panose="020B0604020202020204" pitchFamily="34" charset="0"/>
              </a:rPr>
              <a:t>The principles supporting legislation, guidance and the Wales Safeguarding Procedures </a:t>
            </a:r>
          </a:p>
        </p:txBody>
      </p:sp>
    </p:spTree>
    <p:extLst>
      <p:ext uri="{BB962C8B-B14F-4D97-AF65-F5344CB8AC3E}">
        <p14:creationId xmlns:p14="http://schemas.microsoft.com/office/powerpoint/2010/main" val="4282149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B0DA-E186-487B-8D77-5B05781D5ED3}"/>
              </a:ext>
            </a:extLst>
          </p:cNvPr>
          <p:cNvSpPr>
            <a:spLocks noGrp="1"/>
          </p:cNvSpPr>
          <p:nvPr>
            <p:ph type="title"/>
          </p:nvPr>
        </p:nvSpPr>
        <p:spPr>
          <a:xfrm>
            <a:off x="838199" y="531308"/>
            <a:ext cx="8221133" cy="628072"/>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Discussion with your Designated Safeguarding Person</a:t>
            </a:r>
          </a:p>
        </p:txBody>
      </p:sp>
      <p:sp>
        <p:nvSpPr>
          <p:cNvPr id="3" name="Content Placeholder 2">
            <a:extLst>
              <a:ext uri="{FF2B5EF4-FFF2-40B4-BE49-F238E27FC236}">
                <a16:creationId xmlns:a16="http://schemas.microsoft.com/office/drawing/2014/main" id="{7D8D8DEA-CFCE-4D58-BFC3-ECD533B52F35}"/>
              </a:ext>
            </a:extLst>
          </p:cNvPr>
          <p:cNvSpPr>
            <a:spLocks noGrp="1"/>
          </p:cNvSpPr>
          <p:nvPr>
            <p:ph idx="1"/>
          </p:nvPr>
        </p:nvSpPr>
        <p:spPr>
          <a:xfrm>
            <a:off x="838200" y="2660639"/>
            <a:ext cx="6689724" cy="3795076"/>
          </a:xfrm>
        </p:spPr>
        <p:txBody>
          <a:bodyPr>
            <a:normAutofit fontScale="92500" lnSpcReduction="10000"/>
          </a:bodyPr>
          <a:lstStyle/>
          <a:p>
            <a:pPr marL="0" indent="0">
              <a:spcAft>
                <a:spcPts val="1200"/>
              </a:spcAft>
              <a:buNone/>
            </a:pPr>
            <a:endParaRPr lang="en-GB" sz="3200" dirty="0">
              <a:solidFill>
                <a:schemeClr val="tx1"/>
              </a:solidFill>
              <a:latin typeface="Arial" panose="020B0604020202020204" pitchFamily="34" charset="0"/>
              <a:cs typeface="Arial" panose="020B0604020202020204" pitchFamily="34" charset="0"/>
            </a:endParaRPr>
          </a:p>
          <a:p>
            <a:pPr>
              <a:spcAft>
                <a:spcPts val="1200"/>
              </a:spcAft>
            </a:pPr>
            <a:r>
              <a:rPr lang="en-GB" sz="3200" dirty="0">
                <a:latin typeface="Arial" panose="020B0604020202020204" pitchFamily="34" charset="0"/>
                <a:cs typeface="Arial" panose="020B0604020202020204" pitchFamily="34" charset="0"/>
              </a:rPr>
              <a:t>the child/adult </a:t>
            </a:r>
            <a:r>
              <a:rPr lang="en-GB" sz="3200" dirty="0">
                <a:solidFill>
                  <a:schemeClr val="tx1"/>
                </a:solidFill>
                <a:latin typeface="Arial" panose="020B0604020202020204" pitchFamily="34" charset="0"/>
                <a:cs typeface="Arial" panose="020B0604020202020204" pitchFamily="34" charset="0"/>
              </a:rPr>
              <a:t>is </a:t>
            </a:r>
            <a:r>
              <a:rPr lang="en-GB" sz="3200" b="1" dirty="0">
                <a:solidFill>
                  <a:schemeClr val="tx1"/>
                </a:solidFill>
                <a:latin typeface="Arial" panose="020B0604020202020204" pitchFamily="34" charset="0"/>
                <a:cs typeface="Arial" panose="020B0604020202020204" pitchFamily="34" charset="0"/>
              </a:rPr>
              <a:t>not at risk </a:t>
            </a:r>
            <a:r>
              <a:rPr lang="en-GB" sz="3200" dirty="0">
                <a:solidFill>
                  <a:schemeClr val="tx1"/>
                </a:solidFill>
                <a:latin typeface="Arial" panose="020B0604020202020204" pitchFamily="34" charset="0"/>
                <a:cs typeface="Arial" panose="020B0604020202020204" pitchFamily="34" charset="0"/>
              </a:rPr>
              <a:t>of harm, but your agency and/or others could meet their needs by providing early help</a:t>
            </a:r>
          </a:p>
          <a:p>
            <a:pPr marL="0" indent="0">
              <a:spcAft>
                <a:spcPts val="1200"/>
              </a:spcAft>
              <a:buNone/>
            </a:pPr>
            <a:r>
              <a:rPr lang="en-GB" sz="3200" dirty="0">
                <a:solidFill>
                  <a:schemeClr val="tx1"/>
                </a:solidFill>
                <a:latin typeface="Arial" panose="020B0604020202020204" pitchFamily="34" charset="0"/>
                <a:cs typeface="Arial" panose="020B0604020202020204" pitchFamily="34" charset="0"/>
              </a:rPr>
              <a:t>You should include the reason for this decision when recording the discussion</a:t>
            </a:r>
          </a:p>
          <a:p>
            <a:pPr marL="0" indent="0">
              <a:spcAft>
                <a:spcPts val="1200"/>
              </a:spcAft>
              <a:buNone/>
            </a:pPr>
            <a:endParaRPr lang="en-GB" sz="3200" b="1" dirty="0">
              <a:solidFill>
                <a:schemeClr val="tx1"/>
              </a:solidFill>
              <a:latin typeface="Arial" panose="020B0604020202020204" pitchFamily="34" charset="0"/>
              <a:cs typeface="Arial" panose="020B0604020202020204" pitchFamily="34" charset="0"/>
            </a:endParaRPr>
          </a:p>
        </p:txBody>
      </p:sp>
      <p:sp>
        <p:nvSpPr>
          <p:cNvPr id="57" name="Rectangle: Rounded Corners 56">
            <a:extLst>
              <a:ext uri="{FF2B5EF4-FFF2-40B4-BE49-F238E27FC236}">
                <a16:creationId xmlns:a16="http://schemas.microsoft.com/office/drawing/2014/main" id="{F258C028-AFCB-461A-BC13-98F086AD7CEF}"/>
              </a:ext>
            </a:extLst>
          </p:cNvPr>
          <p:cNvSpPr/>
          <p:nvPr/>
        </p:nvSpPr>
        <p:spPr>
          <a:xfrm>
            <a:off x="7569201" y="5554837"/>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Provide service/s</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8" name="Arrow: Down 57">
            <a:extLst>
              <a:ext uri="{FF2B5EF4-FFF2-40B4-BE49-F238E27FC236}">
                <a16:creationId xmlns:a16="http://schemas.microsoft.com/office/drawing/2014/main" id="{BA769450-3E0D-4E3B-9074-D08F50A1100C}"/>
              </a:ext>
              <a:ext uri="{C183D7F6-B498-43B3-948B-1728B52AA6E4}">
                <adec:decorative xmlns:adec="http://schemas.microsoft.com/office/drawing/2017/decorative" val="1"/>
              </a:ext>
            </a:extLst>
          </p:cNvPr>
          <p:cNvSpPr/>
          <p:nvPr/>
        </p:nvSpPr>
        <p:spPr>
          <a:xfrm>
            <a:off x="8595783" y="4019141"/>
            <a:ext cx="463550" cy="166586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Rectangle: Rounded Corners 54">
            <a:extLst>
              <a:ext uri="{FF2B5EF4-FFF2-40B4-BE49-F238E27FC236}">
                <a16:creationId xmlns:a16="http://schemas.microsoft.com/office/drawing/2014/main" id="{63ADE11C-7E2D-4DBB-B1ED-30F904ED1C14}"/>
              </a:ext>
            </a:extLst>
          </p:cNvPr>
          <p:cNvSpPr/>
          <p:nvPr/>
        </p:nvSpPr>
        <p:spPr>
          <a:xfrm>
            <a:off x="7562850" y="4582432"/>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No further action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Arrow: Down 55">
            <a:extLst>
              <a:ext uri="{FF2B5EF4-FFF2-40B4-BE49-F238E27FC236}">
                <a16:creationId xmlns:a16="http://schemas.microsoft.com/office/drawing/2014/main" id="{810DFA42-7BCB-4AB4-A1AB-A22D38737310}"/>
              </a:ext>
              <a:ext uri="{C183D7F6-B498-43B3-948B-1728B52AA6E4}">
                <adec:decorative xmlns:adec="http://schemas.microsoft.com/office/drawing/2017/decorative" val="1"/>
              </a:ext>
            </a:extLst>
          </p:cNvPr>
          <p:cNvSpPr/>
          <p:nvPr/>
        </p:nvSpPr>
        <p:spPr>
          <a:xfrm>
            <a:off x="7873471" y="4066066"/>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Rectangle: Rounded Corners 52">
            <a:extLst>
              <a:ext uri="{FF2B5EF4-FFF2-40B4-BE49-F238E27FC236}">
                <a16:creationId xmlns:a16="http://schemas.microsoft.com/office/drawing/2014/main" id="{348D08DA-A60B-47D8-A4B5-8DF07C9E367D}"/>
              </a:ext>
            </a:extLst>
          </p:cNvPr>
          <p:cNvSpPr/>
          <p:nvPr/>
        </p:nvSpPr>
        <p:spPr>
          <a:xfrm>
            <a:off x="7566025" y="2885079"/>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54" name="Arrow: Down 53">
            <a:extLst>
              <a:ext uri="{FF2B5EF4-FFF2-40B4-BE49-F238E27FC236}">
                <a16:creationId xmlns:a16="http://schemas.microsoft.com/office/drawing/2014/main" id="{1CF03FF7-4000-4473-A371-D7ADB62E1669}"/>
              </a:ext>
              <a:ext uri="{C183D7F6-B498-43B3-948B-1728B52AA6E4}">
                <adec:decorative xmlns:adec="http://schemas.microsoft.com/office/drawing/2017/decorative" val="1"/>
              </a:ext>
            </a:extLst>
          </p:cNvPr>
          <p:cNvSpPr/>
          <p:nvPr/>
        </p:nvSpPr>
        <p:spPr>
          <a:xfrm>
            <a:off x="9502775" y="2340247"/>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Content Placeholder 2">
            <a:extLst>
              <a:ext uri="{FF2B5EF4-FFF2-40B4-BE49-F238E27FC236}">
                <a16:creationId xmlns:a16="http://schemas.microsoft.com/office/drawing/2014/main" id="{AE4C6A60-0AA4-432C-ADDB-7D01F138CDD6}"/>
              </a:ext>
            </a:extLst>
          </p:cNvPr>
          <p:cNvSpPr txBox="1">
            <a:spLocks/>
          </p:cNvSpPr>
          <p:nvPr/>
        </p:nvSpPr>
        <p:spPr>
          <a:xfrm>
            <a:off x="838200" y="1876530"/>
            <a:ext cx="6273800" cy="510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3200" kern="1200">
                <a:solidFill>
                  <a:schemeClr val="accent1"/>
                </a:solidFill>
                <a:latin typeface="+mn-lt"/>
                <a:ea typeface="+mn-ea"/>
                <a:cs typeface="+mn-cs"/>
              </a:defRPr>
            </a:lvl1pPr>
            <a:lvl2pPr marL="6858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EB5E57"/>
              </a:buClr>
              <a:buSzTx/>
              <a:buFont typeface="Arial" panose="020B0604020202020204" pitchFamily="34" charset="0"/>
              <a:buNone/>
              <a:tabLst/>
              <a:defRPr/>
            </a:pPr>
            <a:r>
              <a:rPr kumimoji="0" lang="en-GB" sz="3200" b="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outcome of this discussion may be:</a:t>
            </a:r>
          </a:p>
        </p:txBody>
      </p:sp>
    </p:spTree>
    <p:extLst>
      <p:ext uri="{BB962C8B-B14F-4D97-AF65-F5344CB8AC3E}">
        <p14:creationId xmlns:p14="http://schemas.microsoft.com/office/powerpoint/2010/main" val="2697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B0DA-E186-487B-8D77-5B05781D5ED3}"/>
              </a:ext>
            </a:extLst>
          </p:cNvPr>
          <p:cNvSpPr>
            <a:spLocks noGrp="1"/>
          </p:cNvSpPr>
          <p:nvPr>
            <p:ph type="title"/>
          </p:nvPr>
        </p:nvSpPr>
        <p:spPr>
          <a:xfrm>
            <a:off x="838199" y="547124"/>
            <a:ext cx="8786247" cy="596440"/>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Discussion with your Designated Safeguarding Person</a:t>
            </a:r>
          </a:p>
        </p:txBody>
      </p:sp>
      <p:sp>
        <p:nvSpPr>
          <p:cNvPr id="3" name="Content Placeholder 2">
            <a:extLst>
              <a:ext uri="{FF2B5EF4-FFF2-40B4-BE49-F238E27FC236}">
                <a16:creationId xmlns:a16="http://schemas.microsoft.com/office/drawing/2014/main" id="{7D8D8DEA-CFCE-4D58-BFC3-ECD533B52F35}"/>
              </a:ext>
            </a:extLst>
          </p:cNvPr>
          <p:cNvSpPr>
            <a:spLocks noGrp="1"/>
          </p:cNvSpPr>
          <p:nvPr>
            <p:ph idx="1"/>
          </p:nvPr>
        </p:nvSpPr>
        <p:spPr>
          <a:xfrm>
            <a:off x="838200" y="3017099"/>
            <a:ext cx="6689724" cy="3795077"/>
          </a:xfrm>
        </p:spPr>
        <p:txBody>
          <a:bodyPr/>
          <a:lstStyle/>
          <a:p>
            <a:pPr>
              <a:spcAft>
                <a:spcPts val="1200"/>
              </a:spcAft>
            </a:pPr>
            <a:r>
              <a:rPr lang="en-GB" sz="3200" dirty="0">
                <a:latin typeface="Arial" panose="020B0604020202020204" pitchFamily="34" charset="0"/>
                <a:cs typeface="Arial" panose="020B0604020202020204" pitchFamily="34" charset="0"/>
              </a:rPr>
              <a:t>the child/adult </a:t>
            </a:r>
            <a:r>
              <a:rPr lang="en-GB" sz="3200" dirty="0">
                <a:solidFill>
                  <a:schemeClr val="tx1"/>
                </a:solidFill>
                <a:latin typeface="Arial" panose="020B0604020202020204" pitchFamily="34" charset="0"/>
                <a:cs typeface="Arial" panose="020B0604020202020204" pitchFamily="34" charset="0"/>
              </a:rPr>
              <a:t>has potential</a:t>
            </a:r>
            <a:r>
              <a:rPr lang="en-GB" sz="3200" b="1" dirty="0">
                <a:solidFill>
                  <a:schemeClr val="tx1"/>
                </a:solidFill>
                <a:latin typeface="Arial" panose="020B0604020202020204" pitchFamily="34" charset="0"/>
                <a:cs typeface="Arial" panose="020B0604020202020204" pitchFamily="34" charset="0"/>
              </a:rPr>
              <a:t> care and support needs </a:t>
            </a:r>
            <a:endParaRPr lang="en-GB" sz="3200" dirty="0">
              <a:solidFill>
                <a:schemeClr val="tx1"/>
              </a:solidFill>
              <a:latin typeface="Arial" panose="020B0604020202020204" pitchFamily="34" charset="0"/>
              <a:cs typeface="Arial" panose="020B0604020202020204" pitchFamily="34" charset="0"/>
            </a:endParaRPr>
          </a:p>
          <a:p>
            <a:pPr marL="0" indent="0">
              <a:spcAft>
                <a:spcPts val="1200"/>
              </a:spcAft>
              <a:buNone/>
            </a:pPr>
            <a:r>
              <a:rPr lang="en-GB" sz="3200" dirty="0">
                <a:solidFill>
                  <a:schemeClr val="tx1"/>
                </a:solidFill>
                <a:latin typeface="Arial" panose="020B0604020202020204" pitchFamily="34" charset="0"/>
                <a:cs typeface="Arial" panose="020B0604020202020204" pitchFamily="34" charset="0"/>
              </a:rPr>
              <a:t>Make a </a:t>
            </a:r>
            <a:r>
              <a:rPr lang="en-GB" sz="3200" b="1" dirty="0">
                <a:solidFill>
                  <a:schemeClr val="tx1"/>
                </a:solidFill>
                <a:latin typeface="Arial" panose="020B0604020202020204" pitchFamily="34" charset="0"/>
                <a:cs typeface="Arial" panose="020B0604020202020204" pitchFamily="34" charset="0"/>
              </a:rPr>
              <a:t>referral to social services </a:t>
            </a:r>
            <a:r>
              <a:rPr lang="en-GB" sz="3200" dirty="0">
                <a:solidFill>
                  <a:schemeClr val="tx1"/>
                </a:solidFill>
                <a:latin typeface="Arial" panose="020B0604020202020204" pitchFamily="34" charset="0"/>
                <a:cs typeface="Arial" panose="020B0604020202020204" pitchFamily="34" charset="0"/>
              </a:rPr>
              <a:t>for </a:t>
            </a:r>
            <a:r>
              <a:rPr lang="en-GB" sz="3200" dirty="0">
                <a:latin typeface="Arial" panose="020B0604020202020204" pitchFamily="34" charset="0"/>
                <a:cs typeface="Arial" panose="020B0604020202020204" pitchFamily="34" charset="0"/>
              </a:rPr>
              <a:t>a </a:t>
            </a:r>
            <a:r>
              <a:rPr lang="en-GB" sz="3200" b="1" dirty="0">
                <a:latin typeface="Arial" panose="020B0604020202020204" pitchFamily="34" charset="0"/>
                <a:cs typeface="Arial" panose="020B0604020202020204" pitchFamily="34" charset="0"/>
              </a:rPr>
              <a:t>needs</a:t>
            </a:r>
            <a:r>
              <a:rPr lang="en-GB" sz="3200" dirty="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assessment</a:t>
            </a:r>
            <a:r>
              <a:rPr lang="en-GB" sz="3200" dirty="0">
                <a:latin typeface="Arial" panose="020B0604020202020204" pitchFamily="34" charset="0"/>
                <a:cs typeface="Arial" panose="020B0604020202020204" pitchFamily="34" charset="0"/>
              </a:rPr>
              <a:t> of potential care and support needs</a:t>
            </a:r>
            <a:endParaRPr lang="en-GB" sz="3200" b="1" dirty="0">
              <a:solidFill>
                <a:schemeClr val="tx1"/>
              </a:solidFill>
              <a:latin typeface="Arial" panose="020B0604020202020204" pitchFamily="34" charset="0"/>
              <a:cs typeface="Arial" panose="020B0604020202020204" pitchFamily="34" charset="0"/>
            </a:endParaRPr>
          </a:p>
        </p:txBody>
      </p:sp>
      <p:sp>
        <p:nvSpPr>
          <p:cNvPr id="59" name="Rectangle: Rounded Corners 58">
            <a:extLst>
              <a:ext uri="{FF2B5EF4-FFF2-40B4-BE49-F238E27FC236}">
                <a16:creationId xmlns:a16="http://schemas.microsoft.com/office/drawing/2014/main" id="{4AFCA679-D22E-43AF-B45F-3F9CA802EB5B}"/>
              </a:ext>
            </a:extLst>
          </p:cNvPr>
          <p:cNvSpPr/>
          <p:nvPr/>
        </p:nvSpPr>
        <p:spPr>
          <a:xfrm>
            <a:off x="7569201" y="5876308"/>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Referral – needs assessment</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60" name="Arrow: Down 59">
            <a:extLst>
              <a:ext uri="{FF2B5EF4-FFF2-40B4-BE49-F238E27FC236}">
                <a16:creationId xmlns:a16="http://schemas.microsoft.com/office/drawing/2014/main" id="{F267807C-EB7E-4EBA-8212-516E273C5860}"/>
              </a:ext>
              <a:ext uri="{C183D7F6-B498-43B3-948B-1728B52AA6E4}">
                <adec:decorative xmlns:adec="http://schemas.microsoft.com/office/drawing/2017/decorative" val="1"/>
              </a:ext>
            </a:extLst>
          </p:cNvPr>
          <p:cNvSpPr/>
          <p:nvPr/>
        </p:nvSpPr>
        <p:spPr>
          <a:xfrm>
            <a:off x="9994900" y="3084004"/>
            <a:ext cx="463550" cy="2906226"/>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Rectangle: Rounded Corners 56">
            <a:extLst>
              <a:ext uri="{FF2B5EF4-FFF2-40B4-BE49-F238E27FC236}">
                <a16:creationId xmlns:a16="http://schemas.microsoft.com/office/drawing/2014/main" id="{F258C028-AFCB-461A-BC13-98F086AD7CEF}"/>
              </a:ext>
            </a:extLst>
          </p:cNvPr>
          <p:cNvSpPr/>
          <p:nvPr/>
        </p:nvSpPr>
        <p:spPr>
          <a:xfrm>
            <a:off x="7569201" y="4903903"/>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Provide service/s</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8" name="Arrow: Down 57">
            <a:extLst>
              <a:ext uri="{FF2B5EF4-FFF2-40B4-BE49-F238E27FC236}">
                <a16:creationId xmlns:a16="http://schemas.microsoft.com/office/drawing/2014/main" id="{BA769450-3E0D-4E3B-9074-D08F50A1100C}"/>
              </a:ext>
              <a:ext uri="{C183D7F6-B498-43B3-948B-1728B52AA6E4}">
                <adec:decorative xmlns:adec="http://schemas.microsoft.com/office/drawing/2017/decorative" val="1"/>
              </a:ext>
            </a:extLst>
          </p:cNvPr>
          <p:cNvSpPr/>
          <p:nvPr/>
        </p:nvSpPr>
        <p:spPr>
          <a:xfrm>
            <a:off x="8595783" y="3368207"/>
            <a:ext cx="463550" cy="166586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Rectangle: Rounded Corners 54">
            <a:extLst>
              <a:ext uri="{FF2B5EF4-FFF2-40B4-BE49-F238E27FC236}">
                <a16:creationId xmlns:a16="http://schemas.microsoft.com/office/drawing/2014/main" id="{63ADE11C-7E2D-4DBB-B1ED-30F904ED1C14}"/>
              </a:ext>
            </a:extLst>
          </p:cNvPr>
          <p:cNvSpPr/>
          <p:nvPr/>
        </p:nvSpPr>
        <p:spPr>
          <a:xfrm>
            <a:off x="7562850" y="3931498"/>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No further action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Arrow: Down 55">
            <a:extLst>
              <a:ext uri="{FF2B5EF4-FFF2-40B4-BE49-F238E27FC236}">
                <a16:creationId xmlns:a16="http://schemas.microsoft.com/office/drawing/2014/main" id="{810DFA42-7BCB-4AB4-A1AB-A22D38737310}"/>
              </a:ext>
              <a:ext uri="{C183D7F6-B498-43B3-948B-1728B52AA6E4}">
                <adec:decorative xmlns:adec="http://schemas.microsoft.com/office/drawing/2017/decorative" val="1"/>
              </a:ext>
            </a:extLst>
          </p:cNvPr>
          <p:cNvSpPr/>
          <p:nvPr/>
        </p:nvSpPr>
        <p:spPr>
          <a:xfrm>
            <a:off x="7873471" y="3415132"/>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Rectangle: Rounded Corners 52">
            <a:extLst>
              <a:ext uri="{FF2B5EF4-FFF2-40B4-BE49-F238E27FC236}">
                <a16:creationId xmlns:a16="http://schemas.microsoft.com/office/drawing/2014/main" id="{348D08DA-A60B-47D8-A4B5-8DF07C9E367D}"/>
              </a:ext>
            </a:extLst>
          </p:cNvPr>
          <p:cNvSpPr/>
          <p:nvPr/>
        </p:nvSpPr>
        <p:spPr>
          <a:xfrm>
            <a:off x="7566025" y="2234145"/>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54" name="Arrow: Down 53">
            <a:extLst>
              <a:ext uri="{FF2B5EF4-FFF2-40B4-BE49-F238E27FC236}">
                <a16:creationId xmlns:a16="http://schemas.microsoft.com/office/drawing/2014/main" id="{1CF03FF7-4000-4473-A371-D7ADB62E1669}"/>
              </a:ext>
              <a:ext uri="{C183D7F6-B498-43B3-948B-1728B52AA6E4}">
                <adec:decorative xmlns:adec="http://schemas.microsoft.com/office/drawing/2017/decorative" val="1"/>
              </a:ext>
            </a:extLst>
          </p:cNvPr>
          <p:cNvSpPr/>
          <p:nvPr/>
        </p:nvSpPr>
        <p:spPr>
          <a:xfrm>
            <a:off x="9502775" y="1689313"/>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Content Placeholder 2">
            <a:extLst>
              <a:ext uri="{FF2B5EF4-FFF2-40B4-BE49-F238E27FC236}">
                <a16:creationId xmlns:a16="http://schemas.microsoft.com/office/drawing/2014/main" id="{4FF88EAC-66D0-4D97-AC9B-424822641C1E}"/>
              </a:ext>
            </a:extLst>
          </p:cNvPr>
          <p:cNvSpPr txBox="1">
            <a:spLocks/>
          </p:cNvSpPr>
          <p:nvPr/>
        </p:nvSpPr>
        <p:spPr>
          <a:xfrm>
            <a:off x="838200" y="2093506"/>
            <a:ext cx="6273800" cy="510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3200" kern="1200">
                <a:solidFill>
                  <a:schemeClr val="accent1"/>
                </a:solidFill>
                <a:latin typeface="+mn-lt"/>
                <a:ea typeface="+mn-ea"/>
                <a:cs typeface="+mn-cs"/>
              </a:defRPr>
            </a:lvl1pPr>
            <a:lvl2pPr marL="6858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EB5E57"/>
              </a:buClr>
              <a:buSzTx/>
              <a:buFont typeface="Arial" panose="020B0604020202020204" pitchFamily="34" charset="0"/>
              <a:buNone/>
              <a:tabLst/>
              <a:defRPr/>
            </a:pPr>
            <a:r>
              <a:rPr kumimoji="0" lang="en-GB" sz="3200" b="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outcome of this may be:</a:t>
            </a:r>
          </a:p>
        </p:txBody>
      </p:sp>
    </p:spTree>
    <p:extLst>
      <p:ext uri="{BB962C8B-B14F-4D97-AF65-F5344CB8AC3E}">
        <p14:creationId xmlns:p14="http://schemas.microsoft.com/office/powerpoint/2010/main" val="33596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B0DA-E186-487B-8D77-5B05781D5ED3}"/>
              </a:ext>
            </a:extLst>
          </p:cNvPr>
          <p:cNvSpPr>
            <a:spLocks noGrp="1"/>
          </p:cNvSpPr>
          <p:nvPr>
            <p:ph type="title"/>
          </p:nvPr>
        </p:nvSpPr>
        <p:spPr>
          <a:xfrm>
            <a:off x="838200" y="565183"/>
            <a:ext cx="8383292" cy="560322"/>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Discussion with your Designated Safeguarding Person</a:t>
            </a:r>
          </a:p>
        </p:txBody>
      </p:sp>
      <p:sp>
        <p:nvSpPr>
          <p:cNvPr id="3" name="Content Placeholder 2">
            <a:extLst>
              <a:ext uri="{FF2B5EF4-FFF2-40B4-BE49-F238E27FC236}">
                <a16:creationId xmlns:a16="http://schemas.microsoft.com/office/drawing/2014/main" id="{7D8D8DEA-CFCE-4D58-BFC3-ECD533B52F35}"/>
              </a:ext>
            </a:extLst>
          </p:cNvPr>
          <p:cNvSpPr>
            <a:spLocks noGrp="1"/>
          </p:cNvSpPr>
          <p:nvPr>
            <p:ph idx="1"/>
          </p:nvPr>
        </p:nvSpPr>
        <p:spPr>
          <a:xfrm>
            <a:off x="838200" y="2769126"/>
            <a:ext cx="6273800" cy="3795077"/>
          </a:xfrm>
        </p:spPr>
        <p:txBody>
          <a:bodyPr/>
          <a:lstStyle/>
          <a:p>
            <a:pPr>
              <a:spcAft>
                <a:spcPts val="1200"/>
              </a:spcAft>
            </a:pPr>
            <a:r>
              <a:rPr lang="en-GB" sz="3200" dirty="0">
                <a:latin typeface="Arial" panose="020B0604020202020204" pitchFamily="34" charset="0"/>
                <a:cs typeface="Arial" panose="020B0604020202020204" pitchFamily="34" charset="0"/>
              </a:rPr>
              <a:t>the child/adult </a:t>
            </a:r>
            <a:r>
              <a:rPr lang="en-GB" sz="3200" b="1" dirty="0">
                <a:latin typeface="Arial" panose="020B0604020202020204" pitchFamily="34" charset="0"/>
                <a:cs typeface="Arial" panose="020B0604020202020204" pitchFamily="34" charset="0"/>
              </a:rPr>
              <a:t>is at risk </a:t>
            </a:r>
            <a:r>
              <a:rPr lang="en-GB" sz="3200" dirty="0">
                <a:latin typeface="Arial" panose="020B0604020202020204" pitchFamily="34" charset="0"/>
                <a:cs typeface="Arial" panose="020B0604020202020204" pitchFamily="34" charset="0"/>
              </a:rPr>
              <a:t>of abuse</a:t>
            </a:r>
          </a:p>
          <a:p>
            <a:pPr marL="0" indent="0">
              <a:spcAft>
                <a:spcPts val="1200"/>
              </a:spcAft>
              <a:buNone/>
            </a:pPr>
            <a:r>
              <a:rPr lang="en-GB" sz="3200" dirty="0">
                <a:latin typeface="Arial" panose="020B0604020202020204" pitchFamily="34" charset="0"/>
                <a:cs typeface="Arial" panose="020B0604020202020204" pitchFamily="34" charset="0"/>
              </a:rPr>
              <a:t>Make a </a:t>
            </a:r>
            <a:r>
              <a:rPr lang="en-GB" sz="3200" b="1" dirty="0">
                <a:latin typeface="Arial" panose="020B0604020202020204" pitchFamily="34" charset="0"/>
                <a:cs typeface="Arial" panose="020B0604020202020204" pitchFamily="34" charset="0"/>
              </a:rPr>
              <a:t>report to social services </a:t>
            </a:r>
            <a:r>
              <a:rPr lang="en-GB" sz="3200" dirty="0">
                <a:latin typeface="Arial" panose="020B0604020202020204" pitchFamily="34" charset="0"/>
                <a:cs typeface="Arial" panose="020B0604020202020204" pitchFamily="34" charset="0"/>
              </a:rPr>
              <a:t>about your concerns that the child/</a:t>
            </a:r>
            <a:r>
              <a:rPr lang="en-GB" sz="3200" b="1" dirty="0">
                <a:latin typeface="Arial" panose="020B0604020202020204" pitchFamily="34" charset="0"/>
                <a:cs typeface="Arial" panose="020B0604020202020204" pitchFamily="34" charset="0"/>
              </a:rPr>
              <a:t>adult is at risk of abuse, neglect and/or harm</a:t>
            </a:r>
          </a:p>
          <a:p>
            <a:pPr marL="0" indent="0">
              <a:spcAft>
                <a:spcPts val="1200"/>
              </a:spcAft>
              <a:buNone/>
            </a:pPr>
            <a:endParaRPr lang="en-GB" sz="3200" dirty="0">
              <a:latin typeface="Arial" panose="020B0604020202020204" pitchFamily="34" charset="0"/>
              <a:cs typeface="Arial" panose="020B0604020202020204" pitchFamily="34" charset="0"/>
            </a:endParaRPr>
          </a:p>
        </p:txBody>
      </p:sp>
      <p:sp>
        <p:nvSpPr>
          <p:cNvPr id="85" name="Rectangle: Rounded Corners 84">
            <a:extLst>
              <a:ext uri="{FF2B5EF4-FFF2-40B4-BE49-F238E27FC236}">
                <a16:creationId xmlns:a16="http://schemas.microsoft.com/office/drawing/2014/main" id="{55CB3984-9919-4E5E-84BE-DB072420E9C9}"/>
              </a:ext>
            </a:extLst>
          </p:cNvPr>
          <p:cNvSpPr/>
          <p:nvPr/>
        </p:nvSpPr>
        <p:spPr>
          <a:xfrm>
            <a:off x="7057754" y="6080171"/>
            <a:ext cx="5049595" cy="730191"/>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Report safeguarding concern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86" name="Arrow: Down 85">
            <a:extLst>
              <a:ext uri="{FF2B5EF4-FFF2-40B4-BE49-F238E27FC236}">
                <a16:creationId xmlns:a16="http://schemas.microsoft.com/office/drawing/2014/main" id="{B2872D96-A584-4F0E-9FE9-BD4B2EC93B73}"/>
              </a:ext>
              <a:ext uri="{C183D7F6-B498-43B3-948B-1728B52AA6E4}">
                <adec:decorative xmlns:adec="http://schemas.microsoft.com/office/drawing/2017/decorative" val="1"/>
              </a:ext>
            </a:extLst>
          </p:cNvPr>
          <p:cNvSpPr/>
          <p:nvPr/>
        </p:nvSpPr>
        <p:spPr>
          <a:xfrm>
            <a:off x="11045505" y="1932902"/>
            <a:ext cx="538919" cy="4243758"/>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3" name="Rectangle: Rounded Corners 82">
            <a:extLst>
              <a:ext uri="{FF2B5EF4-FFF2-40B4-BE49-F238E27FC236}">
                <a16:creationId xmlns:a16="http://schemas.microsoft.com/office/drawing/2014/main" id="{7E1900BC-70F2-4FE6-8D8B-AEEC4F24C402}"/>
              </a:ext>
            </a:extLst>
          </p:cNvPr>
          <p:cNvSpPr/>
          <p:nvPr/>
        </p:nvSpPr>
        <p:spPr>
          <a:xfrm>
            <a:off x="7135247" y="5107767"/>
            <a:ext cx="5049595" cy="730190"/>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Referral – needs assessment</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84" name="Arrow: Down 83">
            <a:extLst>
              <a:ext uri="{FF2B5EF4-FFF2-40B4-BE49-F238E27FC236}">
                <a16:creationId xmlns:a16="http://schemas.microsoft.com/office/drawing/2014/main" id="{A4AA3035-0B07-4972-A70D-81042779F5B5}"/>
              </a:ext>
              <a:ext uri="{C183D7F6-B498-43B3-948B-1728B52AA6E4}">
                <adec:decorative xmlns:adec="http://schemas.microsoft.com/office/drawing/2017/decorative" val="1"/>
              </a:ext>
            </a:extLst>
          </p:cNvPr>
          <p:cNvSpPr/>
          <p:nvPr/>
        </p:nvSpPr>
        <p:spPr>
          <a:xfrm>
            <a:off x="9955341" y="1861461"/>
            <a:ext cx="538919" cy="3378750"/>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1" name="Rectangle: Rounded Corners 80">
            <a:extLst>
              <a:ext uri="{FF2B5EF4-FFF2-40B4-BE49-F238E27FC236}">
                <a16:creationId xmlns:a16="http://schemas.microsoft.com/office/drawing/2014/main" id="{F2715338-031F-4929-B046-73CCFB401349}"/>
              </a:ext>
            </a:extLst>
          </p:cNvPr>
          <p:cNvSpPr/>
          <p:nvPr/>
        </p:nvSpPr>
        <p:spPr>
          <a:xfrm>
            <a:off x="7135247" y="4135361"/>
            <a:ext cx="5049595" cy="73019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Provide service/s</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82" name="Arrow: Down 81">
            <a:extLst>
              <a:ext uri="{FF2B5EF4-FFF2-40B4-BE49-F238E27FC236}">
                <a16:creationId xmlns:a16="http://schemas.microsoft.com/office/drawing/2014/main" id="{F39005D3-5A34-472D-9315-EABFE475E850}"/>
              </a:ext>
              <a:ext uri="{C183D7F6-B498-43B3-948B-1728B52AA6E4}">
                <adec:decorative xmlns:adec="http://schemas.microsoft.com/office/drawing/2017/decorative" val="1"/>
              </a:ext>
            </a:extLst>
          </p:cNvPr>
          <p:cNvSpPr/>
          <p:nvPr/>
        </p:nvSpPr>
        <p:spPr>
          <a:xfrm>
            <a:off x="8328741" y="2349976"/>
            <a:ext cx="538919" cy="1936715"/>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9" name="Rectangle: Rounded Corners 78">
            <a:extLst>
              <a:ext uri="{FF2B5EF4-FFF2-40B4-BE49-F238E27FC236}">
                <a16:creationId xmlns:a16="http://schemas.microsoft.com/office/drawing/2014/main" id="{5E4B4E20-7B94-4D1D-BC36-F571C183C87D}"/>
              </a:ext>
            </a:extLst>
          </p:cNvPr>
          <p:cNvSpPr/>
          <p:nvPr/>
        </p:nvSpPr>
        <p:spPr>
          <a:xfrm>
            <a:off x="7128896" y="3162956"/>
            <a:ext cx="5049595" cy="73019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No further action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80" name="Arrow: Down 79">
            <a:extLst>
              <a:ext uri="{FF2B5EF4-FFF2-40B4-BE49-F238E27FC236}">
                <a16:creationId xmlns:a16="http://schemas.microsoft.com/office/drawing/2014/main" id="{5F12CC12-6EFD-48C7-8B02-D666EDFD7478}"/>
              </a:ext>
              <a:ext uri="{C183D7F6-B498-43B3-948B-1728B52AA6E4}">
                <adec:decorative xmlns:adec="http://schemas.microsoft.com/office/drawing/2017/decorative" val="1"/>
              </a:ext>
            </a:extLst>
          </p:cNvPr>
          <p:cNvSpPr/>
          <p:nvPr/>
        </p:nvSpPr>
        <p:spPr>
          <a:xfrm>
            <a:off x="7490021" y="2562634"/>
            <a:ext cx="538919" cy="730191"/>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7" name="Rectangle: Rounded Corners 76">
            <a:extLst>
              <a:ext uri="{FF2B5EF4-FFF2-40B4-BE49-F238E27FC236}">
                <a16:creationId xmlns:a16="http://schemas.microsoft.com/office/drawing/2014/main" id="{ED462EC8-CAC4-4141-A200-BB25E8B7992E}"/>
              </a:ext>
            </a:extLst>
          </p:cNvPr>
          <p:cNvSpPr/>
          <p:nvPr/>
        </p:nvSpPr>
        <p:spPr>
          <a:xfrm>
            <a:off x="7132071" y="1861463"/>
            <a:ext cx="5049595" cy="97048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78" name="Arrow: Down 77">
            <a:extLst>
              <a:ext uri="{FF2B5EF4-FFF2-40B4-BE49-F238E27FC236}">
                <a16:creationId xmlns:a16="http://schemas.microsoft.com/office/drawing/2014/main" id="{E7DE1D5C-F56A-4661-9C8C-32270E88BD04}"/>
              </a:ext>
              <a:ext uri="{C183D7F6-B498-43B3-948B-1728B52AA6E4}">
                <adec:decorative xmlns:adec="http://schemas.microsoft.com/office/drawing/2017/decorative" val="1"/>
              </a:ext>
            </a:extLst>
          </p:cNvPr>
          <p:cNvSpPr/>
          <p:nvPr/>
        </p:nvSpPr>
        <p:spPr>
          <a:xfrm>
            <a:off x="9383718" y="1100718"/>
            <a:ext cx="538919" cy="730191"/>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Content Placeholder 2">
            <a:extLst>
              <a:ext uri="{FF2B5EF4-FFF2-40B4-BE49-F238E27FC236}">
                <a16:creationId xmlns:a16="http://schemas.microsoft.com/office/drawing/2014/main" id="{547812DB-307F-481C-9293-FD1710754EAE}"/>
              </a:ext>
            </a:extLst>
          </p:cNvPr>
          <p:cNvSpPr txBox="1">
            <a:spLocks/>
          </p:cNvSpPr>
          <p:nvPr/>
        </p:nvSpPr>
        <p:spPr>
          <a:xfrm>
            <a:off x="838200" y="1845532"/>
            <a:ext cx="6273800" cy="510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3200" kern="1200">
                <a:solidFill>
                  <a:schemeClr val="accent1"/>
                </a:solidFill>
                <a:latin typeface="+mn-lt"/>
                <a:ea typeface="+mn-ea"/>
                <a:cs typeface="+mn-cs"/>
              </a:defRPr>
            </a:lvl1pPr>
            <a:lvl2pPr marL="6858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1200"/>
              </a:spcAft>
              <a:buClr>
                <a:srgbClr val="EB5E57"/>
              </a:buClr>
              <a:buSzTx/>
              <a:buFont typeface="Arial" panose="020B0604020202020204" pitchFamily="34" charset="0"/>
              <a:buNone/>
              <a:tabLst/>
              <a:defRPr/>
            </a:pPr>
            <a:r>
              <a:rPr kumimoji="0" lang="en-GB" sz="3200" b="0" i="0"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 outcome of this may be:</a:t>
            </a:r>
          </a:p>
        </p:txBody>
      </p:sp>
    </p:spTree>
    <p:extLst>
      <p:ext uri="{BB962C8B-B14F-4D97-AF65-F5344CB8AC3E}">
        <p14:creationId xmlns:p14="http://schemas.microsoft.com/office/powerpoint/2010/main" val="145322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3EB4-08FE-4EA2-B674-B80BA73DF834}"/>
              </a:ext>
            </a:extLst>
          </p:cNvPr>
          <p:cNvSpPr>
            <a:spLocks noGrp="1"/>
          </p:cNvSpPr>
          <p:nvPr>
            <p:ph type="title"/>
          </p:nvPr>
        </p:nvSpPr>
        <p:spPr>
          <a:xfrm>
            <a:off x="627017" y="501434"/>
            <a:ext cx="6726283" cy="687820"/>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Record your discussion</a:t>
            </a:r>
          </a:p>
        </p:txBody>
      </p:sp>
      <p:sp>
        <p:nvSpPr>
          <p:cNvPr id="3" name="Content Placeholder 2">
            <a:extLst>
              <a:ext uri="{FF2B5EF4-FFF2-40B4-BE49-F238E27FC236}">
                <a16:creationId xmlns:a16="http://schemas.microsoft.com/office/drawing/2014/main" id="{AF63AAF8-3B6A-4368-9B16-12E9491796AD}"/>
              </a:ext>
            </a:extLst>
          </p:cNvPr>
          <p:cNvSpPr>
            <a:spLocks noGrp="1"/>
          </p:cNvSpPr>
          <p:nvPr>
            <p:ph idx="1"/>
          </p:nvPr>
        </p:nvSpPr>
        <p:spPr>
          <a:xfrm>
            <a:off x="651078" y="1821746"/>
            <a:ext cx="5621975" cy="1450109"/>
          </a:xfrm>
        </p:spPr>
        <p:txBody>
          <a:bodyPr/>
          <a:lstStyle/>
          <a:p>
            <a:pPr marL="0" indent="0">
              <a:buNone/>
            </a:pPr>
            <a:r>
              <a:rPr lang="en-GB">
                <a:latin typeface="Arial" panose="020B0604020202020204" pitchFamily="34" charset="0"/>
                <a:cs typeface="Arial" panose="020B0604020202020204" pitchFamily="34" charset="0"/>
              </a:rPr>
              <a:t>You must record in writing any discussion about the welfare of an adult at risk, including:</a:t>
            </a:r>
          </a:p>
          <a:p>
            <a:pPr marL="0" indent="0">
              <a:buNone/>
            </a:pPr>
            <a:endParaRPr lang="en-US">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AD8C5B3-04E9-480F-8E33-1F9AD3B7A5A4}"/>
              </a:ext>
            </a:extLst>
          </p:cNvPr>
          <p:cNvSpPr/>
          <p:nvPr/>
        </p:nvSpPr>
        <p:spPr>
          <a:xfrm>
            <a:off x="698188" y="3294064"/>
            <a:ext cx="6346825" cy="3311676"/>
          </a:xfrm>
          <a:prstGeom prst="rect">
            <a:avLst/>
          </a:prstGeom>
        </p:spPr>
        <p:txBody>
          <a:bodyPr wrap="square">
            <a:spAutoFit/>
          </a:bodyPr>
          <a:lstStyle/>
          <a:p>
            <a:pPr marL="457200" marR="0" lvl="0" indent="-457200" algn="l" defTabSz="914400" rtl="0" eaLnBrk="1" fontAlgn="auto" latinLnBrk="0" hangingPunct="1">
              <a:lnSpc>
                <a:spcPct val="80000"/>
              </a:lnSpc>
              <a:spcBef>
                <a:spcPts val="0"/>
              </a:spcBef>
              <a:spcAft>
                <a:spcPts val="1200"/>
              </a:spcAft>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date</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time</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and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names</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of people included in the discussion</a:t>
            </a:r>
          </a:p>
          <a:p>
            <a:pPr marL="457200" marR="0" lvl="0" indent="-457200" algn="l" defTabSz="914400" rtl="0" eaLnBrk="1" fontAlgn="auto" latinLnBrk="0" hangingPunct="1">
              <a:lnSpc>
                <a:spcPct val="80000"/>
              </a:lnSpc>
              <a:spcBef>
                <a:spcPts val="0"/>
              </a:spcBef>
              <a:spcAft>
                <a:spcPts val="1200"/>
              </a:spcAft>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information</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you have shared and its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source</a:t>
            </a:r>
          </a:p>
          <a:p>
            <a:pPr marL="457200" marR="0" lvl="0" indent="-457200" algn="l" defTabSz="914400" rtl="0" eaLnBrk="1" fontAlgn="auto" latinLnBrk="0" hangingPunct="1">
              <a:lnSpc>
                <a:spcPct val="80000"/>
              </a:lnSpc>
              <a:spcBef>
                <a:spcPts val="0"/>
              </a:spcBef>
              <a:spcAft>
                <a:spcPts val="1200"/>
              </a:spcAft>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reason</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for the decision (including no further action)</a:t>
            </a:r>
          </a:p>
          <a:p>
            <a:pPr marL="457200" marR="0" lvl="0" indent="-457200" algn="l" defTabSz="914400" rtl="0" eaLnBrk="1" fontAlgn="auto" latinLnBrk="0" hangingPunct="1">
              <a:lnSpc>
                <a:spcPct val="80000"/>
              </a:lnSpc>
              <a:spcBef>
                <a:spcPts val="0"/>
              </a:spcBef>
              <a:spcAft>
                <a:spcPts val="1200"/>
              </a:spcAft>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what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actions</a:t>
            </a:r>
            <a:r>
              <a:rPr kumimoji="0" 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will be taken and by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whom</a:t>
            </a:r>
          </a:p>
        </p:txBody>
      </p:sp>
      <p:pic>
        <p:nvPicPr>
          <p:cNvPr id="20" name="Graphic 19" descr="Document">
            <a:extLst>
              <a:ext uri="{FF2B5EF4-FFF2-40B4-BE49-F238E27FC236}">
                <a16:creationId xmlns:a16="http://schemas.microsoft.com/office/drawing/2014/main" id="{C3A1E0B7-4FB6-4159-BDF1-5412E061D8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2701" y="2546801"/>
            <a:ext cx="1189163" cy="1189163"/>
          </a:xfrm>
          <a:prstGeom prst="rect">
            <a:avLst/>
          </a:prstGeom>
        </p:spPr>
      </p:pic>
      <p:sp>
        <p:nvSpPr>
          <p:cNvPr id="52" name="Rectangle: Rounded Corners 51">
            <a:extLst>
              <a:ext uri="{FF2B5EF4-FFF2-40B4-BE49-F238E27FC236}">
                <a16:creationId xmlns:a16="http://schemas.microsoft.com/office/drawing/2014/main" id="{4C6E3D03-A97F-40DA-AABC-79B4833AE5E3}"/>
              </a:ext>
            </a:extLst>
          </p:cNvPr>
          <p:cNvSpPr/>
          <p:nvPr/>
        </p:nvSpPr>
        <p:spPr>
          <a:xfrm>
            <a:off x="7569201" y="6197782"/>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Report safeguarding concern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3" name="Arrow: Down 52">
            <a:extLst>
              <a:ext uri="{FF2B5EF4-FFF2-40B4-BE49-F238E27FC236}">
                <a16:creationId xmlns:a16="http://schemas.microsoft.com/office/drawing/2014/main" id="{E774470D-4CBB-4187-98ED-FD5467C5FBAC}"/>
              </a:ext>
              <a:ext uri="{C183D7F6-B498-43B3-948B-1728B52AA6E4}">
                <adec:decorative xmlns:adec="http://schemas.microsoft.com/office/drawing/2017/decorative" val="1"/>
              </a:ext>
            </a:extLst>
          </p:cNvPr>
          <p:cNvSpPr/>
          <p:nvPr/>
        </p:nvSpPr>
        <p:spPr>
          <a:xfrm>
            <a:off x="10999258" y="2162910"/>
            <a:ext cx="463550" cy="4117866"/>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Rectangle: Rounded Corners 49">
            <a:extLst>
              <a:ext uri="{FF2B5EF4-FFF2-40B4-BE49-F238E27FC236}">
                <a16:creationId xmlns:a16="http://schemas.microsoft.com/office/drawing/2014/main" id="{93BBB4B4-3505-4AEC-9672-E228E5C6C0C7}"/>
              </a:ext>
            </a:extLst>
          </p:cNvPr>
          <p:cNvSpPr/>
          <p:nvPr/>
        </p:nvSpPr>
        <p:spPr>
          <a:xfrm>
            <a:off x="7569201" y="5271873"/>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Referral – needs assessment</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1" name="Arrow: Down 50">
            <a:extLst>
              <a:ext uri="{FF2B5EF4-FFF2-40B4-BE49-F238E27FC236}">
                <a16:creationId xmlns:a16="http://schemas.microsoft.com/office/drawing/2014/main" id="{DF95873A-0139-4BD8-BBE5-16F5C0091708}"/>
              </a:ext>
              <a:ext uri="{C183D7F6-B498-43B3-948B-1728B52AA6E4}">
                <adec:decorative xmlns:adec="http://schemas.microsoft.com/office/drawing/2017/decorative" val="1"/>
              </a:ext>
            </a:extLst>
          </p:cNvPr>
          <p:cNvSpPr/>
          <p:nvPr/>
        </p:nvSpPr>
        <p:spPr>
          <a:xfrm>
            <a:off x="9994900" y="2479569"/>
            <a:ext cx="463550" cy="2906226"/>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Rectangle: Rounded Corners 47">
            <a:extLst>
              <a:ext uri="{FF2B5EF4-FFF2-40B4-BE49-F238E27FC236}">
                <a16:creationId xmlns:a16="http://schemas.microsoft.com/office/drawing/2014/main" id="{85428D30-791D-4E52-B505-FA3118DC6001}"/>
              </a:ext>
            </a:extLst>
          </p:cNvPr>
          <p:cNvSpPr/>
          <p:nvPr/>
        </p:nvSpPr>
        <p:spPr>
          <a:xfrm>
            <a:off x="7569201" y="4407954"/>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Provide service/s</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49" name="Arrow: Down 48">
            <a:extLst>
              <a:ext uri="{FF2B5EF4-FFF2-40B4-BE49-F238E27FC236}">
                <a16:creationId xmlns:a16="http://schemas.microsoft.com/office/drawing/2014/main" id="{C27A2B23-29BD-46EA-9250-527C24CAA6D3}"/>
              </a:ext>
              <a:ext uri="{C183D7F6-B498-43B3-948B-1728B52AA6E4}">
                <adec:decorative xmlns:adec="http://schemas.microsoft.com/office/drawing/2017/decorative" val="1"/>
              </a:ext>
            </a:extLst>
          </p:cNvPr>
          <p:cNvSpPr/>
          <p:nvPr/>
        </p:nvSpPr>
        <p:spPr>
          <a:xfrm>
            <a:off x="8595783" y="2903254"/>
            <a:ext cx="463550" cy="166586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6" name="Rectangle: Rounded Corners 45">
            <a:extLst>
              <a:ext uri="{FF2B5EF4-FFF2-40B4-BE49-F238E27FC236}">
                <a16:creationId xmlns:a16="http://schemas.microsoft.com/office/drawing/2014/main" id="{EDB7E52D-B362-4E69-9CD2-D89D5DAFE50A}"/>
              </a:ext>
            </a:extLst>
          </p:cNvPr>
          <p:cNvSpPr/>
          <p:nvPr/>
        </p:nvSpPr>
        <p:spPr>
          <a:xfrm>
            <a:off x="7562850" y="3466545"/>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No further action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Arrow: Down 46">
            <a:extLst>
              <a:ext uri="{FF2B5EF4-FFF2-40B4-BE49-F238E27FC236}">
                <a16:creationId xmlns:a16="http://schemas.microsoft.com/office/drawing/2014/main" id="{04C771CF-E8C8-4AE4-BAEF-5D64DF4AA071}"/>
              </a:ext>
              <a:ext uri="{C183D7F6-B498-43B3-948B-1728B52AA6E4}">
                <adec:decorative xmlns:adec="http://schemas.microsoft.com/office/drawing/2017/decorative" val="1"/>
              </a:ext>
            </a:extLst>
          </p:cNvPr>
          <p:cNvSpPr/>
          <p:nvPr/>
        </p:nvSpPr>
        <p:spPr>
          <a:xfrm>
            <a:off x="7873471" y="2950179"/>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Rectangle: Rounded Corners 43">
            <a:extLst>
              <a:ext uri="{FF2B5EF4-FFF2-40B4-BE49-F238E27FC236}">
                <a16:creationId xmlns:a16="http://schemas.microsoft.com/office/drawing/2014/main" id="{61569263-C322-48B5-AF7A-CE2152457145}"/>
              </a:ext>
            </a:extLst>
          </p:cNvPr>
          <p:cNvSpPr/>
          <p:nvPr/>
        </p:nvSpPr>
        <p:spPr>
          <a:xfrm>
            <a:off x="7566025" y="1769192"/>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45" name="Arrow: Down 44">
            <a:extLst>
              <a:ext uri="{FF2B5EF4-FFF2-40B4-BE49-F238E27FC236}">
                <a16:creationId xmlns:a16="http://schemas.microsoft.com/office/drawing/2014/main" id="{A9E2282E-1AFA-4DBF-BDA3-0E4403FD8CDF}"/>
              </a:ext>
              <a:ext uri="{C183D7F6-B498-43B3-948B-1728B52AA6E4}">
                <adec:decorative xmlns:adec="http://schemas.microsoft.com/office/drawing/2017/decorative" val="1"/>
              </a:ext>
            </a:extLst>
          </p:cNvPr>
          <p:cNvSpPr/>
          <p:nvPr/>
        </p:nvSpPr>
        <p:spPr>
          <a:xfrm>
            <a:off x="9502775" y="1224360"/>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Graphic 5" descr="Line arrow Counter clockwise curve">
            <a:extLst>
              <a:ext uri="{FF2B5EF4-FFF2-40B4-BE49-F238E27FC236}">
                <a16:creationId xmlns:a16="http://schemas.microsoft.com/office/drawing/2014/main" id="{FFAB2B99-B466-4BFC-8060-75A7B3C66C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08064">
            <a:off x="6598331" y="1745249"/>
            <a:ext cx="1083057" cy="1083057"/>
          </a:xfrm>
          <a:prstGeom prst="rect">
            <a:avLst/>
          </a:prstGeom>
        </p:spPr>
      </p:pic>
    </p:spTree>
    <p:extLst>
      <p:ext uri="{BB962C8B-B14F-4D97-AF65-F5344CB8AC3E}">
        <p14:creationId xmlns:p14="http://schemas.microsoft.com/office/powerpoint/2010/main" val="4094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465643"/>
            <a:ext cx="6381750" cy="759402"/>
          </a:xfrm>
        </p:spPr>
        <p:txBody>
          <a:bodyPr/>
          <a:lstStyle/>
          <a:p>
            <a:r>
              <a:rPr lang="en-US" b="1">
                <a:solidFill>
                  <a:schemeClr val="bg1"/>
                </a:solidFill>
                <a:latin typeface="Arial" panose="020B0604020202020204" pitchFamily="34" charset="0"/>
                <a:cs typeface="Arial" panose="020B0604020202020204" pitchFamily="34" charset="0"/>
              </a:rPr>
              <a:t>Reporting a concern </a:t>
            </a:r>
            <a:endParaRPr lang="en-GB" b="1">
              <a:solidFill>
                <a:schemeClr val="bg1"/>
              </a:solidFill>
              <a:latin typeface="Arial" panose="020B0604020202020204" pitchFamily="34" charset="0"/>
              <a:cs typeface="Arial" panose="020B0604020202020204" pitchFamily="34" charset="0"/>
            </a:endParaRPr>
          </a:p>
        </p:txBody>
      </p:sp>
      <p:sp>
        <p:nvSpPr>
          <p:cNvPr id="51" name="Rectangle: Rounded Corners 51">
            <a:extLst>
              <a:ext uri="{FF2B5EF4-FFF2-40B4-BE49-F238E27FC236}">
                <a16:creationId xmlns:a16="http://schemas.microsoft.com/office/drawing/2014/main" id="{93339B36-A51D-F640-8AAF-F95FCF1E9F76}"/>
              </a:ext>
            </a:extLst>
          </p:cNvPr>
          <p:cNvSpPr/>
          <p:nvPr/>
        </p:nvSpPr>
        <p:spPr>
          <a:xfrm>
            <a:off x="7569201" y="6197782"/>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Report safeguarding concern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2" name="Arrow: Down 52">
            <a:extLst>
              <a:ext uri="{FF2B5EF4-FFF2-40B4-BE49-F238E27FC236}">
                <a16:creationId xmlns:a16="http://schemas.microsoft.com/office/drawing/2014/main" id="{C73C5CDF-8769-9D41-A365-977F88F70B73}"/>
              </a:ext>
              <a:ext uri="{C183D7F6-B498-43B3-948B-1728B52AA6E4}">
                <adec:decorative xmlns:adec="http://schemas.microsoft.com/office/drawing/2017/decorative" val="1"/>
              </a:ext>
            </a:extLst>
          </p:cNvPr>
          <p:cNvSpPr/>
          <p:nvPr/>
        </p:nvSpPr>
        <p:spPr>
          <a:xfrm>
            <a:off x="10999258" y="2162910"/>
            <a:ext cx="463550" cy="4117866"/>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Rectangle: Rounded Corners 49">
            <a:extLst>
              <a:ext uri="{FF2B5EF4-FFF2-40B4-BE49-F238E27FC236}">
                <a16:creationId xmlns:a16="http://schemas.microsoft.com/office/drawing/2014/main" id="{7963C050-6738-5941-893C-54B8AB3A0BCB}"/>
              </a:ext>
            </a:extLst>
          </p:cNvPr>
          <p:cNvSpPr/>
          <p:nvPr/>
        </p:nvSpPr>
        <p:spPr>
          <a:xfrm>
            <a:off x="7569201" y="5271873"/>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Referral – needs assessment</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0" name="Arrow: Down 50">
            <a:extLst>
              <a:ext uri="{FF2B5EF4-FFF2-40B4-BE49-F238E27FC236}">
                <a16:creationId xmlns:a16="http://schemas.microsoft.com/office/drawing/2014/main" id="{611C60E6-C3E3-6E40-91F9-332BB60F4284}"/>
              </a:ext>
              <a:ext uri="{C183D7F6-B498-43B3-948B-1728B52AA6E4}">
                <adec:decorative xmlns:adec="http://schemas.microsoft.com/office/drawing/2017/decorative" val="1"/>
              </a:ext>
            </a:extLst>
          </p:cNvPr>
          <p:cNvSpPr/>
          <p:nvPr/>
        </p:nvSpPr>
        <p:spPr>
          <a:xfrm>
            <a:off x="9994900" y="2479569"/>
            <a:ext cx="463550" cy="2906226"/>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7" name="Rectangle: Rounded Corners 47">
            <a:extLst>
              <a:ext uri="{FF2B5EF4-FFF2-40B4-BE49-F238E27FC236}">
                <a16:creationId xmlns:a16="http://schemas.microsoft.com/office/drawing/2014/main" id="{45406777-3055-2748-824B-16BFE9E288E0}"/>
              </a:ext>
            </a:extLst>
          </p:cNvPr>
          <p:cNvSpPr/>
          <p:nvPr/>
        </p:nvSpPr>
        <p:spPr>
          <a:xfrm>
            <a:off x="7569201" y="4407954"/>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Provide service/s</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48" name="Arrow: Down 48">
            <a:extLst>
              <a:ext uri="{FF2B5EF4-FFF2-40B4-BE49-F238E27FC236}">
                <a16:creationId xmlns:a16="http://schemas.microsoft.com/office/drawing/2014/main" id="{6E17A0DA-8B80-1E45-8EEA-E3A83E032004}"/>
              </a:ext>
              <a:ext uri="{C183D7F6-B498-43B3-948B-1728B52AA6E4}">
                <adec:decorative xmlns:adec="http://schemas.microsoft.com/office/drawing/2017/decorative" val="1"/>
              </a:ext>
            </a:extLst>
          </p:cNvPr>
          <p:cNvSpPr/>
          <p:nvPr/>
        </p:nvSpPr>
        <p:spPr>
          <a:xfrm>
            <a:off x="8595783" y="2903254"/>
            <a:ext cx="463550" cy="166586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5" name="Rectangle: Rounded Corners 45">
            <a:extLst>
              <a:ext uri="{FF2B5EF4-FFF2-40B4-BE49-F238E27FC236}">
                <a16:creationId xmlns:a16="http://schemas.microsoft.com/office/drawing/2014/main" id="{F750DFA5-CEE6-CF4B-89A5-9CF2C7B924F3}"/>
              </a:ext>
            </a:extLst>
          </p:cNvPr>
          <p:cNvSpPr/>
          <p:nvPr/>
        </p:nvSpPr>
        <p:spPr>
          <a:xfrm>
            <a:off x="7562850" y="3466545"/>
            <a:ext cx="4343400" cy="628072"/>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No further action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46" name="Arrow: Down 46">
            <a:extLst>
              <a:ext uri="{FF2B5EF4-FFF2-40B4-BE49-F238E27FC236}">
                <a16:creationId xmlns:a16="http://schemas.microsoft.com/office/drawing/2014/main" id="{474F1DC9-D813-EF46-9EB8-F93F00CFA9EE}"/>
              </a:ext>
              <a:ext uri="{C183D7F6-B498-43B3-948B-1728B52AA6E4}">
                <adec:decorative xmlns:adec="http://schemas.microsoft.com/office/drawing/2017/decorative" val="1"/>
              </a:ext>
            </a:extLst>
          </p:cNvPr>
          <p:cNvSpPr/>
          <p:nvPr/>
        </p:nvSpPr>
        <p:spPr>
          <a:xfrm>
            <a:off x="7873471" y="2950179"/>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2" name="Group 41">
            <a:extLst>
              <a:ext uri="{FF2B5EF4-FFF2-40B4-BE49-F238E27FC236}">
                <a16:creationId xmlns:a16="http://schemas.microsoft.com/office/drawing/2014/main" id="{431F6969-B935-8B46-85D8-1843B69D4516}"/>
              </a:ext>
              <a:ext uri="{C183D7F6-B498-43B3-948B-1728B52AA6E4}">
                <adec:decorative xmlns:adec="http://schemas.microsoft.com/office/drawing/2017/decorative" val="1"/>
              </a:ext>
            </a:extLst>
          </p:cNvPr>
          <p:cNvGrpSpPr/>
          <p:nvPr/>
        </p:nvGrpSpPr>
        <p:grpSpPr>
          <a:xfrm>
            <a:off x="7566025" y="1224360"/>
            <a:ext cx="4343400" cy="1809059"/>
            <a:chOff x="7531100" y="3128588"/>
            <a:chExt cx="4343400" cy="1809059"/>
          </a:xfrm>
        </p:grpSpPr>
        <p:sp>
          <p:nvSpPr>
            <p:cNvPr id="43" name="Rectangle: Rounded Corners 43">
              <a:extLst>
                <a:ext uri="{FF2B5EF4-FFF2-40B4-BE49-F238E27FC236}">
                  <a16:creationId xmlns:a16="http://schemas.microsoft.com/office/drawing/2014/main" id="{0C7F8C51-4F48-8A41-ACCD-0E2514A66A89}"/>
                </a:ext>
              </a:extLst>
            </p:cNvPr>
            <p:cNvSpPr/>
            <p:nvPr/>
          </p:nvSpPr>
          <p:spPr>
            <a:xfrm>
              <a:off x="7531100" y="3673420"/>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a:ea typeface="+mn-ea"/>
                  <a:cs typeface="+mn-cs"/>
                </a:rPr>
                <a:t>Discuss your safeguarding concern with your </a:t>
              </a:r>
              <a:r>
                <a:rPr kumimoji="0" lang="en-GB" sz="2800" b="1" i="0" u="none" strike="noStrike" kern="1200" cap="none" spc="0" normalizeH="0" baseline="0" noProof="0">
                  <a:ln>
                    <a:noFill/>
                  </a:ln>
                  <a:solidFill>
                    <a:prstClr val="white"/>
                  </a:solidFill>
                  <a:effectLst/>
                  <a:uLnTx/>
                  <a:uFillTx/>
                  <a:latin typeface="Arial" panose="020B0604020202020204"/>
                  <a:ea typeface="+mn-ea"/>
                  <a:cs typeface="+mn-cs"/>
                </a:rPr>
                <a:t>DSP</a:t>
              </a:r>
            </a:p>
          </p:txBody>
        </p:sp>
        <p:sp>
          <p:nvSpPr>
            <p:cNvPr id="44" name="Arrow: Down 44">
              <a:extLst>
                <a:ext uri="{FF2B5EF4-FFF2-40B4-BE49-F238E27FC236}">
                  <a16:creationId xmlns:a16="http://schemas.microsoft.com/office/drawing/2014/main" id="{C1628436-C629-5E43-86DE-36E374D14209}"/>
                </a:ext>
              </a:extLst>
            </p:cNvPr>
            <p:cNvSpPr/>
            <p:nvPr/>
          </p:nvSpPr>
          <p:spPr>
            <a:xfrm>
              <a:off x="9467850" y="3128588"/>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079391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498519"/>
            <a:ext cx="6381750" cy="693650"/>
          </a:xfrm>
        </p:spPr>
        <p:txBody>
          <a:bodyPr>
            <a:normAutofit fontScale="90000"/>
          </a:bodyPr>
          <a:lstStyle/>
          <a:p>
            <a:r>
              <a:rPr lang="en-US" b="1">
                <a:solidFill>
                  <a:schemeClr val="bg1"/>
                </a:solidFill>
                <a:latin typeface="Arial" panose="020B0604020202020204" pitchFamily="34" charset="0"/>
                <a:cs typeface="Arial" panose="020B0604020202020204" pitchFamily="34" charset="0"/>
              </a:rPr>
              <a:t>Reporting a concern </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88F5A13-CFE2-4072-8F13-56E1DA3F00AF}"/>
              </a:ext>
            </a:extLst>
          </p:cNvPr>
          <p:cNvSpPr>
            <a:spLocks noGrp="1"/>
          </p:cNvSpPr>
          <p:nvPr>
            <p:ph idx="1"/>
          </p:nvPr>
        </p:nvSpPr>
        <p:spPr>
          <a:xfrm>
            <a:off x="2115304" y="2345772"/>
            <a:ext cx="7961392" cy="3291840"/>
          </a:xfrm>
          <a:prstGeom prst="roundRect">
            <a:avLst/>
          </a:prstGeom>
          <a:ln w="57150">
            <a:solidFill>
              <a:schemeClr val="accent6"/>
            </a:solidFill>
          </a:ln>
        </p:spPr>
        <p:txBody>
          <a:bodyPr anchor="ctr"/>
          <a:lstStyle/>
          <a:p>
            <a:pPr marL="0" indent="0" algn="ctr">
              <a:spcAft>
                <a:spcPts val="1800"/>
              </a:spcAft>
              <a:buNone/>
            </a:pPr>
            <a:r>
              <a:rPr lang="en-GB" sz="3600" b="1">
                <a:latin typeface="Arial" panose="020B0604020202020204" pitchFamily="34" charset="0"/>
                <a:cs typeface="Arial" panose="020B0604020202020204" pitchFamily="34" charset="0"/>
              </a:rPr>
              <a:t>The safety of the individual at risk </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always comes first</a:t>
            </a:r>
          </a:p>
          <a:p>
            <a:pPr marL="0" indent="0" algn="ctr">
              <a:spcAft>
                <a:spcPts val="300"/>
              </a:spcAft>
              <a:buNone/>
            </a:pPr>
            <a:r>
              <a:rPr lang="en-GB" sz="3600">
                <a:latin typeface="Arial" panose="020B0604020202020204" pitchFamily="34" charset="0"/>
                <a:cs typeface="Arial" panose="020B0604020202020204" pitchFamily="34" charset="0"/>
              </a:rPr>
              <a:t>If you have </a:t>
            </a:r>
            <a:r>
              <a:rPr lang="en-GB" sz="3600" b="1">
                <a:latin typeface="Arial" panose="020B0604020202020204" pitchFamily="34" charset="0"/>
                <a:cs typeface="Arial" panose="020B0604020202020204" pitchFamily="34" charset="0"/>
              </a:rPr>
              <a:t>immediate</a:t>
            </a:r>
            <a:r>
              <a:rPr lang="en-GB" sz="3600">
                <a:latin typeface="Arial" panose="020B0604020202020204" pitchFamily="34" charset="0"/>
                <a:cs typeface="Arial" panose="020B0604020202020204" pitchFamily="34" charset="0"/>
              </a:rPr>
              <a:t> </a:t>
            </a:r>
            <a:r>
              <a:rPr lang="en-GB" sz="3600" b="1">
                <a:latin typeface="Arial" panose="020B0604020202020204" pitchFamily="34" charset="0"/>
                <a:cs typeface="Arial" panose="020B0604020202020204" pitchFamily="34" charset="0"/>
              </a:rPr>
              <a:t>concerns</a:t>
            </a:r>
            <a:r>
              <a:rPr lang="en-GB" sz="3600">
                <a:latin typeface="Arial" panose="020B0604020202020204" pitchFamily="34" charset="0"/>
                <a:cs typeface="Arial" panose="020B0604020202020204" pitchFamily="34" charset="0"/>
              </a:rPr>
              <a:t>, </a:t>
            </a:r>
            <a:br>
              <a:rPr lang="en-GB" sz="3600">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do not delay </a:t>
            </a:r>
            <a:r>
              <a:rPr lang="en-GB" sz="3600">
                <a:latin typeface="Arial" panose="020B0604020202020204" pitchFamily="34" charset="0"/>
                <a:cs typeface="Arial" panose="020B0604020202020204" pitchFamily="34" charset="0"/>
              </a:rPr>
              <a:t>taking action!</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36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EADC811-ACEE-4E6F-9D59-CF5A0109CF45}"/>
              </a:ext>
            </a:extLst>
          </p:cNvPr>
          <p:cNvSpPr/>
          <p:nvPr/>
        </p:nvSpPr>
        <p:spPr>
          <a:xfrm>
            <a:off x="7569201" y="3626934"/>
            <a:ext cx="4343400" cy="2681714"/>
          </a:xfrm>
          <a:prstGeom prst="roundRect">
            <a:avLst>
              <a:gd name="adj" fmla="val 9714"/>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GB" sz="2200" b="1" i="0" u="sng" strike="noStrike" kern="1200" cap="none" spc="0" normalizeH="0" baseline="0" noProof="0">
                <a:ln>
                  <a:noFill/>
                </a:ln>
                <a:solidFill>
                  <a:srgbClr val="37394C">
                    <a:lumMod val="60000"/>
                    <a:lumOff val="40000"/>
                  </a:srgbClr>
                </a:solidFill>
                <a:effectLst/>
                <a:uLnTx/>
                <a:uFillTx/>
                <a:latin typeface="Arial" panose="020B0604020202020204"/>
                <a:ea typeface="+mn-ea"/>
                <a:cs typeface="+mn-cs"/>
              </a:rPr>
              <a:t>Safeguarding report </a:t>
            </a:r>
            <a:r>
              <a:rPr lang="en-GB" sz="2200" b="1" u="sng" noProof="0">
                <a:solidFill>
                  <a:srgbClr val="37394C">
                    <a:lumMod val="60000"/>
                    <a:lumOff val="40000"/>
                  </a:srgbClr>
                </a:solidFill>
                <a:latin typeface="Arial" panose="020B0604020202020204"/>
              </a:rPr>
              <a:t>f</a:t>
            </a:r>
            <a:r>
              <a:rPr kumimoji="0" lang="en-GB" sz="2200" b="1" i="0" u="sng" strike="noStrike" kern="1200" cap="none" spc="0" normalizeH="0" baseline="0" noProof="0">
                <a:ln>
                  <a:noFill/>
                </a:ln>
                <a:solidFill>
                  <a:srgbClr val="37394C">
                    <a:lumMod val="60000"/>
                    <a:lumOff val="40000"/>
                  </a:srgbClr>
                </a:solidFill>
                <a:effectLst/>
                <a:uLnTx/>
                <a:uFillTx/>
                <a:latin typeface="Arial" panose="020B0604020202020204"/>
                <a:ea typeface="+mn-ea"/>
                <a:cs typeface="+mn-cs"/>
              </a:rPr>
              <a:t>orm</a:t>
            </a:r>
          </a:p>
        </p:txBody>
      </p:sp>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498519"/>
            <a:ext cx="6381750" cy="693650"/>
          </a:xfrm>
        </p:spPr>
        <p:txBody>
          <a:bodyPr>
            <a:normAutofit fontScale="90000"/>
          </a:bodyPr>
          <a:lstStyle/>
          <a:p>
            <a:r>
              <a:rPr lang="en-US" b="1">
                <a:solidFill>
                  <a:schemeClr val="bg1"/>
                </a:solidFill>
                <a:latin typeface="Arial" panose="020B0604020202020204" pitchFamily="34" charset="0"/>
                <a:cs typeface="Arial" panose="020B0604020202020204" pitchFamily="34" charset="0"/>
              </a:rPr>
              <a:t>Reporting a concern </a:t>
            </a:r>
            <a:endParaRPr lang="en-GB" b="1">
              <a:solidFill>
                <a:schemeClr val="bg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1DFA1820-3398-4847-A555-4B6E0B9C5285}"/>
              </a:ext>
            </a:extLst>
          </p:cNvPr>
          <p:cNvSpPr>
            <a:spLocks noGrp="1"/>
          </p:cNvSpPr>
          <p:nvPr>
            <p:ph idx="1"/>
          </p:nvPr>
        </p:nvSpPr>
        <p:spPr>
          <a:xfrm>
            <a:off x="838200" y="1937288"/>
            <a:ext cx="6381750" cy="3948085"/>
          </a:xfrm>
        </p:spPr>
        <p:txBody>
          <a:bodyPr/>
          <a:lstStyle/>
          <a:p>
            <a:pPr marL="0" indent="0">
              <a:buNone/>
            </a:pPr>
            <a:r>
              <a:rPr lang="en-GB" sz="3200" dirty="0">
                <a:solidFill>
                  <a:schemeClr val="tx1"/>
                </a:solidFill>
                <a:latin typeface="Arial" panose="020B0604020202020204" pitchFamily="34" charset="0"/>
                <a:cs typeface="Arial" panose="020B0604020202020204" pitchFamily="34" charset="0"/>
              </a:rPr>
              <a:t>Practitioners should use their local authority’s </a:t>
            </a:r>
            <a:r>
              <a:rPr lang="en-GB" sz="3200" b="1" dirty="0">
                <a:solidFill>
                  <a:schemeClr val="tx1"/>
                </a:solidFill>
                <a:latin typeface="Arial" panose="020B0604020202020204" pitchFamily="34" charset="0"/>
                <a:cs typeface="Arial" panose="020B0604020202020204" pitchFamily="34" charset="0"/>
              </a:rPr>
              <a:t>report forms</a:t>
            </a:r>
            <a:endParaRPr lang="en-GB" sz="3200" b="1" dirty="0">
              <a:latin typeface="Arial" panose="020B0604020202020204" pitchFamily="34" charset="0"/>
              <a:cs typeface="Arial" panose="020B0604020202020204" pitchFamily="34" charset="0"/>
            </a:endParaRPr>
          </a:p>
          <a:p>
            <a:pPr marL="0" indent="0">
              <a:buNone/>
            </a:pPr>
            <a:endParaRPr lang="en-GB" sz="3200"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If you made the report by </a:t>
            </a:r>
            <a:r>
              <a:rPr lang="en-GB" b="1" dirty="0">
                <a:solidFill>
                  <a:schemeClr val="tx1"/>
                </a:solidFill>
                <a:latin typeface="Arial" panose="020B0604020202020204" pitchFamily="34" charset="0"/>
                <a:cs typeface="Arial" panose="020B0604020202020204" pitchFamily="34" charset="0"/>
              </a:rPr>
              <a:t>phone</a:t>
            </a:r>
            <a:r>
              <a:rPr lang="en-GB" dirty="0">
                <a:solidFill>
                  <a:schemeClr val="tx1"/>
                </a:solidFill>
                <a:latin typeface="Arial" panose="020B0604020202020204" pitchFamily="34" charset="0"/>
                <a:cs typeface="Arial" panose="020B0604020202020204" pitchFamily="34" charset="0"/>
              </a:rPr>
              <a:t>, you must send through the </a:t>
            </a:r>
            <a:r>
              <a:rPr lang="en-GB" b="1" dirty="0">
                <a:solidFill>
                  <a:schemeClr val="tx1"/>
                </a:solidFill>
                <a:latin typeface="Arial" panose="020B0604020202020204" pitchFamily="34" charset="0"/>
                <a:cs typeface="Arial" panose="020B0604020202020204" pitchFamily="34" charset="0"/>
              </a:rPr>
              <a:t>report form within 24 hours of the phone call</a:t>
            </a:r>
          </a:p>
          <a:p>
            <a:pPr marL="0" indent="0">
              <a:buNone/>
            </a:pPr>
            <a:endParaRPr lang="en-GB" sz="3200" dirty="0">
              <a:latin typeface="Arial" panose="020B0604020202020204" pitchFamily="34" charset="0"/>
              <a:cs typeface="Arial" panose="020B0604020202020204" pitchFamily="34" charset="0"/>
            </a:endParaRPr>
          </a:p>
        </p:txBody>
      </p:sp>
      <p:sp>
        <p:nvSpPr>
          <p:cNvPr id="8" name="Arrow: Down 7">
            <a:extLst>
              <a:ext uri="{FF2B5EF4-FFF2-40B4-BE49-F238E27FC236}">
                <a16:creationId xmlns:a16="http://schemas.microsoft.com/office/drawing/2014/main" id="{2A7411A2-8A0F-4765-B2D5-6C83D87097D9}"/>
              </a:ext>
              <a:ext uri="{C183D7F6-B498-43B3-948B-1728B52AA6E4}">
                <adec:decorative xmlns:adec="http://schemas.microsoft.com/office/drawing/2017/decorative" val="1"/>
              </a:ext>
            </a:extLst>
          </p:cNvPr>
          <p:cNvSpPr/>
          <p:nvPr/>
        </p:nvSpPr>
        <p:spPr>
          <a:xfrm>
            <a:off x="9509126" y="2998862"/>
            <a:ext cx="463550" cy="728287"/>
          </a:xfrm>
          <a:prstGeom prst="downArrow">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C0A9D6A0-5CFA-4A03-8760-9EFA625AD458}"/>
              </a:ext>
            </a:extLst>
          </p:cNvPr>
          <p:cNvSpPr/>
          <p:nvPr/>
        </p:nvSpPr>
        <p:spPr>
          <a:xfrm>
            <a:off x="7569201" y="2502741"/>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2400" b="0" i="0" u="none" strike="noStrike" kern="1200" cap="none" spc="0" normalizeH="0" baseline="0" noProof="0">
                <a:ln>
                  <a:noFill/>
                </a:ln>
                <a:solidFill>
                  <a:sysClr val="windowText" lastClr="000000"/>
                </a:solidFill>
                <a:effectLst/>
                <a:uLnTx/>
                <a:uFillTx/>
                <a:latin typeface="Arial" panose="020B0604020202020204"/>
                <a:ea typeface="+mn-ea"/>
                <a:cs typeface="+mn-cs"/>
              </a:rPr>
              <a:t>Report safeguarding concern</a:t>
            </a:r>
            <a:endParaRPr kumimoji="0" lang="en-GB" sz="2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13" name="Arrow: Down 12">
            <a:extLst>
              <a:ext uri="{FF2B5EF4-FFF2-40B4-BE49-F238E27FC236}">
                <a16:creationId xmlns:a16="http://schemas.microsoft.com/office/drawing/2014/main" id="{EB95BF1F-CF4D-4EF4-B037-13C8CD6D8471}"/>
              </a:ext>
              <a:ext uri="{C183D7F6-B498-43B3-948B-1728B52AA6E4}">
                <adec:decorative xmlns:adec="http://schemas.microsoft.com/office/drawing/2017/decorative" val="1"/>
              </a:ext>
            </a:extLst>
          </p:cNvPr>
          <p:cNvSpPr/>
          <p:nvPr/>
        </p:nvSpPr>
        <p:spPr>
          <a:xfrm>
            <a:off x="10999258" y="1892085"/>
            <a:ext cx="463550" cy="693650"/>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88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9E2E-D4A3-418E-8938-3724B5330D4D}"/>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Activity 7 Incident recording</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6A8170-BB60-4504-8DEA-198920BB1CB9}"/>
              </a:ext>
            </a:extLst>
          </p:cNvPr>
          <p:cNvSpPr>
            <a:spLocks noGrp="1"/>
          </p:cNvSpPr>
          <p:nvPr>
            <p:ph idx="1"/>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Consider the written report and how it could be improved</a:t>
            </a:r>
          </a:p>
          <a:p>
            <a:r>
              <a:rPr lang="en-US" dirty="0">
                <a:latin typeface="Arial"/>
                <a:cs typeface="Arial"/>
              </a:rPr>
              <a:t>Share your report with the Designated Safeguarding Person </a:t>
            </a:r>
            <a:br>
              <a:rPr lang="en-US" dirty="0">
                <a:latin typeface="Arial"/>
                <a:cs typeface="Arial"/>
              </a:rPr>
            </a:br>
            <a:r>
              <a:rPr lang="en-US" dirty="0">
                <a:latin typeface="Arial"/>
                <a:cs typeface="Arial"/>
              </a:rPr>
              <a:t>in your </a:t>
            </a:r>
            <a:r>
              <a:rPr lang="en-US" dirty="0" err="1">
                <a:latin typeface="Arial"/>
                <a:cs typeface="Arial"/>
              </a:rPr>
              <a:t>organisation</a:t>
            </a:r>
            <a:r>
              <a:rPr lang="en-US" dirty="0">
                <a:latin typeface="Arial"/>
                <a:cs typeface="Arial"/>
              </a:rPr>
              <a:t> (or line/senior manager/volunteer </a:t>
            </a:r>
            <a:br>
              <a:rPr lang="en-US" dirty="0">
                <a:latin typeface="Arial"/>
                <a:cs typeface="Arial"/>
              </a:rPr>
            </a:br>
            <a:r>
              <a:rPr lang="en-US" dirty="0" err="1">
                <a:latin typeface="Arial"/>
                <a:cs typeface="Arial"/>
              </a:rPr>
              <a:t>co-ordinator</a:t>
            </a:r>
            <a:r>
              <a:rPr lang="en-US" dirty="0">
                <a:latin typeface="Arial"/>
                <a:cs typeface="Arial"/>
              </a:rPr>
              <a:t>)</a:t>
            </a:r>
            <a:endParaRPr lang="en-GB" dirty="0">
              <a:latin typeface="Arial"/>
              <a:cs typeface="Arial"/>
            </a:endParaRPr>
          </a:p>
        </p:txBody>
      </p:sp>
    </p:spTree>
    <p:extLst>
      <p:ext uri="{BB962C8B-B14F-4D97-AF65-F5344CB8AC3E}">
        <p14:creationId xmlns:p14="http://schemas.microsoft.com/office/powerpoint/2010/main" val="2435671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156C-B665-4AD0-A9E5-1E308E1A3A4A}"/>
              </a:ext>
            </a:extLst>
          </p:cNvPr>
          <p:cNvSpPr>
            <a:spLocks noGrp="1"/>
          </p:cNvSpPr>
          <p:nvPr>
            <p:ph type="title"/>
          </p:nvPr>
        </p:nvSpPr>
        <p:spPr>
          <a:xfrm>
            <a:off x="838200" y="462641"/>
            <a:ext cx="6516189" cy="765406"/>
          </a:xfrm>
        </p:spPr>
        <p:txBody>
          <a:bodyPr/>
          <a:lstStyle/>
          <a:p>
            <a:r>
              <a:rPr lang="en-GB" b="1">
                <a:solidFill>
                  <a:schemeClr val="bg1"/>
                </a:solidFill>
                <a:latin typeface="Arial" panose="020B0604020202020204" pitchFamily="34" charset="0"/>
                <a:cs typeface="Arial" panose="020B0604020202020204" pitchFamily="34" charset="0"/>
              </a:rPr>
              <a:t>Gathering information </a:t>
            </a:r>
          </a:p>
        </p:txBody>
      </p:sp>
      <p:sp>
        <p:nvSpPr>
          <p:cNvPr id="3" name="Content Placeholder 2">
            <a:extLst>
              <a:ext uri="{FF2B5EF4-FFF2-40B4-BE49-F238E27FC236}">
                <a16:creationId xmlns:a16="http://schemas.microsoft.com/office/drawing/2014/main" id="{34DB01DD-108C-44BE-9C09-796A2C661341}"/>
              </a:ext>
            </a:extLst>
          </p:cNvPr>
          <p:cNvSpPr>
            <a:spLocks noGrp="1"/>
          </p:cNvSpPr>
          <p:nvPr>
            <p:ph idx="1"/>
          </p:nvPr>
        </p:nvSpPr>
        <p:spPr>
          <a:xfrm>
            <a:off x="838199" y="3221190"/>
            <a:ext cx="11074401" cy="3488417"/>
          </a:xfrm>
        </p:spPr>
        <p:txBody>
          <a:bodyPr>
            <a:normAutofit lnSpcReduction="10000"/>
          </a:bodyPr>
          <a:lstStyle/>
          <a:p>
            <a:pPr lvl="0">
              <a:spcBef>
                <a:spcPts val="0"/>
              </a:spcBef>
              <a:spcAft>
                <a:spcPts val="1800"/>
              </a:spcAft>
            </a:pPr>
            <a:r>
              <a:rPr lang="en-GB" b="1">
                <a:solidFill>
                  <a:schemeClr val="tx1"/>
                </a:solidFill>
                <a:latin typeface="Arial" panose="020B0604020202020204" pitchFamily="34" charset="0"/>
                <a:cs typeface="Arial" panose="020B0604020202020204" pitchFamily="34" charset="0"/>
              </a:rPr>
              <a:t>explain</a:t>
            </a:r>
            <a:r>
              <a:rPr lang="en-GB">
                <a:solidFill>
                  <a:schemeClr val="tx1"/>
                </a:solidFill>
                <a:latin typeface="Arial" panose="020B0604020202020204" pitchFamily="34" charset="0"/>
                <a:cs typeface="Arial" panose="020B0604020202020204" pitchFamily="34" charset="0"/>
              </a:rPr>
              <a:t> your concerns and your </a:t>
            </a:r>
            <a:r>
              <a:rPr lang="en-GB" b="1">
                <a:solidFill>
                  <a:schemeClr val="tx1"/>
                </a:solidFill>
                <a:latin typeface="Arial" panose="020B0604020202020204" pitchFamily="34" charset="0"/>
                <a:cs typeface="Arial" panose="020B0604020202020204" pitchFamily="34" charset="0"/>
              </a:rPr>
              <a:t>evidence</a:t>
            </a:r>
            <a:r>
              <a:rPr lang="en-GB">
                <a:solidFill>
                  <a:schemeClr val="tx1"/>
                </a:solidFill>
                <a:latin typeface="Arial" panose="020B0604020202020204" pitchFamily="34" charset="0"/>
                <a:cs typeface="Arial" panose="020B0604020202020204" pitchFamily="34" charset="0"/>
              </a:rPr>
              <a:t> to support them </a:t>
            </a:r>
          </a:p>
          <a:p>
            <a:pPr lvl="0">
              <a:spcBef>
                <a:spcPts val="0"/>
              </a:spcBef>
              <a:spcAft>
                <a:spcPts val="1800"/>
              </a:spcAft>
            </a:pPr>
            <a:r>
              <a:rPr lang="en-GB" b="1">
                <a:solidFill>
                  <a:schemeClr val="tx1"/>
                </a:solidFill>
                <a:latin typeface="Arial" panose="020B0604020202020204" pitchFamily="34" charset="0"/>
                <a:cs typeface="Arial" panose="020B0604020202020204" pitchFamily="34" charset="0"/>
              </a:rPr>
              <a:t>provide</a:t>
            </a:r>
            <a:r>
              <a:rPr lang="en-GB">
                <a:solidFill>
                  <a:schemeClr val="tx1"/>
                </a:solidFill>
                <a:latin typeface="Arial" panose="020B0604020202020204" pitchFamily="34" charset="0"/>
                <a:cs typeface="Arial" panose="020B0604020202020204" pitchFamily="34" charset="0"/>
              </a:rPr>
              <a:t> as much </a:t>
            </a:r>
            <a:r>
              <a:rPr lang="en-GB" b="1">
                <a:solidFill>
                  <a:schemeClr val="tx1"/>
                </a:solidFill>
                <a:latin typeface="Arial" panose="020B0604020202020204" pitchFamily="34" charset="0"/>
                <a:cs typeface="Arial" panose="020B0604020202020204" pitchFamily="34" charset="0"/>
              </a:rPr>
              <a:t>specific detail and evidence </a:t>
            </a:r>
            <a:r>
              <a:rPr lang="en-GB">
                <a:solidFill>
                  <a:schemeClr val="tx1"/>
                </a:solidFill>
                <a:latin typeface="Arial" panose="020B0604020202020204" pitchFamily="34" charset="0"/>
                <a:cs typeface="Arial" panose="020B0604020202020204" pitchFamily="34" charset="0"/>
              </a:rPr>
              <a:t>as possible </a:t>
            </a:r>
            <a:r>
              <a:rPr lang="en-GB" i="1">
                <a:solidFill>
                  <a:schemeClr val="tx1"/>
                </a:solidFill>
                <a:latin typeface="Arial" panose="020B0604020202020204" pitchFamily="34" charset="0"/>
                <a:cs typeface="Arial" panose="020B0604020202020204" pitchFamily="34" charset="0"/>
              </a:rPr>
              <a:t> </a:t>
            </a:r>
            <a:endParaRPr lang="en-GB">
              <a:solidFill>
                <a:schemeClr val="tx1"/>
              </a:solidFill>
              <a:latin typeface="Arial" panose="020B0604020202020204" pitchFamily="34" charset="0"/>
              <a:cs typeface="Arial" panose="020B0604020202020204" pitchFamily="34" charset="0"/>
            </a:endParaRPr>
          </a:p>
          <a:p>
            <a:pPr lvl="0">
              <a:spcBef>
                <a:spcPts val="0"/>
              </a:spcBef>
              <a:spcAft>
                <a:spcPts val="1800"/>
              </a:spcAft>
            </a:pPr>
            <a:r>
              <a:rPr lang="en-GB" b="1">
                <a:solidFill>
                  <a:schemeClr val="tx1"/>
                </a:solidFill>
                <a:latin typeface="Arial" panose="020B0604020202020204" pitchFamily="34" charset="0"/>
                <a:cs typeface="Arial" panose="020B0604020202020204" pitchFamily="34" charset="0"/>
              </a:rPr>
              <a:t>be honest </a:t>
            </a:r>
            <a:r>
              <a:rPr lang="en-GB">
                <a:solidFill>
                  <a:schemeClr val="tx1"/>
                </a:solidFill>
                <a:latin typeface="Arial" panose="020B0604020202020204" pitchFamily="34" charset="0"/>
                <a:cs typeface="Arial" panose="020B0604020202020204" pitchFamily="34" charset="0"/>
              </a:rPr>
              <a:t>about any factors that might </a:t>
            </a:r>
            <a:r>
              <a:rPr lang="en-GB" b="1">
                <a:solidFill>
                  <a:schemeClr val="tx1"/>
                </a:solidFill>
                <a:latin typeface="Arial" panose="020B0604020202020204" pitchFamily="34" charset="0"/>
                <a:cs typeface="Arial" panose="020B0604020202020204" pitchFamily="34" charset="0"/>
              </a:rPr>
              <a:t>influence</a:t>
            </a:r>
            <a:r>
              <a:rPr lang="en-GB">
                <a:solidFill>
                  <a:schemeClr val="tx1"/>
                </a:solidFill>
                <a:latin typeface="Arial" panose="020B0604020202020204" pitchFamily="34" charset="0"/>
                <a:cs typeface="Arial" panose="020B0604020202020204" pitchFamily="34" charset="0"/>
              </a:rPr>
              <a:t> your report</a:t>
            </a:r>
          </a:p>
          <a:p>
            <a:pPr lvl="0">
              <a:spcBef>
                <a:spcPts val="0"/>
              </a:spcBef>
              <a:spcAft>
                <a:spcPts val="1800"/>
              </a:spcAft>
            </a:pPr>
            <a:r>
              <a:rPr lang="en-GB" b="1">
                <a:solidFill>
                  <a:schemeClr val="tx1"/>
                </a:solidFill>
                <a:latin typeface="Arial" panose="020B0604020202020204" pitchFamily="34" charset="0"/>
                <a:cs typeface="Arial" panose="020B0604020202020204" pitchFamily="34" charset="0"/>
              </a:rPr>
              <a:t>document</a:t>
            </a:r>
            <a:r>
              <a:rPr lang="en-GB">
                <a:solidFill>
                  <a:schemeClr val="tx1"/>
                </a:solidFill>
                <a:latin typeface="Arial" panose="020B0604020202020204" pitchFamily="34" charset="0"/>
                <a:cs typeface="Arial" panose="020B0604020202020204" pitchFamily="34" charset="0"/>
              </a:rPr>
              <a:t> </a:t>
            </a:r>
            <a:r>
              <a:rPr lang="en-GB" b="1">
                <a:solidFill>
                  <a:schemeClr val="tx1"/>
                </a:solidFill>
                <a:latin typeface="Arial" panose="020B0604020202020204" pitchFamily="34" charset="0"/>
                <a:cs typeface="Arial" panose="020B0604020202020204" pitchFamily="34" charset="0"/>
              </a:rPr>
              <a:t>all</a:t>
            </a:r>
            <a:r>
              <a:rPr lang="en-GB">
                <a:solidFill>
                  <a:schemeClr val="tx1"/>
                </a:solidFill>
                <a:latin typeface="Arial" panose="020B0604020202020204" pitchFamily="34" charset="0"/>
                <a:cs typeface="Arial" panose="020B0604020202020204" pitchFamily="34" charset="0"/>
              </a:rPr>
              <a:t> relevant issues about the concern </a:t>
            </a:r>
          </a:p>
          <a:p>
            <a:pPr lvl="0">
              <a:spcBef>
                <a:spcPts val="0"/>
              </a:spcBef>
              <a:spcAft>
                <a:spcPts val="1800"/>
              </a:spcAft>
            </a:pPr>
            <a:r>
              <a:rPr lang="en-GB" b="1">
                <a:solidFill>
                  <a:schemeClr val="tx1"/>
                </a:solidFill>
                <a:latin typeface="Arial" panose="020B0604020202020204" pitchFamily="34" charset="0"/>
                <a:cs typeface="Arial" panose="020B0604020202020204" pitchFamily="34" charset="0"/>
              </a:rPr>
              <a:t>establish </a:t>
            </a:r>
            <a:r>
              <a:rPr lang="en-GB">
                <a:solidFill>
                  <a:schemeClr val="tx1"/>
                </a:solidFill>
                <a:latin typeface="Arial" panose="020B0604020202020204" pitchFamily="34" charset="0"/>
                <a:cs typeface="Arial" panose="020B0604020202020204" pitchFamily="34" charset="0"/>
              </a:rPr>
              <a:t>whether any of the child/ren in the family have an early help assessment</a:t>
            </a:r>
          </a:p>
          <a:p>
            <a:pPr>
              <a:spcBef>
                <a:spcPts val="0"/>
              </a:spcBef>
              <a:spcAft>
                <a:spcPts val="1800"/>
              </a:spcAft>
            </a:pPr>
            <a:endParaRPr lang="en-GB" sz="240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8CDA7C84-9EC1-4679-A71A-59D3EEFADBFC}"/>
              </a:ext>
            </a:extLst>
          </p:cNvPr>
          <p:cNvSpPr/>
          <p:nvPr/>
        </p:nvSpPr>
        <p:spPr>
          <a:xfrm>
            <a:off x="7569201" y="2363255"/>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400">
                <a:solidFill>
                  <a:sysClr val="windowText" lastClr="000000"/>
                </a:solidFill>
                <a:latin typeface="Arial" panose="020B0604020202020204" pitchFamily="34" charset="0"/>
                <a:cs typeface="Arial" panose="020B0604020202020204" pitchFamily="34" charset="0"/>
              </a:rPr>
              <a:t>Report safeguarding concern</a:t>
            </a:r>
            <a:endParaRPr lang="en-GB" sz="2400" b="1">
              <a:solidFill>
                <a:sysClr val="windowText" lastClr="000000"/>
              </a:solidFill>
              <a:latin typeface="Arial" panose="020B060402020202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5269BD80-94CB-4C48-939F-6E7A14BB2101}"/>
              </a:ext>
              <a:ext uri="{C183D7F6-B498-43B3-948B-1728B52AA6E4}">
                <adec:decorative xmlns:adec="http://schemas.microsoft.com/office/drawing/2017/decorative" val="1"/>
              </a:ext>
            </a:extLst>
          </p:cNvPr>
          <p:cNvSpPr/>
          <p:nvPr/>
        </p:nvSpPr>
        <p:spPr>
          <a:xfrm>
            <a:off x="10999258" y="1752599"/>
            <a:ext cx="463550" cy="693650"/>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66AF495-4664-41BC-8330-94E74B7F8A68}"/>
              </a:ext>
            </a:extLst>
          </p:cNvPr>
          <p:cNvSpPr/>
          <p:nvPr/>
        </p:nvSpPr>
        <p:spPr>
          <a:xfrm>
            <a:off x="838199" y="1822128"/>
            <a:ext cx="6731002" cy="1077218"/>
          </a:xfrm>
          <a:prstGeom prst="rect">
            <a:avLst/>
          </a:prstGeom>
        </p:spPr>
        <p:txBody>
          <a:bodyPr wrap="square">
            <a:spAutoFit/>
          </a:bodyPr>
          <a:lstStyle/>
          <a:p>
            <a:r>
              <a:rPr lang="en-GB" sz="3200">
                <a:latin typeface="Arial" panose="020B0604020202020204" pitchFamily="34" charset="0"/>
                <a:cs typeface="Arial" panose="020B0604020202020204" pitchFamily="34" charset="0"/>
              </a:rPr>
              <a:t>When </a:t>
            </a:r>
            <a:r>
              <a:rPr lang="en-GB" sz="3200" b="1">
                <a:latin typeface="Arial" panose="020B0604020202020204" pitchFamily="34" charset="0"/>
                <a:cs typeface="Arial" panose="020B0604020202020204" pitchFamily="34" charset="0"/>
              </a:rPr>
              <a:t>gathering information</a:t>
            </a:r>
            <a:r>
              <a:rPr lang="en-GB" sz="3200">
                <a:latin typeface="Arial" panose="020B0604020202020204" pitchFamily="34" charset="0"/>
                <a:cs typeface="Arial" panose="020B0604020202020204" pitchFamily="34" charset="0"/>
              </a:rPr>
              <a:t> to make a report, you should:</a:t>
            </a:r>
          </a:p>
        </p:txBody>
      </p:sp>
    </p:spTree>
    <p:extLst>
      <p:ext uri="{BB962C8B-B14F-4D97-AF65-F5344CB8AC3E}">
        <p14:creationId xmlns:p14="http://schemas.microsoft.com/office/powerpoint/2010/main" val="35595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514267"/>
            <a:ext cx="6381750" cy="662154"/>
          </a:xfrm>
        </p:spPr>
        <p:txBody>
          <a:bodyPr>
            <a:normAutofit fontScale="90000"/>
          </a:bodyPr>
          <a:lstStyle/>
          <a:p>
            <a:r>
              <a:rPr lang="en-US" b="1">
                <a:solidFill>
                  <a:schemeClr val="bg1"/>
                </a:solidFill>
                <a:latin typeface="Arial" panose="020B0604020202020204" pitchFamily="34" charset="0"/>
                <a:cs typeface="Arial" panose="020B0604020202020204" pitchFamily="34" charset="0"/>
              </a:rPr>
              <a:t>What to include</a:t>
            </a:r>
            <a:endParaRPr lang="en-GB" b="1">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075E939-77DC-4B4F-B79B-FB83CD1365C7}"/>
              </a:ext>
            </a:extLst>
          </p:cNvPr>
          <p:cNvSpPr/>
          <p:nvPr/>
        </p:nvSpPr>
        <p:spPr>
          <a:xfrm>
            <a:off x="546720" y="1935321"/>
            <a:ext cx="6871778" cy="4819781"/>
          </a:xfrm>
          <a:prstGeom prst="rect">
            <a:avLst/>
          </a:prstGeom>
        </p:spPr>
        <p:txBody>
          <a:bodyPr wrap="square">
            <a:spAutoFit/>
          </a:bodyPr>
          <a:lstStyle/>
          <a:p>
            <a:pPr marL="269875" indent="-269875">
              <a:lnSpc>
                <a:spcPct val="90000"/>
              </a:lnSpc>
              <a:spcAft>
                <a:spcPts val="12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Information </a:t>
            </a:r>
            <a:r>
              <a:rPr lang="en-US" sz="2800" dirty="0">
                <a:latin typeface="Arial" panose="020B0604020202020204" pitchFamily="34" charset="0"/>
                <a:cs typeface="Arial" panose="020B0604020202020204" pitchFamily="34" charset="0"/>
              </a:rPr>
              <a:t>about the child/adult and their family, including names, addresses, dates of birth, contact details</a:t>
            </a:r>
          </a:p>
          <a:p>
            <a:pPr marL="269875" indent="-269875">
              <a:lnSpc>
                <a:spcPct val="90000"/>
              </a:lnSpc>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Details of your </a:t>
            </a:r>
            <a:r>
              <a:rPr lang="en-US" sz="2800" b="1" dirty="0">
                <a:latin typeface="Arial" panose="020B0604020202020204" pitchFamily="34" charset="0"/>
                <a:cs typeface="Arial" panose="020B0604020202020204" pitchFamily="34" charset="0"/>
              </a:rPr>
              <a:t>concerns </a:t>
            </a:r>
            <a:r>
              <a:rPr lang="en-US" sz="2800" dirty="0">
                <a:latin typeface="Arial" panose="020B0604020202020204" pitchFamily="34" charset="0"/>
                <a:cs typeface="Arial" panose="020B0604020202020204" pitchFamily="34" charset="0"/>
              </a:rPr>
              <a:t>about the risk of harm to the child/adult</a:t>
            </a:r>
          </a:p>
          <a:p>
            <a:pPr marL="269875" indent="-269875">
              <a:lnSpc>
                <a:spcPct val="90000"/>
              </a:lnSpc>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Details of any </a:t>
            </a:r>
            <a:r>
              <a:rPr lang="en-US" sz="2800" b="1" dirty="0">
                <a:latin typeface="Arial" panose="020B0604020202020204" pitchFamily="34" charset="0"/>
                <a:cs typeface="Arial" panose="020B0604020202020204" pitchFamily="34" charset="0"/>
              </a:rPr>
              <a:t>plans in place </a:t>
            </a:r>
            <a:r>
              <a:rPr lang="en-US" sz="2800" dirty="0">
                <a:latin typeface="Arial" panose="020B0604020202020204" pitchFamily="34" charset="0"/>
                <a:cs typeface="Arial" panose="020B0604020202020204" pitchFamily="34" charset="0"/>
              </a:rPr>
              <a:t>to provide immediate protection </a:t>
            </a:r>
          </a:p>
          <a:p>
            <a:pPr marL="269875" indent="-269875">
              <a:lnSpc>
                <a:spcPct val="90000"/>
              </a:lnSpc>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Any </a:t>
            </a:r>
            <a:r>
              <a:rPr lang="en-US" sz="2800" b="1" dirty="0">
                <a:latin typeface="Arial" panose="020B0604020202020204" pitchFamily="34" charset="0"/>
                <a:cs typeface="Arial" panose="020B0604020202020204" pitchFamily="34" charset="0"/>
              </a:rPr>
              <a:t>relevant and proportionate information </a:t>
            </a:r>
            <a:r>
              <a:rPr lang="en-US" sz="2800" dirty="0">
                <a:latin typeface="Arial" panose="020B0604020202020204" pitchFamily="34" charset="0"/>
                <a:cs typeface="Arial" panose="020B0604020202020204" pitchFamily="34" charset="0"/>
              </a:rPr>
              <a:t>giving </a:t>
            </a:r>
            <a:r>
              <a:rPr lang="en-US" sz="2800" b="1" dirty="0">
                <a:latin typeface="Arial" panose="020B0604020202020204" pitchFamily="34" charset="0"/>
                <a:cs typeface="Arial" panose="020B0604020202020204" pitchFamily="34" charset="0"/>
              </a:rPr>
              <a:t>insight</a:t>
            </a:r>
            <a:r>
              <a:rPr lang="en-US" sz="2800" dirty="0">
                <a:latin typeface="Arial" panose="020B0604020202020204" pitchFamily="34" charset="0"/>
                <a:cs typeface="Arial" panose="020B0604020202020204" pitchFamily="34" charset="0"/>
              </a:rPr>
              <a:t> into the child/adult, their family/</a:t>
            </a:r>
            <a:r>
              <a:rPr lang="en-US" sz="2800" dirty="0" err="1">
                <a:latin typeface="Arial" panose="020B0604020202020204" pitchFamily="34" charset="0"/>
                <a:cs typeface="Arial" panose="020B0604020202020204" pitchFamily="34" charset="0"/>
              </a:rPr>
              <a:t>carers</a:t>
            </a:r>
            <a:r>
              <a:rPr lang="en-US" sz="2800" dirty="0">
                <a:latin typeface="Arial" panose="020B0604020202020204" pitchFamily="34" charset="0"/>
                <a:cs typeface="Arial" panose="020B0604020202020204" pitchFamily="34" charset="0"/>
              </a:rPr>
              <a:t> and their home environment</a:t>
            </a:r>
          </a:p>
        </p:txBody>
      </p:sp>
      <p:sp>
        <p:nvSpPr>
          <p:cNvPr id="24" name="Rectangle: Rounded Corners 23">
            <a:extLst>
              <a:ext uri="{FF2B5EF4-FFF2-40B4-BE49-F238E27FC236}">
                <a16:creationId xmlns:a16="http://schemas.microsoft.com/office/drawing/2014/main" id="{E5625AE3-1A5F-4AA8-95F6-4D3EB6F32700}"/>
              </a:ext>
            </a:extLst>
          </p:cNvPr>
          <p:cNvSpPr/>
          <p:nvPr/>
        </p:nvSpPr>
        <p:spPr>
          <a:xfrm>
            <a:off x="7569201" y="3416878"/>
            <a:ext cx="4343400" cy="3338224"/>
          </a:xfrm>
          <a:prstGeom prst="roundRect">
            <a:avLst>
              <a:gd name="adj" fmla="val 9714"/>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0000"/>
              </a:lnSpc>
              <a:spcAft>
                <a:spcPts val="600"/>
              </a:spcAft>
            </a:pPr>
            <a:r>
              <a:rPr lang="en-GB" sz="2200" b="1" u="sng">
                <a:solidFill>
                  <a:schemeClr val="tx1">
                    <a:lumMod val="60000"/>
                    <a:lumOff val="40000"/>
                  </a:schemeClr>
                </a:solidFill>
                <a:latin typeface="Arial" panose="020B0604020202020204" pitchFamily="34" charset="0"/>
                <a:cs typeface="Arial" panose="020B0604020202020204" pitchFamily="34" charset="0"/>
              </a:rPr>
              <a:t>Safeguarding report form</a:t>
            </a:r>
          </a:p>
        </p:txBody>
      </p:sp>
      <p:sp>
        <p:nvSpPr>
          <p:cNvPr id="25" name="Arrow: Down 24">
            <a:extLst>
              <a:ext uri="{FF2B5EF4-FFF2-40B4-BE49-F238E27FC236}">
                <a16:creationId xmlns:a16="http://schemas.microsoft.com/office/drawing/2014/main" id="{6F62FB40-BCEA-4AF7-804C-DEBDB4707371}"/>
              </a:ext>
              <a:ext uri="{C183D7F6-B498-43B3-948B-1728B52AA6E4}">
                <adec:decorative xmlns:adec="http://schemas.microsoft.com/office/drawing/2017/decorative" val="1"/>
              </a:ext>
            </a:extLst>
          </p:cNvPr>
          <p:cNvSpPr/>
          <p:nvPr/>
        </p:nvSpPr>
        <p:spPr>
          <a:xfrm>
            <a:off x="9509126" y="2750888"/>
            <a:ext cx="463550" cy="628073"/>
          </a:xfrm>
          <a:prstGeom prst="downArrow">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796ABF04-6F68-4A3B-89B5-36DF204E4257}"/>
              </a:ext>
            </a:extLst>
          </p:cNvPr>
          <p:cNvSpPr/>
          <p:nvPr/>
        </p:nvSpPr>
        <p:spPr>
          <a:xfrm>
            <a:off x="7569201" y="2254767"/>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400" dirty="0">
                <a:solidFill>
                  <a:sysClr val="windowText" lastClr="000000"/>
                </a:solidFill>
                <a:latin typeface="Arial" panose="020B0604020202020204" pitchFamily="34" charset="0"/>
                <a:cs typeface="Arial" panose="020B0604020202020204" pitchFamily="34" charset="0"/>
              </a:rPr>
              <a:t>Report safeguarding concern</a:t>
            </a:r>
            <a:endParaRPr lang="en-GB" sz="2400" b="1" dirty="0">
              <a:solidFill>
                <a:sysClr val="windowText" lastClr="000000"/>
              </a:solidFill>
              <a:latin typeface="Arial" panose="020B0604020202020204" pitchFamily="34" charset="0"/>
              <a:cs typeface="Arial" panose="020B0604020202020204" pitchFamily="34" charset="0"/>
            </a:endParaRPr>
          </a:p>
        </p:txBody>
      </p:sp>
      <p:sp>
        <p:nvSpPr>
          <p:cNvPr id="27" name="Arrow: Down 26">
            <a:extLst>
              <a:ext uri="{FF2B5EF4-FFF2-40B4-BE49-F238E27FC236}">
                <a16:creationId xmlns:a16="http://schemas.microsoft.com/office/drawing/2014/main" id="{BC75E6E3-9254-4155-AE22-3A8BE76A657B}"/>
              </a:ext>
              <a:ext uri="{C183D7F6-B498-43B3-948B-1728B52AA6E4}">
                <adec:decorative xmlns:adec="http://schemas.microsoft.com/office/drawing/2017/decorative" val="1"/>
              </a:ext>
            </a:extLst>
          </p:cNvPr>
          <p:cNvSpPr/>
          <p:nvPr/>
        </p:nvSpPr>
        <p:spPr>
          <a:xfrm>
            <a:off x="10999258" y="1752600"/>
            <a:ext cx="463550" cy="432999"/>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72F853B-6295-4CA0-8896-EC3C237D207F}"/>
              </a:ext>
            </a:extLst>
          </p:cNvPr>
          <p:cNvSpPr/>
          <p:nvPr/>
        </p:nvSpPr>
        <p:spPr>
          <a:xfrm>
            <a:off x="7785536" y="4013214"/>
            <a:ext cx="4127065" cy="2557623"/>
          </a:xfrm>
          <a:prstGeom prst="rect">
            <a:avLst/>
          </a:prstGeom>
        </p:spPr>
        <p:txBody>
          <a:bodyPr wrap="square" anchor="ctr">
            <a:spAutoFit/>
          </a:bodyPr>
          <a:lstStyle/>
          <a:p>
            <a:pPr marL="176213" indent="-176213">
              <a:lnSpc>
                <a:spcPct val="80000"/>
              </a:lnSpc>
              <a:spcAft>
                <a:spcPts val="1800"/>
              </a:spcAft>
              <a:buFont typeface="Arial" panose="020B0604020202020204" pitchFamily="34" charset="0"/>
              <a:buChar char="•"/>
            </a:pPr>
            <a:r>
              <a:rPr lang="en-US" sz="2400">
                <a:latin typeface="Arial" panose="020B0604020202020204" pitchFamily="34" charset="0"/>
                <a:cs typeface="Arial" panose="020B0604020202020204" pitchFamily="34" charset="0"/>
              </a:rPr>
              <a:t>Basic information </a:t>
            </a:r>
          </a:p>
          <a:p>
            <a:pPr marL="176213" indent="-176213">
              <a:lnSpc>
                <a:spcPct val="80000"/>
              </a:lnSpc>
              <a:spcAft>
                <a:spcPts val="1800"/>
              </a:spcAft>
              <a:buFont typeface="Arial" panose="020B0604020202020204" pitchFamily="34" charset="0"/>
              <a:buChar char="•"/>
            </a:pPr>
            <a:r>
              <a:rPr lang="en-US" sz="2400">
                <a:latin typeface="Arial" panose="020B0604020202020204" pitchFamily="34" charset="0"/>
                <a:cs typeface="Arial" panose="020B0604020202020204" pitchFamily="34" charset="0"/>
              </a:rPr>
              <a:t>Cause for concern </a:t>
            </a:r>
          </a:p>
          <a:p>
            <a:pPr marL="176213" indent="-176213">
              <a:lnSpc>
                <a:spcPct val="80000"/>
              </a:lnSpc>
              <a:spcAft>
                <a:spcPts val="1800"/>
              </a:spcAft>
              <a:buFont typeface="Arial" panose="020B0604020202020204" pitchFamily="34" charset="0"/>
              <a:buChar char="•"/>
            </a:pPr>
            <a:r>
              <a:rPr lang="en-US" sz="2400">
                <a:latin typeface="Arial" panose="020B0604020202020204" pitchFamily="34" charset="0"/>
                <a:cs typeface="Arial" panose="020B0604020202020204" pitchFamily="34" charset="0"/>
              </a:rPr>
              <a:t>Immediate protection plans </a:t>
            </a:r>
          </a:p>
          <a:p>
            <a:pPr marL="176213" indent="-176213">
              <a:lnSpc>
                <a:spcPct val="80000"/>
              </a:lnSpc>
              <a:spcAft>
                <a:spcPts val="1800"/>
              </a:spcAft>
              <a:buFont typeface="Arial" panose="020B0604020202020204" pitchFamily="34" charset="0"/>
              <a:buChar char="•"/>
            </a:pPr>
            <a:r>
              <a:rPr lang="en-US" sz="2400">
                <a:latin typeface="Arial" panose="020B0604020202020204" pitchFamily="34" charset="0"/>
                <a:cs typeface="Arial" panose="020B0604020202020204" pitchFamily="34" charset="0"/>
              </a:rPr>
              <a:t>Relevant, proportionate information to provide insight</a:t>
            </a:r>
          </a:p>
        </p:txBody>
      </p:sp>
    </p:spTree>
    <p:extLst>
      <p:ext uri="{BB962C8B-B14F-4D97-AF65-F5344CB8AC3E}">
        <p14:creationId xmlns:p14="http://schemas.microsoft.com/office/powerpoint/2010/main" val="14872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4799-8AC5-48E5-AA9D-A376DCD519AD}"/>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Activity 1: Principles</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9E9C685-F095-419F-B2D6-BA2DD866CE1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Use of app</a:t>
            </a:r>
          </a:p>
          <a:p>
            <a:pPr marL="0" indent="0">
              <a:buNone/>
            </a:pPr>
            <a:r>
              <a:rPr lang="en-US" dirty="0">
                <a:latin typeface="Arial" panose="020B0604020202020204" pitchFamily="34" charset="0"/>
                <a:cs typeface="Arial" panose="020B0604020202020204" pitchFamily="34" charset="0"/>
              </a:rPr>
              <a:t>or</a:t>
            </a:r>
          </a:p>
          <a:p>
            <a:r>
              <a:rPr lang="en-US" dirty="0">
                <a:latin typeface="Arial" panose="020B0604020202020204" pitchFamily="34" charset="0"/>
                <a:cs typeface="Arial" panose="020B0604020202020204" pitchFamily="34" charset="0"/>
              </a:rPr>
              <a:t>Use of cards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Discuss the importance of these principles in safeguarding</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0261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514267"/>
            <a:ext cx="6381750" cy="662154"/>
          </a:xfrm>
        </p:spPr>
        <p:txBody>
          <a:bodyPr>
            <a:normAutofit fontScale="90000"/>
          </a:bodyPr>
          <a:lstStyle/>
          <a:p>
            <a:r>
              <a:rPr lang="en-US" b="1">
                <a:solidFill>
                  <a:schemeClr val="bg1"/>
                </a:solidFill>
                <a:latin typeface="Arial" panose="020B0604020202020204" pitchFamily="34" charset="0"/>
                <a:cs typeface="Arial" panose="020B0604020202020204" pitchFamily="34" charset="0"/>
              </a:rPr>
              <a:t>Submit the report</a:t>
            </a:r>
            <a:endParaRPr lang="en-GB" b="1">
              <a:solidFill>
                <a:schemeClr val="bg1"/>
              </a:solidFill>
              <a:latin typeface="Arial" panose="020B0604020202020204" pitchFamily="34" charset="0"/>
              <a:cs typeface="Arial" panose="020B0604020202020204" pitchFamily="34" charset="0"/>
            </a:endParaRPr>
          </a:p>
        </p:txBody>
      </p:sp>
      <p:sp>
        <p:nvSpPr>
          <p:cNvPr id="7" name="Content Placeholder 5">
            <a:extLst>
              <a:ext uri="{FF2B5EF4-FFF2-40B4-BE49-F238E27FC236}">
                <a16:creationId xmlns:a16="http://schemas.microsoft.com/office/drawing/2014/main" id="{E50E910E-1587-4315-AE80-9D5D8A96C9C6}"/>
              </a:ext>
            </a:extLst>
          </p:cNvPr>
          <p:cNvSpPr txBox="1">
            <a:spLocks/>
          </p:cNvSpPr>
          <p:nvPr/>
        </p:nvSpPr>
        <p:spPr>
          <a:xfrm>
            <a:off x="838200" y="1766888"/>
            <a:ext cx="6381751" cy="2919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3200" kern="1200">
                <a:solidFill>
                  <a:schemeClr val="accent1"/>
                </a:solidFill>
                <a:latin typeface="+mn-lt"/>
                <a:ea typeface="+mn-ea"/>
                <a:cs typeface="+mn-cs"/>
              </a:defRPr>
            </a:lvl1pPr>
            <a:lvl2pPr marL="685800" indent="-228600" algn="l" defTabSz="914400" rtl="0" eaLnBrk="1" latinLnBrk="0" hangingPunct="1">
              <a:lnSpc>
                <a:spcPct val="90000"/>
              </a:lnSpc>
              <a:spcBef>
                <a:spcPts val="0"/>
              </a:spcBef>
              <a:spcAft>
                <a:spcPts val="600"/>
              </a:spcAft>
              <a:buClr>
                <a:schemeClr val="accent3"/>
              </a:buClr>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tx1"/>
                </a:solidFill>
                <a:latin typeface="Arial" panose="020B0604020202020204" pitchFamily="34" charset="0"/>
                <a:cs typeface="Arial" panose="020B0604020202020204" pitchFamily="34" charset="0"/>
              </a:rPr>
              <a:t>Submit the report about your safeguarding concern without delay</a:t>
            </a:r>
          </a:p>
        </p:txBody>
      </p:sp>
      <p:sp>
        <p:nvSpPr>
          <p:cNvPr id="19" name="Rectangle: Rounded Corners 18">
            <a:extLst>
              <a:ext uri="{FF2B5EF4-FFF2-40B4-BE49-F238E27FC236}">
                <a16:creationId xmlns:a16="http://schemas.microsoft.com/office/drawing/2014/main" id="{0221062C-6019-46D6-BCA7-6A6D7688D272}"/>
              </a:ext>
            </a:extLst>
          </p:cNvPr>
          <p:cNvSpPr/>
          <p:nvPr/>
        </p:nvSpPr>
        <p:spPr>
          <a:xfrm>
            <a:off x="6622082" y="6033686"/>
            <a:ext cx="5511801" cy="71260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800" b="1">
                <a:latin typeface="Arial" panose="020B0604020202020204" pitchFamily="34" charset="0"/>
                <a:cs typeface="Arial" panose="020B0604020202020204" pitchFamily="34" charset="0"/>
              </a:rPr>
              <a:t>Report submitted to social services</a:t>
            </a:r>
          </a:p>
        </p:txBody>
      </p:sp>
      <p:sp>
        <p:nvSpPr>
          <p:cNvPr id="23" name="Arrow: Down 22">
            <a:extLst>
              <a:ext uri="{FF2B5EF4-FFF2-40B4-BE49-F238E27FC236}">
                <a16:creationId xmlns:a16="http://schemas.microsoft.com/office/drawing/2014/main" id="{BE951AF7-6305-41BE-BD3C-0C524671723C}"/>
              </a:ext>
              <a:ext uri="{C183D7F6-B498-43B3-948B-1728B52AA6E4}">
                <adec:decorative xmlns:adec="http://schemas.microsoft.com/office/drawing/2017/decorative" val="1"/>
              </a:ext>
            </a:extLst>
          </p:cNvPr>
          <p:cNvSpPr/>
          <p:nvPr/>
        </p:nvSpPr>
        <p:spPr>
          <a:xfrm>
            <a:off x="9146207" y="5352606"/>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26F75463-8719-4AB4-A700-7359B34A0D42}"/>
              </a:ext>
            </a:extLst>
          </p:cNvPr>
          <p:cNvSpPr/>
          <p:nvPr/>
        </p:nvSpPr>
        <p:spPr>
          <a:xfrm>
            <a:off x="7219950" y="2876679"/>
            <a:ext cx="4343400" cy="2681714"/>
          </a:xfrm>
          <a:prstGeom prst="roundRect">
            <a:avLst>
              <a:gd name="adj" fmla="val 9714"/>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0000"/>
              </a:lnSpc>
              <a:spcAft>
                <a:spcPts val="600"/>
              </a:spcAft>
            </a:pPr>
            <a:r>
              <a:rPr lang="en-GB" sz="2200" b="1" u="sng">
                <a:solidFill>
                  <a:schemeClr val="tx1">
                    <a:lumMod val="60000"/>
                    <a:lumOff val="40000"/>
                  </a:schemeClr>
                </a:solidFill>
                <a:latin typeface="Arial" panose="020B0604020202020204" pitchFamily="34" charset="0"/>
                <a:cs typeface="Arial" panose="020B0604020202020204" pitchFamily="34" charset="0"/>
              </a:rPr>
              <a:t>Safeguarding report form</a:t>
            </a:r>
          </a:p>
        </p:txBody>
      </p:sp>
      <p:sp>
        <p:nvSpPr>
          <p:cNvPr id="25" name="Arrow: Down 24">
            <a:extLst>
              <a:ext uri="{FF2B5EF4-FFF2-40B4-BE49-F238E27FC236}">
                <a16:creationId xmlns:a16="http://schemas.microsoft.com/office/drawing/2014/main" id="{034064FB-4379-4048-9674-1E059563DDE0}"/>
              </a:ext>
              <a:ext uri="{C183D7F6-B498-43B3-948B-1728B52AA6E4}">
                <adec:decorative xmlns:adec="http://schemas.microsoft.com/office/drawing/2017/decorative" val="1"/>
              </a:ext>
            </a:extLst>
          </p:cNvPr>
          <p:cNvSpPr/>
          <p:nvPr/>
        </p:nvSpPr>
        <p:spPr>
          <a:xfrm>
            <a:off x="9146207" y="2256614"/>
            <a:ext cx="463550" cy="728287"/>
          </a:xfrm>
          <a:prstGeom prst="downArrow">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2F1BB852-5E25-4FE1-8C50-F958AA78F4B1}"/>
              </a:ext>
            </a:extLst>
          </p:cNvPr>
          <p:cNvSpPr/>
          <p:nvPr/>
        </p:nvSpPr>
        <p:spPr>
          <a:xfrm>
            <a:off x="7206282" y="1996793"/>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400">
                <a:solidFill>
                  <a:sysClr val="windowText" lastClr="000000"/>
                </a:solidFill>
                <a:latin typeface="Arial" panose="020B0604020202020204" pitchFamily="34" charset="0"/>
                <a:cs typeface="Arial" panose="020B0604020202020204" pitchFamily="34" charset="0"/>
              </a:rPr>
              <a:t>Report safeguarding concern</a:t>
            </a:r>
            <a:endParaRPr lang="en-GB" sz="2400" b="1">
              <a:solidFill>
                <a:sysClr val="windowText" lastClr="000000"/>
              </a:solidFill>
              <a:latin typeface="Arial" panose="020B0604020202020204" pitchFamily="34" charset="0"/>
              <a:cs typeface="Arial" panose="020B0604020202020204" pitchFamily="34" charset="0"/>
            </a:endParaRPr>
          </a:p>
        </p:txBody>
      </p:sp>
      <p:sp>
        <p:nvSpPr>
          <p:cNvPr id="27" name="Arrow: Down 26">
            <a:extLst>
              <a:ext uri="{FF2B5EF4-FFF2-40B4-BE49-F238E27FC236}">
                <a16:creationId xmlns:a16="http://schemas.microsoft.com/office/drawing/2014/main" id="{0EA5D42E-5B87-44E2-85B1-5A8D517A10D4}"/>
              </a:ext>
              <a:ext uri="{C183D7F6-B498-43B3-948B-1728B52AA6E4}">
                <adec:decorative xmlns:adec="http://schemas.microsoft.com/office/drawing/2017/decorative" val="1"/>
              </a:ext>
            </a:extLst>
          </p:cNvPr>
          <p:cNvSpPr/>
          <p:nvPr/>
        </p:nvSpPr>
        <p:spPr>
          <a:xfrm>
            <a:off x="10417836" y="1563730"/>
            <a:ext cx="463550" cy="693650"/>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16AA943-CF77-4ECA-BD95-F5595090B3CC}"/>
              </a:ext>
            </a:extLst>
          </p:cNvPr>
          <p:cNvSpPr/>
          <p:nvPr/>
        </p:nvSpPr>
        <p:spPr>
          <a:xfrm>
            <a:off x="7436285" y="3324892"/>
            <a:ext cx="4127065" cy="2095958"/>
          </a:xfrm>
          <a:prstGeom prst="rect">
            <a:avLst/>
          </a:prstGeom>
        </p:spPr>
        <p:txBody>
          <a:bodyPr wrap="square" anchor="ctr">
            <a:spAutoFit/>
          </a:bodyPr>
          <a:lstStyle/>
          <a:p>
            <a:pPr marL="176213" indent="-176213">
              <a:lnSpc>
                <a:spcPct val="8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Basic information </a:t>
            </a:r>
          </a:p>
          <a:p>
            <a:pPr marL="176213" indent="-176213">
              <a:lnSpc>
                <a:spcPct val="8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Cause for concern </a:t>
            </a:r>
          </a:p>
          <a:p>
            <a:pPr marL="176213" indent="-176213">
              <a:lnSpc>
                <a:spcPct val="8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Immediate protection plans </a:t>
            </a:r>
          </a:p>
          <a:p>
            <a:pPr marL="176213" indent="-176213">
              <a:lnSpc>
                <a:spcPct val="80000"/>
              </a:lnSpc>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Relevant, proportionate information to provide insight</a:t>
            </a:r>
          </a:p>
        </p:txBody>
      </p:sp>
    </p:spTree>
    <p:extLst>
      <p:ext uri="{BB962C8B-B14F-4D97-AF65-F5344CB8AC3E}">
        <p14:creationId xmlns:p14="http://schemas.microsoft.com/office/powerpoint/2010/main" val="41133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3FA5A31E-A051-4852-872F-1A0DF49D846D}"/>
              </a:ext>
            </a:extLst>
          </p:cNvPr>
          <p:cNvSpPr/>
          <p:nvPr/>
        </p:nvSpPr>
        <p:spPr>
          <a:xfrm>
            <a:off x="7657925" y="4396031"/>
            <a:ext cx="4343400" cy="2350127"/>
          </a:xfrm>
          <a:prstGeom prst="roundRect">
            <a:avLst>
              <a:gd name="adj" fmla="val 9714"/>
            </a:avLst>
          </a:prstGeom>
          <a:solidFill>
            <a:schemeClr val="bg1"/>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spcAft>
                <a:spcPts val="1200"/>
              </a:spcAft>
              <a:buClr>
                <a:schemeClr val="accent3"/>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Verify and explore concerns</a:t>
            </a:r>
          </a:p>
          <a:p>
            <a:pPr marL="177800" indent="-177800">
              <a:spcAft>
                <a:spcPts val="1200"/>
              </a:spcAft>
              <a:buClr>
                <a:schemeClr val="accent3"/>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Discuss </a:t>
            </a:r>
            <a:r>
              <a:rPr lang="en-GB" sz="2400">
                <a:solidFill>
                  <a:schemeClr val="tx1"/>
                </a:solidFill>
                <a:latin typeface="Arial" panose="020B0604020202020204" pitchFamily="34" charset="0"/>
                <a:cs typeface="Arial" panose="020B0604020202020204" pitchFamily="34" charset="0"/>
              </a:rPr>
              <a:t>any criminal offence </a:t>
            </a:r>
            <a:r>
              <a:rPr lang="en-US" sz="2400">
                <a:solidFill>
                  <a:schemeClr val="tx1"/>
                </a:solidFill>
                <a:latin typeface="Arial" panose="020B0604020202020204" pitchFamily="34" charset="0"/>
                <a:cs typeface="Arial" panose="020B0604020202020204" pitchFamily="34" charset="0"/>
              </a:rPr>
              <a:t>with the police</a:t>
            </a:r>
          </a:p>
          <a:p>
            <a:pPr marL="177800" indent="-177800">
              <a:spcAft>
                <a:spcPts val="1200"/>
              </a:spcAft>
              <a:buClr>
                <a:schemeClr val="accent3"/>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Acknowledge receipt within </a:t>
            </a:r>
            <a:r>
              <a:rPr lang="en-US" sz="2400" b="1">
                <a:solidFill>
                  <a:schemeClr val="tx1"/>
                </a:solidFill>
                <a:latin typeface="Arial" panose="020B0604020202020204" pitchFamily="34" charset="0"/>
                <a:cs typeface="Arial" panose="020B0604020202020204" pitchFamily="34" charset="0"/>
              </a:rPr>
              <a:t>seven</a:t>
            </a:r>
            <a:r>
              <a:rPr lang="en-US" sz="2400">
                <a:solidFill>
                  <a:schemeClr val="tx1"/>
                </a:solidFill>
                <a:latin typeface="Arial" panose="020B0604020202020204" pitchFamily="34" charset="0"/>
                <a:cs typeface="Arial" panose="020B0604020202020204" pitchFamily="34" charset="0"/>
              </a:rPr>
              <a:t> working days</a:t>
            </a:r>
          </a:p>
          <a:p>
            <a:pPr marL="177800" indent="-177800">
              <a:spcAft>
                <a:spcPts val="1200"/>
              </a:spcAft>
              <a:buClr>
                <a:schemeClr val="accent3"/>
              </a:buClr>
              <a:buFont typeface="Arial" panose="020B0604020202020204" pitchFamily="34" charset="0"/>
              <a:buChar char="•"/>
            </a:pPr>
            <a:endParaRPr lang="en-US" sz="2400">
              <a:solidFill>
                <a:schemeClr val="tx1"/>
              </a:solidFill>
              <a:latin typeface="Arial" panose="020B0604020202020204" pitchFamily="34" charset="0"/>
              <a:cs typeface="Arial" panose="020B0604020202020204" pitchFamily="34" charset="0"/>
            </a:endParaRPr>
          </a:p>
        </p:txBody>
      </p:sp>
      <p:sp>
        <p:nvSpPr>
          <p:cNvPr id="19" name="Arrow: Down 18">
            <a:extLst>
              <a:ext uri="{FF2B5EF4-FFF2-40B4-BE49-F238E27FC236}">
                <a16:creationId xmlns:a16="http://schemas.microsoft.com/office/drawing/2014/main" id="{A6301DC6-088E-461C-9AD4-6FD7C296B8B2}"/>
              </a:ext>
              <a:ext uri="{C183D7F6-B498-43B3-948B-1728B52AA6E4}">
                <adec:decorative xmlns:adec="http://schemas.microsoft.com/office/drawing/2017/decorative" val="1"/>
              </a:ext>
            </a:extLst>
          </p:cNvPr>
          <p:cNvSpPr/>
          <p:nvPr/>
        </p:nvSpPr>
        <p:spPr>
          <a:xfrm>
            <a:off x="9509125" y="3788536"/>
            <a:ext cx="463550" cy="728287"/>
          </a:xfrm>
          <a:prstGeom prst="downArrow">
            <a:avLst/>
          </a:prstGeom>
          <a:solidFill>
            <a:schemeClr val="bg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99399C71-A7F3-42FD-BF7F-4E8AFFFD83DB}"/>
              </a:ext>
            </a:extLst>
          </p:cNvPr>
          <p:cNvSpPr/>
          <p:nvPr/>
        </p:nvSpPr>
        <p:spPr>
          <a:xfrm>
            <a:off x="7569201" y="3267326"/>
            <a:ext cx="4343400" cy="85705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800" b="1">
                <a:latin typeface="Arial" panose="020B0604020202020204" pitchFamily="34" charset="0"/>
                <a:cs typeface="Arial" panose="020B0604020202020204" pitchFamily="34" charset="0"/>
              </a:rPr>
              <a:t>Report submitted to social services</a:t>
            </a:r>
          </a:p>
        </p:txBody>
      </p:sp>
      <p:sp>
        <p:nvSpPr>
          <p:cNvPr id="23" name="Arrow: Down 22">
            <a:extLst>
              <a:ext uri="{FF2B5EF4-FFF2-40B4-BE49-F238E27FC236}">
                <a16:creationId xmlns:a16="http://schemas.microsoft.com/office/drawing/2014/main" id="{84CD70B9-CB6E-4ABC-91BB-E57D900FFF7C}"/>
              </a:ext>
              <a:ext uri="{C183D7F6-B498-43B3-948B-1728B52AA6E4}">
                <adec:decorative xmlns:adec="http://schemas.microsoft.com/office/drawing/2017/decorative" val="1"/>
              </a:ext>
            </a:extLst>
          </p:cNvPr>
          <p:cNvSpPr/>
          <p:nvPr/>
        </p:nvSpPr>
        <p:spPr>
          <a:xfrm>
            <a:off x="9509125" y="2664376"/>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514267"/>
            <a:ext cx="6381750" cy="662154"/>
          </a:xfrm>
        </p:spPr>
        <p:txBody>
          <a:bodyPr>
            <a:normAutofit fontScale="90000"/>
          </a:bodyPr>
          <a:lstStyle/>
          <a:p>
            <a:r>
              <a:rPr lang="en-US" b="1">
                <a:solidFill>
                  <a:schemeClr val="bg1"/>
                </a:solidFill>
                <a:latin typeface="Arial" panose="020B0604020202020204" pitchFamily="34" charset="0"/>
                <a:cs typeface="Arial" panose="020B0604020202020204" pitchFamily="34" charset="0"/>
              </a:rPr>
              <a:t>Acknowledgement </a:t>
            </a:r>
            <a:endParaRPr lang="en-GB" b="1">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735233A-D4C6-499C-8C5F-95ED3EBF798D}"/>
              </a:ext>
            </a:extLst>
          </p:cNvPr>
          <p:cNvSpPr/>
          <p:nvPr/>
        </p:nvSpPr>
        <p:spPr>
          <a:xfrm>
            <a:off x="763411" y="1775105"/>
            <a:ext cx="6565901" cy="4755148"/>
          </a:xfrm>
          <a:prstGeom prst="rect">
            <a:avLst/>
          </a:prstGeom>
        </p:spPr>
        <p:txBody>
          <a:bodyPr wrap="square">
            <a:spAutoFit/>
          </a:bodyPr>
          <a:lstStyle/>
          <a:p>
            <a:pPr>
              <a:spcAft>
                <a:spcPts val="600"/>
              </a:spcAft>
            </a:pPr>
            <a:r>
              <a:rPr lang="en-US" sz="3200">
                <a:latin typeface="Arial" panose="020B0604020202020204" pitchFamily="34" charset="0"/>
                <a:cs typeface="Arial" panose="020B0604020202020204" pitchFamily="34" charset="0"/>
              </a:rPr>
              <a:t>Once social services receive a written report form, they will: </a:t>
            </a:r>
          </a:p>
          <a:p>
            <a:pPr marL="274638" indent="-274638">
              <a:spcAft>
                <a:spcPts val="600"/>
              </a:spcAft>
              <a:buFont typeface="Arial" panose="020B0604020202020204" pitchFamily="34" charset="0"/>
              <a:buChar char="•"/>
            </a:pPr>
            <a:r>
              <a:rPr lang="en-GB" sz="3200" b="1">
                <a:latin typeface="Arial" panose="020B0604020202020204" pitchFamily="34" charset="0"/>
                <a:cs typeface="Arial" panose="020B0604020202020204" pitchFamily="34" charset="0"/>
              </a:rPr>
              <a:t>verify and explore </a:t>
            </a:r>
            <a:r>
              <a:rPr lang="en-GB" sz="3200">
                <a:latin typeface="Arial" panose="020B0604020202020204" pitchFamily="34" charset="0"/>
                <a:cs typeface="Arial" panose="020B0604020202020204" pitchFamily="34" charset="0"/>
              </a:rPr>
              <a:t>the concerns</a:t>
            </a:r>
          </a:p>
          <a:p>
            <a:pPr marL="274638" indent="-274638">
              <a:spcAft>
                <a:spcPts val="600"/>
              </a:spcAft>
              <a:buFont typeface="Arial" panose="020B0604020202020204" pitchFamily="34" charset="0"/>
              <a:buChar char="•"/>
            </a:pPr>
            <a:r>
              <a:rPr lang="en-GB" sz="3200">
                <a:latin typeface="Arial" panose="020B0604020202020204" pitchFamily="34" charset="0"/>
                <a:cs typeface="Arial" panose="020B0604020202020204" pitchFamily="34" charset="0"/>
              </a:rPr>
              <a:t>discuss the situation with the </a:t>
            </a:r>
            <a:r>
              <a:rPr lang="en-GB" sz="3200" b="1">
                <a:latin typeface="Arial" panose="020B0604020202020204" pitchFamily="34" charset="0"/>
                <a:cs typeface="Arial" panose="020B0604020202020204" pitchFamily="34" charset="0"/>
              </a:rPr>
              <a:t>police</a:t>
            </a:r>
            <a:r>
              <a:rPr lang="en-GB" sz="3200">
                <a:latin typeface="Arial" panose="020B0604020202020204" pitchFamily="34" charset="0"/>
                <a:cs typeface="Arial" panose="020B0604020202020204" pitchFamily="34" charset="0"/>
              </a:rPr>
              <a:t> if it involves a possible criminal offence</a:t>
            </a:r>
          </a:p>
          <a:p>
            <a:pPr marL="274638" indent="-274638">
              <a:spcAft>
                <a:spcPts val="600"/>
              </a:spcAft>
              <a:buFont typeface="Arial" panose="020B0604020202020204" pitchFamily="34" charset="0"/>
              <a:buChar char="•"/>
            </a:pPr>
            <a:r>
              <a:rPr lang="en-US" sz="3200">
                <a:latin typeface="Arial" panose="020B0604020202020204" pitchFamily="34" charset="0"/>
                <a:cs typeface="Arial" panose="020B0604020202020204" pitchFamily="34" charset="0"/>
              </a:rPr>
              <a:t>acknowledge they’ve received the report </a:t>
            </a:r>
            <a:r>
              <a:rPr lang="en-US" sz="3200" b="1">
                <a:latin typeface="Arial" panose="020B0604020202020204" pitchFamily="34" charset="0"/>
                <a:cs typeface="Arial" panose="020B0604020202020204" pitchFamily="34" charset="0"/>
              </a:rPr>
              <a:t>within seven working days</a:t>
            </a:r>
          </a:p>
        </p:txBody>
      </p:sp>
      <p:sp>
        <p:nvSpPr>
          <p:cNvPr id="26" name="Rectangle: Rounded Corners 25">
            <a:extLst>
              <a:ext uri="{FF2B5EF4-FFF2-40B4-BE49-F238E27FC236}">
                <a16:creationId xmlns:a16="http://schemas.microsoft.com/office/drawing/2014/main" id="{05C21C19-4432-457A-8BED-523477AB849E}"/>
              </a:ext>
            </a:extLst>
          </p:cNvPr>
          <p:cNvSpPr/>
          <p:nvPr/>
        </p:nvSpPr>
        <p:spPr>
          <a:xfrm>
            <a:off x="7569201" y="2293056"/>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400">
                <a:solidFill>
                  <a:sysClr val="windowText" lastClr="000000"/>
                </a:solidFill>
                <a:latin typeface="Arial" panose="020B0604020202020204" pitchFamily="34" charset="0"/>
                <a:cs typeface="Arial" panose="020B0604020202020204" pitchFamily="34" charset="0"/>
              </a:rPr>
              <a:t>Report safeguarding concern</a:t>
            </a:r>
            <a:endParaRPr lang="en-GB" sz="2400" b="1">
              <a:solidFill>
                <a:sysClr val="windowText" lastClr="000000"/>
              </a:solidFill>
              <a:latin typeface="Arial" panose="020B0604020202020204" pitchFamily="34" charset="0"/>
              <a:cs typeface="Arial" panose="020B0604020202020204" pitchFamily="34" charset="0"/>
            </a:endParaRPr>
          </a:p>
        </p:txBody>
      </p:sp>
      <p:sp>
        <p:nvSpPr>
          <p:cNvPr id="27" name="Arrow: Down 26">
            <a:extLst>
              <a:ext uri="{FF2B5EF4-FFF2-40B4-BE49-F238E27FC236}">
                <a16:creationId xmlns:a16="http://schemas.microsoft.com/office/drawing/2014/main" id="{753C10B5-19FE-4CB0-A558-7A5787908B07}"/>
              </a:ext>
              <a:ext uri="{C183D7F6-B498-43B3-948B-1728B52AA6E4}">
                <adec:decorative xmlns:adec="http://schemas.microsoft.com/office/drawing/2017/decorative" val="1"/>
              </a:ext>
            </a:extLst>
          </p:cNvPr>
          <p:cNvSpPr/>
          <p:nvPr/>
        </p:nvSpPr>
        <p:spPr>
          <a:xfrm>
            <a:off x="10999258" y="1682400"/>
            <a:ext cx="463550" cy="693650"/>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91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8ABC-5C08-4C94-BBC8-2085403014ED}"/>
              </a:ext>
            </a:extLst>
          </p:cNvPr>
          <p:cNvSpPr>
            <a:spLocks noGrp="1"/>
          </p:cNvSpPr>
          <p:nvPr>
            <p:ph type="title"/>
          </p:nvPr>
        </p:nvSpPr>
        <p:spPr>
          <a:xfrm>
            <a:off x="838200" y="514267"/>
            <a:ext cx="6381750" cy="662154"/>
          </a:xfrm>
        </p:spPr>
        <p:txBody>
          <a:bodyPr>
            <a:normAutofit fontScale="90000"/>
          </a:bodyPr>
          <a:lstStyle/>
          <a:p>
            <a:r>
              <a:rPr lang="en-GB" b="1">
                <a:solidFill>
                  <a:schemeClr val="bg1"/>
                </a:solidFill>
                <a:latin typeface="Arial" panose="020B0604020202020204" pitchFamily="34" charset="0"/>
                <a:cs typeface="Arial" panose="020B0604020202020204" pitchFamily="34" charset="0"/>
              </a:rPr>
              <a:t>Report follow-up</a:t>
            </a:r>
          </a:p>
        </p:txBody>
      </p:sp>
      <p:sp>
        <p:nvSpPr>
          <p:cNvPr id="13" name="Rectangle: Rounded Corners 12">
            <a:extLst>
              <a:ext uri="{FF2B5EF4-FFF2-40B4-BE49-F238E27FC236}">
                <a16:creationId xmlns:a16="http://schemas.microsoft.com/office/drawing/2014/main" id="{92CEA6BC-CEA3-4A34-84FD-DF6D59D50D7B}"/>
              </a:ext>
            </a:extLst>
          </p:cNvPr>
          <p:cNvSpPr/>
          <p:nvPr/>
        </p:nvSpPr>
        <p:spPr>
          <a:xfrm>
            <a:off x="7569201" y="3635907"/>
            <a:ext cx="4343400" cy="126422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800" b="1">
                <a:latin typeface="Arial" panose="020B0604020202020204" pitchFamily="34" charset="0"/>
                <a:cs typeface="Arial" panose="020B0604020202020204" pitchFamily="34" charset="0"/>
              </a:rPr>
              <a:t>Report submitted to social services</a:t>
            </a:r>
          </a:p>
        </p:txBody>
      </p:sp>
      <p:sp>
        <p:nvSpPr>
          <p:cNvPr id="14" name="Arrow: Down 13">
            <a:extLst>
              <a:ext uri="{FF2B5EF4-FFF2-40B4-BE49-F238E27FC236}">
                <a16:creationId xmlns:a16="http://schemas.microsoft.com/office/drawing/2014/main" id="{416B6A6C-3ABA-4492-8685-07050E410AE1}"/>
              </a:ext>
              <a:ext uri="{C183D7F6-B498-43B3-948B-1728B52AA6E4}">
                <adec:decorative xmlns:adec="http://schemas.microsoft.com/office/drawing/2017/decorative" val="1"/>
              </a:ext>
            </a:extLst>
          </p:cNvPr>
          <p:cNvSpPr/>
          <p:nvPr/>
        </p:nvSpPr>
        <p:spPr>
          <a:xfrm>
            <a:off x="9509126" y="3120107"/>
            <a:ext cx="463550" cy="628072"/>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CFF14B6E-BBED-4923-B6ED-02700C774673}"/>
              </a:ext>
            </a:extLst>
          </p:cNvPr>
          <p:cNvSpPr/>
          <p:nvPr/>
        </p:nvSpPr>
        <p:spPr>
          <a:xfrm>
            <a:off x="7569201" y="2595732"/>
            <a:ext cx="4343400" cy="628072"/>
          </a:xfrm>
          <a:prstGeom prst="roundRect">
            <a:avLst/>
          </a:prstGeom>
          <a:solidFill>
            <a:schemeClr val="accent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2400">
                <a:solidFill>
                  <a:sysClr val="windowText" lastClr="000000"/>
                </a:solidFill>
                <a:latin typeface="Arial" panose="020B0604020202020204" pitchFamily="34" charset="0"/>
                <a:cs typeface="Arial" panose="020B0604020202020204" pitchFamily="34" charset="0"/>
              </a:rPr>
              <a:t>Report safeguarding concern</a:t>
            </a:r>
            <a:endParaRPr lang="en-GB" sz="2400" b="1">
              <a:solidFill>
                <a:sysClr val="windowText" lastClr="000000"/>
              </a:solidFill>
              <a:latin typeface="Arial" panose="020B0604020202020204" pitchFamily="34" charset="0"/>
              <a:cs typeface="Arial" panose="020B0604020202020204" pitchFamily="34" charset="0"/>
            </a:endParaRPr>
          </a:p>
        </p:txBody>
      </p:sp>
      <p:sp>
        <p:nvSpPr>
          <p:cNvPr id="16" name="Arrow: Down 15">
            <a:extLst>
              <a:ext uri="{FF2B5EF4-FFF2-40B4-BE49-F238E27FC236}">
                <a16:creationId xmlns:a16="http://schemas.microsoft.com/office/drawing/2014/main" id="{12EBBE7B-8650-4AD8-927A-DBE13ADA67D1}"/>
              </a:ext>
              <a:ext uri="{C183D7F6-B498-43B3-948B-1728B52AA6E4}">
                <adec:decorative xmlns:adec="http://schemas.microsoft.com/office/drawing/2017/decorative" val="1"/>
              </a:ext>
            </a:extLst>
          </p:cNvPr>
          <p:cNvSpPr/>
          <p:nvPr/>
        </p:nvSpPr>
        <p:spPr>
          <a:xfrm>
            <a:off x="10999258" y="1985076"/>
            <a:ext cx="463550" cy="693650"/>
          </a:xfrm>
          <a:prstGeom prst="down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A65DD9-E7B1-41C4-9442-70921AD30E55}"/>
              </a:ext>
            </a:extLst>
          </p:cNvPr>
          <p:cNvSpPr/>
          <p:nvPr/>
        </p:nvSpPr>
        <p:spPr>
          <a:xfrm>
            <a:off x="838200" y="1704967"/>
            <a:ext cx="6731001" cy="4893647"/>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You should record: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who received the report in social services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will happen next / any initial action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timescales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social services will tell the child/adult at risk and family about the report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how social services can contact you for further information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81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37CF-9107-4CE3-8188-B6647974251A}"/>
              </a:ext>
            </a:extLst>
          </p:cNvPr>
          <p:cNvSpPr>
            <a:spLocks noGrp="1"/>
          </p:cNvSpPr>
          <p:nvPr>
            <p:ph type="title"/>
          </p:nvPr>
        </p:nvSpPr>
        <p:spPr>
          <a:xfrm>
            <a:off x="838200" y="182563"/>
            <a:ext cx="10515600" cy="1325563"/>
          </a:xfrm>
        </p:spPr>
        <p:txBody>
          <a:bodyPr/>
          <a:lstStyle/>
          <a:p>
            <a:r>
              <a:rPr lang="en-US" b="1">
                <a:solidFill>
                  <a:schemeClr val="bg1"/>
                </a:solidFill>
                <a:latin typeface="Arial" panose="020B0604020202020204" pitchFamily="34" charset="0"/>
                <a:cs typeface="Arial" panose="020B0604020202020204" pitchFamily="34" charset="0"/>
              </a:rPr>
              <a:t>Activity 8</a:t>
            </a:r>
            <a:endParaRPr lang="en-GB"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69D400-0470-422B-B7C5-8857922BB801}"/>
              </a:ext>
            </a:extLst>
          </p:cNvPr>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Practice reviews</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Look at the summary of a real practice review you have been given</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What do you think would have made a difference to prevent or stop the abuse, neglect or harm? </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706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All practitioners should:</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1792114"/>
            <a:ext cx="11049000" cy="4895764"/>
          </a:xfrm>
          <a:solidFill>
            <a:schemeClr val="accent4">
              <a:lumMod val="40000"/>
              <a:lumOff val="60000"/>
            </a:schemeClr>
          </a:solidFill>
        </p:spPr>
        <p:txBody>
          <a:bodyPr>
            <a:normAutofit lnSpcReduction="10000"/>
          </a:bodyPr>
          <a:lstStyle/>
          <a:p>
            <a:pPr>
              <a:spcBef>
                <a:spcPts val="0"/>
              </a:spcBef>
              <a:spcAft>
                <a:spcPts val="600"/>
              </a:spcAft>
            </a:pPr>
            <a:r>
              <a:rPr lang="en-US" sz="3200" dirty="0">
                <a:latin typeface="Arial" panose="020B0604020202020204" pitchFamily="34" charset="0"/>
                <a:cs typeface="Arial" panose="020B0604020202020204" pitchFamily="34" charset="0"/>
              </a:rPr>
              <a:t>understand their safeguarding role and responsibilities </a:t>
            </a:r>
          </a:p>
          <a:p>
            <a:pPr>
              <a:spcBef>
                <a:spcPts val="0"/>
              </a:spcBef>
              <a:spcAft>
                <a:spcPts val="600"/>
              </a:spcAft>
            </a:pPr>
            <a:r>
              <a:rPr lang="en-US" sz="3200" dirty="0">
                <a:latin typeface="Arial" panose="020B0604020202020204" pitchFamily="34" charset="0"/>
                <a:cs typeface="Arial" panose="020B0604020202020204" pitchFamily="34" charset="0"/>
              </a:rPr>
              <a:t>follow their </a:t>
            </a:r>
            <a:r>
              <a:rPr lang="en-US" sz="3200" dirty="0" err="1">
                <a:latin typeface="Arial" panose="020B0604020202020204" pitchFamily="34" charset="0"/>
                <a:cs typeface="Arial" panose="020B0604020202020204" pitchFamily="34" charset="0"/>
              </a:rPr>
              <a:t>organisation’s</a:t>
            </a:r>
            <a:r>
              <a:rPr lang="en-US" sz="3200" dirty="0">
                <a:latin typeface="Arial" panose="020B0604020202020204" pitchFamily="34" charset="0"/>
                <a:cs typeface="Arial" panose="020B0604020202020204" pitchFamily="34" charset="0"/>
              </a:rPr>
              <a:t> safeguarding procedures and protocols</a:t>
            </a:r>
          </a:p>
          <a:p>
            <a:pPr>
              <a:spcBef>
                <a:spcPts val="0"/>
              </a:spcBef>
              <a:spcAft>
                <a:spcPts val="600"/>
              </a:spcAft>
            </a:pPr>
            <a:r>
              <a:rPr lang="en-US" sz="3200" dirty="0">
                <a:latin typeface="Arial" panose="020B0604020202020204" pitchFamily="34" charset="0"/>
                <a:cs typeface="Arial" panose="020B0604020202020204" pitchFamily="34" charset="0"/>
              </a:rPr>
              <a:t>understand their duty to report/act</a:t>
            </a:r>
          </a:p>
          <a:p>
            <a:pPr>
              <a:spcBef>
                <a:spcPts val="0"/>
              </a:spcBef>
              <a:spcAft>
                <a:spcPts val="600"/>
              </a:spcAft>
            </a:pPr>
            <a:r>
              <a:rPr lang="en-US" sz="3200" dirty="0">
                <a:latin typeface="Arial" panose="020B0604020202020204" pitchFamily="34" charset="0"/>
                <a:cs typeface="Arial" panose="020B0604020202020204" pitchFamily="34" charset="0"/>
              </a:rPr>
              <a:t>be alert to indicators of abuse and neglect to the child/adult</a:t>
            </a:r>
          </a:p>
          <a:p>
            <a:pPr>
              <a:spcBef>
                <a:spcPts val="0"/>
              </a:spcBef>
              <a:spcAft>
                <a:spcPts val="600"/>
              </a:spcAft>
            </a:pPr>
            <a:r>
              <a:rPr lang="en-US" sz="3200" dirty="0">
                <a:latin typeface="Arial" panose="020B0604020202020204" pitchFamily="34" charset="0"/>
                <a:cs typeface="Arial" panose="020B0604020202020204" pitchFamily="34" charset="0"/>
              </a:rPr>
              <a:t>have received training appropriate to their role and responsibilities</a:t>
            </a:r>
          </a:p>
          <a:p>
            <a:pPr>
              <a:spcBef>
                <a:spcPts val="0"/>
              </a:spcBef>
              <a:spcAft>
                <a:spcPts val="600"/>
              </a:spcAft>
            </a:pPr>
            <a:r>
              <a:rPr lang="en-US" sz="3200" dirty="0">
                <a:latin typeface="Arial" panose="020B0604020202020204" pitchFamily="34" charset="0"/>
                <a:cs typeface="Arial" panose="020B0604020202020204" pitchFamily="34" charset="0"/>
              </a:rPr>
              <a:t>understand the safeguarding process</a:t>
            </a:r>
          </a:p>
          <a:p>
            <a:pPr>
              <a:spcBef>
                <a:spcPts val="0"/>
              </a:spcBef>
              <a:spcAft>
                <a:spcPts val="600"/>
              </a:spcAft>
            </a:pPr>
            <a:r>
              <a:rPr lang="en-US" sz="3200" dirty="0">
                <a:latin typeface="Arial" panose="020B0604020202020204" pitchFamily="34" charset="0"/>
                <a:cs typeface="Arial" panose="020B0604020202020204" pitchFamily="34" charset="0"/>
              </a:rPr>
              <a:t>contribute as necessary at all stages of the safeguarding process</a:t>
            </a:r>
          </a:p>
        </p:txBody>
      </p:sp>
    </p:spTree>
    <p:extLst>
      <p:ext uri="{BB962C8B-B14F-4D97-AF65-F5344CB8AC3E}">
        <p14:creationId xmlns:p14="http://schemas.microsoft.com/office/powerpoint/2010/main" val="16372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p:txBody>
          <a:bodyPr/>
          <a:lstStyle/>
          <a:p>
            <a:r>
              <a:rPr lang="en-GB" b="1">
                <a:solidFill>
                  <a:schemeClr val="bg1"/>
                </a:solidFill>
                <a:latin typeface="Arial" panose="020B0604020202020204" pitchFamily="34" charset="0"/>
                <a:cs typeface="Arial" panose="020B0604020202020204" pitchFamily="34" charset="0"/>
              </a:rPr>
              <a:t>Safeguarding tasks </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2009128"/>
            <a:ext cx="10515600" cy="4351338"/>
          </a:xfrm>
          <a:solidFill>
            <a:schemeClr val="accent4">
              <a:lumMod val="40000"/>
              <a:lumOff val="60000"/>
            </a:schemeClr>
          </a:solidFill>
        </p:spPr>
        <p:txBody>
          <a:bodyPr/>
          <a:lstStyle/>
          <a:p>
            <a:pPr marL="0" indent="0">
              <a:lnSpc>
                <a:spcPct val="100000"/>
              </a:lnSpc>
              <a:spcBef>
                <a:spcPts val="0"/>
              </a:spcBef>
              <a:spcAft>
                <a:spcPts val="2400"/>
              </a:spcAft>
              <a:buNone/>
            </a:pPr>
            <a:r>
              <a:rPr lang="en-GB" sz="3600" dirty="0">
                <a:solidFill>
                  <a:schemeClr val="tx1"/>
                </a:solidFill>
                <a:latin typeface="Arial" panose="020B0604020202020204" pitchFamily="34" charset="0"/>
                <a:cs typeface="Arial" panose="020B0604020202020204" pitchFamily="34" charset="0"/>
              </a:rPr>
              <a:t>The practitioner has two tasks:  </a:t>
            </a:r>
          </a:p>
          <a:p>
            <a:pPr marL="0" indent="0">
              <a:lnSpc>
                <a:spcPct val="100000"/>
              </a:lnSpc>
              <a:spcBef>
                <a:spcPts val="0"/>
              </a:spcBef>
              <a:spcAft>
                <a:spcPts val="2400"/>
              </a:spcAft>
              <a:buNone/>
            </a:pPr>
            <a:r>
              <a:rPr lang="en-GB" sz="3200" dirty="0">
                <a:solidFill>
                  <a:schemeClr val="tx1"/>
                </a:solidFill>
                <a:latin typeface="Arial" panose="020B0604020202020204" pitchFamily="34" charset="0"/>
                <a:cs typeface="Arial" panose="020B0604020202020204" pitchFamily="34" charset="0"/>
              </a:rPr>
              <a:t>1)  </a:t>
            </a:r>
            <a:r>
              <a:rPr lang="en-GB" sz="3200" b="1" dirty="0">
                <a:solidFill>
                  <a:schemeClr val="tx1"/>
                </a:solidFill>
                <a:latin typeface="Arial" panose="020B0604020202020204" pitchFamily="34" charset="0"/>
                <a:cs typeface="Arial" panose="020B0604020202020204" pitchFamily="34" charset="0"/>
              </a:rPr>
              <a:t>to prevent </a:t>
            </a:r>
            <a:r>
              <a:rPr lang="en-GB" sz="3200" b="1" dirty="0">
                <a:latin typeface="Arial" panose="020B0604020202020204" pitchFamily="34" charset="0"/>
                <a:cs typeface="Arial" panose="020B0604020202020204" pitchFamily="34" charset="0"/>
              </a:rPr>
              <a:t>situations </a:t>
            </a:r>
            <a:r>
              <a:rPr lang="en-GB" sz="3200" dirty="0">
                <a:latin typeface="Arial" panose="020B0604020202020204" pitchFamily="34" charset="0"/>
                <a:cs typeface="Arial" panose="020B0604020202020204" pitchFamily="34" charset="0"/>
              </a:rPr>
              <a:t>where a child/adult may experience abuse, neglect and harm</a:t>
            </a:r>
          </a:p>
          <a:p>
            <a:pPr marL="0" indent="0" algn="ctr">
              <a:lnSpc>
                <a:spcPct val="100000"/>
              </a:lnSpc>
              <a:spcBef>
                <a:spcPts val="0"/>
              </a:spcBef>
              <a:spcAft>
                <a:spcPts val="2400"/>
              </a:spcAft>
              <a:buNone/>
            </a:pP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and if this is not effective…</a:t>
            </a:r>
          </a:p>
          <a:p>
            <a:pPr marL="0" indent="0">
              <a:lnSpc>
                <a:spcPct val="100000"/>
              </a:lnSpc>
              <a:spcBef>
                <a:spcPts val="0"/>
              </a:spcBef>
              <a:spcAft>
                <a:spcPts val="2400"/>
              </a:spcAft>
              <a:buNone/>
            </a:pPr>
            <a:r>
              <a:rPr lang="en-GB" sz="3200" dirty="0">
                <a:latin typeface="Arial" panose="020B0604020202020204" pitchFamily="34" charset="0"/>
                <a:cs typeface="Arial" panose="020B0604020202020204" pitchFamily="34" charset="0"/>
              </a:rPr>
              <a:t>2)  to </a:t>
            </a:r>
            <a:r>
              <a:rPr lang="en-GB" sz="3200" b="1" dirty="0">
                <a:latin typeface="Arial" panose="020B0604020202020204" pitchFamily="34" charset="0"/>
                <a:cs typeface="Arial" panose="020B0604020202020204" pitchFamily="34" charset="0"/>
              </a:rPr>
              <a:t>identify emerging concerns</a:t>
            </a:r>
            <a:r>
              <a:rPr lang="en-GB" sz="3200" dirty="0">
                <a:latin typeface="Arial" panose="020B0604020202020204" pitchFamily="34" charset="0"/>
                <a:cs typeface="Arial" panose="020B0604020202020204" pitchFamily="34" charset="0"/>
              </a:rPr>
              <a:t> about abuse, neglect and harm to the individual</a:t>
            </a:r>
          </a:p>
        </p:txBody>
      </p:sp>
    </p:spTree>
    <p:extLst>
      <p:ext uri="{BB962C8B-B14F-4D97-AF65-F5344CB8AC3E}">
        <p14:creationId xmlns:p14="http://schemas.microsoft.com/office/powerpoint/2010/main" val="38639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42E-653D-4AF8-95E7-79780EC240F3}"/>
              </a:ext>
            </a:extLst>
          </p:cNvPr>
          <p:cNvSpPr>
            <a:spLocks noGrp="1"/>
          </p:cNvSpPr>
          <p:nvPr>
            <p:ph type="title"/>
          </p:nvPr>
        </p:nvSpPr>
        <p:spPr>
          <a:xfrm>
            <a:off x="838200" y="182563"/>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Thank you</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AA06C1-AEA9-4EAC-B081-26682EC34E51}"/>
              </a:ext>
            </a:extLst>
          </p:cNvPr>
          <p:cNvSpPr>
            <a:spLocks noGrp="1"/>
          </p:cNvSpPr>
          <p:nvPr>
            <p:ph idx="1"/>
          </p:nvPr>
        </p:nvSpPr>
        <p:spPr>
          <a:solidFill>
            <a:schemeClr val="accent4">
              <a:lumMod val="40000"/>
              <a:lumOff val="60000"/>
            </a:schemeClr>
          </a:solidFill>
        </p:spPr>
        <p:txBody>
          <a:bodyPr/>
          <a:lstStyle/>
          <a:p>
            <a:r>
              <a:rPr lang="en-US" dirty="0">
                <a:latin typeface="Arial" panose="020B0604020202020204" pitchFamily="34" charset="0"/>
                <a:cs typeface="Arial" panose="020B0604020202020204" pitchFamily="34" charset="0"/>
              </a:rPr>
              <a:t>Please complete an evaluation form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Further information from…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016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37CF-9107-4CE3-8188-B6647974251A}"/>
              </a:ext>
            </a:extLst>
          </p:cNvPr>
          <p:cNvSpPr>
            <a:spLocks noGrp="1"/>
          </p:cNvSpPr>
          <p:nvPr>
            <p:ph type="title"/>
          </p:nvPr>
        </p:nvSpPr>
        <p:spPr>
          <a:xfrm>
            <a:off x="838200" y="1765139"/>
            <a:ext cx="10515600" cy="3063875"/>
          </a:xfrm>
        </p:spPr>
        <p:txBody>
          <a:bodyPr>
            <a:normAutofit/>
          </a:bodyPr>
          <a:lstStyle/>
          <a:p>
            <a:r>
              <a:rPr lang="en-US">
                <a:latin typeface="Arial" panose="020B0604020202020204" pitchFamily="34" charset="0"/>
                <a:cs typeface="Arial" panose="020B0604020202020204" pitchFamily="34" charset="0"/>
              </a:rPr>
              <a:t>Reporting </a:t>
            </a:r>
            <a:r>
              <a:rPr lang="en-GB">
                <a:latin typeface="Arial" panose="020B0604020202020204" pitchFamily="34" charset="0"/>
                <a:cs typeface="Arial" panose="020B0604020202020204" pitchFamily="34" charset="0"/>
              </a:rPr>
              <a:t>safeguarding allegations/concerns about practitioners and those in positions of trust </a:t>
            </a:r>
          </a:p>
        </p:txBody>
      </p:sp>
      <p:sp>
        <p:nvSpPr>
          <p:cNvPr id="3" name="Content Placeholder 2">
            <a:extLst>
              <a:ext uri="{FF2B5EF4-FFF2-40B4-BE49-F238E27FC236}">
                <a16:creationId xmlns:a16="http://schemas.microsoft.com/office/drawing/2014/main" id="{EB69D400-0470-422B-B7C5-8857922BB801}"/>
              </a:ext>
            </a:extLst>
          </p:cNvPr>
          <p:cNvSpPr>
            <a:spLocks noGrp="1"/>
          </p:cNvSpPr>
          <p:nvPr>
            <p:ph idx="1"/>
          </p:nvPr>
        </p:nvSpPr>
        <p:spPr>
          <a:xfrm>
            <a:off x="838200" y="5092861"/>
            <a:ext cx="10515600" cy="1037803"/>
          </a:xfrm>
          <a:solidFill>
            <a:schemeClr val="accent6">
              <a:lumMod val="20000"/>
              <a:lumOff val="80000"/>
            </a:schemeClr>
          </a:solidFill>
        </p:spPr>
        <p:txBody>
          <a:bodyPr>
            <a:normAutofit/>
          </a:bodyPr>
          <a:lstStyle/>
          <a:p>
            <a:pPr marL="0" indent="0">
              <a:buNone/>
            </a:pPr>
            <a:r>
              <a:rPr lang="en-GB" dirty="0">
                <a:latin typeface="Arial" panose="020B0604020202020204" pitchFamily="34" charset="0"/>
                <a:cs typeface="Arial" panose="020B0604020202020204" pitchFamily="34" charset="0"/>
              </a:rPr>
              <a:t>Section 5 of the Wales Safeguarding Procedures/app</a:t>
            </a:r>
          </a:p>
          <a:p>
            <a:r>
              <a:rPr lang="en-GB" dirty="0">
                <a:latin typeface="Arial" panose="020B0604020202020204" pitchFamily="34" charset="0"/>
                <a:cs typeface="Arial" panose="020B0604020202020204" pitchFamily="34" charset="0"/>
              </a:rPr>
              <a:t>sometimes termed “whistle-blowing”</a:t>
            </a:r>
          </a:p>
        </p:txBody>
      </p:sp>
    </p:spTree>
    <p:extLst>
      <p:ext uri="{BB962C8B-B14F-4D97-AF65-F5344CB8AC3E}">
        <p14:creationId xmlns:p14="http://schemas.microsoft.com/office/powerpoint/2010/main" val="1707017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D546CA5-8FE5-4499-BC96-3AC350EEA3C8}"/>
              </a:ext>
            </a:extLst>
          </p:cNvPr>
          <p:cNvSpPr>
            <a:spLocks noGrp="1"/>
          </p:cNvSpPr>
          <p:nvPr>
            <p:ph type="title"/>
          </p:nvPr>
        </p:nvSpPr>
        <p:spPr>
          <a:xfrm>
            <a:off x="838200" y="530366"/>
            <a:ext cx="10515600" cy="629957"/>
          </a:xfrm>
        </p:spPr>
        <p:txBody>
          <a:bodyPr>
            <a:normAutofit fontScale="90000"/>
          </a:bodyPr>
          <a:lstStyle/>
          <a:p>
            <a:r>
              <a:rPr lang="en-US" b="1">
                <a:solidFill>
                  <a:schemeClr val="bg1"/>
                </a:solidFill>
                <a:latin typeface="Arial" panose="020B0604020202020204" pitchFamily="34" charset="0"/>
                <a:cs typeface="Arial" panose="020B0604020202020204" pitchFamily="34" charset="0"/>
              </a:rPr>
              <a:t>Who has responsibility to report?</a:t>
            </a:r>
            <a:endParaRPr lang="en-GB"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0F37D41-37E8-47E0-8748-85D18671CE7F}"/>
              </a:ext>
            </a:extLst>
          </p:cNvPr>
          <p:cNvSpPr/>
          <p:nvPr/>
        </p:nvSpPr>
        <p:spPr>
          <a:xfrm>
            <a:off x="838200" y="1947097"/>
            <a:ext cx="10631237" cy="4493538"/>
          </a:xfrm>
          <a:prstGeom prst="rect">
            <a:avLst/>
          </a:prstGeom>
          <a:solidFill>
            <a:schemeClr val="accent6">
              <a:lumMod val="20000"/>
              <a:lumOff val="80000"/>
            </a:schemeClr>
          </a:solidFill>
        </p:spPr>
        <p:txBody>
          <a:bodyPr wrap="square">
            <a:spAutoFit/>
          </a:bodyPr>
          <a:lstStyle/>
          <a:p>
            <a:pPr fontAlgn="base">
              <a:lnSpc>
                <a:spcPct val="80000"/>
              </a:lnSpc>
              <a:spcAft>
                <a:spcPts val="1800"/>
              </a:spcAft>
            </a:pPr>
            <a:r>
              <a:rPr lang="en-GB" sz="3200" b="1" dirty="0">
                <a:latin typeface="Arial" panose="020B0604020202020204" pitchFamily="34" charset="0"/>
                <a:cs typeface="Arial" panose="020B0604020202020204" pitchFamily="34" charset="0"/>
              </a:rPr>
              <a:t>We all </a:t>
            </a:r>
            <a:r>
              <a:rPr lang="en-GB" sz="3200" dirty="0">
                <a:latin typeface="Arial" panose="020B0604020202020204" pitchFamily="34" charset="0"/>
                <a:cs typeface="Arial" panose="020B0604020202020204" pitchFamily="34" charset="0"/>
              </a:rPr>
              <a:t>have a responsibility to </a:t>
            </a:r>
            <a:r>
              <a:rPr lang="en-GB" sz="3200" b="1" dirty="0">
                <a:latin typeface="Arial" panose="020B0604020202020204" pitchFamily="34" charset="0"/>
                <a:cs typeface="Arial" panose="020B0604020202020204" pitchFamily="34" charset="0"/>
              </a:rPr>
              <a:t>report</a:t>
            </a:r>
            <a:r>
              <a:rPr lang="en-GB" sz="3200" dirty="0">
                <a:latin typeface="Arial" panose="020B0604020202020204" pitchFamily="34" charset="0"/>
                <a:cs typeface="Arial" panose="020B0604020202020204" pitchFamily="34" charset="0"/>
              </a:rPr>
              <a:t> safeguarding concerns, regardless of a person’s status, profession or authority</a:t>
            </a:r>
          </a:p>
          <a:p>
            <a:pPr fontAlgn="base">
              <a:lnSpc>
                <a:spcPct val="80000"/>
              </a:lnSpc>
              <a:spcAft>
                <a:spcPts val="1800"/>
              </a:spcAft>
            </a:pPr>
            <a:r>
              <a:rPr lang="en-US" sz="3200" b="1" dirty="0">
                <a:latin typeface="Arial" panose="020B0604020202020204" pitchFamily="34" charset="0"/>
                <a:cs typeface="Arial" panose="020B0604020202020204" pitchFamily="34" charset="0"/>
              </a:rPr>
              <a:t>You must report </a:t>
            </a:r>
            <a:r>
              <a:rPr lang="en-US" sz="3200" dirty="0">
                <a:latin typeface="Arial" panose="020B0604020202020204" pitchFamily="34" charset="0"/>
                <a:cs typeface="Arial" panose="020B0604020202020204" pitchFamily="34" charset="0"/>
              </a:rPr>
              <a:t>concerns about the conduct or </a:t>
            </a:r>
            <a:r>
              <a:rPr lang="en-US" sz="3200" dirty="0" err="1">
                <a:latin typeface="Arial" panose="020B0604020202020204" pitchFamily="34" charset="0"/>
                <a:cs typeface="Arial" panose="020B0604020202020204" pitchFamily="34" charset="0"/>
              </a:rPr>
              <a:t>behaviour</a:t>
            </a:r>
            <a:r>
              <a:rPr lang="en-US" sz="3200" dirty="0">
                <a:latin typeface="Arial" panose="020B0604020202020204" pitchFamily="34" charset="0"/>
                <a:cs typeface="Arial" panose="020B0604020202020204" pitchFamily="34" charset="0"/>
              </a:rPr>
              <a:t> of a </a:t>
            </a:r>
            <a:r>
              <a:rPr lang="en-GB" sz="3200" dirty="0">
                <a:latin typeface="Arial" panose="020B0604020202020204" pitchFamily="34" charset="0"/>
                <a:cs typeface="Arial" panose="020B0604020202020204" pitchFamily="34" charset="0"/>
              </a:rPr>
              <a:t>practitioner/person in a position of trust</a:t>
            </a:r>
            <a:r>
              <a:rPr lang="en-US" sz="3200" dirty="0">
                <a:latin typeface="Arial" panose="020B0604020202020204" pitchFamily="34" charset="0"/>
                <a:cs typeface="Arial" panose="020B0604020202020204" pitchFamily="34" charset="0"/>
              </a:rPr>
              <a:t> to social services or the police</a:t>
            </a:r>
          </a:p>
          <a:p>
            <a:pPr fontAlgn="base">
              <a:lnSpc>
                <a:spcPct val="80000"/>
              </a:lnSpc>
              <a:spcAft>
                <a:spcPts val="1800"/>
              </a:spcAft>
            </a:pPr>
            <a:r>
              <a:rPr lang="en-GB" sz="3200" b="1" dirty="0">
                <a:latin typeface="Arial" panose="020B0604020202020204" pitchFamily="34" charset="0"/>
                <a:cs typeface="Arial" panose="020B0604020202020204" pitchFamily="34" charset="0"/>
              </a:rPr>
              <a:t>This includes your private life </a:t>
            </a:r>
            <a:r>
              <a:rPr lang="en-GB" sz="3200" dirty="0">
                <a:latin typeface="Arial" panose="020B0604020202020204" pitchFamily="34" charset="0"/>
                <a:cs typeface="Arial" panose="020B0604020202020204" pitchFamily="34" charset="0"/>
              </a:rPr>
              <a:t>– </a:t>
            </a:r>
            <a:r>
              <a:rPr lang="en-GB" sz="3200" b="1" dirty="0">
                <a:latin typeface="Arial" panose="020B0604020202020204" pitchFamily="34" charset="0"/>
                <a:cs typeface="Arial" panose="020B0604020202020204" pitchFamily="34" charset="0"/>
              </a:rPr>
              <a:t>you must report </a:t>
            </a:r>
            <a:r>
              <a:rPr lang="en-GB" sz="3200" dirty="0">
                <a:latin typeface="Arial" panose="020B0604020202020204" pitchFamily="34" charset="0"/>
                <a:cs typeface="Arial" panose="020B0604020202020204" pitchFamily="34" charset="0"/>
              </a:rPr>
              <a:t>concerning behaviour of a friend, family member or neighbour who is also a practitioner/person in a position of trust</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0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F5F7E1-C8FD-4F9A-9362-98811787C143}"/>
              </a:ext>
            </a:extLst>
          </p:cNvPr>
          <p:cNvSpPr>
            <a:spLocks noGrp="1"/>
          </p:cNvSpPr>
          <p:nvPr>
            <p:ph idx="4294967295"/>
          </p:nvPr>
        </p:nvSpPr>
        <p:spPr>
          <a:xfrm>
            <a:off x="357805" y="5249863"/>
            <a:ext cx="11072813" cy="1811337"/>
          </a:xfrm>
        </p:spPr>
        <p:txBody>
          <a:bodyPr/>
          <a:lstStyle/>
          <a:p>
            <a:pPr marL="0" indent="0" algn="ctr">
              <a:spcBef>
                <a:spcPts val="0"/>
              </a:spcBef>
              <a:spcAft>
                <a:spcPts val="1200"/>
              </a:spcAft>
              <a:buNone/>
            </a:pPr>
            <a:r>
              <a:rPr lang="en-GB" sz="3200">
                <a:latin typeface="Arial" panose="020B0604020202020204" pitchFamily="34" charset="0"/>
                <a:cs typeface="Arial" panose="020B0604020202020204" pitchFamily="34" charset="0"/>
              </a:rPr>
              <a:t>Where appropriate, you must follow </a:t>
            </a:r>
            <a:r>
              <a:rPr lang="en-GB" sz="3200" b="1">
                <a:latin typeface="Arial" panose="020B0604020202020204" pitchFamily="34" charset="0"/>
                <a:cs typeface="Arial" panose="020B0604020202020204" pitchFamily="34" charset="0"/>
              </a:rPr>
              <a:t>both sets of procedures </a:t>
            </a:r>
            <a:r>
              <a:rPr lang="en-GB" sz="3200">
                <a:latin typeface="Arial" panose="020B0604020202020204" pitchFamily="34" charset="0"/>
                <a:cs typeface="Arial" panose="020B0604020202020204" pitchFamily="34" charset="0"/>
              </a:rPr>
              <a:t>to ensure the safety of the child or adult at risk</a:t>
            </a:r>
          </a:p>
          <a:p>
            <a:pPr algn="ctr"/>
            <a:endParaRPr lang="en-GB" sz="3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1A735ED-690F-452A-9C36-FC7307EA1FEE}"/>
              </a:ext>
            </a:extLst>
          </p:cNvPr>
          <p:cNvSpPr>
            <a:spLocks noGrp="1"/>
          </p:cNvSpPr>
          <p:nvPr>
            <p:ph type="title" idx="4294967295"/>
          </p:nvPr>
        </p:nvSpPr>
        <p:spPr>
          <a:xfrm>
            <a:off x="357805" y="703263"/>
            <a:ext cx="5545138" cy="2060575"/>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chor="t">
            <a:normAutofit fontScale="90000"/>
          </a:bodyPr>
          <a:lstStyle/>
          <a:p>
            <a:pPr algn="ctr"/>
            <a:r>
              <a:rPr lang="en-GB" sz="2800">
                <a:solidFill>
                  <a:schemeClr val="tx1"/>
                </a:solidFill>
                <a:latin typeface="Arial" panose="020B0604020202020204" pitchFamily="34" charset="0"/>
                <a:cs typeface="Arial" panose="020B0604020202020204" pitchFamily="34" charset="0"/>
              </a:rPr>
              <a:t>Procedures for responding to safeguarding allegations / concerns about </a:t>
            </a:r>
            <a:br>
              <a:rPr lang="en-GB" sz="2800">
                <a:solidFill>
                  <a:schemeClr val="tx1"/>
                </a:solidFill>
                <a:latin typeface="Arial" panose="020B0604020202020204" pitchFamily="34" charset="0"/>
                <a:cs typeface="Arial" panose="020B0604020202020204" pitchFamily="34" charset="0"/>
              </a:rPr>
            </a:br>
            <a:r>
              <a:rPr lang="en-GB" sz="2800">
                <a:solidFill>
                  <a:schemeClr val="tx1"/>
                </a:solidFill>
                <a:latin typeface="Arial" panose="020B0604020202020204" pitchFamily="34" charset="0"/>
                <a:cs typeface="Arial" panose="020B0604020202020204" pitchFamily="34" charset="0"/>
              </a:rPr>
              <a:t>practitioners and those in positions of trust</a:t>
            </a:r>
          </a:p>
        </p:txBody>
      </p:sp>
      <p:sp>
        <p:nvSpPr>
          <p:cNvPr id="3" name="Rectangle 2">
            <a:extLst>
              <a:ext uri="{FF2B5EF4-FFF2-40B4-BE49-F238E27FC236}">
                <a16:creationId xmlns:a16="http://schemas.microsoft.com/office/drawing/2014/main" id="{19153A07-25EA-4417-BBC7-3D83A3BF7ACE}"/>
              </a:ext>
            </a:extLst>
          </p:cNvPr>
          <p:cNvSpPr/>
          <p:nvPr/>
        </p:nvSpPr>
        <p:spPr>
          <a:xfrm>
            <a:off x="1046161" y="3316406"/>
            <a:ext cx="5028633" cy="1815882"/>
          </a:xfrm>
          <a:prstGeom prst="rect">
            <a:avLst/>
          </a:prstGeom>
        </p:spPr>
        <p:txBody>
          <a:bodyPr wrap="square">
            <a:spAutoFit/>
          </a:bodyPr>
          <a:lstStyle/>
          <a:p>
            <a:pPr algn="ctr">
              <a:spcAft>
                <a:spcPts val="1200"/>
              </a:spcAft>
            </a:pPr>
            <a:r>
              <a:rPr lang="en-GB" sz="2800">
                <a:latin typeface="Arial" panose="020B0604020202020204" pitchFamily="34" charset="0"/>
                <a:cs typeface="Arial" panose="020B0604020202020204" pitchFamily="34" charset="0"/>
              </a:rPr>
              <a:t>Focus is on a </a:t>
            </a:r>
            <a:r>
              <a:rPr lang="en-GB" sz="2800" b="1">
                <a:latin typeface="Arial" panose="020B0604020202020204" pitchFamily="34" charset="0"/>
                <a:cs typeface="Arial" panose="020B0604020202020204" pitchFamily="34" charset="0"/>
              </a:rPr>
              <a:t>practitioner or person in a position of trust </a:t>
            </a:r>
            <a:r>
              <a:rPr lang="en-GB" sz="2800">
                <a:latin typeface="Arial" panose="020B0604020202020204" pitchFamily="34" charset="0"/>
                <a:cs typeface="Arial" panose="020B0604020202020204" pitchFamily="34" charset="0"/>
              </a:rPr>
              <a:t>who is suspected of </a:t>
            </a:r>
            <a:br>
              <a:rPr lang="en-GB" sz="2800">
                <a:latin typeface="Arial" panose="020B0604020202020204" pitchFamily="34" charset="0"/>
                <a:cs typeface="Arial" panose="020B0604020202020204" pitchFamily="34" charset="0"/>
              </a:rPr>
            </a:br>
            <a:r>
              <a:rPr lang="en-GB" sz="2800" b="1">
                <a:latin typeface="Arial" panose="020B0604020202020204" pitchFamily="34" charset="0"/>
                <a:cs typeface="Arial" panose="020B0604020202020204" pitchFamily="34" charset="0"/>
              </a:rPr>
              <a:t>causing harm</a:t>
            </a:r>
            <a:r>
              <a:rPr lang="en-GB" sz="2800">
                <a:latin typeface="Arial" panose="020B0604020202020204" pitchFamily="34" charset="0"/>
                <a:cs typeface="Arial" panose="020B0604020202020204" pitchFamily="34" charset="0"/>
              </a:rPr>
              <a:t> </a:t>
            </a:r>
            <a:endParaRPr lang="en-US" sz="2800">
              <a:latin typeface="Arial" panose="020B0604020202020204" pitchFamily="34" charset="0"/>
              <a:ea typeface="+mn-lt"/>
              <a:cs typeface="Arial" panose="020B0604020202020204" pitchFamily="34" charset="0"/>
            </a:endParaRPr>
          </a:p>
        </p:txBody>
      </p:sp>
      <p:sp>
        <p:nvSpPr>
          <p:cNvPr id="6" name="Rectangle 5">
            <a:extLst>
              <a:ext uri="{FF2B5EF4-FFF2-40B4-BE49-F238E27FC236}">
                <a16:creationId xmlns:a16="http://schemas.microsoft.com/office/drawing/2014/main" id="{767A8A91-8A3A-4BF5-A129-C9B760120FD3}"/>
              </a:ext>
            </a:extLst>
          </p:cNvPr>
          <p:cNvSpPr/>
          <p:nvPr/>
        </p:nvSpPr>
        <p:spPr>
          <a:xfrm>
            <a:off x="6371796" y="3313992"/>
            <a:ext cx="5028633" cy="1384995"/>
          </a:xfrm>
          <a:prstGeom prst="rect">
            <a:avLst/>
          </a:prstGeom>
        </p:spPr>
        <p:txBody>
          <a:bodyPr wrap="square">
            <a:spAutoFit/>
          </a:bodyPr>
          <a:lstStyle/>
          <a:p>
            <a:pPr algn="ctr">
              <a:spcAft>
                <a:spcPts val="1200"/>
              </a:spcAft>
            </a:pPr>
            <a:r>
              <a:rPr lang="en-GB" sz="2800">
                <a:latin typeface="Arial" panose="020B0604020202020204" pitchFamily="34" charset="0"/>
                <a:cs typeface="Arial" panose="020B0604020202020204" pitchFamily="34" charset="0"/>
              </a:rPr>
              <a:t>Focus is on a </a:t>
            </a:r>
            <a:r>
              <a:rPr lang="en-GB" sz="2800" b="1">
                <a:latin typeface="Arial" panose="020B0604020202020204" pitchFamily="34" charset="0"/>
                <a:cs typeface="Arial" panose="020B0604020202020204" pitchFamily="34" charset="0"/>
              </a:rPr>
              <a:t>child or adult </a:t>
            </a:r>
            <a:r>
              <a:rPr lang="en-GB" sz="2800">
                <a:latin typeface="Arial" panose="020B0604020202020204" pitchFamily="34" charset="0"/>
                <a:cs typeface="Arial" panose="020B0604020202020204" pitchFamily="34" charset="0"/>
              </a:rPr>
              <a:t>who is experiencing or at risk of </a:t>
            </a:r>
            <a:r>
              <a:rPr lang="en-GB" sz="2800" b="1">
                <a:latin typeface="Arial" panose="020B0604020202020204" pitchFamily="34" charset="0"/>
                <a:cs typeface="Arial" panose="020B0604020202020204" pitchFamily="34" charset="0"/>
              </a:rPr>
              <a:t>experiencing harm</a:t>
            </a:r>
            <a:endParaRPr lang="en-GB" sz="280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E918CFF-1487-4602-B9DB-0AA29C5CF949}"/>
              </a:ext>
              <a:ext uri="{C183D7F6-B498-43B3-948B-1728B52AA6E4}">
                <adec:decorative xmlns:adec="http://schemas.microsoft.com/office/drawing/2017/decorative" val="1"/>
              </a:ext>
            </a:extLst>
          </p:cNvPr>
          <p:cNvCxnSpPr>
            <a:cxnSpLocks/>
          </p:cNvCxnSpPr>
          <p:nvPr/>
        </p:nvCxnSpPr>
        <p:spPr>
          <a:xfrm>
            <a:off x="3537733" y="2661313"/>
            <a:ext cx="0" cy="6550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0B40D55-2008-40C1-803B-023C7BFA0F2E}"/>
              </a:ext>
              <a:ext uri="{C183D7F6-B498-43B3-948B-1728B52AA6E4}">
                <adec:decorative xmlns:adec="http://schemas.microsoft.com/office/drawing/2017/decorative" val="1"/>
              </a:ext>
            </a:extLst>
          </p:cNvPr>
          <p:cNvCxnSpPr>
            <a:cxnSpLocks/>
          </p:cNvCxnSpPr>
          <p:nvPr/>
        </p:nvCxnSpPr>
        <p:spPr>
          <a:xfrm>
            <a:off x="9243917" y="2153305"/>
            <a:ext cx="0" cy="12756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6680B59-A56B-4B07-84C5-71E98203C3F8}"/>
              </a:ext>
            </a:extLst>
          </p:cNvPr>
          <p:cNvSpPr txBox="1">
            <a:spLocks/>
          </p:cNvSpPr>
          <p:nvPr/>
        </p:nvSpPr>
        <p:spPr>
          <a:xfrm>
            <a:off x="6371796" y="702489"/>
            <a:ext cx="5028633" cy="206081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en-GB" sz="2800">
                <a:solidFill>
                  <a:schemeClr val="tx1"/>
                </a:solidFill>
                <a:latin typeface="Arial" panose="020B0604020202020204" pitchFamily="34" charset="0"/>
                <a:cs typeface="Arial" panose="020B0604020202020204" pitchFamily="34" charset="0"/>
              </a:rPr>
              <a:t>Wales Safeguarding </a:t>
            </a:r>
            <a:br>
              <a:rPr lang="en-GB" sz="2800">
                <a:solidFill>
                  <a:schemeClr val="tx1"/>
                </a:solidFill>
                <a:latin typeface="Arial" panose="020B0604020202020204" pitchFamily="34" charset="0"/>
                <a:cs typeface="Arial" panose="020B0604020202020204" pitchFamily="34" charset="0"/>
              </a:rPr>
            </a:br>
            <a:r>
              <a:rPr lang="en-GB" sz="2800">
                <a:solidFill>
                  <a:schemeClr val="tx1"/>
                </a:solidFill>
                <a:latin typeface="Arial" panose="020B0604020202020204" pitchFamily="34" charset="0"/>
                <a:cs typeface="Arial" panose="020B0604020202020204" pitchFamily="34" charset="0"/>
              </a:rPr>
              <a:t>Procedures</a:t>
            </a:r>
          </a:p>
        </p:txBody>
      </p:sp>
    </p:spTree>
    <p:extLst>
      <p:ext uri="{BB962C8B-B14F-4D97-AF65-F5344CB8AC3E}">
        <p14:creationId xmlns:p14="http://schemas.microsoft.com/office/powerpoint/2010/main" val="17303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182563"/>
            <a:ext cx="10515600" cy="1325563"/>
          </a:xfrm>
        </p:spPr>
        <p:txBody>
          <a:bodyPr/>
          <a:lstStyle/>
          <a:p>
            <a:r>
              <a:rPr lang="en-GB" b="1">
                <a:solidFill>
                  <a:schemeClr val="bg1"/>
                </a:solidFill>
                <a:latin typeface="Arial" panose="020B0604020202020204" pitchFamily="34" charset="0"/>
                <a:cs typeface="Arial" panose="020B0604020202020204" pitchFamily="34" charset="0"/>
              </a:rPr>
              <a:t>Key values</a:t>
            </a:r>
          </a:p>
        </p:txBody>
      </p:sp>
      <p:sp>
        <p:nvSpPr>
          <p:cNvPr id="3" name="Content Placeholder 2">
            <a:extLst>
              <a:ext uri="{FF2B5EF4-FFF2-40B4-BE49-F238E27FC236}">
                <a16:creationId xmlns:a16="http://schemas.microsoft.com/office/drawing/2014/main" id="{BD094BB8-4460-4C97-A92A-38D160EA2DE5}"/>
              </a:ext>
            </a:extLst>
          </p:cNvPr>
          <p:cNvSpPr>
            <a:spLocks noGrp="1"/>
          </p:cNvSpPr>
          <p:nvPr>
            <p:ph idx="1"/>
          </p:nvPr>
        </p:nvSpPr>
        <p:spPr/>
        <p:txBody>
          <a:bodyPr>
            <a:normAutofit/>
          </a:bodyPr>
          <a:lstStyle/>
          <a:p>
            <a:pPr marL="0" indent="0">
              <a:spcBef>
                <a:spcPts val="0"/>
              </a:spcBef>
              <a:spcAft>
                <a:spcPts val="2400"/>
              </a:spcAft>
              <a:buNone/>
            </a:pPr>
            <a:r>
              <a:rPr lang="en-GB" sz="4000" b="1">
                <a:solidFill>
                  <a:schemeClr val="tx1"/>
                </a:solidFill>
                <a:latin typeface="Arial" panose="020B0604020202020204" pitchFamily="34" charset="0"/>
                <a:cs typeface="Arial" panose="020B0604020202020204" pitchFamily="34" charset="0"/>
              </a:rPr>
              <a:t>Two key values in safeguarding practice</a:t>
            </a:r>
            <a:endParaRPr lang="en-GB" sz="4000">
              <a:solidFill>
                <a:schemeClr val="tx1"/>
              </a:solidFill>
              <a:latin typeface="Arial" panose="020B0604020202020204" pitchFamily="34" charset="0"/>
              <a:cs typeface="Arial" panose="020B0604020202020204" pitchFamily="34" charset="0"/>
            </a:endParaRPr>
          </a:p>
          <a:p>
            <a:pPr marL="0" indent="0">
              <a:spcBef>
                <a:spcPts val="0"/>
              </a:spcBef>
              <a:spcAft>
                <a:spcPts val="2400"/>
              </a:spcAft>
              <a:buNone/>
            </a:pPr>
            <a:r>
              <a:rPr lang="en-GB" sz="3600">
                <a:solidFill>
                  <a:schemeClr val="tx1"/>
                </a:solidFill>
                <a:latin typeface="Arial" panose="020B0604020202020204" pitchFamily="34" charset="0"/>
                <a:cs typeface="Arial" panose="020B0604020202020204" pitchFamily="34" charset="0"/>
              </a:rPr>
              <a:t>1: Safeguarding is </a:t>
            </a:r>
            <a:r>
              <a:rPr lang="en-GB" sz="3600" u="sng">
                <a:solidFill>
                  <a:schemeClr val="tx1"/>
                </a:solidFill>
                <a:latin typeface="Arial" panose="020B0604020202020204" pitchFamily="34" charset="0"/>
                <a:cs typeface="Arial" panose="020B0604020202020204" pitchFamily="34" charset="0"/>
              </a:rPr>
              <a:t>everybody’s</a:t>
            </a:r>
            <a:r>
              <a:rPr lang="en-GB" sz="3600">
                <a:solidFill>
                  <a:schemeClr val="tx1"/>
                </a:solidFill>
                <a:latin typeface="Arial" panose="020B0604020202020204" pitchFamily="34" charset="0"/>
                <a:cs typeface="Arial" panose="020B0604020202020204" pitchFamily="34" charset="0"/>
              </a:rPr>
              <a:t> responsibility</a:t>
            </a:r>
          </a:p>
          <a:p>
            <a:pPr marL="0" indent="0">
              <a:spcBef>
                <a:spcPts val="0"/>
              </a:spcBef>
              <a:spcAft>
                <a:spcPts val="2400"/>
              </a:spcAft>
              <a:buNone/>
            </a:pPr>
            <a:r>
              <a:rPr lang="en-GB" sz="3600">
                <a:solidFill>
                  <a:schemeClr val="tx1"/>
                </a:solidFill>
                <a:latin typeface="Arial" panose="020B0604020202020204" pitchFamily="34" charset="0"/>
                <a:cs typeface="Arial" panose="020B0604020202020204" pitchFamily="34" charset="0"/>
              </a:rPr>
              <a:t>2: A child-centred/person-</a:t>
            </a:r>
            <a:r>
              <a:rPr lang="en-GB" sz="3600">
                <a:latin typeface="Arial" panose="020B0604020202020204" pitchFamily="34" charset="0"/>
                <a:cs typeface="Arial" panose="020B0604020202020204" pitchFamily="34" charset="0"/>
              </a:rPr>
              <a:t>centred </a:t>
            </a:r>
            <a:r>
              <a:rPr lang="en-GB" sz="3600">
                <a:solidFill>
                  <a:schemeClr val="tx1"/>
                </a:solidFill>
                <a:latin typeface="Arial" panose="020B0604020202020204" pitchFamily="34" charset="0"/>
                <a:cs typeface="Arial" panose="020B0604020202020204" pitchFamily="34" charset="0"/>
              </a:rPr>
              <a:t>approach</a:t>
            </a:r>
          </a:p>
          <a:p>
            <a:pPr marL="0" indent="0">
              <a:spcBef>
                <a:spcPts val="0"/>
              </a:spcBef>
              <a:spcAft>
                <a:spcPts val="2400"/>
              </a:spcAft>
              <a:buNone/>
            </a:pPr>
            <a:endParaRPr lang="en-GB" sz="3600">
              <a:latin typeface="Arial" panose="020B0604020202020204" pitchFamily="34" charset="0"/>
              <a:cs typeface="Arial" panose="020B0604020202020204" pitchFamily="34" charset="0"/>
            </a:endParaRPr>
          </a:p>
          <a:p>
            <a:pPr>
              <a:spcBef>
                <a:spcPts val="0"/>
              </a:spcBef>
              <a:spcAft>
                <a:spcPts val="1200"/>
              </a:spcAft>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46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5F3C877-7F0B-4C37-A373-F84FF1E8E4E6}"/>
              </a:ext>
            </a:extLst>
          </p:cNvPr>
          <p:cNvSpPr/>
          <p:nvPr/>
        </p:nvSpPr>
        <p:spPr>
          <a:xfrm>
            <a:off x="500416" y="5180798"/>
            <a:ext cx="11191164" cy="676569"/>
          </a:xfrm>
          <a:prstGeom prst="roundRect">
            <a:avLst/>
          </a:prstGeom>
          <a:solidFill>
            <a:schemeClr val="bg1"/>
          </a:solidFill>
          <a:ln w="38100">
            <a:solidFill>
              <a:schemeClr val="accent3"/>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tx1"/>
                </a:solidFill>
                <a:latin typeface="Arial" panose="020B0604020202020204" pitchFamily="34" charset="0"/>
                <a:cs typeface="Arial" panose="020B0604020202020204" pitchFamily="34" charset="0"/>
              </a:rPr>
              <a:t>Designated Safeguarding Person</a:t>
            </a:r>
          </a:p>
        </p:txBody>
      </p:sp>
      <p:sp>
        <p:nvSpPr>
          <p:cNvPr id="2" name="TextBox 1">
            <a:extLst>
              <a:ext uri="{FF2B5EF4-FFF2-40B4-BE49-F238E27FC236}">
                <a16:creationId xmlns:a16="http://schemas.microsoft.com/office/drawing/2014/main" id="{2CA7986E-FFC1-4627-B7FA-8C50E1F3EFD0}"/>
              </a:ext>
            </a:extLst>
          </p:cNvPr>
          <p:cNvSpPr txBox="1"/>
          <p:nvPr/>
        </p:nvSpPr>
        <p:spPr>
          <a:xfrm>
            <a:off x="500415" y="1143000"/>
            <a:ext cx="11191164" cy="2629168"/>
          </a:xfrm>
          <a:prstGeom prst="roundRect">
            <a:avLst/>
          </a:prstGeom>
          <a:solidFill>
            <a:schemeClr val="accent6">
              <a:lumMod val="20000"/>
              <a:lumOff val="80000"/>
            </a:schemeClr>
          </a:solidFill>
          <a:ln w="38100">
            <a:solidFill>
              <a:schemeClr val="tx1"/>
            </a:solidFill>
            <a:prstDash val="dash"/>
          </a:ln>
        </p:spPr>
        <p:txBody>
          <a:bodyPr wrap="square" rtlCol="0" anchor="b">
            <a:noAutofit/>
          </a:bodyPr>
          <a:lstStyle/>
          <a:p>
            <a:pPr marL="342900" lvl="0" indent="-342900">
              <a:buFont typeface="Arial" panose="020B0604020202020204" pitchFamily="34" charset="0"/>
              <a:buChar char="•"/>
            </a:pPr>
            <a:r>
              <a:rPr lang="en-GB" sz="2800" b="1">
                <a:latin typeface="Arial" panose="020B0604020202020204" pitchFamily="34" charset="0"/>
                <a:cs typeface="Arial" panose="020B0604020202020204" pitchFamily="34" charset="0"/>
              </a:rPr>
              <a:t>Record</a:t>
            </a:r>
            <a:r>
              <a:rPr lang="en-GB" sz="2800">
                <a:latin typeface="Arial" panose="020B0604020202020204" pitchFamily="34" charset="0"/>
                <a:cs typeface="Arial" panose="020B0604020202020204" pitchFamily="34" charset="0"/>
              </a:rPr>
              <a:t> the concerns, any actions taken by the employer, and any safeguarding action by relevant agency</a:t>
            </a:r>
          </a:p>
          <a:p>
            <a:pPr marL="342900" indent="-342900">
              <a:buFont typeface="Arial" panose="020B0604020202020204" pitchFamily="34" charset="0"/>
              <a:buChar char="•"/>
            </a:pPr>
            <a:r>
              <a:rPr lang="en-GB" sz="2800" b="1">
                <a:latin typeface="Arial" panose="020B0604020202020204" pitchFamily="34" charset="0"/>
                <a:cs typeface="Arial" panose="020B0604020202020204" pitchFamily="34" charset="0"/>
              </a:rPr>
              <a:t>Highlight</a:t>
            </a:r>
            <a:r>
              <a:rPr lang="en-GB" sz="2800">
                <a:latin typeface="Arial" panose="020B0604020202020204" pitchFamily="34" charset="0"/>
                <a:cs typeface="Arial" panose="020B0604020202020204" pitchFamily="34" charset="0"/>
              </a:rPr>
              <a:t> in your records that this is a safeguarding allegation/concern about a practitioner, volunteer or carer</a:t>
            </a:r>
          </a:p>
          <a:p>
            <a:pPr marL="342900" lvl="0" indent="-342900">
              <a:buFont typeface="Arial" panose="020B0604020202020204" pitchFamily="34" charset="0"/>
              <a:buChar char="•"/>
            </a:pPr>
            <a:r>
              <a:rPr lang="en-GB" sz="2800" b="1">
                <a:latin typeface="Arial" panose="020B0604020202020204" pitchFamily="34" charset="0"/>
                <a:cs typeface="Arial" panose="020B0604020202020204" pitchFamily="34" charset="0"/>
              </a:rPr>
              <a:t>Seek advice </a:t>
            </a:r>
            <a:r>
              <a:rPr lang="en-GB" sz="2800">
                <a:latin typeface="Arial" panose="020B0604020202020204" pitchFamily="34" charset="0"/>
                <a:cs typeface="Arial" panose="020B0604020202020204" pitchFamily="34" charset="0"/>
              </a:rPr>
              <a:t>and support from your line manager</a:t>
            </a:r>
          </a:p>
        </p:txBody>
      </p:sp>
      <p:sp>
        <p:nvSpPr>
          <p:cNvPr id="8" name="Rectangle: Rounded Corners 7">
            <a:extLst>
              <a:ext uri="{FF2B5EF4-FFF2-40B4-BE49-F238E27FC236}">
                <a16:creationId xmlns:a16="http://schemas.microsoft.com/office/drawing/2014/main" id="{1412DB28-1499-433E-8C8A-4DEB1B7BF7D2}"/>
              </a:ext>
            </a:extLst>
          </p:cNvPr>
          <p:cNvSpPr/>
          <p:nvPr/>
        </p:nvSpPr>
        <p:spPr>
          <a:xfrm>
            <a:off x="500416" y="353157"/>
            <a:ext cx="11191164" cy="942510"/>
          </a:xfrm>
          <a:prstGeom prst="roundRect">
            <a:avLst/>
          </a:prstGeom>
          <a:solidFill>
            <a:schemeClr val="bg1"/>
          </a:solidFill>
          <a:ln w="38100">
            <a:solidFill>
              <a:schemeClr val="accent3"/>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3600" dirty="0">
                <a:solidFill>
                  <a:schemeClr val="tx1"/>
                </a:solidFill>
                <a:latin typeface="Arial" panose="020B0604020202020204" pitchFamily="34" charset="0"/>
                <a:cs typeface="Arial" panose="020B0604020202020204" pitchFamily="34" charset="0"/>
              </a:rPr>
              <a:t>The person who has the concern </a:t>
            </a:r>
            <a:br>
              <a:rPr lang="en-GB" sz="3200" dirty="0">
                <a:solidFill>
                  <a:schemeClr val="tx1"/>
                </a:solidFill>
                <a:latin typeface="Arial" panose="020B0604020202020204" pitchFamily="34" charset="0"/>
                <a:cs typeface="Arial" panose="020B0604020202020204" pitchFamily="34" charset="0"/>
              </a:rPr>
            </a:br>
            <a:r>
              <a:rPr lang="en-GB" sz="2800" dirty="0">
                <a:solidFill>
                  <a:schemeClr val="tx1"/>
                </a:solidFill>
                <a:latin typeface="Arial" panose="020B0604020202020204" pitchFamily="34" charset="0"/>
                <a:cs typeface="Arial" panose="020B0604020202020204" pitchFamily="34" charset="0"/>
              </a:rPr>
              <a:t>(or receives the first report of an allegation or concern) </a:t>
            </a:r>
            <a:endParaRPr lang="en-GB" sz="3200" dirty="0">
              <a:solidFill>
                <a:schemeClr val="tx1"/>
              </a:solidFill>
              <a:latin typeface="Arial" panose="020B0604020202020204" pitchFamily="34" charset="0"/>
              <a:cs typeface="Arial" panose="020B0604020202020204" pitchFamily="34" charset="0"/>
            </a:endParaRPr>
          </a:p>
        </p:txBody>
      </p:sp>
      <p:sp>
        <p:nvSpPr>
          <p:cNvPr id="10" name="Rectangle 44">
            <a:extLst>
              <a:ext uri="{FF2B5EF4-FFF2-40B4-BE49-F238E27FC236}">
                <a16:creationId xmlns:a16="http://schemas.microsoft.com/office/drawing/2014/main" id="{9B718523-3BDD-4280-B960-DBD863F93743}"/>
              </a:ext>
            </a:extLst>
          </p:cNvPr>
          <p:cNvSpPr/>
          <p:nvPr/>
        </p:nvSpPr>
        <p:spPr>
          <a:xfrm>
            <a:off x="907137" y="3954954"/>
            <a:ext cx="10377721" cy="676569"/>
          </a:xfrm>
          <a:prstGeom prst="roundRect">
            <a:avLst/>
          </a:prstGeom>
          <a:solidFill>
            <a:schemeClr val="bg1"/>
          </a:solidFill>
          <a:ln w="19050">
            <a:solidFill>
              <a:schemeClr val="tx2"/>
            </a:solidFill>
            <a:prstDash val="solid"/>
            <a:extLst>
              <a:ext uri="{C807C97D-BFC1-408E-A445-0C87EB9F89A2}">
                <ask:lineSketchStyleProps xmlns:ask="http://schemas.microsoft.com/office/drawing/2018/sketchyshapes" sd="1066820141">
                  <a:custGeom>
                    <a:avLst/>
                    <a:gdLst>
                      <a:gd name="connsiteX0" fmla="*/ 0 w 4829577"/>
                      <a:gd name="connsiteY0" fmla="*/ 0 h 2097297"/>
                      <a:gd name="connsiteX1" fmla="*/ 689940 w 4829577"/>
                      <a:gd name="connsiteY1" fmla="*/ 0 h 2097297"/>
                      <a:gd name="connsiteX2" fmla="*/ 1331583 w 4829577"/>
                      <a:gd name="connsiteY2" fmla="*/ 0 h 2097297"/>
                      <a:gd name="connsiteX3" fmla="*/ 1876636 w 4829577"/>
                      <a:gd name="connsiteY3" fmla="*/ 0 h 2097297"/>
                      <a:gd name="connsiteX4" fmla="*/ 2663167 w 4829577"/>
                      <a:gd name="connsiteY4" fmla="*/ 0 h 2097297"/>
                      <a:gd name="connsiteX5" fmla="*/ 3208219 w 4829577"/>
                      <a:gd name="connsiteY5" fmla="*/ 0 h 2097297"/>
                      <a:gd name="connsiteX6" fmla="*/ 3753271 w 4829577"/>
                      <a:gd name="connsiteY6" fmla="*/ 0 h 2097297"/>
                      <a:gd name="connsiteX7" fmla="*/ 4829577 w 4829577"/>
                      <a:gd name="connsiteY7" fmla="*/ 0 h 2097297"/>
                      <a:gd name="connsiteX8" fmla="*/ 4829577 w 4829577"/>
                      <a:gd name="connsiteY8" fmla="*/ 741045 h 2097297"/>
                      <a:gd name="connsiteX9" fmla="*/ 4829577 w 4829577"/>
                      <a:gd name="connsiteY9" fmla="*/ 1377225 h 2097297"/>
                      <a:gd name="connsiteX10" fmla="*/ 4829577 w 4829577"/>
                      <a:gd name="connsiteY10" fmla="*/ 2097297 h 2097297"/>
                      <a:gd name="connsiteX11" fmla="*/ 4043046 w 4829577"/>
                      <a:gd name="connsiteY11" fmla="*/ 2097297 h 2097297"/>
                      <a:gd name="connsiteX12" fmla="*/ 3449698 w 4829577"/>
                      <a:gd name="connsiteY12" fmla="*/ 2097297 h 2097297"/>
                      <a:gd name="connsiteX13" fmla="*/ 2904646 w 4829577"/>
                      <a:gd name="connsiteY13" fmla="*/ 2097297 h 2097297"/>
                      <a:gd name="connsiteX14" fmla="*/ 2214706 w 4829577"/>
                      <a:gd name="connsiteY14" fmla="*/ 2097297 h 2097297"/>
                      <a:gd name="connsiteX15" fmla="*/ 1621358 w 4829577"/>
                      <a:gd name="connsiteY15" fmla="*/ 2097297 h 2097297"/>
                      <a:gd name="connsiteX16" fmla="*/ 1028010 w 4829577"/>
                      <a:gd name="connsiteY16" fmla="*/ 2097297 h 2097297"/>
                      <a:gd name="connsiteX17" fmla="*/ 0 w 4829577"/>
                      <a:gd name="connsiteY17" fmla="*/ 2097297 h 2097297"/>
                      <a:gd name="connsiteX18" fmla="*/ 0 w 4829577"/>
                      <a:gd name="connsiteY18" fmla="*/ 1377225 h 2097297"/>
                      <a:gd name="connsiteX19" fmla="*/ 0 w 4829577"/>
                      <a:gd name="connsiteY19" fmla="*/ 678126 h 2097297"/>
                      <a:gd name="connsiteX20" fmla="*/ 0 w 4829577"/>
                      <a:gd name="connsiteY20" fmla="*/ 0 h 209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29577" h="2097297" fill="none" extrusionOk="0">
                        <a:moveTo>
                          <a:pt x="0" y="0"/>
                        </a:moveTo>
                        <a:cubicBezTo>
                          <a:pt x="188285" y="-22892"/>
                          <a:pt x="532456" y="-2791"/>
                          <a:pt x="689940" y="0"/>
                        </a:cubicBezTo>
                        <a:cubicBezTo>
                          <a:pt x="847424" y="2791"/>
                          <a:pt x="1054521" y="22238"/>
                          <a:pt x="1331583" y="0"/>
                        </a:cubicBezTo>
                        <a:cubicBezTo>
                          <a:pt x="1608645" y="-22238"/>
                          <a:pt x="1681278" y="-22129"/>
                          <a:pt x="1876636" y="0"/>
                        </a:cubicBezTo>
                        <a:cubicBezTo>
                          <a:pt x="2071994" y="22129"/>
                          <a:pt x="2397727" y="-38215"/>
                          <a:pt x="2663167" y="0"/>
                        </a:cubicBezTo>
                        <a:cubicBezTo>
                          <a:pt x="2928607" y="38215"/>
                          <a:pt x="3024774" y="-8128"/>
                          <a:pt x="3208219" y="0"/>
                        </a:cubicBezTo>
                        <a:cubicBezTo>
                          <a:pt x="3391664" y="8128"/>
                          <a:pt x="3508826" y="3928"/>
                          <a:pt x="3753271" y="0"/>
                        </a:cubicBezTo>
                        <a:cubicBezTo>
                          <a:pt x="3997716" y="-3928"/>
                          <a:pt x="4556077" y="-11000"/>
                          <a:pt x="4829577" y="0"/>
                        </a:cubicBezTo>
                        <a:cubicBezTo>
                          <a:pt x="4803605" y="151721"/>
                          <a:pt x="4847927" y="549286"/>
                          <a:pt x="4829577" y="741045"/>
                        </a:cubicBezTo>
                        <a:cubicBezTo>
                          <a:pt x="4811227" y="932805"/>
                          <a:pt x="4829681" y="1102930"/>
                          <a:pt x="4829577" y="1377225"/>
                        </a:cubicBezTo>
                        <a:cubicBezTo>
                          <a:pt x="4829473" y="1651520"/>
                          <a:pt x="4855414" y="1919334"/>
                          <a:pt x="4829577" y="2097297"/>
                        </a:cubicBezTo>
                        <a:cubicBezTo>
                          <a:pt x="4497960" y="2119244"/>
                          <a:pt x="4423442" y="2115280"/>
                          <a:pt x="4043046" y="2097297"/>
                        </a:cubicBezTo>
                        <a:cubicBezTo>
                          <a:pt x="3662650" y="2079314"/>
                          <a:pt x="3570256" y="2085578"/>
                          <a:pt x="3449698" y="2097297"/>
                        </a:cubicBezTo>
                        <a:cubicBezTo>
                          <a:pt x="3329140" y="2109016"/>
                          <a:pt x="3042378" y="2103130"/>
                          <a:pt x="2904646" y="2097297"/>
                        </a:cubicBezTo>
                        <a:cubicBezTo>
                          <a:pt x="2766914" y="2091464"/>
                          <a:pt x="2411135" y="2104715"/>
                          <a:pt x="2214706" y="2097297"/>
                        </a:cubicBezTo>
                        <a:cubicBezTo>
                          <a:pt x="2018277" y="2089879"/>
                          <a:pt x="1906437" y="2071500"/>
                          <a:pt x="1621358" y="2097297"/>
                        </a:cubicBezTo>
                        <a:cubicBezTo>
                          <a:pt x="1336279" y="2123094"/>
                          <a:pt x="1189141" y="2110810"/>
                          <a:pt x="1028010" y="2097297"/>
                        </a:cubicBezTo>
                        <a:cubicBezTo>
                          <a:pt x="866879" y="2083784"/>
                          <a:pt x="229751" y="2130474"/>
                          <a:pt x="0" y="2097297"/>
                        </a:cubicBezTo>
                        <a:cubicBezTo>
                          <a:pt x="-33006" y="1856047"/>
                          <a:pt x="-19337" y="1650384"/>
                          <a:pt x="0" y="1377225"/>
                        </a:cubicBezTo>
                        <a:cubicBezTo>
                          <a:pt x="19337" y="1104066"/>
                          <a:pt x="-33888" y="859108"/>
                          <a:pt x="0" y="678126"/>
                        </a:cubicBezTo>
                        <a:cubicBezTo>
                          <a:pt x="33888" y="497144"/>
                          <a:pt x="8875" y="155162"/>
                          <a:pt x="0" y="0"/>
                        </a:cubicBezTo>
                        <a:close/>
                      </a:path>
                      <a:path w="4829577" h="2097297" stroke="0" extrusionOk="0">
                        <a:moveTo>
                          <a:pt x="0" y="0"/>
                        </a:moveTo>
                        <a:cubicBezTo>
                          <a:pt x="204097" y="18855"/>
                          <a:pt x="382097" y="14995"/>
                          <a:pt x="641644" y="0"/>
                        </a:cubicBezTo>
                        <a:cubicBezTo>
                          <a:pt x="901191" y="-14995"/>
                          <a:pt x="1153169" y="-5709"/>
                          <a:pt x="1331583" y="0"/>
                        </a:cubicBezTo>
                        <a:cubicBezTo>
                          <a:pt x="1509997" y="5709"/>
                          <a:pt x="1804940" y="-3478"/>
                          <a:pt x="2069819" y="0"/>
                        </a:cubicBezTo>
                        <a:cubicBezTo>
                          <a:pt x="2334698" y="3478"/>
                          <a:pt x="2477223" y="-31905"/>
                          <a:pt x="2808054" y="0"/>
                        </a:cubicBezTo>
                        <a:cubicBezTo>
                          <a:pt x="3138885" y="31905"/>
                          <a:pt x="3225328" y="21367"/>
                          <a:pt x="3546289" y="0"/>
                        </a:cubicBezTo>
                        <a:cubicBezTo>
                          <a:pt x="3867250" y="-21367"/>
                          <a:pt x="3904846" y="2928"/>
                          <a:pt x="4187933" y="0"/>
                        </a:cubicBezTo>
                        <a:cubicBezTo>
                          <a:pt x="4471020" y="-2928"/>
                          <a:pt x="4562539" y="21666"/>
                          <a:pt x="4829577" y="0"/>
                        </a:cubicBezTo>
                        <a:cubicBezTo>
                          <a:pt x="4828669" y="152029"/>
                          <a:pt x="4851385" y="455387"/>
                          <a:pt x="4829577" y="699099"/>
                        </a:cubicBezTo>
                        <a:cubicBezTo>
                          <a:pt x="4807769" y="942811"/>
                          <a:pt x="4811515" y="1097482"/>
                          <a:pt x="4829577" y="1377225"/>
                        </a:cubicBezTo>
                        <a:cubicBezTo>
                          <a:pt x="4847639" y="1656968"/>
                          <a:pt x="4818134" y="1921533"/>
                          <a:pt x="4829577" y="2097297"/>
                        </a:cubicBezTo>
                        <a:cubicBezTo>
                          <a:pt x="4473660" y="2074380"/>
                          <a:pt x="4366599" y="2086935"/>
                          <a:pt x="4091342" y="2097297"/>
                        </a:cubicBezTo>
                        <a:cubicBezTo>
                          <a:pt x="3816086" y="2107659"/>
                          <a:pt x="3583016" y="2085016"/>
                          <a:pt x="3449698" y="2097297"/>
                        </a:cubicBezTo>
                        <a:cubicBezTo>
                          <a:pt x="3316380" y="2109578"/>
                          <a:pt x="3085107" y="2098830"/>
                          <a:pt x="2904646" y="2097297"/>
                        </a:cubicBezTo>
                        <a:cubicBezTo>
                          <a:pt x="2724185" y="2095764"/>
                          <a:pt x="2615150" y="2071630"/>
                          <a:pt x="2359593" y="2097297"/>
                        </a:cubicBezTo>
                        <a:cubicBezTo>
                          <a:pt x="2104036" y="2122964"/>
                          <a:pt x="1801155" y="2101426"/>
                          <a:pt x="1621358" y="2097297"/>
                        </a:cubicBezTo>
                        <a:cubicBezTo>
                          <a:pt x="1441561" y="2093168"/>
                          <a:pt x="1189693" y="2080580"/>
                          <a:pt x="883123" y="2097297"/>
                        </a:cubicBezTo>
                        <a:cubicBezTo>
                          <a:pt x="576553" y="2114014"/>
                          <a:pt x="380682" y="2054046"/>
                          <a:pt x="0" y="2097297"/>
                        </a:cubicBezTo>
                        <a:cubicBezTo>
                          <a:pt x="-22913" y="1807575"/>
                          <a:pt x="15427" y="1705284"/>
                          <a:pt x="0" y="1377225"/>
                        </a:cubicBezTo>
                        <a:cubicBezTo>
                          <a:pt x="-15427" y="1049166"/>
                          <a:pt x="-22396" y="886407"/>
                          <a:pt x="0" y="741045"/>
                        </a:cubicBezTo>
                        <a:cubicBezTo>
                          <a:pt x="22396" y="595683"/>
                          <a:pt x="36753" y="33317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3200">
                <a:solidFill>
                  <a:schemeClr val="tx1"/>
                </a:solidFill>
                <a:latin typeface="Arial" panose="020B0604020202020204" pitchFamily="34" charset="0"/>
                <a:cs typeface="Arial" panose="020B0604020202020204" pitchFamily="34" charset="0"/>
              </a:rPr>
              <a:t>Immediately report the matter to</a:t>
            </a:r>
          </a:p>
        </p:txBody>
      </p:sp>
      <p:sp>
        <p:nvSpPr>
          <p:cNvPr id="12" name="Arrow: Down 11">
            <a:extLst>
              <a:ext uri="{FF2B5EF4-FFF2-40B4-BE49-F238E27FC236}">
                <a16:creationId xmlns:a16="http://schemas.microsoft.com/office/drawing/2014/main" id="{E6F3C523-0697-46DB-B136-AE2AF7B6221F}"/>
              </a:ext>
              <a:ext uri="{C183D7F6-B498-43B3-948B-1728B52AA6E4}">
                <adec:decorative xmlns:adec="http://schemas.microsoft.com/office/drawing/2017/decorative" val="1"/>
              </a:ext>
            </a:extLst>
          </p:cNvPr>
          <p:cNvSpPr/>
          <p:nvPr/>
        </p:nvSpPr>
        <p:spPr>
          <a:xfrm>
            <a:off x="5860495" y="4631523"/>
            <a:ext cx="471006" cy="616186"/>
          </a:xfrm>
          <a:prstGeom prst="downArrow">
            <a:avLst/>
          </a:prstGeom>
          <a:solidFill>
            <a:schemeClr val="tx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8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0"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9D01-4F03-4BBB-BA2F-35D3F7CF3AF0}"/>
              </a:ext>
            </a:extLst>
          </p:cNvPr>
          <p:cNvSpPr>
            <a:spLocks noGrp="1"/>
          </p:cNvSpPr>
          <p:nvPr>
            <p:ph type="title"/>
          </p:nvPr>
        </p:nvSpPr>
        <p:spPr>
          <a:xfrm>
            <a:off x="838200" y="182563"/>
            <a:ext cx="9657126" cy="1325563"/>
          </a:xfrm>
        </p:spPr>
        <p:txBody>
          <a:bodyPr>
            <a:normAutofit/>
          </a:bodyPr>
          <a:lstStyle/>
          <a:p>
            <a:r>
              <a:rPr lang="en-GB" sz="4000" b="1">
                <a:solidFill>
                  <a:schemeClr val="bg1"/>
                </a:solidFill>
                <a:latin typeface="Arial" panose="020B0604020202020204" pitchFamily="34" charset="0"/>
                <a:cs typeface="Arial" panose="020B0604020202020204" pitchFamily="34" charset="0"/>
              </a:rPr>
              <a:t>Who is accountable and responsible for handling allegations/concerns? </a:t>
            </a:r>
          </a:p>
        </p:txBody>
      </p:sp>
      <p:sp>
        <p:nvSpPr>
          <p:cNvPr id="3" name="Content Placeholder 2">
            <a:extLst>
              <a:ext uri="{FF2B5EF4-FFF2-40B4-BE49-F238E27FC236}">
                <a16:creationId xmlns:a16="http://schemas.microsoft.com/office/drawing/2014/main" id="{F81DD6BB-3E40-4326-8C3C-7D59DBBFF6CD}"/>
              </a:ext>
            </a:extLst>
          </p:cNvPr>
          <p:cNvSpPr>
            <a:spLocks noGrp="1"/>
          </p:cNvSpPr>
          <p:nvPr>
            <p:ph idx="1"/>
          </p:nvPr>
        </p:nvSpPr>
        <p:spPr>
          <a:xfrm>
            <a:off x="838200" y="1834415"/>
            <a:ext cx="10807700" cy="4351338"/>
          </a:xfrm>
          <a:solidFill>
            <a:schemeClr val="accent6">
              <a:lumMod val="20000"/>
              <a:lumOff val="80000"/>
            </a:schemeClr>
          </a:solidFill>
        </p:spPr>
        <p:txBody>
          <a:bodyPr/>
          <a:lstStyle/>
          <a:p>
            <a:pPr marL="0" indent="0">
              <a:lnSpc>
                <a:spcPct val="125000"/>
              </a:lnSpc>
              <a:spcBef>
                <a:spcPts val="0"/>
              </a:spcBef>
              <a:spcAft>
                <a:spcPts val="600"/>
              </a:spcAft>
              <a:buNone/>
            </a:pPr>
            <a:r>
              <a:rPr lang="en-GB" sz="3200" dirty="0">
                <a:latin typeface="Arial" panose="020B0604020202020204" pitchFamily="34" charset="0"/>
                <a:cs typeface="Arial" panose="020B0604020202020204" pitchFamily="34" charset="0"/>
              </a:rPr>
              <a:t>All local authorities must have an identified senior manager, known as the</a:t>
            </a:r>
            <a:r>
              <a:rPr lang="en-GB" sz="3200" b="1" dirty="0">
                <a:latin typeface="Arial" panose="020B0604020202020204" pitchFamily="34" charset="0"/>
                <a:cs typeface="Arial" panose="020B0604020202020204" pitchFamily="34" charset="0"/>
              </a:rPr>
              <a:t> local authority designated officer (LADO)</a:t>
            </a:r>
            <a:r>
              <a:rPr lang="en-GB" sz="3200" dirty="0">
                <a:latin typeface="Arial" panose="020B0604020202020204" pitchFamily="34" charset="0"/>
                <a:cs typeface="Arial" panose="020B0604020202020204" pitchFamily="34" charset="0"/>
              </a:rPr>
              <a:t> or the </a:t>
            </a:r>
            <a:r>
              <a:rPr lang="en-GB" sz="3200" b="1" dirty="0">
                <a:latin typeface="Arial" panose="020B0604020202020204" pitchFamily="34" charset="0"/>
                <a:cs typeface="Arial" panose="020B0604020202020204" pitchFamily="34" charset="0"/>
              </a:rPr>
              <a:t>designated officer for safeguarding (DOS)</a:t>
            </a: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who is accountable and responsible for allegations against professionals and those in positions of trust in their area</a:t>
            </a:r>
          </a:p>
        </p:txBody>
      </p:sp>
    </p:spTree>
    <p:extLst>
      <p:ext uri="{BB962C8B-B14F-4D97-AF65-F5344CB8AC3E}">
        <p14:creationId xmlns:p14="http://schemas.microsoft.com/office/powerpoint/2010/main" val="31505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4A42E-653D-4AF8-95E7-79780EC240F3}"/>
              </a:ext>
            </a:extLst>
          </p:cNvPr>
          <p:cNvSpPr>
            <a:spLocks noGrp="1"/>
          </p:cNvSpPr>
          <p:nvPr>
            <p:ph type="title"/>
          </p:nvPr>
        </p:nvSpPr>
        <p:spPr>
          <a:xfrm>
            <a:off x="838200" y="209067"/>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Thank you</a:t>
            </a:r>
            <a:endParaRPr lang="en-GB"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AA06C1-AEA9-4EAC-B081-26682EC34E51}"/>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Please complete an evaluation form</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Further information from…</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1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209067"/>
            <a:ext cx="10515600" cy="1325563"/>
          </a:xfrm>
        </p:spPr>
        <p:txBody>
          <a:bodyPr/>
          <a:lstStyle/>
          <a:p>
            <a:r>
              <a:rPr lang="en-GB" b="1">
                <a:solidFill>
                  <a:schemeClr val="bg1"/>
                </a:solidFill>
                <a:latin typeface="Arial" panose="020B0604020202020204" pitchFamily="34" charset="0"/>
                <a:cs typeface="Arial" panose="020B0604020202020204" pitchFamily="34" charset="0"/>
              </a:rPr>
              <a:t>Six safeguarding principles – practitioners:</a:t>
            </a:r>
          </a:p>
        </p:txBody>
      </p:sp>
      <p:sp>
        <p:nvSpPr>
          <p:cNvPr id="5" name="Content Placeholder 4">
            <a:extLst>
              <a:ext uri="{FF2B5EF4-FFF2-40B4-BE49-F238E27FC236}">
                <a16:creationId xmlns:a16="http://schemas.microsoft.com/office/drawing/2014/main" id="{D08A2B8C-7AE7-456E-9531-E4BAC933AF70}"/>
              </a:ext>
            </a:extLst>
          </p:cNvPr>
          <p:cNvSpPr>
            <a:spLocks noGrp="1"/>
          </p:cNvSpPr>
          <p:nvPr>
            <p:ph idx="1"/>
          </p:nvPr>
        </p:nvSpPr>
        <p:spPr>
          <a:xfrm>
            <a:off x="838200" y="1743786"/>
            <a:ext cx="10515600" cy="5207202"/>
          </a:xfrm>
        </p:spPr>
        <p:txBody>
          <a:bodyPr>
            <a:noAutofit/>
          </a:bodyPr>
          <a:lstStyle/>
          <a:p>
            <a:pPr marL="0" lvl="0" indent="0">
              <a:spcBef>
                <a:spcPts val="0"/>
              </a:spcBef>
              <a:spcAft>
                <a:spcPts val="1200"/>
              </a:spcAft>
              <a:buNone/>
            </a:pPr>
            <a:r>
              <a:rPr lang="en-GB" sz="3000" b="1" dirty="0">
                <a:solidFill>
                  <a:schemeClr val="tx1"/>
                </a:solidFill>
                <a:latin typeface="Arial" panose="020B0604020202020204" pitchFamily="34" charset="0"/>
                <a:cs typeface="Arial" panose="020B0604020202020204" pitchFamily="34" charset="0"/>
              </a:rPr>
              <a:t>Principle 1  </a:t>
            </a:r>
          </a:p>
          <a:p>
            <a:pPr marL="0" lvl="0" indent="0">
              <a:spcBef>
                <a:spcPts val="0"/>
              </a:spcBef>
              <a:spcAft>
                <a:spcPts val="1200"/>
              </a:spcAft>
              <a:buNone/>
            </a:pPr>
            <a:r>
              <a:rPr lang="en-GB" sz="3000" dirty="0">
                <a:solidFill>
                  <a:schemeClr val="tx1"/>
                </a:solidFill>
                <a:latin typeface="Arial" panose="020B0604020202020204" pitchFamily="34" charset="0"/>
                <a:cs typeface="Arial" panose="020B0604020202020204" pitchFamily="34" charset="0"/>
              </a:rPr>
              <a:t>Put the wishes, needs and well-being of the child/desired outcomes of the adult at risk first</a:t>
            </a:r>
          </a:p>
          <a:p>
            <a:pPr marL="0" lvl="0" indent="0">
              <a:spcAft>
                <a:spcPts val="1200"/>
              </a:spcAft>
              <a:buNone/>
            </a:pPr>
            <a:r>
              <a:rPr lang="en-GB" sz="3000" b="1" dirty="0">
                <a:latin typeface="Arial" panose="020B0604020202020204" pitchFamily="34" charset="0"/>
                <a:cs typeface="Arial" panose="020B0604020202020204" pitchFamily="34" charset="0"/>
              </a:rPr>
              <a:t>Principle 2 </a:t>
            </a:r>
          </a:p>
          <a:p>
            <a:pPr marL="0" lvl="0" indent="0">
              <a:spcAft>
                <a:spcPts val="1200"/>
              </a:spcAft>
              <a:buNone/>
            </a:pPr>
            <a:r>
              <a:rPr lang="en-GB" sz="3000" dirty="0">
                <a:latin typeface="Arial" panose="020B0604020202020204" pitchFamily="34" charset="0"/>
                <a:cs typeface="Arial" panose="020B0604020202020204" pitchFamily="34" charset="0"/>
              </a:rPr>
              <a:t>Are alert to the needs of children/adults at risk (including any potential or suspected abuse or risk of abuse or harm) and understand what action they should take</a:t>
            </a:r>
          </a:p>
          <a:p>
            <a:pPr marL="0" indent="0">
              <a:spcBef>
                <a:spcPts val="0"/>
              </a:spcBef>
              <a:spcAft>
                <a:spcPts val="1200"/>
              </a:spcAft>
              <a:buNone/>
            </a:pPr>
            <a:r>
              <a:rPr lang="en-GB" sz="3000" b="1" dirty="0">
                <a:latin typeface="Arial" panose="020B0604020202020204" pitchFamily="34" charset="0"/>
                <a:cs typeface="Arial" panose="020B0604020202020204" pitchFamily="34" charset="0"/>
              </a:rPr>
              <a:t>Principle 3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Share appropriate information and have direct access to advice to discuss any concerns about a child/adult</a:t>
            </a:r>
          </a:p>
          <a:p>
            <a:pPr marL="0" lvl="0" indent="0">
              <a:spcBef>
                <a:spcPts val="0"/>
              </a:spcBef>
              <a:spcAft>
                <a:spcPts val="1200"/>
              </a:spcAft>
              <a:buNone/>
            </a:pPr>
            <a:endParaRPr lang="en-GB"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4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AAD5-8468-4C5C-A240-7BB539168295}"/>
              </a:ext>
            </a:extLst>
          </p:cNvPr>
          <p:cNvSpPr>
            <a:spLocks noGrp="1"/>
          </p:cNvSpPr>
          <p:nvPr>
            <p:ph type="title"/>
          </p:nvPr>
        </p:nvSpPr>
        <p:spPr>
          <a:xfrm>
            <a:off x="838200" y="209067"/>
            <a:ext cx="10515600" cy="1325563"/>
          </a:xfrm>
        </p:spPr>
        <p:txBody>
          <a:bodyPr/>
          <a:lstStyle/>
          <a:p>
            <a:r>
              <a:rPr lang="en-GB" b="1">
                <a:solidFill>
                  <a:schemeClr val="bg1"/>
                </a:solidFill>
                <a:latin typeface="Arial" panose="020B0604020202020204" pitchFamily="34" charset="0"/>
                <a:cs typeface="Arial" panose="020B0604020202020204" pitchFamily="34" charset="0"/>
              </a:rPr>
              <a:t>Six safeguarding principles – practitioners:</a:t>
            </a:r>
          </a:p>
        </p:txBody>
      </p:sp>
      <p:sp>
        <p:nvSpPr>
          <p:cNvPr id="3" name="Rectangle 2">
            <a:extLst>
              <a:ext uri="{FF2B5EF4-FFF2-40B4-BE49-F238E27FC236}">
                <a16:creationId xmlns:a16="http://schemas.microsoft.com/office/drawing/2014/main" id="{F8A76D0D-A880-4AEC-A076-2A63B2EFD8FB}"/>
              </a:ext>
            </a:extLst>
          </p:cNvPr>
          <p:cNvSpPr/>
          <p:nvPr/>
        </p:nvSpPr>
        <p:spPr>
          <a:xfrm>
            <a:off x="838200" y="1799980"/>
            <a:ext cx="11118448" cy="4555093"/>
          </a:xfrm>
          <a:prstGeom prst="rect">
            <a:avLst/>
          </a:prstGeom>
        </p:spPr>
        <p:txBody>
          <a:bodyPr wrap="square">
            <a:spAutoFit/>
          </a:bodyPr>
          <a:lstStyle/>
          <a:p>
            <a:pPr>
              <a:spcAft>
                <a:spcPts val="1200"/>
              </a:spcAft>
            </a:pPr>
            <a:r>
              <a:rPr lang="en-GB" sz="3000" b="1" dirty="0">
                <a:latin typeface="Arial" panose="020B0604020202020204" pitchFamily="34" charset="0"/>
                <a:cs typeface="Arial" panose="020B0604020202020204" pitchFamily="34" charset="0"/>
              </a:rPr>
              <a:t>Principle 4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Able to use their professional judgment to work with the child’s/adult’s needs and personal outcomes</a:t>
            </a:r>
          </a:p>
          <a:p>
            <a:pPr lvl="0">
              <a:spcAft>
                <a:spcPts val="1200"/>
              </a:spcAft>
            </a:pPr>
            <a:r>
              <a:rPr lang="en-GB" sz="3000" b="1" dirty="0">
                <a:latin typeface="Arial" panose="020B0604020202020204" pitchFamily="34" charset="0"/>
                <a:cs typeface="Arial" panose="020B0604020202020204" pitchFamily="34" charset="0"/>
              </a:rPr>
              <a:t>Principle 5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Work in a multi-agency and co-operative way, record decisions appropriately and regularly review progress</a:t>
            </a:r>
          </a:p>
          <a:p>
            <a:pPr>
              <a:spcAft>
                <a:spcPts val="1200"/>
              </a:spcAft>
            </a:pPr>
            <a:r>
              <a:rPr lang="en-GB" sz="3000" b="1" dirty="0">
                <a:latin typeface="Arial" panose="020B0604020202020204" pitchFamily="34" charset="0"/>
                <a:cs typeface="Arial" panose="020B0604020202020204" pitchFamily="34" charset="0"/>
              </a:rPr>
              <a:t>Principle 6 </a:t>
            </a:r>
            <a:br>
              <a:rPr lang="en-GB" sz="3000" b="1"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Supported by leaders/managers to achieve the desired outcomes for the individual</a:t>
            </a:r>
          </a:p>
        </p:txBody>
      </p:sp>
    </p:spTree>
    <p:extLst>
      <p:ext uri="{BB962C8B-B14F-4D97-AF65-F5344CB8AC3E}">
        <p14:creationId xmlns:p14="http://schemas.microsoft.com/office/powerpoint/2010/main" val="4025922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TotalTime>
  <Words>14398</Words>
  <Application>Microsoft Office PowerPoint</Application>
  <PresentationFormat>Widescreen</PresentationFormat>
  <Paragraphs>1321</Paragraphs>
  <Slides>72</Slides>
  <Notes>70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72</vt:i4>
      </vt:variant>
    </vt:vector>
  </HeadingPairs>
  <TitlesOfParts>
    <vt:vector size="77" baseType="lpstr">
      <vt:lpstr>Arial</vt:lpstr>
      <vt:lpstr>Calibri</vt:lpstr>
      <vt:lpstr>Calibri Light</vt:lpstr>
      <vt:lpstr>Office Theme</vt:lpstr>
      <vt:lpstr>Custom Design</vt:lpstr>
      <vt:lpstr>PowerPoint Presentation</vt:lpstr>
      <vt:lpstr>Overview</vt:lpstr>
      <vt:lpstr>Learning outcomes</vt:lpstr>
      <vt:lpstr>Download the app</vt:lpstr>
      <vt:lpstr>Safeguarding principles</vt:lpstr>
      <vt:lpstr>Activity 1: Principles</vt:lpstr>
      <vt:lpstr>Key values</vt:lpstr>
      <vt:lpstr>Six safeguarding principles – practitioners:</vt:lpstr>
      <vt:lpstr>Six safeguarding principles – practitioners:</vt:lpstr>
      <vt:lpstr>Safeguarding is everybody’s responsibility </vt:lpstr>
      <vt:lpstr>All practitioners should:</vt:lpstr>
      <vt:lpstr>Safeguarding tasks </vt:lpstr>
      <vt:lpstr>Designated Safeguarding Person (DSP)</vt:lpstr>
      <vt:lpstr>Activity 2  </vt:lpstr>
      <vt:lpstr>Activity 3  </vt:lpstr>
      <vt:lpstr>Safeguarding adults at risk</vt:lpstr>
      <vt:lpstr>Adult at risk</vt:lpstr>
      <vt:lpstr>Safeguarding</vt:lpstr>
      <vt:lpstr>Child</vt:lpstr>
      <vt:lpstr>Child at risk</vt:lpstr>
      <vt:lpstr>Compare the two definitions</vt:lpstr>
      <vt:lpstr>PowerPoint Presentation</vt:lpstr>
      <vt:lpstr>Who has a responsibility to report?</vt:lpstr>
      <vt:lpstr>Statutory duty to report</vt:lpstr>
      <vt:lpstr>Non-statutory responsibility to report</vt:lpstr>
      <vt:lpstr>Activity 4</vt:lpstr>
      <vt:lpstr>Activity 4: Increased risk of abuse, neglect and harm due to:</vt:lpstr>
      <vt:lpstr>PowerPoint Presentation</vt:lpstr>
      <vt:lpstr>Legislation </vt:lpstr>
      <vt:lpstr>PowerPoint Presentation</vt:lpstr>
      <vt:lpstr>Child-centred approach</vt:lpstr>
      <vt:lpstr>Person-centred approach</vt:lpstr>
      <vt:lpstr>Advocacy and capacity</vt:lpstr>
      <vt:lpstr>When to engage an Independent Professional Advocate</vt:lpstr>
      <vt:lpstr>Abuse</vt:lpstr>
      <vt:lpstr>Activity 5a</vt:lpstr>
      <vt:lpstr>Activity 5b</vt:lpstr>
      <vt:lpstr>Activity 6</vt:lpstr>
      <vt:lpstr>Obtaining consent</vt:lpstr>
      <vt:lpstr>Consent to report</vt:lpstr>
      <vt:lpstr>Consent from parent(s)/carer</vt:lpstr>
      <vt:lpstr>Getting parental consent</vt:lpstr>
      <vt:lpstr>When parents refuse to give consent</vt:lpstr>
      <vt:lpstr>Adults at risk</vt:lpstr>
      <vt:lpstr>Adult’s consent</vt:lpstr>
      <vt:lpstr>PowerPoint Presentation</vt:lpstr>
      <vt:lpstr>Making a report</vt:lpstr>
      <vt:lpstr>Initial discussion</vt:lpstr>
      <vt:lpstr>Discussion with your Designated Safeguarding Person</vt:lpstr>
      <vt:lpstr>Discussion with your Designated Safeguarding Person</vt:lpstr>
      <vt:lpstr>Discussion with your Designated Safeguarding Person</vt:lpstr>
      <vt:lpstr>Discussion with your Designated Safeguarding Person</vt:lpstr>
      <vt:lpstr>Record your discussion</vt:lpstr>
      <vt:lpstr>Reporting a concern </vt:lpstr>
      <vt:lpstr>Reporting a concern </vt:lpstr>
      <vt:lpstr>Reporting a concern </vt:lpstr>
      <vt:lpstr>Activity 7 Incident recording</vt:lpstr>
      <vt:lpstr>Gathering information </vt:lpstr>
      <vt:lpstr>What to include</vt:lpstr>
      <vt:lpstr>Submit the report</vt:lpstr>
      <vt:lpstr>Acknowledgement </vt:lpstr>
      <vt:lpstr>Report follow-up</vt:lpstr>
      <vt:lpstr>Activity 8</vt:lpstr>
      <vt:lpstr>All practitioners should:</vt:lpstr>
      <vt:lpstr>Safeguarding tasks </vt:lpstr>
      <vt:lpstr>Thank you</vt:lpstr>
      <vt:lpstr>Reporting safeguarding allegations/concerns about practitioners and those in positions of trust </vt:lpstr>
      <vt:lpstr>Who has responsibility to report?</vt:lpstr>
      <vt:lpstr>Procedures for responding to safeguarding allegations / concerns about  practitioners and those in positions of trust</vt:lpstr>
      <vt:lpstr>PowerPoint Presentation</vt:lpstr>
      <vt:lpstr>Who is accountable and responsible for handling allegations/concerns?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Wales  Safeguarding Procedures</dc:title>
  <dc:creator>Suzanne Mollison</dc:creator>
  <cp:lastModifiedBy>Bethan Price</cp:lastModifiedBy>
  <cp:revision>9</cp:revision>
  <dcterms:created xsi:type="dcterms:W3CDTF">2020-04-28T09:00:43Z</dcterms:created>
  <dcterms:modified xsi:type="dcterms:W3CDTF">2020-12-15T11:55:48Z</dcterms:modified>
</cp:coreProperties>
</file>